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67" r:id="rId1"/>
  </p:sldMasterIdLst>
  <p:notesMasterIdLst>
    <p:notesMasterId r:id="rId17"/>
  </p:notesMasterIdLst>
  <p:sldIdLst>
    <p:sldId id="319" r:id="rId2"/>
    <p:sldId id="362" r:id="rId3"/>
    <p:sldId id="315" r:id="rId4"/>
    <p:sldId id="370" r:id="rId5"/>
    <p:sldId id="306" r:id="rId6"/>
    <p:sldId id="307" r:id="rId7"/>
    <p:sldId id="368" r:id="rId8"/>
    <p:sldId id="369" r:id="rId9"/>
    <p:sldId id="317" r:id="rId10"/>
    <p:sldId id="312" r:id="rId11"/>
    <p:sldId id="313" r:id="rId12"/>
    <p:sldId id="316" r:id="rId13"/>
    <p:sldId id="366" r:id="rId14"/>
    <p:sldId id="367" r:id="rId15"/>
    <p:sldId id="318" r:id="rId1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FF"/>
    <a:srgbClr val="E9DECF"/>
    <a:srgbClr val="C6A77D"/>
    <a:srgbClr val="D7C2A5"/>
    <a:srgbClr val="BB889D"/>
    <a:srgbClr val="FF66CC"/>
    <a:srgbClr val="CC3399"/>
    <a:srgbClr val="CC6600"/>
    <a:srgbClr val="FFC9E4"/>
    <a:srgbClr val="CBA9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1108BE60-98E1-4CA7-AB5B-2BF94F43183B}">
  <a:tblStyle styleId="{1108BE60-98E1-4CA7-AB5B-2BF94F43183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dk1">
              <a:alpha val="20000"/>
            </a:schemeClr>
          </a:solidFill>
        </a:fill>
      </a:tcStyle>
    </a:band1H>
    <a:band1V>
      <a:tcStyle>
        <a:tcBdr/>
        <a:fill>
          <a:solidFill>
            <a:schemeClr val="dk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3E5EB3EA-823C-4605-A2E9-52B1581408BE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1V>
      <a:tcStyle>
        <a:tcBdr/>
        <a:fill>
          <a:solidFill>
            <a:srgbClr val="CDD4EA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23" autoAdjust="0"/>
    <p:restoredTop sz="94660"/>
  </p:normalViewPr>
  <p:slideViewPr>
    <p:cSldViewPr snapToGrid="0">
      <p:cViewPr>
        <p:scale>
          <a:sx n="66" d="100"/>
          <a:sy n="66" d="100"/>
        </p:scale>
        <p:origin x="-642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A4A1DA-F260-4820-B58A-C070306E1A21}" type="doc">
      <dgm:prSet loTypeId="urn:microsoft.com/office/officeart/2005/8/layout/vList6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F883E204-5635-4189-8CE1-575942EDE94C}">
      <dgm:prSet phldrT="[Text]" custT="1"/>
      <dgm:spPr>
        <a:solidFill>
          <a:srgbClr val="C6A77D"/>
        </a:solidFill>
      </dgm:spPr>
      <dgm:t>
        <a:bodyPr/>
        <a:lstStyle/>
        <a:p>
          <a:r>
            <a:rPr lang="en-US" sz="2100" b="1" dirty="0">
              <a:solidFill>
                <a:schemeClr val="tx1"/>
              </a:solidFill>
            </a:rPr>
            <a:t>Shape</a:t>
          </a:r>
        </a:p>
      </dgm:t>
    </dgm:pt>
    <dgm:pt modelId="{1A9CB2DA-F73B-4FED-B734-C7053CD4A74D}" type="parTrans" cxnId="{6D3D196E-88C0-4751-8B48-A31300630142}">
      <dgm:prSet/>
      <dgm:spPr/>
      <dgm:t>
        <a:bodyPr/>
        <a:lstStyle/>
        <a:p>
          <a:endParaRPr lang="en-US" sz="2100" b="1"/>
        </a:p>
      </dgm:t>
    </dgm:pt>
    <dgm:pt modelId="{84C7C365-724D-4907-A879-E02C4EAC031E}" type="sibTrans" cxnId="{6D3D196E-88C0-4751-8B48-A31300630142}">
      <dgm:prSet/>
      <dgm:spPr/>
      <dgm:t>
        <a:bodyPr/>
        <a:lstStyle/>
        <a:p>
          <a:endParaRPr lang="en-US" sz="2100" b="1"/>
        </a:p>
      </dgm:t>
    </dgm:pt>
    <dgm:pt modelId="{CF1E123B-1698-4068-8178-98DE29BFC7D6}">
      <dgm:prSet phldrT="[Text]" custT="1"/>
      <dgm:spPr>
        <a:solidFill>
          <a:srgbClr val="E9DECF"/>
        </a:solidFill>
      </dgm:spPr>
      <dgm:t>
        <a:bodyPr anchor="ctr"/>
        <a:lstStyle/>
        <a:p>
          <a:r>
            <a:rPr lang="en-US" sz="2100" b="0" dirty="0">
              <a:solidFill>
                <a:schemeClr val="tx1"/>
              </a:solidFill>
            </a:rPr>
            <a:t>Coiled tube</a:t>
          </a:r>
        </a:p>
      </dgm:t>
    </dgm:pt>
    <dgm:pt modelId="{DC2084BE-7086-4E76-B034-F4F69A29F6EF}" type="parTrans" cxnId="{50223359-5B46-4815-B67B-769B9B5FAA2D}">
      <dgm:prSet/>
      <dgm:spPr/>
      <dgm:t>
        <a:bodyPr/>
        <a:lstStyle/>
        <a:p>
          <a:endParaRPr lang="en-US" sz="2100" b="1"/>
        </a:p>
      </dgm:t>
    </dgm:pt>
    <dgm:pt modelId="{65624F54-63E4-4031-8F5B-6AF65E827C71}" type="sibTrans" cxnId="{50223359-5B46-4815-B67B-769B9B5FAA2D}">
      <dgm:prSet/>
      <dgm:spPr/>
      <dgm:t>
        <a:bodyPr/>
        <a:lstStyle/>
        <a:p>
          <a:endParaRPr lang="en-US" sz="2100" b="1"/>
        </a:p>
      </dgm:t>
    </dgm:pt>
    <dgm:pt modelId="{A2266F9C-295E-4EE0-80AF-C56E5463946C}">
      <dgm:prSet phldrT="[Text]" custT="1"/>
      <dgm:spPr>
        <a:solidFill>
          <a:srgbClr val="E9DECF">
            <a:alpha val="90000"/>
          </a:srgbClr>
        </a:solidFill>
      </dgm:spPr>
      <dgm:t>
        <a:bodyPr anchor="ctr"/>
        <a:lstStyle/>
        <a:p>
          <a:r>
            <a:rPr lang="en-US" sz="2100" b="0" dirty="0"/>
            <a:t>Superior mesenteric lymph nodes</a:t>
          </a:r>
        </a:p>
      </dgm:t>
    </dgm:pt>
    <dgm:pt modelId="{D958700B-60A4-4551-99F3-8CFD2E4B3A90}" type="parTrans" cxnId="{D12EC756-1201-4627-8E45-0BC41F5B4146}">
      <dgm:prSet/>
      <dgm:spPr/>
      <dgm:t>
        <a:bodyPr/>
        <a:lstStyle/>
        <a:p>
          <a:endParaRPr lang="en-US" sz="2100" b="1"/>
        </a:p>
      </dgm:t>
    </dgm:pt>
    <dgm:pt modelId="{BF971A67-7305-41B4-9AFE-D57744A2A012}" type="sibTrans" cxnId="{D12EC756-1201-4627-8E45-0BC41F5B4146}">
      <dgm:prSet/>
      <dgm:spPr/>
      <dgm:t>
        <a:bodyPr/>
        <a:lstStyle/>
        <a:p>
          <a:endParaRPr lang="en-US" sz="2100" b="1"/>
        </a:p>
      </dgm:t>
    </dgm:pt>
    <dgm:pt modelId="{B247B2C7-87E0-4B92-92CE-8ADF385FDAF1}">
      <dgm:prSet phldrT="[Text]" custT="1"/>
      <dgm:spPr>
        <a:solidFill>
          <a:srgbClr val="C6A77D"/>
        </a:solidFill>
      </dgm:spPr>
      <dgm:t>
        <a:bodyPr/>
        <a:lstStyle/>
        <a:p>
          <a:r>
            <a:rPr lang="en-US" sz="2100" b="1" dirty="0">
              <a:solidFill>
                <a:schemeClr val="tx1"/>
              </a:solidFill>
            </a:rPr>
            <a:t>Beginning</a:t>
          </a:r>
        </a:p>
      </dgm:t>
    </dgm:pt>
    <dgm:pt modelId="{36B014C9-D578-4AB3-879E-AFC05E45272A}" type="parTrans" cxnId="{9BC6873F-9819-4A00-8604-DF39B0D25762}">
      <dgm:prSet/>
      <dgm:spPr/>
      <dgm:t>
        <a:bodyPr/>
        <a:lstStyle/>
        <a:p>
          <a:endParaRPr lang="en-US" sz="2100" b="1"/>
        </a:p>
      </dgm:t>
    </dgm:pt>
    <dgm:pt modelId="{654CD367-2FAB-4DDE-ADE2-DD18DB43CF5A}" type="sibTrans" cxnId="{9BC6873F-9819-4A00-8604-DF39B0D25762}">
      <dgm:prSet/>
      <dgm:spPr/>
      <dgm:t>
        <a:bodyPr/>
        <a:lstStyle/>
        <a:p>
          <a:endParaRPr lang="en-US" sz="2100" b="1"/>
        </a:p>
      </dgm:t>
    </dgm:pt>
    <dgm:pt modelId="{4B38AC53-0724-4443-A414-287538B80345}">
      <dgm:prSet custT="1"/>
      <dgm:spPr>
        <a:solidFill>
          <a:srgbClr val="E9DECF"/>
        </a:solidFill>
      </dgm:spPr>
      <dgm:t>
        <a:bodyPr anchor="ctr"/>
        <a:lstStyle/>
        <a:p>
          <a:r>
            <a:rPr lang="en-US" sz="2100" b="0" dirty="0">
              <a:solidFill>
                <a:schemeClr val="tx1"/>
              </a:solidFill>
            </a:rPr>
            <a:t>6 meters (20 feet)</a:t>
          </a:r>
        </a:p>
      </dgm:t>
    </dgm:pt>
    <dgm:pt modelId="{D3FE43FF-2959-4460-B784-EADC81F63657}" type="parTrans" cxnId="{139AAC15-1D30-4B45-962C-2D9D639A9ED4}">
      <dgm:prSet/>
      <dgm:spPr/>
      <dgm:t>
        <a:bodyPr/>
        <a:lstStyle/>
        <a:p>
          <a:endParaRPr lang="en-US" sz="2100" b="1"/>
        </a:p>
      </dgm:t>
    </dgm:pt>
    <dgm:pt modelId="{D77E0B74-C919-4C88-8F29-27F0AC5FCCBC}" type="sibTrans" cxnId="{139AAC15-1D30-4B45-962C-2D9D639A9ED4}">
      <dgm:prSet/>
      <dgm:spPr/>
      <dgm:t>
        <a:bodyPr/>
        <a:lstStyle/>
        <a:p>
          <a:endParaRPr lang="en-US" sz="2100" b="1"/>
        </a:p>
      </dgm:t>
    </dgm:pt>
    <dgm:pt modelId="{D8A5DB95-117A-4D56-8A05-12CA553CA7B2}">
      <dgm:prSet phldrT="[Text]" custT="1"/>
      <dgm:spPr>
        <a:solidFill>
          <a:srgbClr val="C6A77D"/>
        </a:solidFill>
      </dgm:spPr>
      <dgm:t>
        <a:bodyPr/>
        <a:lstStyle/>
        <a:p>
          <a:r>
            <a:rPr lang="en-US" sz="2100" b="1" dirty="0">
              <a:solidFill>
                <a:schemeClr val="tx1"/>
              </a:solidFill>
            </a:rPr>
            <a:t>Termination</a:t>
          </a:r>
        </a:p>
      </dgm:t>
    </dgm:pt>
    <dgm:pt modelId="{B4075C4A-DE5E-4296-B525-7700606491DF}" type="parTrans" cxnId="{B3609517-F310-40E9-8036-C72DC5A0B5D0}">
      <dgm:prSet/>
      <dgm:spPr/>
      <dgm:t>
        <a:bodyPr/>
        <a:lstStyle/>
        <a:p>
          <a:endParaRPr lang="en-US" sz="2100" b="1"/>
        </a:p>
      </dgm:t>
    </dgm:pt>
    <dgm:pt modelId="{41B89060-CEE2-45A3-8EAB-072F284E55D8}" type="sibTrans" cxnId="{B3609517-F310-40E9-8036-C72DC5A0B5D0}">
      <dgm:prSet/>
      <dgm:spPr/>
      <dgm:t>
        <a:bodyPr/>
        <a:lstStyle/>
        <a:p>
          <a:endParaRPr lang="en-US" sz="2100" b="1"/>
        </a:p>
      </dgm:t>
    </dgm:pt>
    <dgm:pt modelId="{CB3A1383-73AA-4D36-AF1C-294F3BBAB5AA}">
      <dgm:prSet phldrT="[Text]" custT="1"/>
      <dgm:spPr>
        <a:solidFill>
          <a:srgbClr val="C6A77D"/>
        </a:solidFill>
      </dgm:spPr>
      <dgm:t>
        <a:bodyPr/>
        <a:lstStyle/>
        <a:p>
          <a:r>
            <a:rPr lang="en-US" sz="2100" b="1" dirty="0">
              <a:solidFill>
                <a:schemeClr val="tx1"/>
              </a:solidFill>
            </a:rPr>
            <a:t>Peritoneal fold</a:t>
          </a:r>
        </a:p>
      </dgm:t>
    </dgm:pt>
    <dgm:pt modelId="{2814CEA2-293B-4AA7-B919-DD210789F055}" type="parTrans" cxnId="{000F789C-B64E-43E3-AF52-E57C1DE666E3}">
      <dgm:prSet/>
      <dgm:spPr/>
      <dgm:t>
        <a:bodyPr/>
        <a:lstStyle/>
        <a:p>
          <a:endParaRPr lang="en-US" sz="2100" b="1"/>
        </a:p>
      </dgm:t>
    </dgm:pt>
    <dgm:pt modelId="{42304497-4CB4-4462-BA19-0A66DD3728D2}" type="sibTrans" cxnId="{000F789C-B64E-43E3-AF52-E57C1DE666E3}">
      <dgm:prSet/>
      <dgm:spPr/>
      <dgm:t>
        <a:bodyPr/>
        <a:lstStyle/>
        <a:p>
          <a:endParaRPr lang="en-US" sz="2100" b="1"/>
        </a:p>
      </dgm:t>
    </dgm:pt>
    <dgm:pt modelId="{D92E7B2F-B409-43F8-BFB3-73FACFC9160D}">
      <dgm:prSet phldrT="[Text]" custT="1"/>
      <dgm:spPr>
        <a:solidFill>
          <a:srgbClr val="C6A77D"/>
        </a:solidFill>
      </dgm:spPr>
      <dgm:t>
        <a:bodyPr/>
        <a:lstStyle/>
        <a:p>
          <a:r>
            <a:rPr lang="en-US" sz="2100" b="1" dirty="0" err="1">
              <a:solidFill>
                <a:schemeClr val="tx1"/>
              </a:solidFill>
            </a:rPr>
            <a:t>Embyological</a:t>
          </a:r>
          <a:r>
            <a:rPr lang="en-US" sz="2100" b="1" dirty="0">
              <a:solidFill>
                <a:schemeClr val="tx1"/>
              </a:solidFill>
            </a:rPr>
            <a:t> origin</a:t>
          </a:r>
        </a:p>
      </dgm:t>
    </dgm:pt>
    <dgm:pt modelId="{57111876-711F-44AD-A635-C4ED2B1AB315}" type="parTrans" cxnId="{5381BE49-D216-462F-B94A-04996B1DB852}">
      <dgm:prSet/>
      <dgm:spPr/>
      <dgm:t>
        <a:bodyPr/>
        <a:lstStyle/>
        <a:p>
          <a:endParaRPr lang="en-US" sz="2100" b="1"/>
        </a:p>
      </dgm:t>
    </dgm:pt>
    <dgm:pt modelId="{B83D9329-7B16-4A88-994B-57AA248589D9}" type="sibTrans" cxnId="{5381BE49-D216-462F-B94A-04996B1DB852}">
      <dgm:prSet/>
      <dgm:spPr/>
      <dgm:t>
        <a:bodyPr/>
        <a:lstStyle/>
        <a:p>
          <a:endParaRPr lang="en-US" sz="2100" b="1"/>
        </a:p>
      </dgm:t>
    </dgm:pt>
    <dgm:pt modelId="{74D84DBF-0AD5-4436-92B4-694782CC1216}">
      <dgm:prSet phldrT="[Text]" custT="1"/>
      <dgm:spPr>
        <a:solidFill>
          <a:srgbClr val="C6A77D"/>
        </a:solidFill>
      </dgm:spPr>
      <dgm:t>
        <a:bodyPr/>
        <a:lstStyle/>
        <a:p>
          <a:r>
            <a:rPr lang="en-US" sz="2100" b="1" dirty="0">
              <a:solidFill>
                <a:schemeClr val="tx1"/>
              </a:solidFill>
            </a:rPr>
            <a:t>Blood supply</a:t>
          </a:r>
        </a:p>
      </dgm:t>
    </dgm:pt>
    <dgm:pt modelId="{FE7665EA-8890-4CD5-85EC-C041FBFEC5AA}" type="parTrans" cxnId="{340E1000-994F-47EC-8043-68424F04372A}">
      <dgm:prSet/>
      <dgm:spPr/>
      <dgm:t>
        <a:bodyPr/>
        <a:lstStyle/>
        <a:p>
          <a:endParaRPr lang="en-US" sz="2100" b="1"/>
        </a:p>
      </dgm:t>
    </dgm:pt>
    <dgm:pt modelId="{03B5039A-D2E6-424F-A648-F74B54DD43C2}" type="sibTrans" cxnId="{340E1000-994F-47EC-8043-68424F04372A}">
      <dgm:prSet/>
      <dgm:spPr/>
      <dgm:t>
        <a:bodyPr/>
        <a:lstStyle/>
        <a:p>
          <a:endParaRPr lang="en-US" sz="2100" b="1"/>
        </a:p>
      </dgm:t>
    </dgm:pt>
    <dgm:pt modelId="{ED670044-BF1A-4119-9CA4-2465033E9393}">
      <dgm:prSet phldrT="[Text]" custT="1"/>
      <dgm:spPr>
        <a:solidFill>
          <a:srgbClr val="C6A77D"/>
        </a:solidFill>
      </dgm:spPr>
      <dgm:t>
        <a:bodyPr/>
        <a:lstStyle/>
        <a:p>
          <a:r>
            <a:rPr lang="en-US" sz="2100" b="1" dirty="0" err="1">
              <a:solidFill>
                <a:schemeClr val="tx1"/>
              </a:solidFill>
            </a:rPr>
            <a:t>Lypmphatic</a:t>
          </a:r>
          <a:r>
            <a:rPr lang="en-US" sz="2100" b="1" dirty="0">
              <a:solidFill>
                <a:schemeClr val="tx1"/>
              </a:solidFill>
            </a:rPr>
            <a:t> drainage</a:t>
          </a:r>
        </a:p>
      </dgm:t>
    </dgm:pt>
    <dgm:pt modelId="{BDCAC8BE-FB87-4524-8702-8234FF60E903}" type="parTrans" cxnId="{8C6423C2-E425-4960-844A-631E9CB5B9EB}">
      <dgm:prSet/>
      <dgm:spPr/>
      <dgm:t>
        <a:bodyPr/>
        <a:lstStyle/>
        <a:p>
          <a:endParaRPr lang="en-US" sz="2100" b="1"/>
        </a:p>
      </dgm:t>
    </dgm:pt>
    <dgm:pt modelId="{E52D5A8E-742D-4724-A1D5-433B9ADB7AC1}" type="sibTrans" cxnId="{8C6423C2-E425-4960-844A-631E9CB5B9EB}">
      <dgm:prSet/>
      <dgm:spPr/>
      <dgm:t>
        <a:bodyPr/>
        <a:lstStyle/>
        <a:p>
          <a:endParaRPr lang="en-US" sz="2100" b="1"/>
        </a:p>
      </dgm:t>
    </dgm:pt>
    <dgm:pt modelId="{C19BE309-426B-4E9E-B5FB-87D2F8EAA146}">
      <dgm:prSet phldrT="[Text]" custT="1"/>
      <dgm:spPr>
        <a:solidFill>
          <a:srgbClr val="C6A77D"/>
        </a:solidFill>
      </dgm:spPr>
      <dgm:t>
        <a:bodyPr/>
        <a:lstStyle/>
        <a:p>
          <a:r>
            <a:rPr lang="en-US" sz="2100" b="1" dirty="0">
              <a:solidFill>
                <a:schemeClr val="tx1"/>
              </a:solidFill>
            </a:rPr>
            <a:t>Length</a:t>
          </a:r>
        </a:p>
      </dgm:t>
    </dgm:pt>
    <dgm:pt modelId="{166ED336-66AB-4926-B52A-DF63525C4091}" type="sibTrans" cxnId="{6C607CB3-B8EC-481D-A06E-CCF8093023EE}">
      <dgm:prSet/>
      <dgm:spPr/>
      <dgm:t>
        <a:bodyPr/>
        <a:lstStyle/>
        <a:p>
          <a:endParaRPr lang="en-US" sz="2100" b="1"/>
        </a:p>
      </dgm:t>
    </dgm:pt>
    <dgm:pt modelId="{86C9CC2F-BD9F-4453-B651-5F6C94A77E67}" type="parTrans" cxnId="{6C607CB3-B8EC-481D-A06E-CCF8093023EE}">
      <dgm:prSet/>
      <dgm:spPr/>
      <dgm:t>
        <a:bodyPr/>
        <a:lstStyle/>
        <a:p>
          <a:endParaRPr lang="en-US" sz="2100" b="1"/>
        </a:p>
      </dgm:t>
    </dgm:pt>
    <dgm:pt modelId="{6488EDB5-2499-49B4-8248-B34EA249FDEC}">
      <dgm:prSet custT="1"/>
      <dgm:spPr>
        <a:solidFill>
          <a:srgbClr val="E9DECF"/>
        </a:solidFill>
      </dgm:spPr>
      <dgm:t>
        <a:bodyPr anchor="ctr"/>
        <a:lstStyle/>
        <a:p>
          <a:r>
            <a:rPr lang="en-US" sz="2100" b="0" dirty="0">
              <a:solidFill>
                <a:schemeClr val="tx1"/>
              </a:solidFill>
            </a:rPr>
            <a:t>At </a:t>
          </a:r>
          <a:r>
            <a:rPr lang="en-US" sz="2100" b="0" dirty="0" err="1">
              <a:solidFill>
                <a:schemeClr val="tx1"/>
              </a:solidFill>
            </a:rPr>
            <a:t>duodeno</a:t>
          </a:r>
          <a:r>
            <a:rPr lang="en-US" sz="2100" b="0" dirty="0">
              <a:solidFill>
                <a:schemeClr val="tx1"/>
              </a:solidFill>
            </a:rPr>
            <a:t>-jejunal flexure</a:t>
          </a:r>
        </a:p>
      </dgm:t>
    </dgm:pt>
    <dgm:pt modelId="{128007EC-B900-4A64-A9F1-5F7D6D6F5534}" type="parTrans" cxnId="{B365847E-EC56-4240-8B25-9495A586A364}">
      <dgm:prSet/>
      <dgm:spPr/>
      <dgm:t>
        <a:bodyPr/>
        <a:lstStyle/>
        <a:p>
          <a:endParaRPr lang="en-US" sz="2100" b="1"/>
        </a:p>
      </dgm:t>
    </dgm:pt>
    <dgm:pt modelId="{8BCB1C85-C92E-48F7-8DE3-3C26214A428A}" type="sibTrans" cxnId="{B365847E-EC56-4240-8B25-9495A586A364}">
      <dgm:prSet/>
      <dgm:spPr/>
      <dgm:t>
        <a:bodyPr/>
        <a:lstStyle/>
        <a:p>
          <a:endParaRPr lang="en-US" sz="2100" b="1"/>
        </a:p>
      </dgm:t>
    </dgm:pt>
    <dgm:pt modelId="{700D0113-E265-4454-B14F-29B7D7A2CC5B}">
      <dgm:prSet custT="1"/>
      <dgm:spPr>
        <a:solidFill>
          <a:srgbClr val="E9DECF"/>
        </a:solidFill>
      </dgm:spPr>
      <dgm:t>
        <a:bodyPr anchor="ctr"/>
        <a:lstStyle/>
        <a:p>
          <a:r>
            <a:rPr lang="en-US" sz="2100" b="0" dirty="0">
              <a:solidFill>
                <a:schemeClr val="tx1"/>
              </a:solidFill>
            </a:rPr>
            <a:t>At ileocecal junction </a:t>
          </a:r>
          <a:r>
            <a:rPr lang="en-US" sz="1700" b="0" dirty="0">
              <a:solidFill>
                <a:schemeClr val="accent3">
                  <a:lumMod val="75000"/>
                </a:schemeClr>
              </a:solidFill>
            </a:rPr>
            <a:t>Or valve/orifice</a:t>
          </a:r>
        </a:p>
      </dgm:t>
    </dgm:pt>
    <dgm:pt modelId="{14638882-0187-49E5-A86D-9F012F877E3C}" type="parTrans" cxnId="{B335B1D6-6ED2-4175-AAD0-CCD4F71E428F}">
      <dgm:prSet/>
      <dgm:spPr/>
      <dgm:t>
        <a:bodyPr/>
        <a:lstStyle/>
        <a:p>
          <a:endParaRPr lang="en-US" sz="2100" b="1"/>
        </a:p>
      </dgm:t>
    </dgm:pt>
    <dgm:pt modelId="{B9A9C02B-67E7-4E30-9560-91D29A5F7DD4}" type="sibTrans" cxnId="{B335B1D6-6ED2-4175-AAD0-CCD4F71E428F}">
      <dgm:prSet/>
      <dgm:spPr/>
      <dgm:t>
        <a:bodyPr/>
        <a:lstStyle/>
        <a:p>
          <a:endParaRPr lang="en-US" sz="2100" b="1"/>
        </a:p>
      </dgm:t>
    </dgm:pt>
    <dgm:pt modelId="{EC943330-4A9D-4EFD-9FF6-8E651935DB7D}">
      <dgm:prSet custT="1"/>
      <dgm:spPr>
        <a:solidFill>
          <a:srgbClr val="E9DECF"/>
        </a:solidFill>
      </dgm:spPr>
      <dgm:t>
        <a:bodyPr anchor="ctr"/>
        <a:lstStyle/>
        <a:p>
          <a:r>
            <a:rPr lang="en-US" sz="2100" b="0" dirty="0">
              <a:solidFill>
                <a:schemeClr val="tx1"/>
              </a:solidFill>
            </a:rPr>
            <a:t>Midgut</a:t>
          </a:r>
        </a:p>
      </dgm:t>
    </dgm:pt>
    <dgm:pt modelId="{7F2307BC-32B3-4FAD-81BF-7DD2D5F5C5F2}" type="parTrans" cxnId="{00F0E36F-9D9A-46C6-B763-64774894AE0C}">
      <dgm:prSet/>
      <dgm:spPr/>
      <dgm:t>
        <a:bodyPr/>
        <a:lstStyle/>
        <a:p>
          <a:endParaRPr lang="en-US" sz="2100" b="1"/>
        </a:p>
      </dgm:t>
    </dgm:pt>
    <dgm:pt modelId="{0ED4F585-A69C-4E31-BBA4-0FBD21B00884}" type="sibTrans" cxnId="{00F0E36F-9D9A-46C6-B763-64774894AE0C}">
      <dgm:prSet/>
      <dgm:spPr/>
      <dgm:t>
        <a:bodyPr/>
        <a:lstStyle/>
        <a:p>
          <a:endParaRPr lang="en-US" sz="2100" b="1"/>
        </a:p>
      </dgm:t>
    </dgm:pt>
    <dgm:pt modelId="{485D8B8D-880D-46FB-9BEC-5ACCFC482431}">
      <dgm:prSet custT="1"/>
      <dgm:spPr>
        <a:solidFill>
          <a:srgbClr val="E9DECF"/>
        </a:solidFill>
      </dgm:spPr>
      <dgm:t>
        <a:bodyPr anchor="ctr"/>
        <a:lstStyle/>
        <a:p>
          <a:r>
            <a:rPr lang="en-US" sz="2100" b="0" dirty="0">
              <a:solidFill>
                <a:schemeClr val="tx1"/>
              </a:solidFill>
            </a:rPr>
            <a:t>Mesentery of small intestine</a:t>
          </a:r>
        </a:p>
      </dgm:t>
    </dgm:pt>
    <dgm:pt modelId="{D219737A-E7A6-4655-BE4A-962DC218CCC0}" type="parTrans" cxnId="{DABE0312-A166-4C56-99ED-D8E5191A90AC}">
      <dgm:prSet/>
      <dgm:spPr/>
      <dgm:t>
        <a:bodyPr/>
        <a:lstStyle/>
        <a:p>
          <a:endParaRPr lang="en-US" sz="2100" b="1"/>
        </a:p>
      </dgm:t>
    </dgm:pt>
    <dgm:pt modelId="{C38B4C2F-BFC0-4587-A328-E3C6514901E3}" type="sibTrans" cxnId="{DABE0312-A166-4C56-99ED-D8E5191A90AC}">
      <dgm:prSet/>
      <dgm:spPr/>
      <dgm:t>
        <a:bodyPr/>
        <a:lstStyle/>
        <a:p>
          <a:endParaRPr lang="en-US" sz="2100" b="1"/>
        </a:p>
      </dgm:t>
    </dgm:pt>
    <dgm:pt modelId="{4FAC2C9A-53AF-449F-A43F-DC86289B49A5}">
      <dgm:prSet custT="1"/>
      <dgm:spPr>
        <a:solidFill>
          <a:srgbClr val="E9DECF"/>
        </a:solidFill>
      </dgm:spPr>
      <dgm:t>
        <a:bodyPr anchor="ctr"/>
        <a:lstStyle/>
        <a:p>
          <a:r>
            <a:rPr lang="en-US" sz="2100" b="0" dirty="0">
              <a:solidFill>
                <a:schemeClr val="tx1"/>
              </a:solidFill>
            </a:rPr>
            <a:t>Superior mesenteric Artery &amp; Vein</a:t>
          </a:r>
        </a:p>
      </dgm:t>
    </dgm:pt>
    <dgm:pt modelId="{D7FE5BF7-D8F7-425E-917F-8104534065AC}" type="parTrans" cxnId="{764355F2-E543-4134-ABFF-636FACB2CAFB}">
      <dgm:prSet/>
      <dgm:spPr/>
      <dgm:t>
        <a:bodyPr/>
        <a:lstStyle/>
        <a:p>
          <a:endParaRPr lang="en-US" sz="2100" b="1"/>
        </a:p>
      </dgm:t>
    </dgm:pt>
    <dgm:pt modelId="{925D4D5A-CCE7-4A98-8073-8441845A0FCC}" type="sibTrans" cxnId="{764355F2-E543-4134-ABFF-636FACB2CAFB}">
      <dgm:prSet/>
      <dgm:spPr/>
      <dgm:t>
        <a:bodyPr/>
        <a:lstStyle/>
        <a:p>
          <a:endParaRPr lang="en-US" sz="2100" b="1"/>
        </a:p>
      </dgm:t>
    </dgm:pt>
    <dgm:pt modelId="{9029204A-2C8E-4C40-801A-14E3328C0EB1}" type="pres">
      <dgm:prSet presAssocID="{04A4A1DA-F260-4820-B58A-C070306E1A21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pPr rtl="1"/>
          <a:endParaRPr lang="ar-SA"/>
        </a:p>
      </dgm:t>
    </dgm:pt>
    <dgm:pt modelId="{8DA975F8-F85A-47BE-881F-03A073032AAA}" type="pres">
      <dgm:prSet presAssocID="{F883E204-5635-4189-8CE1-575942EDE94C}" presName="linNode" presStyleCnt="0"/>
      <dgm:spPr/>
    </dgm:pt>
    <dgm:pt modelId="{225005E7-AE50-45FF-8D50-278B59A94228}" type="pres">
      <dgm:prSet presAssocID="{F883E204-5635-4189-8CE1-575942EDE94C}" presName="parentShp" presStyleLbl="node1" presStyleIdx="0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275DEE9-2664-4223-BF49-6EF2753B7431}" type="pres">
      <dgm:prSet presAssocID="{F883E204-5635-4189-8CE1-575942EDE94C}" presName="childShp" presStyleLbl="bgAccFollowNode1" presStyleIdx="0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E83DB6B-2F26-4724-A4E7-15AA1444A0CB}" type="pres">
      <dgm:prSet presAssocID="{84C7C365-724D-4907-A879-E02C4EAC031E}" presName="spacing" presStyleCnt="0"/>
      <dgm:spPr/>
    </dgm:pt>
    <dgm:pt modelId="{64137DA9-EB1D-432A-9042-DD7FBF3DCFF7}" type="pres">
      <dgm:prSet presAssocID="{C19BE309-426B-4E9E-B5FB-87D2F8EAA146}" presName="linNode" presStyleCnt="0"/>
      <dgm:spPr/>
    </dgm:pt>
    <dgm:pt modelId="{89E3D48C-C53E-4A33-B1BE-F89830B28D65}" type="pres">
      <dgm:prSet presAssocID="{C19BE309-426B-4E9E-B5FB-87D2F8EAA146}" presName="parentShp" presStyleLbl="node1" presStyleIdx="1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A881356-88DE-4748-8F4E-65828907E961}" type="pres">
      <dgm:prSet presAssocID="{C19BE309-426B-4E9E-B5FB-87D2F8EAA146}" presName="childShp" presStyleLbl="bgAccFollowNode1" presStyleIdx="1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2C15169-9C6F-454D-ADDD-138E0F933CB4}" type="pres">
      <dgm:prSet presAssocID="{166ED336-66AB-4926-B52A-DF63525C4091}" presName="spacing" presStyleCnt="0"/>
      <dgm:spPr/>
    </dgm:pt>
    <dgm:pt modelId="{DE49A3AE-2F4F-4F2F-8D6D-4730E3BC84BA}" type="pres">
      <dgm:prSet presAssocID="{B247B2C7-87E0-4B92-92CE-8ADF385FDAF1}" presName="linNode" presStyleCnt="0"/>
      <dgm:spPr/>
    </dgm:pt>
    <dgm:pt modelId="{B6D8AD7A-5FB2-4E79-A736-6B4EE5F52AC4}" type="pres">
      <dgm:prSet presAssocID="{B247B2C7-87E0-4B92-92CE-8ADF385FDAF1}" presName="parentShp" presStyleLbl="node1" presStyleIdx="2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5ACB286-F880-44AD-A073-2E1CD320B8D8}" type="pres">
      <dgm:prSet presAssocID="{B247B2C7-87E0-4B92-92CE-8ADF385FDAF1}" presName="childShp" presStyleLbl="bgAccFollowNode1" presStyleIdx="2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3D72CE7-F80A-438E-B808-F34F5474A78A}" type="pres">
      <dgm:prSet presAssocID="{654CD367-2FAB-4DDE-ADE2-DD18DB43CF5A}" presName="spacing" presStyleCnt="0"/>
      <dgm:spPr/>
    </dgm:pt>
    <dgm:pt modelId="{B338F80D-12C6-4EDD-BFE9-B8FE19F38A49}" type="pres">
      <dgm:prSet presAssocID="{D8A5DB95-117A-4D56-8A05-12CA553CA7B2}" presName="linNode" presStyleCnt="0"/>
      <dgm:spPr/>
    </dgm:pt>
    <dgm:pt modelId="{07C56694-7ADC-4773-B2F8-0563E1657A6C}" type="pres">
      <dgm:prSet presAssocID="{D8A5DB95-117A-4D56-8A05-12CA553CA7B2}" presName="parentShp" presStyleLbl="node1" presStyleIdx="3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30B84CF-D3AC-443D-B27F-28EC34FF7ADC}" type="pres">
      <dgm:prSet presAssocID="{D8A5DB95-117A-4D56-8A05-12CA553CA7B2}" presName="childShp" presStyleLbl="bgAccFollowNode1" presStyleIdx="3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EBD2DBB-92F0-4042-A7C8-52E2CFF4A569}" type="pres">
      <dgm:prSet presAssocID="{41B89060-CEE2-45A3-8EAB-072F284E55D8}" presName="spacing" presStyleCnt="0"/>
      <dgm:spPr/>
    </dgm:pt>
    <dgm:pt modelId="{ABBD972D-F818-441E-AA47-AE4480F8CF71}" type="pres">
      <dgm:prSet presAssocID="{CB3A1383-73AA-4D36-AF1C-294F3BBAB5AA}" presName="linNode" presStyleCnt="0"/>
      <dgm:spPr/>
    </dgm:pt>
    <dgm:pt modelId="{DF45C789-D9FF-4080-94CC-9DC895FA7BFC}" type="pres">
      <dgm:prSet presAssocID="{CB3A1383-73AA-4D36-AF1C-294F3BBAB5AA}" presName="parentShp" presStyleLbl="node1" presStyleIdx="4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14ED419-6584-4830-AEE6-C1CF4C627DD6}" type="pres">
      <dgm:prSet presAssocID="{CB3A1383-73AA-4D36-AF1C-294F3BBAB5AA}" presName="childShp" presStyleLbl="bgAccFollowNode1" presStyleIdx="4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605AE0E-9539-4A8C-B8A6-07AE820464D8}" type="pres">
      <dgm:prSet presAssocID="{42304497-4CB4-4462-BA19-0A66DD3728D2}" presName="spacing" presStyleCnt="0"/>
      <dgm:spPr/>
    </dgm:pt>
    <dgm:pt modelId="{0CFAF611-8F01-417F-AE31-E47BA2F47E3D}" type="pres">
      <dgm:prSet presAssocID="{D92E7B2F-B409-43F8-BFB3-73FACFC9160D}" presName="linNode" presStyleCnt="0"/>
      <dgm:spPr/>
    </dgm:pt>
    <dgm:pt modelId="{819438F9-A385-47BB-801D-00AEDAB9FF12}" type="pres">
      <dgm:prSet presAssocID="{D92E7B2F-B409-43F8-BFB3-73FACFC9160D}" presName="parentShp" presStyleLbl="node1" presStyleIdx="5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FF405CE-B8D1-4696-9B75-ADA065FB6334}" type="pres">
      <dgm:prSet presAssocID="{D92E7B2F-B409-43F8-BFB3-73FACFC9160D}" presName="childShp" presStyleLbl="bgAccFollowNode1" presStyleIdx="5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0434750-81BD-489B-A4A9-B1F0C140A3AD}" type="pres">
      <dgm:prSet presAssocID="{B83D9329-7B16-4A88-994B-57AA248589D9}" presName="spacing" presStyleCnt="0"/>
      <dgm:spPr/>
    </dgm:pt>
    <dgm:pt modelId="{5AF52870-4458-4E16-B601-3C1C10DEB4E6}" type="pres">
      <dgm:prSet presAssocID="{74D84DBF-0AD5-4436-92B4-694782CC1216}" presName="linNode" presStyleCnt="0"/>
      <dgm:spPr/>
    </dgm:pt>
    <dgm:pt modelId="{F2544C2A-42F3-4430-A272-14D3E82546C4}" type="pres">
      <dgm:prSet presAssocID="{74D84DBF-0AD5-4436-92B4-694782CC1216}" presName="parentShp" presStyleLbl="node1" presStyleIdx="6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D958C58-E5FF-4CA1-8F47-805874D4CA6E}" type="pres">
      <dgm:prSet presAssocID="{74D84DBF-0AD5-4436-92B4-694782CC1216}" presName="childShp" presStyleLbl="bgAccFollowNode1" presStyleIdx="6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072CBCA-19D1-41E1-813D-8363B5E72A23}" type="pres">
      <dgm:prSet presAssocID="{03B5039A-D2E6-424F-A648-F74B54DD43C2}" presName="spacing" presStyleCnt="0"/>
      <dgm:spPr/>
    </dgm:pt>
    <dgm:pt modelId="{8E876725-1BC0-4CC5-9DBA-780ECA2419E1}" type="pres">
      <dgm:prSet presAssocID="{ED670044-BF1A-4119-9CA4-2465033E9393}" presName="linNode" presStyleCnt="0"/>
      <dgm:spPr/>
    </dgm:pt>
    <dgm:pt modelId="{5D263A41-D33C-4546-8F43-58E71E90DD8B}" type="pres">
      <dgm:prSet presAssocID="{ED670044-BF1A-4119-9CA4-2465033E9393}" presName="parentShp" presStyleLbl="node1" presStyleIdx="7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A4F8571-D338-4A03-B5F0-066DC9FAAC7C}" type="pres">
      <dgm:prSet presAssocID="{ED670044-BF1A-4119-9CA4-2465033E9393}" presName="childShp" presStyleLbl="bgAccFollowNode1" presStyleIdx="7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FC340FCD-46A3-0645-A91B-1EBDF91C26AB}" type="presOf" srcId="{6488EDB5-2499-49B4-8248-B34EA249FDEC}" destId="{15ACB286-F880-44AD-A073-2E1CD320B8D8}" srcOrd="0" destOrd="0" presId="urn:microsoft.com/office/officeart/2005/8/layout/vList6"/>
    <dgm:cxn modelId="{72C5CA5C-8B31-5949-B8D8-0E31E88421A5}" type="presOf" srcId="{F883E204-5635-4189-8CE1-575942EDE94C}" destId="{225005E7-AE50-45FF-8D50-278B59A94228}" srcOrd="0" destOrd="0" presId="urn:microsoft.com/office/officeart/2005/8/layout/vList6"/>
    <dgm:cxn modelId="{817CD186-BD95-8849-B8C4-C442889FE186}" type="presOf" srcId="{EC943330-4A9D-4EFD-9FF6-8E651935DB7D}" destId="{FFF405CE-B8D1-4696-9B75-ADA065FB6334}" srcOrd="0" destOrd="0" presId="urn:microsoft.com/office/officeart/2005/8/layout/vList6"/>
    <dgm:cxn modelId="{4EF51CDA-F9D2-5446-8FF5-BF52C1EE9F63}" type="presOf" srcId="{CB3A1383-73AA-4D36-AF1C-294F3BBAB5AA}" destId="{DF45C789-D9FF-4080-94CC-9DC895FA7BFC}" srcOrd="0" destOrd="0" presId="urn:microsoft.com/office/officeart/2005/8/layout/vList6"/>
    <dgm:cxn modelId="{764355F2-E543-4134-ABFF-636FACB2CAFB}" srcId="{74D84DBF-0AD5-4436-92B4-694782CC1216}" destId="{4FAC2C9A-53AF-449F-A43F-DC86289B49A5}" srcOrd="0" destOrd="0" parTransId="{D7FE5BF7-D8F7-425E-917F-8104534065AC}" sibTransId="{925D4D5A-CCE7-4A98-8073-8441845A0FCC}"/>
    <dgm:cxn modelId="{27FCD99D-29AE-E741-BFC3-F042B69B7D5D}" type="presOf" srcId="{C19BE309-426B-4E9E-B5FB-87D2F8EAA146}" destId="{89E3D48C-C53E-4A33-B1BE-F89830B28D65}" srcOrd="0" destOrd="0" presId="urn:microsoft.com/office/officeart/2005/8/layout/vList6"/>
    <dgm:cxn modelId="{7D958248-1477-1D4C-982B-300967DAD0F6}" type="presOf" srcId="{ED670044-BF1A-4119-9CA4-2465033E9393}" destId="{5D263A41-D33C-4546-8F43-58E71E90DD8B}" srcOrd="0" destOrd="0" presId="urn:microsoft.com/office/officeart/2005/8/layout/vList6"/>
    <dgm:cxn modelId="{00F0E36F-9D9A-46C6-B763-64774894AE0C}" srcId="{D92E7B2F-B409-43F8-BFB3-73FACFC9160D}" destId="{EC943330-4A9D-4EFD-9FF6-8E651935DB7D}" srcOrd="0" destOrd="0" parTransId="{7F2307BC-32B3-4FAD-81BF-7DD2D5F5C5F2}" sibTransId="{0ED4F585-A69C-4E31-BBA4-0FBD21B00884}"/>
    <dgm:cxn modelId="{DABE0312-A166-4C56-99ED-D8E5191A90AC}" srcId="{CB3A1383-73AA-4D36-AF1C-294F3BBAB5AA}" destId="{485D8B8D-880D-46FB-9BEC-5ACCFC482431}" srcOrd="0" destOrd="0" parTransId="{D219737A-E7A6-4655-BE4A-962DC218CCC0}" sibTransId="{C38B4C2F-BFC0-4587-A328-E3C6514901E3}"/>
    <dgm:cxn modelId="{B365847E-EC56-4240-8B25-9495A586A364}" srcId="{B247B2C7-87E0-4B92-92CE-8ADF385FDAF1}" destId="{6488EDB5-2499-49B4-8248-B34EA249FDEC}" srcOrd="0" destOrd="0" parTransId="{128007EC-B900-4A64-A9F1-5F7D6D6F5534}" sibTransId="{8BCB1C85-C92E-48F7-8DE3-3C26214A428A}"/>
    <dgm:cxn modelId="{B562F613-0A86-C445-A197-33E71E35990C}" type="presOf" srcId="{4FAC2C9A-53AF-449F-A43F-DC86289B49A5}" destId="{BD958C58-E5FF-4CA1-8F47-805874D4CA6E}" srcOrd="0" destOrd="0" presId="urn:microsoft.com/office/officeart/2005/8/layout/vList6"/>
    <dgm:cxn modelId="{35D7610B-E9A7-084D-871A-934AECE1427E}" type="presOf" srcId="{700D0113-E265-4454-B14F-29B7D7A2CC5B}" destId="{D30B84CF-D3AC-443D-B27F-28EC34FF7ADC}" srcOrd="0" destOrd="0" presId="urn:microsoft.com/office/officeart/2005/8/layout/vList6"/>
    <dgm:cxn modelId="{6D3D196E-88C0-4751-8B48-A31300630142}" srcId="{04A4A1DA-F260-4820-B58A-C070306E1A21}" destId="{F883E204-5635-4189-8CE1-575942EDE94C}" srcOrd="0" destOrd="0" parTransId="{1A9CB2DA-F73B-4FED-B734-C7053CD4A74D}" sibTransId="{84C7C365-724D-4907-A879-E02C4EAC031E}"/>
    <dgm:cxn modelId="{5381BE49-D216-462F-B94A-04996B1DB852}" srcId="{04A4A1DA-F260-4820-B58A-C070306E1A21}" destId="{D92E7B2F-B409-43F8-BFB3-73FACFC9160D}" srcOrd="5" destOrd="0" parTransId="{57111876-711F-44AD-A635-C4ED2B1AB315}" sibTransId="{B83D9329-7B16-4A88-994B-57AA248589D9}"/>
    <dgm:cxn modelId="{D12EC756-1201-4627-8E45-0BC41F5B4146}" srcId="{ED670044-BF1A-4119-9CA4-2465033E9393}" destId="{A2266F9C-295E-4EE0-80AF-C56E5463946C}" srcOrd="0" destOrd="0" parTransId="{D958700B-60A4-4551-99F3-8CFD2E4B3A90}" sibTransId="{BF971A67-7305-41B4-9AFE-D57744A2A012}"/>
    <dgm:cxn modelId="{EA5F8B92-E3D5-104F-8CE6-A30089E648DA}" type="presOf" srcId="{485D8B8D-880D-46FB-9BEC-5ACCFC482431}" destId="{614ED419-6584-4830-AEE6-C1CF4C627DD6}" srcOrd="0" destOrd="0" presId="urn:microsoft.com/office/officeart/2005/8/layout/vList6"/>
    <dgm:cxn modelId="{483A6973-AAAE-3943-8E9E-77B0E2C965E4}" type="presOf" srcId="{4B38AC53-0724-4443-A414-287538B80345}" destId="{6A881356-88DE-4748-8F4E-65828907E961}" srcOrd="0" destOrd="0" presId="urn:microsoft.com/office/officeart/2005/8/layout/vList6"/>
    <dgm:cxn modelId="{139AAC15-1D30-4B45-962C-2D9D639A9ED4}" srcId="{C19BE309-426B-4E9E-B5FB-87D2F8EAA146}" destId="{4B38AC53-0724-4443-A414-287538B80345}" srcOrd="0" destOrd="0" parTransId="{D3FE43FF-2959-4460-B784-EADC81F63657}" sibTransId="{D77E0B74-C919-4C88-8F29-27F0AC5FCCBC}"/>
    <dgm:cxn modelId="{79E89F6F-D9EF-A44D-B5CF-5C7F2BAB17B7}" type="presOf" srcId="{74D84DBF-0AD5-4436-92B4-694782CC1216}" destId="{F2544C2A-42F3-4430-A272-14D3E82546C4}" srcOrd="0" destOrd="0" presId="urn:microsoft.com/office/officeart/2005/8/layout/vList6"/>
    <dgm:cxn modelId="{000F789C-B64E-43E3-AF52-E57C1DE666E3}" srcId="{04A4A1DA-F260-4820-B58A-C070306E1A21}" destId="{CB3A1383-73AA-4D36-AF1C-294F3BBAB5AA}" srcOrd="4" destOrd="0" parTransId="{2814CEA2-293B-4AA7-B919-DD210789F055}" sibTransId="{42304497-4CB4-4462-BA19-0A66DD3728D2}"/>
    <dgm:cxn modelId="{8C6423C2-E425-4960-844A-631E9CB5B9EB}" srcId="{04A4A1DA-F260-4820-B58A-C070306E1A21}" destId="{ED670044-BF1A-4119-9CA4-2465033E9393}" srcOrd="7" destOrd="0" parTransId="{BDCAC8BE-FB87-4524-8702-8234FF60E903}" sibTransId="{E52D5A8E-742D-4724-A1D5-433B9ADB7AC1}"/>
    <dgm:cxn modelId="{DE6E4699-4925-3947-A44C-A692DDD26C52}" type="presOf" srcId="{04A4A1DA-F260-4820-B58A-C070306E1A21}" destId="{9029204A-2C8E-4C40-801A-14E3328C0EB1}" srcOrd="0" destOrd="0" presId="urn:microsoft.com/office/officeart/2005/8/layout/vList6"/>
    <dgm:cxn modelId="{F3FDEBDD-3D65-5F48-8C19-F77981928B55}" type="presOf" srcId="{D92E7B2F-B409-43F8-BFB3-73FACFC9160D}" destId="{819438F9-A385-47BB-801D-00AEDAB9FF12}" srcOrd="0" destOrd="0" presId="urn:microsoft.com/office/officeart/2005/8/layout/vList6"/>
    <dgm:cxn modelId="{9BC6873F-9819-4A00-8604-DF39B0D25762}" srcId="{04A4A1DA-F260-4820-B58A-C070306E1A21}" destId="{B247B2C7-87E0-4B92-92CE-8ADF385FDAF1}" srcOrd="2" destOrd="0" parTransId="{36B014C9-D578-4AB3-879E-AFC05E45272A}" sibTransId="{654CD367-2FAB-4DDE-ADE2-DD18DB43CF5A}"/>
    <dgm:cxn modelId="{B335B1D6-6ED2-4175-AAD0-CCD4F71E428F}" srcId="{D8A5DB95-117A-4D56-8A05-12CA553CA7B2}" destId="{700D0113-E265-4454-B14F-29B7D7A2CC5B}" srcOrd="0" destOrd="0" parTransId="{14638882-0187-49E5-A86D-9F012F877E3C}" sibTransId="{B9A9C02B-67E7-4E30-9560-91D29A5F7DD4}"/>
    <dgm:cxn modelId="{AB402BA3-FCAB-1C42-85D8-F3EEF21042C4}" type="presOf" srcId="{A2266F9C-295E-4EE0-80AF-C56E5463946C}" destId="{0A4F8571-D338-4A03-B5F0-066DC9FAAC7C}" srcOrd="0" destOrd="0" presId="urn:microsoft.com/office/officeart/2005/8/layout/vList6"/>
    <dgm:cxn modelId="{340E1000-994F-47EC-8043-68424F04372A}" srcId="{04A4A1DA-F260-4820-B58A-C070306E1A21}" destId="{74D84DBF-0AD5-4436-92B4-694782CC1216}" srcOrd="6" destOrd="0" parTransId="{FE7665EA-8890-4CD5-85EC-C041FBFEC5AA}" sibTransId="{03B5039A-D2E6-424F-A648-F74B54DD43C2}"/>
    <dgm:cxn modelId="{DC84044E-E37C-ED46-8592-2CD73B965A21}" type="presOf" srcId="{B247B2C7-87E0-4B92-92CE-8ADF385FDAF1}" destId="{B6D8AD7A-5FB2-4E79-A736-6B4EE5F52AC4}" srcOrd="0" destOrd="0" presId="urn:microsoft.com/office/officeart/2005/8/layout/vList6"/>
    <dgm:cxn modelId="{B3609517-F310-40E9-8036-C72DC5A0B5D0}" srcId="{04A4A1DA-F260-4820-B58A-C070306E1A21}" destId="{D8A5DB95-117A-4D56-8A05-12CA553CA7B2}" srcOrd="3" destOrd="0" parTransId="{B4075C4A-DE5E-4296-B525-7700606491DF}" sibTransId="{41B89060-CEE2-45A3-8EAB-072F284E55D8}"/>
    <dgm:cxn modelId="{6C607CB3-B8EC-481D-A06E-CCF8093023EE}" srcId="{04A4A1DA-F260-4820-B58A-C070306E1A21}" destId="{C19BE309-426B-4E9E-B5FB-87D2F8EAA146}" srcOrd="1" destOrd="0" parTransId="{86C9CC2F-BD9F-4453-B651-5F6C94A77E67}" sibTransId="{166ED336-66AB-4926-B52A-DF63525C4091}"/>
    <dgm:cxn modelId="{50223359-5B46-4815-B67B-769B9B5FAA2D}" srcId="{F883E204-5635-4189-8CE1-575942EDE94C}" destId="{CF1E123B-1698-4068-8178-98DE29BFC7D6}" srcOrd="0" destOrd="0" parTransId="{DC2084BE-7086-4E76-B034-F4F69A29F6EF}" sibTransId="{65624F54-63E4-4031-8F5B-6AF65E827C71}"/>
    <dgm:cxn modelId="{44108CD0-5F01-2F49-A129-4CDC247329DF}" type="presOf" srcId="{CF1E123B-1698-4068-8178-98DE29BFC7D6}" destId="{6275DEE9-2664-4223-BF49-6EF2753B7431}" srcOrd="0" destOrd="0" presId="urn:microsoft.com/office/officeart/2005/8/layout/vList6"/>
    <dgm:cxn modelId="{FB82EB07-865B-1F4D-ADEC-67B8E4E8EDC5}" type="presOf" srcId="{D8A5DB95-117A-4D56-8A05-12CA553CA7B2}" destId="{07C56694-7ADC-4773-B2F8-0563E1657A6C}" srcOrd="0" destOrd="0" presId="urn:microsoft.com/office/officeart/2005/8/layout/vList6"/>
    <dgm:cxn modelId="{E78DF120-A69E-AE42-9387-53E54F296D78}" type="presParOf" srcId="{9029204A-2C8E-4C40-801A-14E3328C0EB1}" destId="{8DA975F8-F85A-47BE-881F-03A073032AAA}" srcOrd="0" destOrd="0" presId="urn:microsoft.com/office/officeart/2005/8/layout/vList6"/>
    <dgm:cxn modelId="{DB2CA51D-FEC5-5D44-8A7C-66532ABA1A07}" type="presParOf" srcId="{8DA975F8-F85A-47BE-881F-03A073032AAA}" destId="{225005E7-AE50-45FF-8D50-278B59A94228}" srcOrd="0" destOrd="0" presId="urn:microsoft.com/office/officeart/2005/8/layout/vList6"/>
    <dgm:cxn modelId="{C4576A3E-4D92-D946-80C3-20A6192C506C}" type="presParOf" srcId="{8DA975F8-F85A-47BE-881F-03A073032AAA}" destId="{6275DEE9-2664-4223-BF49-6EF2753B7431}" srcOrd="1" destOrd="0" presId="urn:microsoft.com/office/officeart/2005/8/layout/vList6"/>
    <dgm:cxn modelId="{EFD090AF-C95C-3A4E-9C6B-94E322FD0ECB}" type="presParOf" srcId="{9029204A-2C8E-4C40-801A-14E3328C0EB1}" destId="{0E83DB6B-2F26-4724-A4E7-15AA1444A0CB}" srcOrd="1" destOrd="0" presId="urn:microsoft.com/office/officeart/2005/8/layout/vList6"/>
    <dgm:cxn modelId="{5FB26741-28AD-BD48-A35B-28C4A25D3507}" type="presParOf" srcId="{9029204A-2C8E-4C40-801A-14E3328C0EB1}" destId="{64137DA9-EB1D-432A-9042-DD7FBF3DCFF7}" srcOrd="2" destOrd="0" presId="urn:microsoft.com/office/officeart/2005/8/layout/vList6"/>
    <dgm:cxn modelId="{621ED862-D620-3E48-9D95-C527334947A7}" type="presParOf" srcId="{64137DA9-EB1D-432A-9042-DD7FBF3DCFF7}" destId="{89E3D48C-C53E-4A33-B1BE-F89830B28D65}" srcOrd="0" destOrd="0" presId="urn:microsoft.com/office/officeart/2005/8/layout/vList6"/>
    <dgm:cxn modelId="{427F65AC-538C-7A4B-A908-5659B9EECD74}" type="presParOf" srcId="{64137DA9-EB1D-432A-9042-DD7FBF3DCFF7}" destId="{6A881356-88DE-4748-8F4E-65828907E961}" srcOrd="1" destOrd="0" presId="urn:microsoft.com/office/officeart/2005/8/layout/vList6"/>
    <dgm:cxn modelId="{95DC5C89-7C45-8F42-9924-8C42C5A0286C}" type="presParOf" srcId="{9029204A-2C8E-4C40-801A-14E3328C0EB1}" destId="{42C15169-9C6F-454D-ADDD-138E0F933CB4}" srcOrd="3" destOrd="0" presId="urn:microsoft.com/office/officeart/2005/8/layout/vList6"/>
    <dgm:cxn modelId="{7A319127-383C-8944-8C85-047DA53D9024}" type="presParOf" srcId="{9029204A-2C8E-4C40-801A-14E3328C0EB1}" destId="{DE49A3AE-2F4F-4F2F-8D6D-4730E3BC84BA}" srcOrd="4" destOrd="0" presId="urn:microsoft.com/office/officeart/2005/8/layout/vList6"/>
    <dgm:cxn modelId="{6E021B8A-619F-DA47-B8F8-BF558F6A40DC}" type="presParOf" srcId="{DE49A3AE-2F4F-4F2F-8D6D-4730E3BC84BA}" destId="{B6D8AD7A-5FB2-4E79-A736-6B4EE5F52AC4}" srcOrd="0" destOrd="0" presId="urn:microsoft.com/office/officeart/2005/8/layout/vList6"/>
    <dgm:cxn modelId="{09645616-07E8-1D42-BB9E-97109A565C5C}" type="presParOf" srcId="{DE49A3AE-2F4F-4F2F-8D6D-4730E3BC84BA}" destId="{15ACB286-F880-44AD-A073-2E1CD320B8D8}" srcOrd="1" destOrd="0" presId="urn:microsoft.com/office/officeart/2005/8/layout/vList6"/>
    <dgm:cxn modelId="{614D6683-6D5C-1844-BE97-59CB051E5F7D}" type="presParOf" srcId="{9029204A-2C8E-4C40-801A-14E3328C0EB1}" destId="{63D72CE7-F80A-438E-B808-F34F5474A78A}" srcOrd="5" destOrd="0" presId="urn:microsoft.com/office/officeart/2005/8/layout/vList6"/>
    <dgm:cxn modelId="{27C78EFD-7625-4C47-AA67-348F3447F442}" type="presParOf" srcId="{9029204A-2C8E-4C40-801A-14E3328C0EB1}" destId="{B338F80D-12C6-4EDD-BFE9-B8FE19F38A49}" srcOrd="6" destOrd="0" presId="urn:microsoft.com/office/officeart/2005/8/layout/vList6"/>
    <dgm:cxn modelId="{9DA77D97-9285-584C-9DD9-AC09A3E75377}" type="presParOf" srcId="{B338F80D-12C6-4EDD-BFE9-B8FE19F38A49}" destId="{07C56694-7ADC-4773-B2F8-0563E1657A6C}" srcOrd="0" destOrd="0" presId="urn:microsoft.com/office/officeart/2005/8/layout/vList6"/>
    <dgm:cxn modelId="{D039F70D-0F46-5140-9F1D-269F49690E02}" type="presParOf" srcId="{B338F80D-12C6-4EDD-BFE9-B8FE19F38A49}" destId="{D30B84CF-D3AC-443D-B27F-28EC34FF7ADC}" srcOrd="1" destOrd="0" presId="urn:microsoft.com/office/officeart/2005/8/layout/vList6"/>
    <dgm:cxn modelId="{41849C31-D5E4-8B4E-9B4E-CC3B4B38DF31}" type="presParOf" srcId="{9029204A-2C8E-4C40-801A-14E3328C0EB1}" destId="{3EBD2DBB-92F0-4042-A7C8-52E2CFF4A569}" srcOrd="7" destOrd="0" presId="urn:microsoft.com/office/officeart/2005/8/layout/vList6"/>
    <dgm:cxn modelId="{6051583C-05CE-2D42-8E37-80CB513473D7}" type="presParOf" srcId="{9029204A-2C8E-4C40-801A-14E3328C0EB1}" destId="{ABBD972D-F818-441E-AA47-AE4480F8CF71}" srcOrd="8" destOrd="0" presId="urn:microsoft.com/office/officeart/2005/8/layout/vList6"/>
    <dgm:cxn modelId="{E8E836D5-2B3A-3541-A63E-17E930EC43D4}" type="presParOf" srcId="{ABBD972D-F818-441E-AA47-AE4480F8CF71}" destId="{DF45C789-D9FF-4080-94CC-9DC895FA7BFC}" srcOrd="0" destOrd="0" presId="urn:microsoft.com/office/officeart/2005/8/layout/vList6"/>
    <dgm:cxn modelId="{6EB2BDCE-4855-5847-80E6-060A8D70CEED}" type="presParOf" srcId="{ABBD972D-F818-441E-AA47-AE4480F8CF71}" destId="{614ED419-6584-4830-AEE6-C1CF4C627DD6}" srcOrd="1" destOrd="0" presId="urn:microsoft.com/office/officeart/2005/8/layout/vList6"/>
    <dgm:cxn modelId="{7B856082-5BDB-D14C-9A53-93315172FF0B}" type="presParOf" srcId="{9029204A-2C8E-4C40-801A-14E3328C0EB1}" destId="{7605AE0E-9539-4A8C-B8A6-07AE820464D8}" srcOrd="9" destOrd="0" presId="urn:microsoft.com/office/officeart/2005/8/layout/vList6"/>
    <dgm:cxn modelId="{2E44E744-B644-5E43-85B1-9FA5642A9C82}" type="presParOf" srcId="{9029204A-2C8E-4C40-801A-14E3328C0EB1}" destId="{0CFAF611-8F01-417F-AE31-E47BA2F47E3D}" srcOrd="10" destOrd="0" presId="urn:microsoft.com/office/officeart/2005/8/layout/vList6"/>
    <dgm:cxn modelId="{99B672D5-D121-2245-95E1-DF7E2E65123A}" type="presParOf" srcId="{0CFAF611-8F01-417F-AE31-E47BA2F47E3D}" destId="{819438F9-A385-47BB-801D-00AEDAB9FF12}" srcOrd="0" destOrd="0" presId="urn:microsoft.com/office/officeart/2005/8/layout/vList6"/>
    <dgm:cxn modelId="{07EB0A7E-9DC9-D64C-8CEC-0CDD3BAAF1C1}" type="presParOf" srcId="{0CFAF611-8F01-417F-AE31-E47BA2F47E3D}" destId="{FFF405CE-B8D1-4696-9B75-ADA065FB6334}" srcOrd="1" destOrd="0" presId="urn:microsoft.com/office/officeart/2005/8/layout/vList6"/>
    <dgm:cxn modelId="{4447668B-30B8-7641-900F-7BAFBB6E9616}" type="presParOf" srcId="{9029204A-2C8E-4C40-801A-14E3328C0EB1}" destId="{20434750-81BD-489B-A4A9-B1F0C140A3AD}" srcOrd="11" destOrd="0" presId="urn:microsoft.com/office/officeart/2005/8/layout/vList6"/>
    <dgm:cxn modelId="{C664B2E3-0112-624F-96F5-44F3CABAAB76}" type="presParOf" srcId="{9029204A-2C8E-4C40-801A-14E3328C0EB1}" destId="{5AF52870-4458-4E16-B601-3C1C10DEB4E6}" srcOrd="12" destOrd="0" presId="urn:microsoft.com/office/officeart/2005/8/layout/vList6"/>
    <dgm:cxn modelId="{54F77DDC-7069-6C47-8FE9-06465D4FD5BF}" type="presParOf" srcId="{5AF52870-4458-4E16-B601-3C1C10DEB4E6}" destId="{F2544C2A-42F3-4430-A272-14D3E82546C4}" srcOrd="0" destOrd="0" presId="urn:microsoft.com/office/officeart/2005/8/layout/vList6"/>
    <dgm:cxn modelId="{C880677F-EAA3-2640-ADAC-313877828ABA}" type="presParOf" srcId="{5AF52870-4458-4E16-B601-3C1C10DEB4E6}" destId="{BD958C58-E5FF-4CA1-8F47-805874D4CA6E}" srcOrd="1" destOrd="0" presId="urn:microsoft.com/office/officeart/2005/8/layout/vList6"/>
    <dgm:cxn modelId="{80D35E39-2D21-6A47-B48E-8D234C9B0981}" type="presParOf" srcId="{9029204A-2C8E-4C40-801A-14E3328C0EB1}" destId="{E072CBCA-19D1-41E1-813D-8363B5E72A23}" srcOrd="13" destOrd="0" presId="urn:microsoft.com/office/officeart/2005/8/layout/vList6"/>
    <dgm:cxn modelId="{F293C239-1268-5540-B5F0-B2C2D87B9926}" type="presParOf" srcId="{9029204A-2C8E-4C40-801A-14E3328C0EB1}" destId="{8E876725-1BC0-4CC5-9DBA-780ECA2419E1}" srcOrd="14" destOrd="0" presId="urn:microsoft.com/office/officeart/2005/8/layout/vList6"/>
    <dgm:cxn modelId="{2B90BCB5-CFAA-C74B-BC87-3B14F753DD31}" type="presParOf" srcId="{8E876725-1BC0-4CC5-9DBA-780ECA2419E1}" destId="{5D263A41-D33C-4546-8F43-58E71E90DD8B}" srcOrd="0" destOrd="0" presId="urn:microsoft.com/office/officeart/2005/8/layout/vList6"/>
    <dgm:cxn modelId="{AFCC814C-20A4-3C49-9F9F-A0D046F818B1}" type="presParOf" srcId="{8E876725-1BC0-4CC5-9DBA-780ECA2419E1}" destId="{0A4F8571-D338-4A03-B5F0-066DC9FAAC7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75DEE9-2664-4223-BF49-6EF2753B7431}">
      <dsp:nvSpPr>
        <dsp:cNvPr id="0" name=""/>
        <dsp:cNvSpPr/>
      </dsp:nvSpPr>
      <dsp:spPr>
        <a:xfrm>
          <a:off x="2926079" y="1595"/>
          <a:ext cx="4389119" cy="566389"/>
        </a:xfrm>
        <a:prstGeom prst="rightArrow">
          <a:avLst>
            <a:gd name="adj1" fmla="val 75000"/>
            <a:gd name="adj2" fmla="val 50000"/>
          </a:avLst>
        </a:prstGeom>
        <a:solidFill>
          <a:srgbClr val="E9DECF"/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0" kern="1200" dirty="0">
              <a:solidFill>
                <a:schemeClr val="tx1"/>
              </a:solidFill>
            </a:rPr>
            <a:t>Coiled tube</a:t>
          </a:r>
        </a:p>
      </dsp:txBody>
      <dsp:txXfrm>
        <a:off x="2926079" y="72394"/>
        <a:ext cx="4176723" cy="424791"/>
      </dsp:txXfrm>
    </dsp:sp>
    <dsp:sp modelId="{225005E7-AE50-45FF-8D50-278B59A94228}">
      <dsp:nvSpPr>
        <dsp:cNvPr id="0" name=""/>
        <dsp:cNvSpPr/>
      </dsp:nvSpPr>
      <dsp:spPr>
        <a:xfrm>
          <a:off x="0" y="1595"/>
          <a:ext cx="2926079" cy="566389"/>
        </a:xfrm>
        <a:prstGeom prst="roundRect">
          <a:avLst/>
        </a:prstGeom>
        <a:solidFill>
          <a:srgbClr val="C6A77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>
              <a:solidFill>
                <a:schemeClr val="tx1"/>
              </a:solidFill>
            </a:rPr>
            <a:t>Shape</a:t>
          </a:r>
        </a:p>
      </dsp:txBody>
      <dsp:txXfrm>
        <a:off x="27649" y="29244"/>
        <a:ext cx="2870781" cy="511091"/>
      </dsp:txXfrm>
    </dsp:sp>
    <dsp:sp modelId="{6A881356-88DE-4748-8F4E-65828907E961}">
      <dsp:nvSpPr>
        <dsp:cNvPr id="0" name=""/>
        <dsp:cNvSpPr/>
      </dsp:nvSpPr>
      <dsp:spPr>
        <a:xfrm>
          <a:off x="2926079" y="624623"/>
          <a:ext cx="4389119" cy="566389"/>
        </a:xfrm>
        <a:prstGeom prst="rightArrow">
          <a:avLst>
            <a:gd name="adj1" fmla="val 75000"/>
            <a:gd name="adj2" fmla="val 50000"/>
          </a:avLst>
        </a:prstGeom>
        <a:solidFill>
          <a:srgbClr val="E9DECF"/>
        </a:solidFill>
        <a:ln w="12700" cap="flat" cmpd="sng" algn="ctr">
          <a:solidFill>
            <a:schemeClr val="accent4">
              <a:tint val="40000"/>
              <a:alpha val="90000"/>
              <a:hueOff val="-1243440"/>
              <a:satOff val="8150"/>
              <a:lumOff val="34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0" kern="1200" dirty="0">
              <a:solidFill>
                <a:schemeClr val="tx1"/>
              </a:solidFill>
            </a:rPr>
            <a:t>6 meters (20 feet)</a:t>
          </a:r>
        </a:p>
      </dsp:txBody>
      <dsp:txXfrm>
        <a:off x="2926079" y="695422"/>
        <a:ext cx="4176723" cy="424791"/>
      </dsp:txXfrm>
    </dsp:sp>
    <dsp:sp modelId="{89E3D48C-C53E-4A33-B1BE-F89830B28D65}">
      <dsp:nvSpPr>
        <dsp:cNvPr id="0" name=""/>
        <dsp:cNvSpPr/>
      </dsp:nvSpPr>
      <dsp:spPr>
        <a:xfrm>
          <a:off x="0" y="624623"/>
          <a:ext cx="2926079" cy="566389"/>
        </a:xfrm>
        <a:prstGeom prst="roundRect">
          <a:avLst/>
        </a:prstGeom>
        <a:solidFill>
          <a:srgbClr val="C6A77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>
              <a:solidFill>
                <a:schemeClr val="tx1"/>
              </a:solidFill>
            </a:rPr>
            <a:t>Length</a:t>
          </a:r>
        </a:p>
      </dsp:txBody>
      <dsp:txXfrm>
        <a:off x="27649" y="652272"/>
        <a:ext cx="2870781" cy="511091"/>
      </dsp:txXfrm>
    </dsp:sp>
    <dsp:sp modelId="{15ACB286-F880-44AD-A073-2E1CD320B8D8}">
      <dsp:nvSpPr>
        <dsp:cNvPr id="0" name=""/>
        <dsp:cNvSpPr/>
      </dsp:nvSpPr>
      <dsp:spPr>
        <a:xfrm>
          <a:off x="2926079" y="1247652"/>
          <a:ext cx="4389119" cy="566389"/>
        </a:xfrm>
        <a:prstGeom prst="rightArrow">
          <a:avLst>
            <a:gd name="adj1" fmla="val 75000"/>
            <a:gd name="adj2" fmla="val 50000"/>
          </a:avLst>
        </a:prstGeom>
        <a:solidFill>
          <a:srgbClr val="E9DECF"/>
        </a:solidFill>
        <a:ln w="12700" cap="flat" cmpd="sng" algn="ctr">
          <a:solidFill>
            <a:schemeClr val="accent4">
              <a:tint val="40000"/>
              <a:alpha val="90000"/>
              <a:hueOff val="-2486881"/>
              <a:satOff val="16300"/>
              <a:lumOff val="69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0" kern="1200" dirty="0">
              <a:solidFill>
                <a:schemeClr val="tx1"/>
              </a:solidFill>
            </a:rPr>
            <a:t>At </a:t>
          </a:r>
          <a:r>
            <a:rPr lang="en-US" sz="2100" b="0" kern="1200" dirty="0" err="1">
              <a:solidFill>
                <a:schemeClr val="tx1"/>
              </a:solidFill>
            </a:rPr>
            <a:t>duodeno</a:t>
          </a:r>
          <a:r>
            <a:rPr lang="en-US" sz="2100" b="0" kern="1200" dirty="0">
              <a:solidFill>
                <a:schemeClr val="tx1"/>
              </a:solidFill>
            </a:rPr>
            <a:t>-jejunal flexure</a:t>
          </a:r>
        </a:p>
      </dsp:txBody>
      <dsp:txXfrm>
        <a:off x="2926079" y="1318451"/>
        <a:ext cx="4176723" cy="424791"/>
      </dsp:txXfrm>
    </dsp:sp>
    <dsp:sp modelId="{B6D8AD7A-5FB2-4E79-A736-6B4EE5F52AC4}">
      <dsp:nvSpPr>
        <dsp:cNvPr id="0" name=""/>
        <dsp:cNvSpPr/>
      </dsp:nvSpPr>
      <dsp:spPr>
        <a:xfrm>
          <a:off x="0" y="1247652"/>
          <a:ext cx="2926079" cy="566389"/>
        </a:xfrm>
        <a:prstGeom prst="roundRect">
          <a:avLst/>
        </a:prstGeom>
        <a:solidFill>
          <a:srgbClr val="C6A77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>
              <a:solidFill>
                <a:schemeClr val="tx1"/>
              </a:solidFill>
            </a:rPr>
            <a:t>Beginning</a:t>
          </a:r>
        </a:p>
      </dsp:txBody>
      <dsp:txXfrm>
        <a:off x="27649" y="1275301"/>
        <a:ext cx="2870781" cy="511091"/>
      </dsp:txXfrm>
    </dsp:sp>
    <dsp:sp modelId="{D30B84CF-D3AC-443D-B27F-28EC34FF7ADC}">
      <dsp:nvSpPr>
        <dsp:cNvPr id="0" name=""/>
        <dsp:cNvSpPr/>
      </dsp:nvSpPr>
      <dsp:spPr>
        <a:xfrm>
          <a:off x="2926079" y="1870680"/>
          <a:ext cx="4389119" cy="566389"/>
        </a:xfrm>
        <a:prstGeom prst="rightArrow">
          <a:avLst>
            <a:gd name="adj1" fmla="val 75000"/>
            <a:gd name="adj2" fmla="val 50000"/>
          </a:avLst>
        </a:prstGeom>
        <a:solidFill>
          <a:srgbClr val="E9DECF"/>
        </a:solidFill>
        <a:ln w="12700" cap="flat" cmpd="sng" algn="ctr">
          <a:solidFill>
            <a:schemeClr val="accent4">
              <a:tint val="40000"/>
              <a:alpha val="90000"/>
              <a:hueOff val="-3730321"/>
              <a:satOff val="24450"/>
              <a:lumOff val="104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0" kern="1200" dirty="0">
              <a:solidFill>
                <a:schemeClr val="tx1"/>
              </a:solidFill>
            </a:rPr>
            <a:t>At ileocecal junction </a:t>
          </a:r>
          <a:r>
            <a:rPr lang="en-US" sz="1700" b="0" kern="1200" dirty="0">
              <a:solidFill>
                <a:schemeClr val="accent3">
                  <a:lumMod val="75000"/>
                </a:schemeClr>
              </a:solidFill>
            </a:rPr>
            <a:t>Or valve/orifice</a:t>
          </a:r>
        </a:p>
      </dsp:txBody>
      <dsp:txXfrm>
        <a:off x="2926079" y="1941479"/>
        <a:ext cx="4176723" cy="424791"/>
      </dsp:txXfrm>
    </dsp:sp>
    <dsp:sp modelId="{07C56694-7ADC-4773-B2F8-0563E1657A6C}">
      <dsp:nvSpPr>
        <dsp:cNvPr id="0" name=""/>
        <dsp:cNvSpPr/>
      </dsp:nvSpPr>
      <dsp:spPr>
        <a:xfrm>
          <a:off x="0" y="1870680"/>
          <a:ext cx="2926079" cy="566389"/>
        </a:xfrm>
        <a:prstGeom prst="roundRect">
          <a:avLst/>
        </a:prstGeom>
        <a:solidFill>
          <a:srgbClr val="C6A77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>
              <a:solidFill>
                <a:schemeClr val="tx1"/>
              </a:solidFill>
            </a:rPr>
            <a:t>Termination</a:t>
          </a:r>
        </a:p>
      </dsp:txBody>
      <dsp:txXfrm>
        <a:off x="27649" y="1898329"/>
        <a:ext cx="2870781" cy="511091"/>
      </dsp:txXfrm>
    </dsp:sp>
    <dsp:sp modelId="{614ED419-6584-4830-AEE6-C1CF4C627DD6}">
      <dsp:nvSpPr>
        <dsp:cNvPr id="0" name=""/>
        <dsp:cNvSpPr/>
      </dsp:nvSpPr>
      <dsp:spPr>
        <a:xfrm>
          <a:off x="2926079" y="2493708"/>
          <a:ext cx="4389119" cy="566389"/>
        </a:xfrm>
        <a:prstGeom prst="rightArrow">
          <a:avLst>
            <a:gd name="adj1" fmla="val 75000"/>
            <a:gd name="adj2" fmla="val 50000"/>
          </a:avLst>
        </a:prstGeom>
        <a:solidFill>
          <a:srgbClr val="E9DECF"/>
        </a:solidFill>
        <a:ln w="12700" cap="flat" cmpd="sng" algn="ctr">
          <a:solidFill>
            <a:schemeClr val="accent4">
              <a:tint val="40000"/>
              <a:alpha val="90000"/>
              <a:hueOff val="-4973761"/>
              <a:satOff val="32599"/>
              <a:lumOff val="139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0" kern="1200" dirty="0">
              <a:solidFill>
                <a:schemeClr val="tx1"/>
              </a:solidFill>
            </a:rPr>
            <a:t>Mesentery of small intestine</a:t>
          </a:r>
        </a:p>
      </dsp:txBody>
      <dsp:txXfrm>
        <a:off x="2926079" y="2564507"/>
        <a:ext cx="4176723" cy="424791"/>
      </dsp:txXfrm>
    </dsp:sp>
    <dsp:sp modelId="{DF45C789-D9FF-4080-94CC-9DC895FA7BFC}">
      <dsp:nvSpPr>
        <dsp:cNvPr id="0" name=""/>
        <dsp:cNvSpPr/>
      </dsp:nvSpPr>
      <dsp:spPr>
        <a:xfrm>
          <a:off x="0" y="2493708"/>
          <a:ext cx="2926079" cy="566389"/>
        </a:xfrm>
        <a:prstGeom prst="roundRect">
          <a:avLst/>
        </a:prstGeom>
        <a:solidFill>
          <a:srgbClr val="C6A77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>
              <a:solidFill>
                <a:schemeClr val="tx1"/>
              </a:solidFill>
            </a:rPr>
            <a:t>Peritoneal fold</a:t>
          </a:r>
        </a:p>
      </dsp:txBody>
      <dsp:txXfrm>
        <a:off x="27649" y="2521357"/>
        <a:ext cx="2870781" cy="511091"/>
      </dsp:txXfrm>
    </dsp:sp>
    <dsp:sp modelId="{FFF405CE-B8D1-4696-9B75-ADA065FB6334}">
      <dsp:nvSpPr>
        <dsp:cNvPr id="0" name=""/>
        <dsp:cNvSpPr/>
      </dsp:nvSpPr>
      <dsp:spPr>
        <a:xfrm>
          <a:off x="2926079" y="3116737"/>
          <a:ext cx="4389119" cy="566389"/>
        </a:xfrm>
        <a:prstGeom prst="rightArrow">
          <a:avLst>
            <a:gd name="adj1" fmla="val 75000"/>
            <a:gd name="adj2" fmla="val 50000"/>
          </a:avLst>
        </a:prstGeom>
        <a:solidFill>
          <a:srgbClr val="E9DECF"/>
        </a:solidFill>
        <a:ln w="12700" cap="flat" cmpd="sng" algn="ctr">
          <a:solidFill>
            <a:schemeClr val="accent4">
              <a:tint val="40000"/>
              <a:alpha val="90000"/>
              <a:hueOff val="-6217201"/>
              <a:satOff val="40749"/>
              <a:lumOff val="174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0" kern="1200" dirty="0">
              <a:solidFill>
                <a:schemeClr val="tx1"/>
              </a:solidFill>
            </a:rPr>
            <a:t>Midgut</a:t>
          </a:r>
        </a:p>
      </dsp:txBody>
      <dsp:txXfrm>
        <a:off x="2926079" y="3187536"/>
        <a:ext cx="4176723" cy="424791"/>
      </dsp:txXfrm>
    </dsp:sp>
    <dsp:sp modelId="{819438F9-A385-47BB-801D-00AEDAB9FF12}">
      <dsp:nvSpPr>
        <dsp:cNvPr id="0" name=""/>
        <dsp:cNvSpPr/>
      </dsp:nvSpPr>
      <dsp:spPr>
        <a:xfrm>
          <a:off x="0" y="3116737"/>
          <a:ext cx="2926079" cy="566389"/>
        </a:xfrm>
        <a:prstGeom prst="roundRect">
          <a:avLst/>
        </a:prstGeom>
        <a:solidFill>
          <a:srgbClr val="C6A77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err="1">
              <a:solidFill>
                <a:schemeClr val="tx1"/>
              </a:solidFill>
            </a:rPr>
            <a:t>Embyological</a:t>
          </a:r>
          <a:r>
            <a:rPr lang="en-US" sz="2100" b="1" kern="1200" dirty="0">
              <a:solidFill>
                <a:schemeClr val="tx1"/>
              </a:solidFill>
            </a:rPr>
            <a:t> origin</a:t>
          </a:r>
        </a:p>
      </dsp:txBody>
      <dsp:txXfrm>
        <a:off x="27649" y="3144386"/>
        <a:ext cx="2870781" cy="511091"/>
      </dsp:txXfrm>
    </dsp:sp>
    <dsp:sp modelId="{BD958C58-E5FF-4CA1-8F47-805874D4CA6E}">
      <dsp:nvSpPr>
        <dsp:cNvPr id="0" name=""/>
        <dsp:cNvSpPr/>
      </dsp:nvSpPr>
      <dsp:spPr>
        <a:xfrm>
          <a:off x="2926079" y="3739765"/>
          <a:ext cx="4389119" cy="566389"/>
        </a:xfrm>
        <a:prstGeom prst="rightArrow">
          <a:avLst>
            <a:gd name="adj1" fmla="val 75000"/>
            <a:gd name="adj2" fmla="val 50000"/>
          </a:avLst>
        </a:prstGeom>
        <a:solidFill>
          <a:srgbClr val="E9DECF"/>
        </a:solidFill>
        <a:ln w="12700" cap="flat" cmpd="sng" algn="ctr">
          <a:solidFill>
            <a:schemeClr val="accent4">
              <a:tint val="40000"/>
              <a:alpha val="90000"/>
              <a:hueOff val="-7460641"/>
              <a:satOff val="48899"/>
              <a:lumOff val="209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0" kern="1200" dirty="0">
              <a:solidFill>
                <a:schemeClr val="tx1"/>
              </a:solidFill>
            </a:rPr>
            <a:t>Superior mesenteric Artery &amp; Vein</a:t>
          </a:r>
        </a:p>
      </dsp:txBody>
      <dsp:txXfrm>
        <a:off x="2926079" y="3810564"/>
        <a:ext cx="4176723" cy="424791"/>
      </dsp:txXfrm>
    </dsp:sp>
    <dsp:sp modelId="{F2544C2A-42F3-4430-A272-14D3E82546C4}">
      <dsp:nvSpPr>
        <dsp:cNvPr id="0" name=""/>
        <dsp:cNvSpPr/>
      </dsp:nvSpPr>
      <dsp:spPr>
        <a:xfrm>
          <a:off x="0" y="3739765"/>
          <a:ext cx="2926079" cy="566389"/>
        </a:xfrm>
        <a:prstGeom prst="roundRect">
          <a:avLst/>
        </a:prstGeom>
        <a:solidFill>
          <a:srgbClr val="C6A77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>
              <a:solidFill>
                <a:schemeClr val="tx1"/>
              </a:solidFill>
            </a:rPr>
            <a:t>Blood supply</a:t>
          </a:r>
        </a:p>
      </dsp:txBody>
      <dsp:txXfrm>
        <a:off x="27649" y="3767414"/>
        <a:ext cx="2870781" cy="511091"/>
      </dsp:txXfrm>
    </dsp:sp>
    <dsp:sp modelId="{0A4F8571-D338-4A03-B5F0-066DC9FAAC7C}">
      <dsp:nvSpPr>
        <dsp:cNvPr id="0" name=""/>
        <dsp:cNvSpPr/>
      </dsp:nvSpPr>
      <dsp:spPr>
        <a:xfrm>
          <a:off x="2926079" y="4362794"/>
          <a:ext cx="4389119" cy="566389"/>
        </a:xfrm>
        <a:prstGeom prst="rightArrow">
          <a:avLst>
            <a:gd name="adj1" fmla="val 75000"/>
            <a:gd name="adj2" fmla="val 50000"/>
          </a:avLst>
        </a:prstGeom>
        <a:solidFill>
          <a:srgbClr val="E9DECF">
            <a:alpha val="90000"/>
          </a:srgbClr>
        </a:solidFill>
        <a:ln w="12700" cap="flat" cmpd="sng" algn="ctr">
          <a:solidFill>
            <a:schemeClr val="accent4">
              <a:tint val="40000"/>
              <a:alpha val="90000"/>
              <a:hueOff val="-8704081"/>
              <a:satOff val="57049"/>
              <a:lumOff val="243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0" kern="1200" dirty="0"/>
            <a:t>Superior mesenteric lymph nodes</a:t>
          </a:r>
        </a:p>
      </dsp:txBody>
      <dsp:txXfrm>
        <a:off x="2926079" y="4433593"/>
        <a:ext cx="4176723" cy="424791"/>
      </dsp:txXfrm>
    </dsp:sp>
    <dsp:sp modelId="{5D263A41-D33C-4546-8F43-58E71E90DD8B}">
      <dsp:nvSpPr>
        <dsp:cNvPr id="0" name=""/>
        <dsp:cNvSpPr/>
      </dsp:nvSpPr>
      <dsp:spPr>
        <a:xfrm>
          <a:off x="0" y="4362794"/>
          <a:ext cx="2926079" cy="566389"/>
        </a:xfrm>
        <a:prstGeom prst="roundRect">
          <a:avLst/>
        </a:prstGeom>
        <a:solidFill>
          <a:srgbClr val="C6A77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err="1">
              <a:solidFill>
                <a:schemeClr val="tx1"/>
              </a:solidFill>
            </a:rPr>
            <a:t>Lypmphatic</a:t>
          </a:r>
          <a:r>
            <a:rPr lang="en-US" sz="2100" b="1" kern="1200" dirty="0">
              <a:solidFill>
                <a:schemeClr val="tx1"/>
              </a:solidFill>
            </a:rPr>
            <a:t> drainage</a:t>
          </a:r>
        </a:p>
      </dsp:txBody>
      <dsp:txXfrm>
        <a:off x="27649" y="4390443"/>
        <a:ext cx="2870781" cy="5110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039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305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rive.google.com/open?id=1kDI0uDiMu9lh7EOrJ42AJmZyxZvzKLJiQOn_u9yaflg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xmlns="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xmlns="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xmlns="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xmlns="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xmlns="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xmlns="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(5)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962D82B-189E-4C68-BAAC-08BC49E6CC27}"/>
              </a:ext>
            </a:extLst>
          </p:cNvPr>
          <p:cNvSpPr/>
          <p:nvPr/>
        </p:nvSpPr>
        <p:spPr>
          <a:xfrm>
            <a:off x="3658685" y="2917105"/>
            <a:ext cx="4874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Small Intestines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xmlns="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</p:spTree>
    <p:extLst>
      <p:ext uri="{BB962C8B-B14F-4D97-AF65-F5344CB8AC3E}">
        <p14:creationId xmlns:p14="http://schemas.microsoft.com/office/powerpoint/2010/main" val="391402957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/>
              <a:t>انقر فوق الأيقونة لإضافة صورة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262157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437398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36227946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251689518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Majd Albarrak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xmlns="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xmlns="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xmlns="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xmlns="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4BF4CDD-45E6-4AE3-8C18-1C0EA758B99B}"/>
              </a:ext>
            </a:extLst>
          </p:cNvPr>
          <p:cNvSpPr txBox="1"/>
          <p:nvPr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u="none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Earthslab.com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  <p:sp>
        <p:nvSpPr>
          <p:cNvPr id="14" name="Shape 21">
            <a:extLst>
              <a:ext uri="{FF2B5EF4-FFF2-40B4-BE49-F238E27FC236}">
                <a16:creationId xmlns:a16="http://schemas.microsoft.com/office/drawing/2014/main" xmlns="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xmlns="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xmlns="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xmlns="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</p:spTree>
    <p:extLst>
      <p:ext uri="{BB962C8B-B14F-4D97-AF65-F5344CB8AC3E}">
        <p14:creationId xmlns:p14="http://schemas.microsoft.com/office/powerpoint/2010/main" val="24244835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الثانوي الرئيسي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752540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156524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50204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135211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82087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28483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207157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91351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xmlns="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6"/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178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</p:sldLayoutIdLst>
  <p:hf sldNum="0"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f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Don't touch\unnam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6" y="1593729"/>
            <a:ext cx="1360714" cy="136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4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1">
            <a:extLst>
              <a:ext uri="{FF2B5EF4-FFF2-40B4-BE49-F238E27FC236}">
                <a16:creationId xmlns:a16="http://schemas.microsoft.com/office/drawing/2014/main" xmlns="" id="{CE4858D9-75F6-4999-864A-A4CD153C0497}"/>
              </a:ext>
            </a:extLst>
          </p:cNvPr>
          <p:cNvSpPr txBox="1">
            <a:spLocks/>
          </p:cNvSpPr>
          <p:nvPr/>
        </p:nvSpPr>
        <p:spPr>
          <a:xfrm>
            <a:off x="-1666795" y="3914386"/>
            <a:ext cx="6769175" cy="11430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b="1" dirty="0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xmlns="" id="{9A686B1E-CC79-43B2-B753-C93DE9C968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7102044"/>
              </p:ext>
            </p:extLst>
          </p:nvPr>
        </p:nvGraphicFramePr>
        <p:xfrm>
          <a:off x="426885" y="1204332"/>
          <a:ext cx="7315199" cy="4930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6B6B7A24-28FA-4524-8B0B-C52E5DC21EC5}"/>
              </a:ext>
            </a:extLst>
          </p:cNvPr>
          <p:cNvGrpSpPr/>
          <p:nvPr/>
        </p:nvGrpSpPr>
        <p:grpSpPr>
          <a:xfrm>
            <a:off x="7784815" y="1482483"/>
            <a:ext cx="4302934" cy="4592993"/>
            <a:chOff x="7580539" y="1132502"/>
            <a:chExt cx="4437299" cy="4592993"/>
          </a:xfrm>
        </p:grpSpPr>
        <p:pic>
          <p:nvPicPr>
            <p:cNvPr id="6" name="Picture 6" descr="peritoneum 003">
              <a:extLst>
                <a:ext uri="{FF2B5EF4-FFF2-40B4-BE49-F238E27FC236}">
                  <a16:creationId xmlns:a16="http://schemas.microsoft.com/office/drawing/2014/main" xmlns="" id="{4FFE5543-290B-44C6-ADF6-6CBC89BC8E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lum bright="10000" contrast="-20000"/>
            </a:blip>
            <a:srcRect b="14135"/>
            <a:stretch>
              <a:fillRect/>
            </a:stretch>
          </p:blipFill>
          <p:spPr bwMode="auto">
            <a:xfrm>
              <a:off x="7580539" y="1132502"/>
              <a:ext cx="4437299" cy="4592993"/>
            </a:xfrm>
            <a:prstGeom prst="rect">
              <a:avLst/>
            </a:prstGeom>
            <a:noFill/>
            <a:ln w="38100" cap="sq"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DF084414-56A4-4D2C-BB4F-E3F14FA5A1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34187" y="3046912"/>
              <a:ext cx="1058092" cy="0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xmlns="" id="{F25B557A-88B0-49B8-909A-DF9F2AD6F71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803113" y="2893423"/>
              <a:ext cx="431074" cy="153488"/>
            </a:xfrm>
            <a:prstGeom prst="straightConnector1">
              <a:avLst/>
            </a:prstGeom>
            <a:ln w="38100">
              <a:solidFill>
                <a:schemeClr val="accent6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xmlns="" id="{CF45F0E4-AE9D-4283-958C-C56FBDE24D9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068253" y="3046911"/>
              <a:ext cx="199208" cy="205740"/>
            </a:xfrm>
            <a:prstGeom prst="straightConnector1">
              <a:avLst/>
            </a:prstGeom>
            <a:ln w="38100">
              <a:solidFill>
                <a:schemeClr val="accent6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xmlns="" id="{1786C40E-4584-4BB7-A660-B2EF3CE5D9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86885" y="3046911"/>
              <a:ext cx="111650" cy="205740"/>
            </a:xfrm>
            <a:prstGeom prst="straightConnector1">
              <a:avLst/>
            </a:prstGeom>
            <a:ln w="38100">
              <a:solidFill>
                <a:schemeClr val="accent6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xmlns="" id="{AA2BAED6-74DA-4F67-BED1-F2919437DEA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499327" y="2893423"/>
              <a:ext cx="199209" cy="153487"/>
            </a:xfrm>
            <a:prstGeom prst="straightConnector1">
              <a:avLst/>
            </a:prstGeom>
            <a:ln w="38100">
              <a:solidFill>
                <a:schemeClr val="accent6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xmlns="" id="{69A15845-4FF2-42CA-9953-D9C6FBFB0F3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202010" y="4303252"/>
              <a:ext cx="1173316" cy="543706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xmlns="" id="{9E8CA954-E3E1-4A88-9F03-B70551500D33}"/>
                </a:ext>
              </a:extLst>
            </p:cNvPr>
            <p:cNvCxnSpPr/>
            <p:nvPr/>
          </p:nvCxnSpPr>
          <p:spPr>
            <a:xfrm flipH="1" flipV="1">
              <a:off x="10100410" y="3896852"/>
              <a:ext cx="104878" cy="406401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xmlns="" id="{E6C0FEC5-76A3-4530-9E5B-86E605A8F2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69546" y="4303252"/>
              <a:ext cx="832464" cy="65549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xmlns="" id="{564553CA-91C2-4122-8D52-70C70FA249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027744" y="4303250"/>
              <a:ext cx="174266" cy="147488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FE0217AD-3DD1-4655-8924-5E52ADE2EC6E}"/>
                </a:ext>
              </a:extLst>
            </p:cNvPr>
            <p:cNvSpPr txBox="1"/>
            <p:nvPr/>
          </p:nvSpPr>
          <p:spPr>
            <a:xfrm>
              <a:off x="11375325" y="4707405"/>
              <a:ext cx="606490" cy="23852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rgbClr val="0070C0"/>
                  </a:solidFill>
                </a:rPr>
                <a:t>ileum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FE0217AD-3DD1-4655-8924-5E52ADE2EC6E}"/>
                </a:ext>
              </a:extLst>
            </p:cNvPr>
            <p:cNvSpPr txBox="1"/>
            <p:nvPr/>
          </p:nvSpPr>
          <p:spPr>
            <a:xfrm>
              <a:off x="11265668" y="2919952"/>
              <a:ext cx="716149" cy="23852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6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50" b="1" dirty="0">
                  <a:solidFill>
                    <a:schemeClr val="accent6"/>
                  </a:solidFill>
                </a:rPr>
                <a:t>Jejunum</a:t>
              </a:r>
            </a:p>
          </p:txBody>
        </p:sp>
      </p:grpSp>
      <p:sp>
        <p:nvSpPr>
          <p:cNvPr id="22" name="Title 1">
            <a:extLst>
              <a:ext uri="{FF2B5EF4-FFF2-40B4-BE49-F238E27FC236}">
                <a16:creationId xmlns:a16="http://schemas.microsoft.com/office/drawing/2014/main" xmlns="" id="{75E4A687-8BCE-448E-A119-5A01D9E6133B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u="heavy" dirty="0">
                <a:uFill>
                  <a:solidFill>
                    <a:schemeClr val="accent6"/>
                  </a:solidFill>
                </a:uFill>
              </a:rPr>
              <a:t>Jejunum</a:t>
            </a:r>
            <a:r>
              <a:rPr lang="en-US" sz="3600" b="1" dirty="0"/>
              <a:t> &amp; </a:t>
            </a:r>
            <a:r>
              <a:rPr lang="en-US" sz="3600" b="1" u="heavy" dirty="0">
                <a:uFill>
                  <a:solidFill>
                    <a:srgbClr val="0070C0"/>
                  </a:solidFill>
                </a:uFill>
              </a:rPr>
              <a:t>Ileum</a:t>
            </a:r>
          </a:p>
          <a:p>
            <a:endParaRPr lang="en-US" sz="32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73677A1-7D37-4668-AC3B-ECD24195C857}"/>
              </a:ext>
            </a:extLst>
          </p:cNvPr>
          <p:cNvSpPr txBox="1"/>
          <p:nvPr/>
        </p:nvSpPr>
        <p:spPr>
          <a:xfrm>
            <a:off x="8696257" y="694152"/>
            <a:ext cx="3195060" cy="523220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txBody>
          <a:bodyPr wrap="square" rtlCol="1">
            <a:spAutoFit/>
          </a:bodyPr>
          <a:lstStyle/>
          <a:p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Jejunum ( upper left part of abdomen)</a:t>
            </a:r>
          </a:p>
          <a:p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Ilium ( lower right part of abdomen)</a:t>
            </a:r>
            <a:endParaRPr lang="ar-SA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59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xmlns="" id="{D97C4987-90B8-457E-991C-6855648BAE51}"/>
              </a:ext>
            </a:extLst>
          </p:cNvPr>
          <p:cNvSpPr txBox="1">
            <a:spLocks/>
          </p:cNvSpPr>
          <p:nvPr/>
        </p:nvSpPr>
        <p:spPr>
          <a:xfrm>
            <a:off x="487690" y="114073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uFill>
                  <a:solidFill>
                    <a:schemeClr val="accent6"/>
                  </a:solidFill>
                </a:uFill>
              </a:rPr>
              <a:t>Jejunum</a:t>
            </a:r>
            <a:r>
              <a:rPr lang="en-US" sz="3600" b="1" dirty="0"/>
              <a:t> &amp; </a:t>
            </a:r>
            <a:r>
              <a:rPr lang="en-US" sz="3600" b="1" dirty="0">
                <a:uFill>
                  <a:solidFill>
                    <a:srgbClr val="0070C0"/>
                  </a:solidFill>
                </a:uFill>
              </a:rPr>
              <a:t>Ileum</a:t>
            </a:r>
          </a:p>
          <a:p>
            <a:r>
              <a:rPr lang="en-US" sz="3200" b="1" dirty="0"/>
              <a:t>Comparison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7B53536-4AA2-400E-9E7F-3E6F6ECFBFAC}"/>
              </a:ext>
            </a:extLst>
          </p:cNvPr>
          <p:cNvSpPr txBox="1"/>
          <p:nvPr/>
        </p:nvSpPr>
        <p:spPr>
          <a:xfrm>
            <a:off x="8321594" y="469485"/>
            <a:ext cx="36348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Plicae circulares: they are mucosal folds.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Arcades: Anastomosing arterial arches.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High: farther from the intestinal wall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Low: nearer intestinal wall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7FA0576-22A0-4A74-B9E8-CFA3DC2DE1C4}"/>
              </a:ext>
            </a:extLst>
          </p:cNvPr>
          <p:cNvSpPr txBox="1"/>
          <p:nvPr/>
        </p:nvSpPr>
        <p:spPr>
          <a:xfrm>
            <a:off x="269408" y="6048950"/>
            <a:ext cx="116870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*In regards to the total length of jejunum and ileum. (SI = Small Intestine)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**In general, the mesentery of the jejunum has less fat than the ileum. Also, the fat in the jejunum is not near the intestinal wall (the gap in the picture).</a:t>
            </a:r>
          </a:p>
          <a:p>
            <a:r>
              <a:rPr lang="en-US" dirty="0">
                <a:solidFill>
                  <a:srgbClr val="FF0000"/>
                </a:solidFill>
                <a:latin typeface="+mn-lt"/>
              </a:rPr>
              <a:t>***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We talked to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Dr.Ahmed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Fathallah and he said that near in both is the wright information, but in girls slides it’s different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1D205069-A1EA-47FE-8F0D-1114F856A750}"/>
              </a:ext>
            </a:extLst>
          </p:cNvPr>
          <p:cNvSpPr txBox="1"/>
          <p:nvPr/>
        </p:nvSpPr>
        <p:spPr>
          <a:xfrm>
            <a:off x="3196145" y="664013"/>
            <a:ext cx="5516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(Jejunum absorbs more than the ileum and needs more blood 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D2F7A089-48A5-4E69-9044-06D65617DD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26685"/>
              </p:ext>
            </p:extLst>
          </p:nvPr>
        </p:nvGraphicFramePr>
        <p:xfrm>
          <a:off x="144288" y="1180232"/>
          <a:ext cx="8094790" cy="4879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53324">
                  <a:extLst>
                    <a:ext uri="{9D8B030D-6E8A-4147-A177-3AD203B41FA5}">
                      <a16:colId xmlns:a16="http://schemas.microsoft.com/office/drawing/2014/main" xmlns="" val="2323091277"/>
                    </a:ext>
                  </a:extLst>
                </a:gridCol>
                <a:gridCol w="3247660">
                  <a:extLst>
                    <a:ext uri="{9D8B030D-6E8A-4147-A177-3AD203B41FA5}">
                      <a16:colId xmlns:a16="http://schemas.microsoft.com/office/drawing/2014/main" xmlns="" val="2452530018"/>
                    </a:ext>
                  </a:extLst>
                </a:gridCol>
                <a:gridCol w="3293806">
                  <a:extLst>
                    <a:ext uri="{9D8B030D-6E8A-4147-A177-3AD203B41FA5}">
                      <a16:colId xmlns:a16="http://schemas.microsoft.com/office/drawing/2014/main" xmlns="" val="334632362"/>
                    </a:ext>
                  </a:extLst>
                </a:gridCol>
              </a:tblGrid>
              <a:tr h="412750">
                <a:tc>
                  <a:txBody>
                    <a:bodyPr/>
                    <a:lstStyle/>
                    <a:p>
                      <a:pPr algn="l" rtl="0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1" dirty="0"/>
                        <a:t>Jejunum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1" dirty="0"/>
                        <a:t>Ileum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38484179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1" dirty="0"/>
                        <a:t>Length*</a:t>
                      </a:r>
                    </a:p>
                  </a:txBody>
                  <a:tcPr>
                    <a:solidFill>
                      <a:srgbClr val="C6A77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/>
                        <a:t>Shorter</a:t>
                      </a:r>
                      <a:r>
                        <a:rPr lang="en-US" sz="2000" dirty="0"/>
                        <a:t> (</a:t>
                      </a:r>
                      <a:r>
                        <a:rPr lang="en-US" sz="2000" b="1" dirty="0"/>
                        <a:t>proximal</a:t>
                      </a:r>
                      <a:r>
                        <a:rPr lang="en-US" sz="2000" dirty="0"/>
                        <a:t> 2/5) of SI</a:t>
                      </a:r>
                      <a:endParaRPr lang="en-US" sz="2000" strike="sngStrike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/>
                        <a:t>Longer</a:t>
                      </a:r>
                      <a:r>
                        <a:rPr lang="en-US" sz="2000" dirty="0"/>
                        <a:t> (</a:t>
                      </a:r>
                      <a:r>
                        <a:rPr lang="en-US" sz="2000" b="1" dirty="0"/>
                        <a:t>distal</a:t>
                      </a:r>
                      <a:r>
                        <a:rPr lang="en-US" sz="2000" dirty="0"/>
                        <a:t> 3/5) of SI</a:t>
                      </a:r>
                      <a:endParaRPr lang="en-US" sz="2000" strike="sngStrike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48876585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1" dirty="0"/>
                        <a:t>Diameter</a:t>
                      </a:r>
                    </a:p>
                  </a:txBody>
                  <a:tcPr>
                    <a:solidFill>
                      <a:srgbClr val="C6A77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/>
                        <a:t>Wider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/>
                        <a:t>Narrower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50783553"/>
                  </a:ext>
                </a:extLst>
              </a:tr>
              <a:tr h="730250"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1" dirty="0"/>
                        <a:t>Wall</a:t>
                      </a:r>
                    </a:p>
                  </a:txBody>
                  <a:tcPr anchor="ctr">
                    <a:solidFill>
                      <a:srgbClr val="C6A77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/>
                        <a:t>Thicker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(more </a:t>
                      </a:r>
                      <a:r>
                        <a:rPr lang="en-US" sz="2000" u="heavy" baseline="0" dirty="0">
                          <a:solidFill>
                            <a:srgbClr val="FF0000"/>
                          </a:solidFill>
                          <a:uFill>
                            <a:solidFill>
                              <a:srgbClr val="0070C0"/>
                            </a:solidFill>
                          </a:uFill>
                        </a:rPr>
                        <a:t>plicae circulares</a:t>
                      </a:r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) </a:t>
                      </a:r>
                      <a:r>
                        <a:rPr lang="en-US" sz="12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these are circular folds which increase the surface area for more absorption.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/>
                        <a:t>Thinner</a:t>
                      </a:r>
                      <a:r>
                        <a:rPr lang="en-US" sz="2000" dirty="0"/>
                        <a:t> (less plicae circulares)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21670013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1" dirty="0"/>
                        <a:t>Appearance</a:t>
                      </a:r>
                    </a:p>
                  </a:txBody>
                  <a:tcPr>
                    <a:solidFill>
                      <a:srgbClr val="C6A77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/>
                        <a:t>Dark</a:t>
                      </a:r>
                      <a:r>
                        <a:rPr lang="en-US" sz="2000" dirty="0"/>
                        <a:t> red (</a:t>
                      </a:r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more vascular</a:t>
                      </a:r>
                      <a:r>
                        <a:rPr lang="en-US" sz="2000" dirty="0"/>
                        <a:t>)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/>
                        <a:t>Light</a:t>
                      </a:r>
                      <a:r>
                        <a:rPr lang="en-US" sz="2000" dirty="0"/>
                        <a:t> red (less vascular)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92676891"/>
                  </a:ext>
                </a:extLst>
              </a:tr>
              <a:tr h="730250"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1" dirty="0"/>
                        <a:t>Vessels</a:t>
                      </a:r>
                    </a:p>
                  </a:txBody>
                  <a:tcPr anchor="ctr">
                    <a:solidFill>
                      <a:srgbClr val="C6A77D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 rtl="0">
                        <a:buClr>
                          <a:schemeClr val="tx1"/>
                        </a:buClr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1" dirty="0">
                          <a:solidFill>
                            <a:srgbClr val="7030A0"/>
                          </a:solidFill>
                        </a:rPr>
                        <a:t>High</a:t>
                      </a:r>
                      <a:r>
                        <a:rPr lang="en-US" sz="2000" dirty="0">
                          <a:solidFill>
                            <a:srgbClr val="7030A0"/>
                          </a:solidFill>
                        </a:rPr>
                        <a:t> &amp; </a:t>
                      </a:r>
                      <a:r>
                        <a:rPr lang="en-US" sz="2000" b="1" dirty="0"/>
                        <a:t>less</a:t>
                      </a:r>
                      <a:r>
                        <a:rPr lang="en-US" sz="2000" dirty="0"/>
                        <a:t> </a:t>
                      </a:r>
                      <a:r>
                        <a:rPr lang="en-US" sz="2000" b="1" u="heavy" baseline="0" dirty="0">
                          <a:uFill>
                            <a:solidFill>
                              <a:srgbClr val="00B0F0"/>
                            </a:solidFill>
                          </a:uFill>
                        </a:rPr>
                        <a:t>arcades</a:t>
                      </a:r>
                      <a:r>
                        <a:rPr lang="en-US" sz="2000" dirty="0"/>
                        <a:t> 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 algn="l" rtl="0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1" dirty="0"/>
                        <a:t>Long</a:t>
                      </a:r>
                      <a:r>
                        <a:rPr lang="en-US" sz="2000" dirty="0"/>
                        <a:t> terminal branches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l" rtl="0">
                        <a:buClr>
                          <a:schemeClr val="tx1"/>
                        </a:buClr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1" dirty="0">
                          <a:solidFill>
                            <a:srgbClr val="7030A0"/>
                          </a:solidFill>
                        </a:rPr>
                        <a:t>Low</a:t>
                      </a:r>
                      <a:r>
                        <a:rPr lang="en-US" sz="2000" dirty="0">
                          <a:solidFill>
                            <a:srgbClr val="7030A0"/>
                          </a:solidFill>
                        </a:rPr>
                        <a:t> &amp; </a:t>
                      </a:r>
                      <a:r>
                        <a:rPr lang="en-US" sz="2000" b="1" dirty="0"/>
                        <a:t>more</a:t>
                      </a:r>
                      <a:r>
                        <a:rPr lang="en-US" sz="2000" dirty="0"/>
                        <a:t> </a:t>
                      </a:r>
                      <a:r>
                        <a:rPr lang="en-US" sz="2000" u="heavy" baseline="0" dirty="0">
                          <a:uFill>
                            <a:solidFill>
                              <a:srgbClr val="00B0F0"/>
                            </a:solidFill>
                          </a:uFill>
                        </a:rPr>
                        <a:t>arcades</a:t>
                      </a:r>
                      <a:r>
                        <a:rPr lang="en-US" sz="2000" dirty="0"/>
                        <a:t> </a:t>
                      </a:r>
                      <a:endParaRPr lang="en-US" sz="2000" dirty="0">
                        <a:solidFill>
                          <a:srgbClr val="7030A0"/>
                        </a:solidFill>
                      </a:endParaRPr>
                    </a:p>
                    <a:p>
                      <a:pPr marL="342900" indent="-342900" algn="l" rtl="0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1" dirty="0"/>
                        <a:t>Short</a:t>
                      </a:r>
                      <a:r>
                        <a:rPr lang="en-US" sz="2000" dirty="0"/>
                        <a:t> terminal branches</a:t>
                      </a:r>
                      <a:r>
                        <a:rPr lang="en-GB" sz="12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ar-SA" sz="12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كل ما تشعب الدم اكثر, الكمية اللي توصل اقل.</a:t>
                      </a:r>
                      <a:endParaRPr 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80895223"/>
                  </a:ext>
                </a:extLst>
              </a:tr>
              <a:tr h="730250"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1" dirty="0"/>
                        <a:t>Mesenteric fat**</a:t>
                      </a:r>
                    </a:p>
                  </a:txBody>
                  <a:tcPr>
                    <a:solidFill>
                      <a:srgbClr val="C6A77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/>
                        <a:t>Small</a:t>
                      </a:r>
                      <a:r>
                        <a:rPr lang="en-US" sz="2000" dirty="0"/>
                        <a:t> </a:t>
                      </a:r>
                      <a:r>
                        <a:rPr lang="en-US" sz="2000" b="1" dirty="0"/>
                        <a:t>amount</a:t>
                      </a:r>
                      <a:r>
                        <a:rPr lang="en-US" sz="2000" dirty="0"/>
                        <a:t> &amp; </a:t>
                      </a:r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***</a:t>
                      </a:r>
                      <a:r>
                        <a:rPr lang="en-US" sz="2000" b="1" dirty="0"/>
                        <a:t>Near </a:t>
                      </a:r>
                    </a:p>
                    <a:p>
                      <a:pPr algn="l" rtl="0"/>
                      <a:r>
                        <a:rPr lang="en-US" sz="2000" b="1" dirty="0">
                          <a:solidFill>
                            <a:srgbClr val="CC00FF"/>
                          </a:solidFill>
                        </a:rPr>
                        <a:t>(away from)</a:t>
                      </a:r>
                      <a:r>
                        <a:rPr lang="en-US" sz="2000" b="1" dirty="0"/>
                        <a:t> </a:t>
                      </a:r>
                      <a:r>
                        <a:rPr lang="en-US" sz="2000" dirty="0"/>
                        <a:t>intestinal border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/>
                        <a:t>Large</a:t>
                      </a:r>
                      <a:r>
                        <a:rPr lang="en-US" sz="2000" dirty="0"/>
                        <a:t> </a:t>
                      </a:r>
                      <a:r>
                        <a:rPr lang="en-US" sz="2000" b="1" dirty="0"/>
                        <a:t>amount</a:t>
                      </a:r>
                      <a:r>
                        <a:rPr lang="en-US" sz="2000" dirty="0"/>
                        <a:t> &amp; </a:t>
                      </a:r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***</a:t>
                      </a:r>
                      <a:r>
                        <a:rPr lang="en-US" sz="2000" b="1" dirty="0"/>
                        <a:t>Near </a:t>
                      </a:r>
                    </a:p>
                    <a:p>
                      <a:pPr algn="l" rtl="0"/>
                      <a:r>
                        <a:rPr lang="en-US" sz="2000" b="1" dirty="0">
                          <a:solidFill>
                            <a:srgbClr val="CC00FF"/>
                          </a:solidFill>
                        </a:rPr>
                        <a:t>(Close to) </a:t>
                      </a:r>
                      <a:r>
                        <a:rPr lang="en-US" sz="2000" dirty="0"/>
                        <a:t>intestinal border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56533454"/>
                  </a:ext>
                </a:extLst>
              </a:tr>
              <a:tr h="730250"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1" dirty="0"/>
                        <a:t>Lymphoid tissue</a:t>
                      </a:r>
                    </a:p>
                  </a:txBody>
                  <a:tcPr>
                    <a:solidFill>
                      <a:srgbClr val="C6A77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/>
                        <a:t>Few</a:t>
                      </a:r>
                      <a:r>
                        <a:rPr lang="en-US" sz="2000" dirty="0"/>
                        <a:t> aggregations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/>
                        <a:t>Numerous</a:t>
                      </a:r>
                      <a:r>
                        <a:rPr lang="en-US" sz="2000" dirty="0"/>
                        <a:t> aggregations (</a:t>
                      </a:r>
                      <a:r>
                        <a:rPr lang="en-US" sz="2000" u="heavy" baseline="0" dirty="0">
                          <a:uFill>
                            <a:solidFill>
                              <a:srgbClr val="FF66CC"/>
                            </a:solidFill>
                          </a:uFill>
                        </a:rPr>
                        <a:t>peyer’s patches</a:t>
                      </a:r>
                      <a:r>
                        <a:rPr lang="en-US" sz="2000" dirty="0"/>
                        <a:t>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64800701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DF874640-3E89-4915-9084-1BB98482A181}"/>
              </a:ext>
            </a:extLst>
          </p:cNvPr>
          <p:cNvGrpSpPr/>
          <p:nvPr/>
        </p:nvGrpSpPr>
        <p:grpSpPr>
          <a:xfrm>
            <a:off x="8323581" y="3874122"/>
            <a:ext cx="3676467" cy="2192521"/>
            <a:chOff x="7999032" y="2794888"/>
            <a:chExt cx="4044481" cy="2367501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xmlns="" id="{10046C2A-BE60-4EFF-92CC-4AC9092AC891}"/>
                </a:ext>
              </a:extLst>
            </p:cNvPr>
            <p:cNvGrpSpPr/>
            <p:nvPr/>
          </p:nvGrpSpPr>
          <p:grpSpPr>
            <a:xfrm>
              <a:off x="7999032" y="2794888"/>
              <a:ext cx="4044481" cy="2367501"/>
              <a:chOff x="8053072" y="2714861"/>
              <a:chExt cx="4044481" cy="2367501"/>
            </a:xfrm>
          </p:grpSpPr>
          <p:pic>
            <p:nvPicPr>
              <p:cNvPr id="10" name="Picture 3" descr="C:\Documents and Settings\user1\My Documents\My Pictures\ileum.jpg">
                <a:extLst>
                  <a:ext uri="{FF2B5EF4-FFF2-40B4-BE49-F238E27FC236}">
                    <a16:creationId xmlns:a16="http://schemas.microsoft.com/office/drawing/2014/main" xmlns="" id="{A7F50179-7A7F-40B4-9843-A79B71F5E2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053072" y="2714861"/>
                <a:ext cx="4044481" cy="2367501"/>
              </a:xfrm>
              <a:prstGeom prst="rect">
                <a:avLst/>
              </a:prstGeom>
              <a:ln w="38100" cap="sq">
                <a:solidFill>
                  <a:schemeClr val="accent4"/>
                </a:solidFill>
                <a:prstDash val="solid"/>
                <a:miter lim="800000"/>
              </a:ln>
              <a:effectLst/>
            </p:spPr>
          </p:pic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xmlns="" id="{5CE7144E-FC52-4E09-9E05-E31799E2A78E}"/>
                  </a:ext>
                </a:extLst>
              </p:cNvPr>
              <p:cNvSpPr/>
              <p:nvPr/>
            </p:nvSpPr>
            <p:spPr>
              <a:xfrm>
                <a:off x="11319445" y="3970182"/>
                <a:ext cx="582711" cy="172872"/>
              </a:xfrm>
              <a:prstGeom prst="rect">
                <a:avLst/>
              </a:prstGeom>
              <a:noFill/>
              <a:ln w="28575" cap="flat" cmpd="sng" algn="ctr">
                <a:solidFill>
                  <a:srgbClr val="FF66C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2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2" name="Straight Arrow Connector 31">
                <a:extLst>
                  <a:ext uri="{FF2B5EF4-FFF2-40B4-BE49-F238E27FC236}">
                    <a16:creationId xmlns:a16="http://schemas.microsoft.com/office/drawing/2014/main" xmlns="" id="{49765C75-DF07-4D6F-B531-CE6A73004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41041" y="3797312"/>
                <a:ext cx="278403" cy="205952"/>
              </a:xfrm>
              <a:prstGeom prst="straightConnector1">
                <a:avLst/>
              </a:prstGeom>
              <a:ln w="28575">
                <a:solidFill>
                  <a:srgbClr val="FF66CC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>
                <a:extLst>
                  <a:ext uri="{FF2B5EF4-FFF2-40B4-BE49-F238E27FC236}">
                    <a16:creationId xmlns:a16="http://schemas.microsoft.com/office/drawing/2014/main" xmlns="" id="{83D7DECC-03F3-4F9B-BE68-7215D27DBD0B}"/>
                  </a:ext>
                </a:extLst>
              </p:cNvPr>
              <p:cNvCxnSpPr>
                <a:cxnSpLocks/>
                <a:stCxn id="40" idx="3"/>
              </p:cNvCxnSpPr>
              <p:nvPr/>
            </p:nvCxnSpPr>
            <p:spPr>
              <a:xfrm flipV="1">
                <a:off x="8718103" y="4173662"/>
                <a:ext cx="1005371" cy="650353"/>
              </a:xfrm>
              <a:prstGeom prst="straightConnector1">
                <a:avLst/>
              </a:prstGeom>
              <a:ln w="28575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Arrow Connector 43">
                <a:extLst>
                  <a:ext uri="{FF2B5EF4-FFF2-40B4-BE49-F238E27FC236}">
                    <a16:creationId xmlns:a16="http://schemas.microsoft.com/office/drawing/2014/main" xmlns="" id="{E033E8E6-4BA5-47AA-9FAD-2F93D1927C08}"/>
                  </a:ext>
                </a:extLst>
              </p:cNvPr>
              <p:cNvCxnSpPr>
                <a:cxnSpLocks/>
                <a:stCxn id="40" idx="3"/>
              </p:cNvCxnSpPr>
              <p:nvPr/>
            </p:nvCxnSpPr>
            <p:spPr>
              <a:xfrm flipV="1">
                <a:off x="8718103" y="4449164"/>
                <a:ext cx="411298" cy="374851"/>
              </a:xfrm>
              <a:prstGeom prst="straightConnector1">
                <a:avLst/>
              </a:prstGeom>
              <a:ln w="28575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28B47BFE-01C1-4C48-B7CB-3DC9AEE6AB70}"/>
                </a:ext>
              </a:extLst>
            </p:cNvPr>
            <p:cNvSpPr/>
            <p:nvPr/>
          </p:nvSpPr>
          <p:spPr>
            <a:xfrm>
              <a:off x="10424844" y="2992307"/>
              <a:ext cx="270985" cy="161204"/>
            </a:xfrm>
            <a:prstGeom prst="rect">
              <a:avLst/>
            </a:prstGeom>
            <a:noFill/>
            <a:ln w="2857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9863159F-22AE-4388-9A8A-F61E4840C5E1}"/>
              </a:ext>
            </a:extLst>
          </p:cNvPr>
          <p:cNvGrpSpPr/>
          <p:nvPr/>
        </p:nvGrpSpPr>
        <p:grpSpPr>
          <a:xfrm>
            <a:off x="8321594" y="1494642"/>
            <a:ext cx="3676467" cy="2237381"/>
            <a:chOff x="7986798" y="250661"/>
            <a:chExt cx="4056715" cy="2275717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xmlns="" id="{A29BDD96-18C2-464C-88F3-07BF4F47BF12}"/>
                </a:ext>
              </a:extLst>
            </p:cNvPr>
            <p:cNvGrpSpPr/>
            <p:nvPr/>
          </p:nvGrpSpPr>
          <p:grpSpPr>
            <a:xfrm>
              <a:off x="7986798" y="250661"/>
              <a:ext cx="4056715" cy="2275717"/>
              <a:chOff x="7981630" y="718303"/>
              <a:chExt cx="4056715" cy="2275717"/>
            </a:xfrm>
          </p:grpSpPr>
          <p:pic>
            <p:nvPicPr>
              <p:cNvPr id="11" name="Picture 10" descr="C:\Documents and Settings\user1\My Documents\My Pictures\jejunum.jpg">
                <a:extLst>
                  <a:ext uri="{FF2B5EF4-FFF2-40B4-BE49-F238E27FC236}">
                    <a16:creationId xmlns:a16="http://schemas.microsoft.com/office/drawing/2014/main" xmlns="" id="{9EBA8977-B41D-4112-B2E5-91A61C068E1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981630" y="718303"/>
                <a:ext cx="4056715" cy="2275717"/>
              </a:xfrm>
              <a:prstGeom prst="rect">
                <a:avLst/>
              </a:prstGeom>
              <a:ln w="38100" cap="sq">
                <a:solidFill>
                  <a:srgbClr val="00B050"/>
                </a:solidFill>
                <a:prstDash val="solid"/>
                <a:miter lim="800000"/>
              </a:ln>
              <a:effectLst/>
            </p:spPr>
          </p:pic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xmlns="" id="{DF5F234C-AA71-42A2-A7AA-7410D050B343}"/>
                  </a:ext>
                </a:extLst>
              </p:cNvPr>
              <p:cNvSpPr/>
              <p:nvPr/>
            </p:nvSpPr>
            <p:spPr>
              <a:xfrm>
                <a:off x="11316938" y="1782520"/>
                <a:ext cx="683161" cy="158370"/>
              </a:xfrm>
              <a:prstGeom prst="rect">
                <a:avLst/>
              </a:prstGeom>
              <a:noFill/>
              <a:ln w="2857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6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6" name="Straight Arrow Connector 25">
                <a:extLst>
                  <a:ext uri="{FF2B5EF4-FFF2-40B4-BE49-F238E27FC236}">
                    <a16:creationId xmlns:a16="http://schemas.microsoft.com/office/drawing/2014/main" xmlns="" id="{325D1FA1-8B32-4F74-BDC7-34122DFB673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065281" y="1431035"/>
                <a:ext cx="411647" cy="350685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tailEnd type="triangle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xmlns="" id="{FE774717-1423-4C34-ACD6-0DBE7EE7B65C}"/>
                  </a:ext>
                </a:extLst>
              </p:cNvPr>
              <p:cNvSpPr/>
              <p:nvPr/>
            </p:nvSpPr>
            <p:spPr>
              <a:xfrm>
                <a:off x="8059116" y="2631340"/>
                <a:ext cx="707394" cy="151545"/>
              </a:xfrm>
              <a:prstGeom prst="rect">
                <a:avLst/>
              </a:prstGeom>
              <a:noFill/>
              <a:ln w="28575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5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6" name="Straight Arrow Connector 35">
                <a:extLst>
                  <a:ext uri="{FF2B5EF4-FFF2-40B4-BE49-F238E27FC236}">
                    <a16:creationId xmlns:a16="http://schemas.microsoft.com/office/drawing/2014/main" xmlns="" id="{BAC2ADBF-3881-4DBF-8F53-B69E109BC3A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66510" y="2301266"/>
                <a:ext cx="420789" cy="405847"/>
              </a:xfrm>
              <a:prstGeom prst="straightConnector1">
                <a:avLst/>
              </a:prstGeom>
              <a:ln w="28575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xmlns="" id="{038E9314-9CC2-4684-87D6-15CC60E1855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66510" y="2304280"/>
                <a:ext cx="837441" cy="421288"/>
              </a:xfrm>
              <a:prstGeom prst="straightConnector1">
                <a:avLst/>
              </a:prstGeom>
              <a:ln w="28575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83A5A83E-98E3-4EEE-AB18-0EDD3DBAB1F8}"/>
                </a:ext>
              </a:extLst>
            </p:cNvPr>
            <p:cNvSpPr/>
            <p:nvPr/>
          </p:nvSpPr>
          <p:spPr>
            <a:xfrm>
              <a:off x="10271531" y="689564"/>
              <a:ext cx="360623" cy="161946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434C467B-5CDA-42F4-A225-3704EFE94734}"/>
              </a:ext>
            </a:extLst>
          </p:cNvPr>
          <p:cNvSpPr/>
          <p:nvPr/>
        </p:nvSpPr>
        <p:spPr>
          <a:xfrm>
            <a:off x="8353112" y="5752894"/>
            <a:ext cx="574988" cy="148992"/>
          </a:xfrm>
          <a:prstGeom prst="rect">
            <a:avLst/>
          </a:prstGeom>
          <a:noFill/>
          <a:ln w="2857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8947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53D66811-10AA-4262-86F6-17C4086B1F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422462"/>
              </p:ext>
            </p:extLst>
          </p:nvPr>
        </p:nvGraphicFramePr>
        <p:xfrm>
          <a:off x="398514" y="1413154"/>
          <a:ext cx="11394971" cy="482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29347">
                  <a:extLst>
                    <a:ext uri="{9D8B030D-6E8A-4147-A177-3AD203B41FA5}">
                      <a16:colId xmlns:a16="http://schemas.microsoft.com/office/drawing/2014/main" xmlns="" val="3936131999"/>
                    </a:ext>
                  </a:extLst>
                </a:gridCol>
                <a:gridCol w="4147913">
                  <a:extLst>
                    <a:ext uri="{9D8B030D-6E8A-4147-A177-3AD203B41FA5}">
                      <a16:colId xmlns:a16="http://schemas.microsoft.com/office/drawing/2014/main" xmlns="" val="3612349333"/>
                    </a:ext>
                  </a:extLst>
                </a:gridCol>
                <a:gridCol w="2531183">
                  <a:extLst>
                    <a:ext uri="{9D8B030D-6E8A-4147-A177-3AD203B41FA5}">
                      <a16:colId xmlns:a16="http://schemas.microsoft.com/office/drawing/2014/main" xmlns="" val="3753684914"/>
                    </a:ext>
                  </a:extLst>
                </a:gridCol>
                <a:gridCol w="2586528">
                  <a:extLst>
                    <a:ext uri="{9D8B030D-6E8A-4147-A177-3AD203B41FA5}">
                      <a16:colId xmlns:a16="http://schemas.microsoft.com/office/drawing/2014/main" xmlns="" val="711262617"/>
                    </a:ext>
                  </a:extLst>
                </a:gridCol>
              </a:tblGrid>
              <a:tr h="482048">
                <a:tc>
                  <a:txBody>
                    <a:bodyPr/>
                    <a:lstStyle/>
                    <a:p>
                      <a:pPr algn="l" rtl="0"/>
                      <a:endParaRPr lang="en-GB" sz="1800" b="1" i="1" dirty="0"/>
                    </a:p>
                  </a:txBody>
                  <a:tcPr marL="87105" marR="87105" marT="43552" marB="43552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1" dirty="0"/>
                        <a:t>Duodenum</a:t>
                      </a:r>
                    </a:p>
                  </a:txBody>
                  <a:tcPr marL="87105" marR="87105" marT="43552" marB="43552" anchor="ctr">
                    <a:solidFill>
                      <a:srgbClr val="C6A77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>
                        <a:buFont typeface="+mj-lt"/>
                        <a:buNone/>
                      </a:pPr>
                      <a:r>
                        <a:rPr lang="en-GB" sz="2000" b="1" dirty="0"/>
                        <a:t>Ileum</a:t>
                      </a:r>
                    </a:p>
                  </a:txBody>
                  <a:tcPr marL="87105" marR="87105" marT="43552" marB="43552" anchor="ctr">
                    <a:solidFill>
                      <a:srgbClr val="C6A77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>
                        <a:buFont typeface="+mj-lt"/>
                        <a:buNone/>
                      </a:pPr>
                      <a:r>
                        <a:rPr lang="en-GB" sz="2000" b="1" dirty="0"/>
                        <a:t>Jejunum </a:t>
                      </a:r>
                    </a:p>
                  </a:txBody>
                  <a:tcPr marL="87105" marR="87105" marT="43552" marB="43552" anchor="ctr">
                    <a:solidFill>
                      <a:srgbClr val="C6A7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55384606"/>
                  </a:ext>
                </a:extLst>
              </a:tr>
              <a:tr h="482048">
                <a:tc>
                  <a:txBody>
                    <a:bodyPr/>
                    <a:lstStyle/>
                    <a:p>
                      <a:pPr algn="ctr" rtl="0"/>
                      <a:r>
                        <a:rPr lang="en-GB" sz="1800" b="1" i="0" dirty="0">
                          <a:solidFill>
                            <a:schemeClr val="tx1"/>
                          </a:solidFill>
                        </a:rPr>
                        <a:t>Shape </a:t>
                      </a:r>
                    </a:p>
                  </a:txBody>
                  <a:tcPr marL="87105" marR="87105" marT="43552" marB="43552" anchor="ctr">
                    <a:solidFill>
                      <a:srgbClr val="E9DEC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C-shaped</a:t>
                      </a:r>
                    </a:p>
                  </a:txBody>
                  <a:tcPr marL="87105" marR="87105" marT="43552" marB="43552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Coiled tube</a:t>
                      </a:r>
                    </a:p>
                  </a:txBody>
                  <a:tcPr marL="87105" marR="87105" marT="43552" marB="43552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L="87105" marR="87105" marT="43552" marB="4355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92791482"/>
                  </a:ext>
                </a:extLst>
              </a:tr>
              <a:tr h="482048">
                <a:tc>
                  <a:txBody>
                    <a:bodyPr/>
                    <a:lstStyle/>
                    <a:p>
                      <a:pPr algn="ctr" rtl="0"/>
                      <a:r>
                        <a:rPr lang="en-GB" sz="1800" b="1" i="0" dirty="0">
                          <a:solidFill>
                            <a:schemeClr val="tx1"/>
                          </a:solidFill>
                        </a:rPr>
                        <a:t>Peritoneal covering</a:t>
                      </a:r>
                    </a:p>
                  </a:txBody>
                  <a:tcPr marL="87105" marR="87105" marT="43552" marB="43552" anchor="ctr">
                    <a:solidFill>
                      <a:srgbClr val="E9DEC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Retroperitoneal </a:t>
                      </a:r>
                    </a:p>
                  </a:txBody>
                  <a:tcPr marL="87105" marR="87105" marT="43552" marB="43552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With mesentery </a:t>
                      </a:r>
                    </a:p>
                  </a:txBody>
                  <a:tcPr marL="87105" marR="87105" marT="43552" marB="43552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L="87105" marR="87105" marT="43552" marB="4355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500626"/>
                  </a:ext>
                </a:extLst>
              </a:tr>
              <a:tr h="482048">
                <a:tc>
                  <a:txBody>
                    <a:bodyPr/>
                    <a:lstStyle/>
                    <a:p>
                      <a:pPr algn="ctr" rtl="0"/>
                      <a:r>
                        <a:rPr lang="en-GB" sz="1800" b="1" i="0" dirty="0">
                          <a:solidFill>
                            <a:schemeClr val="tx1"/>
                          </a:solidFill>
                        </a:rPr>
                        <a:t>Length </a:t>
                      </a:r>
                    </a:p>
                  </a:txBody>
                  <a:tcPr marL="87105" marR="87105" marT="43552" marB="43552" anchor="ctr">
                    <a:solidFill>
                      <a:srgbClr val="E9DEC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10 inch</a:t>
                      </a:r>
                    </a:p>
                  </a:txBody>
                  <a:tcPr marL="87105" marR="87105" marT="43552" marB="4355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2/5 of SI</a:t>
                      </a:r>
                    </a:p>
                  </a:txBody>
                  <a:tcPr marL="87105" marR="87105" marT="43552" marB="4355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3/5 of SI</a:t>
                      </a:r>
                    </a:p>
                  </a:txBody>
                  <a:tcPr marL="87105" marR="87105" marT="43552" marB="4355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4003301"/>
                  </a:ext>
                </a:extLst>
              </a:tr>
              <a:tr h="482048">
                <a:tc>
                  <a:txBody>
                    <a:bodyPr/>
                    <a:lstStyle/>
                    <a:p>
                      <a:pPr algn="ctr" rtl="0"/>
                      <a:r>
                        <a:rPr lang="en-GB" sz="1800" b="1" i="0" dirty="0">
                          <a:solidFill>
                            <a:schemeClr val="tx1"/>
                          </a:solidFill>
                        </a:rPr>
                        <a:t>Beginning </a:t>
                      </a:r>
                    </a:p>
                  </a:txBody>
                  <a:tcPr marL="87105" marR="87105" marT="43552" marB="43552" anchor="ctr">
                    <a:solidFill>
                      <a:srgbClr val="E9DEC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dirty="0" err="1">
                          <a:solidFill>
                            <a:schemeClr val="tx1"/>
                          </a:solidFill>
                        </a:rPr>
                        <a:t>Pyloro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-duodenal junction </a:t>
                      </a:r>
                    </a:p>
                  </a:txBody>
                  <a:tcPr marL="87105" marR="87105" marT="43552" marB="43552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err="1">
                          <a:solidFill>
                            <a:schemeClr val="tx1"/>
                          </a:solidFill>
                        </a:rPr>
                        <a:t>Duodeno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-jejunal flexure </a:t>
                      </a:r>
                    </a:p>
                  </a:txBody>
                  <a:tcPr marL="87105" marR="87105" marT="43552" marB="43552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L="87105" marR="87105" marT="43552" marB="4355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6152156"/>
                  </a:ext>
                </a:extLst>
              </a:tr>
              <a:tr h="482048">
                <a:tc>
                  <a:txBody>
                    <a:bodyPr/>
                    <a:lstStyle/>
                    <a:p>
                      <a:pPr algn="ctr" rtl="0"/>
                      <a:r>
                        <a:rPr lang="en-GB" sz="1800" b="1" i="0" dirty="0">
                          <a:solidFill>
                            <a:schemeClr val="tx1"/>
                          </a:solidFill>
                        </a:rPr>
                        <a:t>End </a:t>
                      </a:r>
                    </a:p>
                  </a:txBody>
                  <a:tcPr marL="87105" marR="87105" marT="43552" marB="43552" anchor="ctr">
                    <a:solidFill>
                      <a:srgbClr val="E9DEC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dirty="0" err="1">
                          <a:solidFill>
                            <a:schemeClr val="tx1"/>
                          </a:solidFill>
                        </a:rPr>
                        <a:t>Duodeno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-jejunal flexure </a:t>
                      </a:r>
                    </a:p>
                  </a:txBody>
                  <a:tcPr marL="87105" marR="87105" marT="43552" marB="43552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/>
                      <a:r>
                        <a:rPr lang="en-GB" sz="1800" dirty="0" err="1">
                          <a:solidFill>
                            <a:schemeClr val="tx1"/>
                          </a:solidFill>
                        </a:rPr>
                        <a:t>Ilieo-caecal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 junction</a:t>
                      </a:r>
                    </a:p>
                  </a:txBody>
                  <a:tcPr marL="87105" marR="87105" marT="43552" marB="43552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L="87105" marR="87105" marT="43552" marB="4355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8300584"/>
                  </a:ext>
                </a:extLst>
              </a:tr>
              <a:tr h="482048">
                <a:tc>
                  <a:txBody>
                    <a:bodyPr/>
                    <a:lstStyle/>
                    <a:p>
                      <a:pPr algn="ctr" rtl="0"/>
                      <a:r>
                        <a:rPr lang="en-GB" sz="1800" b="1" i="0" dirty="0">
                          <a:solidFill>
                            <a:schemeClr val="tx1"/>
                          </a:solidFill>
                        </a:rPr>
                        <a:t>Embryological origin</a:t>
                      </a:r>
                    </a:p>
                  </a:txBody>
                  <a:tcPr marL="87105" marR="87105" marT="43552" marB="43552" anchor="ctr">
                    <a:solidFill>
                      <a:srgbClr val="E9DEC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Foregut &amp; midgut</a:t>
                      </a:r>
                    </a:p>
                  </a:txBody>
                  <a:tcPr marL="87105" marR="87105" marT="43552" marB="43552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Midgut </a:t>
                      </a:r>
                    </a:p>
                  </a:txBody>
                  <a:tcPr marL="87105" marR="87105" marT="43552" marB="43552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L="87105" marR="87105" marT="43552" marB="4355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8651225"/>
                  </a:ext>
                </a:extLst>
              </a:tr>
              <a:tr h="482048">
                <a:tc>
                  <a:txBody>
                    <a:bodyPr/>
                    <a:lstStyle/>
                    <a:p>
                      <a:pPr algn="ctr" rtl="0"/>
                      <a:r>
                        <a:rPr lang="en-GB" sz="1800" b="1" i="0" dirty="0"/>
                        <a:t>Arterial Supply</a:t>
                      </a:r>
                    </a:p>
                  </a:txBody>
                  <a:tcPr marL="87105" marR="87105" marT="43552" marB="43552" anchor="ctr">
                    <a:solidFill>
                      <a:srgbClr val="E9DEC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dirty="0">
                          <a:solidFill>
                            <a:srgbClr val="C00000"/>
                          </a:solidFill>
                        </a:rPr>
                        <a:t>Celiac</a:t>
                      </a:r>
                      <a:r>
                        <a:rPr lang="en-GB" sz="1800" dirty="0"/>
                        <a:t> &amp; </a:t>
                      </a:r>
                      <a:r>
                        <a:rPr lang="en-GB" sz="1800" dirty="0">
                          <a:solidFill>
                            <a:srgbClr val="C00000"/>
                          </a:solidFill>
                        </a:rPr>
                        <a:t>superior mesenteric </a:t>
                      </a:r>
                      <a:r>
                        <a:rPr lang="en-GB" sz="1800" dirty="0"/>
                        <a:t>arteries</a:t>
                      </a:r>
                    </a:p>
                  </a:txBody>
                  <a:tcPr marL="87105" marR="87105" marT="43552" marB="43552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/>
                      <a:r>
                        <a:rPr lang="en-GB" sz="1800" dirty="0">
                          <a:solidFill>
                            <a:srgbClr val="C00000"/>
                          </a:solidFill>
                        </a:rPr>
                        <a:t>Superior mesenteric </a:t>
                      </a:r>
                      <a:r>
                        <a:rPr lang="en-GB" sz="1800" dirty="0"/>
                        <a:t>artery</a:t>
                      </a:r>
                    </a:p>
                  </a:txBody>
                  <a:tcPr marL="87105" marR="87105" marT="43552" marB="43552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87105" marR="87105" marT="43552" marB="4355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9428813"/>
                  </a:ext>
                </a:extLst>
              </a:tr>
              <a:tr h="482048">
                <a:tc>
                  <a:txBody>
                    <a:bodyPr/>
                    <a:lstStyle/>
                    <a:p>
                      <a:pPr algn="ctr" rtl="0"/>
                      <a:r>
                        <a:rPr lang="en-GB" sz="1800" b="1" i="0" dirty="0"/>
                        <a:t>Venous Drainage</a:t>
                      </a:r>
                    </a:p>
                  </a:txBody>
                  <a:tcPr marL="87105" marR="87105" marT="43552" marB="43552" anchor="ctr">
                    <a:solidFill>
                      <a:srgbClr val="E9DEC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dirty="0">
                          <a:solidFill>
                            <a:srgbClr val="0070C0"/>
                          </a:solidFill>
                        </a:rPr>
                        <a:t>Superior mesenteric </a:t>
                      </a:r>
                      <a:r>
                        <a:rPr lang="en-GB" sz="1800" dirty="0">
                          <a:sym typeface="Wingdings" panose="05000000000000000000" pitchFamily="2" charset="2"/>
                        </a:rPr>
                        <a:t> portal vein</a:t>
                      </a:r>
                      <a:endParaRPr lang="en-GB" sz="1800" dirty="0"/>
                    </a:p>
                  </a:txBody>
                  <a:tcPr marL="87105" marR="87105" marT="43552" marB="43552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/>
                      <a:r>
                        <a:rPr lang="en-GB" sz="1800" dirty="0">
                          <a:solidFill>
                            <a:srgbClr val="0070C0"/>
                          </a:solidFill>
                        </a:rPr>
                        <a:t>Superior mesenteric </a:t>
                      </a:r>
                      <a:r>
                        <a:rPr lang="en-GB" sz="1800" dirty="0"/>
                        <a:t>vein</a:t>
                      </a:r>
                    </a:p>
                  </a:txBody>
                  <a:tcPr marL="87105" marR="87105" marT="43552" marB="43552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87105" marR="87105" marT="43552" marB="4355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576536"/>
                  </a:ext>
                </a:extLst>
              </a:tr>
              <a:tr h="482048">
                <a:tc>
                  <a:txBody>
                    <a:bodyPr/>
                    <a:lstStyle/>
                    <a:p>
                      <a:pPr algn="ctr" rtl="0"/>
                      <a:r>
                        <a:rPr lang="en-GB" sz="1800" b="1" i="0" dirty="0"/>
                        <a:t>Lymphatic Drainage</a:t>
                      </a:r>
                    </a:p>
                  </a:txBody>
                  <a:tcPr marL="87105" marR="87105" marT="43552" marB="43552" anchor="ctr">
                    <a:solidFill>
                      <a:srgbClr val="E9DEC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Celiac</a:t>
                      </a:r>
                      <a:r>
                        <a:rPr lang="en-GB" sz="1800" dirty="0"/>
                        <a:t> &amp; </a:t>
                      </a:r>
                      <a:r>
                        <a:rPr lang="en-GB" sz="180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superior mesenteric </a:t>
                      </a:r>
                      <a:r>
                        <a:rPr lang="en-GB" sz="1800" dirty="0"/>
                        <a:t>lymph nodes</a:t>
                      </a:r>
                    </a:p>
                  </a:txBody>
                  <a:tcPr marL="87105" marR="87105" marT="43552" marB="43552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/>
                      <a:r>
                        <a:rPr lang="en-GB" sz="180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Superior mesenteric </a:t>
                      </a:r>
                      <a:r>
                        <a:rPr lang="en-GB" sz="1800" dirty="0"/>
                        <a:t>lymph node</a:t>
                      </a:r>
                    </a:p>
                  </a:txBody>
                  <a:tcPr marL="87105" marR="87105" marT="43552" marB="43552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87105" marR="87105" marT="43552" marB="4355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1595299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xmlns="" id="{3525361C-9F8C-482A-84DB-A3932AE650F5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11383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2284207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صر نائب للمحتوى 2">
            <a:extLst>
              <a:ext uri="{FF2B5EF4-FFF2-40B4-BE49-F238E27FC236}">
                <a16:creationId xmlns:a16="http://schemas.microsoft.com/office/drawing/2014/main" xmlns="" id="{90A268E8-6E93-8548-A271-631192A34B31}"/>
              </a:ext>
            </a:extLst>
          </p:cNvPr>
          <p:cNvSpPr txBox="1">
            <a:spLocks/>
          </p:cNvSpPr>
          <p:nvPr/>
        </p:nvSpPr>
        <p:spPr>
          <a:xfrm>
            <a:off x="479414" y="1076849"/>
            <a:ext cx="5426085" cy="36125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(1) The origin of the duodenum is: </a:t>
            </a: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600" dirty="0"/>
              <a:t>A) Foregut                                  B) Midgut</a:t>
            </a: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600" dirty="0"/>
              <a:t>C) Hindgut                                  D) A and B</a:t>
            </a: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600" dirty="0"/>
              <a:t> </a:t>
            </a: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(2) The lymphatic drainage of the duodenum is: </a:t>
            </a: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600" dirty="0"/>
              <a:t>A) Coeliac                                   B) superior mesenteric</a:t>
            </a: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600" dirty="0"/>
              <a:t>C) A and B                                  D) Inferior mesenteric</a:t>
            </a: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600" dirty="0"/>
              <a:t>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1A3106A-AD5E-3A4F-82FB-CE52598FA045}"/>
              </a:ext>
            </a:extLst>
          </p:cNvPr>
          <p:cNvSpPr/>
          <p:nvPr/>
        </p:nvSpPr>
        <p:spPr>
          <a:xfrm>
            <a:off x="479414" y="3334311"/>
            <a:ext cx="551719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6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(3) Which level lies the third part of duodenum?</a:t>
            </a:r>
          </a:p>
          <a:p>
            <a:pPr algn="l"/>
            <a:r>
              <a:rPr lang="en-GB" sz="1600" dirty="0">
                <a:latin typeface="+mn-lt"/>
              </a:rPr>
              <a:t>A-Transpyloric plane.                B) </a:t>
            </a:r>
            <a:r>
              <a:rPr lang="en-GB" sz="1600" dirty="0" err="1">
                <a:latin typeface="+mn-lt"/>
              </a:rPr>
              <a:t>Subcotal</a:t>
            </a:r>
            <a:r>
              <a:rPr lang="en-GB" sz="1600" dirty="0">
                <a:latin typeface="+mn-lt"/>
              </a:rPr>
              <a:t> plane</a:t>
            </a:r>
          </a:p>
          <a:p>
            <a:pPr algn="l"/>
            <a:r>
              <a:rPr lang="en-GB" sz="1600" dirty="0">
                <a:latin typeface="+mn-lt"/>
              </a:rPr>
              <a:t>C) L1 to L3                                   D) L3 to L2</a:t>
            </a:r>
          </a:p>
          <a:p>
            <a:pPr algn="l"/>
            <a:endParaRPr lang="en-GB" sz="1600" dirty="0">
              <a:latin typeface="+mn-lt"/>
            </a:endParaRPr>
          </a:p>
          <a:p>
            <a:pPr algn="l"/>
            <a:r>
              <a:rPr lang="en-GB" sz="16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(4) Which of the following lies anterior to the first part of duodenum?</a:t>
            </a:r>
          </a:p>
          <a:p>
            <a:pPr algn="l"/>
            <a:r>
              <a:rPr lang="en-GB" sz="1600" dirty="0">
                <a:latin typeface="+mn-lt"/>
              </a:rPr>
              <a:t>A) Liver                                        B) Bile duct</a:t>
            </a:r>
          </a:p>
          <a:p>
            <a:pPr algn="l"/>
            <a:r>
              <a:rPr lang="en-GB" sz="1600" dirty="0">
                <a:latin typeface="+mn-lt"/>
              </a:rPr>
              <a:t>C) Portal vein                             D) Aorta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A0CEEB1-CBB1-764C-87D2-4EC42CB5EA6D}"/>
              </a:ext>
            </a:extLst>
          </p:cNvPr>
          <p:cNvSpPr/>
          <p:nvPr/>
        </p:nvSpPr>
        <p:spPr>
          <a:xfrm>
            <a:off x="6044509" y="1076849"/>
            <a:ext cx="59527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(5) The blood supply for the jejunum and ileum is from the:</a:t>
            </a:r>
          </a:p>
          <a:p>
            <a:pPr algn="l"/>
            <a:r>
              <a:rPr lang="en-US" sz="1600" dirty="0">
                <a:latin typeface="+mn-lt"/>
              </a:rPr>
              <a:t>A) Celiac trunk                                     B) Superior mesenteric artery</a:t>
            </a:r>
          </a:p>
          <a:p>
            <a:pPr algn="l"/>
            <a:r>
              <a:rPr lang="en-US" sz="1600" dirty="0">
                <a:latin typeface="+mn-lt"/>
              </a:rPr>
              <a:t>C) Inferior mesenteric artery</a:t>
            </a:r>
          </a:p>
          <a:p>
            <a:pPr algn="l"/>
            <a:endParaRPr lang="en-US" sz="16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algn="l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(6) Which of the following has a major contribution to the thickness of the jejunum?</a:t>
            </a:r>
          </a:p>
          <a:p>
            <a:pPr algn="l"/>
            <a:r>
              <a:rPr lang="en-US" sz="1600" dirty="0">
                <a:latin typeface="+mn-lt"/>
              </a:rPr>
              <a:t>A) Plicae </a:t>
            </a:r>
            <a:r>
              <a:rPr lang="en-US" sz="1600" dirty="0" err="1">
                <a:latin typeface="+mn-lt"/>
              </a:rPr>
              <a:t>circulares</a:t>
            </a:r>
            <a:r>
              <a:rPr lang="en-US" sz="1600" dirty="0">
                <a:latin typeface="+mn-lt"/>
              </a:rPr>
              <a:t>                            B) Lymphoid tissue</a:t>
            </a:r>
          </a:p>
          <a:p>
            <a:pPr algn="l"/>
            <a:r>
              <a:rPr lang="en-US" sz="1600" dirty="0">
                <a:latin typeface="+mn-lt"/>
              </a:rPr>
              <a:t>C) Mesenteric fat</a:t>
            </a:r>
          </a:p>
          <a:p>
            <a:pPr algn="l"/>
            <a:endParaRPr lang="en-US" sz="1600" dirty="0">
              <a:latin typeface="+mn-lt"/>
            </a:endParaRPr>
          </a:p>
          <a:p>
            <a:pPr algn="l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(7)  Which of the following lies anterior to the third part of duodenum?</a:t>
            </a:r>
          </a:p>
          <a:p>
            <a:pPr algn="l"/>
            <a:r>
              <a:rPr lang="en-US" sz="1600" dirty="0">
                <a:latin typeface="+mn-lt"/>
              </a:rPr>
              <a:t>A) Liver                                               B) Superior mesenteric vessels</a:t>
            </a:r>
          </a:p>
          <a:p>
            <a:pPr algn="l"/>
            <a:r>
              <a:rPr lang="en-US" sz="1600" dirty="0">
                <a:latin typeface="+mn-lt"/>
              </a:rPr>
              <a:t>C) Inferior mesenteric vessels        D) Abdominal aorta</a:t>
            </a:r>
          </a:p>
          <a:p>
            <a:pPr algn="l"/>
            <a:endParaRPr lang="en-US" sz="1600" dirty="0">
              <a:latin typeface="+mn-lt"/>
            </a:endParaRPr>
          </a:p>
          <a:p>
            <a:pPr algn="l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(8) Which one of the following structures can be injured in case of perforated duodenal ulcer? </a:t>
            </a:r>
          </a:p>
          <a:p>
            <a:pPr algn="l"/>
            <a:r>
              <a:rPr lang="en-US" sz="1600" dirty="0">
                <a:latin typeface="+mn-lt"/>
              </a:rPr>
              <a:t>A) </a:t>
            </a:r>
            <a:r>
              <a:rPr lang="en-GB" sz="1600" dirty="0">
                <a:latin typeface="+mn-lt"/>
              </a:rPr>
              <a:t>Right kidney</a:t>
            </a:r>
            <a:r>
              <a:rPr lang="en-US" sz="1600" dirty="0">
                <a:latin typeface="+mn-lt"/>
              </a:rPr>
              <a:t>                                 B) </a:t>
            </a:r>
            <a:r>
              <a:rPr lang="en-GB" sz="1600" dirty="0">
                <a:latin typeface="+mn-lt"/>
              </a:rPr>
              <a:t>Right colic flexure</a:t>
            </a:r>
            <a:endParaRPr lang="en-US" sz="1600" dirty="0">
              <a:latin typeface="+mn-lt"/>
            </a:endParaRPr>
          </a:p>
          <a:p>
            <a:pPr algn="l"/>
            <a:r>
              <a:rPr lang="en-US" sz="1600" dirty="0">
                <a:latin typeface="+mn-lt"/>
              </a:rPr>
              <a:t>C) Gastroduodenal artery              D) Inferior mesenteric vessels</a:t>
            </a:r>
          </a:p>
        </p:txBody>
      </p:sp>
    </p:spTree>
    <p:extLst>
      <p:ext uri="{BB962C8B-B14F-4D97-AF65-F5344CB8AC3E}">
        <p14:creationId xmlns:p14="http://schemas.microsoft.com/office/powerpoint/2010/main" val="445187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5">
            <a:extLst>
              <a:ext uri="{FF2B5EF4-FFF2-40B4-BE49-F238E27FC236}">
                <a16:creationId xmlns:a16="http://schemas.microsoft.com/office/drawing/2014/main" xmlns="" id="{5ECD51B0-E371-4E0F-B5AF-3203D3DBC25D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5" name="Shape 56">
            <a:extLst>
              <a:ext uri="{FF2B5EF4-FFF2-40B4-BE49-F238E27FC236}">
                <a16:creationId xmlns:a16="http://schemas.microsoft.com/office/drawing/2014/main" xmlns="" id="{1141A1C1-D7B5-465D-8F19-2F7BD16633A6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82981E4-E3EE-47F3-ADDE-7C2C26FBC37F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Answers</a:t>
            </a:r>
          </a:p>
        </p:txBody>
      </p:sp>
      <p:sp>
        <p:nvSpPr>
          <p:cNvPr id="8" name="Shape 21">
            <a:extLst>
              <a:ext uri="{FF2B5EF4-FFF2-40B4-BE49-F238E27FC236}">
                <a16:creationId xmlns:a16="http://schemas.microsoft.com/office/drawing/2014/main" xmlns="" id="{AA804BE9-FDF2-4AEA-924D-54731E4C4671}"/>
              </a:ext>
            </a:extLst>
          </p:cNvPr>
          <p:cNvSpPr/>
          <p:nvPr/>
        </p:nvSpPr>
        <p:spPr>
          <a:xfrm flipV="1">
            <a:off x="0" y="6720112"/>
            <a:ext cx="12192000" cy="137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Shape 541">
            <a:extLst>
              <a:ext uri="{FF2B5EF4-FFF2-40B4-BE49-F238E27FC236}">
                <a16:creationId xmlns:a16="http://schemas.microsoft.com/office/drawing/2014/main" xmlns="" id="{BBBC6514-00ED-43A0-9486-A612F524303E}"/>
              </a:ext>
            </a:extLst>
          </p:cNvPr>
          <p:cNvSpPr txBox="1">
            <a:spLocks/>
          </p:cNvSpPr>
          <p:nvPr/>
        </p:nvSpPr>
        <p:spPr>
          <a:xfrm>
            <a:off x="3658685" y="1008934"/>
            <a:ext cx="2106011" cy="484663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 algn="ctr">
              <a:spcBef>
                <a:spcPts val="0"/>
              </a:spcBef>
              <a:buAutoNum type="arabicParenBoth"/>
            </a:pPr>
            <a:endParaRPr lang="pt-BR" sz="3600" dirty="0">
              <a:latin typeface="Agency FB" panose="020B0503020202020204" pitchFamily="34" charset="0"/>
            </a:endParaRP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3600" dirty="0">
                <a:latin typeface="Agency FB" panose="020B0503020202020204" pitchFamily="34" charset="0"/>
              </a:rPr>
              <a:t>D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3600" dirty="0">
                <a:latin typeface="Agency FB" panose="020B0503020202020204" pitchFamily="34" charset="0"/>
              </a:rPr>
              <a:t>C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3600" dirty="0" err="1">
                <a:latin typeface="Agency FB" panose="020B0503020202020204" pitchFamily="34" charset="0"/>
              </a:rPr>
              <a:t>B</a:t>
            </a:r>
            <a:endParaRPr lang="pt-BR" sz="3600" dirty="0">
              <a:latin typeface="Agency FB" panose="020B0503020202020204" pitchFamily="34" charset="0"/>
            </a:endParaRP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3600" dirty="0">
                <a:latin typeface="Agency FB" panose="020B0503020202020204" pitchFamily="34" charset="0"/>
              </a:rPr>
              <a:t>A</a:t>
            </a:r>
          </a:p>
          <a:p>
            <a:pPr algn="ctr">
              <a:spcBef>
                <a:spcPts val="0"/>
              </a:spcBef>
            </a:pPr>
            <a:endParaRPr lang="pt-BR" sz="3600" dirty="0">
              <a:latin typeface="Agency FB" panose="020B0503020202020204" pitchFamily="34" charset="0"/>
            </a:endParaRPr>
          </a:p>
        </p:txBody>
      </p:sp>
      <p:sp>
        <p:nvSpPr>
          <p:cNvPr id="11" name="Shape 541">
            <a:extLst>
              <a:ext uri="{FF2B5EF4-FFF2-40B4-BE49-F238E27FC236}">
                <a16:creationId xmlns:a16="http://schemas.microsoft.com/office/drawing/2014/main" xmlns="" id="{8CEB97BE-0DDE-4DEF-A67A-98415F05CF6B}"/>
              </a:ext>
            </a:extLst>
          </p:cNvPr>
          <p:cNvSpPr txBox="1">
            <a:spLocks/>
          </p:cNvSpPr>
          <p:nvPr/>
        </p:nvSpPr>
        <p:spPr>
          <a:xfrm>
            <a:off x="6427290" y="1008935"/>
            <a:ext cx="2106011" cy="484663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 algn="ctr">
              <a:spcBef>
                <a:spcPts val="0"/>
              </a:spcBef>
              <a:buAutoNum type="arabicParenBoth" startAt="5"/>
            </a:pPr>
            <a:endParaRPr lang="pt-BR" sz="3600" dirty="0">
              <a:latin typeface="Agency FB" panose="020B0503020202020204" pitchFamily="34" charset="0"/>
            </a:endParaRPr>
          </a:p>
          <a:p>
            <a:pPr marL="742950" indent="-742950" algn="ctr">
              <a:spcBef>
                <a:spcPts val="0"/>
              </a:spcBef>
              <a:buAutoNum type="arabicParenBoth" startAt="5"/>
            </a:pPr>
            <a:r>
              <a:rPr lang="pt-BR" sz="3600" dirty="0">
                <a:latin typeface="Agency FB" panose="020B0503020202020204" pitchFamily="34" charset="0"/>
              </a:rPr>
              <a:t>B</a:t>
            </a:r>
          </a:p>
          <a:p>
            <a:pPr marL="742950" indent="-742950" algn="ctr">
              <a:spcBef>
                <a:spcPts val="0"/>
              </a:spcBef>
              <a:buAutoNum type="arabicParenBoth" startAt="5"/>
            </a:pPr>
            <a:r>
              <a:rPr lang="pt-BR" sz="3600" dirty="0">
                <a:latin typeface="Agency FB" panose="020B0503020202020204" pitchFamily="34" charset="0"/>
              </a:rPr>
              <a:t>A</a:t>
            </a:r>
          </a:p>
          <a:p>
            <a:pPr marL="742950" indent="-742950" algn="ctr">
              <a:spcBef>
                <a:spcPts val="0"/>
              </a:spcBef>
              <a:buAutoNum type="arabicParenBoth" startAt="5"/>
            </a:pPr>
            <a:r>
              <a:rPr lang="pt-BR" sz="3600" dirty="0">
                <a:latin typeface="Agency FB" panose="020B0503020202020204" pitchFamily="34" charset="0"/>
              </a:rPr>
              <a:t>B</a:t>
            </a:r>
          </a:p>
          <a:p>
            <a:pPr marL="742950" indent="-742950" algn="ctr">
              <a:spcBef>
                <a:spcPts val="0"/>
              </a:spcBef>
              <a:buAutoNum type="arabicParenBoth" startAt="5"/>
            </a:pPr>
            <a:r>
              <a:rPr lang="pt-BR" sz="3600" dirty="0">
                <a:latin typeface="Agency FB" panose="020B0503020202020204" pitchFamily="34" charset="0"/>
              </a:rPr>
              <a:t>C</a:t>
            </a:r>
          </a:p>
          <a:p>
            <a:pPr algn="ctr">
              <a:spcBef>
                <a:spcPts val="0"/>
              </a:spcBef>
            </a:pPr>
            <a:endParaRPr lang="pt-BR" sz="3600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0215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5462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24784"/>
            <a:ext cx="10515600" cy="1325563"/>
          </a:xfrm>
        </p:spPr>
        <p:txBody>
          <a:bodyPr/>
          <a:lstStyle/>
          <a:p>
            <a:pPr marL="571500" indent="-571500" rtl="0">
              <a:buFont typeface="Wingdings" panose="05000000000000000000" pitchFamily="2" charset="2"/>
              <a:buChar char="§"/>
            </a:pPr>
            <a:r>
              <a:rPr lang="en-US" dirty="0"/>
              <a:t>Objectives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38200" y="1512235"/>
            <a:ext cx="10515600" cy="4750453"/>
          </a:xfrm>
        </p:spPr>
        <p:txBody>
          <a:bodyPr>
            <a:noAutofit/>
          </a:bodyPr>
          <a:lstStyle/>
          <a:p>
            <a:pPr algn="l" rtl="0">
              <a:buNone/>
              <a:defRPr/>
            </a:pPr>
            <a:r>
              <a:rPr lang="en-US" b="1" dirty="0"/>
              <a:t>At the end of the lecture, students should be able to: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dirty="0"/>
              <a:t>List the different </a:t>
            </a:r>
            <a:r>
              <a:rPr lang="en-US" u="sng" dirty="0"/>
              <a:t>parts</a:t>
            </a:r>
            <a:r>
              <a:rPr lang="en-US" dirty="0"/>
              <a:t> of </a:t>
            </a:r>
            <a:r>
              <a:rPr lang="en-US" b="1" dirty="0"/>
              <a:t>small intestine</a:t>
            </a:r>
            <a:r>
              <a:rPr lang="en-US" dirty="0"/>
              <a:t>.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anatomy of </a:t>
            </a:r>
            <a:r>
              <a:rPr lang="en-US" b="1" u="sng" dirty="0"/>
              <a:t>duodenum</a:t>
            </a:r>
            <a:r>
              <a:rPr lang="en-US" dirty="0"/>
              <a:t>, </a:t>
            </a:r>
            <a:r>
              <a:rPr lang="en-US" b="1" u="sng" dirty="0"/>
              <a:t>jejunum</a:t>
            </a:r>
            <a:r>
              <a:rPr lang="en-US" dirty="0"/>
              <a:t> &amp; </a:t>
            </a:r>
            <a:r>
              <a:rPr lang="en-US" b="1" u="sng" dirty="0"/>
              <a:t>ileum</a:t>
            </a:r>
            <a:r>
              <a:rPr lang="en-US" dirty="0"/>
              <a:t> regarding: the </a:t>
            </a:r>
            <a:r>
              <a:rPr lang="en-US" b="1" dirty="0"/>
              <a:t>shape</a:t>
            </a:r>
            <a:r>
              <a:rPr lang="en-US" dirty="0"/>
              <a:t>, </a:t>
            </a:r>
            <a:r>
              <a:rPr lang="en-US" b="1" dirty="0"/>
              <a:t>length</a:t>
            </a:r>
            <a:r>
              <a:rPr lang="en-US" dirty="0"/>
              <a:t>, </a:t>
            </a:r>
            <a:r>
              <a:rPr lang="en-US" b="1" dirty="0"/>
              <a:t>site</a:t>
            </a:r>
            <a:r>
              <a:rPr lang="en-US" dirty="0"/>
              <a:t> of </a:t>
            </a:r>
            <a:r>
              <a:rPr lang="en-US" b="1" dirty="0"/>
              <a:t>beginning</a:t>
            </a:r>
            <a:r>
              <a:rPr lang="en-US" dirty="0"/>
              <a:t> &amp; </a:t>
            </a:r>
            <a:r>
              <a:rPr lang="en-US" b="1" dirty="0"/>
              <a:t>termination</a:t>
            </a:r>
            <a:r>
              <a:rPr lang="en-US" dirty="0"/>
              <a:t>, </a:t>
            </a:r>
            <a:r>
              <a:rPr lang="en-US" b="1" dirty="0"/>
              <a:t>peritoneal</a:t>
            </a:r>
            <a:r>
              <a:rPr lang="en-US" dirty="0"/>
              <a:t> </a:t>
            </a:r>
            <a:r>
              <a:rPr lang="en-US" b="1" dirty="0"/>
              <a:t>covering</a:t>
            </a:r>
            <a:r>
              <a:rPr lang="en-US" dirty="0"/>
              <a:t>, </a:t>
            </a:r>
            <a:r>
              <a:rPr lang="en-US" b="1" dirty="0"/>
              <a:t>arterial supply </a:t>
            </a:r>
            <a:r>
              <a:rPr lang="en-US" dirty="0"/>
              <a:t>&amp; </a:t>
            </a:r>
            <a:r>
              <a:rPr lang="en-US" b="1" dirty="0"/>
              <a:t>lymphatic drainage</a:t>
            </a:r>
            <a:r>
              <a:rPr lang="en-US" dirty="0"/>
              <a:t>.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dirty="0"/>
              <a:t>Differentiate between each part of duodenum regarding the </a:t>
            </a:r>
            <a:r>
              <a:rPr lang="en-US" b="1" dirty="0"/>
              <a:t>length</a:t>
            </a:r>
            <a:r>
              <a:rPr lang="en-US" dirty="0"/>
              <a:t>, </a:t>
            </a:r>
            <a:r>
              <a:rPr lang="en-US" b="1" dirty="0"/>
              <a:t>level</a:t>
            </a:r>
            <a:r>
              <a:rPr lang="en-US" dirty="0"/>
              <a:t> &amp; </a:t>
            </a:r>
            <a:r>
              <a:rPr lang="en-US" b="1" dirty="0"/>
              <a:t>relations</a:t>
            </a:r>
            <a:r>
              <a:rPr lang="en-US" dirty="0"/>
              <a:t>.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dirty="0"/>
              <a:t>Differentiate between the </a:t>
            </a:r>
            <a:r>
              <a:rPr lang="en-US" b="1" u="sng" dirty="0"/>
              <a:t>jejunum</a:t>
            </a:r>
            <a:r>
              <a:rPr lang="en-US" dirty="0"/>
              <a:t> &amp; </a:t>
            </a:r>
            <a:r>
              <a:rPr lang="en-US" b="1" u="sng" dirty="0"/>
              <a:t>ileum</a:t>
            </a:r>
            <a:r>
              <a:rPr lang="en-US" dirty="0"/>
              <a:t> regarding the </a:t>
            </a:r>
            <a:r>
              <a:rPr lang="en-US" b="1" dirty="0"/>
              <a:t>characteristic anatomical features </a:t>
            </a:r>
            <a:r>
              <a:rPr lang="en-US" dirty="0"/>
              <a:t>of each of them.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64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>
            <a:extLst>
              <a:ext uri="{FF2B5EF4-FFF2-40B4-BE49-F238E27FC236}">
                <a16:creationId xmlns:a16="http://schemas.microsoft.com/office/drawing/2014/main" xmlns="" id="{BCC1A815-45B2-49E7-B0DE-0D35440F3583}"/>
              </a:ext>
            </a:extLst>
          </p:cNvPr>
          <p:cNvSpPr txBox="1">
            <a:spLocks/>
          </p:cNvSpPr>
          <p:nvPr/>
        </p:nvSpPr>
        <p:spPr>
          <a:xfrm>
            <a:off x="738650" y="1377408"/>
            <a:ext cx="8139020" cy="2484378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What is Mesentery?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 is a double layer attach the intestine to abdominal  wall. If it has mesentery it is freely moveable.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small intestines consist of two parts: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u="heavy" dirty="0">
                <a:uFill>
                  <a:solidFill>
                    <a:srgbClr val="CC3399"/>
                  </a:solidFill>
                </a:uFill>
                <a:cs typeface="Times New Roman" pitchFamily="18" charset="0"/>
              </a:rPr>
              <a:t>Fixed part</a:t>
            </a:r>
            <a:r>
              <a:rPr lang="en-US" sz="2200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(</a:t>
            </a:r>
            <a:r>
              <a:rPr lang="en-US" sz="2200" u="sng" dirty="0">
                <a:cs typeface="Times New Roman" pitchFamily="18" charset="0"/>
              </a:rPr>
              <a:t>without</a:t>
            </a:r>
            <a:r>
              <a:rPr lang="en-US" sz="2200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mesentery) (retroperitoneal): </a:t>
            </a:r>
            <a:r>
              <a:rPr lang="en-US" sz="2200" b="1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duodenum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u="heavy" dirty="0">
                <a:uFill>
                  <a:solidFill>
                    <a:srgbClr val="FFFF00"/>
                  </a:solidFill>
                </a:uFill>
                <a:cs typeface="Times New Roman" pitchFamily="18" charset="0"/>
              </a:rPr>
              <a:t>Free (movable) part</a:t>
            </a:r>
            <a:r>
              <a:rPr lang="en-US" sz="2200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(</a:t>
            </a:r>
            <a:r>
              <a:rPr lang="en-US" sz="2200" u="sng" dirty="0">
                <a:cs typeface="Times New Roman" pitchFamily="18" charset="0"/>
              </a:rPr>
              <a:t>with</a:t>
            </a:r>
            <a:r>
              <a:rPr lang="en-US" sz="2200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u="heavy" dirty="0"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mesentery</a:t>
            </a:r>
            <a:r>
              <a:rPr lang="en-US" sz="2200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): </a:t>
            </a:r>
            <a:r>
              <a:rPr lang="en-US" sz="2200" b="1" u="heavy" dirty="0">
                <a:uFill>
                  <a:solidFill>
                    <a:schemeClr val="accent4"/>
                  </a:solidFill>
                </a:uFill>
                <a:cs typeface="Times New Roman" pitchFamily="18" charset="0"/>
              </a:rPr>
              <a:t>jejunum</a:t>
            </a:r>
            <a:r>
              <a:rPr lang="en-US" sz="2200" u="heavy" dirty="0">
                <a:uFill>
                  <a:solidFill>
                    <a:schemeClr val="accent4"/>
                  </a:solidFill>
                </a:uFill>
                <a:cs typeface="Times New Roman" pitchFamily="18" charset="0"/>
              </a:rPr>
              <a:t> &amp; </a:t>
            </a:r>
            <a:r>
              <a:rPr lang="en-US" sz="2200" b="1" u="heavy" dirty="0">
                <a:uFill>
                  <a:solidFill>
                    <a:schemeClr val="accent4"/>
                  </a:solidFill>
                </a:uFill>
                <a:cs typeface="Times New Roman" pitchFamily="18" charset="0"/>
              </a:rPr>
              <a:t>ileum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solidFill>
                <a:schemeClr val="accent3">
                  <a:lumMod val="7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243223A1-6FFC-41B1-BD50-4EAC304574D0}"/>
              </a:ext>
            </a:extLst>
          </p:cNvPr>
          <p:cNvGrpSpPr/>
          <p:nvPr/>
        </p:nvGrpSpPr>
        <p:grpSpPr>
          <a:xfrm>
            <a:off x="9874471" y="4011772"/>
            <a:ext cx="1695683" cy="2069508"/>
            <a:chOff x="9246718" y="2161110"/>
            <a:chExt cx="1262185" cy="1540442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5183DBA0-D81D-48F8-B256-A6744F180E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1856" r="16462" b="8586"/>
            <a:stretch/>
          </p:blipFill>
          <p:spPr>
            <a:xfrm>
              <a:off x="9246718" y="2161110"/>
              <a:ext cx="1262185" cy="1540442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30A45EF6-BF4E-4882-BCF2-DA0599A8D547}"/>
                </a:ext>
              </a:extLst>
            </p:cNvPr>
            <p:cNvSpPr/>
            <p:nvPr/>
          </p:nvSpPr>
          <p:spPr>
            <a:xfrm>
              <a:off x="9246718" y="3429000"/>
              <a:ext cx="1001168" cy="154010"/>
            </a:xfrm>
            <a:prstGeom prst="rect">
              <a:avLst/>
            </a:prstGeom>
            <a:ln w="28575">
              <a:solidFill>
                <a:schemeClr val="accent1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accent1"/>
                  </a:solidFill>
                </a:rPr>
                <a:t>Mesentery of SI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xmlns="" id="{23D258AD-5EDB-4F3B-935E-C5F243F2B28D}"/>
                </a:ext>
              </a:extLst>
            </p:cNvPr>
            <p:cNvCxnSpPr>
              <a:cxnSpLocks/>
            </p:cNvCxnSpPr>
            <p:nvPr/>
          </p:nvCxnSpPr>
          <p:spPr>
            <a:xfrm>
              <a:off x="9246718" y="2888864"/>
              <a:ext cx="660821" cy="57974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xmlns="" id="{FDE7DCDB-BB8A-43E1-9009-53FE7954FADF}"/>
                </a:ext>
              </a:extLst>
            </p:cNvPr>
            <p:cNvCxnSpPr>
              <a:cxnSpLocks/>
              <a:endCxn id="17" idx="1"/>
            </p:cNvCxnSpPr>
            <p:nvPr/>
          </p:nvCxnSpPr>
          <p:spPr>
            <a:xfrm>
              <a:off x="9246718" y="2878713"/>
              <a:ext cx="0" cy="627292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FCD6AF9D-28BE-45E9-946E-9319B3EAB4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520" r="17572" b="10686"/>
          <a:stretch/>
        </p:blipFill>
        <p:spPr>
          <a:xfrm>
            <a:off x="5255289" y="3993662"/>
            <a:ext cx="1829668" cy="206950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01D054-4758-4895-9726-3CB70167F896}"/>
              </a:ext>
            </a:extLst>
          </p:cNvPr>
          <p:cNvSpPr txBox="1"/>
          <p:nvPr/>
        </p:nvSpPr>
        <p:spPr>
          <a:xfrm>
            <a:off x="8775031" y="6231265"/>
            <a:ext cx="34169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L= liver, S=Spleen, SI=Small Intestine, </a:t>
            </a:r>
          </a:p>
          <a:p>
            <a:pPr algn="ctr"/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AC=Ascending Colon, TC=Transverse Colon</a:t>
            </a:r>
            <a:endParaRPr lang="en-GB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7B385DE2-45CF-41D1-9402-FDED5B56AE34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4599914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Abdomen</a:t>
            </a:r>
          </a:p>
        </p:txBody>
      </p:sp>
      <p:pic>
        <p:nvPicPr>
          <p:cNvPr id="44" name="Picture 43" descr="Large intestine 007">
            <a:extLst>
              <a:ext uri="{FF2B5EF4-FFF2-40B4-BE49-F238E27FC236}">
                <a16:creationId xmlns:a16="http://schemas.microsoft.com/office/drawing/2014/main" xmlns="" id="{0E6B2B4F-7B31-4B87-98BB-B23D8F7F8789}"/>
              </a:ext>
            </a:extLst>
          </p:cNvPr>
          <p:cNvPicPr>
            <a:picLocks noGrp="1" noChangeAspect="1" noChangeArrowheads="1"/>
          </p:cNvPicPr>
          <p:nvPr/>
        </p:nvPicPr>
        <p:blipFill rotWithShape="1">
          <a:blip r:embed="rId4">
            <a:lum contrast="-10000"/>
          </a:blip>
          <a:srcRect l="10548" t="6543" r="18548"/>
          <a:stretch/>
        </p:blipFill>
        <p:spPr bwMode="auto">
          <a:xfrm>
            <a:off x="677216" y="3954720"/>
            <a:ext cx="1974672" cy="2059949"/>
          </a:xfrm>
          <a:prstGeom prst="rect">
            <a:avLst/>
          </a:prstGeom>
          <a:noFill/>
          <a:ln w="28575" cap="sq">
            <a:solidFill>
              <a:srgbClr val="CC3399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5" descr="Large intestine 006">
            <a:extLst>
              <a:ext uri="{FF2B5EF4-FFF2-40B4-BE49-F238E27FC236}">
                <a16:creationId xmlns:a16="http://schemas.microsoft.com/office/drawing/2014/main" xmlns="" id="{58851333-F840-45FF-AC96-956327E9CE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18356" t="7871" r="12134"/>
          <a:stretch/>
        </p:blipFill>
        <p:spPr>
          <a:xfrm>
            <a:off x="2954647" y="3954720"/>
            <a:ext cx="1974670" cy="2069508"/>
          </a:xfrm>
          <a:prstGeom prst="rect">
            <a:avLst/>
          </a:prstGeom>
          <a:ln w="28575">
            <a:solidFill>
              <a:srgbClr val="FFFF00"/>
            </a:solidFill>
          </a:ln>
          <a:effectLst/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F9332D08-E36B-442C-85D4-8C93C67C0CE6}"/>
              </a:ext>
            </a:extLst>
          </p:cNvPr>
          <p:cNvGrpSpPr/>
          <p:nvPr/>
        </p:nvGrpSpPr>
        <p:grpSpPr>
          <a:xfrm>
            <a:off x="7515142" y="3927212"/>
            <a:ext cx="1695684" cy="2280293"/>
            <a:chOff x="10410035" y="2161692"/>
            <a:chExt cx="1688426" cy="2270533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86927317-88C2-4D0E-B3A9-5FA698AB4904}"/>
                </a:ext>
              </a:extLst>
            </p:cNvPr>
            <p:cNvGrpSpPr/>
            <p:nvPr/>
          </p:nvGrpSpPr>
          <p:grpSpPr>
            <a:xfrm>
              <a:off x="10410035" y="2161692"/>
              <a:ext cx="1688426" cy="2270533"/>
              <a:chOff x="10623155" y="2004212"/>
              <a:chExt cx="1262185" cy="1697340"/>
            </a:xfrm>
          </p:grpSpPr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xmlns="" id="{9CC40719-8E98-4633-B294-CA070A0AAD9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15889" t="18929" r="21240" b="12823"/>
              <a:stretch/>
            </p:blipFill>
            <p:spPr>
              <a:xfrm>
                <a:off x="10623155" y="2161110"/>
                <a:ext cx="1262185" cy="1540442"/>
              </a:xfrm>
              <a:prstGeom prst="rect">
                <a:avLst/>
              </a:prstGeom>
            </p:spPr>
          </p:pic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xmlns="" id="{0124E5B1-D695-402B-BEDF-8ADA567160C8}"/>
                  </a:ext>
                </a:extLst>
              </p:cNvPr>
              <p:cNvSpPr/>
              <p:nvPr/>
            </p:nvSpPr>
            <p:spPr>
              <a:xfrm>
                <a:off x="10753665" y="2004212"/>
                <a:ext cx="1001168" cy="154010"/>
              </a:xfrm>
              <a:prstGeom prst="rect">
                <a:avLst/>
              </a:prstGeom>
              <a:ln w="28575">
                <a:solidFill>
                  <a:schemeClr val="accent4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accent4"/>
                    </a:solidFill>
                  </a:rPr>
                  <a:t>Jejunum &amp; ileum</a:t>
                </a:r>
                <a:endParaRPr lang="en-US" sz="1100" dirty="0">
                  <a:solidFill>
                    <a:schemeClr val="accent4"/>
                  </a:solidFill>
                </a:endParaRPr>
              </a:p>
            </p:txBody>
          </p:sp>
        </p:grp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xmlns="" id="{34A6B842-ABA0-4656-AAFD-365B8DFB6B5F}"/>
                </a:ext>
              </a:extLst>
            </p:cNvPr>
            <p:cNvCxnSpPr>
              <a:cxnSpLocks/>
              <a:stCxn id="6" idx="2"/>
            </p:cNvCxnSpPr>
            <p:nvPr/>
          </p:nvCxnSpPr>
          <p:spPr>
            <a:xfrm>
              <a:off x="11254250" y="2367711"/>
              <a:ext cx="34434" cy="1061289"/>
            </a:xfrm>
            <a:prstGeom prst="straightConnector1">
              <a:avLst/>
            </a:prstGeom>
            <a:ln w="28575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0085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5AFF555D-B228-4568-AB30-62AA98CE214D}"/>
              </a:ext>
            </a:extLst>
          </p:cNvPr>
          <p:cNvSpPr txBox="1">
            <a:spLocks/>
          </p:cNvSpPr>
          <p:nvPr/>
        </p:nvSpPr>
        <p:spPr>
          <a:xfrm>
            <a:off x="388821" y="266901"/>
            <a:ext cx="7038190" cy="56945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Abdomen </a:t>
            </a: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</a:rPr>
              <a:t>(this slide is not important)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F22A5EF7-B109-4705-97DC-677183CFF6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520" r="17572" b="10686"/>
          <a:stretch/>
        </p:blipFill>
        <p:spPr>
          <a:xfrm>
            <a:off x="6500237" y="957639"/>
            <a:ext cx="2201661" cy="249026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1FF6CE3-0A89-4FB5-9DD7-A6EA5B8BAB35}"/>
              </a:ext>
            </a:extLst>
          </p:cNvPr>
          <p:cNvSpPr txBox="1"/>
          <p:nvPr/>
        </p:nvSpPr>
        <p:spPr>
          <a:xfrm>
            <a:off x="429088" y="1124652"/>
            <a:ext cx="2645546" cy="4893647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txBody>
          <a:bodyPr wrap="square" rtlCol="1">
            <a:spAutoFit/>
          </a:bodyPr>
          <a:lstStyle/>
          <a:p>
            <a:r>
              <a:rPr lang="en-US" sz="1200" dirty="0" err="1"/>
              <a:t>Dr.ahmed</a:t>
            </a:r>
            <a:r>
              <a:rPr lang="en-US" sz="1200" dirty="0"/>
              <a:t> </a:t>
            </a:r>
            <a:r>
              <a:rPr lang="en-US" sz="1200" dirty="0" err="1"/>
              <a:t>fathalla’s</a:t>
            </a:r>
            <a:r>
              <a:rPr lang="en-US" sz="1200" dirty="0"/>
              <a:t> notes: </a:t>
            </a:r>
          </a:p>
          <a:p>
            <a:pPr marL="285750" indent="-285750">
              <a:buFontTx/>
              <a:buChar char="-"/>
            </a:pPr>
            <a:r>
              <a:rPr lang="en-US" sz="1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any structure invaginates the peritoneum has a certain degree of mobility </a:t>
            </a:r>
          </a:p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3">
                  <a:lumMod val="7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>
                <a:solidFill>
                  <a:schemeClr val="accent3">
                    <a:lumMod val="75000"/>
                  </a:schemeClr>
                </a:solidFill>
              </a:rPr>
              <a:t> we have three levels related to abdominal structures: 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1- (Part of the GIT) it is mobile and completely covered by the peritoneum, because it has invaginated the peritoneum.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2- (the rest of the GIT structures) which have lost the mesentery and covered by the peritoneum from the front and the sides  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3-(Non-GIT structures) which are found in the abdominal cavity </a:t>
            </a:r>
          </a:p>
          <a:p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en-US" sz="1200" dirty="0">
                <a:solidFill>
                  <a:schemeClr val="accent3">
                    <a:lumMod val="75000"/>
                  </a:schemeClr>
                </a:solidFill>
              </a:rPr>
              <a:t>Peritoneal folds have different names: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1- in stomach, we call them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omentum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 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2- In intestine  mesentery 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3- colon  mesocolon 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4-in the derivatives of GIT (spleen, liver, pancreas)  ligaments </a:t>
            </a:r>
            <a:endParaRPr lang="en-US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8D362B2-7669-4FB4-A207-37ED0C6F0908}"/>
              </a:ext>
            </a:extLst>
          </p:cNvPr>
          <p:cNvSpPr txBox="1"/>
          <p:nvPr/>
        </p:nvSpPr>
        <p:spPr>
          <a:xfrm>
            <a:off x="3630657" y="1124652"/>
            <a:ext cx="2518892" cy="1815882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  <a:prstDash val="lgDashDot"/>
          </a:ln>
        </p:spPr>
        <p:txBody>
          <a:bodyPr wrap="square" rtlCol="1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We you remove the anterior abdominal wall, you will find the most superficial structures are:</a:t>
            </a:r>
          </a:p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1- liver </a:t>
            </a:r>
          </a:p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2- stomach</a:t>
            </a:r>
          </a:p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3- transvers colon</a:t>
            </a:r>
          </a:p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4- small intestine) </a:t>
            </a:r>
            <a:endParaRPr lang="ar-SA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xmlns="" id="{ACB39670-C831-4F5D-8BDD-639DC4042AA3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5673064" y="4286799"/>
            <a:ext cx="725059" cy="5544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04D14A2B-E4F5-46DD-83A3-121D8E1A7042}"/>
              </a:ext>
            </a:extLst>
          </p:cNvPr>
          <p:cNvGrpSpPr/>
          <p:nvPr/>
        </p:nvGrpSpPr>
        <p:grpSpPr>
          <a:xfrm>
            <a:off x="6436310" y="3643127"/>
            <a:ext cx="2028791" cy="2280293"/>
            <a:chOff x="10410035" y="2161692"/>
            <a:chExt cx="1688426" cy="2270533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6BA9CB44-2ED9-4565-A481-C90203CC650C}"/>
                </a:ext>
              </a:extLst>
            </p:cNvPr>
            <p:cNvGrpSpPr/>
            <p:nvPr/>
          </p:nvGrpSpPr>
          <p:grpSpPr>
            <a:xfrm>
              <a:off x="10410035" y="2161692"/>
              <a:ext cx="1688426" cy="2270533"/>
              <a:chOff x="10623155" y="2004212"/>
              <a:chExt cx="1262185" cy="1697340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xmlns="" id="{C3CE3FEF-6435-40CC-A697-AED534D5E17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5889" t="18929" r="21240" b="12823"/>
              <a:stretch/>
            </p:blipFill>
            <p:spPr>
              <a:xfrm>
                <a:off x="10623155" y="2161110"/>
                <a:ext cx="1262185" cy="1540442"/>
              </a:xfrm>
              <a:prstGeom prst="rect">
                <a:avLst/>
              </a:prstGeom>
            </p:spPr>
          </p:pic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xmlns="" id="{A75D6AD0-3DC0-4A73-BCA1-2E7FE03A551E}"/>
                  </a:ext>
                </a:extLst>
              </p:cNvPr>
              <p:cNvSpPr/>
              <p:nvPr/>
            </p:nvSpPr>
            <p:spPr>
              <a:xfrm>
                <a:off x="10753665" y="2004212"/>
                <a:ext cx="1001168" cy="154010"/>
              </a:xfrm>
              <a:prstGeom prst="rect">
                <a:avLst/>
              </a:prstGeom>
              <a:ln w="28575">
                <a:solidFill>
                  <a:schemeClr val="accent4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chemeClr val="accent4"/>
                    </a:solidFill>
                  </a:rPr>
                  <a:t>Jejunum &amp; ileum</a:t>
                </a:r>
                <a:endParaRPr lang="en-US" sz="1100" dirty="0">
                  <a:solidFill>
                    <a:schemeClr val="accent4"/>
                  </a:solidFill>
                </a:endParaRPr>
              </a:p>
            </p:txBody>
          </p:sp>
        </p:grp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xmlns="" id="{B364DE51-38B5-41C4-B6FD-42C5D542E5FF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>
              <a:off x="11254250" y="2367711"/>
              <a:ext cx="34434" cy="1061289"/>
            </a:xfrm>
            <a:prstGeom prst="straightConnector1">
              <a:avLst/>
            </a:prstGeom>
            <a:ln w="28575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B6B785C-7031-4E5E-82B4-BA3207C4D3D5}"/>
              </a:ext>
            </a:extLst>
          </p:cNvPr>
          <p:cNvSpPr txBox="1"/>
          <p:nvPr/>
        </p:nvSpPr>
        <p:spPr>
          <a:xfrm>
            <a:off x="3690233" y="3917467"/>
            <a:ext cx="1982831" cy="73866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  <a:prstDash val="lgDashDot"/>
          </a:ln>
        </p:spPr>
        <p:txBody>
          <a:bodyPr wrap="square" rtlCol="1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The greater </a:t>
            </a:r>
            <a:r>
              <a:rPr lang="en-US" dirty="0" err="1">
                <a:solidFill>
                  <a:schemeClr val="accent3">
                    <a:lumMod val="75000"/>
                  </a:schemeClr>
                </a:solidFill>
              </a:rPr>
              <a:t>omentum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 and small intestine are removed </a:t>
            </a:r>
            <a:endParaRPr lang="ar-SA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xmlns="" id="{6386814D-B9F5-4F02-A03F-69B68E55AE8D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6149549" y="2032593"/>
            <a:ext cx="503088" cy="322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25" name="Picture 5" descr="Large intestine 006">
            <a:extLst>
              <a:ext uri="{FF2B5EF4-FFF2-40B4-BE49-F238E27FC236}">
                <a16:creationId xmlns:a16="http://schemas.microsoft.com/office/drawing/2014/main" xmlns="" id="{866F4239-0F50-47CF-BF12-B1BEEB51FC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18356" t="7871" r="12134"/>
          <a:stretch/>
        </p:blipFill>
        <p:spPr>
          <a:xfrm>
            <a:off x="9479499" y="3540363"/>
            <a:ext cx="1974670" cy="2069508"/>
          </a:xfrm>
          <a:prstGeom prst="rect">
            <a:avLst/>
          </a:prstGeom>
          <a:ln w="28575">
            <a:solidFill>
              <a:srgbClr val="FFFF00"/>
            </a:solidFill>
          </a:ln>
          <a:effectLst/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xmlns="" id="{9E130E9B-3399-4F4E-83AF-B2A25F2DE3F9}"/>
              </a:ext>
            </a:extLst>
          </p:cNvPr>
          <p:cNvSpPr/>
          <p:nvPr/>
        </p:nvSpPr>
        <p:spPr>
          <a:xfrm>
            <a:off x="10537959" y="4286799"/>
            <a:ext cx="594804" cy="656947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xmlns="" id="{35AD248E-F0C9-47A8-A2DA-A3BD7BE7D7CB}"/>
              </a:ext>
            </a:extLst>
          </p:cNvPr>
          <p:cNvCxnSpPr>
            <a:cxnSpLocks/>
            <a:stCxn id="26" idx="4"/>
            <a:endCxn id="29" idx="0"/>
          </p:cNvCxnSpPr>
          <p:nvPr/>
        </p:nvCxnSpPr>
        <p:spPr>
          <a:xfrm flipH="1">
            <a:off x="10462754" y="4943746"/>
            <a:ext cx="372607" cy="1031247"/>
          </a:xfrm>
          <a:prstGeom prst="straightConnector1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230DFBA5-6B90-4433-A3B8-F3D35D884665}"/>
              </a:ext>
            </a:extLst>
          </p:cNvPr>
          <p:cNvSpPr txBox="1"/>
          <p:nvPr/>
        </p:nvSpPr>
        <p:spPr>
          <a:xfrm>
            <a:off x="9471338" y="5974993"/>
            <a:ext cx="1982831" cy="52322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  <a:prstDash val="lgDashDot"/>
          </a:ln>
        </p:spPr>
        <p:txBody>
          <a:bodyPr wrap="square" rtlCol="1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Mesentery of small intestine (fan shaped)</a:t>
            </a:r>
            <a:endParaRPr lang="ar-SA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xmlns="" id="{B0788233-8984-412B-B38E-2E58178BA208}"/>
              </a:ext>
            </a:extLst>
          </p:cNvPr>
          <p:cNvCxnSpPr>
            <a:stCxn id="25" idx="0"/>
          </p:cNvCxnSpPr>
          <p:nvPr/>
        </p:nvCxnSpPr>
        <p:spPr>
          <a:xfrm flipV="1">
            <a:off x="10466834" y="3127171"/>
            <a:ext cx="0" cy="4131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AD24D565-D4D7-4A6C-83AD-FB804F75BEB1}"/>
              </a:ext>
            </a:extLst>
          </p:cNvPr>
          <p:cNvSpPr txBox="1"/>
          <p:nvPr/>
        </p:nvSpPr>
        <p:spPr>
          <a:xfrm>
            <a:off x="8913181" y="222962"/>
            <a:ext cx="3102455" cy="2893100"/>
          </a:xfrm>
          <a:prstGeom prst="rect">
            <a:avLst/>
          </a:prstGeom>
          <a:noFill/>
          <a:ln>
            <a:solidFill>
              <a:schemeClr val="tx1"/>
            </a:solidFill>
            <a:prstDash val="lgDashDot"/>
          </a:ln>
        </p:spPr>
        <p:txBody>
          <a:bodyPr wrap="square" rtlCol="1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To see the second layer you should remove the parietal peritoneum of posterior abdominal wall.</a:t>
            </a:r>
          </a:p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The second layer consists of:</a:t>
            </a:r>
          </a:p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1- ascending colon</a:t>
            </a:r>
          </a:p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2- cecum </a:t>
            </a:r>
          </a:p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3- descending colon </a:t>
            </a:r>
          </a:p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4- duodenum </a:t>
            </a:r>
          </a:p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5- pancreas </a:t>
            </a:r>
          </a:p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6- spleen </a:t>
            </a:r>
          </a:p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And behind the 2</a:t>
            </a:r>
            <a:r>
              <a:rPr lang="en-US" baseline="30000" dirty="0">
                <a:solidFill>
                  <a:schemeClr val="accent3">
                    <a:lumMod val="75000"/>
                  </a:schemeClr>
                </a:solidFill>
              </a:rPr>
              <a:t>nd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 layer, there are the other non-GIT structures like kidney, Aorta and IVC</a:t>
            </a:r>
            <a:endParaRPr lang="ar-SA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919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ontent Placeholder 7">
            <a:extLst>
              <a:ext uri="{FF2B5EF4-FFF2-40B4-BE49-F238E27FC236}">
                <a16:creationId xmlns:a16="http://schemas.microsoft.com/office/drawing/2014/main" xmlns="" id="{8F85A1A1-B88B-444A-8668-12F416A7BE75}"/>
              </a:ext>
            </a:extLst>
          </p:cNvPr>
          <p:cNvSpPr txBox="1">
            <a:spLocks/>
          </p:cNvSpPr>
          <p:nvPr/>
        </p:nvSpPr>
        <p:spPr>
          <a:xfrm>
            <a:off x="738649" y="1377408"/>
            <a:ext cx="10515599" cy="5281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Duodenum: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Origin: </a:t>
            </a:r>
            <a:r>
              <a:rPr lang="en-US" sz="20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foregut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&amp; </a:t>
            </a:r>
            <a:r>
              <a:rPr lang="en-US" sz="20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midgut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Arterial supply: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66CC"/>
                  </a:solidFill>
                </a:uFill>
                <a:cs typeface="Times New Roman" pitchFamily="18" charset="0"/>
              </a:rPr>
              <a:t>Coeliac trunk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(artery of foregut)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Superior mesenteric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: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(artery of midgut)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duodenum has 2  arterial supply because of the double origin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junction of foregut and midgut is at the second part of the duodenum </a:t>
            </a: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Jejunum &amp; ileum: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Origin: </a:t>
            </a:r>
            <a:r>
              <a:rPr lang="en-US" sz="20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midgut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Arterial supply: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Superior mesenteric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: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(artery of midgut)</a:t>
            </a:r>
          </a:p>
          <a:p>
            <a:pPr marL="360000" indent="0" algn="l" rtl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Arterial supply depends on the embryological origin: 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Foregut 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  <a:sym typeface="Wingdings" panose="05000000000000000000" pitchFamily="2" charset="2"/>
              </a:rPr>
              <a:t>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000" u="heavy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FF66CC"/>
                  </a:solidFill>
                </a:uFill>
                <a:cs typeface="Times New Roman" pitchFamily="18" charset="0"/>
              </a:rPr>
              <a:t>Coeliac trunk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Midgut 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  <a:sym typeface="Wingdings" panose="05000000000000000000" pitchFamily="2" charset="2"/>
              </a:rPr>
              <a:t>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000" u="heavy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Superior mesenteric artery 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Hindgut 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  <a:sym typeface="Wingdings" panose="05000000000000000000" pitchFamily="2" charset="2"/>
              </a:rPr>
              <a:t>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000" u="heavy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FFC000"/>
                  </a:solidFill>
                </a:uFill>
                <a:cs typeface="Times New Roman" pitchFamily="18" charset="0"/>
              </a:rPr>
              <a:t>Inferior mesenteric artery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accent3">
                  <a:lumMod val="7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accent3">
                  <a:lumMod val="7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0" algn="l" rtl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accent3">
                  <a:lumMod val="7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xmlns="" id="{D35B8F7A-D0CF-4988-9DBB-C04EF7519270}"/>
              </a:ext>
            </a:extLst>
          </p:cNvPr>
          <p:cNvSpPr/>
          <p:nvPr/>
        </p:nvSpPr>
        <p:spPr>
          <a:xfrm>
            <a:off x="9857934" y="147246"/>
            <a:ext cx="2187458" cy="43937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0070C0"/>
                </a:solidFill>
                <a:latin typeface="+mj-lt"/>
              </a:rPr>
              <a:t>Only on the boy’s slides</a:t>
            </a:r>
            <a:endParaRPr lang="en-GB" sz="16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xmlns="" id="{38533DA5-EC68-47A4-AC4C-6284160E3CA1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Relation Between Embryological </a:t>
            </a:r>
            <a:br>
              <a:rPr lang="en-US" sz="3600" b="1" dirty="0"/>
            </a:br>
            <a:r>
              <a:rPr lang="en-US" sz="3200" b="1" dirty="0"/>
              <a:t>Origin &amp; Arterial Supply</a:t>
            </a:r>
          </a:p>
          <a:p>
            <a:endParaRPr lang="en-US" sz="3600" b="1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D2B5542F-1922-487B-85F4-3B9D711D9056}"/>
              </a:ext>
            </a:extLst>
          </p:cNvPr>
          <p:cNvGrpSpPr/>
          <p:nvPr/>
        </p:nvGrpSpPr>
        <p:grpSpPr>
          <a:xfrm>
            <a:off x="7251950" y="4547740"/>
            <a:ext cx="3103007" cy="1856140"/>
            <a:chOff x="7857923" y="823025"/>
            <a:chExt cx="3999015" cy="2605975"/>
          </a:xfrm>
        </p:grpSpPr>
        <p:pic>
          <p:nvPicPr>
            <p:cNvPr id="31" name="Content Placeholder 6" descr="Copy of abdomen all.jpg">
              <a:extLst>
                <a:ext uri="{FF2B5EF4-FFF2-40B4-BE49-F238E27FC236}">
                  <a16:creationId xmlns:a16="http://schemas.microsoft.com/office/drawing/2014/main" xmlns="" id="{28B9AB6B-7EFB-441F-BA3C-26F0F16551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57923" y="1204679"/>
              <a:ext cx="3392090" cy="2224321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cxnSp>
          <p:nvCxnSpPr>
            <p:cNvPr id="32" name="رابط كسهم مستقيم 10">
              <a:extLst>
                <a:ext uri="{FF2B5EF4-FFF2-40B4-BE49-F238E27FC236}">
                  <a16:creationId xmlns:a16="http://schemas.microsoft.com/office/drawing/2014/main" xmlns="" id="{C736DD2F-CBFE-47B0-AFA3-B4E5089A6A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81998" y="823025"/>
              <a:ext cx="1268015" cy="909524"/>
            </a:xfrm>
            <a:prstGeom prst="straightConnector1">
              <a:avLst/>
            </a:prstGeom>
            <a:ln w="38100">
              <a:solidFill>
                <a:srgbClr val="FF66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رابط كسهم مستقيم 12">
              <a:extLst>
                <a:ext uri="{FF2B5EF4-FFF2-40B4-BE49-F238E27FC236}">
                  <a16:creationId xmlns:a16="http://schemas.microsoft.com/office/drawing/2014/main" xmlns="" id="{9F2C0B4D-383B-426B-9C99-13E63F9664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81998" y="1816910"/>
              <a:ext cx="1874940" cy="499929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BFD16855-A1B1-42A1-AEF7-B73D18F8B099}"/>
              </a:ext>
            </a:extLst>
          </p:cNvPr>
          <p:cNvGrpSpPr/>
          <p:nvPr/>
        </p:nvGrpSpPr>
        <p:grpSpPr>
          <a:xfrm>
            <a:off x="9245571" y="972857"/>
            <a:ext cx="2716146" cy="3188645"/>
            <a:chOff x="8810565" y="3215234"/>
            <a:chExt cx="2716146" cy="3188645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xmlns="" id="{9F6DD9D9-F838-44CD-B295-D11FE86C877A}"/>
                </a:ext>
              </a:extLst>
            </p:cNvPr>
            <p:cNvGrpSpPr/>
            <p:nvPr/>
          </p:nvGrpSpPr>
          <p:grpSpPr>
            <a:xfrm>
              <a:off x="8810565" y="3215234"/>
              <a:ext cx="2716146" cy="3188645"/>
              <a:chOff x="5143949" y="3348917"/>
              <a:chExt cx="2716146" cy="3188645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xmlns="" id="{214DA377-50FA-4701-A2E2-D954F37FA91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5600" t="-1" b="2789"/>
              <a:stretch/>
            </p:blipFill>
            <p:spPr>
              <a:xfrm>
                <a:off x="5143949" y="3348917"/>
                <a:ext cx="2716146" cy="3188645"/>
              </a:xfrm>
              <a:prstGeom prst="rect">
                <a:avLst/>
              </a:prstGeom>
            </p:spPr>
          </p:pic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xmlns="" id="{3C0F8A1C-D79D-4C05-9F8D-09C8BEFCBDBF}"/>
                  </a:ext>
                </a:extLst>
              </p:cNvPr>
              <p:cNvSpPr/>
              <p:nvPr/>
            </p:nvSpPr>
            <p:spPr>
              <a:xfrm>
                <a:off x="6576767" y="6364516"/>
                <a:ext cx="1184635" cy="145339"/>
              </a:xfrm>
              <a:prstGeom prst="rect">
                <a:avLst/>
              </a:prstGeom>
              <a:noFill/>
              <a:ln w="38100">
                <a:solidFill>
                  <a:srgbClr val="FFC00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xmlns="" id="{5C903FD7-7EFC-4696-9A0B-329F731865DC}"/>
                  </a:ext>
                </a:extLst>
              </p:cNvPr>
              <p:cNvSpPr/>
              <p:nvPr/>
            </p:nvSpPr>
            <p:spPr>
              <a:xfrm>
                <a:off x="6420766" y="3412031"/>
                <a:ext cx="1248937" cy="145339"/>
              </a:xfrm>
              <a:prstGeom prst="rect">
                <a:avLst/>
              </a:prstGeom>
              <a:noFill/>
              <a:ln w="38100">
                <a:solidFill>
                  <a:srgbClr val="00B05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xmlns="" id="{356AA1CA-4F10-435C-BBFC-E64E78189D19}"/>
                  </a:ext>
                </a:extLst>
              </p:cNvPr>
              <p:cNvSpPr/>
              <p:nvPr/>
            </p:nvSpPr>
            <p:spPr>
              <a:xfrm>
                <a:off x="6550164" y="3594379"/>
                <a:ext cx="728605" cy="145339"/>
              </a:xfrm>
              <a:prstGeom prst="rect">
                <a:avLst/>
              </a:prstGeom>
              <a:noFill/>
              <a:ln w="38100">
                <a:solidFill>
                  <a:srgbClr val="FF66CC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xmlns="" id="{210E9BF1-FBA4-4688-A4CA-332919FA24E4}"/>
                  </a:ext>
                </a:extLst>
              </p:cNvPr>
              <p:cNvSpPr/>
              <p:nvPr/>
            </p:nvSpPr>
            <p:spPr>
              <a:xfrm>
                <a:off x="5143949" y="4019550"/>
                <a:ext cx="465000" cy="145339"/>
              </a:xfrm>
              <a:prstGeom prst="rect">
                <a:avLst/>
              </a:prstGeom>
              <a:noFill/>
              <a:ln w="38100">
                <a:solidFill>
                  <a:srgbClr val="FF66CC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xmlns="" id="{489E838F-A453-47F3-A5FF-9C044FB4CEF9}"/>
                  </a:ext>
                </a:extLst>
              </p:cNvPr>
              <p:cNvSpPr/>
              <p:nvPr/>
            </p:nvSpPr>
            <p:spPr>
              <a:xfrm>
                <a:off x="5143949" y="4926523"/>
                <a:ext cx="465000" cy="145339"/>
              </a:xfrm>
              <a:prstGeom prst="rect">
                <a:avLst/>
              </a:prstGeom>
              <a:noFill/>
              <a:ln w="38100">
                <a:solidFill>
                  <a:srgbClr val="00B05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xmlns="" id="{58D81124-98C0-4150-836D-A90F4025DB69}"/>
                  </a:ext>
                </a:extLst>
              </p:cNvPr>
              <p:cNvSpPr/>
              <p:nvPr/>
            </p:nvSpPr>
            <p:spPr>
              <a:xfrm>
                <a:off x="5143949" y="5854772"/>
                <a:ext cx="465000" cy="145339"/>
              </a:xfrm>
              <a:prstGeom prst="rect">
                <a:avLst/>
              </a:prstGeom>
              <a:noFill/>
              <a:ln w="38100">
                <a:solidFill>
                  <a:srgbClr val="FFC00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AEE6B8DF-6D21-4E78-8D02-502D4D1C7E25}"/>
                </a:ext>
              </a:extLst>
            </p:cNvPr>
            <p:cNvSpPr/>
            <p:nvPr/>
          </p:nvSpPr>
          <p:spPr>
            <a:xfrm>
              <a:off x="8810565" y="5020306"/>
              <a:ext cx="507776" cy="2193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9828ECD-71C7-4CE5-A309-3F36708A7FC3}"/>
              </a:ext>
            </a:extLst>
          </p:cNvPr>
          <p:cNvSpPr txBox="1"/>
          <p:nvPr/>
        </p:nvSpPr>
        <p:spPr>
          <a:xfrm>
            <a:off x="10354957" y="4786940"/>
            <a:ext cx="1641805" cy="954107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txBody>
          <a:bodyPr wrap="square" rtlCol="1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Note that the transvers colon is related to the 2</a:t>
            </a:r>
            <a:r>
              <a:rPr lang="en-US" baseline="30000" dirty="0">
                <a:solidFill>
                  <a:srgbClr val="FF0000"/>
                </a:solidFill>
              </a:rPr>
              <a:t>nd</a:t>
            </a:r>
            <a:r>
              <a:rPr lang="en-US" dirty="0">
                <a:solidFill>
                  <a:srgbClr val="FF0000"/>
                </a:solidFill>
              </a:rPr>
              <a:t> part of duodenum </a:t>
            </a:r>
            <a:endParaRPr lang="ar-SA" dirty="0">
              <a:solidFill>
                <a:srgbClr val="FF0000"/>
              </a:solidFill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xmlns="" id="{B90F08C7-4183-4E10-A2D0-FE5586C69989}"/>
              </a:ext>
            </a:extLst>
          </p:cNvPr>
          <p:cNvCxnSpPr>
            <a:cxnSpLocks/>
            <a:stCxn id="2" idx="1"/>
          </p:cNvCxnSpPr>
          <p:nvPr/>
        </p:nvCxnSpPr>
        <p:spPr>
          <a:xfrm flipH="1">
            <a:off x="8016536" y="5263994"/>
            <a:ext cx="2338421" cy="55700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3712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2A625F9C-86B4-409B-801D-B6052A11F5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77" r="13939"/>
          <a:stretch/>
        </p:blipFill>
        <p:spPr>
          <a:xfrm>
            <a:off x="8191085" y="3213603"/>
            <a:ext cx="1587107" cy="1106508"/>
          </a:xfrm>
          <a:prstGeom prst="rect">
            <a:avLst/>
          </a:prstGeom>
        </p:spPr>
      </p:pic>
      <p:pic>
        <p:nvPicPr>
          <p:cNvPr id="20" name="Picture 2" descr="Image result for duodenum">
            <a:extLst>
              <a:ext uri="{FF2B5EF4-FFF2-40B4-BE49-F238E27FC236}">
                <a16:creationId xmlns:a16="http://schemas.microsoft.com/office/drawing/2014/main" xmlns="" id="{B305A835-F8CE-4ADA-8988-41EF4EB8F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6319" y="2935716"/>
            <a:ext cx="2435681" cy="182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342889"/>
              </p:ext>
            </p:extLst>
          </p:nvPr>
        </p:nvGraphicFramePr>
        <p:xfrm>
          <a:off x="486537" y="1265638"/>
          <a:ext cx="7577085" cy="53948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570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602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59767">
                  <a:extLst>
                    <a:ext uri="{9D8B030D-6E8A-4147-A177-3AD203B41FA5}">
                      <a16:colId xmlns:a16="http://schemas.microsoft.com/office/drawing/2014/main" xmlns="" val="2369834072"/>
                    </a:ext>
                  </a:extLst>
                </a:gridCol>
              </a:tblGrid>
              <a:tr h="148929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/>
                        <a:t>Shape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C-shaped</a:t>
                      </a:r>
                      <a:r>
                        <a:rPr lang="en-US" sz="1800" baseline="0" dirty="0"/>
                        <a:t> loop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8929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/>
                        <a:t>Length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10 inches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8929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/>
                        <a:t>Beginning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At </a:t>
                      </a:r>
                      <a:r>
                        <a:rPr lang="en-US" sz="1800" dirty="0" err="1"/>
                        <a:t>pyloro</a:t>
                      </a:r>
                      <a:r>
                        <a:rPr lang="en-US" sz="1800" dirty="0"/>
                        <a:t>-duodenal junction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8929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/>
                        <a:t>Termination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At </a:t>
                      </a:r>
                      <a:r>
                        <a:rPr lang="en-US" sz="1800" u="heavy" baseline="0" dirty="0" err="1">
                          <a:uFill>
                            <a:solidFill>
                              <a:srgbClr val="CC3399"/>
                            </a:solidFill>
                          </a:uFill>
                        </a:rPr>
                        <a:t>duodeno</a:t>
                      </a:r>
                      <a:r>
                        <a:rPr lang="en-US" sz="1800" u="heavy" baseline="0" dirty="0">
                          <a:uFill>
                            <a:solidFill>
                              <a:srgbClr val="CC3399"/>
                            </a:solidFill>
                          </a:uFill>
                        </a:rPr>
                        <a:t>-jejunal flexure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8929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/>
                        <a:t>Peritoneal</a:t>
                      </a:r>
                      <a:r>
                        <a:rPr lang="en-US" sz="1800" b="1" i="0" baseline="0" dirty="0"/>
                        <a:t> covering</a:t>
                      </a:r>
                      <a:endParaRPr lang="en-US" sz="1800" b="1" i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l" rtl="0">
                        <a:buFont typeface="Arial" charset="0"/>
                        <a:buNone/>
                      </a:pPr>
                      <a:r>
                        <a:rPr lang="en-US" sz="1800" u="heavy" baseline="0" dirty="0">
                          <a:uFill>
                            <a:solidFill>
                              <a:srgbClr val="FFFF00"/>
                            </a:solidFill>
                          </a:uFill>
                        </a:rPr>
                        <a:t>Retroperitoneal</a:t>
                      </a:r>
                      <a:r>
                        <a:rPr lang="en-US" sz="1800" dirty="0"/>
                        <a:t> {fixed movement}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0625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/>
                        <a:t>Divisions</a:t>
                      </a:r>
                      <a:endParaRPr lang="en-US" sz="1800" b="1" i="0" dirty="0">
                        <a:solidFill>
                          <a:srgbClr val="92D05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l" rtl="0">
                        <a:buFont typeface="Arial" charset="0"/>
                        <a:buNone/>
                      </a:pPr>
                      <a:r>
                        <a:rPr lang="en-US" sz="1800" dirty="0"/>
                        <a:t>4 parts {superior-descending-horizontal-ascending} next slide</a:t>
                      </a:r>
                      <a:endParaRPr lang="en-US" sz="18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8929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/>
                        <a:t>Embryological origin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l" rtl="0">
                        <a:buFont typeface="Arial" charset="0"/>
                        <a:buNone/>
                      </a:pPr>
                      <a:r>
                        <a:rPr lang="en-US" sz="1800" dirty="0"/>
                        <a:t>Foregut &amp; midgut </a:t>
                      </a:r>
                      <a:endParaRPr lang="en-US" sz="1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48929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/>
                        <a:t>Arterial supply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Coeliac &amp; superior mesenteric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48929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/>
                        <a:t>Venous drainage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Superior mesenteric &amp; portal veins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14439871"/>
                  </a:ext>
                </a:extLst>
              </a:tr>
              <a:tr h="148929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/>
                        <a:t>Lymphatic</a:t>
                      </a:r>
                      <a:r>
                        <a:rPr lang="en-US" sz="1800" b="1" i="0" baseline="0" dirty="0"/>
                        <a:t> drainage</a:t>
                      </a:r>
                      <a:endParaRPr lang="en-US" sz="1800" b="1" i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800" dirty="0"/>
                        <a:t>Coeliac &amp; superior mesenteric lymph nodes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48929">
                <a:tc rowSpan="4">
                  <a:txBody>
                    <a:bodyPr/>
                    <a:lstStyle/>
                    <a:p>
                      <a:pPr algn="ctr"/>
                      <a:r>
                        <a:rPr lang="en-US" sz="1800" b="1" i="0" dirty="0"/>
                        <a:t>Parts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effectLst/>
                        </a:rPr>
                        <a:t>First part (Sup./Horizontal)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effectLst/>
                        </a:rPr>
                        <a:t>Length: </a:t>
                      </a:r>
                      <a:r>
                        <a:rPr lang="en-US" sz="1800" b="1" dirty="0">
                          <a:effectLst/>
                        </a:rPr>
                        <a:t>2 Inches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71525797"/>
                  </a:ext>
                </a:extLst>
              </a:tr>
              <a:tr h="148929">
                <a:tc vMerge="1">
                  <a:txBody>
                    <a:bodyPr/>
                    <a:lstStyle/>
                    <a:p>
                      <a:pPr algn="ctr"/>
                      <a:endParaRPr lang="en-US" sz="18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effectLst/>
                        </a:rPr>
                        <a:t>Second part (Descending)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effectLst/>
                        </a:rPr>
                        <a:t>Length: </a:t>
                      </a:r>
                      <a:r>
                        <a:rPr lang="en-US" sz="1800" b="1" dirty="0">
                          <a:effectLst/>
                        </a:rPr>
                        <a:t>3 Inches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61637553"/>
                  </a:ext>
                </a:extLst>
              </a:tr>
              <a:tr h="148929">
                <a:tc vMerge="1">
                  <a:txBody>
                    <a:bodyPr/>
                    <a:lstStyle/>
                    <a:p>
                      <a:pPr algn="ctr"/>
                      <a:endParaRPr lang="en-US" sz="18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effectLst/>
                        </a:rPr>
                        <a:t>Third</a:t>
                      </a:r>
                      <a:r>
                        <a:rPr lang="en-US" sz="1800" b="0" baseline="0" dirty="0">
                          <a:effectLst/>
                        </a:rPr>
                        <a:t> part</a:t>
                      </a:r>
                      <a:r>
                        <a:rPr lang="en-US" sz="1800" b="0" baseline="0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800" b="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(Inf./</a:t>
                      </a:r>
                      <a:r>
                        <a:rPr lang="en-US" sz="1800" b="0" baseline="0" dirty="0">
                          <a:solidFill>
                            <a:schemeClr val="tx1"/>
                          </a:solidFill>
                          <a:effectLst/>
                        </a:rPr>
                        <a:t>Horizontal</a:t>
                      </a:r>
                      <a:r>
                        <a:rPr lang="en-US" sz="1800" b="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sz="1800" b="0" baseline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effectLst/>
                        </a:rPr>
                        <a:t>Length: </a:t>
                      </a:r>
                      <a:r>
                        <a:rPr lang="en-US" sz="1800" b="1" dirty="0">
                          <a:effectLst/>
                        </a:rPr>
                        <a:t>4 Inches</a:t>
                      </a:r>
                      <a:endParaRPr lang="en-US" sz="1800" b="1" dirty="0">
                        <a:solidFill>
                          <a:srgbClr val="C00000"/>
                        </a:solidFill>
                        <a:effectLst/>
                        <a:latin typeface="+mn-lt"/>
                      </a:endParaRPr>
                    </a:p>
                  </a:txBody>
                  <a:tcPr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40532531"/>
                  </a:ext>
                </a:extLst>
              </a:tr>
              <a:tr h="148929">
                <a:tc vMerge="1">
                  <a:txBody>
                    <a:bodyPr/>
                    <a:lstStyle/>
                    <a:p>
                      <a:pPr algn="ctr"/>
                      <a:endParaRPr lang="en-US" sz="18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effectLst/>
                        </a:rPr>
                        <a:t>Fourth part (Ascending)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effectLst/>
                        </a:rPr>
                        <a:t>Length: </a:t>
                      </a:r>
                      <a:r>
                        <a:rPr lang="en-US" sz="1800" b="1" dirty="0">
                          <a:effectLst/>
                        </a:rPr>
                        <a:t>1 Inches</a:t>
                      </a:r>
                      <a:endParaRPr lang="en-US" sz="1800" b="1" dirty="0">
                        <a:solidFill>
                          <a:srgbClr val="1A0FF7"/>
                        </a:solidFill>
                        <a:effectLst/>
                        <a:latin typeface="+mn-lt"/>
                      </a:endParaRPr>
                    </a:p>
                  </a:txBody>
                  <a:tcPr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37167653"/>
                  </a:ext>
                </a:extLst>
              </a:tr>
            </a:tbl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CEB633F8-0BC6-4FAF-93E2-6BC7A8B4CAAB}"/>
              </a:ext>
            </a:extLst>
          </p:cNvPr>
          <p:cNvGrpSpPr/>
          <p:nvPr/>
        </p:nvGrpSpPr>
        <p:grpSpPr>
          <a:xfrm>
            <a:off x="9425859" y="1244022"/>
            <a:ext cx="1548300" cy="1667678"/>
            <a:chOff x="7890235" y="433633"/>
            <a:chExt cx="3733800" cy="4648200"/>
          </a:xfrm>
        </p:grpSpPr>
        <p:pic>
          <p:nvPicPr>
            <p:cNvPr id="9" name="Picture 2" descr="C:\Documents and Settings\Jamila\My Documents\Student Gray\4. Abdomen\F66122-004-f058.jpg">
              <a:extLst>
                <a:ext uri="{FF2B5EF4-FFF2-40B4-BE49-F238E27FC236}">
                  <a16:creationId xmlns:a16="http://schemas.microsoft.com/office/drawing/2014/main" xmlns="" id="{B2E18836-6B58-4C03-8B86-21FB6B980A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78" t="3368" r="14778" b="7401"/>
            <a:stretch>
              <a:fillRect/>
            </a:stretch>
          </p:blipFill>
          <p:spPr>
            <a:xfrm>
              <a:off x="7890235" y="433633"/>
              <a:ext cx="3733800" cy="46482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cxnSp>
          <p:nvCxnSpPr>
            <p:cNvPr id="13" name="رابط كسهم مستقيم 9">
              <a:extLst>
                <a:ext uri="{FF2B5EF4-FFF2-40B4-BE49-F238E27FC236}">
                  <a16:creationId xmlns:a16="http://schemas.microsoft.com/office/drawing/2014/main" xmlns="" id="{0B519699-65FC-4F97-A5EF-58B29AAD18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87439" y="1227551"/>
              <a:ext cx="923827" cy="846346"/>
            </a:xfrm>
            <a:prstGeom prst="straightConnector1">
              <a:avLst/>
            </a:prstGeom>
            <a:ln w="381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رابط كسهم مستقيم 13">
              <a:extLst>
                <a:ext uri="{FF2B5EF4-FFF2-40B4-BE49-F238E27FC236}">
                  <a16:creationId xmlns:a16="http://schemas.microsoft.com/office/drawing/2014/main" xmlns="" id="{24813287-EF50-47E4-9BA0-DCAFA1EC0D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011266" y="1828800"/>
              <a:ext cx="1612769" cy="565609"/>
            </a:xfrm>
            <a:prstGeom prst="straightConnector1">
              <a:avLst/>
            </a:prstGeom>
            <a:ln w="38100">
              <a:solidFill>
                <a:srgbClr val="CC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C9FB467B-3E8C-4E18-A933-0664CBF69B5C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Duodenum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93F890B3-08A8-48B5-938B-65E2EC3220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586314"/>
              </p:ext>
            </p:extLst>
          </p:nvPr>
        </p:nvGraphicFramePr>
        <p:xfrm>
          <a:off x="8063622" y="4831824"/>
          <a:ext cx="3824103" cy="18286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24103">
                  <a:extLst>
                    <a:ext uri="{9D8B030D-6E8A-4147-A177-3AD203B41FA5}">
                      <a16:colId xmlns:a16="http://schemas.microsoft.com/office/drawing/2014/main" xmlns="" val="2257464812"/>
                    </a:ext>
                  </a:extLst>
                </a:gridCol>
              </a:tblGrid>
              <a:tr h="350463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Level (surface anatomy)</a:t>
                      </a:r>
                    </a:p>
                  </a:txBody>
                  <a:tcPr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51486281"/>
                  </a:ext>
                </a:extLst>
              </a:tr>
              <a:tr h="35046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effectLst/>
                        </a:rPr>
                        <a:t>L1 (Transpyloric plane)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81958359"/>
                  </a:ext>
                </a:extLst>
              </a:tr>
              <a:tr h="35046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effectLst/>
                        </a:rPr>
                        <a:t>Descends from L1 TO L3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62408228"/>
                  </a:ext>
                </a:extLst>
              </a:tr>
              <a:tr h="35046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effectLst/>
                        </a:rPr>
                        <a:t>L3 (Subcostal plane)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75950487"/>
                  </a:ext>
                </a:extLst>
              </a:tr>
              <a:tr h="35046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effectLst/>
                        </a:rPr>
                        <a:t>Ascends</a:t>
                      </a:r>
                      <a:r>
                        <a:rPr lang="en-US" sz="1800" baseline="0" dirty="0">
                          <a:effectLst/>
                        </a:rPr>
                        <a:t> from L3 to L2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14275105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DE554ED0-0F9F-4B16-A701-E7FA4FF1BF00}"/>
              </a:ext>
            </a:extLst>
          </p:cNvPr>
          <p:cNvSpPr txBox="1"/>
          <p:nvPr/>
        </p:nvSpPr>
        <p:spPr>
          <a:xfrm>
            <a:off x="8063622" y="4491020"/>
            <a:ext cx="2162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Total length = 10 inches</a:t>
            </a:r>
            <a:endParaRPr lang="en-GB" sz="1600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xmlns="" id="{8A10BACC-D26A-453E-8A73-0D8244242EBE}"/>
              </a:ext>
            </a:extLst>
          </p:cNvPr>
          <p:cNvSpPr/>
          <p:nvPr/>
        </p:nvSpPr>
        <p:spPr>
          <a:xfrm rot="16200000">
            <a:off x="-453494" y="5700042"/>
            <a:ext cx="1481530" cy="43937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+mj-lt"/>
              </a:rPr>
              <a:t>IMPORTANT</a:t>
            </a:r>
            <a:endParaRPr lang="en-GB" sz="1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xmlns="" id="{EA08C309-AFEE-4DF3-A67B-50ED5803ABAF}"/>
              </a:ext>
            </a:extLst>
          </p:cNvPr>
          <p:cNvSpPr/>
          <p:nvPr/>
        </p:nvSpPr>
        <p:spPr>
          <a:xfrm>
            <a:off x="3015515" y="5262326"/>
            <a:ext cx="177554" cy="967666"/>
          </a:xfrm>
          <a:prstGeom prst="leftBrace">
            <a:avLst>
              <a:gd name="adj1" fmla="val 8333"/>
              <a:gd name="adj2" fmla="val 50917"/>
            </a:avLst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9505DEC-617D-4C67-9530-EA135688AEE5}"/>
              </a:ext>
            </a:extLst>
          </p:cNvPr>
          <p:cNvSpPr txBox="1"/>
          <p:nvPr/>
        </p:nvSpPr>
        <p:spPr>
          <a:xfrm>
            <a:off x="2232021" y="5392216"/>
            <a:ext cx="710213" cy="707886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800" dirty="0">
                <a:solidFill>
                  <a:schemeClr val="accent3">
                    <a:lumMod val="50000"/>
                  </a:schemeClr>
                </a:solidFill>
              </a:rPr>
              <a:t>Mnemonic:</a:t>
            </a:r>
          </a:p>
          <a:p>
            <a:pPr algn="ctr"/>
            <a:r>
              <a:rPr lang="ar-SA" sz="800" dirty="0">
                <a:solidFill>
                  <a:schemeClr val="accent3">
                    <a:lumMod val="50000"/>
                  </a:schemeClr>
                </a:solidFill>
              </a:rPr>
              <a:t>زود واحد على اسم كل جزء عشان يطلع لك عدد الانشات</a:t>
            </a:r>
            <a:endParaRPr lang="en-US" sz="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8AF64D0-6D46-41AA-9A6E-D4BA70F3952F}"/>
              </a:ext>
            </a:extLst>
          </p:cNvPr>
          <p:cNvSpPr txBox="1"/>
          <p:nvPr/>
        </p:nvSpPr>
        <p:spPr>
          <a:xfrm>
            <a:off x="8106923" y="235538"/>
            <a:ext cx="3737499" cy="461665"/>
          </a:xfrm>
          <a:prstGeom prst="rect">
            <a:avLst/>
          </a:prstGeom>
          <a:noFill/>
          <a:ln>
            <a:solidFill>
              <a:schemeClr val="tx1"/>
            </a:solidFill>
            <a:prstDash val="lgDashDot"/>
          </a:ln>
        </p:spPr>
        <p:txBody>
          <a:bodyPr wrap="square" rtlCol="1">
            <a:spAutoFit/>
          </a:bodyPr>
          <a:lstStyle/>
          <a:p>
            <a:r>
              <a:rPr lang="en-US" sz="1200" dirty="0">
                <a:solidFill>
                  <a:schemeClr val="accent3">
                    <a:lumMod val="50000"/>
                  </a:schemeClr>
                </a:solidFill>
              </a:rPr>
              <a:t>the first part of duodenum lies within the peritoneum but its other parts are retroperitoneum </a:t>
            </a:r>
            <a:endParaRPr lang="ar-SA" sz="12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534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2" descr="C:\Documents and Settings\User\My Documents\Student Gray\4. Abdomen\F66122-004-f089.jpg">
            <a:extLst>
              <a:ext uri="{FF2B5EF4-FFF2-40B4-BE49-F238E27FC236}">
                <a16:creationId xmlns:a16="http://schemas.microsoft.com/office/drawing/2014/main" xmlns="" id="{4E73B5AB-CAD1-41E1-BA23-6C8CEDB70AC6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 cstate="print"/>
          <a:srcRect b="6343"/>
          <a:stretch>
            <a:fillRect/>
          </a:stretch>
        </p:blipFill>
        <p:spPr bwMode="auto">
          <a:xfrm>
            <a:off x="7468101" y="4730545"/>
            <a:ext cx="4014725" cy="1989255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Content Placeholder 7">
            <a:extLst>
              <a:ext uri="{FF2B5EF4-FFF2-40B4-BE49-F238E27FC236}">
                <a16:creationId xmlns:a16="http://schemas.microsoft.com/office/drawing/2014/main" xmlns="" id="{6949F8EA-D7A3-4733-B0A9-CC0DE7597A1C}"/>
              </a:ext>
            </a:extLst>
          </p:cNvPr>
          <p:cNvSpPr txBox="1">
            <a:spLocks/>
          </p:cNvSpPr>
          <p:nvPr/>
        </p:nvSpPr>
        <p:spPr>
          <a:xfrm>
            <a:off x="738650" y="1377408"/>
            <a:ext cx="5800695" cy="52816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1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2</a:t>
            </a:r>
            <a:r>
              <a:rPr lang="en-US" sz="1800" b="1" baseline="30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nd</a:t>
            </a: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part (Medial) relation </a:t>
            </a: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Pancreas </a:t>
            </a:r>
            <a:r>
              <a:rPr lang="en-US" sz="1800" dirty="0">
                <a:solidFill>
                  <a:schemeClr val="accent3">
                    <a:lumMod val="50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(head)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2</a:t>
            </a:r>
            <a:r>
              <a:rPr lang="en-US" sz="1800" b="1" baseline="30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nd</a:t>
            </a: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part (Lateral) relation </a:t>
            </a: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Right colic flexure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18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2</a:t>
            </a:r>
            <a:r>
              <a:rPr lang="en-US" sz="1800" b="1" baseline="30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nd</a:t>
            </a: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part (Openings):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Common </a:t>
            </a: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opening of </a:t>
            </a:r>
            <a:r>
              <a:rPr lang="en-US" sz="18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bile duct</a:t>
            </a: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&amp; </a:t>
            </a:r>
            <a:r>
              <a:rPr lang="en-US" sz="18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F0"/>
                  </a:solidFill>
                </a:uFill>
                <a:cs typeface="Times New Roman" pitchFamily="18" charset="0"/>
              </a:rPr>
              <a:t>main pancreatic duct</a:t>
            </a: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: </a:t>
            </a: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On summit of </a:t>
            </a:r>
            <a:r>
              <a:rPr lang="en-US" sz="18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66CC"/>
                  </a:solidFill>
                </a:uFill>
                <a:cs typeface="Times New Roman" pitchFamily="18" charset="0"/>
              </a:rPr>
              <a:t>MAJOR</a:t>
            </a:r>
            <a:r>
              <a:rPr lang="en-US" sz="18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66CC"/>
                  </a:solidFill>
                </a:uFill>
                <a:cs typeface="Times New Roman" pitchFamily="18" charset="0"/>
              </a:rPr>
              <a:t> duodenal papilla</a:t>
            </a: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Opening of </a:t>
            </a:r>
            <a:r>
              <a:rPr lang="en-US" sz="18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BB889D"/>
                  </a:solidFill>
                </a:uFill>
                <a:cs typeface="Times New Roman" pitchFamily="18" charset="0"/>
              </a:rPr>
              <a:t>accessory pancreatic duct</a:t>
            </a: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(one inch higher): On summit of </a:t>
            </a:r>
            <a:r>
              <a:rPr lang="en-US" sz="18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C000"/>
                  </a:solidFill>
                </a:uFill>
                <a:cs typeface="Times New Roman" pitchFamily="18" charset="0"/>
              </a:rPr>
              <a:t>MINOR</a:t>
            </a:r>
            <a:r>
              <a:rPr lang="en-US" sz="18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FC000"/>
                  </a:solidFill>
                </a:uFill>
                <a:cs typeface="Times New Roman" pitchFamily="18" charset="0"/>
              </a:rPr>
              <a:t> duodenal papilla</a:t>
            </a: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1800" dirty="0">
              <a:solidFill>
                <a:schemeClr val="accent3">
                  <a:lumMod val="7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0" algn="l" rtl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accent3">
                  <a:lumMod val="7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684237"/>
              </p:ext>
            </p:extLst>
          </p:nvPr>
        </p:nvGraphicFramePr>
        <p:xfrm>
          <a:off x="486534" y="1417578"/>
          <a:ext cx="6251711" cy="22859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305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402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80902">
                  <a:extLst>
                    <a:ext uri="{9D8B030D-6E8A-4147-A177-3AD203B41FA5}">
                      <a16:colId xmlns:a16="http://schemas.microsoft.com/office/drawing/2014/main" xmlns="" val="3766042889"/>
                    </a:ext>
                  </a:extLst>
                </a:gridCol>
              </a:tblGrid>
              <a:tr h="148929"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Anterior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Posterior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892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effectLst/>
                        </a:rPr>
                        <a:t>First part </a:t>
                      </a: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(above the transvers colon)</a:t>
                      </a:r>
                      <a:endParaRPr lang="en-US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ln w="0"/>
                        </a:rPr>
                        <a:t>Liver</a:t>
                      </a:r>
                      <a:endParaRPr lang="en-GB" sz="1800" b="0" i="0" kern="1200" dirty="0">
                        <a:solidFill>
                          <a:schemeClr val="dk1"/>
                        </a:solidFill>
                        <a:latin typeface="+mn-lt"/>
                        <a:ea typeface="Calibri"/>
                        <a:cs typeface="Calibri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AutoNum type="arabicPeriod"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Gastroduodenal artery</a:t>
                      </a:r>
                    </a:p>
                    <a:p>
                      <a:pPr marL="0" indent="0" algn="l" rtl="0">
                        <a:buFont typeface="+mj-lt"/>
                        <a:buAutoNum type="arabicPeriod"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Portal vein</a:t>
                      </a:r>
                    </a:p>
                    <a:p>
                      <a:pPr marL="0" indent="0" algn="l" rtl="0">
                        <a:buFont typeface="+mj-lt"/>
                        <a:buAutoNum type="arabicPeriod"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Bile duct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8929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effectLst/>
                        </a:rPr>
                        <a:t>Second part </a:t>
                      </a: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(at the level of the transvers colon)</a:t>
                      </a:r>
                      <a:endParaRPr lang="en-US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buFont typeface="+mj-lt"/>
                        <a:buAutoNum type="arabicPeriod"/>
                      </a:pPr>
                      <a:r>
                        <a:rPr lang="en-US" sz="1800" dirty="0">
                          <a:ln w="0"/>
                          <a:solidFill>
                            <a:schemeClr val="tx1"/>
                          </a:solidFill>
                        </a:rPr>
                        <a:t>Liver</a:t>
                      </a:r>
                    </a:p>
                    <a:p>
                      <a:pPr mar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buFont typeface="+mj-lt"/>
                        <a:buAutoNum type="arabicPeriod"/>
                      </a:pPr>
                      <a:r>
                        <a:rPr lang="en-US" sz="1800" dirty="0">
                          <a:ln w="0"/>
                          <a:solidFill>
                            <a:schemeClr val="tx1"/>
                          </a:solidFill>
                        </a:rPr>
                        <a:t>Transverse colon</a:t>
                      </a:r>
                    </a:p>
                    <a:p>
                      <a:pPr mar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buFont typeface="+mj-lt"/>
                        <a:buAutoNum type="arabicPeriod"/>
                      </a:pPr>
                      <a:r>
                        <a:rPr lang="en-US" sz="1800" dirty="0">
                          <a:ln w="0"/>
                          <a:solidFill>
                            <a:schemeClr val="tx1"/>
                          </a:solidFill>
                        </a:rPr>
                        <a:t>Small intestine</a:t>
                      </a:r>
                      <a:endParaRPr lang="en-US" sz="1800" dirty="0">
                        <a:ln w="0"/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Right kidney</a:t>
                      </a:r>
                    </a:p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7" name="Title 1">
            <a:extLst>
              <a:ext uri="{FF2B5EF4-FFF2-40B4-BE49-F238E27FC236}">
                <a16:creationId xmlns:a16="http://schemas.microsoft.com/office/drawing/2014/main" xmlns="" id="{C9FB467B-3E8C-4E18-A933-0664CBF69B5C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Duodenum</a:t>
            </a:r>
          </a:p>
          <a:p>
            <a:r>
              <a:rPr lang="en-US" sz="3200" b="1" dirty="0"/>
              <a:t>Relations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63EE338B-577B-4568-BABC-E8FFFC766EC7}"/>
              </a:ext>
            </a:extLst>
          </p:cNvPr>
          <p:cNvGrpSpPr/>
          <p:nvPr/>
        </p:nvGrpSpPr>
        <p:grpSpPr>
          <a:xfrm>
            <a:off x="7183624" y="1465006"/>
            <a:ext cx="4516002" cy="1597899"/>
            <a:chOff x="7084073" y="102171"/>
            <a:chExt cx="4516002" cy="1597899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xmlns="" id="{8C8E30BB-BE77-48F1-BDEA-883D87477F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227" r="2460"/>
            <a:stretch/>
          </p:blipFill>
          <p:spPr>
            <a:xfrm>
              <a:off x="7084073" y="102171"/>
              <a:ext cx="4516002" cy="1597899"/>
            </a:xfrm>
            <a:prstGeom prst="rect">
              <a:avLst/>
            </a:prstGeom>
            <a:ln w="28575">
              <a:solidFill>
                <a:schemeClr val="accent6"/>
              </a:solidFill>
            </a:ln>
          </p:spPr>
        </p:pic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xmlns="" id="{FD59E33B-CFD8-40A7-9548-A36C1BA62BB3}"/>
                </a:ext>
              </a:extLst>
            </p:cNvPr>
            <p:cNvCxnSpPr>
              <a:cxnSpLocks/>
            </p:cNvCxnSpPr>
            <p:nvPr/>
          </p:nvCxnSpPr>
          <p:spPr>
            <a:xfrm>
              <a:off x="7760473" y="611027"/>
              <a:ext cx="159026" cy="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xmlns="" id="{47024952-E487-4827-9C93-3686F301BFF8}"/>
                </a:ext>
              </a:extLst>
            </p:cNvPr>
            <p:cNvCxnSpPr>
              <a:cxnSpLocks/>
            </p:cNvCxnSpPr>
            <p:nvPr/>
          </p:nvCxnSpPr>
          <p:spPr>
            <a:xfrm>
              <a:off x="9375913" y="874745"/>
              <a:ext cx="348532" cy="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xmlns="" id="{B4BEDED0-AC46-44B1-A0D6-BC7EE4020C34}"/>
                </a:ext>
              </a:extLst>
            </p:cNvPr>
            <p:cNvCxnSpPr>
              <a:cxnSpLocks/>
            </p:cNvCxnSpPr>
            <p:nvPr/>
          </p:nvCxnSpPr>
          <p:spPr>
            <a:xfrm>
              <a:off x="9375913" y="1241830"/>
              <a:ext cx="276970" cy="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xmlns="" id="{B7DE4456-2F13-4319-9433-5F41EE29055F}"/>
                </a:ext>
              </a:extLst>
            </p:cNvPr>
            <p:cNvCxnSpPr>
              <a:cxnSpLocks/>
            </p:cNvCxnSpPr>
            <p:nvPr/>
          </p:nvCxnSpPr>
          <p:spPr>
            <a:xfrm>
              <a:off x="9375913" y="1020518"/>
              <a:ext cx="515510" cy="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xmlns="" id="{A8EED19B-A9F7-4E5E-A38E-03EB9F22ACDC}"/>
                </a:ext>
              </a:extLst>
            </p:cNvPr>
            <p:cNvCxnSpPr>
              <a:cxnSpLocks/>
            </p:cNvCxnSpPr>
            <p:nvPr/>
          </p:nvCxnSpPr>
          <p:spPr>
            <a:xfrm>
              <a:off x="9375913" y="1101356"/>
              <a:ext cx="197457" cy="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6FEDD2B4-A345-4F40-A6BB-0D187B9FEA2C}"/>
              </a:ext>
            </a:extLst>
          </p:cNvPr>
          <p:cNvGrpSpPr/>
          <p:nvPr/>
        </p:nvGrpSpPr>
        <p:grpSpPr>
          <a:xfrm>
            <a:off x="7183624" y="3249366"/>
            <a:ext cx="4516002" cy="1372883"/>
            <a:chOff x="7084073" y="1833395"/>
            <a:chExt cx="4516002" cy="137288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401B00D8-9452-406E-980B-1102D03A15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402" r="1231"/>
            <a:stretch/>
          </p:blipFill>
          <p:spPr>
            <a:xfrm>
              <a:off x="7084073" y="1833395"/>
              <a:ext cx="4516002" cy="1372883"/>
            </a:xfrm>
            <a:prstGeom prst="rect">
              <a:avLst/>
            </a:prstGeom>
            <a:ln w="28575">
              <a:solidFill>
                <a:schemeClr val="accent5"/>
              </a:solidFill>
            </a:ln>
          </p:spPr>
        </p:pic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xmlns="" id="{31625A42-D0BD-47B7-A03B-DB6B651701A3}"/>
                </a:ext>
              </a:extLst>
            </p:cNvPr>
            <p:cNvCxnSpPr>
              <a:cxnSpLocks/>
            </p:cNvCxnSpPr>
            <p:nvPr/>
          </p:nvCxnSpPr>
          <p:spPr>
            <a:xfrm>
              <a:off x="7657106" y="2377541"/>
              <a:ext cx="159026" cy="0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xmlns="" id="{BC1090F6-2A26-4B8E-99D5-7E89C749BD02}"/>
                </a:ext>
              </a:extLst>
            </p:cNvPr>
            <p:cNvCxnSpPr>
              <a:cxnSpLocks/>
            </p:cNvCxnSpPr>
            <p:nvPr/>
          </p:nvCxnSpPr>
          <p:spPr>
            <a:xfrm>
              <a:off x="7221109" y="2524331"/>
              <a:ext cx="539364" cy="0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xmlns="" id="{6A425BCF-E77C-44AB-8E98-A1360E62E1BC}"/>
                </a:ext>
              </a:extLst>
            </p:cNvPr>
            <p:cNvCxnSpPr>
              <a:cxnSpLocks/>
            </p:cNvCxnSpPr>
            <p:nvPr/>
          </p:nvCxnSpPr>
          <p:spPr>
            <a:xfrm>
              <a:off x="7490791" y="2936319"/>
              <a:ext cx="463928" cy="0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43F8829B-B650-4805-9811-9250B0000ECD}"/>
                </a:ext>
              </a:extLst>
            </p:cNvPr>
            <p:cNvCxnSpPr>
              <a:cxnSpLocks/>
            </p:cNvCxnSpPr>
            <p:nvPr/>
          </p:nvCxnSpPr>
          <p:spPr>
            <a:xfrm>
              <a:off x="9512915" y="2329165"/>
              <a:ext cx="426053" cy="0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FCBB993C-0F84-4BCC-8215-C6FBCF81208B}"/>
              </a:ext>
            </a:extLst>
          </p:cNvPr>
          <p:cNvSpPr txBox="1"/>
          <p:nvPr/>
        </p:nvSpPr>
        <p:spPr>
          <a:xfrm>
            <a:off x="7462441" y="4861534"/>
            <a:ext cx="1275466" cy="215444"/>
          </a:xfrm>
          <a:prstGeom prst="rect">
            <a:avLst/>
          </a:prstGeom>
          <a:solidFill>
            <a:schemeClr val="bg1"/>
          </a:solidFill>
          <a:ln w="28575">
            <a:solidFill>
              <a:srgbClr val="BB889D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latin typeface="+mn-lt"/>
              </a:rPr>
              <a:t>Accessory pancreatic duct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157F046B-7BDE-4BF5-87F5-D5157C3C3766}"/>
              </a:ext>
            </a:extLst>
          </p:cNvPr>
          <p:cNvSpPr txBox="1"/>
          <p:nvPr/>
        </p:nvSpPr>
        <p:spPr>
          <a:xfrm>
            <a:off x="7462441" y="5239239"/>
            <a:ext cx="893830" cy="338554"/>
          </a:xfrm>
          <a:prstGeom prst="rect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latin typeface="+mn-lt"/>
              </a:rPr>
              <a:t>Minor duodenal papilla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67B349C7-3A90-4BC8-8D08-03D8DE6C7F09}"/>
              </a:ext>
            </a:extLst>
          </p:cNvPr>
          <p:cNvSpPr txBox="1"/>
          <p:nvPr/>
        </p:nvSpPr>
        <p:spPr>
          <a:xfrm>
            <a:off x="9181000" y="4718935"/>
            <a:ext cx="564875" cy="215444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latin typeface="+mn-lt"/>
              </a:rPr>
              <a:t>Bile duct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9584AB8B-CA51-4A08-A5A8-DD1E180914DB}"/>
              </a:ext>
            </a:extLst>
          </p:cNvPr>
          <p:cNvSpPr txBox="1"/>
          <p:nvPr/>
        </p:nvSpPr>
        <p:spPr>
          <a:xfrm>
            <a:off x="7462441" y="5979519"/>
            <a:ext cx="893830" cy="338554"/>
          </a:xfrm>
          <a:prstGeom prst="rect">
            <a:avLst/>
          </a:prstGeom>
          <a:solidFill>
            <a:schemeClr val="bg1"/>
          </a:solidFill>
          <a:ln w="28575">
            <a:solidFill>
              <a:srgbClr val="FF66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latin typeface="+mn-lt"/>
              </a:rPr>
              <a:t>Major duodenal papilla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6D4F3D59-758C-49AD-8937-BF00BAEDACAB}"/>
              </a:ext>
            </a:extLst>
          </p:cNvPr>
          <p:cNvSpPr txBox="1"/>
          <p:nvPr/>
        </p:nvSpPr>
        <p:spPr>
          <a:xfrm>
            <a:off x="10763788" y="5206295"/>
            <a:ext cx="893830" cy="338554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latin typeface="+mn-lt"/>
              </a:rPr>
              <a:t>Main pancreatic duct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9917834-82B5-41E2-B9A6-7E9FE5C97A25}"/>
              </a:ext>
            </a:extLst>
          </p:cNvPr>
          <p:cNvSpPr txBox="1"/>
          <p:nvPr/>
        </p:nvSpPr>
        <p:spPr>
          <a:xfrm>
            <a:off x="7018021" y="225256"/>
            <a:ext cx="4847208" cy="954107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txBody>
          <a:bodyPr wrap="square" rtlCol="1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The first inch of the first part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(duodenal cap)</a:t>
            </a:r>
            <a:r>
              <a:rPr lang="en-US" dirty="0">
                <a:solidFill>
                  <a:srgbClr val="FF0000"/>
                </a:solidFill>
              </a:rPr>
              <a:t> is more susceptible to duodenal ulcer.</a:t>
            </a:r>
          </a:p>
          <a:p>
            <a:r>
              <a:rPr lang="en-US" dirty="0">
                <a:solidFill>
                  <a:srgbClr val="FF0000"/>
                </a:solidFill>
              </a:rPr>
              <a:t>And the gastroduodenal artery is more susceptible to get injured in case of duodenal ulcer. </a:t>
            </a:r>
            <a:endParaRPr lang="ar-S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802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>
            <a:extLst>
              <a:ext uri="{FF2B5EF4-FFF2-40B4-BE49-F238E27FC236}">
                <a16:creationId xmlns:a16="http://schemas.microsoft.com/office/drawing/2014/main" xmlns="" id="{6DB7FFD5-FD4E-4A93-87E9-34929EF70961}"/>
              </a:ext>
            </a:extLst>
          </p:cNvPr>
          <p:cNvGrpSpPr/>
          <p:nvPr/>
        </p:nvGrpSpPr>
        <p:grpSpPr>
          <a:xfrm>
            <a:off x="7178938" y="3249366"/>
            <a:ext cx="4520688" cy="1622895"/>
            <a:chOff x="7085225" y="5108191"/>
            <a:chExt cx="4520688" cy="162289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E9A74893-8DA9-479F-AC6B-4AE0527A2B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013" r="2293"/>
            <a:stretch/>
          </p:blipFill>
          <p:spPr>
            <a:xfrm>
              <a:off x="7085225" y="5108191"/>
              <a:ext cx="4520688" cy="1622895"/>
            </a:xfrm>
            <a:prstGeom prst="rect">
              <a:avLst/>
            </a:prstGeom>
            <a:ln w="28575">
              <a:solidFill>
                <a:schemeClr val="accent3"/>
              </a:solidFill>
            </a:ln>
          </p:spPr>
        </p:pic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xmlns="" id="{686DC023-0E6E-4652-8C04-6B6805780459}"/>
                </a:ext>
              </a:extLst>
            </p:cNvPr>
            <p:cNvCxnSpPr>
              <a:cxnSpLocks/>
            </p:cNvCxnSpPr>
            <p:nvPr/>
          </p:nvCxnSpPr>
          <p:spPr>
            <a:xfrm>
              <a:off x="10708316" y="6474883"/>
              <a:ext cx="659321" cy="0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xmlns="" id="{5D85333E-F429-465F-82E6-529A47B0AA47}"/>
              </a:ext>
            </a:extLst>
          </p:cNvPr>
          <p:cNvGrpSpPr/>
          <p:nvPr/>
        </p:nvGrpSpPr>
        <p:grpSpPr>
          <a:xfrm>
            <a:off x="7183624" y="1465006"/>
            <a:ext cx="4516002" cy="1627251"/>
            <a:chOff x="7084073" y="3343609"/>
            <a:chExt cx="4516002" cy="162725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D8005CEA-9E66-4084-886C-205452589A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626" r="5221"/>
            <a:stretch/>
          </p:blipFill>
          <p:spPr>
            <a:xfrm>
              <a:off x="7084073" y="3343609"/>
              <a:ext cx="4516002" cy="1627251"/>
            </a:xfrm>
            <a:prstGeom prst="rect">
              <a:avLst/>
            </a:prstGeom>
            <a:ln w="28575">
              <a:solidFill>
                <a:schemeClr val="accent4"/>
              </a:solidFill>
            </a:ln>
          </p:spPr>
        </p:pic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xmlns="" id="{18D57A85-B8E0-4FDE-AFB3-75007F601F35}"/>
                </a:ext>
              </a:extLst>
            </p:cNvPr>
            <p:cNvCxnSpPr>
              <a:cxnSpLocks/>
            </p:cNvCxnSpPr>
            <p:nvPr/>
          </p:nvCxnSpPr>
          <p:spPr>
            <a:xfrm>
              <a:off x="7193178" y="4321618"/>
              <a:ext cx="726321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xmlns="" id="{A40BBE1B-55EC-440D-B5D1-728F1913F48F}"/>
                </a:ext>
              </a:extLst>
            </p:cNvPr>
            <p:cNvCxnSpPr>
              <a:cxnSpLocks/>
            </p:cNvCxnSpPr>
            <p:nvPr/>
          </p:nvCxnSpPr>
          <p:spPr>
            <a:xfrm>
              <a:off x="7193178" y="4426659"/>
              <a:ext cx="234956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xmlns="" id="{EBB97233-30E1-4DB6-B627-92F2155BE30D}"/>
                </a:ext>
              </a:extLst>
            </p:cNvPr>
            <p:cNvCxnSpPr>
              <a:cxnSpLocks/>
            </p:cNvCxnSpPr>
            <p:nvPr/>
          </p:nvCxnSpPr>
          <p:spPr>
            <a:xfrm>
              <a:off x="7490791" y="4928360"/>
              <a:ext cx="269682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xmlns="" id="{1ECEEBB0-C886-4070-854F-F3CCEEF9FE4F}"/>
                </a:ext>
              </a:extLst>
            </p:cNvPr>
            <p:cNvCxnSpPr>
              <a:cxnSpLocks/>
            </p:cNvCxnSpPr>
            <p:nvPr/>
          </p:nvCxnSpPr>
          <p:spPr>
            <a:xfrm>
              <a:off x="9183254" y="4321618"/>
              <a:ext cx="659321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xmlns="" id="{A25C0D12-B9EF-4E65-AB1E-28350B7CB4D5}"/>
                </a:ext>
              </a:extLst>
            </p:cNvPr>
            <p:cNvCxnSpPr>
              <a:cxnSpLocks/>
            </p:cNvCxnSpPr>
            <p:nvPr/>
          </p:nvCxnSpPr>
          <p:spPr>
            <a:xfrm>
              <a:off x="9183254" y="4731007"/>
              <a:ext cx="594252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xmlns="" id="{4D50EB9C-4118-4001-9C60-EC8849B52B38}"/>
                </a:ext>
              </a:extLst>
            </p:cNvPr>
            <p:cNvCxnSpPr>
              <a:cxnSpLocks/>
            </p:cNvCxnSpPr>
            <p:nvPr/>
          </p:nvCxnSpPr>
          <p:spPr>
            <a:xfrm>
              <a:off x="9183254" y="4620442"/>
              <a:ext cx="128087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xmlns="" id="{40A4630D-07F1-46E7-B248-C3979689F892}"/>
                </a:ext>
              </a:extLst>
            </p:cNvPr>
            <p:cNvCxnSpPr>
              <a:cxnSpLocks/>
            </p:cNvCxnSpPr>
            <p:nvPr/>
          </p:nvCxnSpPr>
          <p:spPr>
            <a:xfrm>
              <a:off x="9183254" y="4838583"/>
              <a:ext cx="659321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Content Placeholder 7">
            <a:extLst>
              <a:ext uri="{FF2B5EF4-FFF2-40B4-BE49-F238E27FC236}">
                <a16:creationId xmlns:a16="http://schemas.microsoft.com/office/drawing/2014/main" xmlns="" id="{6949F8EA-D7A3-4733-B0A9-CC0DE7597A1C}"/>
              </a:ext>
            </a:extLst>
          </p:cNvPr>
          <p:cNvSpPr txBox="1">
            <a:spLocks/>
          </p:cNvSpPr>
          <p:nvPr/>
        </p:nvSpPr>
        <p:spPr>
          <a:xfrm>
            <a:off x="738650" y="1377408"/>
            <a:ext cx="5800695" cy="5281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000" dirty="0">
              <a:solidFill>
                <a:schemeClr val="accent3">
                  <a:lumMod val="7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738167"/>
              </p:ext>
            </p:extLst>
          </p:nvPr>
        </p:nvGraphicFramePr>
        <p:xfrm>
          <a:off x="486534" y="1417578"/>
          <a:ext cx="6360818" cy="2194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573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793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4200">
                  <a:extLst>
                    <a:ext uri="{9D8B030D-6E8A-4147-A177-3AD203B41FA5}">
                      <a16:colId xmlns:a16="http://schemas.microsoft.com/office/drawing/2014/main" xmlns="" val="3766042889"/>
                    </a:ext>
                  </a:extLst>
                </a:gridCol>
              </a:tblGrid>
              <a:tr h="148929"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Anterior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Posterior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A7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8929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effectLst/>
                        </a:rPr>
                        <a:t>Third</a:t>
                      </a:r>
                      <a:r>
                        <a:rPr lang="en-US" sz="1800" b="1" baseline="0" dirty="0">
                          <a:effectLst/>
                        </a:rPr>
                        <a:t> part </a:t>
                      </a:r>
                      <a:r>
                        <a:rPr lang="en-US" sz="1400" b="1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(below the level of the transvers colon)</a:t>
                      </a:r>
                    </a:p>
                  </a:txBody>
                  <a:tcPr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ts val="0"/>
                        </a:spcBef>
                      </a:pPr>
                      <a:r>
                        <a:rPr lang="en-US" sz="1800" dirty="0"/>
                        <a:t>1.Small Intestine </a:t>
                      </a:r>
                      <a:r>
                        <a:rPr lang="en-US" sz="1800" dirty="0">
                          <a:ln w="0"/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(jejunum)</a:t>
                      </a:r>
                    </a:p>
                    <a:p>
                      <a:pPr marL="0" lvl="0" indent="0" algn="l">
                        <a:spcBef>
                          <a:spcPts val="0"/>
                        </a:spcBef>
                      </a:pPr>
                      <a:r>
                        <a:rPr lang="en-US" sz="1800" dirty="0"/>
                        <a:t>2.Superior Mesenteric vessels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buFont typeface="+mj-lt"/>
                        <a:buAutoNum type="arabicPeriod"/>
                      </a:pPr>
                      <a:r>
                        <a:rPr lang="en-US" sz="1800" u="none" dirty="0"/>
                        <a:t>Right psoas major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buFont typeface="+mj-lt"/>
                        <a:buAutoNum type="arabicPeriod"/>
                      </a:pPr>
                      <a:r>
                        <a:rPr lang="en-US" sz="1800" dirty="0"/>
                        <a:t>Inferior v</a:t>
                      </a:r>
                      <a:r>
                        <a:rPr lang="en-US" sz="1800" baseline="0" dirty="0"/>
                        <a:t>ena cava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buFont typeface="+mj-lt"/>
                        <a:buAutoNum type="arabicPeriod"/>
                      </a:pPr>
                      <a:r>
                        <a:rPr lang="en-US" sz="1800" baseline="0" dirty="0"/>
                        <a:t>Abdominal aorta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buFont typeface="+mj-lt"/>
                        <a:buAutoNum type="arabicPeriod"/>
                      </a:pPr>
                      <a:r>
                        <a:rPr lang="en-US" sz="1800" baseline="0" dirty="0"/>
                        <a:t>Inferior mesenteric vessels </a:t>
                      </a:r>
                      <a:r>
                        <a:rPr lang="en-US" sz="18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(originate at L3)</a:t>
                      </a:r>
                      <a:endParaRPr lang="en-US" sz="18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8929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</a:rPr>
                        <a:t>Fourth part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T="45707" marB="457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ts val="600"/>
                        </a:spcBef>
                      </a:pPr>
                      <a:r>
                        <a:rPr lang="en-US" sz="1800" dirty="0"/>
                        <a:t>Small Intestines</a:t>
                      </a:r>
                      <a:endParaRPr lang="en-US" sz="18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ts val="600"/>
                        </a:spcBef>
                      </a:pPr>
                      <a:r>
                        <a:rPr lang="en-US" sz="1800" dirty="0"/>
                        <a:t>Left Psoas major</a:t>
                      </a:r>
                      <a:endParaRPr lang="en-US" sz="18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7" name="Title 1">
            <a:extLst>
              <a:ext uri="{FF2B5EF4-FFF2-40B4-BE49-F238E27FC236}">
                <a16:creationId xmlns:a16="http://schemas.microsoft.com/office/drawing/2014/main" xmlns="" id="{C9FB467B-3E8C-4E18-A933-0664CBF69B5C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Duodenum</a:t>
            </a:r>
          </a:p>
          <a:p>
            <a:r>
              <a:rPr lang="en-US" sz="3200" b="1" dirty="0"/>
              <a:t>Relations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20153036-4055-4B13-992D-CBDAF719F5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0290" y="4154622"/>
            <a:ext cx="4669418" cy="25716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745668E-F512-4539-85C9-3D1D1E48D977}"/>
              </a:ext>
            </a:extLst>
          </p:cNvPr>
          <p:cNvSpPr txBox="1"/>
          <p:nvPr/>
        </p:nvSpPr>
        <p:spPr>
          <a:xfrm>
            <a:off x="1361112" y="5859468"/>
            <a:ext cx="663314" cy="3077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*Extra</a:t>
            </a:r>
          </a:p>
        </p:txBody>
      </p:sp>
    </p:spTree>
    <p:extLst>
      <p:ext uri="{BB962C8B-B14F-4D97-AF65-F5344CB8AC3E}">
        <p14:creationId xmlns:p14="http://schemas.microsoft.com/office/powerpoint/2010/main" val="215678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CF78A11D-C307-4580-B0B4-EDC9B49AD3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626656"/>
              </p:ext>
            </p:extLst>
          </p:nvPr>
        </p:nvGraphicFramePr>
        <p:xfrm>
          <a:off x="374390" y="1138314"/>
          <a:ext cx="11469160" cy="53376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8530">
                  <a:extLst>
                    <a:ext uri="{9D8B030D-6E8A-4147-A177-3AD203B41FA5}">
                      <a16:colId xmlns:a16="http://schemas.microsoft.com/office/drawing/2014/main" xmlns="" val="1301770418"/>
                    </a:ext>
                  </a:extLst>
                </a:gridCol>
                <a:gridCol w="1118709">
                  <a:extLst>
                    <a:ext uri="{9D8B030D-6E8A-4147-A177-3AD203B41FA5}">
                      <a16:colId xmlns:a16="http://schemas.microsoft.com/office/drawing/2014/main" xmlns="" val="1154161740"/>
                    </a:ext>
                  </a:extLst>
                </a:gridCol>
                <a:gridCol w="2267148">
                  <a:extLst>
                    <a:ext uri="{9D8B030D-6E8A-4147-A177-3AD203B41FA5}">
                      <a16:colId xmlns:a16="http://schemas.microsoft.com/office/drawing/2014/main" xmlns="" val="3434469384"/>
                    </a:ext>
                  </a:extLst>
                </a:gridCol>
                <a:gridCol w="2748934">
                  <a:extLst>
                    <a:ext uri="{9D8B030D-6E8A-4147-A177-3AD203B41FA5}">
                      <a16:colId xmlns:a16="http://schemas.microsoft.com/office/drawing/2014/main" xmlns="" val="3415771244"/>
                    </a:ext>
                  </a:extLst>
                </a:gridCol>
                <a:gridCol w="2935654">
                  <a:extLst>
                    <a:ext uri="{9D8B030D-6E8A-4147-A177-3AD203B41FA5}">
                      <a16:colId xmlns:a16="http://schemas.microsoft.com/office/drawing/2014/main" xmlns="" val="2711361455"/>
                    </a:ext>
                  </a:extLst>
                </a:gridCol>
                <a:gridCol w="1950185">
                  <a:extLst>
                    <a:ext uri="{9D8B030D-6E8A-4147-A177-3AD203B41FA5}">
                      <a16:colId xmlns:a16="http://schemas.microsoft.com/office/drawing/2014/main" xmlns="" val="4688665"/>
                    </a:ext>
                  </a:extLst>
                </a:gridCol>
              </a:tblGrid>
              <a:tr h="406947">
                <a:tc gridSpan="6">
                  <a:txBody>
                    <a:bodyPr/>
                    <a:lstStyle/>
                    <a:p>
                      <a:pPr algn="ctr" rtl="0"/>
                      <a:r>
                        <a:rPr lang="en-GB" sz="1800" b="1" i="0" dirty="0"/>
                        <a:t>Duodenum</a:t>
                      </a:r>
                    </a:p>
                  </a:txBody>
                  <a:tcPr marL="87105" marR="87105" marT="43552" marB="43552" anchor="ctr">
                    <a:solidFill>
                      <a:srgbClr val="C6A7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13190739"/>
                  </a:ext>
                </a:extLst>
              </a:tr>
              <a:tr h="406947">
                <a:tc gridSpan="2">
                  <a:txBody>
                    <a:bodyPr/>
                    <a:lstStyle/>
                    <a:p>
                      <a:pPr algn="ctr" rtl="0"/>
                      <a:r>
                        <a:rPr lang="en-GB" sz="1800" b="1" i="0" dirty="0"/>
                        <a:t>Part</a:t>
                      </a:r>
                    </a:p>
                  </a:txBody>
                  <a:tcPr marL="87105" marR="87105" marT="43552" marB="4355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sz="1800" b="1" i="0" dirty="0"/>
                        <a:t>Superior (1</a:t>
                      </a:r>
                      <a:r>
                        <a:rPr lang="en-GB" sz="1800" b="1" i="0" baseline="30000" dirty="0"/>
                        <a:t>st</a:t>
                      </a:r>
                      <a:r>
                        <a:rPr lang="en-GB" sz="1800" b="1" i="0" dirty="0"/>
                        <a:t>)</a:t>
                      </a:r>
                    </a:p>
                  </a:txBody>
                  <a:tcPr marL="87105" marR="87105" marT="43552" marB="43552" anchor="ctr">
                    <a:solidFill>
                      <a:srgbClr val="D7C2A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sz="1800" b="1" i="0" dirty="0"/>
                        <a:t>Descending (2</a:t>
                      </a:r>
                      <a:r>
                        <a:rPr lang="en-GB" sz="1800" b="1" i="0" baseline="30000" dirty="0"/>
                        <a:t>nd</a:t>
                      </a:r>
                      <a:r>
                        <a:rPr lang="en-GB" sz="1800" b="1" i="0" dirty="0"/>
                        <a:t>)</a:t>
                      </a:r>
                    </a:p>
                  </a:txBody>
                  <a:tcPr marL="87105" marR="87105" marT="43552" marB="43552" anchor="ctr">
                    <a:solidFill>
                      <a:srgbClr val="D7C2A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sz="1800" b="1" i="0" dirty="0"/>
                        <a:t>Inferior (3</a:t>
                      </a:r>
                      <a:r>
                        <a:rPr lang="en-GB" sz="1800" b="1" i="0" baseline="30000" dirty="0"/>
                        <a:t>rd</a:t>
                      </a:r>
                      <a:r>
                        <a:rPr lang="en-GB" sz="1800" b="1" i="0" dirty="0"/>
                        <a:t>)</a:t>
                      </a:r>
                    </a:p>
                  </a:txBody>
                  <a:tcPr marL="87105" marR="87105" marT="43552" marB="43552" anchor="ctr">
                    <a:solidFill>
                      <a:srgbClr val="D7C2A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sz="1800" b="1" i="0" dirty="0"/>
                        <a:t>Ascending (4</a:t>
                      </a:r>
                      <a:r>
                        <a:rPr lang="en-GB" sz="1800" b="1" i="0" baseline="30000" dirty="0"/>
                        <a:t>th</a:t>
                      </a:r>
                      <a:r>
                        <a:rPr lang="en-GB" sz="1800" b="1" i="0" dirty="0"/>
                        <a:t>)</a:t>
                      </a:r>
                    </a:p>
                  </a:txBody>
                  <a:tcPr marL="87105" marR="87105" marT="43552" marB="43552" anchor="ctr">
                    <a:solidFill>
                      <a:srgbClr val="D7C2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774417"/>
                  </a:ext>
                </a:extLst>
              </a:tr>
              <a:tr h="406947">
                <a:tc gridSpan="2">
                  <a:txBody>
                    <a:bodyPr/>
                    <a:lstStyle/>
                    <a:p>
                      <a:pPr algn="ctr" rtl="0"/>
                      <a:r>
                        <a:rPr lang="en-GB" sz="1800" b="1" i="0" dirty="0"/>
                        <a:t>Length </a:t>
                      </a:r>
                    </a:p>
                  </a:txBody>
                  <a:tcPr marL="87105" marR="87105" marT="43552" marB="4355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i="0" dirty="0"/>
                        <a:t>2 Inches</a:t>
                      </a:r>
                    </a:p>
                  </a:txBody>
                  <a:tcPr marL="87105" marR="87105" marT="43552" marB="43552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i="0" dirty="0"/>
                        <a:t>3 Inches</a:t>
                      </a:r>
                    </a:p>
                  </a:txBody>
                  <a:tcPr marL="87105" marR="87105" marT="43552" marB="43552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i="0" dirty="0"/>
                        <a:t>4 Inches</a:t>
                      </a:r>
                    </a:p>
                  </a:txBody>
                  <a:tcPr marL="87105" marR="87105" marT="43552" marB="43552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i="0" dirty="0"/>
                        <a:t>1 Inches</a:t>
                      </a:r>
                    </a:p>
                  </a:txBody>
                  <a:tcPr marL="87105" marR="87105" marT="43552" marB="43552"/>
                </a:tc>
                <a:extLst>
                  <a:ext uri="{0D108BD9-81ED-4DB2-BD59-A6C34878D82A}">
                    <a16:rowId xmlns:a16="http://schemas.microsoft.com/office/drawing/2014/main" xmlns="" val="1238004536"/>
                  </a:ext>
                </a:extLst>
              </a:tr>
              <a:tr h="406947">
                <a:tc gridSpan="2">
                  <a:txBody>
                    <a:bodyPr/>
                    <a:lstStyle/>
                    <a:p>
                      <a:pPr algn="ctr" rtl="0"/>
                      <a:r>
                        <a:rPr lang="en-GB" sz="1800" b="1" i="0" dirty="0"/>
                        <a:t>Level </a:t>
                      </a:r>
                    </a:p>
                  </a:txBody>
                  <a:tcPr marL="87105" marR="87105" marT="43552" marB="4355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i="0" dirty="0"/>
                        <a:t>L1 – transpyloric plane</a:t>
                      </a:r>
                    </a:p>
                  </a:txBody>
                  <a:tcPr marL="87105" marR="87105" marT="43552" marB="43552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i="0" dirty="0"/>
                        <a:t>L1 </a:t>
                      </a:r>
                      <a:r>
                        <a:rPr lang="en-GB" sz="1800" i="0" dirty="0">
                          <a:sym typeface="Wingdings" panose="05000000000000000000" pitchFamily="2" charset="2"/>
                        </a:rPr>
                        <a:t> L3</a:t>
                      </a:r>
                      <a:endParaRPr lang="en-GB" sz="1800" i="0" dirty="0"/>
                    </a:p>
                  </a:txBody>
                  <a:tcPr marL="87105" marR="87105" marT="43552" marB="43552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i="0" dirty="0"/>
                        <a:t>L3 – </a:t>
                      </a:r>
                      <a:r>
                        <a:rPr lang="en-GB" sz="1800" i="0" dirty="0" err="1"/>
                        <a:t>subcotal</a:t>
                      </a:r>
                      <a:r>
                        <a:rPr lang="en-GB" sz="1800" i="0" dirty="0"/>
                        <a:t> plane</a:t>
                      </a:r>
                    </a:p>
                  </a:txBody>
                  <a:tcPr marL="87105" marR="87105" marT="43552" marB="43552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i="0" dirty="0"/>
                        <a:t>L3 </a:t>
                      </a:r>
                      <a:r>
                        <a:rPr lang="en-GB" sz="1800" i="0" dirty="0">
                          <a:sym typeface="Wingdings" panose="05000000000000000000" pitchFamily="2" charset="2"/>
                        </a:rPr>
                        <a:t> L2</a:t>
                      </a:r>
                      <a:endParaRPr lang="en-GB" sz="1800" i="0" dirty="0"/>
                    </a:p>
                  </a:txBody>
                  <a:tcPr marL="87105" marR="87105" marT="43552" marB="43552"/>
                </a:tc>
                <a:extLst>
                  <a:ext uri="{0D108BD9-81ED-4DB2-BD59-A6C34878D82A}">
                    <a16:rowId xmlns:a16="http://schemas.microsoft.com/office/drawing/2014/main" xmlns="" val="2156854769"/>
                  </a:ext>
                </a:extLst>
              </a:tr>
              <a:tr h="1024692">
                <a:tc rowSpan="4">
                  <a:txBody>
                    <a:bodyPr/>
                    <a:lstStyle/>
                    <a:p>
                      <a:pPr algn="ctr" rtl="0"/>
                      <a:r>
                        <a:rPr lang="en-GB" sz="1800" b="1" i="0" dirty="0"/>
                        <a:t>Relations </a:t>
                      </a:r>
                    </a:p>
                  </a:txBody>
                  <a:tcPr marL="87105" marR="87105" marT="43552" marB="43552" vert="vert27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sz="1800" b="1" i="0" dirty="0"/>
                        <a:t>Anterior </a:t>
                      </a:r>
                    </a:p>
                  </a:txBody>
                  <a:tcPr marL="87105" marR="87105" marT="43552" marB="4355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None/>
                      </a:pPr>
                      <a:r>
                        <a:rPr lang="en-GB" sz="1800" i="0" dirty="0"/>
                        <a:t>Liver </a:t>
                      </a:r>
                    </a:p>
                    <a:p>
                      <a:pPr marL="0" indent="0" algn="l" rtl="0">
                        <a:buFont typeface="+mj-lt"/>
                        <a:buAutoNum type="arabicPeriod"/>
                      </a:pPr>
                      <a:endParaRPr lang="en-GB" sz="1800" i="0" dirty="0"/>
                    </a:p>
                  </a:txBody>
                  <a:tcPr marL="87105" marR="87105" marT="43552" marB="43552"/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AutoNum type="arabicPeriod"/>
                      </a:pPr>
                      <a:r>
                        <a:rPr lang="en-GB" sz="1800" i="0" dirty="0"/>
                        <a:t>Liver </a:t>
                      </a:r>
                    </a:p>
                    <a:p>
                      <a:pPr marL="0" indent="0" algn="l" rtl="0">
                        <a:buFont typeface="+mj-lt"/>
                        <a:buAutoNum type="arabicPeriod"/>
                      </a:pPr>
                      <a:r>
                        <a:rPr lang="en-GB" sz="1800" b="1" i="0" dirty="0"/>
                        <a:t>Transverse</a:t>
                      </a:r>
                      <a:r>
                        <a:rPr lang="en-GB" sz="1800" i="0" dirty="0"/>
                        <a:t> colon</a:t>
                      </a:r>
                    </a:p>
                    <a:p>
                      <a:pPr marL="0" indent="0" algn="l" rtl="0">
                        <a:buFont typeface="+mj-lt"/>
                        <a:buAutoNum type="arabicPeriod"/>
                      </a:pPr>
                      <a:r>
                        <a:rPr lang="en-GB" sz="1800" i="0" dirty="0"/>
                        <a:t>Small intestine (J &amp; L)</a:t>
                      </a:r>
                    </a:p>
                  </a:txBody>
                  <a:tcPr marL="87105" marR="87105" marT="43552" marB="43552"/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AutoNum type="arabicPeriod"/>
                      </a:pPr>
                      <a:r>
                        <a:rPr lang="en-GB" sz="1800" i="0" dirty="0"/>
                        <a:t>Small intestine</a:t>
                      </a:r>
                    </a:p>
                    <a:p>
                      <a:pPr marL="0" indent="0" algn="l" rtl="0">
                        <a:buFont typeface="+mj-lt"/>
                        <a:buAutoNum type="arabicPeriod"/>
                      </a:pPr>
                      <a:r>
                        <a:rPr lang="en-GB" sz="1800" b="1" i="0" dirty="0">
                          <a:solidFill>
                            <a:srgbClr val="C00000"/>
                          </a:solidFill>
                        </a:rPr>
                        <a:t>Superior</a:t>
                      </a:r>
                      <a:r>
                        <a:rPr lang="en-GB" sz="1800" i="0" dirty="0"/>
                        <a:t> </a:t>
                      </a:r>
                      <a:r>
                        <a:rPr lang="en-GB" sz="1800" i="0" dirty="0">
                          <a:solidFill>
                            <a:srgbClr val="0070C0"/>
                          </a:solidFill>
                        </a:rPr>
                        <a:t>mesenteric</a:t>
                      </a:r>
                      <a:r>
                        <a:rPr lang="en-GB" sz="1800" i="0" dirty="0"/>
                        <a:t> vessels</a:t>
                      </a:r>
                    </a:p>
                  </a:txBody>
                  <a:tcPr marL="87105" marR="87105" marT="43552" marB="43552"/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None/>
                      </a:pPr>
                      <a:r>
                        <a:rPr lang="en-GB" sz="1800" i="0" dirty="0"/>
                        <a:t>Small intestine</a:t>
                      </a:r>
                    </a:p>
                  </a:txBody>
                  <a:tcPr marL="87105" marR="87105" marT="43552" marB="43552"/>
                </a:tc>
                <a:extLst>
                  <a:ext uri="{0D108BD9-81ED-4DB2-BD59-A6C34878D82A}">
                    <a16:rowId xmlns:a16="http://schemas.microsoft.com/office/drawing/2014/main" xmlns="" val="2709892115"/>
                  </a:ext>
                </a:extLst>
              </a:tr>
              <a:tr h="1642436">
                <a:tc vMerge="1">
                  <a:txBody>
                    <a:bodyPr/>
                    <a:lstStyle/>
                    <a:p>
                      <a:endParaRPr lang="en-GB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sz="1800" b="1" i="0" dirty="0"/>
                        <a:t>Posterior </a:t>
                      </a:r>
                    </a:p>
                  </a:txBody>
                  <a:tcPr marL="87105" marR="87105" marT="43552" marB="4355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AutoNum type="arabicPeriod"/>
                      </a:pPr>
                      <a:r>
                        <a:rPr lang="en-GB" sz="1800" i="0" dirty="0"/>
                        <a:t>Bile duct</a:t>
                      </a:r>
                    </a:p>
                    <a:p>
                      <a:pPr marL="0" indent="0" algn="l" rtl="0">
                        <a:buFont typeface="+mj-lt"/>
                        <a:buAutoNum type="arabicPeriod"/>
                      </a:pPr>
                      <a:r>
                        <a:rPr lang="en-GB" sz="1800" i="0" dirty="0">
                          <a:solidFill>
                            <a:srgbClr val="C00000"/>
                          </a:solidFill>
                        </a:rPr>
                        <a:t>Gastroduodenal</a:t>
                      </a:r>
                      <a:r>
                        <a:rPr lang="en-GB" sz="1800" i="0" dirty="0"/>
                        <a:t> artery</a:t>
                      </a:r>
                    </a:p>
                    <a:p>
                      <a:pPr marL="0" indent="0" algn="l" rtl="0">
                        <a:buFont typeface="+mj-lt"/>
                        <a:buAutoNum type="arabicPeriod"/>
                      </a:pPr>
                      <a:r>
                        <a:rPr lang="en-GB" sz="1800" i="0" dirty="0">
                          <a:solidFill>
                            <a:srgbClr val="0070C0"/>
                          </a:solidFill>
                        </a:rPr>
                        <a:t>Portal</a:t>
                      </a:r>
                      <a:r>
                        <a:rPr lang="en-GB" sz="1800" i="0" dirty="0"/>
                        <a:t> vein</a:t>
                      </a:r>
                    </a:p>
                  </a:txBody>
                  <a:tcPr marL="87105" marR="87105" marT="43552" marB="43552"/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None/>
                      </a:pPr>
                      <a:r>
                        <a:rPr lang="en-GB" sz="1800" b="1" i="0" dirty="0"/>
                        <a:t>Right</a:t>
                      </a:r>
                      <a:r>
                        <a:rPr lang="en-GB" sz="1800" i="0" dirty="0"/>
                        <a:t> kidney</a:t>
                      </a:r>
                    </a:p>
                    <a:p>
                      <a:pPr marL="0" indent="0" algn="l" rtl="0">
                        <a:buFont typeface="+mj-lt"/>
                        <a:buAutoNum type="arabicPeriod"/>
                      </a:pPr>
                      <a:endParaRPr lang="en-GB" sz="1800" i="0" dirty="0"/>
                    </a:p>
                  </a:txBody>
                  <a:tcPr marL="87105" marR="87105" marT="43552" marB="43552"/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AutoNum type="arabicPeriod"/>
                      </a:pPr>
                      <a:r>
                        <a:rPr lang="en-GB" sz="1800" b="1" i="0" dirty="0"/>
                        <a:t>Right</a:t>
                      </a:r>
                      <a:r>
                        <a:rPr lang="en-GB" sz="1800" i="0" dirty="0"/>
                        <a:t> </a:t>
                      </a:r>
                      <a:r>
                        <a:rPr lang="en-GB" sz="1800" i="0" dirty="0">
                          <a:solidFill>
                            <a:srgbClr val="996633"/>
                          </a:solidFill>
                        </a:rPr>
                        <a:t>psoas major</a:t>
                      </a:r>
                      <a:r>
                        <a:rPr lang="en-GB" sz="1800" i="0" dirty="0"/>
                        <a:t> </a:t>
                      </a:r>
                    </a:p>
                    <a:p>
                      <a:pPr marL="0" indent="0" algn="l" rtl="0">
                        <a:buFont typeface="+mj-lt"/>
                        <a:buAutoNum type="arabicPeriod"/>
                      </a:pPr>
                      <a:r>
                        <a:rPr lang="en-GB" sz="1800" i="0" dirty="0">
                          <a:solidFill>
                            <a:srgbClr val="0070C0"/>
                          </a:solidFill>
                        </a:rPr>
                        <a:t>Inferior vena cava</a:t>
                      </a:r>
                    </a:p>
                    <a:p>
                      <a:pPr marL="0" indent="0" algn="l" rtl="0">
                        <a:buFont typeface="+mj-lt"/>
                        <a:buAutoNum type="arabicPeriod"/>
                      </a:pPr>
                      <a:r>
                        <a:rPr lang="en-GB" sz="1800" i="0" dirty="0">
                          <a:solidFill>
                            <a:srgbClr val="C00000"/>
                          </a:solidFill>
                        </a:rPr>
                        <a:t>Abdominal aorta</a:t>
                      </a:r>
                    </a:p>
                    <a:p>
                      <a:pPr marL="0" indent="0" algn="l" rtl="0">
                        <a:buFont typeface="+mj-lt"/>
                        <a:buAutoNum type="arabicPeriod"/>
                      </a:pPr>
                      <a:r>
                        <a:rPr lang="en-GB" sz="1800" b="1" i="0" dirty="0">
                          <a:solidFill>
                            <a:srgbClr val="C00000"/>
                          </a:solidFill>
                        </a:rPr>
                        <a:t>Inferior</a:t>
                      </a:r>
                      <a:r>
                        <a:rPr lang="en-GB" sz="1800" i="0" dirty="0"/>
                        <a:t> </a:t>
                      </a:r>
                      <a:r>
                        <a:rPr lang="en-GB" sz="1800" i="0" dirty="0">
                          <a:solidFill>
                            <a:srgbClr val="0070C0"/>
                          </a:solidFill>
                        </a:rPr>
                        <a:t>mesenteric</a:t>
                      </a:r>
                      <a:r>
                        <a:rPr lang="en-GB" sz="1800" i="0" dirty="0"/>
                        <a:t> vessels</a:t>
                      </a:r>
                    </a:p>
                  </a:txBody>
                  <a:tcPr marL="87105" marR="87105" marT="43552" marB="43552"/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None/>
                      </a:pPr>
                      <a:r>
                        <a:rPr lang="en-US" sz="1800" b="1" i="0" dirty="0"/>
                        <a:t>Left</a:t>
                      </a:r>
                      <a:r>
                        <a:rPr lang="en-US" sz="1800" i="0" dirty="0">
                          <a:solidFill>
                            <a:srgbClr val="CC6600"/>
                          </a:solidFill>
                        </a:rPr>
                        <a:t> psoas major</a:t>
                      </a:r>
                      <a:endParaRPr lang="en-GB" sz="1800" i="0" dirty="0">
                        <a:solidFill>
                          <a:srgbClr val="CC6600"/>
                        </a:solidFill>
                      </a:endParaRPr>
                    </a:p>
                  </a:txBody>
                  <a:tcPr marL="87105" marR="87105" marT="43552" marB="43552"/>
                </a:tc>
                <a:extLst>
                  <a:ext uri="{0D108BD9-81ED-4DB2-BD59-A6C34878D82A}">
                    <a16:rowId xmlns:a16="http://schemas.microsoft.com/office/drawing/2014/main" xmlns="" val="3418935357"/>
                  </a:ext>
                </a:extLst>
              </a:tr>
              <a:tr h="406947">
                <a:tc vMerge="1">
                  <a:txBody>
                    <a:bodyPr/>
                    <a:lstStyle/>
                    <a:p>
                      <a:endParaRPr lang="en-GB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sz="1800" b="1" i="0" dirty="0"/>
                        <a:t>Medial </a:t>
                      </a:r>
                    </a:p>
                  </a:txBody>
                  <a:tcPr marL="87105" marR="87105" marT="43552" marB="4355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AutoNum type="arabicPeriod"/>
                      </a:pPr>
                      <a:endParaRPr lang="en-GB" sz="1800" i="0" dirty="0"/>
                    </a:p>
                  </a:txBody>
                  <a:tcPr marL="87105" marR="87105" marT="43552" marB="43552"/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AutoNum type="arabicPeriod"/>
                      </a:pPr>
                      <a:r>
                        <a:rPr lang="en-GB" sz="1800" i="0" dirty="0"/>
                        <a:t>Pancreas </a:t>
                      </a:r>
                    </a:p>
                  </a:txBody>
                  <a:tcPr marL="87105" marR="87105" marT="43552" marB="43552"/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AutoNum type="arabicPeriod"/>
                      </a:pPr>
                      <a:endParaRPr lang="en-GB" sz="1800" i="0" dirty="0"/>
                    </a:p>
                  </a:txBody>
                  <a:tcPr marL="87105" marR="87105" marT="43552" marB="43552"/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AutoNum type="arabicPeriod"/>
                      </a:pPr>
                      <a:endParaRPr lang="en-GB" sz="1800" i="0" dirty="0"/>
                    </a:p>
                  </a:txBody>
                  <a:tcPr marL="87105" marR="87105" marT="43552" marB="43552"/>
                </a:tc>
                <a:extLst>
                  <a:ext uri="{0D108BD9-81ED-4DB2-BD59-A6C34878D82A}">
                    <a16:rowId xmlns:a16="http://schemas.microsoft.com/office/drawing/2014/main" xmlns="" val="3957208188"/>
                  </a:ext>
                </a:extLst>
              </a:tr>
              <a:tr h="406947">
                <a:tc vMerge="1">
                  <a:txBody>
                    <a:bodyPr/>
                    <a:lstStyle/>
                    <a:p>
                      <a:endParaRPr lang="en-GB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sz="1800" b="1" i="0" dirty="0"/>
                        <a:t>Lateral </a:t>
                      </a:r>
                    </a:p>
                  </a:txBody>
                  <a:tcPr marL="87105" marR="87105" marT="43552" marB="4355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AutoNum type="arabicPeriod"/>
                      </a:pPr>
                      <a:endParaRPr lang="en-GB" sz="1800" i="0" dirty="0"/>
                    </a:p>
                  </a:txBody>
                  <a:tcPr marL="87105" marR="87105" marT="43552" marB="43552"/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AutoNum type="arabicPeriod"/>
                      </a:pPr>
                      <a:r>
                        <a:rPr lang="en-GB" sz="1800" i="0" dirty="0"/>
                        <a:t>Right colic flexure</a:t>
                      </a:r>
                    </a:p>
                  </a:txBody>
                  <a:tcPr marL="87105" marR="87105" marT="43552" marB="43552"/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AutoNum type="arabicPeriod"/>
                      </a:pPr>
                      <a:endParaRPr lang="en-GB" sz="1800" i="0" dirty="0"/>
                    </a:p>
                  </a:txBody>
                  <a:tcPr marL="87105" marR="87105" marT="43552" marB="43552"/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+mj-lt"/>
                        <a:buAutoNum type="arabicPeriod"/>
                      </a:pPr>
                      <a:endParaRPr lang="en-GB" sz="1800" i="0" dirty="0"/>
                    </a:p>
                  </a:txBody>
                  <a:tcPr marL="87105" marR="87105" marT="43552" marB="43552"/>
                </a:tc>
                <a:extLst>
                  <a:ext uri="{0D108BD9-81ED-4DB2-BD59-A6C34878D82A}">
                    <a16:rowId xmlns:a16="http://schemas.microsoft.com/office/drawing/2014/main" xmlns="" val="345387778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xmlns="" id="{1CAF224E-9B65-49DC-930B-6BF4A6C9103C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11383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Duodenum Summary</a:t>
            </a:r>
          </a:p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slide is extra and summarizes the slides before</a:t>
            </a:r>
          </a:p>
        </p:txBody>
      </p:sp>
    </p:spTree>
    <p:extLst>
      <p:ext uri="{BB962C8B-B14F-4D97-AF65-F5344CB8AC3E}">
        <p14:creationId xmlns:p14="http://schemas.microsoft.com/office/powerpoint/2010/main" val="3017034545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1">
  <a:themeElements>
    <a:clrScheme name="دفق الهواء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Anatomy theme" id="{7FC4F3DF-2817-4164-896C-C694E5EB36E6}" vid="{5C80C7F9-9027-4D3F-949C-98E70E22F05E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نسق1</Template>
  <TotalTime>2490</TotalTime>
  <Words>1576</Words>
  <Application>Microsoft Office PowerPoint</Application>
  <PresentationFormat>مخصص</PresentationFormat>
  <Paragraphs>354</Paragraphs>
  <Slides>15</Slides>
  <Notes>1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15</vt:i4>
      </vt:variant>
    </vt:vector>
  </HeadingPairs>
  <TitlesOfParts>
    <vt:vector size="16" baseType="lpstr">
      <vt:lpstr>نسق1</vt:lpstr>
      <vt:lpstr>عرض تقديمي في PowerPoint</vt:lpstr>
      <vt:lpstr>Objectives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Small Intestines</dc:title>
  <dc:creator>Jawaher AbdulMohsen</dc:creator>
  <cp:lastModifiedBy>HP</cp:lastModifiedBy>
  <cp:revision>150</cp:revision>
  <dcterms:created xsi:type="dcterms:W3CDTF">2017-04-30T17:35:08Z</dcterms:created>
  <dcterms:modified xsi:type="dcterms:W3CDTF">2018-11-28T13:58:35Z</dcterms:modified>
</cp:coreProperties>
</file>