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7" r:id="rId1"/>
  </p:sldMasterIdLst>
  <p:notesMasterIdLst>
    <p:notesMasterId r:id="rId15"/>
  </p:notesMasterIdLst>
  <p:sldIdLst>
    <p:sldId id="320" r:id="rId2"/>
    <p:sldId id="363" r:id="rId3"/>
    <p:sldId id="303" r:id="rId4"/>
    <p:sldId id="364" r:id="rId5"/>
    <p:sldId id="365" r:id="rId6"/>
    <p:sldId id="367" r:id="rId7"/>
    <p:sldId id="368" r:id="rId8"/>
    <p:sldId id="369" r:id="rId9"/>
    <p:sldId id="300" r:id="rId10"/>
    <p:sldId id="306" r:id="rId11"/>
    <p:sldId id="376" r:id="rId12"/>
    <p:sldId id="315" r:id="rId13"/>
    <p:sldId id="319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Agency FB" panose="020B0503020202020204" pitchFamily="34" charset="0"/>
      <p:regular r:id="rId20"/>
      <p:bold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Arabic Typesetting" panose="03020402040406030203" pitchFamily="66" charset="-78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A677"/>
    <a:srgbClr val="CC3399"/>
    <a:srgbClr val="E6D3BC"/>
    <a:srgbClr val="FF99CC"/>
    <a:srgbClr val="824001"/>
    <a:srgbClr val="B0C283"/>
    <a:srgbClr val="FFD47C"/>
    <a:srgbClr val="FFEDC9"/>
    <a:srgbClr val="FFFFFF"/>
    <a:srgbClr val="FED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08BE60-98E1-4CA7-AB5B-2BF94F43183B}">
  <a:tblStyle styleId="{1108BE60-98E1-4CA7-AB5B-2BF94F4318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3E5EB3EA-823C-4605-A2E9-52B1581408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1V>
      <a:tcStyle>
        <a:tcBdr/>
        <a:fill>
          <a:solidFill>
            <a:srgbClr val="CDD4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1" autoAdjust="0"/>
    <p:restoredTop sz="94660"/>
  </p:normalViewPr>
  <p:slideViewPr>
    <p:cSldViewPr snapToGrid="0">
      <p:cViewPr>
        <p:scale>
          <a:sx n="68" d="100"/>
          <a:sy n="68" d="100"/>
        </p:scale>
        <p:origin x="104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39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4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40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drive.google.com/open?id=1kDI0uDiMu9lh7EOrJ42AJmZyxZvzKLJiQOn_u9yaflg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09">
            <a:extLst>
              <a:ext uri="{FF2B5EF4-FFF2-40B4-BE49-F238E27FC236}">
                <a16:creationId xmlns:a16="http://schemas.microsoft.com/office/drawing/2014/main" id="{92B83288-6382-48A9-9407-F200043D75F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66996" cy="157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10">
            <a:extLst>
              <a:ext uri="{FF2B5EF4-FFF2-40B4-BE49-F238E27FC236}">
                <a16:creationId xmlns:a16="http://schemas.microsoft.com/office/drawing/2014/main" id="{92A6CBCB-A062-4411-BBCB-950EE0FC5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0564" y="-1"/>
            <a:ext cx="2236214" cy="20600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07">
            <a:extLst>
              <a:ext uri="{FF2B5EF4-FFF2-40B4-BE49-F238E27FC236}">
                <a16:creationId xmlns:a16="http://schemas.microsoft.com/office/drawing/2014/main" id="{00E8EAC2-46D8-4156-B122-3EE148D62A72}"/>
              </a:ext>
            </a:extLst>
          </p:cNvPr>
          <p:cNvSpPr txBox="1"/>
          <p:nvPr/>
        </p:nvSpPr>
        <p:spPr>
          <a:xfrm>
            <a:off x="85059" y="5693292"/>
            <a:ext cx="4328677" cy="60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+mn-lt"/>
                <a:cs typeface="+mn-cs"/>
              </a:rPr>
              <a:t>Please check our </a:t>
            </a:r>
            <a:r>
              <a:rPr lang="en-GB" sz="1600" b="1" u="sng" dirty="0">
                <a:solidFill>
                  <a:schemeClr val="accent1"/>
                </a:solidFill>
                <a:latin typeface="+mn-lt"/>
                <a:cs typeface="+mn-cs"/>
                <a:hlinkClick r:id="rId4"/>
              </a:rPr>
              <a:t>Editing File</a:t>
            </a:r>
            <a:endParaRPr sz="1600" b="1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id="{498B3F68-DD49-4A99-922A-5F3DD9CBB9A8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Shape 56">
            <a:extLst>
              <a:ext uri="{FF2B5EF4-FFF2-40B4-BE49-F238E27FC236}">
                <a16:creationId xmlns:a16="http://schemas.microsoft.com/office/drawing/2014/main" id="{CDF81E75-BF9D-4A8C-AFC0-95B62D115A04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" name="Shape 113">
            <a:extLst>
              <a:ext uri="{FF2B5EF4-FFF2-40B4-BE49-F238E27FC236}">
                <a16:creationId xmlns:a16="http://schemas.microsoft.com/office/drawing/2014/main" id="{E201EE49-8AE4-4466-89D8-4BE602B15B0D}"/>
              </a:ext>
            </a:extLst>
          </p:cNvPr>
          <p:cNvSpPr txBox="1"/>
          <p:nvPr/>
        </p:nvSpPr>
        <p:spPr>
          <a:xfrm>
            <a:off x="9724292" y="6204902"/>
            <a:ext cx="2467708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500" b="1" dirty="0">
                <a:latin typeface="Arabic Typesetting"/>
                <a:ea typeface="Arabic Typesetting"/>
                <a:cs typeface="Arabic Typesetting"/>
                <a:sym typeface="Arabic Typesetting"/>
              </a:rPr>
              <a:t>{وَمَنْ يَتَوَكَّلْ عَلَى اللَّهِ فَهُوَ حَسْبُهُ}</a:t>
            </a:r>
            <a:endParaRPr sz="2500" b="1" dirty="0">
              <a:latin typeface="Arabic Typesetting"/>
              <a:ea typeface="Arabic Typesetting"/>
              <a:cs typeface="Arabic Typesetting"/>
              <a:sym typeface="Arabic Typesetting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69B414-FE47-4358-96E2-2E9405BB83BB}"/>
              </a:ext>
            </a:extLst>
          </p:cNvPr>
          <p:cNvSpPr txBox="1"/>
          <p:nvPr/>
        </p:nvSpPr>
        <p:spPr>
          <a:xfrm>
            <a:off x="5096079" y="5356671"/>
            <a:ext cx="1995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gency FB" panose="020B0503020202020204" pitchFamily="34" charset="0"/>
              </a:rPr>
              <a:t>Lecture (6)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2C603F-DC25-45AA-8010-10BE80124BFF}"/>
              </a:ext>
            </a:extLst>
          </p:cNvPr>
          <p:cNvSpPr txBox="1"/>
          <p:nvPr/>
        </p:nvSpPr>
        <p:spPr>
          <a:xfrm>
            <a:off x="9525300" y="5275098"/>
            <a:ext cx="2666700" cy="95013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Important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Doctors Notes</a:t>
            </a:r>
          </a:p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Notes/Extra explanation</a:t>
            </a:r>
          </a:p>
        </p:txBody>
      </p:sp>
      <p:sp>
        <p:nvSpPr>
          <p:cNvPr id="17" name="Shape 21">
            <a:extLst>
              <a:ext uri="{FF2B5EF4-FFF2-40B4-BE49-F238E27FC236}">
                <a16:creationId xmlns:a16="http://schemas.microsoft.com/office/drawing/2014/main" id="{E9866EDF-A8B3-4AB6-B960-409D315CBCBF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0BC3FA-6127-4E75-8FD9-5AB056BD079C}"/>
              </a:ext>
            </a:extLst>
          </p:cNvPr>
          <p:cNvSpPr txBox="1"/>
          <p:nvPr/>
        </p:nvSpPr>
        <p:spPr>
          <a:xfrm>
            <a:off x="85061" y="6085388"/>
            <a:ext cx="4328678" cy="698717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ar-SA" sz="1400" b="1" dirty="0">
                <a:latin typeface="Calibri" panose="020F0502020204030204" pitchFamily="34" charset="0"/>
                <a:cs typeface="Calibri" panose="020F0502020204030204" pitchFamily="34" charset="0"/>
              </a:rPr>
              <a:t>هذا العمل مبني بشكل أساسي على عمل دفعة 436 مع المراجعة والتدقيق وإضافة الملاحظات ولا يغني عن المصدر الأساسي للمذاكرة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97EED6-6B59-4F5D-884F-E452D4BCEC52}"/>
              </a:ext>
            </a:extLst>
          </p:cNvPr>
          <p:cNvSpPr/>
          <p:nvPr userDrawn="1"/>
        </p:nvSpPr>
        <p:spPr>
          <a:xfrm>
            <a:off x="3658685" y="2917105"/>
            <a:ext cx="487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Agency FB" panose="020B0503020202020204" pitchFamily="34" charset="0"/>
              </a:rPr>
              <a:t>Large Intestines</a:t>
            </a:r>
          </a:p>
        </p:txBody>
      </p:sp>
    </p:spTree>
    <p:extLst>
      <p:ext uri="{BB962C8B-B14F-4D97-AF65-F5344CB8AC3E}">
        <p14:creationId xmlns:p14="http://schemas.microsoft.com/office/powerpoint/2010/main" val="391402957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DCACC-88AC-4271-AD50-7A42F4F99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D29E6-9DA0-43B2-AF62-29A057291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E775B4-6F36-4CF9-BF85-303B65A0D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F652F-5A55-4D84-AD3F-A42964D89F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F2EF9-87B7-4584-A4EB-57051B15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E7BA5-E84F-4F6D-814C-560E5A4C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26215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5361D-1266-48D3-B713-8F911990E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5B356E-E33B-4870-8B41-1AE9E4FD1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EAC92-6FF9-40D0-B8D5-BA99BC727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5B769-F857-4196-9756-DE0B4AE2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32A03-8426-4A03-9B94-2316E84F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437398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6A25B4-3727-471C-8412-8FD0A33C2CC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MCQs</a:t>
            </a:r>
          </a:p>
        </p:txBody>
      </p:sp>
    </p:spTree>
    <p:extLst>
      <p:ext uri="{BB962C8B-B14F-4D97-AF65-F5344CB8AC3E}">
        <p14:creationId xmlns:p14="http://schemas.microsoft.com/office/powerpoint/2010/main" val="36227946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6A25B4-3727-471C-8412-8FD0A33C2CC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SAQ</a:t>
            </a:r>
          </a:p>
        </p:txBody>
      </p:sp>
    </p:spTree>
    <p:extLst>
      <p:ext uri="{BB962C8B-B14F-4D97-AF65-F5344CB8AC3E}">
        <p14:creationId xmlns:p14="http://schemas.microsoft.com/office/powerpoint/2010/main" val="251689518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C9A26-57FC-426A-AC96-B2A19B7227D2}"/>
              </a:ext>
            </a:extLst>
          </p:cNvPr>
          <p:cNvSpPr txBox="1"/>
          <p:nvPr/>
        </p:nvSpPr>
        <p:spPr>
          <a:xfrm>
            <a:off x="3658685" y="2637981"/>
            <a:ext cx="4874616" cy="332398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i="0" dirty="0">
                <a:solidFill>
                  <a:srgbClr val="CCA677"/>
                </a:solidFill>
                <a:effectLst/>
                <a:latin typeface="+mn-lt"/>
                <a:cs typeface="Arial" panose="020B0604020202020204" pitchFamily="34" charset="0"/>
              </a:rPr>
              <a:t>Team Leaders:</a:t>
            </a:r>
            <a:endParaRPr lang="en-GB" sz="20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Faisal Fahad Alsaif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Rawan Mohammad Alharbi</a:t>
            </a:r>
          </a:p>
          <a:p>
            <a:pPr algn="ctr"/>
            <a:endParaRPr lang="en-GB" sz="18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endParaRPr lang="en-GB" sz="18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0" dirty="0">
                <a:solidFill>
                  <a:srgbClr val="CCA677"/>
                </a:solidFill>
                <a:effectLst/>
                <a:latin typeface="+mn-lt"/>
                <a:cs typeface="Arial" panose="020B0604020202020204" pitchFamily="34" charset="0"/>
              </a:rPr>
              <a:t>Team Members:</a:t>
            </a:r>
            <a:endParaRPr lang="en-GB" sz="20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Abdulaziz Aldukhayel</a:t>
            </a:r>
            <a:b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</a:br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‏Abdulrahman Alduhayyim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Rinad </a:t>
            </a:r>
            <a:r>
              <a:rPr lang="en-GB" sz="1800" b="1" dirty="0">
                <a:latin typeface="+mn-lt"/>
                <a:cs typeface="Arial" panose="020B0604020202020204" pitchFamily="34" charset="0"/>
              </a:rPr>
              <a:t>Alghoraiby</a:t>
            </a:r>
          </a:p>
          <a:p>
            <a:pPr algn="ctr"/>
            <a:r>
              <a:rPr lang="en-US" sz="18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Majd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Albarrak</a:t>
            </a:r>
          </a:p>
          <a:p>
            <a:pPr algn="ctr"/>
            <a:endParaRPr lang="en-US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Shape 109">
            <a:extLst>
              <a:ext uri="{FF2B5EF4-FFF2-40B4-BE49-F238E27FC236}">
                <a16:creationId xmlns:a16="http://schemas.microsoft.com/office/drawing/2014/main" id="{44F89AF6-DEB5-422C-9C27-5DDDA577350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66996" cy="157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10">
            <a:extLst>
              <a:ext uri="{FF2B5EF4-FFF2-40B4-BE49-F238E27FC236}">
                <a16:creationId xmlns:a16="http://schemas.microsoft.com/office/drawing/2014/main" id="{5FE624D4-A56A-48D8-80AD-9C7B9D47374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0564" y="-1"/>
            <a:ext cx="2236214" cy="20600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55">
            <a:extLst>
              <a:ext uri="{FF2B5EF4-FFF2-40B4-BE49-F238E27FC236}">
                <a16:creationId xmlns:a16="http://schemas.microsoft.com/office/drawing/2014/main" id="{437727BD-BA18-489D-8F25-BC3151EE5802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Shape 56">
            <a:extLst>
              <a:ext uri="{FF2B5EF4-FFF2-40B4-BE49-F238E27FC236}">
                <a16:creationId xmlns:a16="http://schemas.microsoft.com/office/drawing/2014/main" id="{6B278EB7-A02B-4BA5-B9F9-392A9901D434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B62692-BE68-4B70-AC38-9014948FCBBF}"/>
              </a:ext>
            </a:extLst>
          </p:cNvPr>
          <p:cNvSpPr/>
          <p:nvPr/>
        </p:nvSpPr>
        <p:spPr>
          <a:xfrm>
            <a:off x="3658685" y="1095469"/>
            <a:ext cx="48746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>
                <a:latin typeface="Agency FB" panose="020B0503020202020204" pitchFamily="34" charset="0"/>
              </a:rPr>
              <a:t>Good luck</a:t>
            </a:r>
          </a:p>
          <a:p>
            <a:pPr algn="l"/>
            <a:r>
              <a:rPr lang="en-US" sz="3800" dirty="0">
                <a:latin typeface="Agency FB" panose="020B0503020202020204" pitchFamily="34" charset="0"/>
              </a:rPr>
              <a:t> Special thank for team436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B4F9E3-3979-4AC6-8BAC-054F31D8C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8027" y="1810389"/>
            <a:ext cx="448520" cy="448520"/>
          </a:xfrm>
          <a:prstGeom prst="rect">
            <a:avLst/>
          </a:prstGeom>
        </p:spPr>
      </p:pic>
      <p:sp>
        <p:nvSpPr>
          <p:cNvPr id="14" name="Shape 21">
            <a:extLst>
              <a:ext uri="{FF2B5EF4-FFF2-40B4-BE49-F238E27FC236}">
                <a16:creationId xmlns:a16="http://schemas.microsoft.com/office/drawing/2014/main" id="{CE4F9F2B-F48E-4434-8232-E45142D8C9E8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مجموعة 7">
            <a:extLst>
              <a:ext uri="{FF2B5EF4-FFF2-40B4-BE49-F238E27FC236}">
                <a16:creationId xmlns:a16="http://schemas.microsoft.com/office/drawing/2014/main" id="{4A3A3766-B9E0-4998-AC30-F36A54897C55}"/>
              </a:ext>
            </a:extLst>
          </p:cNvPr>
          <p:cNvGrpSpPr/>
          <p:nvPr/>
        </p:nvGrpSpPr>
        <p:grpSpPr>
          <a:xfrm>
            <a:off x="166664" y="6075936"/>
            <a:ext cx="404082" cy="718195"/>
            <a:chOff x="3955103" y="5434210"/>
            <a:chExt cx="404082" cy="718195"/>
          </a:xfrm>
        </p:grpSpPr>
        <p:pic>
          <p:nvPicPr>
            <p:cNvPr id="10" name="صورة 4">
              <a:extLst>
                <a:ext uri="{FF2B5EF4-FFF2-40B4-BE49-F238E27FC236}">
                  <a16:creationId xmlns:a16="http://schemas.microsoft.com/office/drawing/2014/main" id="{31EE6DB7-45F1-43CF-8114-40278D7E5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5103" y="5808367"/>
              <a:ext cx="344038" cy="344038"/>
            </a:xfrm>
            <a:prstGeom prst="rect">
              <a:avLst/>
            </a:prstGeom>
          </p:spPr>
        </p:pic>
        <p:pic>
          <p:nvPicPr>
            <p:cNvPr id="11" name="صورة 6">
              <a:extLst>
                <a:ext uri="{FF2B5EF4-FFF2-40B4-BE49-F238E27FC236}">
                  <a16:creationId xmlns:a16="http://schemas.microsoft.com/office/drawing/2014/main" id="{40797649-1300-41F9-B2AA-9EC8270CB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5103" y="5434210"/>
              <a:ext cx="404082" cy="32865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8E10973-6909-496D-B669-80D56397A4D5}"/>
              </a:ext>
            </a:extLst>
          </p:cNvPr>
          <p:cNvSpPr txBox="1"/>
          <p:nvPr/>
        </p:nvSpPr>
        <p:spPr>
          <a:xfrm>
            <a:off x="500294" y="5913762"/>
            <a:ext cx="487461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Twitter.com</a:t>
            </a:r>
            <a:r>
              <a:rPr lang="ar-SA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/</a:t>
            </a: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Anatomy437</a:t>
            </a:r>
          </a:p>
          <a:p>
            <a:pPr algn="l">
              <a:lnSpc>
                <a:spcPct val="150000"/>
              </a:lnSpc>
            </a:pP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Anatomyteam.437@gmail.com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E1826D-6A92-4162-89EC-43ABCB9A092A}"/>
              </a:ext>
            </a:extLst>
          </p:cNvPr>
          <p:cNvSpPr txBox="1"/>
          <p:nvPr userDrawn="1"/>
        </p:nvSpPr>
        <p:spPr>
          <a:xfrm>
            <a:off x="8807359" y="5552471"/>
            <a:ext cx="3359419" cy="127214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References: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Girls’ &amp; Boys’ Slides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u="none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Earthslab.com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TeachMeAnatomy.com</a:t>
            </a:r>
          </a:p>
        </p:txBody>
      </p:sp>
    </p:spTree>
    <p:extLst>
      <p:ext uri="{BB962C8B-B14F-4D97-AF65-F5344CB8AC3E}">
        <p14:creationId xmlns:p14="http://schemas.microsoft.com/office/powerpoint/2010/main" val="24244835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01F8F-1632-4F29-9DD0-22024A4CE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15088-A686-41D9-9E3C-201437742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02DC9-A02D-46E3-8231-86781375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E5E4A-AD5F-4D0E-9EAC-EC13A71A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26F55-39A8-4D53-9461-79B1D148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75254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E1DB6-1226-47C2-BAA4-2C24851E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CCA17-5C08-4253-ADCB-BAC3690E8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E24BD-19EA-4B0B-8D8F-11B2133D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0260A-4F2B-45B9-92B0-243CF3B5E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AB8F8-BDB9-4883-91D3-188746DE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156524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F5DB0-DF20-4BFE-ABEE-3F19EF6A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232E2-5ACC-43AD-A4A7-A84492D75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CA1A8-C9C0-4322-AEA7-CABE8443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9B29D-2DDB-4905-9451-FFA3057F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328A4-8FDD-4906-96EF-5D4F991A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50204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7A6C1-D2DD-474C-9413-AD649694C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B6A32-DA5C-424A-B623-FD55AB6CF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4E32B-B6C5-4F5D-8E04-65F479075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150BA-825C-49E0-8EC1-67142E77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98237-05F2-4024-8185-0B86A165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A1846-3BCD-493E-988E-1AD1CDA9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135211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27DF7-4435-45C3-A0FA-570D310FB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75B17-F885-409C-B10E-45BAA29FF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5C0C47-C94C-46E4-9EC7-7DFA6EE6B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6B4F27-90AB-4699-B41A-8224AE477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37289-A016-4215-A2B0-A678D1B2C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6AD6FC-893C-4A31-8C94-F608EC71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A22121-EC0C-4947-A49A-AAE46522A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393CF7-F247-4A1B-8054-FC3C34BF8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282087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9D813-4149-47A4-A30F-D0380151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D4937C-2D97-4CAC-90E7-B279B192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B0EFD8-D8EE-44F1-B5AE-94B228FDF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E5891E-96D9-4E3A-9354-6506D7BA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28483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AF248B-1BF4-4238-BAE7-F0E056229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470510-533E-4335-9FD5-A6BB750A7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12907-D9AB-4EBC-A23D-843A50DF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207157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21FA9-505E-473C-8441-AFE3803F8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53EC5-0125-4A93-A7F1-ED1AF7FE4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EB7F9-A684-4714-A500-510ED6ED7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8AABF-73E3-48F0-AB5E-4FEBCE39E2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8460F-7661-4CB9-9476-5A8B2F9BF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ACA6B-599C-4801-B0AC-520C395B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91351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1">
            <a:extLst>
              <a:ext uri="{FF2B5EF4-FFF2-40B4-BE49-F238E27FC236}">
                <a16:creationId xmlns:a16="http://schemas.microsoft.com/office/drawing/2014/main" id="{13423607-06AB-4953-837A-F9ED8DA39A13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rgbClr val="CCA677"/>
          </a:solidFill>
          <a:ln>
            <a:solidFill>
              <a:srgbClr val="CCA67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6"/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78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919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983" y="552883"/>
            <a:ext cx="594101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+mn-lt"/>
              </a:rPr>
              <a:t>1. The </a:t>
            </a:r>
            <a:r>
              <a:rPr lang="en-US" sz="1600" b="1" dirty="0" err="1">
                <a:solidFill>
                  <a:srgbClr val="002060"/>
                </a:solidFill>
                <a:latin typeface="+mn-lt"/>
              </a:rPr>
              <a:t>taeniae</a:t>
            </a:r>
            <a:r>
              <a:rPr lang="en-US" sz="1600" b="1" dirty="0">
                <a:solidFill>
                  <a:srgbClr val="002060"/>
                </a:solidFill>
                <a:latin typeface="+mn-lt"/>
              </a:rPr>
              <a:t> coli found in which of the following structure? </a:t>
            </a:r>
          </a:p>
          <a:p>
            <a:r>
              <a:rPr lang="en-US" sz="1600" dirty="0">
                <a:latin typeface="+mn-lt"/>
              </a:rPr>
              <a:t>A- Transverse colon                                      B- Small intestine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C- Rectum                                                      D- Anal canal 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+mn-lt"/>
              </a:rPr>
              <a:t>2. Which of the following part is with mesentery? </a:t>
            </a:r>
          </a:p>
          <a:p>
            <a:r>
              <a:rPr lang="en-US" sz="1600" dirty="0">
                <a:latin typeface="+mn-lt"/>
              </a:rPr>
              <a:t>A- Lower 1/3 of rectum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B- Appendix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C- Ascending colon </a:t>
            </a:r>
          </a:p>
          <a:p>
            <a:r>
              <a:rPr lang="en-US" sz="1600" dirty="0">
                <a:latin typeface="+mn-lt"/>
              </a:rPr>
              <a:t>D- Upper 2/3 of rectum 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+mn-lt"/>
              </a:rPr>
              <a:t>3. Which of the following structure is an anterior relation of cecum? </a:t>
            </a:r>
          </a:p>
          <a:p>
            <a:r>
              <a:rPr lang="en-US" sz="1600" dirty="0">
                <a:latin typeface="+mn-lt"/>
              </a:rPr>
              <a:t>A- Psoas major                                                   B- </a:t>
            </a:r>
            <a:r>
              <a:rPr lang="en-US" sz="1600" dirty="0" err="1">
                <a:latin typeface="+mn-lt"/>
              </a:rPr>
              <a:t>lliacus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C- Quadratus lumborum                                  D- Coils of small intestine 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+mn-lt"/>
              </a:rPr>
              <a:t>4. The superior mesenteric vessels relate to Transverse colon? </a:t>
            </a:r>
          </a:p>
          <a:p>
            <a:r>
              <a:rPr lang="en-US" sz="1600" dirty="0">
                <a:latin typeface="+mn-lt"/>
              </a:rPr>
              <a:t>A- Anteriorly                                                      B- Posteriorly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C- Superiorly                                                     D- Inferiorly</a:t>
            </a:r>
          </a:p>
          <a:p>
            <a:r>
              <a:rPr lang="en-US" sz="1600" dirty="0">
                <a:latin typeface="+mn-lt"/>
              </a:rPr>
              <a:t> </a:t>
            </a:r>
          </a:p>
          <a:p>
            <a:r>
              <a:rPr lang="en-GB" sz="1600" b="1" dirty="0">
                <a:solidFill>
                  <a:srgbClr val="002060"/>
                </a:solidFill>
                <a:latin typeface="+mn-lt"/>
              </a:rPr>
              <a:t>5. Which one of the following is the nerve supply of the Hindgut (endoderm):</a:t>
            </a:r>
          </a:p>
          <a:p>
            <a:r>
              <a:rPr lang="en-GB" sz="1600" dirty="0">
                <a:latin typeface="+mn-lt"/>
              </a:rPr>
              <a:t>A- Sympathetic + pelvic splanchnic nerves</a:t>
            </a:r>
          </a:p>
          <a:p>
            <a:r>
              <a:rPr lang="en-GB" sz="1600" dirty="0">
                <a:latin typeface="+mn-lt"/>
              </a:rPr>
              <a:t>B- Somatic (inferior rectal)</a:t>
            </a:r>
          </a:p>
          <a:p>
            <a:r>
              <a:rPr lang="en-GB" sz="1600" dirty="0">
                <a:latin typeface="+mn-lt"/>
              </a:rPr>
              <a:t>C- Sympathetic + </a:t>
            </a:r>
            <a:r>
              <a:rPr lang="en-GB" sz="1600" dirty="0" err="1">
                <a:latin typeface="+mn-lt"/>
              </a:rPr>
              <a:t>Vagus</a:t>
            </a:r>
            <a:endParaRPr lang="en-GB" sz="1600" dirty="0">
              <a:latin typeface="+mn-lt"/>
            </a:endParaRPr>
          </a:p>
          <a:p>
            <a:r>
              <a:rPr lang="en-GB" sz="1600" dirty="0">
                <a:latin typeface="+mn-lt"/>
              </a:rPr>
              <a:t>D- Non of them</a:t>
            </a:r>
            <a:endParaRPr lang="en-US" sz="1600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D632D8C-FDC5-461F-8D6F-7E85BCB5B9C1}"/>
              </a:ext>
            </a:extLst>
          </p:cNvPr>
          <p:cNvSpPr txBox="1">
            <a:spLocks/>
          </p:cNvSpPr>
          <p:nvPr/>
        </p:nvSpPr>
        <p:spPr>
          <a:xfrm>
            <a:off x="6524785" y="552883"/>
            <a:ext cx="5362416" cy="56622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2060"/>
                </a:solidFill>
              </a:rPr>
              <a:t>6. All the lymph in the GIT is collected at the: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A- </a:t>
            </a:r>
            <a:r>
              <a:rPr lang="en-US" sz="1600" dirty="0" err="1"/>
              <a:t>Preaorticlymph</a:t>
            </a:r>
            <a:r>
              <a:rPr lang="en-US" sz="1600" dirty="0"/>
              <a:t> nodes (Superior &amp; Inferior mesenteric)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B- </a:t>
            </a:r>
            <a:r>
              <a:rPr lang="en-US" sz="1600" dirty="0" err="1"/>
              <a:t>Preaorticlymph</a:t>
            </a:r>
            <a:r>
              <a:rPr lang="en-US" sz="1600" dirty="0"/>
              <a:t> nodes (anterior &amp; Inferior mesenteric)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C- </a:t>
            </a:r>
            <a:r>
              <a:rPr lang="en-US" sz="1600" dirty="0" err="1"/>
              <a:t>Postaorticlymph</a:t>
            </a:r>
            <a:r>
              <a:rPr lang="en-US" sz="1600" dirty="0"/>
              <a:t> node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D- Non of them</a:t>
            </a: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2060"/>
                </a:solidFill>
              </a:rPr>
              <a:t>7. The termination of the rectum is: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A- As a continuation of sigmoid colon at level of S3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B- Continues as anal canal, one inch below &amp; in front of tip of coccyx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C- Sacral plexus &amp; coccyx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D- A &amp; 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b="1" dirty="0">
                <a:solidFill>
                  <a:srgbClr val="002060"/>
                </a:solidFill>
              </a:rPr>
              <a:t>8. Which one of the following parts of large intestine is found in the pelvis?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A- Transverse colon                                        B- Anal canal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C- Rectum                                                        D- Cecum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b="1" dirty="0">
                <a:solidFill>
                  <a:srgbClr val="002060"/>
                </a:solidFill>
              </a:rPr>
              <a:t>9. Its surface anatomy is marked by </a:t>
            </a:r>
            <a:r>
              <a:rPr lang="en-GB" sz="1600" b="1" dirty="0" err="1">
                <a:solidFill>
                  <a:srgbClr val="002060"/>
                </a:solidFill>
              </a:rPr>
              <a:t>Mc’Burney’s</a:t>
            </a:r>
            <a:r>
              <a:rPr lang="en-GB" sz="1600" b="1" dirty="0">
                <a:solidFill>
                  <a:srgbClr val="002060"/>
                </a:solidFill>
              </a:rPr>
              <a:t> point: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A- Rectum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B- Colon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C- Appendix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D- Pancreas</a:t>
            </a:r>
          </a:p>
        </p:txBody>
      </p:sp>
    </p:spTree>
    <p:extLst>
      <p:ext uri="{BB962C8B-B14F-4D97-AF65-F5344CB8AC3E}">
        <p14:creationId xmlns:p14="http://schemas.microsoft.com/office/powerpoint/2010/main" val="725466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5">
            <a:extLst>
              <a:ext uri="{FF2B5EF4-FFF2-40B4-BE49-F238E27FC236}">
                <a16:creationId xmlns:a16="http://schemas.microsoft.com/office/drawing/2014/main" id="{5ECD51B0-E371-4E0F-B5AF-3203D3DBC25D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" name="Shape 56">
            <a:extLst>
              <a:ext uri="{FF2B5EF4-FFF2-40B4-BE49-F238E27FC236}">
                <a16:creationId xmlns:a16="http://schemas.microsoft.com/office/drawing/2014/main" id="{1141A1C1-D7B5-465D-8F19-2F7BD16633A6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2981E4-E3EE-47F3-ADDE-7C2C26FBC37F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Answers</a:t>
            </a:r>
          </a:p>
        </p:txBody>
      </p:sp>
      <p:sp>
        <p:nvSpPr>
          <p:cNvPr id="8" name="Shape 21">
            <a:extLst>
              <a:ext uri="{FF2B5EF4-FFF2-40B4-BE49-F238E27FC236}">
                <a16:creationId xmlns:a16="http://schemas.microsoft.com/office/drawing/2014/main" id="{AA804BE9-FDF2-4AEA-924D-54731E4C4671}"/>
              </a:ext>
            </a:extLst>
          </p:cNvPr>
          <p:cNvSpPr/>
          <p:nvPr/>
        </p:nvSpPr>
        <p:spPr>
          <a:xfrm flipV="1">
            <a:off x="0" y="6720112"/>
            <a:ext cx="12192000" cy="137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541">
            <a:extLst>
              <a:ext uri="{FF2B5EF4-FFF2-40B4-BE49-F238E27FC236}">
                <a16:creationId xmlns:a16="http://schemas.microsoft.com/office/drawing/2014/main" id="{BBBC6514-00ED-43A0-9486-A612F524303E}"/>
              </a:ext>
            </a:extLst>
          </p:cNvPr>
          <p:cNvSpPr txBox="1">
            <a:spLocks/>
          </p:cNvSpPr>
          <p:nvPr/>
        </p:nvSpPr>
        <p:spPr>
          <a:xfrm>
            <a:off x="3658685" y="1690813"/>
            <a:ext cx="2106011" cy="41463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ctr">
              <a:spcBef>
                <a:spcPts val="0"/>
              </a:spcBef>
              <a:buAutoNum type="arabicParenBoth"/>
            </a:pPr>
            <a:r>
              <a:rPr lang="pt-BR" sz="4000" dirty="0">
                <a:latin typeface="Agency FB" panose="020B0503020202020204" pitchFamily="34" charset="0"/>
              </a:rPr>
              <a:t>A</a:t>
            </a:r>
          </a:p>
          <a:p>
            <a:pPr marL="742950" indent="-742950" algn="ctr">
              <a:spcBef>
                <a:spcPts val="0"/>
              </a:spcBef>
              <a:buAutoNum type="arabicParenBoth"/>
            </a:pPr>
            <a:r>
              <a:rPr lang="pt-BR" sz="4000" dirty="0">
                <a:latin typeface="Agency FB" panose="020B0503020202020204" pitchFamily="34" charset="0"/>
              </a:rPr>
              <a:t>B</a:t>
            </a:r>
          </a:p>
          <a:p>
            <a:pPr marL="742950" indent="-742950" algn="ctr">
              <a:spcBef>
                <a:spcPts val="0"/>
              </a:spcBef>
              <a:buAutoNum type="arabicParenBoth"/>
            </a:pPr>
            <a:r>
              <a:rPr lang="pt-BR" sz="4000" dirty="0">
                <a:latin typeface="Agency FB" panose="020B0503020202020204" pitchFamily="34" charset="0"/>
              </a:rPr>
              <a:t>D</a:t>
            </a:r>
          </a:p>
          <a:p>
            <a:pPr marL="742950" indent="-742950" algn="ctr">
              <a:spcBef>
                <a:spcPts val="0"/>
              </a:spcBef>
              <a:buAutoNum type="arabicParenBoth"/>
            </a:pPr>
            <a:r>
              <a:rPr lang="pt-BR" sz="4000" dirty="0">
                <a:latin typeface="Agency FB" panose="020B0503020202020204" pitchFamily="34" charset="0"/>
              </a:rPr>
              <a:t>B</a:t>
            </a:r>
          </a:p>
          <a:p>
            <a:pPr marL="742950" indent="-742950" algn="ctr">
              <a:spcBef>
                <a:spcPts val="0"/>
              </a:spcBef>
              <a:buAutoNum type="arabicParenBoth"/>
            </a:pPr>
            <a:r>
              <a:rPr lang="pt-BR" sz="4000" dirty="0">
                <a:latin typeface="Agency FB" panose="020B0503020202020204" pitchFamily="34" charset="0"/>
              </a:rPr>
              <a:t>A</a:t>
            </a:r>
          </a:p>
          <a:p>
            <a:pPr marL="742950" indent="-742950" algn="ctr">
              <a:spcBef>
                <a:spcPts val="0"/>
              </a:spcBef>
              <a:buAutoNum type="arabicParenBoth"/>
            </a:pPr>
            <a:endParaRPr lang="pt-BR" sz="4000" dirty="0">
              <a:latin typeface="Agency FB" panose="020B0503020202020204" pitchFamily="34" charset="0"/>
            </a:endParaRPr>
          </a:p>
        </p:txBody>
      </p:sp>
      <p:sp>
        <p:nvSpPr>
          <p:cNvPr id="11" name="Shape 541">
            <a:extLst>
              <a:ext uri="{FF2B5EF4-FFF2-40B4-BE49-F238E27FC236}">
                <a16:creationId xmlns:a16="http://schemas.microsoft.com/office/drawing/2014/main" id="{8CEB97BE-0DDE-4DEF-A67A-98415F05CF6B}"/>
              </a:ext>
            </a:extLst>
          </p:cNvPr>
          <p:cNvSpPr txBox="1">
            <a:spLocks/>
          </p:cNvSpPr>
          <p:nvPr/>
        </p:nvSpPr>
        <p:spPr>
          <a:xfrm>
            <a:off x="6390907" y="1690813"/>
            <a:ext cx="2106011" cy="41463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ctr">
              <a:spcBef>
                <a:spcPts val="0"/>
              </a:spcBef>
              <a:buAutoNum type="arabicParenBoth" startAt="6"/>
            </a:pPr>
            <a:r>
              <a:rPr lang="pt-BR" sz="4000" dirty="0">
                <a:latin typeface="Agency FB" panose="020B0503020202020204" pitchFamily="34" charset="0"/>
              </a:rPr>
              <a:t>A</a:t>
            </a:r>
          </a:p>
          <a:p>
            <a:pPr marL="742950" indent="-742950" algn="ctr">
              <a:spcBef>
                <a:spcPts val="0"/>
              </a:spcBef>
              <a:buAutoNum type="arabicParenBoth" startAt="6"/>
            </a:pPr>
            <a:r>
              <a:rPr lang="pt-BR" sz="4000" dirty="0">
                <a:latin typeface="Agency FB" panose="020B0503020202020204" pitchFamily="34" charset="0"/>
              </a:rPr>
              <a:t>B</a:t>
            </a:r>
          </a:p>
          <a:p>
            <a:pPr marL="742950" indent="-742950" algn="ctr">
              <a:spcBef>
                <a:spcPts val="0"/>
              </a:spcBef>
              <a:buAutoNum type="arabicParenBoth" startAt="6"/>
            </a:pPr>
            <a:r>
              <a:rPr lang="pt-BR" sz="4000" dirty="0">
                <a:latin typeface="Agency FB" panose="020B0503020202020204" pitchFamily="34" charset="0"/>
              </a:rPr>
              <a:t>C</a:t>
            </a:r>
          </a:p>
          <a:p>
            <a:pPr marL="742950" indent="-742950" algn="ctr">
              <a:spcBef>
                <a:spcPts val="0"/>
              </a:spcBef>
              <a:buAutoNum type="arabicParenBoth" startAt="6"/>
            </a:pPr>
            <a:r>
              <a:rPr lang="pt-BR" sz="4000" dirty="0">
                <a:latin typeface="Agency FB" panose="020B0503020202020204" pitchFamily="34" charset="0"/>
              </a:rPr>
              <a:t>C</a:t>
            </a:r>
          </a:p>
          <a:p>
            <a:pPr algn="ctr">
              <a:spcBef>
                <a:spcPts val="0"/>
              </a:spcBef>
            </a:pPr>
            <a:endParaRPr lang="pt-BR" sz="40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710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770" y="942429"/>
            <a:ext cx="106904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latin typeface="+mn-lt"/>
              </a:rPr>
              <a:t>1. What are the characteristics of colon?</a:t>
            </a:r>
          </a:p>
          <a:p>
            <a:pPr marL="715963" indent="-342900">
              <a:buAutoNum type="arabicParenR"/>
            </a:pPr>
            <a:r>
              <a:rPr lang="en-US" sz="1800" dirty="0" err="1">
                <a:solidFill>
                  <a:schemeClr val="tx1"/>
                </a:solidFill>
                <a:latin typeface="+mn-lt"/>
              </a:rPr>
              <a:t>Taeniae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coli</a:t>
            </a:r>
          </a:p>
          <a:p>
            <a:pPr marL="715963" indent="-342900">
              <a:buAutoNum type="arabicParenR"/>
            </a:pPr>
            <a:r>
              <a:rPr lang="en-US" sz="1800" dirty="0" err="1">
                <a:solidFill>
                  <a:schemeClr val="tx1"/>
                </a:solidFill>
                <a:latin typeface="+mn-lt"/>
              </a:rPr>
              <a:t>Sacculations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715963" indent="-342900">
              <a:buAutoNum type="arabicParenR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Epiploic appendices </a:t>
            </a:r>
            <a:br>
              <a:rPr lang="en-US" sz="1800" dirty="0">
                <a:solidFill>
                  <a:schemeClr val="tx1"/>
                </a:solidFill>
                <a:latin typeface="+mn-lt"/>
              </a:rPr>
            </a:b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373063"/>
            <a:endParaRPr lang="en-US" sz="1800" dirty="0">
              <a:latin typeface="+mn-lt"/>
            </a:endParaRPr>
          </a:p>
          <a:p>
            <a:r>
              <a:rPr lang="en-US" sz="1800" b="1" dirty="0">
                <a:solidFill>
                  <a:srgbClr val="002060"/>
                </a:solidFill>
                <a:latin typeface="+mn-lt"/>
              </a:rPr>
              <a:t>2. What are the  anterior relations of (Cecum – Ascending &amp; Descending colons):</a:t>
            </a:r>
          </a:p>
          <a:p>
            <a:pPr marL="715963" lvl="0" indent="-342900">
              <a:buFontTx/>
              <a:buAutoNum type="arabicParenR"/>
            </a:pPr>
            <a:r>
              <a:rPr lang="en-US" sz="1800" dirty="0">
                <a:solidFill>
                  <a:schemeClr val="tx1"/>
                </a:solidFill>
                <a:latin typeface="Calibri" panose="020F0502020204030204"/>
              </a:rPr>
              <a:t>Anterior abdominal wall</a:t>
            </a:r>
          </a:p>
          <a:p>
            <a:pPr marL="715963" lvl="0" indent="-342900">
              <a:buFontTx/>
              <a:buAutoNum type="arabicParenR"/>
            </a:pPr>
            <a:r>
              <a:rPr lang="en-US" sz="1800" dirty="0">
                <a:solidFill>
                  <a:schemeClr val="tx1"/>
                </a:solidFill>
                <a:latin typeface="Calibri" panose="020F0502020204030204"/>
              </a:rPr>
              <a:t>Coils of small intestine</a:t>
            </a:r>
          </a:p>
          <a:p>
            <a:pPr marL="715963" lvl="0" indent="-342900">
              <a:buFontTx/>
              <a:buAutoNum type="arabicParenR"/>
            </a:pPr>
            <a:r>
              <a:rPr lang="en-US" sz="1800" dirty="0">
                <a:solidFill>
                  <a:schemeClr val="tx1"/>
                </a:solidFill>
                <a:latin typeface="Calibri" panose="020F0502020204030204"/>
              </a:rPr>
              <a:t>Greater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/>
              </a:rPr>
              <a:t>omentum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r>
              <a:rPr lang="en-US" sz="1800" b="1" dirty="0">
                <a:solidFill>
                  <a:srgbClr val="002060"/>
                </a:solidFill>
                <a:latin typeface="+mn-lt"/>
              </a:rPr>
              <a:t>3. What are the posterior relations (Cecum – Ascending &amp; Descending colons):</a:t>
            </a:r>
          </a:p>
          <a:p>
            <a:pPr marL="715963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C00000"/>
                </a:solidFill>
                <a:latin typeface="+mn-lt"/>
              </a:rPr>
              <a:t>Cecum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1. Psoas major    2. Iliacus</a:t>
            </a:r>
          </a:p>
          <a:p>
            <a:pPr marL="715963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C00000"/>
                </a:solidFill>
                <a:latin typeface="+mn-lt"/>
              </a:rPr>
              <a:t>Ascending colon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: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1. Iliacus    2. Quadratus lumborum    </a:t>
            </a:r>
            <a:r>
              <a:rPr lang="en-US" sz="1800" dirty="0">
                <a:solidFill>
                  <a:srgbClr val="CC3399"/>
                </a:solidFill>
                <a:latin typeface="+mn-lt"/>
              </a:rPr>
              <a:t>3. Right kidney</a:t>
            </a:r>
          </a:p>
          <a:p>
            <a:pPr marL="715963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C00000"/>
                </a:solidFill>
                <a:latin typeface="+mn-lt"/>
              </a:rPr>
              <a:t>Descending colon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1. Left kidney     2. Quadratus lumborum     3. Iliacus     </a:t>
            </a:r>
            <a:r>
              <a:rPr lang="en-US" sz="1800" dirty="0">
                <a:solidFill>
                  <a:srgbClr val="0070C0"/>
                </a:solidFill>
                <a:latin typeface="+mn-lt"/>
              </a:rPr>
              <a:t>4.</a:t>
            </a:r>
            <a:r>
              <a:rPr lang="ar-SA" sz="1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800" dirty="0">
                <a:solidFill>
                  <a:srgbClr val="0070C0"/>
                </a:solidFill>
                <a:latin typeface="+mn-lt"/>
              </a:rPr>
              <a:t>Psoas major</a:t>
            </a:r>
          </a:p>
        </p:txBody>
      </p:sp>
    </p:spTree>
    <p:extLst>
      <p:ext uri="{BB962C8B-B14F-4D97-AF65-F5344CB8AC3E}">
        <p14:creationId xmlns:p14="http://schemas.microsoft.com/office/powerpoint/2010/main" val="3936507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335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24784"/>
            <a:ext cx="10515600" cy="1325563"/>
          </a:xfrm>
        </p:spPr>
        <p:txBody>
          <a:bodyPr/>
          <a:lstStyle/>
          <a:p>
            <a:pPr marL="571500" indent="-571500" rtl="0">
              <a:buFont typeface="Wingdings" panose="05000000000000000000" pitchFamily="2" charset="2"/>
              <a:buChar char="§"/>
            </a:pPr>
            <a:r>
              <a:rPr lang="en-US" dirty="0"/>
              <a:t>Objectives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512235"/>
            <a:ext cx="10515600" cy="4750453"/>
          </a:xfrm>
        </p:spPr>
        <p:txBody>
          <a:bodyPr>
            <a:noAutofit/>
          </a:bodyPr>
          <a:lstStyle/>
          <a:p>
            <a:pPr algn="l" rtl="0">
              <a:buNone/>
              <a:defRPr/>
            </a:pPr>
            <a:r>
              <a:rPr lang="en-US" b="1" dirty="0"/>
              <a:t>At the end of the lecture, students should be able to:</a:t>
            </a:r>
          </a:p>
          <a:p>
            <a:pPr marL="354013" indent="-354013" algn="l" rtl="0">
              <a:buFont typeface="Wingdings" panose="05000000000000000000" pitchFamily="2" charset="2"/>
              <a:buChar char="ü"/>
              <a:defRPr/>
            </a:pPr>
            <a:r>
              <a:rPr lang="en-US" dirty="0"/>
              <a:t>List the different </a:t>
            </a:r>
            <a:r>
              <a:rPr lang="en-US" u="sng" dirty="0"/>
              <a:t>parts</a:t>
            </a:r>
            <a:r>
              <a:rPr lang="en-US" dirty="0"/>
              <a:t> of </a:t>
            </a:r>
            <a:r>
              <a:rPr lang="en-US" b="1" dirty="0"/>
              <a:t>large intestine</a:t>
            </a:r>
            <a:r>
              <a:rPr lang="en-US" dirty="0"/>
              <a:t>.</a:t>
            </a:r>
          </a:p>
          <a:p>
            <a:pPr marL="354013" indent="-354013" algn="l" rtl="0">
              <a:buFont typeface="Wingdings" panose="05000000000000000000" pitchFamily="2" charset="2"/>
              <a:buChar char="ü"/>
              <a:defRPr/>
            </a:pPr>
            <a:r>
              <a:rPr lang="en-US" dirty="0"/>
              <a:t>List the </a:t>
            </a:r>
            <a:r>
              <a:rPr lang="en-US" u="sng" dirty="0"/>
              <a:t>characteristic</a:t>
            </a:r>
            <a:r>
              <a:rPr lang="en-US" dirty="0"/>
              <a:t> </a:t>
            </a:r>
            <a:r>
              <a:rPr lang="en-US" u="sng" dirty="0"/>
              <a:t>features</a:t>
            </a:r>
            <a:r>
              <a:rPr lang="en-US" dirty="0"/>
              <a:t> of </a:t>
            </a:r>
            <a:r>
              <a:rPr lang="en-US" b="1" dirty="0"/>
              <a:t>colon</a:t>
            </a:r>
            <a:r>
              <a:rPr lang="en-US" dirty="0"/>
              <a:t>.</a:t>
            </a:r>
          </a:p>
          <a:p>
            <a:pPr marL="354013" indent="-354013" algn="l" rtl="0">
              <a:buFont typeface="Wingdings" panose="05000000000000000000" pitchFamily="2" charset="2"/>
              <a:buChar char="ü"/>
              <a:defRPr/>
            </a:pPr>
            <a:r>
              <a:rPr lang="en-US" dirty="0"/>
              <a:t>Describe the anatomy of </a:t>
            </a:r>
            <a:r>
              <a:rPr lang="en-US" b="1" u="sng" dirty="0"/>
              <a:t>different parts</a:t>
            </a:r>
            <a:r>
              <a:rPr lang="en-US" b="1" dirty="0"/>
              <a:t> </a:t>
            </a:r>
            <a:r>
              <a:rPr lang="en-US" dirty="0"/>
              <a:t>of </a:t>
            </a:r>
            <a:r>
              <a:rPr lang="en-US" b="1" u="sng" dirty="0"/>
              <a:t>large intestine</a:t>
            </a:r>
            <a:r>
              <a:rPr lang="en-US" b="1" dirty="0"/>
              <a:t> </a:t>
            </a:r>
            <a:r>
              <a:rPr lang="en-US" dirty="0"/>
              <a:t>regarding: the </a:t>
            </a:r>
            <a:r>
              <a:rPr lang="en-US" b="1" dirty="0"/>
              <a:t>surface anatomy</a:t>
            </a:r>
            <a:r>
              <a:rPr lang="en-US" dirty="0"/>
              <a:t>,  </a:t>
            </a:r>
            <a:r>
              <a:rPr lang="en-US" b="1" dirty="0"/>
              <a:t>peritoneal covering</a:t>
            </a:r>
            <a:r>
              <a:rPr lang="en-US" dirty="0"/>
              <a:t>, </a:t>
            </a:r>
            <a:r>
              <a:rPr lang="en-US" b="1" dirty="0"/>
              <a:t>relations</a:t>
            </a:r>
            <a:r>
              <a:rPr lang="en-US" dirty="0"/>
              <a:t>, </a:t>
            </a:r>
            <a:r>
              <a:rPr lang="en-US" b="1" dirty="0"/>
              <a:t>arterial</a:t>
            </a:r>
            <a:r>
              <a:rPr lang="en-US" dirty="0"/>
              <a:t> &amp; </a:t>
            </a:r>
            <a:r>
              <a:rPr lang="en-US" b="1" dirty="0"/>
              <a:t>nerve</a:t>
            </a:r>
            <a:r>
              <a:rPr lang="en-US" dirty="0"/>
              <a:t> </a:t>
            </a:r>
            <a:r>
              <a:rPr lang="en-US" b="1" dirty="0"/>
              <a:t>supply</a:t>
            </a:r>
            <a:r>
              <a:rPr lang="en-US" dirty="0"/>
              <a:t>.</a:t>
            </a:r>
          </a:p>
          <a:p>
            <a:pPr marL="354013" indent="-354013" algn="l" rtl="0">
              <a:buFont typeface="Wingdings" panose="05000000000000000000" pitchFamily="2" charset="2"/>
              <a:buChar char="ü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1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FACDC63D-E6FF-46E5-B7FB-F271DD9FBB8B}"/>
              </a:ext>
            </a:extLst>
          </p:cNvPr>
          <p:cNvSpPr txBox="1">
            <a:spLocks/>
          </p:cNvSpPr>
          <p:nvPr/>
        </p:nvSpPr>
        <p:spPr>
          <a:xfrm>
            <a:off x="738649" y="1007776"/>
            <a:ext cx="6376135" cy="519544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(1,2,3,4,5) are found in the </a:t>
            </a:r>
            <a:r>
              <a:rPr lang="en-US" sz="20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abdomen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(6,7) are found in the </a:t>
            </a:r>
            <a:r>
              <a:rPr lang="en-US" sz="20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70C0"/>
                  </a:solidFill>
                </a:uFill>
                <a:cs typeface="Times New Roman" pitchFamily="18" charset="0"/>
              </a:rPr>
              <a:t>pelvis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(8) is found in the </a:t>
            </a:r>
            <a:r>
              <a:rPr lang="en-US" sz="20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F0"/>
                  </a:solidFill>
                </a:uFill>
                <a:cs typeface="Times New Roman" pitchFamily="18" charset="0"/>
              </a:rPr>
              <a:t>perineum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uFill>
                  <a:solidFill>
                    <a:schemeClr val="accent5"/>
                  </a:solidFill>
                </a:uFill>
                <a:cs typeface="Times New Roman" pitchFamily="18" charset="0"/>
              </a:rPr>
              <a:t>NOT found in rectum &amp; anal canal ONLY colon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b="1" u="heavy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accent5"/>
                  </a:solidFill>
                </a:uFill>
                <a:cs typeface="Times New Roman" pitchFamily="18" charset="0"/>
              </a:rPr>
              <a:t>Taeniae</a:t>
            </a:r>
            <a:r>
              <a:rPr lang="en-US" sz="20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accent5"/>
                  </a:solidFill>
                </a:uFill>
                <a:cs typeface="Times New Roman" pitchFamily="18" charset="0"/>
              </a:rPr>
              <a:t> coli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: </a:t>
            </a:r>
            <a:b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</a:b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Three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longitudinal muscle bands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Sacculations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(</a:t>
            </a:r>
            <a:r>
              <a:rPr lang="en-US" sz="20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99CC"/>
                  </a:solidFill>
                </a:uFill>
                <a:cs typeface="Times New Roman" pitchFamily="18" charset="0"/>
              </a:rPr>
              <a:t>Haustra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)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=</a:t>
            </a:r>
            <a:r>
              <a:rPr lang="ar-SA" sz="2000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تكيّسات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: </a:t>
            </a:r>
            <a:b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</a:b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Because the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Taeniae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coli are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shorter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than large intestine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C000"/>
                  </a:solidFill>
                </a:uFill>
                <a:cs typeface="Times New Roman" pitchFamily="18" charset="0"/>
              </a:rPr>
              <a:t>Epiploic Appendices</a:t>
            </a:r>
            <a:r>
              <a:rPr lang="ar-SA" sz="2000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C000"/>
                  </a:solidFill>
                </a:uFill>
                <a:cs typeface="Times New Roman" pitchFamily="18" charset="0"/>
              </a:rPr>
              <a:t>زوائد=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: </a:t>
            </a:r>
            <a:b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</a:b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Short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peritoneal folds </a:t>
            </a:r>
            <a:r>
              <a:rPr lang="en-US" sz="2000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filled with fat</a:t>
            </a:r>
            <a:r>
              <a:rPr lang="ar-SA" sz="2000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(Yellowish color)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540000" indent="-180000" algn="l" rtl="0">
              <a:lnSpc>
                <a:spcPct val="100000"/>
              </a:lnSpc>
              <a:spcBef>
                <a:spcPts val="0"/>
              </a:spcBef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000" dirty="0">
              <a:solidFill>
                <a:schemeClr val="accent3">
                  <a:lumMod val="7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A97F0F8-55C1-4079-874B-2EE77F75B5E2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Parts of the Large Intestine</a:t>
            </a:r>
            <a:endParaRPr lang="en-US" sz="3200" b="1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E46455E-EC22-427F-B645-39A788E8EB07}"/>
              </a:ext>
            </a:extLst>
          </p:cNvPr>
          <p:cNvSpPr txBox="1">
            <a:spLocks/>
          </p:cNvSpPr>
          <p:nvPr/>
        </p:nvSpPr>
        <p:spPr>
          <a:xfrm>
            <a:off x="738648" y="3107674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Characteristics of Colon </a:t>
            </a:r>
            <a:endParaRPr lang="en-US" sz="3200" b="1" dirty="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152D936-5AA5-4CD3-AD0B-4F96E002DE5C}"/>
              </a:ext>
            </a:extLst>
          </p:cNvPr>
          <p:cNvGrpSpPr/>
          <p:nvPr/>
        </p:nvGrpSpPr>
        <p:grpSpPr>
          <a:xfrm>
            <a:off x="7000875" y="1339745"/>
            <a:ext cx="5204404" cy="4863477"/>
            <a:chOff x="7000875" y="1339745"/>
            <a:chExt cx="5204404" cy="486347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250F6FD-9EE6-45F2-A059-442521B45C9D}"/>
                </a:ext>
              </a:extLst>
            </p:cNvPr>
            <p:cNvGrpSpPr/>
            <p:nvPr/>
          </p:nvGrpSpPr>
          <p:grpSpPr>
            <a:xfrm>
              <a:off x="7000875" y="1339745"/>
              <a:ext cx="5204404" cy="4863477"/>
              <a:chOff x="7000875" y="1339745"/>
              <a:chExt cx="5204404" cy="4863477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F852468-FAE8-45FA-A479-04AE490DFA08}"/>
                  </a:ext>
                </a:extLst>
              </p:cNvPr>
              <p:cNvGrpSpPr/>
              <p:nvPr/>
            </p:nvGrpSpPr>
            <p:grpSpPr>
              <a:xfrm>
                <a:off x="7000875" y="1339745"/>
                <a:ext cx="5204404" cy="4863477"/>
                <a:chOff x="7000875" y="1339745"/>
                <a:chExt cx="5204404" cy="4863477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F12DDF59-66C1-4633-99B0-72E5195A8C7A}"/>
                    </a:ext>
                  </a:extLst>
                </p:cNvPr>
                <p:cNvGrpSpPr/>
                <p:nvPr/>
              </p:nvGrpSpPr>
              <p:grpSpPr>
                <a:xfrm>
                  <a:off x="7000875" y="1339745"/>
                  <a:ext cx="5191125" cy="4513628"/>
                  <a:chOff x="7000875" y="1339745"/>
                  <a:chExt cx="5191125" cy="4513628"/>
                </a:xfrm>
              </p:grpSpPr>
              <p:pic>
                <p:nvPicPr>
                  <p:cNvPr id="64" name="Picture 63">
                    <a:extLst>
                      <a:ext uri="{FF2B5EF4-FFF2-40B4-BE49-F238E27FC236}">
                        <a16:creationId xmlns:a16="http://schemas.microsoft.com/office/drawing/2014/main" id="{8E8C2FB6-03DE-4335-95C0-FB2DA4AA869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b="6043"/>
                  <a:stretch/>
                </p:blipFill>
                <p:spPr>
                  <a:xfrm>
                    <a:off x="7000875" y="1339745"/>
                    <a:ext cx="5191125" cy="4385217"/>
                  </a:xfrm>
                  <a:prstGeom prst="rect">
                    <a:avLst/>
                  </a:prstGeom>
                </p:spPr>
              </p:pic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125C5773-F5CC-4BBC-A6F2-A88C5226462A}"/>
                      </a:ext>
                    </a:extLst>
                  </p:cNvPr>
                  <p:cNvCxnSpPr/>
                  <p:nvPr/>
                </p:nvCxnSpPr>
                <p:spPr>
                  <a:xfrm>
                    <a:off x="9745694" y="5695328"/>
                    <a:ext cx="0" cy="158045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9614655F-31A1-4436-84EE-8D1CD7A34527}"/>
                      </a:ext>
                    </a:extLst>
                  </p:cNvPr>
                  <p:cNvCxnSpPr/>
                  <p:nvPr/>
                </p:nvCxnSpPr>
                <p:spPr>
                  <a:xfrm>
                    <a:off x="10917716" y="2831335"/>
                    <a:ext cx="401846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E1F5F232-ED47-4B71-8D2C-7C34205092F8}"/>
                      </a:ext>
                    </a:extLst>
                  </p:cNvPr>
                  <p:cNvCxnSpPr/>
                  <p:nvPr/>
                </p:nvCxnSpPr>
                <p:spPr>
                  <a:xfrm>
                    <a:off x="10603119" y="2269475"/>
                    <a:ext cx="716443" cy="56186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8947ECDA-6E5D-4E04-B94A-9241B0045C0C}"/>
                    </a:ext>
                  </a:extLst>
                </p:cNvPr>
                <p:cNvSpPr/>
                <p:nvPr/>
              </p:nvSpPr>
              <p:spPr>
                <a:xfrm>
                  <a:off x="7401261" y="4609652"/>
                  <a:ext cx="666973" cy="150607"/>
                </a:xfrm>
                <a:prstGeom prst="rect">
                  <a:avLst/>
                </a:prstGeom>
                <a:noFill/>
                <a:ln w="285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BC7CFE08-E302-4B0D-992E-FDD0A5AFFDDD}"/>
                    </a:ext>
                  </a:extLst>
                </p:cNvPr>
                <p:cNvSpPr/>
                <p:nvPr/>
              </p:nvSpPr>
              <p:spPr>
                <a:xfrm>
                  <a:off x="7565530" y="4447429"/>
                  <a:ext cx="502704" cy="150607"/>
                </a:xfrm>
                <a:prstGeom prst="rect">
                  <a:avLst/>
                </a:prstGeom>
                <a:noFill/>
                <a:ln w="285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863D06F-BEC6-417F-A800-9688078EBA26}"/>
                    </a:ext>
                  </a:extLst>
                </p:cNvPr>
                <p:cNvSpPr/>
                <p:nvPr/>
              </p:nvSpPr>
              <p:spPr>
                <a:xfrm>
                  <a:off x="7332134" y="3233493"/>
                  <a:ext cx="736100" cy="331410"/>
                </a:xfrm>
                <a:prstGeom prst="rect">
                  <a:avLst/>
                </a:prstGeom>
                <a:noFill/>
                <a:ln w="285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C73B020-CFF5-4F75-A038-EE59548E4863}"/>
                    </a:ext>
                  </a:extLst>
                </p:cNvPr>
                <p:cNvSpPr/>
                <p:nvPr/>
              </p:nvSpPr>
              <p:spPr>
                <a:xfrm>
                  <a:off x="11319562" y="3749160"/>
                  <a:ext cx="796238" cy="303591"/>
                </a:xfrm>
                <a:prstGeom prst="rect">
                  <a:avLst/>
                </a:prstGeom>
                <a:noFill/>
                <a:ln w="285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888D808B-30EF-4485-8779-68053161D122}"/>
                    </a:ext>
                  </a:extLst>
                </p:cNvPr>
                <p:cNvSpPr/>
                <p:nvPr/>
              </p:nvSpPr>
              <p:spPr>
                <a:xfrm>
                  <a:off x="7670088" y="1867103"/>
                  <a:ext cx="1110355" cy="179280"/>
                </a:xfrm>
                <a:prstGeom prst="rect">
                  <a:avLst/>
                </a:prstGeom>
                <a:noFill/>
                <a:ln w="285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1FDB7EEB-7FE1-4071-ACEE-74CD988C87E1}"/>
                    </a:ext>
                  </a:extLst>
                </p:cNvPr>
                <p:cNvSpPr/>
                <p:nvPr/>
              </p:nvSpPr>
              <p:spPr>
                <a:xfrm>
                  <a:off x="8160064" y="4929284"/>
                  <a:ext cx="970029" cy="179280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64F4AD82-B654-435B-9555-A6A6022218DC}"/>
                    </a:ext>
                  </a:extLst>
                </p:cNvPr>
                <p:cNvSpPr/>
                <p:nvPr/>
              </p:nvSpPr>
              <p:spPr>
                <a:xfrm>
                  <a:off x="8712976" y="5375875"/>
                  <a:ext cx="542289" cy="179281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760E7313-5A39-4B66-801E-7A420AD8B3BB}"/>
                    </a:ext>
                  </a:extLst>
                </p:cNvPr>
                <p:cNvSpPr/>
                <p:nvPr/>
              </p:nvSpPr>
              <p:spPr>
                <a:xfrm>
                  <a:off x="10430692" y="1600583"/>
                  <a:ext cx="662940" cy="179280"/>
                </a:xfrm>
                <a:prstGeom prst="rect">
                  <a:avLst/>
                </a:prstGeom>
                <a:noFill/>
                <a:ln w="28575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B959240C-C7B8-4927-8DC9-750559AC7452}"/>
                    </a:ext>
                  </a:extLst>
                </p:cNvPr>
                <p:cNvSpPr/>
                <p:nvPr/>
              </p:nvSpPr>
              <p:spPr>
                <a:xfrm>
                  <a:off x="11319562" y="4194507"/>
                  <a:ext cx="557841" cy="179280"/>
                </a:xfrm>
                <a:prstGeom prst="rect">
                  <a:avLst/>
                </a:prstGeom>
                <a:noFill/>
                <a:ln w="28575">
                  <a:solidFill>
                    <a:srgbClr val="FF99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2318A4F9-A33C-403E-9FB8-50ECCE3C1026}"/>
                    </a:ext>
                  </a:extLst>
                </p:cNvPr>
                <p:cNvSpPr txBox="1"/>
                <p:nvPr/>
              </p:nvSpPr>
              <p:spPr>
                <a:xfrm>
                  <a:off x="9071289" y="5803112"/>
                  <a:ext cx="135940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/>
                    <a:t>Anus or </a:t>
                  </a:r>
                </a:p>
                <a:p>
                  <a:pPr algn="ctr"/>
                  <a:r>
                    <a:rPr lang="en-US" sz="1000" b="1" dirty="0"/>
                    <a:t>Anal canal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5B6E22A9-E910-451D-A9B0-F147F8236FD8}"/>
                    </a:ext>
                  </a:extLst>
                </p:cNvPr>
                <p:cNvSpPr txBox="1"/>
                <p:nvPr/>
              </p:nvSpPr>
              <p:spPr>
                <a:xfrm>
                  <a:off x="11267527" y="2661685"/>
                  <a:ext cx="93775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/>
                    <a:t>Epiploic </a:t>
                  </a:r>
                </a:p>
                <a:p>
                  <a:pPr algn="ctr"/>
                  <a:r>
                    <a:rPr lang="en-US" sz="1000" b="1" dirty="0"/>
                    <a:t>Appendices</a:t>
                  </a:r>
                </a:p>
              </p:txBody>
            </p:sp>
          </p:grp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58F1B96-5462-41C7-9179-5AA0DDBC4728}"/>
                  </a:ext>
                </a:extLst>
              </p:cNvPr>
              <p:cNvSpPr/>
              <p:nvPr/>
            </p:nvSpPr>
            <p:spPr>
              <a:xfrm>
                <a:off x="11327593" y="2696035"/>
                <a:ext cx="796238" cy="365760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F08D65F-BC25-40BB-A90D-AFCFED3176BB}"/>
                </a:ext>
              </a:extLst>
            </p:cNvPr>
            <p:cNvSpPr/>
            <p:nvPr/>
          </p:nvSpPr>
          <p:spPr>
            <a:xfrm>
              <a:off x="9382897" y="5853373"/>
              <a:ext cx="724930" cy="316768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943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369883D-6262-418B-9498-464945BFD1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487184"/>
              </p:ext>
            </p:extLst>
          </p:nvPr>
        </p:nvGraphicFramePr>
        <p:xfrm>
          <a:off x="738649" y="1287702"/>
          <a:ext cx="10714701" cy="32004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571567">
                  <a:extLst>
                    <a:ext uri="{9D8B030D-6E8A-4147-A177-3AD203B41FA5}">
                      <a16:colId xmlns:a16="http://schemas.microsoft.com/office/drawing/2014/main" val="866453576"/>
                    </a:ext>
                  </a:extLst>
                </a:gridCol>
                <a:gridCol w="3571567">
                  <a:extLst>
                    <a:ext uri="{9D8B030D-6E8A-4147-A177-3AD203B41FA5}">
                      <a16:colId xmlns:a16="http://schemas.microsoft.com/office/drawing/2014/main" val="1027808555"/>
                    </a:ext>
                  </a:extLst>
                </a:gridCol>
                <a:gridCol w="3571567">
                  <a:extLst>
                    <a:ext uri="{9D8B030D-6E8A-4147-A177-3AD203B41FA5}">
                      <a16:colId xmlns:a16="http://schemas.microsoft.com/office/drawing/2014/main" val="168239178"/>
                    </a:ext>
                  </a:extLst>
                </a:gridCol>
              </a:tblGrid>
              <a:tr h="19473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Parts with </a:t>
                      </a:r>
                      <a:r>
                        <a:rPr lang="en-US" sz="1800" b="1" u="heavy" baseline="0" dirty="0">
                          <a:uFill>
                            <a:solidFill>
                              <a:srgbClr val="FFFF00"/>
                            </a:solidFill>
                          </a:uFill>
                        </a:rPr>
                        <a:t>mesentery</a:t>
                      </a:r>
                      <a:r>
                        <a:rPr lang="en-US" sz="1800" b="1" u="none" baseline="30000" dirty="0">
                          <a:uFill>
                            <a:solidFill>
                              <a:srgbClr val="FFFF00"/>
                            </a:solidFill>
                          </a:uFill>
                        </a:rPr>
                        <a:t>1</a:t>
                      </a:r>
                      <a:r>
                        <a:rPr lang="en-US" sz="1800" b="1" u="none" baseline="0" dirty="0">
                          <a:uFill>
                            <a:solidFill>
                              <a:srgbClr val="FFFF00"/>
                            </a:solidFill>
                          </a:uFill>
                        </a:rPr>
                        <a:t> </a:t>
                      </a:r>
                      <a:endParaRPr lang="en-US" b="1" u="none" baseline="0" dirty="0">
                        <a:uFill>
                          <a:solidFill>
                            <a:srgbClr val="FFFF00"/>
                          </a:solidFill>
                        </a:u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Parts with </a:t>
                      </a:r>
                      <a:r>
                        <a:rPr lang="en-US" sz="1800" b="1" u="heavy" baseline="0" dirty="0">
                          <a:uFill>
                            <a:solidFill>
                              <a:srgbClr val="00CC00"/>
                            </a:solidFill>
                          </a:uFill>
                        </a:rPr>
                        <a:t>Retroperitoneal</a:t>
                      </a:r>
                      <a:r>
                        <a:rPr lang="en-US" sz="1800" b="1" u="none" baseline="30000" dirty="0">
                          <a:uFill>
                            <a:solidFill>
                              <a:srgbClr val="00CC00"/>
                            </a:solidFill>
                          </a:uFill>
                        </a:rPr>
                        <a:t>2</a:t>
                      </a:r>
                      <a:r>
                        <a:rPr lang="en-US" sz="1800" b="1" u="none" baseline="0" dirty="0">
                          <a:uFill>
                            <a:solidFill>
                              <a:srgbClr val="00CC00"/>
                            </a:solidFill>
                          </a:uFill>
                        </a:rPr>
                        <a:t> </a:t>
                      </a:r>
                      <a:endParaRPr lang="en-US" b="1" u="none" baseline="0" dirty="0">
                        <a:uFill>
                          <a:solidFill>
                            <a:srgbClr val="00CC00"/>
                          </a:solidFill>
                        </a:u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Parts </a:t>
                      </a:r>
                      <a:r>
                        <a:rPr lang="en-US" sz="1800" u="heavy" baseline="0" dirty="0">
                          <a:uFill>
                            <a:solidFill>
                              <a:srgbClr val="CC3399"/>
                            </a:solidFill>
                          </a:uFill>
                        </a:rPr>
                        <a:t>devoid of (without) peritoneal</a:t>
                      </a:r>
                      <a:r>
                        <a:rPr lang="en-US" sz="1800" dirty="0"/>
                        <a:t> covering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712923"/>
                  </a:ext>
                </a:extLst>
              </a:tr>
              <a:tr h="734736">
                <a:tc>
                  <a:txBody>
                    <a:bodyPr/>
                    <a:lstStyle/>
                    <a:p>
                      <a:pPr marL="180000" indent="-180000" algn="l" rtl="0">
                        <a:buFont typeface="+mj-lt"/>
                        <a:buAutoNum type="arabicPeriod"/>
                      </a:pPr>
                      <a:r>
                        <a:rPr lang="en-US" sz="1600" dirty="0"/>
                        <a:t>Transverse colon</a:t>
                      </a:r>
                      <a:r>
                        <a:rPr lang="en-US" sz="1600" b="1" u="none" baseline="30000" dirty="0">
                          <a:uFill>
                            <a:solidFill>
                              <a:srgbClr val="FFFF00"/>
                            </a:solidFill>
                          </a:uFill>
                        </a:rPr>
                        <a:t>3</a:t>
                      </a:r>
                      <a:endParaRPr lang="en-US" sz="1600" dirty="0"/>
                    </a:p>
                    <a:p>
                      <a:pPr marL="180000" indent="-180000" algn="l" rtl="0">
                        <a:buFont typeface="+mj-lt"/>
                        <a:buAutoNum type="arabicPeriod"/>
                      </a:pPr>
                      <a:r>
                        <a:rPr lang="en-US" sz="1600" dirty="0"/>
                        <a:t>Sigmoid colon</a:t>
                      </a:r>
                    </a:p>
                    <a:p>
                      <a:pPr marL="180000" indent="-180000" algn="l" rtl="0">
                        <a:buFont typeface="+mj-lt"/>
                        <a:buAutoNum type="arabicPeriod"/>
                      </a:pPr>
                      <a:r>
                        <a:rPr lang="en-US" sz="1600" dirty="0"/>
                        <a:t>Appendix        4.Cecum</a:t>
                      </a:r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 algn="l" rtl="0">
                        <a:buFont typeface="+mj-lt"/>
                        <a:buAutoNum type="arabicPeriod"/>
                      </a:pPr>
                      <a:r>
                        <a:rPr lang="en-US" sz="1600" dirty="0"/>
                        <a:t>Ascending colon </a:t>
                      </a:r>
                    </a:p>
                    <a:p>
                      <a:pPr marL="180000" indent="-180000" algn="l" rtl="0">
                        <a:buFont typeface="+mj-lt"/>
                        <a:buAutoNum type="arabicPeriod"/>
                      </a:pPr>
                      <a:r>
                        <a:rPr lang="en-US" sz="1600" dirty="0"/>
                        <a:t>Descending colon</a:t>
                      </a:r>
                    </a:p>
                    <a:p>
                      <a:pPr marL="180000" indent="-180000" algn="l" rtl="0">
                        <a:buFont typeface="+mj-lt"/>
                        <a:buAutoNum type="arabicPeriod"/>
                      </a:pPr>
                      <a:r>
                        <a:rPr lang="en-US" sz="1600" dirty="0"/>
                        <a:t>Upper 2/3 of rectum</a:t>
                      </a:r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 algn="l" rtl="0">
                        <a:buFont typeface="+mj-lt"/>
                        <a:buAutoNum type="arabicPeriod"/>
                      </a:pPr>
                      <a:r>
                        <a:rPr lang="en-US" sz="1600" dirty="0"/>
                        <a:t>Lower 1/3 of rectum</a:t>
                      </a:r>
                    </a:p>
                    <a:p>
                      <a:pPr marL="180000" indent="-180000" algn="l" rtl="0">
                        <a:buFont typeface="+mj-lt"/>
                        <a:buAutoNum type="arabicPeriod"/>
                      </a:pPr>
                      <a:r>
                        <a:rPr lang="en-US" sz="1600" dirty="0"/>
                        <a:t>Anal canal</a:t>
                      </a:r>
                    </a:p>
                    <a:p>
                      <a:pPr marL="180000" indent="-180000" algn="l" rtl="0">
                        <a:buFont typeface="+mj-lt"/>
                        <a:buAutoNum type="arabicPeriod"/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775930"/>
                  </a:ext>
                </a:extLst>
              </a:tr>
              <a:tr h="15889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81965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6D75F46-E7AA-4896-85C9-8AAEC2057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48" y="2772781"/>
            <a:ext cx="2238815" cy="16878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9C49C50-B689-47DC-A3E2-2CEC1E2FA7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4" t="2120" r="956" b="3994"/>
          <a:stretch/>
        </p:blipFill>
        <p:spPr>
          <a:xfrm>
            <a:off x="4525383" y="4612187"/>
            <a:ext cx="3141233" cy="20621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0881BE-F937-426B-B3D8-FEF7E85D340D}"/>
              </a:ext>
            </a:extLst>
          </p:cNvPr>
          <p:cNvSpPr/>
          <p:nvPr/>
        </p:nvSpPr>
        <p:spPr>
          <a:xfrm>
            <a:off x="-1" y="4595347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92D050"/>
                </a:solidFill>
                <a:latin typeface="+mn-lt"/>
              </a:rPr>
              <a:t>1- The peritoneum covers the anterior and posterior surfaces.</a:t>
            </a:r>
          </a:p>
          <a:p>
            <a:r>
              <a:rPr lang="en-GB" dirty="0">
                <a:solidFill>
                  <a:srgbClr val="92D050"/>
                </a:solidFill>
                <a:latin typeface="+mn-lt"/>
              </a:rPr>
              <a:t>2- The peritoneum only covers the anterior surface</a:t>
            </a:r>
          </a:p>
          <a:p>
            <a:r>
              <a:rPr lang="en-GB" dirty="0">
                <a:solidFill>
                  <a:srgbClr val="92D050"/>
                </a:solidFill>
                <a:latin typeface="+mn-lt"/>
              </a:rPr>
              <a:t>3- First 2 inches WITHOUT mesentery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51DAA8B-B475-41F0-9174-CC650F94A573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Peritoneal Covering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5E00C3-3D52-4309-AD3B-9846203A19E9}"/>
              </a:ext>
            </a:extLst>
          </p:cNvPr>
          <p:cNvGrpSpPr/>
          <p:nvPr/>
        </p:nvGrpSpPr>
        <p:grpSpPr>
          <a:xfrm>
            <a:off x="8458198" y="2772781"/>
            <a:ext cx="2519935" cy="1687857"/>
            <a:chOff x="8458198" y="2772781"/>
            <a:chExt cx="2519935" cy="168785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FF9D2EB-75EF-4439-A6DD-F64DAE884506}"/>
                </a:ext>
              </a:extLst>
            </p:cNvPr>
            <p:cNvGrpSpPr/>
            <p:nvPr/>
          </p:nvGrpSpPr>
          <p:grpSpPr>
            <a:xfrm>
              <a:off x="8458198" y="2772781"/>
              <a:ext cx="2519935" cy="1687857"/>
              <a:chOff x="8458198" y="2772781"/>
              <a:chExt cx="2519935" cy="1687857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08B71386-FBF5-4EB3-B389-8CE853C2D5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8198" y="2772781"/>
                <a:ext cx="2232181" cy="1687857"/>
              </a:xfrm>
              <a:prstGeom prst="rect">
                <a:avLst/>
              </a:prstGeom>
              <a:ln>
                <a:noFill/>
              </a:ln>
              <a:effectLst/>
            </p:spPr>
          </p:pic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D4D5A78-95A6-4C27-A799-CA0E0DFCC43E}"/>
                  </a:ext>
                </a:extLst>
              </p:cNvPr>
              <p:cNvSpPr/>
              <p:nvPr/>
            </p:nvSpPr>
            <p:spPr>
              <a:xfrm>
                <a:off x="10300632" y="3963544"/>
                <a:ext cx="556358" cy="2347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900" b="1" dirty="0">
                    <a:solidFill>
                      <a:srgbClr val="CC3399"/>
                    </a:solidFill>
                  </a:rPr>
                  <a:t>Rectum</a:t>
                </a:r>
                <a:endParaRPr lang="en-US" sz="1000" b="1" dirty="0">
                  <a:solidFill>
                    <a:srgbClr val="CC3399"/>
                  </a:solidFill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11968E0-3D68-448B-AA8C-54F9C18539C0}"/>
                  </a:ext>
                </a:extLst>
              </p:cNvPr>
              <p:cNvSpPr/>
              <p:nvPr/>
            </p:nvSpPr>
            <p:spPr>
              <a:xfrm>
                <a:off x="10296545" y="4225843"/>
                <a:ext cx="681588" cy="2347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900" b="1" dirty="0">
                    <a:solidFill>
                      <a:srgbClr val="CC3399"/>
                    </a:solidFill>
                  </a:rPr>
                  <a:t>Anal canal</a:t>
                </a:r>
                <a:endParaRPr lang="en-US" sz="1000" b="1" dirty="0">
                  <a:solidFill>
                    <a:srgbClr val="CC3399"/>
                  </a:solidFill>
                </a:endParaRP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1D053D1-A7EC-4027-AE5D-A18176FC47EC}"/>
                </a:ext>
              </a:extLst>
            </p:cNvPr>
            <p:cNvSpPr/>
            <p:nvPr/>
          </p:nvSpPr>
          <p:spPr>
            <a:xfrm>
              <a:off x="10296544" y="4005135"/>
              <a:ext cx="556358" cy="151611"/>
            </a:xfrm>
            <a:prstGeom prst="rect">
              <a:avLst/>
            </a:prstGeom>
            <a:noFill/>
            <a:ln>
              <a:solidFill>
                <a:srgbClr val="CC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0A6AC1-9EB3-4893-9C7E-21FD821D11D0}"/>
                </a:ext>
              </a:extLst>
            </p:cNvPr>
            <p:cNvSpPr/>
            <p:nvPr/>
          </p:nvSpPr>
          <p:spPr>
            <a:xfrm>
              <a:off x="10296543" y="4261295"/>
              <a:ext cx="681587" cy="151611"/>
            </a:xfrm>
            <a:prstGeom prst="rect">
              <a:avLst/>
            </a:prstGeom>
            <a:noFill/>
            <a:ln>
              <a:solidFill>
                <a:srgbClr val="CC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6" descr="C:\Users\galmadani\Desktop\Documents\Documents\Student Gray\4. Abdomen\F66122-004-f057.jpg">
            <a:extLst>
              <a:ext uri="{FF2B5EF4-FFF2-40B4-BE49-F238E27FC236}">
                <a16:creationId xmlns:a16="http://schemas.microsoft.com/office/drawing/2014/main" id="{46787E85-C509-487D-BF77-438DB4938D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lum bright="1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0"/>
          <a:stretch/>
        </p:blipFill>
        <p:spPr bwMode="auto">
          <a:xfrm>
            <a:off x="5141339" y="2762029"/>
            <a:ext cx="1909320" cy="167710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100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369883D-6262-418B-9498-464945BFD1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713209"/>
              </p:ext>
            </p:extLst>
          </p:nvPr>
        </p:nvGraphicFramePr>
        <p:xfrm>
          <a:off x="738649" y="1437501"/>
          <a:ext cx="6302231" cy="52425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86094">
                  <a:extLst>
                    <a:ext uri="{9D8B030D-6E8A-4147-A177-3AD203B41FA5}">
                      <a16:colId xmlns:a16="http://schemas.microsoft.com/office/drawing/2014/main" val="866453576"/>
                    </a:ext>
                  </a:extLst>
                </a:gridCol>
                <a:gridCol w="2390503">
                  <a:extLst>
                    <a:ext uri="{9D8B030D-6E8A-4147-A177-3AD203B41FA5}">
                      <a16:colId xmlns:a16="http://schemas.microsoft.com/office/drawing/2014/main" val="1027808555"/>
                    </a:ext>
                  </a:extLst>
                </a:gridCol>
                <a:gridCol w="2625634">
                  <a:extLst>
                    <a:ext uri="{9D8B030D-6E8A-4147-A177-3AD203B41FA5}">
                      <a16:colId xmlns:a16="http://schemas.microsoft.com/office/drawing/2014/main" val="168239178"/>
                    </a:ext>
                  </a:extLst>
                </a:gridCol>
              </a:tblGrid>
              <a:tr h="186344">
                <a:tc>
                  <a:txBody>
                    <a:bodyPr/>
                    <a:lstStyle/>
                    <a:p>
                      <a:pPr algn="ctr"/>
                      <a:endParaRPr lang="en-US" b="1" u="none" baseline="0" dirty="0">
                        <a:uFill>
                          <a:solidFill>
                            <a:srgbClr val="FFFF00"/>
                          </a:solidFill>
                        </a:u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u="none" baseline="0" dirty="0">
                          <a:uFill>
                            <a:solidFill>
                              <a:srgbClr val="00CC00"/>
                            </a:solidFill>
                          </a:uFill>
                        </a:rPr>
                        <a:t>Anterior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Posterior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712923"/>
                  </a:ext>
                </a:extLst>
              </a:tr>
              <a:tr h="186344">
                <a:tc>
                  <a:txBody>
                    <a:bodyPr/>
                    <a:lstStyle/>
                    <a:p>
                      <a:pPr mar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Cecum</a:t>
                      </a:r>
                    </a:p>
                    <a:p>
                      <a:pPr mar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(Right)</a:t>
                      </a:r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80000" indent="-180000" algn="l" rtl="0">
                        <a:buFont typeface="+mj-lt"/>
                        <a:buAutoNum type="arabicPeriod"/>
                      </a:pPr>
                      <a:r>
                        <a:rPr lang="en-US" sz="1600" u="heavy" baseline="0" dirty="0">
                          <a:uFill>
                            <a:solidFill>
                              <a:srgbClr val="CC99FF"/>
                            </a:solidFill>
                          </a:uFill>
                        </a:rPr>
                        <a:t>Greater </a:t>
                      </a:r>
                      <a:r>
                        <a:rPr lang="en-US" sz="1600" u="heavy" baseline="0" dirty="0" err="1">
                          <a:uFill>
                            <a:solidFill>
                              <a:srgbClr val="CC99FF"/>
                            </a:solidFill>
                          </a:uFill>
                        </a:rPr>
                        <a:t>omentum</a:t>
                      </a:r>
                      <a:endParaRPr lang="en-US" sz="1600" u="heavy" baseline="0" dirty="0">
                        <a:uFill>
                          <a:solidFill>
                            <a:srgbClr val="CC99FF"/>
                          </a:solidFill>
                        </a:uFill>
                      </a:endParaRPr>
                    </a:p>
                    <a:p>
                      <a:pPr marL="180000" indent="-180000" algn="l" rtl="0">
                        <a:buFont typeface="+mj-lt"/>
                        <a:buAutoNum type="arabicPeriod"/>
                      </a:pPr>
                      <a:r>
                        <a:rPr lang="en-US" sz="1600" dirty="0"/>
                        <a:t>Anterior abdominal wall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u="heavy" baseline="0" dirty="0">
                          <a:uFill>
                            <a:solidFill>
                              <a:srgbClr val="B0C283"/>
                            </a:solidFill>
                          </a:uFill>
                        </a:rPr>
                        <a:t>Coils of small intestine </a:t>
                      </a:r>
                      <a:r>
                        <a:rPr lang="en-US" sz="1600" u="heavy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uFill>
                            <a:solidFill>
                              <a:srgbClr val="B0C283"/>
                            </a:solidFill>
                          </a:uFill>
                        </a:rPr>
                        <a:t>(jejunum &amp; </a:t>
                      </a:r>
                      <a:r>
                        <a:rPr lang="en-US" sz="1600" u="heavy" baseline="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uFill>
                            <a:solidFill>
                              <a:srgbClr val="B0C283"/>
                            </a:solidFill>
                          </a:uFill>
                        </a:rPr>
                        <a:t>ilum</a:t>
                      </a:r>
                      <a:r>
                        <a:rPr lang="en-US" sz="1600" u="heavy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uFill>
                            <a:solidFill>
                              <a:srgbClr val="B0C283"/>
                            </a:solidFill>
                          </a:u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 algn="l" rtl="0">
                        <a:buFont typeface="+mj-lt"/>
                        <a:buAutoNum type="arabicPeriod"/>
                      </a:pPr>
                      <a:r>
                        <a:rPr lang="en-US" sz="1600" u="heavy" baseline="0" dirty="0">
                          <a:uFill>
                            <a:solidFill>
                              <a:srgbClr val="0070C0"/>
                            </a:solidFill>
                          </a:uFill>
                        </a:rPr>
                        <a:t>Psoas major</a:t>
                      </a:r>
                    </a:p>
                    <a:p>
                      <a:pPr marL="180000" indent="-180000" algn="l" rtl="0">
                        <a:buFont typeface="+mj-lt"/>
                        <a:buAutoNum type="arabicPeriod"/>
                      </a:pPr>
                      <a:r>
                        <a:rPr lang="en-US" sz="1600" u="heavy" baseline="0" dirty="0">
                          <a:uFill>
                            <a:solidFill>
                              <a:srgbClr val="00B0F0"/>
                            </a:solidFill>
                          </a:uFill>
                        </a:rPr>
                        <a:t>Iliacus</a:t>
                      </a:r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775930"/>
                  </a:ext>
                </a:extLst>
              </a:tr>
              <a:tr h="32610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Ascending colon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(Right)</a:t>
                      </a:r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 algn="l" rtl="0">
                        <a:buFont typeface="+mj-lt"/>
                        <a:buAutoNum type="arabicPeriod"/>
                      </a:pPr>
                      <a:r>
                        <a:rPr lang="en-US" sz="1600" b="1" u="heavy" baseline="0" dirty="0">
                          <a:solidFill>
                            <a:srgbClr val="CC3399"/>
                          </a:solidFill>
                          <a:uFill>
                            <a:solidFill>
                              <a:srgbClr val="7030A0"/>
                            </a:solidFill>
                          </a:uFill>
                        </a:rPr>
                        <a:t>Right</a:t>
                      </a:r>
                      <a:r>
                        <a:rPr lang="en-US" sz="1600" u="heavy" baseline="0" dirty="0">
                          <a:solidFill>
                            <a:srgbClr val="CC3399"/>
                          </a:solidFill>
                          <a:uFill>
                            <a:solidFill>
                              <a:srgbClr val="7030A0"/>
                            </a:solidFill>
                          </a:uFill>
                        </a:rPr>
                        <a:t> kidney</a:t>
                      </a:r>
                    </a:p>
                    <a:p>
                      <a:pPr marL="180000" indent="-180000" algn="l" rtl="0">
                        <a:buFont typeface="+mj-lt"/>
                        <a:buAutoNum type="arabicPeriod"/>
                      </a:pPr>
                      <a:r>
                        <a:rPr lang="en-US" sz="1600" u="heavy" baseline="0" dirty="0">
                          <a:uFill>
                            <a:solidFill>
                              <a:srgbClr val="00B0F0"/>
                            </a:solidFill>
                          </a:uFill>
                        </a:rPr>
                        <a:t>Iliacus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u="heavy" baseline="0" dirty="0">
                          <a:uFill>
                            <a:solidFill>
                              <a:schemeClr val="accent3"/>
                            </a:solidFill>
                          </a:uFill>
                          <a:latin typeface="+mn-lt"/>
                        </a:rPr>
                        <a:t>Quadratus lumborum </a:t>
                      </a:r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819652"/>
                  </a:ext>
                </a:extLst>
              </a:tr>
              <a:tr h="32610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Descending colons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(Left)</a:t>
                      </a:r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u="heavy" baseline="0" dirty="0">
                          <a:solidFill>
                            <a:srgbClr val="0070C0"/>
                          </a:solidFill>
                          <a:uFill>
                            <a:solidFill>
                              <a:srgbClr val="0070C0"/>
                            </a:solidFill>
                          </a:uFill>
                        </a:rPr>
                        <a:t>Psoas major</a:t>
                      </a:r>
                    </a:p>
                    <a:p>
                      <a:pPr marL="180000" indent="-180000" algn="l" rtl="0">
                        <a:buFont typeface="+mj-lt"/>
                        <a:buAutoNum type="arabicPeriod"/>
                      </a:pPr>
                      <a:r>
                        <a:rPr lang="en-US" sz="1600" u="heavy" baseline="0" dirty="0">
                          <a:uFill>
                            <a:solidFill>
                              <a:srgbClr val="00B0F0"/>
                            </a:solidFill>
                          </a:uFill>
                        </a:rPr>
                        <a:t>Iliacus</a:t>
                      </a:r>
                    </a:p>
                    <a:p>
                      <a:pPr marL="180000" indent="-180000" algn="l" rtl="0">
                        <a:buFont typeface="+mj-lt"/>
                        <a:buAutoNum type="arabicPeriod"/>
                      </a:pPr>
                      <a:r>
                        <a:rPr lang="en-US" sz="1600" u="heavy" baseline="0" dirty="0">
                          <a:uFill>
                            <a:solidFill>
                              <a:schemeClr val="accent3"/>
                            </a:solidFill>
                          </a:uFill>
                          <a:latin typeface="+mn-lt"/>
                        </a:rPr>
                        <a:t>Quadratus lumborum 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b="1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/>
                            </a:solidFill>
                          </a:uFill>
                          <a:latin typeface="+mn-lt"/>
                        </a:rPr>
                        <a:t>Left</a:t>
                      </a:r>
                      <a:r>
                        <a:rPr lang="en-US" sz="160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/>
                            </a:solidFill>
                          </a:uFill>
                          <a:latin typeface="+mn-lt"/>
                        </a:rPr>
                        <a:t> kidney </a:t>
                      </a:r>
                      <a:endParaRPr lang="en-US" sz="1600" u="heavy" baseline="0" dirty="0">
                        <a:solidFill>
                          <a:schemeClr val="tx1"/>
                        </a:solidFill>
                        <a:uFill>
                          <a:solidFill>
                            <a:schemeClr val="accent5"/>
                          </a:solidFill>
                        </a:uFill>
                      </a:endParaRPr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515778"/>
                  </a:ext>
                </a:extLst>
              </a:tr>
              <a:tr h="326102"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Transverse colon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 algn="l" rtl="0">
                        <a:buFont typeface="+mj-lt"/>
                        <a:buAutoNum type="arabicPeriod"/>
                      </a:pPr>
                      <a:r>
                        <a:rPr lang="en-US" sz="1600" u="heavy" baseline="0" dirty="0">
                          <a:uFill>
                            <a:solidFill>
                              <a:srgbClr val="CC99FF"/>
                            </a:solidFill>
                          </a:uFill>
                        </a:rPr>
                        <a:t>Greater </a:t>
                      </a:r>
                      <a:r>
                        <a:rPr lang="en-US" sz="1600" u="heavy" baseline="0" dirty="0" err="1">
                          <a:uFill>
                            <a:solidFill>
                              <a:srgbClr val="CC99FF"/>
                            </a:solidFill>
                          </a:uFill>
                        </a:rPr>
                        <a:t>omentum</a:t>
                      </a:r>
                      <a:endParaRPr lang="en-US" sz="1600" u="heavy" baseline="0" dirty="0">
                        <a:uFill>
                          <a:solidFill>
                            <a:srgbClr val="CC99FF"/>
                          </a:solidFill>
                        </a:uFill>
                      </a:endParaRPr>
                    </a:p>
                    <a:p>
                      <a:pPr marL="180000" indent="-180000" algn="l" rtl="0">
                        <a:buFont typeface="+mj-lt"/>
                        <a:buAutoNum type="arabicPeriod"/>
                      </a:pPr>
                      <a:r>
                        <a:rPr lang="en-US" sz="1600" dirty="0"/>
                        <a:t>Anterior abdominal wall</a:t>
                      </a:r>
                    </a:p>
                    <a:p>
                      <a:pPr marL="180000" indent="-180000" algn="l" rtl="0">
                        <a:buFont typeface="+mj-lt"/>
                        <a:buAutoNum type="arabicPeriod"/>
                      </a:pPr>
                      <a:r>
                        <a:rPr lang="en-US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Stomach*</a:t>
                      </a:r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 algn="l" rtl="0">
                        <a:buFont typeface="+mj-lt"/>
                        <a:buAutoNum type="arabicPeriod"/>
                      </a:pPr>
                      <a:r>
                        <a:rPr lang="en-GB" sz="1600" u="heavy" baseline="0" dirty="0">
                          <a:solidFill>
                            <a:srgbClr val="CC3399"/>
                          </a:solidFill>
                          <a:uFill>
                            <a:solidFill>
                              <a:schemeClr val="accent6"/>
                            </a:solidFill>
                          </a:uFill>
                          <a:latin typeface="+mn-lt"/>
                        </a:rPr>
                        <a:t>Superior mesenteric vessels</a:t>
                      </a:r>
                    </a:p>
                    <a:p>
                      <a:pPr marL="180000" indent="-180000" algn="l" rtl="0">
                        <a:buFont typeface="+mj-lt"/>
                        <a:buAutoNum type="arabicPeriod"/>
                      </a:pPr>
                      <a:r>
                        <a:rPr lang="en-GB" sz="1600" u="heavy" baseline="0" dirty="0">
                          <a:uFill>
                            <a:solidFill>
                              <a:schemeClr val="accent4"/>
                            </a:solidFill>
                          </a:uFill>
                          <a:latin typeface="+mn-lt"/>
                        </a:rPr>
                        <a:t>2nd part of duodenum </a:t>
                      </a:r>
                    </a:p>
                    <a:p>
                      <a:pPr marL="180000" indent="-180000" algn="l" rtl="0">
                        <a:buFont typeface="+mj-lt"/>
                        <a:buAutoNum type="arabicPeriod"/>
                      </a:pPr>
                      <a:r>
                        <a:rPr lang="en-GB" sz="1600" u="heavy" baseline="0" dirty="0">
                          <a:uFill>
                            <a:solidFill>
                              <a:srgbClr val="FFFF00"/>
                            </a:solidFill>
                          </a:uFill>
                          <a:latin typeface="+mn-lt"/>
                        </a:rPr>
                        <a:t>Pancreas </a:t>
                      </a:r>
                      <a:r>
                        <a:rPr lang="en-GB" sz="1600" u="heavy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uFill>
                            <a:solidFill>
                              <a:srgbClr val="FFFF00"/>
                            </a:solidFill>
                          </a:uFill>
                          <a:latin typeface="+mn-lt"/>
                        </a:rPr>
                        <a:t>(head)</a:t>
                      </a:r>
                      <a:endParaRPr lang="en-US" sz="1600" u="heavy" baseline="0" dirty="0">
                        <a:solidFill>
                          <a:schemeClr val="accent3">
                            <a:lumMod val="75000"/>
                          </a:schemeClr>
                        </a:solidFill>
                        <a:uFill>
                          <a:solidFill>
                            <a:schemeClr val="accent6"/>
                          </a:solidFill>
                        </a:uFill>
                      </a:endParaRPr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896133"/>
                  </a:ext>
                </a:extLst>
              </a:tr>
              <a:tr h="326102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u="none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CC00"/>
                            </a:solidFill>
                          </a:uFill>
                        </a:rPr>
                        <a:t>Superior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3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Inferior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139939"/>
                  </a:ext>
                </a:extLst>
              </a:tr>
              <a:tr h="326102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 algn="l" rtl="0">
                        <a:buFont typeface="+mj-lt"/>
                        <a:buAutoNum type="arabicPeriod"/>
                      </a:pPr>
                      <a:r>
                        <a:rPr lang="en-US" sz="1600" u="heavy" baseline="0" dirty="0">
                          <a:uFill>
                            <a:solidFill>
                              <a:srgbClr val="00B050"/>
                            </a:solidFill>
                          </a:uFill>
                        </a:rPr>
                        <a:t>Gallbladder</a:t>
                      </a:r>
                    </a:p>
                    <a:p>
                      <a:pPr marL="180000" indent="-180000" algn="l" rtl="0">
                        <a:buFont typeface="+mj-lt"/>
                        <a:buAutoNum type="arabicPeriod"/>
                      </a:pPr>
                      <a:r>
                        <a:rPr lang="en-US" sz="1600" u="heavy" baseline="0" dirty="0">
                          <a:uFill>
                            <a:solidFill>
                              <a:srgbClr val="FF99CC"/>
                            </a:solidFill>
                          </a:uFill>
                        </a:rPr>
                        <a:t>Stomach</a:t>
                      </a:r>
                    </a:p>
                    <a:p>
                      <a:pPr marL="180000" indent="-180000" algn="l" rtl="0">
                        <a:buFont typeface="+mj-lt"/>
                        <a:buAutoNum type="arabicPeriod"/>
                      </a:pPr>
                      <a:r>
                        <a:rPr lang="en-US" sz="1600" u="heavy" baseline="0" dirty="0">
                          <a:uFill>
                            <a:solidFill>
                              <a:srgbClr val="824001"/>
                            </a:solidFill>
                          </a:uFill>
                        </a:rPr>
                        <a:t>Liver </a:t>
                      </a:r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 algn="l" rtl="0">
                        <a:buFont typeface="+mj-lt"/>
                        <a:buAutoNum type="arabicPeriod"/>
                      </a:pPr>
                      <a:r>
                        <a:rPr lang="en-US" sz="1600" u="heavy" baseline="0" dirty="0">
                          <a:uFill>
                            <a:solidFill>
                              <a:srgbClr val="B0C283"/>
                            </a:solidFill>
                          </a:uFill>
                        </a:rPr>
                        <a:t>Coils of small intestine </a:t>
                      </a:r>
                      <a:r>
                        <a:rPr lang="en-US" sz="1600" u="heavy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uFill>
                            <a:solidFill>
                              <a:srgbClr val="B0C283"/>
                            </a:solidFill>
                          </a:uFill>
                        </a:rPr>
                        <a:t>(jejunum &amp; </a:t>
                      </a:r>
                      <a:r>
                        <a:rPr lang="en-US" sz="1600" u="heavy" baseline="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uFill>
                            <a:solidFill>
                              <a:srgbClr val="B0C283"/>
                            </a:solidFill>
                          </a:uFill>
                        </a:rPr>
                        <a:t>ilum</a:t>
                      </a:r>
                      <a:r>
                        <a:rPr lang="en-US" sz="1600" u="heavy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uFill>
                            <a:solidFill>
                              <a:srgbClr val="B0C283"/>
                            </a:solidFill>
                          </a:uFill>
                        </a:rPr>
                        <a:t>)</a:t>
                      </a:r>
                      <a:endParaRPr lang="en-US" sz="1600" u="heavy" baseline="0" dirty="0">
                        <a:uFill>
                          <a:solidFill>
                            <a:srgbClr val="B0C283"/>
                          </a:solidFill>
                        </a:uFill>
                      </a:endParaRPr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64671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83EA622C-B076-4228-BA99-749699D51385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Parts of the Large Intestine</a:t>
            </a:r>
          </a:p>
          <a:p>
            <a:r>
              <a:rPr lang="en-US" sz="3200" b="1" dirty="0"/>
              <a:t>Relation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34D9121-D69D-4080-B638-4AE7F6F69EBB}"/>
              </a:ext>
            </a:extLst>
          </p:cNvPr>
          <p:cNvGrpSpPr/>
          <p:nvPr/>
        </p:nvGrpSpPr>
        <p:grpSpPr>
          <a:xfrm>
            <a:off x="7715766" y="3878805"/>
            <a:ext cx="3795792" cy="2826657"/>
            <a:chOff x="7715766" y="3878805"/>
            <a:chExt cx="3795792" cy="2826657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4912F88-68BA-4875-BF6C-77894E92EE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554" t="14933" r="11456" b="14002"/>
            <a:stretch/>
          </p:blipFill>
          <p:spPr>
            <a:xfrm>
              <a:off x="7746681" y="3878805"/>
              <a:ext cx="3764877" cy="2826657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7F17578-80A3-4C6C-88FB-58DE22824CB6}"/>
                </a:ext>
              </a:extLst>
            </p:cNvPr>
            <p:cNvSpPr/>
            <p:nvPr/>
          </p:nvSpPr>
          <p:spPr>
            <a:xfrm>
              <a:off x="7727741" y="4058781"/>
              <a:ext cx="430699" cy="169605"/>
            </a:xfrm>
            <a:prstGeom prst="rect">
              <a:avLst/>
            </a:prstGeom>
            <a:noFill/>
            <a:ln w="28575">
              <a:solidFill>
                <a:srgbClr val="824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8DE4B13-A182-4402-BEE4-0863680C19D8}"/>
                </a:ext>
              </a:extLst>
            </p:cNvPr>
            <p:cNvSpPr/>
            <p:nvPr/>
          </p:nvSpPr>
          <p:spPr>
            <a:xfrm>
              <a:off x="7746680" y="4294479"/>
              <a:ext cx="845834" cy="198686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876BD19-2AA7-4136-83AE-E243A06EB8F8}"/>
                </a:ext>
              </a:extLst>
            </p:cNvPr>
            <p:cNvSpPr/>
            <p:nvPr/>
          </p:nvSpPr>
          <p:spPr>
            <a:xfrm>
              <a:off x="10488811" y="4154108"/>
              <a:ext cx="653322" cy="169605"/>
            </a:xfrm>
            <a:prstGeom prst="rect">
              <a:avLst/>
            </a:prstGeom>
            <a:noFill/>
            <a:ln w="28575"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1A69470-BD0B-4C2F-89C4-3A94CFA28287}"/>
                </a:ext>
              </a:extLst>
            </p:cNvPr>
            <p:cNvSpPr/>
            <p:nvPr/>
          </p:nvSpPr>
          <p:spPr>
            <a:xfrm>
              <a:off x="7721836" y="5512784"/>
              <a:ext cx="719060" cy="312418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CB89569-B97F-436E-A1AD-7773FDDF4A75}"/>
                </a:ext>
              </a:extLst>
            </p:cNvPr>
            <p:cNvSpPr/>
            <p:nvPr/>
          </p:nvSpPr>
          <p:spPr>
            <a:xfrm>
              <a:off x="7715766" y="5987084"/>
              <a:ext cx="719060" cy="312418"/>
            </a:xfrm>
            <a:prstGeom prst="rect">
              <a:avLst/>
            </a:prstGeom>
            <a:noFill/>
            <a:ln w="28575">
              <a:solidFill>
                <a:srgbClr val="B0C2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AE4D7D5-B55A-44B9-94AE-0E1034B5EDB8}"/>
              </a:ext>
            </a:extLst>
          </p:cNvPr>
          <p:cNvGrpSpPr/>
          <p:nvPr/>
        </p:nvGrpSpPr>
        <p:grpSpPr>
          <a:xfrm>
            <a:off x="7721836" y="714707"/>
            <a:ext cx="3789722" cy="3164098"/>
            <a:chOff x="7721836" y="714707"/>
            <a:chExt cx="3789722" cy="3164098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83FCCFD-FD46-4023-8F31-2C54DFDFF0CD}"/>
                </a:ext>
              </a:extLst>
            </p:cNvPr>
            <p:cNvGrpSpPr/>
            <p:nvPr/>
          </p:nvGrpSpPr>
          <p:grpSpPr>
            <a:xfrm>
              <a:off x="7721836" y="714707"/>
              <a:ext cx="3789722" cy="3164098"/>
              <a:chOff x="7721836" y="714707"/>
              <a:chExt cx="3789722" cy="3164098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650C5C5C-1B4C-4BE5-8C1B-3BE1E740C2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21836" y="714707"/>
                <a:ext cx="3789722" cy="3164098"/>
              </a:xfrm>
              <a:prstGeom prst="rect">
                <a:avLst/>
              </a:prstGeom>
            </p:spPr>
          </p:pic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110B06F-C7E9-4932-A47F-12C4780ECF06}"/>
                  </a:ext>
                </a:extLst>
              </p:cNvPr>
              <p:cNvCxnSpPr/>
              <p:nvPr/>
            </p:nvCxnSpPr>
            <p:spPr>
              <a:xfrm flipV="1">
                <a:off x="10139265" y="1513702"/>
                <a:ext cx="572278" cy="4208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856AA7D-9DE8-4A49-910B-7F90B4FF0DC2}"/>
                </a:ext>
              </a:extLst>
            </p:cNvPr>
            <p:cNvSpPr/>
            <p:nvPr/>
          </p:nvSpPr>
          <p:spPr>
            <a:xfrm>
              <a:off x="10565337" y="891039"/>
              <a:ext cx="374092" cy="116804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8263E65-41F4-4392-B2F9-E95DF7E7B12A}"/>
                </a:ext>
              </a:extLst>
            </p:cNvPr>
            <p:cNvSpPr/>
            <p:nvPr/>
          </p:nvSpPr>
          <p:spPr>
            <a:xfrm>
              <a:off x="10801787" y="2132197"/>
              <a:ext cx="263738" cy="109706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0A3DD2C-BA9C-4D1E-9F7D-1C3F9792DE32}"/>
                </a:ext>
              </a:extLst>
            </p:cNvPr>
            <p:cNvSpPr/>
            <p:nvPr/>
          </p:nvSpPr>
          <p:spPr>
            <a:xfrm>
              <a:off x="10915628" y="2336927"/>
              <a:ext cx="263738" cy="109706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ED5AEED-4476-4786-BA74-5FBF6BAF8E3D}"/>
                </a:ext>
              </a:extLst>
            </p:cNvPr>
            <p:cNvSpPr/>
            <p:nvPr/>
          </p:nvSpPr>
          <p:spPr>
            <a:xfrm>
              <a:off x="10538048" y="1740309"/>
              <a:ext cx="973509" cy="127819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801F027-148E-425C-8FC6-94CB2A5D6FBF}"/>
                </a:ext>
              </a:extLst>
            </p:cNvPr>
            <p:cNvSpPr/>
            <p:nvPr/>
          </p:nvSpPr>
          <p:spPr>
            <a:xfrm>
              <a:off x="10361445" y="774235"/>
              <a:ext cx="407783" cy="116804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55CF641-0FCF-4D80-AE9E-D9D229A1CE87}"/>
                </a:ext>
              </a:extLst>
            </p:cNvPr>
            <p:cNvSpPr/>
            <p:nvPr/>
          </p:nvSpPr>
          <p:spPr>
            <a:xfrm>
              <a:off x="8196404" y="1260413"/>
              <a:ext cx="423026" cy="116804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373E493-4F7C-4912-A864-B61C2267C4DC}"/>
                </a:ext>
              </a:extLst>
            </p:cNvPr>
            <p:cNvSpPr/>
            <p:nvPr/>
          </p:nvSpPr>
          <p:spPr>
            <a:xfrm>
              <a:off x="8282971" y="1143609"/>
              <a:ext cx="451298" cy="11680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EF4E8E1-A4E9-4EB0-BB29-2FA67CFB180E}"/>
                </a:ext>
              </a:extLst>
            </p:cNvPr>
            <p:cNvSpPr/>
            <p:nvPr/>
          </p:nvSpPr>
          <p:spPr>
            <a:xfrm>
              <a:off x="10641478" y="1369520"/>
              <a:ext cx="67518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sz="700" b="1" dirty="0">
                  <a:uFill>
                    <a:solidFill>
                      <a:schemeClr val="accent3"/>
                    </a:solidFill>
                  </a:uFill>
                </a:rPr>
                <a:t>Quadratus</a:t>
              </a:r>
              <a:br>
                <a:rPr lang="en-US" sz="700" b="1" dirty="0">
                  <a:uFill>
                    <a:solidFill>
                      <a:schemeClr val="accent3"/>
                    </a:solidFill>
                  </a:uFill>
                </a:rPr>
              </a:br>
              <a:r>
                <a:rPr lang="en-US" sz="700" b="1" dirty="0">
                  <a:uFill>
                    <a:solidFill>
                      <a:schemeClr val="accent3"/>
                    </a:solidFill>
                  </a:uFill>
                </a:rPr>
                <a:t> lumborum 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FB3BD06-AB6D-49C2-9042-6964E866AEAE}"/>
                </a:ext>
              </a:extLst>
            </p:cNvPr>
            <p:cNvSpPr/>
            <p:nvPr/>
          </p:nvSpPr>
          <p:spPr>
            <a:xfrm>
              <a:off x="10692612" y="1398460"/>
              <a:ext cx="561638" cy="244074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A54B36C-B6DE-4CAC-A14C-6CDF7F36C16A}"/>
              </a:ext>
            </a:extLst>
          </p:cNvPr>
          <p:cNvSpPr/>
          <p:nvPr/>
        </p:nvSpPr>
        <p:spPr>
          <a:xfrm>
            <a:off x="2435367" y="884226"/>
            <a:ext cx="48365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*Transverse colon </a:t>
            </a:r>
            <a:r>
              <a:rPr lang="en-GB" sz="16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full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  </a:t>
            </a:r>
            <a:r>
              <a:rPr lang="en-GB" sz="1600" b="1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Stomach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will be </a:t>
            </a:r>
            <a:r>
              <a:rPr lang="en-GB" sz="1600" b="1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Anterior</a:t>
            </a:r>
          </a:p>
          <a:p>
            <a:r>
              <a:rPr lang="en-GB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*Transverse colon </a:t>
            </a:r>
            <a:r>
              <a:rPr lang="en-GB" sz="16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empty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  </a:t>
            </a:r>
            <a:r>
              <a:rPr lang="en-GB" sz="1600" b="1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Stomach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will be </a:t>
            </a:r>
            <a:r>
              <a:rPr lang="en-GB" sz="1600" b="1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Superior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 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7225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9AD9495E-58A2-4BDB-9F67-44AD79F56273}"/>
              </a:ext>
            </a:extLst>
          </p:cNvPr>
          <p:cNvGrpSpPr/>
          <p:nvPr/>
        </p:nvGrpSpPr>
        <p:grpSpPr>
          <a:xfrm>
            <a:off x="7377276" y="4391669"/>
            <a:ext cx="1905387" cy="1878324"/>
            <a:chOff x="7247744" y="4589030"/>
            <a:chExt cx="2063401" cy="2034093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6899FC3-AEFD-4F19-AC8A-F142481B66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3"/>
            <a:stretch/>
          </p:blipFill>
          <p:spPr>
            <a:xfrm>
              <a:off x="7247744" y="4589030"/>
              <a:ext cx="2063401" cy="2034093"/>
            </a:xfrm>
            <a:prstGeom prst="rect">
              <a:avLst/>
            </a:prstGeom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46B8BC7-7F6F-465B-B07A-41BE4418610D}"/>
                </a:ext>
              </a:extLst>
            </p:cNvPr>
            <p:cNvSpPr/>
            <p:nvPr/>
          </p:nvSpPr>
          <p:spPr>
            <a:xfrm>
              <a:off x="7315200" y="6060345"/>
              <a:ext cx="422591" cy="134229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49AFE7B-03F3-49F5-82E7-3BF51B753D1F}"/>
                </a:ext>
              </a:extLst>
            </p:cNvPr>
            <p:cNvSpPr/>
            <p:nvPr/>
          </p:nvSpPr>
          <p:spPr>
            <a:xfrm>
              <a:off x="8964310" y="6059397"/>
              <a:ext cx="259838" cy="108249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451979F-7CC7-4C4F-BDBA-53C7D5C4AA82}"/>
                </a:ext>
              </a:extLst>
            </p:cNvPr>
            <p:cNvSpPr/>
            <p:nvPr/>
          </p:nvSpPr>
          <p:spPr>
            <a:xfrm>
              <a:off x="8911920" y="4953771"/>
              <a:ext cx="294540" cy="132978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3DE9F58-E6ED-4A6C-A2A9-E1EF34FF8A6C}"/>
                </a:ext>
              </a:extLst>
            </p:cNvPr>
            <p:cNvSpPr/>
            <p:nvPr/>
          </p:nvSpPr>
          <p:spPr>
            <a:xfrm>
              <a:off x="8958004" y="5166374"/>
              <a:ext cx="324659" cy="132978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AFF03CB-5467-4EBE-A243-122F4AB4A8FB}"/>
                </a:ext>
              </a:extLst>
            </p:cNvPr>
            <p:cNvSpPr/>
            <p:nvPr/>
          </p:nvSpPr>
          <p:spPr>
            <a:xfrm>
              <a:off x="7931512" y="6486167"/>
              <a:ext cx="371251" cy="108249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369883D-6262-418B-9498-464945BFD1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743124"/>
              </p:ext>
            </p:extLst>
          </p:nvPr>
        </p:nvGraphicFramePr>
        <p:xfrm>
          <a:off x="738649" y="1274552"/>
          <a:ext cx="8724006" cy="499544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62442">
                  <a:extLst>
                    <a:ext uri="{9D8B030D-6E8A-4147-A177-3AD203B41FA5}">
                      <a16:colId xmlns:a16="http://schemas.microsoft.com/office/drawing/2014/main" val="866453576"/>
                    </a:ext>
                  </a:extLst>
                </a:gridCol>
                <a:gridCol w="3299561">
                  <a:extLst>
                    <a:ext uri="{9D8B030D-6E8A-4147-A177-3AD203B41FA5}">
                      <a16:colId xmlns:a16="http://schemas.microsoft.com/office/drawing/2014/main" val="548752090"/>
                    </a:ext>
                  </a:extLst>
                </a:gridCol>
                <a:gridCol w="4362003">
                  <a:extLst>
                    <a:ext uri="{9D8B030D-6E8A-4147-A177-3AD203B41FA5}">
                      <a16:colId xmlns:a16="http://schemas.microsoft.com/office/drawing/2014/main" val="3743661380"/>
                    </a:ext>
                  </a:extLst>
                </a:gridCol>
              </a:tblGrid>
              <a:tr h="377583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baseline="0" dirty="0">
                          <a:uFill>
                            <a:solidFill>
                              <a:srgbClr val="00CC00"/>
                            </a:solidFill>
                          </a:uFill>
                        </a:rPr>
                        <a:t>Colic flexures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712923"/>
                  </a:ext>
                </a:extLst>
              </a:tr>
              <a:tr h="348538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heavy" baseline="0" dirty="0">
                          <a:uFill>
                            <a:solidFill>
                              <a:srgbClr val="FF99CC"/>
                            </a:solidFill>
                          </a:uFill>
                        </a:rPr>
                        <a:t>Splenic flexure</a:t>
                      </a:r>
                      <a:r>
                        <a:rPr lang="en-US" sz="1800" b="1" u="none" baseline="0" dirty="0">
                          <a:uFill>
                            <a:solidFill>
                              <a:srgbClr val="FF99CC"/>
                            </a:solidFill>
                          </a:uFill>
                        </a:rPr>
                        <a:t> </a:t>
                      </a:r>
                      <a:r>
                        <a:rPr lang="en-US" sz="1800" b="1" u="non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solidFill>
                              <a:srgbClr val="FF99CC"/>
                            </a:solidFill>
                          </a:uFill>
                        </a:rPr>
                        <a:t>(Left)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3B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heavy" baseline="0" dirty="0">
                          <a:uFill>
                            <a:solidFill>
                              <a:srgbClr val="FFFF00"/>
                            </a:solidFill>
                          </a:uFill>
                        </a:rPr>
                        <a:t>Hepatic flexure</a:t>
                      </a:r>
                      <a:r>
                        <a:rPr lang="en-US" sz="1800" b="1" u="none" baseline="0" dirty="0">
                          <a:uFill>
                            <a:solidFill>
                              <a:srgbClr val="FFFF00"/>
                            </a:solidFill>
                          </a:uFill>
                        </a:rPr>
                        <a:t> </a:t>
                      </a:r>
                      <a:r>
                        <a:rPr lang="en-US" sz="1800" b="1" u="non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solidFill>
                              <a:srgbClr val="FFFF00"/>
                            </a:solidFill>
                          </a:uFill>
                        </a:rPr>
                        <a:t>(Right)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219149"/>
                  </a:ext>
                </a:extLst>
              </a:tr>
              <a:tr h="609942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Between Transverse colon &amp; Spleen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Position: </a:t>
                      </a:r>
                      <a:r>
                        <a:rPr lang="en-US" sz="1800" b="1" dirty="0"/>
                        <a:t>higher</a:t>
                      </a:r>
                      <a:r>
                        <a:rPr lang="en-US" sz="1800" dirty="0"/>
                        <a:t>  |  Angle: more </a:t>
                      </a:r>
                      <a:r>
                        <a:rPr lang="en-US" sz="1800" b="1" dirty="0"/>
                        <a:t>acute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Between Ascending colon &amp; Liver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Wider angle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087903"/>
                  </a:ext>
                </a:extLst>
              </a:tr>
              <a:tr h="37758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Appendix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(Anatomically related to large intestine BUT Functionally related to immunity “Lymphatic system”)</a:t>
                      </a:r>
                      <a:endParaRPr lang="en-US" sz="11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502001"/>
                  </a:ext>
                </a:extLst>
              </a:tr>
              <a:tr h="8713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Surface Anatomy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3B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The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base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of appendix is marked by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McBurney’s point*: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 point at the junction of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lateral 1/3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&amp;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medial 2/3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of a line 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traced from right anterior </a:t>
                      </a:r>
                      <a:r>
                        <a:rPr lang="en-US" sz="1800" b="1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/>
                            </a:solidFill>
                          </a:uFill>
                        </a:rPr>
                        <a:t>superior iliac spine</a:t>
                      </a:r>
                      <a:r>
                        <a:rPr lang="en-US" sz="18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/>
                            </a:solidFill>
                          </a:uFill>
                        </a:rPr>
                        <a:t> </a:t>
                      </a:r>
                      <a:r>
                        <a:rPr lang="en-US" sz="18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4"/>
                            </a:solidFill>
                          </a:uFill>
                        </a:rPr>
                        <a:t>to </a:t>
                      </a:r>
                      <a:r>
                        <a:rPr lang="en-US" sz="1800" b="1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4"/>
                            </a:solidFill>
                          </a:uFill>
                        </a:rPr>
                        <a:t>umbilicus</a:t>
                      </a:r>
                      <a:r>
                        <a:rPr lang="en-US" sz="1800" b="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4"/>
                            </a:solidFill>
                          </a:u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13763"/>
                  </a:ext>
                </a:extLst>
              </a:tr>
              <a:tr h="34853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Opening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3B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At posteromedial aspect of cecum, 1 inch below </a:t>
                      </a:r>
                      <a:r>
                        <a:rPr lang="en-US" sz="1800" b="1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7030A0"/>
                            </a:solidFill>
                          </a:uFill>
                        </a:rPr>
                        <a:t>ileocecal junction</a:t>
                      </a:r>
                      <a:endParaRPr lang="en-US" sz="1800" b="1" u="heavy" baseline="0" dirty="0">
                        <a:solidFill>
                          <a:schemeClr val="bg1"/>
                        </a:solidFill>
                        <a:uFill>
                          <a:solidFill>
                            <a:srgbClr val="7030A0"/>
                          </a:solidFill>
                        </a:u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699881"/>
                  </a:ext>
                </a:extLst>
              </a:tr>
              <a:tr h="1916961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Positions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3B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b="0" u="heavy" baseline="0" dirty="0" err="1">
                          <a:solidFill>
                            <a:schemeClr val="tx1"/>
                          </a:solidFill>
                          <a:uFill>
                            <a:solidFill>
                              <a:srgbClr val="0070C0"/>
                            </a:solidFill>
                          </a:uFill>
                        </a:rPr>
                        <a:t>Retrocecal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(most common)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b="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</a:rPr>
                        <a:t>Pelvic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b="0" u="heavy" baseline="0" dirty="0" err="1">
                          <a:solidFill>
                            <a:schemeClr val="tx1"/>
                          </a:solidFill>
                          <a:uFill>
                            <a:solidFill>
                              <a:srgbClr val="00B050"/>
                            </a:solidFill>
                          </a:uFill>
                        </a:rPr>
                        <a:t>Subcecal</a:t>
                      </a:r>
                      <a:r>
                        <a:rPr lang="en-US" sz="18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B050"/>
                            </a:solidFill>
                          </a:uFill>
                        </a:rPr>
                        <a:t>**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b="0" u="heavy" baseline="0" dirty="0" err="1">
                          <a:solidFill>
                            <a:schemeClr val="tx1"/>
                          </a:solidFill>
                          <a:uFill>
                            <a:solidFill>
                              <a:schemeClr val="accent3"/>
                            </a:solidFill>
                          </a:uFill>
                        </a:rPr>
                        <a:t>Preiliea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b="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6"/>
                            </a:solidFill>
                          </a:uFill>
                        </a:rPr>
                        <a:t>Postileal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(least common)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**Its original position but with development of the cecum, the position could change depend on equality of the developing sites of cecum, usually inequality causing shifting of appendix position</a:t>
                      </a:r>
                      <a:endParaRPr lang="ar-SA" sz="1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271849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D7AAE9F3-4B23-4FC2-8801-7D43A09F77DC}"/>
              </a:ext>
            </a:extLst>
          </p:cNvPr>
          <p:cNvGrpSpPr/>
          <p:nvPr/>
        </p:nvGrpSpPr>
        <p:grpSpPr>
          <a:xfrm>
            <a:off x="7648751" y="3088962"/>
            <a:ext cx="1813904" cy="874351"/>
            <a:chOff x="4458379" y="4286275"/>
            <a:chExt cx="3429603" cy="183051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F7252C0-5736-4159-B06B-21774E3CBE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5126" r="868"/>
            <a:stretch/>
          </p:blipFill>
          <p:spPr>
            <a:xfrm>
              <a:off x="4458379" y="4286275"/>
              <a:ext cx="3429603" cy="183051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9F2EFD7-5855-49EB-BC03-6D58D04A51E1}"/>
                </a:ext>
              </a:extLst>
            </p:cNvPr>
            <p:cNvSpPr txBox="1"/>
            <p:nvPr/>
          </p:nvSpPr>
          <p:spPr>
            <a:xfrm>
              <a:off x="6437480" y="5454214"/>
              <a:ext cx="1110186" cy="581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CA990A-6B8A-4FDE-ABF9-6F3C3141E9A0}"/>
                </a:ext>
              </a:extLst>
            </p:cNvPr>
            <p:cNvSpPr/>
            <p:nvPr/>
          </p:nvSpPr>
          <p:spPr>
            <a:xfrm>
              <a:off x="4472200" y="5638535"/>
              <a:ext cx="1041609" cy="478250"/>
            </a:xfrm>
            <a:prstGeom prst="rect">
              <a:avLst/>
            </a:prstGeom>
            <a:noFill/>
            <a:ln w="28575">
              <a:solidFill>
                <a:srgbClr val="F188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F8CEC5-1347-4C7F-AB69-7C4B8AA748BA}"/>
                </a:ext>
              </a:extLst>
            </p:cNvPr>
            <p:cNvSpPr/>
            <p:nvPr/>
          </p:nvSpPr>
          <p:spPr>
            <a:xfrm>
              <a:off x="4834712" y="4386205"/>
              <a:ext cx="816139" cy="222850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83EA622C-B076-4228-BA99-749699D51385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Colic flexures &amp; Appendix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A01F06-B3F0-49CC-9094-888C913B31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049"/>
          <a:stretch/>
        </p:blipFill>
        <p:spPr>
          <a:xfrm>
            <a:off x="9469965" y="2773954"/>
            <a:ext cx="2716939" cy="1578888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B7DAF527-C3AA-4EFB-A2CC-3228AE74A9CA}"/>
              </a:ext>
            </a:extLst>
          </p:cNvPr>
          <p:cNvGrpSpPr/>
          <p:nvPr/>
        </p:nvGrpSpPr>
        <p:grpSpPr>
          <a:xfrm>
            <a:off x="9634095" y="472297"/>
            <a:ext cx="2109188" cy="2191670"/>
            <a:chOff x="9634095" y="472297"/>
            <a:chExt cx="2109188" cy="2191670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3F588320-113F-4D32-A6FA-C88726933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34095" y="472297"/>
              <a:ext cx="2109188" cy="2191670"/>
            </a:xfrm>
            <a:prstGeom prst="rect">
              <a:avLst/>
            </a:prstGeom>
          </p:spPr>
        </p:pic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C9157D44-4B2D-4D43-B552-F0ADDA4353F6}"/>
                </a:ext>
              </a:extLst>
            </p:cNvPr>
            <p:cNvCxnSpPr/>
            <p:nvPr/>
          </p:nvCxnSpPr>
          <p:spPr>
            <a:xfrm flipH="1">
              <a:off x="11281600" y="1135866"/>
              <a:ext cx="288177" cy="288177"/>
            </a:xfrm>
            <a:prstGeom prst="straightConnector1">
              <a:avLst/>
            </a:prstGeom>
            <a:ln w="38100">
              <a:solidFill>
                <a:srgbClr val="FF99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7B33D7C3-3F45-4BC1-8BB4-992D98B113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31906" y="1854327"/>
              <a:ext cx="247707" cy="281453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925616B-750E-4E17-98F6-0D518AA2C8CE}"/>
              </a:ext>
            </a:extLst>
          </p:cNvPr>
          <p:cNvGrpSpPr/>
          <p:nvPr/>
        </p:nvGrpSpPr>
        <p:grpSpPr>
          <a:xfrm>
            <a:off x="9673286" y="4600057"/>
            <a:ext cx="2069997" cy="2012038"/>
            <a:chOff x="9673286" y="4600057"/>
            <a:chExt cx="2069997" cy="2012038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93E21E30-4820-4A46-A005-6DF763C0D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73286" y="4600057"/>
              <a:ext cx="2069997" cy="2012038"/>
            </a:xfrm>
            <a:prstGeom prst="rect">
              <a:avLst/>
            </a:prstGeom>
          </p:spPr>
        </p:pic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49EF9AC-3838-44A3-9065-9D3ADC5F159D}"/>
                </a:ext>
              </a:extLst>
            </p:cNvPr>
            <p:cNvSpPr/>
            <p:nvPr/>
          </p:nvSpPr>
          <p:spPr>
            <a:xfrm>
              <a:off x="10983064" y="5165123"/>
              <a:ext cx="586713" cy="134229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FF271B0-5DC2-4344-A6CB-658B32E8AEA7}"/>
                </a:ext>
              </a:extLst>
            </p:cNvPr>
            <p:cNvSpPr/>
            <p:nvPr/>
          </p:nvSpPr>
          <p:spPr>
            <a:xfrm>
              <a:off x="10170587" y="6425761"/>
              <a:ext cx="583849" cy="111518"/>
            </a:xfrm>
            <a:prstGeom prst="rect">
              <a:avLst/>
            </a:prstGeom>
            <a:noFill/>
            <a:ln w="28575">
              <a:solidFill>
                <a:srgbClr val="CCA6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8FD517B-E037-4B45-9DD7-ABD9F5AE6172}"/>
              </a:ext>
            </a:extLst>
          </p:cNvPr>
          <p:cNvSpPr/>
          <p:nvPr/>
        </p:nvSpPr>
        <p:spPr>
          <a:xfrm>
            <a:off x="5100652" y="4932548"/>
            <a:ext cx="36439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(REMEMBER! The position of base not change)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1DB6B01-066A-4A0B-8C3B-909793103764}"/>
              </a:ext>
            </a:extLst>
          </p:cNvPr>
          <p:cNvSpPr/>
          <p:nvPr/>
        </p:nvSpPr>
        <p:spPr>
          <a:xfrm>
            <a:off x="738650" y="6238509"/>
            <a:ext cx="87240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*In case of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appendicitis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this area will have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rebound tenderness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(It refers to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pain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upon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removal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of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pressure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rather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application of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pressure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to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 abdomen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303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3EA622C-B076-4228-BA99-749699D51385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Rectum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EF4FC3C-A767-4931-8CBA-BEBDF4B81F12}"/>
              </a:ext>
            </a:extLst>
          </p:cNvPr>
          <p:cNvGrpSpPr/>
          <p:nvPr/>
        </p:nvGrpSpPr>
        <p:grpSpPr>
          <a:xfrm>
            <a:off x="2020872" y="4491639"/>
            <a:ext cx="3374283" cy="2148267"/>
            <a:chOff x="2688594" y="3685785"/>
            <a:chExt cx="2597704" cy="165385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550951-834C-4ED6-A800-E83703EF614E}"/>
                </a:ext>
              </a:extLst>
            </p:cNvPr>
            <p:cNvGrpSpPr/>
            <p:nvPr/>
          </p:nvGrpSpPr>
          <p:grpSpPr>
            <a:xfrm>
              <a:off x="2688594" y="3685785"/>
              <a:ext cx="2597704" cy="1653851"/>
              <a:chOff x="7368583" y="1316648"/>
              <a:chExt cx="3966751" cy="2525468"/>
            </a:xfrm>
          </p:grpSpPr>
          <p:grpSp>
            <p:nvGrpSpPr>
              <p:cNvPr id="25" name="Shape 201">
                <a:extLst>
                  <a:ext uri="{FF2B5EF4-FFF2-40B4-BE49-F238E27FC236}">
                    <a16:creationId xmlns:a16="http://schemas.microsoft.com/office/drawing/2014/main" id="{C6BEFB25-4C58-4FC7-B437-87697177BE14}"/>
                  </a:ext>
                </a:extLst>
              </p:cNvPr>
              <p:cNvGrpSpPr/>
              <p:nvPr/>
            </p:nvGrpSpPr>
            <p:grpSpPr>
              <a:xfrm>
                <a:off x="7368583" y="1316648"/>
                <a:ext cx="3966747" cy="2525468"/>
                <a:chOff x="7200829" y="2194566"/>
                <a:chExt cx="1847216" cy="1176048"/>
              </a:xfrm>
            </p:grpSpPr>
            <p:grpSp>
              <p:nvGrpSpPr>
                <p:cNvPr id="26" name="Shape 202">
                  <a:extLst>
                    <a:ext uri="{FF2B5EF4-FFF2-40B4-BE49-F238E27FC236}">
                      <a16:creationId xmlns:a16="http://schemas.microsoft.com/office/drawing/2014/main" id="{36942EAE-C3FC-4E4E-8831-DC4D4C0BA7B1}"/>
                    </a:ext>
                  </a:extLst>
                </p:cNvPr>
                <p:cNvGrpSpPr/>
                <p:nvPr/>
              </p:nvGrpSpPr>
              <p:grpSpPr>
                <a:xfrm>
                  <a:off x="7200829" y="2194566"/>
                  <a:ext cx="1847216" cy="1176048"/>
                  <a:chOff x="7200829" y="2194566"/>
                  <a:chExt cx="1847216" cy="1176048"/>
                </a:xfrm>
              </p:grpSpPr>
              <p:pic>
                <p:nvPicPr>
                  <p:cNvPr id="28" name="Shape 203" descr="C:\Documents and Settings\user1\My Documents\My Pictures\urinary1.jpg">
                    <a:extLst>
                      <a:ext uri="{FF2B5EF4-FFF2-40B4-BE49-F238E27FC236}">
                        <a16:creationId xmlns:a16="http://schemas.microsoft.com/office/drawing/2014/main" id="{88187841-A9B8-4294-B5A5-2E07B3E9A2B6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l="3961" t="3328" r="5011" b="2385"/>
                  <a:stretch/>
                </p:blipFill>
                <p:spPr>
                  <a:xfrm>
                    <a:off x="7263637" y="2195953"/>
                    <a:ext cx="1784408" cy="117466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9" name="Shape 204">
                    <a:extLst>
                      <a:ext uri="{FF2B5EF4-FFF2-40B4-BE49-F238E27FC236}">
                        <a16:creationId xmlns:a16="http://schemas.microsoft.com/office/drawing/2014/main" id="{BC862CB4-24D7-42DF-BDED-840244374BF3}"/>
                      </a:ext>
                    </a:extLst>
                  </p:cNvPr>
                  <p:cNvSpPr txBox="1"/>
                  <p:nvPr/>
                </p:nvSpPr>
                <p:spPr>
                  <a:xfrm>
                    <a:off x="7200829" y="2194566"/>
                    <a:ext cx="930300" cy="254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lvl="0" algn="ctr"/>
                    <a:r>
                      <a:rPr lang="en" sz="1200" b="1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Male </a:t>
                    </a:r>
                    <a:r>
                      <a:rPr lang="en-US" sz="1200" b="1" dirty="0">
                        <a:latin typeface="Open Sans"/>
                        <a:ea typeface="Open Sans"/>
                        <a:cs typeface="Open Sans"/>
                        <a:sym typeface="Open Sans"/>
                      </a:rPr>
                      <a:t>pelvic</a:t>
                    </a:r>
                    <a:r>
                      <a:rPr lang="en" sz="1200" b="1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 </a:t>
                    </a:r>
                    <a:endParaRPr sz="1400" b="1" i="0" u="none" strike="noStrike" cap="none" dirty="0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  <p:cxnSp>
              <p:nvCxnSpPr>
                <p:cNvPr id="27" name="Shape 205">
                  <a:extLst>
                    <a:ext uri="{FF2B5EF4-FFF2-40B4-BE49-F238E27FC236}">
                      <a16:creationId xmlns:a16="http://schemas.microsoft.com/office/drawing/2014/main" id="{3D2D33F6-C4E6-4FF4-91A9-553EAC34B44C}"/>
                    </a:ext>
                  </a:extLst>
                </p:cNvPr>
                <p:cNvCxnSpPr/>
                <p:nvPr/>
              </p:nvCxnSpPr>
              <p:spPr>
                <a:xfrm>
                  <a:off x="7425643" y="2416136"/>
                  <a:ext cx="117600" cy="1035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</p:grp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5651F77-017A-4283-A169-18DAE2B50F3E}"/>
                  </a:ext>
                </a:extLst>
              </p:cNvPr>
              <p:cNvSpPr/>
              <p:nvPr/>
            </p:nvSpPr>
            <p:spPr>
              <a:xfrm>
                <a:off x="10686949" y="2305850"/>
                <a:ext cx="648385" cy="149389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DCBDDFD-1C82-42CC-9DFE-5A115C6F6D3B}"/>
                  </a:ext>
                </a:extLst>
              </p:cNvPr>
              <p:cNvSpPr/>
              <p:nvPr/>
            </p:nvSpPr>
            <p:spPr>
              <a:xfrm>
                <a:off x="7991371" y="2343641"/>
                <a:ext cx="376084" cy="149389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C3B17D7-A688-4284-A121-66E4327830A2}"/>
                  </a:ext>
                </a:extLst>
              </p:cNvPr>
              <p:cNvSpPr/>
              <p:nvPr/>
            </p:nvSpPr>
            <p:spPr>
              <a:xfrm>
                <a:off x="7588503" y="2758136"/>
                <a:ext cx="432620" cy="149389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F545FFC-ECB4-47B8-9F16-3C4140FCE473}"/>
                </a:ext>
              </a:extLst>
            </p:cNvPr>
            <p:cNvSpPr/>
            <p:nvPr/>
          </p:nvSpPr>
          <p:spPr>
            <a:xfrm>
              <a:off x="4971322" y="4185863"/>
              <a:ext cx="229328" cy="97830"/>
            </a:xfrm>
            <a:prstGeom prst="rect">
              <a:avLst/>
            </a:prstGeom>
            <a:noFill/>
            <a:ln w="28575">
              <a:solidFill>
                <a:srgbClr val="CCA6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5F504EB-1989-4340-9A90-44D33609A40B}"/>
              </a:ext>
            </a:extLst>
          </p:cNvPr>
          <p:cNvGrpSpPr/>
          <p:nvPr/>
        </p:nvGrpSpPr>
        <p:grpSpPr>
          <a:xfrm>
            <a:off x="5769412" y="4447730"/>
            <a:ext cx="3374285" cy="2174883"/>
            <a:chOff x="6264939" y="3669956"/>
            <a:chExt cx="2597705" cy="167434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531C2675-AAEE-4920-A677-B3BBAF024541}"/>
                </a:ext>
              </a:extLst>
            </p:cNvPr>
            <p:cNvGrpSpPr/>
            <p:nvPr/>
          </p:nvGrpSpPr>
          <p:grpSpPr>
            <a:xfrm>
              <a:off x="6264939" y="3669956"/>
              <a:ext cx="2597705" cy="1674341"/>
              <a:chOff x="2108581" y="1711256"/>
              <a:chExt cx="3937588" cy="2652971"/>
            </a:xfrm>
          </p:grpSpPr>
          <p:grpSp>
            <p:nvGrpSpPr>
              <p:cNvPr id="65" name="Shape 206">
                <a:extLst>
                  <a:ext uri="{FF2B5EF4-FFF2-40B4-BE49-F238E27FC236}">
                    <a16:creationId xmlns:a16="http://schemas.microsoft.com/office/drawing/2014/main" id="{4A633D8E-2364-42D5-B57B-0832A7E05340}"/>
                  </a:ext>
                </a:extLst>
              </p:cNvPr>
              <p:cNvGrpSpPr/>
              <p:nvPr/>
            </p:nvGrpSpPr>
            <p:grpSpPr>
              <a:xfrm>
                <a:off x="2108581" y="1711256"/>
                <a:ext cx="3937588" cy="2652971"/>
                <a:chOff x="7263422" y="3591552"/>
                <a:chExt cx="1833637" cy="1235423"/>
              </a:xfrm>
            </p:grpSpPr>
            <p:grpSp>
              <p:nvGrpSpPr>
                <p:cNvPr id="67" name="Shape 207">
                  <a:extLst>
                    <a:ext uri="{FF2B5EF4-FFF2-40B4-BE49-F238E27FC236}">
                      <a16:creationId xmlns:a16="http://schemas.microsoft.com/office/drawing/2014/main" id="{3CCF7C2A-7C10-4FEA-9F9F-B172435CDB0A}"/>
                    </a:ext>
                  </a:extLst>
                </p:cNvPr>
                <p:cNvGrpSpPr/>
                <p:nvPr/>
              </p:nvGrpSpPr>
              <p:grpSpPr>
                <a:xfrm>
                  <a:off x="7263422" y="3591552"/>
                  <a:ext cx="1833637" cy="1235423"/>
                  <a:chOff x="7263422" y="3693736"/>
                  <a:chExt cx="1833637" cy="1235423"/>
                </a:xfrm>
              </p:grpSpPr>
              <p:pic>
                <p:nvPicPr>
                  <p:cNvPr id="69" name="Shape 208" descr="C:\Documents and Settings\user1\My Documents\My Pictures\urinary3.jpg">
                    <a:extLst>
                      <a:ext uri="{FF2B5EF4-FFF2-40B4-BE49-F238E27FC236}">
                        <a16:creationId xmlns:a16="http://schemas.microsoft.com/office/drawing/2014/main" id="{358E127A-305A-4E29-A749-6CD9EEE0AFC7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l="4063" r="2392"/>
                  <a:stretch/>
                </p:blipFill>
                <p:spPr>
                  <a:xfrm>
                    <a:off x="7263422" y="3693736"/>
                    <a:ext cx="1833637" cy="123542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70" name="Shape 209">
                    <a:extLst>
                      <a:ext uri="{FF2B5EF4-FFF2-40B4-BE49-F238E27FC236}">
                        <a16:creationId xmlns:a16="http://schemas.microsoft.com/office/drawing/2014/main" id="{01A4AE12-4F0B-4BA4-8119-E76EACE5E106}"/>
                      </a:ext>
                    </a:extLst>
                  </p:cNvPr>
                  <p:cNvSpPr txBox="1"/>
                  <p:nvPr/>
                </p:nvSpPr>
                <p:spPr>
                  <a:xfrm>
                    <a:off x="7263422" y="3718678"/>
                    <a:ext cx="826089" cy="254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lvl="0" algn="ctr"/>
                    <a:r>
                      <a:rPr lang="en" sz="1200" b="1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Female </a:t>
                    </a:r>
                    <a:r>
                      <a:rPr lang="en-US" sz="1200" b="1" dirty="0">
                        <a:latin typeface="Open Sans"/>
                        <a:ea typeface="Open Sans"/>
                        <a:cs typeface="Open Sans"/>
                        <a:sym typeface="Open Sans"/>
                      </a:rPr>
                      <a:t>pelvic</a:t>
                    </a:r>
                    <a:endParaRPr sz="1400" b="1" i="0" u="none" strike="noStrike" cap="none" dirty="0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  <p:cxnSp>
              <p:nvCxnSpPr>
                <p:cNvPr id="68" name="Shape 210">
                  <a:extLst>
                    <a:ext uri="{FF2B5EF4-FFF2-40B4-BE49-F238E27FC236}">
                      <a16:creationId xmlns:a16="http://schemas.microsoft.com/office/drawing/2014/main" id="{41AFD038-A07E-4C90-84DD-9620158D392E}"/>
                    </a:ext>
                  </a:extLst>
                </p:cNvPr>
                <p:cNvCxnSpPr/>
                <p:nvPr/>
              </p:nvCxnSpPr>
              <p:spPr>
                <a:xfrm>
                  <a:off x="7457936" y="3819145"/>
                  <a:ext cx="117600" cy="1035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</p:grp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7BDDD5B-FF80-4A9D-8134-CDCAFBCAE638}"/>
                  </a:ext>
                </a:extLst>
              </p:cNvPr>
              <p:cNvSpPr/>
              <p:nvPr/>
            </p:nvSpPr>
            <p:spPr>
              <a:xfrm>
                <a:off x="3354653" y="4102405"/>
                <a:ext cx="333829" cy="139669"/>
              </a:xfrm>
              <a:prstGeom prst="rect">
                <a:avLst/>
              </a:prstGeom>
              <a:noFill/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35930D4-7110-4C86-A486-14AA88B9972C}"/>
                </a:ext>
              </a:extLst>
            </p:cNvPr>
            <p:cNvSpPr/>
            <p:nvPr/>
          </p:nvSpPr>
          <p:spPr>
            <a:xfrm>
              <a:off x="8304020" y="4637761"/>
              <a:ext cx="229328" cy="97830"/>
            </a:xfrm>
            <a:prstGeom prst="rect">
              <a:avLst/>
            </a:prstGeom>
            <a:noFill/>
            <a:ln w="28575">
              <a:solidFill>
                <a:srgbClr val="CCA6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369883D-6262-418B-9498-464945BFD1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26496"/>
              </p:ext>
            </p:extLst>
          </p:nvPr>
        </p:nvGraphicFramePr>
        <p:xfrm>
          <a:off x="738650" y="1064450"/>
          <a:ext cx="8015607" cy="33832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81679">
                  <a:extLst>
                    <a:ext uri="{9D8B030D-6E8A-4147-A177-3AD203B41FA5}">
                      <a16:colId xmlns:a16="http://schemas.microsoft.com/office/drawing/2014/main" val="866453576"/>
                    </a:ext>
                  </a:extLst>
                </a:gridCol>
                <a:gridCol w="123264">
                  <a:extLst>
                    <a:ext uri="{9D8B030D-6E8A-4147-A177-3AD203B41FA5}">
                      <a16:colId xmlns:a16="http://schemas.microsoft.com/office/drawing/2014/main" val="548752090"/>
                    </a:ext>
                  </a:extLst>
                </a:gridCol>
                <a:gridCol w="3717561">
                  <a:extLst>
                    <a:ext uri="{9D8B030D-6E8A-4147-A177-3AD203B41FA5}">
                      <a16:colId xmlns:a16="http://schemas.microsoft.com/office/drawing/2014/main" val="2631646303"/>
                    </a:ext>
                  </a:extLst>
                </a:gridCol>
                <a:gridCol w="2893103">
                  <a:extLst>
                    <a:ext uri="{9D8B030D-6E8A-4147-A177-3AD203B41FA5}">
                      <a16:colId xmlns:a16="http://schemas.microsoft.com/office/drawing/2014/main" val="355916390"/>
                    </a:ext>
                  </a:extLst>
                </a:gridCol>
              </a:tblGrid>
              <a:tr h="186344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Beginning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as a continuation of sigmoid colon at level of S3 in front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as a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continuation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of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sigmoid colon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+mn-lt"/>
                        </a:rPr>
                        <a:t>at level of S3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3613763"/>
                  </a:ext>
                </a:extLst>
              </a:tr>
              <a:tr h="186344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Termination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        Continues as anal canal, one inch below &amp; in front of tip of coccyx.                           Its end is dilated to form the rectal ampulla.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Continues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as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anal canal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+mn-lt"/>
                        </a:rPr>
                        <a:t>one inch below &amp; in front of tip of coccyx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                         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Its end is dilated to form the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rectal ampulla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74699881"/>
                  </a:ext>
                </a:extLst>
              </a:tr>
              <a:tr h="186344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Length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13 cm (5 inches)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13 cm (5 inches)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99271849"/>
                  </a:ext>
                </a:extLst>
              </a:tr>
              <a:tr h="186344"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Relations of Rectum in Pelvis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619674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Male </a:t>
                      </a:r>
                      <a:r>
                        <a:rPr lang="en-US" sz="1800" b="1" dirty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pelvic</a:t>
                      </a:r>
                      <a:endParaRPr lang="en-US" sz="1800" b="1" i="0" u="none" strike="noStrike" cap="none" dirty="0">
                        <a:solidFill>
                          <a:srgbClr val="000000"/>
                        </a:solidFill>
                        <a:latin typeface="+mn-lt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D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3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Male </a:t>
                      </a:r>
                      <a:r>
                        <a:rPr lang="en-US" sz="1800" b="1" dirty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pelvic</a:t>
                      </a: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63270"/>
                  </a:ext>
                </a:extLst>
              </a:tr>
              <a:tr h="18634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Anterior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Posterior surfaces of </a:t>
                      </a:r>
                      <a:r>
                        <a:rPr lang="en-US" sz="1800" u="heavy" dirty="0">
                          <a:uFill>
                            <a:solidFill>
                              <a:srgbClr val="0070C0"/>
                            </a:solidFill>
                          </a:uFill>
                          <a:latin typeface="+mn-lt"/>
                        </a:rPr>
                        <a:t>urinary bladder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u="heavy" dirty="0">
                          <a:uFill>
                            <a:solidFill>
                              <a:srgbClr val="00B0F0"/>
                            </a:solidFill>
                          </a:uFill>
                          <a:latin typeface="+mn-lt"/>
                        </a:rPr>
                        <a:t>Seminal vesicles</a:t>
                      </a:r>
                      <a:endParaRPr kumimoji="0" lang="en-US" sz="1800" b="0" i="0" u="heavy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>
                          <a:solidFill>
                            <a:srgbClr val="00B0F0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u="heavy" baseline="0" dirty="0">
                          <a:uFill>
                            <a:solidFill>
                              <a:srgbClr val="00B050"/>
                            </a:solidFill>
                          </a:uFill>
                          <a:latin typeface="+mn-lt"/>
                        </a:rPr>
                        <a:t>Prostate gland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u="heavy" baseline="0" dirty="0">
                        <a:uFill>
                          <a:solidFill>
                            <a:srgbClr val="00B050"/>
                          </a:solidFill>
                        </a:u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posterior wall of </a:t>
                      </a:r>
                      <a:r>
                        <a:rPr lang="en-US" sz="1800" u="heavy" baseline="0" dirty="0">
                          <a:uFill>
                            <a:solidFill>
                              <a:schemeClr val="accent5"/>
                            </a:solidFill>
                          </a:uFill>
                          <a:latin typeface="+mn-lt"/>
                        </a:rPr>
                        <a:t>vagina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225370"/>
                  </a:ext>
                </a:extLst>
              </a:tr>
              <a:tr h="18634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Posterior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80000" marR="0" lvl="0" indent="-1800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dirty="0">
                          <a:solidFill>
                            <a:srgbClr val="CC3399"/>
                          </a:solidFill>
                          <a:latin typeface="+mn-lt"/>
                        </a:rPr>
                        <a:t>Sacral plexus</a:t>
                      </a:r>
                      <a:r>
                        <a:rPr lang="en-US" dirty="0">
                          <a:latin typeface="+mn-lt"/>
                        </a:rPr>
                        <a:t>      2.Sacrum      3.Coccyx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>
                        <a:buFont typeface="+mj-lt"/>
                        <a:buNone/>
                      </a:pPr>
                      <a:endParaRPr lang="en-US" sz="1800" b="1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383913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6F69BB24-42A6-4B73-9A82-734D1952ED00}"/>
              </a:ext>
            </a:extLst>
          </p:cNvPr>
          <p:cNvGrpSpPr/>
          <p:nvPr/>
        </p:nvGrpSpPr>
        <p:grpSpPr>
          <a:xfrm>
            <a:off x="9450863" y="1508006"/>
            <a:ext cx="2276142" cy="2496168"/>
            <a:chOff x="9393744" y="1465006"/>
            <a:chExt cx="2276142" cy="24961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5E52B12-8CA2-48F1-9E1A-C9EDEFCF8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93744" y="1465006"/>
              <a:ext cx="2276142" cy="2496168"/>
            </a:xfrm>
            <a:prstGeom prst="rect">
              <a:avLst/>
            </a:prstGeom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10E6E5D-2236-4F2D-9F47-03C3CDFFB703}"/>
                </a:ext>
              </a:extLst>
            </p:cNvPr>
            <p:cNvSpPr/>
            <p:nvPr/>
          </p:nvSpPr>
          <p:spPr>
            <a:xfrm>
              <a:off x="9673389" y="3280611"/>
              <a:ext cx="497306" cy="184484"/>
            </a:xfrm>
            <a:prstGeom prst="rect">
              <a:avLst/>
            </a:prstGeom>
            <a:noFill/>
            <a:ln w="28575">
              <a:solidFill>
                <a:srgbClr val="CCA6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A3A86B61-3A12-4C65-8492-6E25967A30B3}"/>
              </a:ext>
            </a:extLst>
          </p:cNvPr>
          <p:cNvSpPr/>
          <p:nvPr/>
        </p:nvSpPr>
        <p:spPr>
          <a:xfrm>
            <a:off x="7289593" y="179085"/>
            <a:ext cx="49024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- Upper 1/3 of rectum is covered by peritoneum  in front &amp; side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- Middle 1/3 of rectum is covered by peritoneum in front ONLY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- Lower 1/3 of rectum &amp; anal canal has no peritoneum cover</a:t>
            </a:r>
          </a:p>
        </p:txBody>
      </p:sp>
    </p:spTree>
    <p:extLst>
      <p:ext uri="{BB962C8B-B14F-4D97-AF65-F5344CB8AC3E}">
        <p14:creationId xmlns:p14="http://schemas.microsoft.com/office/powerpoint/2010/main" val="4216909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369883D-6262-418B-9498-464945BFD1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827506"/>
              </p:ext>
            </p:extLst>
          </p:nvPr>
        </p:nvGraphicFramePr>
        <p:xfrm>
          <a:off x="738650" y="1513702"/>
          <a:ext cx="8780104" cy="496150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35120">
                  <a:extLst>
                    <a:ext uri="{9D8B030D-6E8A-4147-A177-3AD203B41FA5}">
                      <a16:colId xmlns:a16="http://schemas.microsoft.com/office/drawing/2014/main" val="866453576"/>
                    </a:ext>
                  </a:extLst>
                </a:gridCol>
                <a:gridCol w="1229194">
                  <a:extLst>
                    <a:ext uri="{9D8B030D-6E8A-4147-A177-3AD203B41FA5}">
                      <a16:colId xmlns:a16="http://schemas.microsoft.com/office/drawing/2014/main" val="3797925662"/>
                    </a:ext>
                  </a:extLst>
                </a:gridCol>
                <a:gridCol w="6415790">
                  <a:extLst>
                    <a:ext uri="{9D8B030D-6E8A-4147-A177-3AD203B41FA5}">
                      <a16:colId xmlns:a16="http://schemas.microsoft.com/office/drawing/2014/main" val="3810784404"/>
                    </a:ext>
                  </a:extLst>
                </a:gridCol>
              </a:tblGrid>
              <a:tr h="186344">
                <a:tc row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Arterial Supply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/>
                            </a:solidFill>
                          </a:uFill>
                          <a:latin typeface="+mn-lt"/>
                        </a:rPr>
                        <a:t>Foregut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from </a:t>
                      </a:r>
                      <a:r>
                        <a:rPr lang="en-GB" sz="18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esophagus</a:t>
                      </a:r>
                      <a:r>
                        <a:rPr lang="en-GB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GB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  proximal duodenum at major duodenal papilla</a:t>
                      </a:r>
                      <a:r>
                        <a:rPr lang="en-US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en-GB" sz="1800" b="1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/>
                            </a:solidFill>
                          </a:uFill>
                          <a:latin typeface="+mn-lt"/>
                        </a:rPr>
                        <a:t>Celiac trunk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sym typeface="Wingdings" panose="05000000000000000000" pitchFamily="2" charset="2"/>
                        </a:rPr>
                        <a:t>)</a:t>
                      </a:r>
                      <a:endParaRPr lang="en-GB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13763"/>
                  </a:ext>
                </a:extLst>
              </a:tr>
              <a:tr h="186344"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+mn-lt"/>
                        </a:rPr>
                        <a:t>Midgut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from distal duodenum after opening </a:t>
                      </a:r>
                      <a:r>
                        <a:rPr lang="en-GB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  <a:sym typeface="Wingdings" panose="05000000000000000000" pitchFamily="2" charset="2"/>
                        </a:rPr>
                        <a:t>from cecum, appendix, ascending colon &amp;</a:t>
                      </a:r>
                      <a:r>
                        <a:rPr lang="en-GB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latin typeface="+mn-lt"/>
                          <a:sym typeface="Wingdings" panose="05000000000000000000" pitchFamily="2" charset="2"/>
                        </a:rPr>
                        <a:t>right</a:t>
                      </a: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latin typeface="+mn-lt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latin typeface="+mn-lt"/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latin typeface="+mn-lt"/>
                          <a:sym typeface="Wingdings" panose="05000000000000000000" pitchFamily="2" charset="2"/>
                        </a:rPr>
                        <a:t>/</a:t>
                      </a: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latin typeface="+mn-lt"/>
                          <a:sym typeface="Wingdings" panose="05000000000000000000" pitchFamily="2" charset="2"/>
                        </a:rPr>
                        <a:t>3</a:t>
                      </a: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latin typeface="+mn-lt"/>
                          <a:sym typeface="Wingdings" panose="05000000000000000000" pitchFamily="2" charset="2"/>
                        </a:rPr>
                        <a:t> of transvers colon</a:t>
                      </a: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latin typeface="+mn-lt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en-GB" sz="1800" b="1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+mn-lt"/>
                        </a:rPr>
                        <a:t>Superior mesenteric artery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en-GB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699881"/>
                  </a:ext>
                </a:extLst>
              </a:tr>
              <a:tr h="186344"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99CC"/>
                            </a:solidFill>
                          </a:uFill>
                          <a:latin typeface="+mn-lt"/>
                        </a:rPr>
                        <a:t>Hindgut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from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left 1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/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3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of transvers colon,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  <a:sym typeface="Wingdings" panose="05000000000000000000" pitchFamily="2" charset="2"/>
                        </a:rPr>
                        <a:t>Descending colon, Sigmoid colon &amp; Upper 2/3 of anal canal (</a:t>
                      </a:r>
                      <a:r>
                        <a:rPr lang="en-GB" sz="1800" b="1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99CC"/>
                            </a:solidFill>
                          </a:uFill>
                          <a:latin typeface="+mn-lt"/>
                        </a:rPr>
                        <a:t>Inferior mesenteric artery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)*</a:t>
                      </a:r>
                      <a:endParaRPr lang="en-GB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271849"/>
                  </a:ext>
                </a:extLst>
              </a:tr>
              <a:tr h="18634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x-none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Venous</a:t>
                      </a:r>
                      <a:r>
                        <a:rPr lang="en-US" altLang="x-non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x-none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Drainage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+mn-lt"/>
                        </a:rPr>
                        <a:t>The veins of the gut form the tributaries of the portal vein which enters the liver and drains into the </a:t>
                      </a:r>
                      <a:r>
                        <a:rPr lang="en-US" sz="18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70C0"/>
                            </a:solidFill>
                          </a:uFill>
                          <a:latin typeface="+mn-lt"/>
                        </a:rPr>
                        <a:t>portal circulation </a:t>
                      </a:r>
                      <a:r>
                        <a:rPr lang="en-US" sz="1800" b="0" u="none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uFill>
                            <a:solidFill>
                              <a:srgbClr val="0070C0"/>
                            </a:solidFill>
                          </a:uFill>
                          <a:latin typeface="+mn-lt"/>
                        </a:rPr>
                        <a:t>(Portal vein </a:t>
                      </a:r>
                      <a:r>
                        <a:rPr lang="en-GB" sz="18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 liver sinusoid  IVC)</a:t>
                      </a:r>
                      <a:endParaRPr lang="en-US" sz="1800" b="0" u="none" baseline="0" dirty="0">
                        <a:solidFill>
                          <a:schemeClr val="accent3">
                            <a:lumMod val="75000"/>
                          </a:schemeClr>
                        </a:solidFill>
                        <a:uFill>
                          <a:solidFill>
                            <a:srgbClr val="0070C0"/>
                          </a:solidFill>
                        </a:u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488991"/>
                  </a:ext>
                </a:extLst>
              </a:tr>
              <a:tr h="18634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CC3399"/>
                          </a:solidFill>
                          <a:latin typeface="+mn-lt"/>
                        </a:rPr>
                        <a:t>Lymph</a:t>
                      </a:r>
                      <a:r>
                        <a:rPr lang="en-US" sz="1800" dirty="0">
                          <a:solidFill>
                            <a:srgbClr val="CC3399"/>
                          </a:solidFill>
                          <a:latin typeface="+mn-lt"/>
                        </a:rPr>
                        <a:t> Drainage</a:t>
                      </a:r>
                      <a:endParaRPr lang="en-US" sz="1800" b="1" dirty="0">
                        <a:solidFill>
                          <a:srgbClr val="CC3399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8000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CC3399"/>
                          </a:solidFill>
                          <a:latin typeface="+mn-lt"/>
                        </a:rPr>
                        <a:t>The lymph vessels follow the arteries.</a:t>
                      </a:r>
                    </a:p>
                    <a:p>
                      <a:pPr algn="l" rtl="0">
                        <a:lnSpc>
                          <a:spcPct val="8000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CC3399"/>
                          </a:solidFill>
                          <a:latin typeface="+mn-lt"/>
                        </a:rPr>
                        <a:t>Ultimately, all the lymph is collected at the</a:t>
                      </a:r>
                      <a:r>
                        <a:rPr lang="ar-SA" sz="1800" dirty="0">
                          <a:solidFill>
                            <a:srgbClr val="CC3399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1" u="heavy" baseline="0" dirty="0">
                          <a:solidFill>
                            <a:srgbClr val="CC3399"/>
                          </a:solidFill>
                          <a:uFill>
                            <a:solidFill>
                              <a:srgbClr val="00B050"/>
                            </a:solidFill>
                          </a:uFill>
                          <a:latin typeface="+mn-lt"/>
                        </a:rPr>
                        <a:t>Preaortic lymph nodes</a:t>
                      </a:r>
                      <a:r>
                        <a:rPr lang="en-US" sz="1800" b="0" dirty="0">
                          <a:solidFill>
                            <a:srgbClr val="CC3399"/>
                          </a:solidFill>
                          <a:latin typeface="+mn-lt"/>
                        </a:rPr>
                        <a:t> (</a:t>
                      </a:r>
                      <a:r>
                        <a:rPr lang="en-US" sz="1800" b="1" u="heavy" baseline="0" dirty="0">
                          <a:solidFill>
                            <a:srgbClr val="CC3399"/>
                          </a:solidFill>
                          <a:uFill>
                            <a:solidFill>
                              <a:srgbClr val="00B050"/>
                            </a:solidFill>
                          </a:uFill>
                          <a:latin typeface="+mn-lt"/>
                        </a:rPr>
                        <a:t>Superior</a:t>
                      </a:r>
                      <a:r>
                        <a:rPr lang="en-US" sz="1800" b="0" dirty="0">
                          <a:solidFill>
                            <a:srgbClr val="CC3399"/>
                          </a:solidFill>
                          <a:latin typeface="+mn-lt"/>
                        </a:rPr>
                        <a:t> &amp; </a:t>
                      </a:r>
                      <a:r>
                        <a:rPr lang="en-US" sz="1800" b="1" u="heavy" baseline="0" dirty="0">
                          <a:solidFill>
                            <a:srgbClr val="CC3399"/>
                          </a:solidFill>
                          <a:uFill>
                            <a:solidFill>
                              <a:srgbClr val="00B050"/>
                            </a:solidFill>
                          </a:uFill>
                          <a:latin typeface="+mn-lt"/>
                        </a:rPr>
                        <a:t>Inferior mesenteric</a:t>
                      </a:r>
                      <a:r>
                        <a:rPr lang="en-US" sz="1800" dirty="0">
                          <a:solidFill>
                            <a:srgbClr val="CC3399"/>
                          </a:solidFill>
                          <a:latin typeface="+mn-lt"/>
                        </a:rPr>
                        <a:t>).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>
                        <a:lnSpc>
                          <a:spcPct val="80000"/>
                        </a:lnSpc>
                        <a:defRPr/>
                      </a:pPr>
                      <a:endParaRPr lang="en-US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609434"/>
                  </a:ext>
                </a:extLst>
              </a:tr>
              <a:tr h="186344">
                <a:tc row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Nerve Supply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824001"/>
                            </a:solidFill>
                          </a:uFill>
                          <a:latin typeface="+mn-lt"/>
                        </a:rPr>
                        <a:t>Ectoderm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3B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n-lt"/>
                        </a:rPr>
                        <a:t>*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+mn-lt"/>
                        </a:rPr>
                        <a:t>lower 1/3 of anal canal </a:t>
                      </a:r>
                      <a:r>
                        <a:rPr lang="en-US" sz="1800" dirty="0">
                          <a:latin typeface="+mn-lt"/>
                        </a:rPr>
                        <a:t>| Somatic (</a:t>
                      </a:r>
                      <a:r>
                        <a:rPr lang="en-US" sz="1800" b="1" dirty="0">
                          <a:latin typeface="+mn-lt"/>
                        </a:rPr>
                        <a:t>inferior rectal </a:t>
                      </a:r>
                      <a:r>
                        <a:rPr lang="en-US" sz="16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from sacral plexus</a:t>
                      </a:r>
                      <a:r>
                        <a:rPr lang="en-US" sz="1800" b="0" dirty="0">
                          <a:latin typeface="+mn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963757"/>
                  </a:ext>
                </a:extLst>
              </a:tr>
              <a:tr h="186344"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+mn-lt"/>
                        </a:rPr>
                        <a:t>Midgut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3B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*Endoderm | (Autonomic):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Sympathetic + Vagus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696211"/>
                  </a:ext>
                </a:extLst>
              </a:tr>
              <a:tr h="186344"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70C0"/>
                            </a:solidFill>
                          </a:uFill>
                          <a:latin typeface="+mn-lt"/>
                        </a:rPr>
                        <a:t>Hindgut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3B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*Endoderm | 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+mn-lt"/>
                        </a:rPr>
                        <a:t>(Autonomic):  </a:t>
                      </a:r>
                      <a:r>
                        <a:rPr lang="en-US" sz="1800" b="1" dirty="0">
                          <a:solidFill>
                            <a:prstClr val="black"/>
                          </a:solidFill>
                          <a:latin typeface="+mn-lt"/>
                        </a:rPr>
                        <a:t>Sympathetic +</a:t>
                      </a:r>
                      <a:r>
                        <a:rPr lang="en-US" sz="1800" b="1" dirty="0">
                          <a:solidFill>
                            <a:srgbClr val="F14124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FF00"/>
                            </a:solidFill>
                          </a:uFill>
                          <a:latin typeface="+mn-lt"/>
                        </a:rPr>
                        <a:t>pelvic splanchnic nerves </a:t>
                      </a:r>
                      <a:r>
                        <a:rPr lang="en-US" sz="1800" b="1" u="none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uFill>
                            <a:solidFill>
                              <a:srgbClr val="FFFF00"/>
                            </a:solidFill>
                          </a:uFill>
                          <a:latin typeface="+mn-lt"/>
                        </a:rPr>
                        <a:t>(S2&amp;S3)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661464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83EA622C-B076-4228-BA99-749699D51385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Relation between embryological origin of GIT </a:t>
            </a:r>
            <a:br>
              <a:rPr lang="en-US" sz="3600" b="1" dirty="0"/>
            </a:br>
            <a:r>
              <a:rPr lang="en-US" sz="3600" b="1" dirty="0"/>
              <a:t>&amp; </a:t>
            </a:r>
            <a:r>
              <a:rPr lang="en-US" sz="3200" b="1" dirty="0"/>
              <a:t>Supply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A0BB913-3C9C-4331-A23E-DD5F91B50DE6}"/>
              </a:ext>
            </a:extLst>
          </p:cNvPr>
          <p:cNvGrpSpPr/>
          <p:nvPr/>
        </p:nvGrpSpPr>
        <p:grpSpPr>
          <a:xfrm>
            <a:off x="9576215" y="3103766"/>
            <a:ext cx="2512741" cy="2011580"/>
            <a:chOff x="7952752" y="147105"/>
            <a:chExt cx="3943351" cy="3156858"/>
          </a:xfrm>
        </p:grpSpPr>
        <p:pic>
          <p:nvPicPr>
            <p:cNvPr id="36" name="Picture 2" descr="C:\Documents and Settings\Jamila\My Documents\Student Gray\4. Abdomen\F66122-004-f136.jpg">
              <a:extLst>
                <a:ext uri="{FF2B5EF4-FFF2-40B4-BE49-F238E27FC236}">
                  <a16:creationId xmlns:a16="http://schemas.microsoft.com/office/drawing/2014/main" id="{3F7008E4-BD9F-464A-9A10-6F279B4FA9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10"/>
            <a:stretch>
              <a:fillRect/>
            </a:stretch>
          </p:blipFill>
          <p:spPr>
            <a:xfrm>
              <a:off x="7952752" y="147105"/>
              <a:ext cx="3943351" cy="3156858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0CF112-B6C6-4FF5-9BD8-1E7281BED59D}"/>
                </a:ext>
              </a:extLst>
            </p:cNvPr>
            <p:cNvSpPr/>
            <p:nvPr/>
          </p:nvSpPr>
          <p:spPr>
            <a:xfrm>
              <a:off x="10983767" y="1269336"/>
              <a:ext cx="596742" cy="110731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E1877CF-5CF6-4A16-869B-4CC8C115F770}"/>
                </a:ext>
              </a:extLst>
            </p:cNvPr>
            <p:cNvSpPr/>
            <p:nvPr/>
          </p:nvSpPr>
          <p:spPr>
            <a:xfrm>
              <a:off x="10996453" y="1014044"/>
              <a:ext cx="899649" cy="110731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27CCE33-9EEB-4EDE-8083-DB24223014E7}"/>
                </a:ext>
              </a:extLst>
            </p:cNvPr>
            <p:cNvSpPr/>
            <p:nvPr/>
          </p:nvSpPr>
          <p:spPr>
            <a:xfrm>
              <a:off x="7956972" y="1701455"/>
              <a:ext cx="907628" cy="118878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6346008-5256-489E-AEB6-92099DDA8E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633"/>
          <a:stretch/>
        </p:blipFill>
        <p:spPr>
          <a:xfrm>
            <a:off x="9576215" y="5020768"/>
            <a:ext cx="2615783" cy="157775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A60554FA-8F1D-4EDB-B9C4-B46523CCFCBE}"/>
              </a:ext>
            </a:extLst>
          </p:cNvPr>
          <p:cNvGrpSpPr/>
          <p:nvPr/>
        </p:nvGrpSpPr>
        <p:grpSpPr>
          <a:xfrm>
            <a:off x="9576214" y="767870"/>
            <a:ext cx="2492374" cy="2287799"/>
            <a:chOff x="8324694" y="978329"/>
            <a:chExt cx="3094194" cy="2840221"/>
          </a:xfrm>
        </p:grpSpPr>
        <p:pic>
          <p:nvPicPr>
            <p:cNvPr id="47" name="Picture 4" descr="C:\Documents and Settings\Jamila\My Documents\Student Gray\4. Abdomen\F66122-004-f096.jpg">
              <a:extLst>
                <a:ext uri="{FF2B5EF4-FFF2-40B4-BE49-F238E27FC236}">
                  <a16:creationId xmlns:a16="http://schemas.microsoft.com/office/drawing/2014/main" id="{28B4C343-16B8-493F-BC34-1682ED6FE4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lum bright="10000" contras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6" r="15468" b="4192"/>
            <a:stretch/>
          </p:blipFill>
          <p:spPr bwMode="auto">
            <a:xfrm>
              <a:off x="8324694" y="1010022"/>
              <a:ext cx="3094194" cy="280852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76E8B5F-03C9-4923-9F0C-645EAD42D593}"/>
                </a:ext>
              </a:extLst>
            </p:cNvPr>
            <p:cNvSpPr/>
            <p:nvPr/>
          </p:nvSpPr>
          <p:spPr>
            <a:xfrm>
              <a:off x="8324695" y="1530626"/>
              <a:ext cx="501253" cy="129209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C0342B6-8965-4014-9E3D-252410B14B56}"/>
                </a:ext>
              </a:extLst>
            </p:cNvPr>
            <p:cNvSpPr/>
            <p:nvPr/>
          </p:nvSpPr>
          <p:spPr>
            <a:xfrm>
              <a:off x="8324694" y="2355855"/>
              <a:ext cx="501253" cy="129209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68C5C22-4131-4A11-91B8-D7B69A90CF65}"/>
                </a:ext>
              </a:extLst>
            </p:cNvPr>
            <p:cNvSpPr/>
            <p:nvPr/>
          </p:nvSpPr>
          <p:spPr>
            <a:xfrm>
              <a:off x="8324694" y="3190439"/>
              <a:ext cx="501253" cy="129209"/>
            </a:xfrm>
            <a:prstGeom prst="rect">
              <a:avLst/>
            </a:prstGeom>
            <a:noFill/>
            <a:ln w="28575"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3AE6D7B-4117-4464-BAD6-AA1589F01F07}"/>
                </a:ext>
              </a:extLst>
            </p:cNvPr>
            <p:cNvSpPr/>
            <p:nvPr/>
          </p:nvSpPr>
          <p:spPr>
            <a:xfrm>
              <a:off x="10433050" y="1118434"/>
              <a:ext cx="629202" cy="124579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1159717-1BE0-4D00-9CDF-E0E976C23796}"/>
                </a:ext>
              </a:extLst>
            </p:cNvPr>
            <p:cNvSpPr/>
            <p:nvPr/>
          </p:nvSpPr>
          <p:spPr>
            <a:xfrm>
              <a:off x="10087454" y="978329"/>
              <a:ext cx="1296826" cy="103814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6A97136-BD83-4C89-A1C7-9A90542D9A29}"/>
                </a:ext>
              </a:extLst>
            </p:cNvPr>
            <p:cNvSpPr/>
            <p:nvPr/>
          </p:nvSpPr>
          <p:spPr>
            <a:xfrm>
              <a:off x="10206038" y="3664287"/>
              <a:ext cx="1212850" cy="114196"/>
            </a:xfrm>
            <a:prstGeom prst="rect">
              <a:avLst/>
            </a:prstGeom>
            <a:noFill/>
            <a:ln w="28575"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09ABF24-F43E-4AE1-92C8-677075B73B10}"/>
              </a:ext>
            </a:extLst>
          </p:cNvPr>
          <p:cNvSpPr/>
          <p:nvPr/>
        </p:nvSpPr>
        <p:spPr>
          <a:xfrm>
            <a:off x="738649" y="6419717"/>
            <a:ext cx="86585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*It continues as the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superior rectal artery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in the root of the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sigmoid mesocolon (pelvic region).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2715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1766372-8AC4-4345-A6D1-8337D3BE0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245384"/>
              </p:ext>
            </p:extLst>
          </p:nvPr>
        </p:nvGraphicFramePr>
        <p:xfrm>
          <a:off x="0" y="228599"/>
          <a:ext cx="12192000" cy="62941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00076713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108827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3296606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9493205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3705122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71932614"/>
                    </a:ext>
                  </a:extLst>
                </a:gridCol>
              </a:tblGrid>
              <a:tr h="860052">
                <a:tc>
                  <a:txBody>
                    <a:bodyPr/>
                    <a:lstStyle/>
                    <a:p>
                      <a:pPr algn="ctr" rtl="0"/>
                      <a:r>
                        <a:rPr lang="en-US" sz="1900" dirty="0"/>
                        <a:t>Peritoneal Covering</a:t>
                      </a:r>
                      <a:endParaRPr lang="en-US" sz="1900" b="1" dirty="0"/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900" dirty="0"/>
                        <a:t>Cecum, Ascending &amp; Descending Colons</a:t>
                      </a:r>
                      <a:endParaRPr lang="en-US" sz="19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900" dirty="0"/>
                        <a:t>Transverse Colon</a:t>
                      </a:r>
                      <a:endParaRPr lang="en-US" sz="19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900" dirty="0"/>
                        <a:t>Appendix</a:t>
                      </a:r>
                      <a:endParaRPr lang="en-US" sz="19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900" dirty="0"/>
                        <a:t>Rectum</a:t>
                      </a:r>
                      <a:endParaRPr lang="en-US" sz="19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900" b="1" dirty="0"/>
                        <a:t>Venous, Lymph &amp; Nerve Supply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44649"/>
                  </a:ext>
                </a:extLst>
              </a:tr>
              <a:tr h="4988299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>
                          <a:solidFill>
                            <a:srgbClr val="CCA677"/>
                          </a:solidFill>
                        </a:rPr>
                        <a:t>Parts with mesentery: </a:t>
                      </a:r>
                    </a:p>
                    <a:p>
                      <a:pPr algn="l" rtl="0"/>
                      <a:r>
                        <a:rPr lang="en-US" sz="1600" dirty="0"/>
                        <a:t>1. Transverse colon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2. Sigmoid colon </a:t>
                      </a:r>
                    </a:p>
                    <a:p>
                      <a:pPr algn="l" rtl="0"/>
                      <a:r>
                        <a:rPr lang="en-US" sz="1600" dirty="0"/>
                        <a:t>3. Appendix </a:t>
                      </a:r>
                    </a:p>
                    <a:p>
                      <a:pPr algn="l" rtl="0"/>
                      <a:r>
                        <a:rPr lang="en-US" sz="1600" dirty="0"/>
                        <a:t>4. Cecum </a:t>
                      </a:r>
                      <a:r>
                        <a:rPr lang="en-US" sz="1800" b="1" dirty="0">
                          <a:solidFill>
                            <a:srgbClr val="CCA677"/>
                          </a:solidFill>
                        </a:rPr>
                        <a:t>Retroperitoneal parts: </a:t>
                      </a:r>
                      <a:endParaRPr lang="en-US" sz="1600" b="1" dirty="0">
                        <a:solidFill>
                          <a:srgbClr val="CCA677"/>
                        </a:solidFill>
                      </a:endParaRPr>
                    </a:p>
                    <a:p>
                      <a:pPr algn="l" rtl="0"/>
                      <a:r>
                        <a:rPr lang="en-US" sz="1600" dirty="0"/>
                        <a:t>1. Ascending colon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2. Descending colon</a:t>
                      </a:r>
                    </a:p>
                    <a:p>
                      <a:pPr algn="l" rtl="0"/>
                      <a:r>
                        <a:rPr lang="en-US" sz="1600" dirty="0"/>
                        <a:t>3. Upper 2/3 of rectum </a:t>
                      </a:r>
                    </a:p>
                    <a:p>
                      <a:pPr algn="l" rtl="0"/>
                      <a:r>
                        <a:rPr lang="en-US" sz="1800" b="1" dirty="0">
                          <a:solidFill>
                            <a:srgbClr val="CCA677"/>
                          </a:solidFill>
                        </a:rPr>
                        <a:t>Parts devoid of peritoneal covering: </a:t>
                      </a:r>
                    </a:p>
                    <a:p>
                      <a:pPr algn="l" rtl="0"/>
                      <a:r>
                        <a:rPr lang="en-US" sz="1600" dirty="0"/>
                        <a:t>1. Lower 1/3 of rectum </a:t>
                      </a:r>
                    </a:p>
                    <a:p>
                      <a:pPr algn="l" rtl="0"/>
                      <a:r>
                        <a:rPr lang="en-US" sz="1600" dirty="0"/>
                        <a:t>2. Anal canal</a:t>
                      </a:r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>
                          <a:solidFill>
                            <a:srgbClr val="CCA677"/>
                          </a:solidFill>
                        </a:rPr>
                        <a:t>Anterior relations:</a:t>
                      </a:r>
                    </a:p>
                    <a:p>
                      <a:pPr algn="l" rtl="0"/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-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Greater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omentum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algn="l" rtl="0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-Coils of small intestine</a:t>
                      </a:r>
                    </a:p>
                    <a:p>
                      <a:pPr algn="l" rtl="0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-Anterior abdominal wall</a:t>
                      </a:r>
                    </a:p>
                    <a:p>
                      <a:pPr algn="l" rtl="0"/>
                      <a:r>
                        <a:rPr lang="en-US" sz="1800" b="1" dirty="0">
                          <a:solidFill>
                            <a:srgbClr val="CCA677"/>
                          </a:solidFill>
                        </a:rPr>
                        <a:t>Posterior relations:</a:t>
                      </a:r>
                    </a:p>
                    <a:p>
                      <a:pPr algn="l" rtl="0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Cecum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: </a:t>
                      </a:r>
                    </a:p>
                    <a:p>
                      <a:pPr algn="l" rtl="0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Psoas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major </a:t>
                      </a:r>
                    </a:p>
                    <a:p>
                      <a:pPr algn="l" rtl="0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Iliacus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algn="l" rtl="0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Ascending colon: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l" rtl="0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Iliacus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l" rtl="0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Quadratus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lumborum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algn="l" rtl="0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 Right kidney</a:t>
                      </a:r>
                    </a:p>
                    <a:p>
                      <a:pPr algn="l" rtl="0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Descending colon:</a:t>
                      </a:r>
                    </a:p>
                    <a:p>
                      <a:pPr algn="l" rtl="0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 Left kidney</a:t>
                      </a:r>
                    </a:p>
                    <a:p>
                      <a:pPr algn="l" rtl="0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Quadratus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lumborum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l" rtl="0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Iliacus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>
                          <a:solidFill>
                            <a:srgbClr val="CCA677"/>
                          </a:solidFill>
                        </a:rPr>
                        <a:t>Colic flexures:</a:t>
                      </a:r>
                    </a:p>
                    <a:p>
                      <a:pPr algn="l" rtl="0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1-Hepatic flexure </a:t>
                      </a:r>
                    </a:p>
                    <a:p>
                      <a:pPr algn="l" rtl="0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2-Splenic flexure: higher + more acute angle </a:t>
                      </a:r>
                    </a:p>
                    <a:p>
                      <a:pPr algn="l" rtl="0"/>
                      <a:r>
                        <a:rPr lang="en-US" sz="1800" b="1" dirty="0">
                          <a:solidFill>
                            <a:srgbClr val="CCA677"/>
                          </a:solidFill>
                        </a:rPr>
                        <a:t>Relations:</a:t>
                      </a:r>
                    </a:p>
                    <a:p>
                      <a:pPr algn="l" rtl="0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Anterior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:  </a:t>
                      </a:r>
                    </a:p>
                    <a:p>
                      <a:pPr algn="l" rtl="0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-greater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omentum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en-US" sz="16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-anterior abdominal wall</a:t>
                      </a:r>
                    </a:p>
                    <a:p>
                      <a:pPr algn="l" rtl="0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Posterior: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l" rtl="0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2nd part of duodenm, pancreas &amp; superior mesenteric vessels</a:t>
                      </a:r>
                    </a:p>
                    <a:p>
                      <a:pPr algn="l" rtl="0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Superior: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l" rtl="0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-liver</a:t>
                      </a:r>
                    </a:p>
                    <a:p>
                      <a:pPr algn="l" rtl="0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-gall bladder</a:t>
                      </a:r>
                    </a:p>
                    <a:p>
                      <a:pPr algn="l" rtl="0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-stomach</a:t>
                      </a:r>
                    </a:p>
                    <a:p>
                      <a:pPr algn="l" rtl="0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Inferior: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l" rtl="0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coils of small intestine</a:t>
                      </a:r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>
                          <a:solidFill>
                            <a:srgbClr val="CCA677"/>
                          </a:solidFill>
                        </a:rPr>
                        <a:t>Surface anatomy:   </a:t>
                      </a:r>
                      <a:r>
                        <a:rPr lang="en-US" sz="1600" dirty="0"/>
                        <a:t>the base of appendix is marked by </a:t>
                      </a:r>
                      <a:r>
                        <a:rPr lang="en-US" sz="1600" dirty="0" err="1">
                          <a:solidFill>
                            <a:srgbClr val="C00000"/>
                          </a:solidFill>
                        </a:rPr>
                        <a:t>Mc’Burney’spoint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  <a:p>
                      <a:pPr algn="l" rtl="0"/>
                      <a:r>
                        <a:rPr lang="en-US" sz="1800" b="1" dirty="0">
                          <a:solidFill>
                            <a:srgbClr val="CCA677"/>
                          </a:solidFill>
                        </a:rPr>
                        <a:t>Opening: </a:t>
                      </a:r>
                      <a:br>
                        <a:rPr lang="en-US" sz="1800" b="1" dirty="0">
                          <a:solidFill>
                            <a:srgbClr val="CCA677"/>
                          </a:solidFill>
                        </a:rPr>
                      </a:br>
                      <a:r>
                        <a:rPr lang="en-US" sz="1600" dirty="0"/>
                        <a:t>At posteromedial aspect  of cecum</a:t>
                      </a:r>
                    </a:p>
                    <a:p>
                      <a:pPr algn="l" rtl="0"/>
                      <a:r>
                        <a:rPr lang="en-US" sz="1800" b="1" dirty="0">
                          <a:solidFill>
                            <a:srgbClr val="CCA677"/>
                          </a:solidFill>
                        </a:rPr>
                        <a:t>Positions: </a:t>
                      </a:r>
                      <a:r>
                        <a:rPr lang="en-US" sz="1600" dirty="0"/>
                        <a:t>1.Retrocecal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most common</a:t>
                      </a:r>
                    </a:p>
                    <a:p>
                      <a:pPr algn="l" rtl="0"/>
                      <a:r>
                        <a:rPr lang="en-US" sz="1600" dirty="0"/>
                        <a:t> 2.Pelvic </a:t>
                      </a:r>
                    </a:p>
                    <a:p>
                      <a:pPr algn="l" rtl="0"/>
                      <a:r>
                        <a:rPr lang="en-US" sz="1600" dirty="0"/>
                        <a:t>3.Subcecal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4.Preilieal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5.Postileal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least common</a:t>
                      </a:r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>
                          <a:solidFill>
                            <a:srgbClr val="CCA677"/>
                          </a:solidFill>
                        </a:rPr>
                        <a:t>Beginning:  </a:t>
                      </a:r>
                      <a:br>
                        <a:rPr lang="en-US" sz="1800" b="1" dirty="0">
                          <a:solidFill>
                            <a:srgbClr val="CCA677"/>
                          </a:solidFill>
                        </a:rPr>
                      </a:br>
                      <a:r>
                        <a:rPr lang="en-US" sz="1600" dirty="0"/>
                        <a:t>at level of S3</a:t>
                      </a:r>
                    </a:p>
                    <a:p>
                      <a:pPr algn="l" rtl="0"/>
                      <a:r>
                        <a:rPr lang="en-US" sz="1800" b="1" dirty="0">
                          <a:solidFill>
                            <a:srgbClr val="CCA677"/>
                          </a:solidFill>
                        </a:rPr>
                        <a:t>Termination: </a:t>
                      </a:r>
                      <a:r>
                        <a:rPr lang="en-US" sz="1600" dirty="0"/>
                        <a:t>continues as anal canal, one inch below &amp; in front of tip of coccyx</a:t>
                      </a:r>
                    </a:p>
                    <a:p>
                      <a:pPr algn="l" rtl="0"/>
                      <a:r>
                        <a:rPr lang="en-US" sz="1800" b="1" dirty="0">
                          <a:solidFill>
                            <a:srgbClr val="CCA677"/>
                          </a:solidFill>
                        </a:rPr>
                        <a:t>Length</a:t>
                      </a:r>
                      <a:r>
                        <a:rPr lang="en-US" sz="1800" dirty="0">
                          <a:solidFill>
                            <a:srgbClr val="CCA677"/>
                          </a:solidFill>
                        </a:rPr>
                        <a:t>: </a:t>
                      </a:r>
                      <a:br>
                        <a:rPr lang="en-US" sz="1800" dirty="0">
                          <a:solidFill>
                            <a:srgbClr val="CCA677"/>
                          </a:solidFill>
                        </a:rPr>
                      </a:br>
                      <a:r>
                        <a:rPr lang="en-US" sz="1600" dirty="0"/>
                        <a:t>13 cm (5 inches)</a:t>
                      </a:r>
                    </a:p>
                    <a:p>
                      <a:pPr algn="l" rtl="0"/>
                      <a:r>
                        <a:rPr lang="en-US" sz="1800" b="1" dirty="0">
                          <a:solidFill>
                            <a:srgbClr val="CCA677"/>
                          </a:solidFill>
                        </a:rPr>
                        <a:t>Relations:</a:t>
                      </a:r>
                    </a:p>
                    <a:p>
                      <a:pPr algn="l" rtl="0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Posterior: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sacrum, sacral plexus &amp; coccyx</a:t>
                      </a:r>
                    </a:p>
                    <a:p>
                      <a:pPr algn="l" rtl="0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Anterior:</a:t>
                      </a:r>
                    </a:p>
                    <a:p>
                      <a:pPr algn="l" rtl="0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MALE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PELVIS: seminal vesicles, posterior surfaces of urinary bladder &amp; prostate gland</a:t>
                      </a:r>
                    </a:p>
                    <a:p>
                      <a:pPr algn="l" rtl="0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FEMALE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PELVIS: posterior wall of vagina</a:t>
                      </a:r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>
                          <a:solidFill>
                            <a:srgbClr val="CCA677"/>
                          </a:solidFill>
                        </a:rPr>
                        <a:t>Venous drainage:</a:t>
                      </a:r>
                    </a:p>
                    <a:p>
                      <a:pPr algn="l" rtl="0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Portal circulation</a:t>
                      </a:r>
                      <a:endParaRPr lang="en-US" sz="1600" b="1" dirty="0">
                        <a:solidFill>
                          <a:schemeClr val="accent1"/>
                        </a:solidFill>
                      </a:endParaRPr>
                    </a:p>
                    <a:p>
                      <a:pPr algn="l" rtl="0"/>
                      <a:r>
                        <a:rPr lang="en-US" sz="1600" b="1" dirty="0">
                          <a:solidFill>
                            <a:srgbClr val="CCA677"/>
                          </a:solidFill>
                        </a:rPr>
                        <a:t>Lymph drainage:</a:t>
                      </a:r>
                    </a:p>
                    <a:p>
                      <a:pPr algn="l" rtl="0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Preaortic lymph nodes</a:t>
                      </a:r>
                    </a:p>
                    <a:p>
                      <a:pPr algn="l" rtl="0"/>
                      <a:r>
                        <a:rPr lang="en-US" sz="1600" b="1" dirty="0">
                          <a:solidFill>
                            <a:srgbClr val="CCA677"/>
                          </a:solidFill>
                        </a:rPr>
                        <a:t>Nerve supply:</a:t>
                      </a:r>
                    </a:p>
                    <a:p>
                      <a:pPr algn="l" rtl="0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Origin: Midgut 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  <a:p>
                      <a:pPr algn="l" rtl="0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Nerve supply: (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Autonomic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):  Sympathetic + Vagus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Origin: Hindgut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l" rtl="0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Nerve supply: (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Autonomic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):      Sympathetic + pelvic splanchnic nerves</a:t>
                      </a:r>
                    </a:p>
                    <a:p>
                      <a:pPr algn="l" rtl="0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Origin: ectoderm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(lower 1/3 of anal canal)</a:t>
                      </a:r>
                    </a:p>
                    <a:p>
                      <a:pPr algn="l" rtl="0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Nerve Supply: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Somatic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(inferior rectal)</a:t>
                      </a:r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4302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95874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1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atomy theme" id="{7FC4F3DF-2817-4164-896C-C694E5EB36E6}" vid="{5C80C7F9-9027-4D3F-949C-98E70E22F05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نسق1</Template>
  <TotalTime>4136</TotalTime>
  <Words>1111</Words>
  <Application>Microsoft Office PowerPoint</Application>
  <PresentationFormat>Widescreen</PresentationFormat>
  <Paragraphs>286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Calibri</vt:lpstr>
      <vt:lpstr>Agency FB</vt:lpstr>
      <vt:lpstr>Courier New</vt:lpstr>
      <vt:lpstr>Wingdings</vt:lpstr>
      <vt:lpstr>Times New Roman</vt:lpstr>
      <vt:lpstr>Arial</vt:lpstr>
      <vt:lpstr>Calibri Light</vt:lpstr>
      <vt:lpstr>Open Sans</vt:lpstr>
      <vt:lpstr>Arabic Typesetting</vt:lpstr>
      <vt:lpstr>نسق1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000</dc:title>
  <dc:creator>Jawaher AbdulMohsen</dc:creator>
  <cp:lastModifiedBy>روان الحربي</cp:lastModifiedBy>
  <cp:revision>171</cp:revision>
  <dcterms:created xsi:type="dcterms:W3CDTF">2017-04-30T17:35:08Z</dcterms:created>
  <dcterms:modified xsi:type="dcterms:W3CDTF">2018-12-02T20:21:23Z</dcterms:modified>
</cp:coreProperties>
</file>