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21"/>
  </p:notesMasterIdLst>
  <p:sldIdLst>
    <p:sldId id="318" r:id="rId2"/>
    <p:sldId id="363" r:id="rId3"/>
    <p:sldId id="300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2" r:id="rId13"/>
    <p:sldId id="313" r:id="rId14"/>
    <p:sldId id="315" r:id="rId15"/>
    <p:sldId id="377" r:id="rId16"/>
    <p:sldId id="311" r:id="rId17"/>
    <p:sldId id="317" r:id="rId18"/>
    <p:sldId id="376" r:id="rId19"/>
    <p:sldId id="319" r:id="rId20"/>
  </p:sldIdLst>
  <p:sldSz cx="12192000" cy="6858000"/>
  <p:notesSz cx="6858000" cy="9144000"/>
  <p:embeddedFontLst>
    <p:embeddedFont>
      <p:font typeface="Agency FB" pitchFamily="34" charset="0"/>
      <p:regular r:id="rId22"/>
      <p:bold r:id="rId23"/>
    </p:embeddedFont>
    <p:embeddedFont>
      <p:font typeface="Open Sans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  <p:embeddedFont>
      <p:font typeface="Arabic Typesetting" pitchFamily="66" charset="-78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CCA677"/>
    <a:srgbClr val="DEC5A6"/>
    <a:srgbClr val="9F723B"/>
    <a:srgbClr val="FF66CC"/>
    <a:srgbClr val="FFECBD"/>
    <a:srgbClr val="FED163"/>
    <a:srgbClr val="BB889D"/>
    <a:srgbClr val="ECB2D9"/>
    <a:srgbClr val="E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2800" autoAdjust="0"/>
  </p:normalViewPr>
  <p:slideViewPr>
    <p:cSldViewPr snapToGrid="0">
      <p:cViewPr>
        <p:scale>
          <a:sx n="63" d="100"/>
          <a:sy n="63" d="100"/>
        </p:scale>
        <p:origin x="-81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03018-6B07-4AFA-8F08-31040BF218CC}" type="doc">
      <dgm:prSet loTypeId="urn:microsoft.com/office/officeart/2005/8/layout/venn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4F17355-DF9E-48E4-B673-BC7E4626BA99}">
      <dgm:prSet phldrT="[Text]" custT="1"/>
      <dgm:spPr>
        <a:solidFill>
          <a:srgbClr val="9F723B">
            <a:alpha val="49804"/>
          </a:srgbClr>
        </a:solidFill>
      </dgm:spPr>
      <dgm:t>
        <a:bodyPr/>
        <a:lstStyle/>
        <a:p>
          <a:r>
            <a:rPr lang="en-US" altLang="en-US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Contents between the two layers of the lesser </a:t>
          </a:r>
          <a:r>
            <a:rPr lang="en-US" altLang="en-US" sz="1600" b="1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omentum</a:t>
          </a:r>
          <a:r>
            <a:rPr lang="en-US" altLang="en-US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:</a:t>
          </a:r>
          <a:endParaRPr lang="en-US" sz="1600" dirty="0"/>
        </a:p>
      </dgm:t>
    </dgm:pt>
    <dgm:pt modelId="{7430E728-E985-415F-B118-4134DC3C8FCF}" type="parTrans" cxnId="{E178595F-8FCE-4678-9FDB-348912A2F26F}">
      <dgm:prSet/>
      <dgm:spPr/>
      <dgm:t>
        <a:bodyPr/>
        <a:lstStyle/>
        <a:p>
          <a:endParaRPr lang="en-US"/>
        </a:p>
      </dgm:t>
    </dgm:pt>
    <dgm:pt modelId="{4996A3EC-4D05-4773-B61C-9BE277D1036B}" type="sibTrans" cxnId="{E178595F-8FCE-4678-9FDB-348912A2F26F}">
      <dgm:prSet/>
      <dgm:spPr/>
      <dgm:t>
        <a:bodyPr/>
        <a:lstStyle/>
        <a:p>
          <a:endParaRPr lang="en-US"/>
        </a:p>
      </dgm:t>
    </dgm:pt>
    <dgm:pt modelId="{2A7B82B2-6837-4BBF-94A3-E896D757943F}">
      <dgm:prSet phldrT="[Text]" custT="1"/>
      <dgm:spPr>
        <a:solidFill>
          <a:srgbClr val="DEC5A6">
            <a:alpha val="49804"/>
          </a:srgbClr>
        </a:solidFill>
      </dgm:spPr>
      <dgm:t>
        <a:bodyPr/>
        <a:lstStyle/>
        <a:p>
          <a:r>
            <a:rPr lang="en-US" altLang="en-US" sz="1400" b="0" u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Close to </a:t>
          </a:r>
          <a:br>
            <a:rPr lang="en-US" altLang="en-US" sz="1400" b="0" u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</a:br>
          <a:r>
            <a:rPr lang="en-US" altLang="en-US" sz="1400" b="1" u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right free margin</a:t>
          </a:r>
          <a:r>
            <a:rPr lang="en-US" altLang="en-US" sz="1400" b="0" u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:</a:t>
          </a:r>
        </a:p>
        <a:p>
          <a:r>
            <a:rPr lang="en-US" altLang="en-US" sz="1400" b="0" u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1. </a:t>
          </a:r>
          <a:r>
            <a:rPr lang="en-US" altLang="en-US" sz="1400" b="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hepatic artery</a:t>
          </a:r>
        </a:p>
        <a:p>
          <a:r>
            <a:rPr lang="en-US" altLang="en-US" sz="14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2. </a:t>
          </a:r>
          <a:r>
            <a:rPr lang="en-US" altLang="en-US" sz="1400" b="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common bile duct</a:t>
          </a:r>
        </a:p>
        <a:p>
          <a:r>
            <a:rPr lang="en-US" altLang="en-US" sz="14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3. </a:t>
          </a:r>
          <a:r>
            <a:rPr lang="en-US" sz="1400" b="0" dirty="0">
              <a:solidFill>
                <a:srgbClr val="FF0000"/>
              </a:solidFill>
              <a:latin typeface="+mn-lt"/>
              <a:cs typeface="Times New Roman" pitchFamily="18" charset="0"/>
            </a:rPr>
            <a:t>portal vein</a:t>
          </a:r>
        </a:p>
        <a:p>
          <a:r>
            <a:rPr lang="en-US" altLang="en-US" sz="14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4.Lymphatics</a:t>
          </a:r>
        </a:p>
        <a:p>
          <a:r>
            <a:rPr lang="en-US" altLang="en-US" sz="14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5.hepatic plexus of nerves</a:t>
          </a:r>
          <a:endParaRPr lang="en-US" sz="1400" dirty="0"/>
        </a:p>
      </dgm:t>
    </dgm:pt>
    <dgm:pt modelId="{A8688612-9BD4-42FB-9E2E-AA535D1AE874}" type="parTrans" cxnId="{7B98A143-5FD3-44CF-A277-082FE05C62E2}">
      <dgm:prSet/>
      <dgm:spPr/>
      <dgm:t>
        <a:bodyPr/>
        <a:lstStyle/>
        <a:p>
          <a:endParaRPr lang="en-US"/>
        </a:p>
      </dgm:t>
    </dgm:pt>
    <dgm:pt modelId="{60AF2F16-6170-4F48-840B-0B031D43FD3F}" type="sibTrans" cxnId="{7B98A143-5FD3-44CF-A277-082FE05C62E2}">
      <dgm:prSet/>
      <dgm:spPr/>
      <dgm:t>
        <a:bodyPr/>
        <a:lstStyle/>
        <a:p>
          <a:endParaRPr lang="en-US"/>
        </a:p>
      </dgm:t>
    </dgm:pt>
    <dgm:pt modelId="{CBBBF827-FD1A-4F4B-8AC5-F2C6578658E2}">
      <dgm:prSet phldrT="[Text]" custT="1"/>
      <dgm:spPr>
        <a:solidFill>
          <a:srgbClr val="DEC5A6">
            <a:alpha val="49804"/>
          </a:srgbClr>
        </a:solidFill>
      </dgm:spPr>
      <dgm:t>
        <a:bodyPr/>
        <a:lstStyle/>
        <a:p>
          <a:r>
            <a:rPr lang="en-US" altLang="en-US" sz="1600" u="none" dirty="0">
              <a:latin typeface="+mn-lt"/>
              <a:cs typeface="Times New Roman" panose="02020603050405020304" pitchFamily="18" charset="0"/>
            </a:rPr>
            <a:t>At the attachment to the </a:t>
          </a:r>
          <a:r>
            <a:rPr lang="en-US" altLang="en-US" sz="1600" b="1" u="none" dirty="0">
              <a:latin typeface="+mn-lt"/>
              <a:cs typeface="Times New Roman" panose="02020603050405020304" pitchFamily="18" charset="0"/>
            </a:rPr>
            <a:t>stomach</a:t>
          </a:r>
          <a:r>
            <a:rPr lang="en-US" altLang="en-US" sz="1600" u="none" dirty="0">
              <a:latin typeface="+mn-lt"/>
              <a:cs typeface="Times New Roman" panose="02020603050405020304" pitchFamily="18" charset="0"/>
            </a:rPr>
            <a:t> :</a:t>
          </a:r>
        </a:p>
        <a:p>
          <a:r>
            <a:rPr lang="en-US" altLang="en-US" sz="1600" dirty="0">
              <a:latin typeface="+mn-lt"/>
              <a:cs typeface="Times New Roman" panose="02020603050405020304" pitchFamily="18" charset="0"/>
            </a:rPr>
            <a:t>run the </a:t>
          </a:r>
          <a:r>
            <a:rPr lang="en-US" altLang="en-US" sz="16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right and left gastric vessels.</a:t>
          </a:r>
          <a:endParaRPr lang="en-US" altLang="en-US" sz="1600" u="none" dirty="0">
            <a:latin typeface="+mn-lt"/>
            <a:cs typeface="Times New Roman" panose="02020603050405020304" pitchFamily="18" charset="0"/>
          </a:endParaRPr>
        </a:p>
      </dgm:t>
    </dgm:pt>
    <dgm:pt modelId="{358AB074-3762-459A-8A58-016BAAA6BBBE}" type="parTrans" cxnId="{82C892B9-6465-465B-878B-D75298F89DE3}">
      <dgm:prSet/>
      <dgm:spPr/>
      <dgm:t>
        <a:bodyPr/>
        <a:lstStyle/>
        <a:p>
          <a:endParaRPr lang="en-US"/>
        </a:p>
      </dgm:t>
    </dgm:pt>
    <dgm:pt modelId="{780072A3-43D5-4C39-9E52-299BBB107F37}" type="sibTrans" cxnId="{82C892B9-6465-465B-878B-D75298F89DE3}">
      <dgm:prSet/>
      <dgm:spPr/>
      <dgm:t>
        <a:bodyPr/>
        <a:lstStyle/>
        <a:p>
          <a:endParaRPr lang="en-US"/>
        </a:p>
      </dgm:t>
    </dgm:pt>
    <dgm:pt modelId="{2C792EC0-699B-4852-97E2-E5D9D4B66553}" type="pres">
      <dgm:prSet presAssocID="{F9403018-6B07-4AFA-8F08-31040BF218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FA9D547-560E-4AC7-B962-41E6FFFAA2EA}" type="pres">
      <dgm:prSet presAssocID="{44F17355-DF9E-48E4-B673-BC7E4626BA9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CBBC59-A5A0-4516-AE3C-D166EA06A521}" type="pres">
      <dgm:prSet presAssocID="{4996A3EC-4D05-4773-B61C-9BE277D1036B}" presName="space" presStyleCnt="0"/>
      <dgm:spPr/>
    </dgm:pt>
    <dgm:pt modelId="{A6517100-8079-4819-B9D8-3B6508F95093}" type="pres">
      <dgm:prSet presAssocID="{2A7B82B2-6837-4BBF-94A3-E896D757943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CC38AA-F704-46A0-A82C-915FA3B70558}" type="pres">
      <dgm:prSet presAssocID="{60AF2F16-6170-4F48-840B-0B031D43FD3F}" presName="space" presStyleCnt="0"/>
      <dgm:spPr/>
    </dgm:pt>
    <dgm:pt modelId="{2B16E712-47B6-4D95-8876-FC50BCB2AC46}" type="pres">
      <dgm:prSet presAssocID="{CBBBF827-FD1A-4F4B-8AC5-F2C6578658E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23AD93A-C5B5-4953-BD56-A0B4BEFE4C81}" type="presOf" srcId="{F9403018-6B07-4AFA-8F08-31040BF218CC}" destId="{2C792EC0-699B-4852-97E2-E5D9D4B66553}" srcOrd="0" destOrd="0" presId="urn:microsoft.com/office/officeart/2005/8/layout/venn3"/>
    <dgm:cxn modelId="{258A8361-677D-43FC-9EC6-4AA4C5C1A20C}" type="presOf" srcId="{44F17355-DF9E-48E4-B673-BC7E4626BA99}" destId="{2FA9D547-560E-4AC7-B962-41E6FFFAA2EA}" srcOrd="0" destOrd="0" presId="urn:microsoft.com/office/officeart/2005/8/layout/venn3"/>
    <dgm:cxn modelId="{82C892B9-6465-465B-878B-D75298F89DE3}" srcId="{F9403018-6B07-4AFA-8F08-31040BF218CC}" destId="{CBBBF827-FD1A-4F4B-8AC5-F2C6578658E2}" srcOrd="2" destOrd="0" parTransId="{358AB074-3762-459A-8A58-016BAAA6BBBE}" sibTransId="{780072A3-43D5-4C39-9E52-299BBB107F37}"/>
    <dgm:cxn modelId="{7B98A143-5FD3-44CF-A277-082FE05C62E2}" srcId="{F9403018-6B07-4AFA-8F08-31040BF218CC}" destId="{2A7B82B2-6837-4BBF-94A3-E896D757943F}" srcOrd="1" destOrd="0" parTransId="{A8688612-9BD4-42FB-9E2E-AA535D1AE874}" sibTransId="{60AF2F16-6170-4F48-840B-0B031D43FD3F}"/>
    <dgm:cxn modelId="{E178595F-8FCE-4678-9FDB-348912A2F26F}" srcId="{F9403018-6B07-4AFA-8F08-31040BF218CC}" destId="{44F17355-DF9E-48E4-B673-BC7E4626BA99}" srcOrd="0" destOrd="0" parTransId="{7430E728-E985-415F-B118-4134DC3C8FCF}" sibTransId="{4996A3EC-4D05-4773-B61C-9BE277D1036B}"/>
    <dgm:cxn modelId="{2EA33E93-6CD1-4EAE-93E0-9CF0E2DA7B25}" type="presOf" srcId="{2A7B82B2-6837-4BBF-94A3-E896D757943F}" destId="{A6517100-8079-4819-B9D8-3B6508F95093}" srcOrd="0" destOrd="0" presId="urn:microsoft.com/office/officeart/2005/8/layout/venn3"/>
    <dgm:cxn modelId="{DEAE1BDA-D145-47A2-803B-B8E7BFA76809}" type="presOf" srcId="{CBBBF827-FD1A-4F4B-8AC5-F2C6578658E2}" destId="{2B16E712-47B6-4D95-8876-FC50BCB2AC46}" srcOrd="0" destOrd="0" presId="urn:microsoft.com/office/officeart/2005/8/layout/venn3"/>
    <dgm:cxn modelId="{1CAEEBCC-8FDB-4E96-ADDF-8C69070140F9}" type="presParOf" srcId="{2C792EC0-699B-4852-97E2-E5D9D4B66553}" destId="{2FA9D547-560E-4AC7-B962-41E6FFFAA2EA}" srcOrd="0" destOrd="0" presId="urn:microsoft.com/office/officeart/2005/8/layout/venn3"/>
    <dgm:cxn modelId="{9F5891FF-0C87-45E7-9385-24C76867EC9E}" type="presParOf" srcId="{2C792EC0-699B-4852-97E2-E5D9D4B66553}" destId="{46CBBC59-A5A0-4516-AE3C-D166EA06A521}" srcOrd="1" destOrd="0" presId="urn:microsoft.com/office/officeart/2005/8/layout/venn3"/>
    <dgm:cxn modelId="{490722FB-2916-4387-84C0-CD3CFCB0B956}" type="presParOf" srcId="{2C792EC0-699B-4852-97E2-E5D9D4B66553}" destId="{A6517100-8079-4819-B9D8-3B6508F95093}" srcOrd="2" destOrd="0" presId="urn:microsoft.com/office/officeart/2005/8/layout/venn3"/>
    <dgm:cxn modelId="{45DA9A03-1BB3-43BB-8701-8990BD8E4E98}" type="presParOf" srcId="{2C792EC0-699B-4852-97E2-E5D9D4B66553}" destId="{0FCC38AA-F704-46A0-A82C-915FA3B70558}" srcOrd="3" destOrd="0" presId="urn:microsoft.com/office/officeart/2005/8/layout/venn3"/>
    <dgm:cxn modelId="{C7646DCD-3228-42C0-8E06-E37529E47C03}" type="presParOf" srcId="{2C792EC0-699B-4852-97E2-E5D9D4B66553}" destId="{2B16E712-47B6-4D95-8876-FC50BCB2AC4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9D547-560E-4AC7-B962-41E6FFFAA2EA}">
      <dsp:nvSpPr>
        <dsp:cNvPr id="0" name=""/>
        <dsp:cNvSpPr/>
      </dsp:nvSpPr>
      <dsp:spPr>
        <a:xfrm>
          <a:off x="730699" y="60"/>
          <a:ext cx="2245563" cy="2245563"/>
        </a:xfrm>
        <a:prstGeom prst="ellipse">
          <a:avLst/>
        </a:prstGeom>
        <a:solidFill>
          <a:srgbClr val="9F723B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581" tIns="20320" rIns="12358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Contents between the two layers of the lesser </a:t>
          </a:r>
          <a:r>
            <a:rPr lang="en-US" altLang="en-US" sz="1600" b="1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omentum</a:t>
          </a:r>
          <a:r>
            <a:rPr lang="en-US" altLang="en-US" sz="16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:</a:t>
          </a:r>
          <a:endParaRPr lang="en-US" sz="1600" kern="1200" dirty="0"/>
        </a:p>
      </dsp:txBody>
      <dsp:txXfrm>
        <a:off x="1059554" y="328915"/>
        <a:ext cx="1587853" cy="1587853"/>
      </dsp:txXfrm>
    </dsp:sp>
    <dsp:sp modelId="{A6517100-8079-4819-B9D8-3B6508F95093}">
      <dsp:nvSpPr>
        <dsp:cNvPr id="0" name=""/>
        <dsp:cNvSpPr/>
      </dsp:nvSpPr>
      <dsp:spPr>
        <a:xfrm>
          <a:off x="2527150" y="60"/>
          <a:ext cx="2245563" cy="2245563"/>
        </a:xfrm>
        <a:prstGeom prst="ellipse">
          <a:avLst/>
        </a:prstGeom>
        <a:solidFill>
          <a:srgbClr val="DEC5A6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581" tIns="17780" rIns="1235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u="non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Close to </a:t>
          </a:r>
          <a:br>
            <a:rPr lang="en-US" altLang="en-US" sz="1400" b="0" u="non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</a:br>
          <a:r>
            <a:rPr lang="en-US" altLang="en-US" sz="1400" b="1" u="non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right free margin</a:t>
          </a:r>
          <a:r>
            <a:rPr lang="en-US" altLang="en-US" sz="1400" b="0" u="non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u="non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1. </a:t>
          </a:r>
          <a:r>
            <a:rPr lang="en-US" altLang="en-US" sz="1400" b="0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hepatic artery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2. </a:t>
          </a:r>
          <a:r>
            <a:rPr lang="en-US" altLang="en-US" sz="1400" b="0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common bile duct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3. </a:t>
          </a:r>
          <a:r>
            <a:rPr lang="en-US" sz="1400" b="0" kern="1200" dirty="0">
              <a:solidFill>
                <a:srgbClr val="FF0000"/>
              </a:solidFill>
              <a:latin typeface="+mn-lt"/>
              <a:cs typeface="Times New Roman" pitchFamily="18" charset="0"/>
            </a:rPr>
            <a:t>portal vein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4.Lymphatics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5.hepatic plexus of nerves</a:t>
          </a:r>
          <a:endParaRPr lang="en-US" sz="1400" kern="1200" dirty="0"/>
        </a:p>
      </dsp:txBody>
      <dsp:txXfrm>
        <a:off x="2856005" y="328915"/>
        <a:ext cx="1587853" cy="1587853"/>
      </dsp:txXfrm>
    </dsp:sp>
    <dsp:sp modelId="{2B16E712-47B6-4D95-8876-FC50BCB2AC46}">
      <dsp:nvSpPr>
        <dsp:cNvPr id="0" name=""/>
        <dsp:cNvSpPr/>
      </dsp:nvSpPr>
      <dsp:spPr>
        <a:xfrm>
          <a:off x="4323601" y="60"/>
          <a:ext cx="2245563" cy="2245563"/>
        </a:xfrm>
        <a:prstGeom prst="ellipse">
          <a:avLst/>
        </a:prstGeom>
        <a:solidFill>
          <a:srgbClr val="DEC5A6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581" tIns="20320" rIns="12358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u="none" kern="1200" dirty="0">
              <a:latin typeface="+mn-lt"/>
              <a:cs typeface="Times New Roman" panose="02020603050405020304" pitchFamily="18" charset="0"/>
            </a:rPr>
            <a:t>At the attachment to the </a:t>
          </a:r>
          <a:r>
            <a:rPr lang="en-US" altLang="en-US" sz="1600" b="1" u="none" kern="1200" dirty="0">
              <a:latin typeface="+mn-lt"/>
              <a:cs typeface="Times New Roman" panose="02020603050405020304" pitchFamily="18" charset="0"/>
            </a:rPr>
            <a:t>stomach</a:t>
          </a:r>
          <a:r>
            <a:rPr lang="en-US" altLang="en-US" sz="1600" u="none" kern="1200" dirty="0">
              <a:latin typeface="+mn-lt"/>
              <a:cs typeface="Times New Roman" panose="02020603050405020304" pitchFamily="18" charset="0"/>
            </a:rPr>
            <a:t>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>
              <a:latin typeface="+mn-lt"/>
              <a:cs typeface="Times New Roman" panose="02020603050405020304" pitchFamily="18" charset="0"/>
            </a:rPr>
            <a:t>run the </a:t>
          </a:r>
          <a:r>
            <a:rPr lang="en-US" altLang="en-US" sz="1600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right and left gastric vessels.</a:t>
          </a:r>
          <a:endParaRPr lang="en-US" altLang="en-US" sz="1600" u="none" kern="1200" dirty="0">
            <a:latin typeface="+mn-lt"/>
            <a:cs typeface="Times New Roman" panose="02020603050405020304" pitchFamily="18" charset="0"/>
          </a:endParaRPr>
        </a:p>
      </dsp:txBody>
      <dsp:txXfrm>
        <a:off x="4652456" y="328915"/>
        <a:ext cx="1587853" cy="158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rive.google.com/open?id=1kDI0uDiMu9lh7EOrJ42AJmZyxZvzKLJiQOn_u9yafl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859765-D9EA-4F69-83BA-BE308D025586}"/>
              </a:ext>
            </a:extLst>
          </p:cNvPr>
          <p:cNvSpPr/>
          <p:nvPr userDrawn="1"/>
        </p:nvSpPr>
        <p:spPr>
          <a:xfrm>
            <a:off x="3658685" y="2917105"/>
            <a:ext cx="487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Omentum</a:t>
            </a:r>
          </a:p>
        </p:txBody>
      </p:sp>
    </p:spTree>
    <p:extLst>
      <p:ext uri="{BB962C8B-B14F-4D97-AF65-F5344CB8AC3E}">
        <p14:creationId xmlns:p14="http://schemas.microsoft.com/office/powerpoint/2010/main" val="39140295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21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73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2279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51689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58DA44-2B3B-4306-97B7-2F8D22C79313}"/>
              </a:ext>
            </a:extLst>
          </p:cNvPr>
          <p:cNvSpPr txBox="1"/>
          <p:nvPr userDrawn="1"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Majd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Albarrak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37F97F-42D8-4F69-AD2D-A3C94C242FB0}"/>
              </a:ext>
            </a:extLst>
          </p:cNvPr>
          <p:cNvSpPr txBox="1"/>
          <p:nvPr userDrawn="1"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u="none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Earthslab.com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</p:spTree>
    <p:extLst>
      <p:ext uri="{BB962C8B-B14F-4D97-AF65-F5344CB8AC3E}">
        <p14:creationId xmlns:p14="http://schemas.microsoft.com/office/powerpoint/2010/main" val="2424483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25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65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2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20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4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7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13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nl0CH267as4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hyperlink" Target="https://www.youtube.com/watch?v=Uo3jDAXR_W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diconnect.com/content/30/5/496/F1.large.jpg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Don't touch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168"/>
            <a:ext cx="1569244" cy="15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6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27AFA4-8272-47A5-BFC3-1512249E214A}"/>
              </a:ext>
            </a:extLst>
          </p:cNvPr>
          <p:cNvSpPr txBox="1"/>
          <p:nvPr/>
        </p:nvSpPr>
        <p:spPr>
          <a:xfrm>
            <a:off x="738649" y="1377407"/>
            <a:ext cx="5918068" cy="40934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60000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The omental bursa is a part of the peritoneal cavity </a:t>
            </a:r>
            <a:r>
              <a:rPr lang="en-US" altLang="en-US" sz="2000" u="sng" dirty="0">
                <a:latin typeface="+mn-lt"/>
                <a:ea typeface="Times New Roman" charset="0"/>
                <a:cs typeface="Times New Roman" charset="0"/>
              </a:rPr>
              <a:t>behind the stomach.</a:t>
            </a:r>
          </a:p>
          <a:p>
            <a:pPr marL="360000" indent="-342900" eaLnBrk="1" hangingPunct="1">
              <a:buFont typeface="Courier New" panose="02070309020205020404" pitchFamily="49" charset="0"/>
              <a:buChar char="o"/>
            </a:pPr>
            <a:r>
              <a:rPr lang="en-GB" altLang="en-US" sz="2000" dirty="0">
                <a:latin typeface="+mn-lt"/>
                <a:ea typeface="Times New Roman" charset="0"/>
                <a:cs typeface="Times New Roman" charset="0"/>
              </a:rPr>
              <a:t>Boundaries of the </a:t>
            </a:r>
            <a:r>
              <a:rPr lang="en-GB" altLang="en-US" sz="2000" b="1" dirty="0">
                <a:latin typeface="+mn-lt"/>
                <a:ea typeface="Times New Roman" charset="0"/>
                <a:cs typeface="Times New Roman" charset="0"/>
              </a:rPr>
              <a:t>omental bursa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:</a:t>
            </a:r>
          </a:p>
          <a:p>
            <a:pPr marL="360000" lvl="0"/>
            <a:r>
              <a:rPr lang="en-US" altLang="en-US" sz="2000" b="1" u="sng" dirty="0">
                <a:latin typeface="+mn-lt"/>
                <a:ea typeface="Times New Roman" charset="0"/>
                <a:cs typeface="Times New Roman" charset="0"/>
              </a:rPr>
              <a:t>Anterior wall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: from above downward:</a:t>
            </a:r>
          </a:p>
          <a:p>
            <a:pPr marL="360000" lvl="0"/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by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caudate lobe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of the liver 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lesser </a:t>
            </a:r>
            <a:r>
              <a:rPr lang="en-US" altLang="en-US" sz="2000" dirty="0" err="1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omentum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back of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stomach 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and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anterior two layers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of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greater </a:t>
            </a:r>
            <a:r>
              <a:rPr lang="en-US" altLang="en-US" sz="2000" dirty="0" err="1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omentum</a:t>
            </a:r>
            <a:endParaRPr lang="en-US" sz="2000" dirty="0">
              <a:latin typeface="+mn-lt"/>
            </a:endParaRPr>
          </a:p>
          <a:p>
            <a:pPr marL="360000" lvl="0"/>
            <a:r>
              <a:rPr lang="en-US" altLang="en-US" sz="2000" b="1" u="sng" dirty="0">
                <a:latin typeface="+mn-lt"/>
                <a:ea typeface="Times New Roman" charset="0"/>
                <a:cs typeface="Times New Roman" charset="0"/>
              </a:rPr>
              <a:t>Posterior wall:</a:t>
            </a:r>
            <a:r>
              <a:rPr lang="en-US" altLang="en-US" sz="2000" b="1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from below upward, </a:t>
            </a:r>
          </a:p>
          <a:p>
            <a:pPr marL="360000" lvl="0"/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by the posterior two layers of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greater </a:t>
            </a:r>
            <a:r>
              <a:rPr lang="en-US" altLang="en-US" sz="2000" dirty="0" err="1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omentum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transverse colon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and the ascending layer of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transverse mesocolon 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 the upper surface of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pancreas 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left suprarenal gland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charset="0"/>
                <a:cs typeface="Times New Roman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and the upper end of 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left kidney.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20B5A07-960B-4223-83BB-8F75DF38BA05}"/>
              </a:ext>
            </a:extLst>
          </p:cNvPr>
          <p:cNvSpPr txBox="1">
            <a:spLocks/>
          </p:cNvSpPr>
          <p:nvPr/>
        </p:nvSpPr>
        <p:spPr>
          <a:xfrm>
            <a:off x="738649" y="703678"/>
            <a:ext cx="10515600" cy="1099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Omental bursa (Lesser Sac)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16CCC0F-356D-4111-AB2C-695410EF2A45}"/>
              </a:ext>
            </a:extLst>
          </p:cNvPr>
          <p:cNvGrpSpPr/>
          <p:nvPr/>
        </p:nvGrpSpPr>
        <p:grpSpPr>
          <a:xfrm>
            <a:off x="6635311" y="406210"/>
            <a:ext cx="5556690" cy="3842154"/>
            <a:chOff x="6165839" y="1986493"/>
            <a:chExt cx="5990565" cy="414215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B4A6F791-0A7E-4895-8CEB-D0EC5131C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60" t="8407" r="5514" b="2517"/>
            <a:stretch/>
          </p:blipFill>
          <p:spPr>
            <a:xfrm>
              <a:off x="6917416" y="1986493"/>
              <a:ext cx="4588811" cy="4142156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7A972145-FA86-4239-8AD7-4A339905E5B0}"/>
                </a:ext>
              </a:extLst>
            </p:cNvPr>
            <p:cNvCxnSpPr>
              <a:cxnSpLocks/>
            </p:cNvCxnSpPr>
            <p:nvPr/>
          </p:nvCxnSpPr>
          <p:spPr>
            <a:xfrm>
              <a:off x="6866783" y="2872292"/>
              <a:ext cx="14244" cy="237055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5F633F6-CE98-433B-8ADB-9A6DD923E0A6}"/>
                </a:ext>
              </a:extLst>
            </p:cNvPr>
            <p:cNvSpPr txBox="1"/>
            <p:nvPr/>
          </p:nvSpPr>
          <p:spPr>
            <a:xfrm>
              <a:off x="6165839" y="2535080"/>
              <a:ext cx="1401890" cy="364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+mn-lt"/>
                </a:rPr>
                <a:t>Anterior wall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7C20C6C5-BE1F-48DB-9092-8EEE919C1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6227" y="2772347"/>
              <a:ext cx="35239" cy="2279338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C839859-F9DD-4BFD-8818-72471A337552}"/>
                </a:ext>
              </a:extLst>
            </p:cNvPr>
            <p:cNvSpPr txBox="1"/>
            <p:nvPr/>
          </p:nvSpPr>
          <p:spPr>
            <a:xfrm>
              <a:off x="10683658" y="5042683"/>
              <a:ext cx="1472746" cy="3649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Posterior wall</a:t>
              </a:r>
            </a:p>
          </p:txBody>
        </p:sp>
      </p:grpSp>
      <p:pic>
        <p:nvPicPr>
          <p:cNvPr id="55" name="Picture 4">
            <a:extLst>
              <a:ext uri="{FF2B5EF4-FFF2-40B4-BE49-F238E27FC236}">
                <a16:creationId xmlns:a16="http://schemas.microsoft.com/office/drawing/2014/main" xmlns="" id="{95BE82B4-59E6-4BB0-964C-23C15CD84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74" y="4304636"/>
            <a:ext cx="3210475" cy="233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45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D5F9744-3723-49CC-A52B-D0611A6D1F18}"/>
              </a:ext>
            </a:extLst>
          </p:cNvPr>
          <p:cNvSpPr txBox="1"/>
          <p:nvPr/>
        </p:nvSpPr>
        <p:spPr>
          <a:xfrm>
            <a:off x="738649" y="1377407"/>
            <a:ext cx="5918068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60000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The epiploic foramen is the communication between the </a:t>
            </a:r>
            <a:r>
              <a:rPr lang="en-US" altLang="en-US" sz="2000" b="1" u="sng" dirty="0">
                <a:uFill>
                  <a:solidFill>
                    <a:schemeClr val="accent5"/>
                  </a:solidFill>
                </a:uFill>
                <a:latin typeface="+mn-lt"/>
                <a:ea typeface="Times New Roman" charset="0"/>
                <a:cs typeface="Times New Roman" charset="0"/>
              </a:rPr>
              <a:t>greater </a:t>
            </a:r>
            <a:r>
              <a:rPr lang="en-US" altLang="en-US" sz="2000" b="1" u="sng" dirty="0">
                <a:uFill>
                  <a:solidFill>
                    <a:schemeClr val="accent5"/>
                  </a:solidFill>
                </a:uFill>
                <a:ea typeface="Times New Roman" charset="0"/>
                <a:cs typeface="Times New Roman" charset="0"/>
              </a:rPr>
              <a:t>sac</a:t>
            </a:r>
            <a:r>
              <a:rPr lang="en-US" altLang="en-US" sz="2000" b="1" u="sng" dirty="0">
                <a:uFill>
                  <a:solidFill>
                    <a:schemeClr val="accent5"/>
                  </a:solidFill>
                </a:u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and </a:t>
            </a:r>
            <a:r>
              <a:rPr lang="en-US" altLang="en-US" sz="2000" b="1" u="sng" dirty="0">
                <a:uFill>
                  <a:solidFill>
                    <a:srgbClr val="00B0F0"/>
                  </a:solidFill>
                </a:uFill>
                <a:latin typeface="+mn-lt"/>
                <a:ea typeface="Times New Roman" charset="0"/>
                <a:cs typeface="Times New Roman" charset="0"/>
              </a:rPr>
              <a:t>lesser sac</a:t>
            </a:r>
          </a:p>
          <a:p>
            <a:pPr marL="360000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+mn-lt"/>
                <a:ea typeface="Times New Roman" charset="0"/>
                <a:cs typeface="Times New Roman" charset="0"/>
              </a:rPr>
              <a:t>It is bounded by:</a:t>
            </a:r>
            <a:endParaRPr lang="en-US" altLang="en-US" sz="2000" dirty="0">
              <a:solidFill>
                <a:srgbClr val="FF0000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81A6B7-DCE7-4102-A3C0-3AFE67B83C51}"/>
              </a:ext>
            </a:extLst>
          </p:cNvPr>
          <p:cNvGrpSpPr/>
          <p:nvPr/>
        </p:nvGrpSpPr>
        <p:grpSpPr>
          <a:xfrm>
            <a:off x="7898068" y="600006"/>
            <a:ext cx="3193252" cy="1937749"/>
            <a:chOff x="748241" y="41065"/>
            <a:chExt cx="2833158" cy="1699462"/>
          </a:xfrm>
        </p:grpSpPr>
        <p:pic>
          <p:nvPicPr>
            <p:cNvPr id="1030" name="Picture 6" descr="Image result for greater sa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8" b="31136"/>
            <a:stretch/>
          </p:blipFill>
          <p:spPr bwMode="auto">
            <a:xfrm>
              <a:off x="748241" y="41065"/>
              <a:ext cx="2833158" cy="169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760133" y="694267"/>
              <a:ext cx="465667" cy="321733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36333" y="1354666"/>
              <a:ext cx="550333" cy="287867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xmlns="" id="{859A64DC-0C3E-457A-B72F-0B669E7368E5}"/>
              </a:ext>
            </a:extLst>
          </p:cNvPr>
          <p:cNvGrpSpPr/>
          <p:nvPr/>
        </p:nvGrpSpPr>
        <p:grpSpPr>
          <a:xfrm>
            <a:off x="6656717" y="2538476"/>
            <a:ext cx="5471596" cy="4235082"/>
            <a:chOff x="5412785" y="2342679"/>
            <a:chExt cx="5471596" cy="423508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700437B-8936-45F9-A5B0-BA8A614ACA7A}"/>
                </a:ext>
              </a:extLst>
            </p:cNvPr>
            <p:cNvGrpSpPr/>
            <p:nvPr/>
          </p:nvGrpSpPr>
          <p:grpSpPr>
            <a:xfrm>
              <a:off x="5412785" y="2342679"/>
              <a:ext cx="5418496" cy="4235082"/>
              <a:chOff x="3245208" y="2342862"/>
              <a:chExt cx="5418496" cy="423508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4697" y="2687652"/>
                <a:ext cx="3705225" cy="3552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226485" y="3506577"/>
                <a:ext cx="1437218" cy="1170192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                  :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1) Hepatic artery 2) Common bile duct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3) Portal vein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6486" y="3163395"/>
                <a:ext cx="1437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4"/>
                    </a:solidFill>
                    <a:latin typeface="+mn-lt"/>
                  </a:rPr>
                  <a:t>Front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17806" y="3515175"/>
                <a:ext cx="8500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F66CC"/>
                    </a:solidFill>
                    <a:latin typeface="+mn-lt"/>
                  </a:rPr>
                  <a:t>Behind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52985" y="2342862"/>
                <a:ext cx="66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  <a:latin typeface="+mn-lt"/>
                  </a:rPr>
                  <a:t>Roof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07776" y="6208612"/>
                <a:ext cx="999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Floor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19397" y="5469518"/>
                <a:ext cx="759882" cy="27093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>
                <a:cxnSpLocks/>
              </p:cNvCxnSpPr>
              <p:nvPr/>
            </p:nvCxnSpPr>
            <p:spPr>
              <a:xfrm>
                <a:off x="4007034" y="5001355"/>
                <a:ext cx="2042583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45208" y="4793606"/>
                <a:ext cx="1320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The floor part of hepatic artery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42551" y="3282622"/>
                <a:ext cx="245533" cy="702734"/>
              </a:xfrm>
              <a:prstGeom prst="rect">
                <a:avLst/>
              </a:prstGeom>
              <a:noFill/>
              <a:ln w="2857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18539" y="2811066"/>
                <a:ext cx="868892" cy="431800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645336" y="5469335"/>
              <a:ext cx="12390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This is an extra picture to understand the relations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A5652B5-F757-4AE9-83E4-12DCDF82C9B7}"/>
              </a:ext>
            </a:extLst>
          </p:cNvPr>
          <p:cNvSpPr/>
          <p:nvPr/>
        </p:nvSpPr>
        <p:spPr>
          <a:xfrm>
            <a:off x="574369" y="2436876"/>
            <a:ext cx="5691141" cy="90000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front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by the </a:t>
            </a:r>
            <a:r>
              <a:rPr lang="en-US" sz="2000" dirty="0">
                <a:solidFill>
                  <a:srgbClr val="FF0000"/>
                </a:solidFill>
              </a:rPr>
              <a:t>free border</a:t>
            </a:r>
            <a:r>
              <a:rPr lang="en-US" sz="2000" dirty="0">
                <a:solidFill>
                  <a:schemeClr val="tx1"/>
                </a:solidFill>
              </a:rPr>
              <a:t> of the lesser </a:t>
            </a:r>
            <a:r>
              <a:rPr lang="en-US" sz="2000" dirty="0" err="1">
                <a:solidFill>
                  <a:schemeClr val="tx1"/>
                </a:solidFill>
              </a:rPr>
              <a:t>omentum</a:t>
            </a:r>
            <a:r>
              <a:rPr lang="en-US" sz="2000" dirty="0">
                <a:solidFill>
                  <a:schemeClr val="tx1"/>
                </a:solidFill>
              </a:rPr>
              <a:t>, with its contents: </a:t>
            </a:r>
            <a:r>
              <a:rPr lang="en-US" sz="2000" b="1" dirty="0">
                <a:solidFill>
                  <a:srgbClr val="FF0000"/>
                </a:solidFill>
              </a:rPr>
              <a:t>hepatic artery, common bile duct, and portal vein between its two layers</a:t>
            </a:r>
            <a:r>
              <a:rPr lang="en-US" sz="2000" b="1" dirty="0"/>
              <a:t>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D90F272-736C-41AF-816F-3C0CF9C60038}"/>
              </a:ext>
            </a:extLst>
          </p:cNvPr>
          <p:cNvSpPr/>
          <p:nvPr/>
        </p:nvSpPr>
        <p:spPr>
          <a:xfrm>
            <a:off x="569743" y="3449698"/>
            <a:ext cx="5691141" cy="583842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Behind</a:t>
            </a:r>
            <a:r>
              <a:rPr lang="en-US" sz="2000" dirty="0">
                <a:solidFill>
                  <a:schemeClr val="tx1"/>
                </a:solidFill>
              </a:rPr>
              <a:t> by the </a:t>
            </a:r>
            <a:r>
              <a:rPr lang="en-US" sz="2000" b="1" dirty="0">
                <a:solidFill>
                  <a:srgbClr val="FF0000"/>
                </a:solidFill>
              </a:rPr>
              <a:t>peritoneum</a:t>
            </a:r>
            <a:r>
              <a:rPr lang="en-US" sz="2000" dirty="0">
                <a:solidFill>
                  <a:schemeClr val="tx1"/>
                </a:solidFill>
              </a:rPr>
              <a:t> covering the </a:t>
            </a:r>
            <a:r>
              <a:rPr lang="en-US" sz="2000" b="1" dirty="0">
                <a:solidFill>
                  <a:srgbClr val="FF0000"/>
                </a:solidFill>
              </a:rPr>
              <a:t>inferior vena cava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44F9320-FDE8-4AF0-B077-028C5C9A2130}"/>
              </a:ext>
            </a:extLst>
          </p:cNvPr>
          <p:cNvSpPr/>
          <p:nvPr/>
        </p:nvSpPr>
        <p:spPr>
          <a:xfrm>
            <a:off x="569743" y="4161701"/>
            <a:ext cx="5691141" cy="63353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Above</a:t>
            </a:r>
            <a:r>
              <a:rPr lang="en-US" sz="2000" b="1" dirty="0">
                <a:solidFill>
                  <a:schemeClr val="tx1"/>
                </a:solidFill>
              </a:rPr>
              <a:t> (roof)</a:t>
            </a:r>
            <a:r>
              <a:rPr lang="en-US" sz="2000" dirty="0">
                <a:solidFill>
                  <a:schemeClr val="tx1"/>
                </a:solidFill>
              </a:rPr>
              <a:t> by the </a:t>
            </a:r>
            <a:r>
              <a:rPr lang="en-US" sz="2000" b="1" dirty="0">
                <a:solidFill>
                  <a:srgbClr val="FF0000"/>
                </a:solidFill>
              </a:rPr>
              <a:t>peritoneum</a:t>
            </a:r>
            <a:r>
              <a:rPr lang="en-US" sz="2000" dirty="0">
                <a:solidFill>
                  <a:schemeClr val="tx1"/>
                </a:solidFill>
              </a:rPr>
              <a:t> on the </a:t>
            </a:r>
            <a:r>
              <a:rPr lang="en-US" sz="2000" b="1" dirty="0">
                <a:solidFill>
                  <a:srgbClr val="FF0000"/>
                </a:solidFill>
              </a:rPr>
              <a:t>caudate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process</a:t>
            </a:r>
            <a:r>
              <a:rPr lang="en-US" sz="2000" dirty="0">
                <a:solidFill>
                  <a:schemeClr val="tx1"/>
                </a:solidFill>
              </a:rPr>
              <a:t> of the liver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81F47A4-936C-4B01-8A48-4F27427C7D0C}"/>
              </a:ext>
            </a:extLst>
          </p:cNvPr>
          <p:cNvSpPr/>
          <p:nvPr/>
        </p:nvSpPr>
        <p:spPr>
          <a:xfrm>
            <a:off x="569743" y="4923399"/>
            <a:ext cx="5691141" cy="121245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Below</a:t>
            </a:r>
            <a:r>
              <a:rPr lang="en-US" sz="2000" b="1" dirty="0">
                <a:solidFill>
                  <a:schemeClr val="tx1"/>
                </a:solidFill>
              </a:rPr>
              <a:t> (floor) </a:t>
            </a:r>
            <a:r>
              <a:rPr lang="en-US" sz="2000" dirty="0">
                <a:solidFill>
                  <a:schemeClr val="tx1"/>
                </a:solidFill>
              </a:rPr>
              <a:t>by the </a:t>
            </a:r>
            <a:r>
              <a:rPr lang="en-US" sz="2000" b="1" dirty="0">
                <a:solidFill>
                  <a:srgbClr val="FF0000"/>
                </a:solidFill>
              </a:rPr>
              <a:t>peritoneum</a:t>
            </a:r>
            <a:r>
              <a:rPr lang="en-US" sz="2000" dirty="0">
                <a:solidFill>
                  <a:schemeClr val="tx1"/>
                </a:solidFill>
              </a:rPr>
              <a:t> covering the commencement of the </a:t>
            </a:r>
            <a:r>
              <a:rPr lang="en-US" sz="2000" b="1" dirty="0">
                <a:solidFill>
                  <a:srgbClr val="FF0000"/>
                </a:solidFill>
              </a:rPr>
              <a:t>duodenum</a:t>
            </a:r>
            <a:r>
              <a:rPr lang="en-US" sz="2000" dirty="0">
                <a:solidFill>
                  <a:schemeClr val="tx1"/>
                </a:solidFill>
              </a:rPr>
              <a:t> and the </a:t>
            </a:r>
            <a:r>
              <a:rPr lang="en-US" sz="2000" b="1" dirty="0">
                <a:solidFill>
                  <a:srgbClr val="FF0000"/>
                </a:solidFill>
              </a:rPr>
              <a:t>hepatic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artery</a:t>
            </a:r>
            <a:r>
              <a:rPr lang="en-US" sz="2000" dirty="0">
                <a:solidFill>
                  <a:schemeClr val="tx1"/>
                </a:solidFill>
              </a:rPr>
              <a:t>, before ascending between the two layers of the lesser </a:t>
            </a:r>
            <a:r>
              <a:rPr lang="en-US" sz="2000" dirty="0" err="1">
                <a:solidFill>
                  <a:schemeClr val="tx1"/>
                </a:solidFill>
              </a:rPr>
              <a:t>omentum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D3C992A2-39BC-4EA2-91F9-C532FBD488C9}"/>
              </a:ext>
            </a:extLst>
          </p:cNvPr>
          <p:cNvSpPr txBox="1">
            <a:spLocks/>
          </p:cNvSpPr>
          <p:nvPr/>
        </p:nvSpPr>
        <p:spPr>
          <a:xfrm>
            <a:off x="744700" y="194948"/>
            <a:ext cx="10515600" cy="1099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b="1" dirty="0"/>
              <a:t>Epiploic Foramen</a:t>
            </a:r>
          </a:p>
        </p:txBody>
      </p:sp>
    </p:spTree>
    <p:extLst>
      <p:ext uri="{BB962C8B-B14F-4D97-AF65-F5344CB8AC3E}">
        <p14:creationId xmlns:p14="http://schemas.microsoft.com/office/powerpoint/2010/main" val="177591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aps-web.com/projectreview/IV/IV_v7_2010web/1509w2clg.jpg">
            <a:extLst>
              <a:ext uri="{FF2B5EF4-FFF2-40B4-BE49-F238E27FC236}">
                <a16:creationId xmlns:a16="http://schemas.microsoft.com/office/drawing/2014/main" xmlns="" id="{1CB9CDBE-0C32-4ACD-BE6C-22D25D1E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1483" y="2392259"/>
            <a:ext cx="4082366" cy="37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27A64E73-6A12-4FB8-99F1-0FDB8946F28A}"/>
              </a:ext>
            </a:extLst>
          </p:cNvPr>
          <p:cNvSpPr txBox="1">
            <a:spLocks/>
          </p:cNvSpPr>
          <p:nvPr/>
        </p:nvSpPr>
        <p:spPr>
          <a:xfrm>
            <a:off x="738649" y="1377407"/>
            <a:ext cx="8721874" cy="10148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Two-layered fold of peritoneum suspends the small intestine from the posterior abdominal wall.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(it attaches the small intestines to the posterior abdominal wall)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Broad and a fan-shaped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Intestinal border: Folded, 7 m long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Root of mesentery: 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15 cm long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Directed obliquely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from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duodenojejunal flexure </a:t>
            </a:r>
            <a:b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at the level of  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left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side of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L2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 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the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ileocecal junction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in the right iliac fossa </a:t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at the level of right sacroiliac joint.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8A932E7-043A-4F9E-AE2E-315EB3ADBFF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2- </a:t>
            </a:r>
            <a:r>
              <a:rPr lang="en-GB" sz="4000" b="1" dirty="0"/>
              <a:t>Mesentery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D671FD-C410-4F53-A05E-68A677C4BDA4}"/>
              </a:ext>
            </a:extLst>
          </p:cNvPr>
          <p:cNvSpPr/>
          <p:nvPr/>
        </p:nvSpPr>
        <p:spPr>
          <a:xfrm>
            <a:off x="1029810" y="3781887"/>
            <a:ext cx="5956916" cy="138491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72E39812-34F8-4E6C-8FE6-6BFCAAA9B136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007847" y="5166804"/>
            <a:ext cx="421" cy="20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FAF935-B65B-4EC0-A963-EDF664D22BF6}"/>
              </a:ext>
            </a:extLst>
          </p:cNvPr>
          <p:cNvSpPr txBox="1"/>
          <p:nvPr/>
        </p:nvSpPr>
        <p:spPr>
          <a:xfrm>
            <a:off x="3091228" y="5370990"/>
            <a:ext cx="183767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Extremely important 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6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F895CBF-EF7F-4778-9DC8-A054E6BBA034}"/>
              </a:ext>
            </a:extLst>
          </p:cNvPr>
          <p:cNvGrpSpPr/>
          <p:nvPr/>
        </p:nvGrpSpPr>
        <p:grpSpPr>
          <a:xfrm>
            <a:off x="9521754" y="278590"/>
            <a:ext cx="2136953" cy="1271435"/>
            <a:chOff x="6864420" y="2886454"/>
            <a:chExt cx="3810000" cy="2668588"/>
          </a:xfrm>
        </p:grpSpPr>
        <p:pic>
          <p:nvPicPr>
            <p:cNvPr id="9" name="Picture 7" descr="肝1">
              <a:extLst>
                <a:ext uri="{FF2B5EF4-FFF2-40B4-BE49-F238E27FC236}">
                  <a16:creationId xmlns:a16="http://schemas.microsoft.com/office/drawing/2014/main" xmlns="" id="{DB68327F-C62C-4258-AE13-BE5BB5E31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6000" contrast="12000"/>
            </a:blip>
            <a:srcRect/>
            <a:stretch>
              <a:fillRect/>
            </a:stretch>
          </p:blipFill>
          <p:spPr>
            <a:xfrm>
              <a:off x="6864420" y="2886454"/>
              <a:ext cx="3810000" cy="266858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3DBDC23E-D176-41E8-A0C6-69784F9E4F4E}"/>
                </a:ext>
              </a:extLst>
            </p:cNvPr>
            <p:cNvCxnSpPr/>
            <p:nvPr/>
          </p:nvCxnSpPr>
          <p:spPr>
            <a:xfrm rot="10800000">
              <a:off x="9078983" y="4386642"/>
              <a:ext cx="1357313" cy="7858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DCE5560-686C-4CD4-B675-486A8123CB45}"/>
                </a:ext>
              </a:extLst>
            </p:cNvPr>
            <p:cNvCxnSpPr/>
            <p:nvPr/>
          </p:nvCxnSpPr>
          <p:spPr>
            <a:xfrm rot="16200000" flipV="1">
              <a:off x="9078983" y="3815142"/>
              <a:ext cx="1785937" cy="9286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8" descr="http://4.bp.blogspot.com/-XGVNTPXyMTo/T_utRwMqOQI/AAAAAAAAEpY/899YTRCcSeA/s1600/photos_5253A95D-D1D7-45FF-B1BC-F638B39786F6.jpg">
            <a:extLst>
              <a:ext uri="{FF2B5EF4-FFF2-40B4-BE49-F238E27FC236}">
                <a16:creationId xmlns:a16="http://schemas.microsoft.com/office/drawing/2014/main" xmlns="" id="{2343BE45-E84D-4DB0-B54F-6BDD4233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8190" y="1774517"/>
            <a:ext cx="2662257" cy="18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xmlns="" id="{B6A00486-DC48-4BBA-A0D7-2998188A3D23}"/>
              </a:ext>
            </a:extLst>
          </p:cNvPr>
          <p:cNvSpPr txBox="1">
            <a:spLocks/>
          </p:cNvSpPr>
          <p:nvPr/>
        </p:nvSpPr>
        <p:spPr>
          <a:xfrm>
            <a:off x="591007" y="1187837"/>
            <a:ext cx="8721874" cy="2824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Two-layered folds of peritoneum that attach solid viscera to the abdominal wall and diaphragm.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Ligaments of liver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(will discuss them in more detail in the next lecture)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Falciform ligament of liver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(attaches the liver to the anterior abdominal wall)</a:t>
            </a: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Coronary ligament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(attaches the liver to diaphragm)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Right &amp; Left triangular ligaments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(attaches the liver to diaphragm)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540000" indent="-180000" algn="l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Ligamentum teres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(remnant embryologically)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39F453A-BA12-4B4C-8785-2A02349D940F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3- </a:t>
            </a:r>
            <a:r>
              <a:rPr lang="en-GB" sz="4000" b="1" dirty="0"/>
              <a:t>Ligaments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200" b="1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xmlns="" id="{47D257DA-F8D8-4E0E-913F-0547D38B50DE}"/>
              </a:ext>
            </a:extLst>
          </p:cNvPr>
          <p:cNvSpPr txBox="1">
            <a:spLocks/>
          </p:cNvSpPr>
          <p:nvPr/>
        </p:nvSpPr>
        <p:spPr>
          <a:xfrm>
            <a:off x="360665" y="5103782"/>
            <a:ext cx="8721874" cy="15786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Because the peritoneum is a semi permeable membrane :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 allows transfer of substances (glucose solution) across itself to remove the waste products.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 has been used of in patients with acute renal insufficiency.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AB9E268-94FB-4CEF-9686-D11C8497A747}"/>
              </a:ext>
            </a:extLst>
          </p:cNvPr>
          <p:cNvSpPr txBox="1">
            <a:spLocks/>
          </p:cNvSpPr>
          <p:nvPr/>
        </p:nvSpPr>
        <p:spPr>
          <a:xfrm>
            <a:off x="591007" y="3966168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Clinical point</a:t>
            </a:r>
          </a:p>
          <a:p>
            <a:r>
              <a:rPr lang="en-US" sz="3200" b="1" dirty="0"/>
              <a:t>Peritoneal Dialysis</a:t>
            </a:r>
          </a:p>
        </p:txBody>
      </p:sp>
      <p:pic>
        <p:nvPicPr>
          <p:cNvPr id="19" name="Picture 18" descr="http://upload.wikimedia.org/wikipedia/commons/4/4e/Peritoneal_dialysis.gif">
            <a:extLst>
              <a:ext uri="{FF2B5EF4-FFF2-40B4-BE49-F238E27FC236}">
                <a16:creationId xmlns:a16="http://schemas.microsoft.com/office/drawing/2014/main" xmlns="" id="{CDE5AFB1-B223-4C6B-8214-36C47C44E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0748" y="4419600"/>
            <a:ext cx="2397959" cy="19621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0B1D6E5-3E97-4579-AF68-53DD767CD42C}"/>
              </a:ext>
            </a:extLst>
          </p:cNvPr>
          <p:cNvCxnSpPr>
            <a:cxnSpLocks/>
          </p:cNvCxnSpPr>
          <p:nvPr/>
        </p:nvCxnSpPr>
        <p:spPr>
          <a:xfrm>
            <a:off x="0" y="3838937"/>
            <a:ext cx="12192000" cy="43484"/>
          </a:xfrm>
          <a:prstGeom prst="line">
            <a:avLst/>
          </a:prstGeom>
          <a:ln w="12700">
            <a:solidFill>
              <a:srgbClr val="CCA67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0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EBE93B0-1D2D-4265-96A6-28A30275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88629"/>
              </p:ext>
            </p:extLst>
          </p:nvPr>
        </p:nvGraphicFramePr>
        <p:xfrm>
          <a:off x="304800" y="1579753"/>
          <a:ext cx="11591925" cy="4996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095">
                  <a:extLst>
                    <a:ext uri="{9D8B030D-6E8A-4147-A177-3AD203B41FA5}">
                      <a16:colId xmlns:a16="http://schemas.microsoft.com/office/drawing/2014/main" xmlns="" val="3847143065"/>
                    </a:ext>
                  </a:extLst>
                </a:gridCol>
                <a:gridCol w="4962255">
                  <a:extLst>
                    <a:ext uri="{9D8B030D-6E8A-4147-A177-3AD203B41FA5}">
                      <a16:colId xmlns:a16="http://schemas.microsoft.com/office/drawing/2014/main" xmlns="" val="2237929004"/>
                    </a:ext>
                  </a:extLst>
                </a:gridCol>
                <a:gridCol w="4899575">
                  <a:extLst>
                    <a:ext uri="{9D8B030D-6E8A-4147-A177-3AD203B41FA5}">
                      <a16:colId xmlns:a16="http://schemas.microsoft.com/office/drawing/2014/main" xmlns="" val="2053095095"/>
                    </a:ext>
                  </a:extLst>
                </a:gridCol>
              </a:tblGrid>
              <a:tr h="465067"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i="0" dirty="0">
                          <a:solidFill>
                            <a:schemeClr val="bg1"/>
                          </a:solidFill>
                        </a:rPr>
                        <a:t>Peritoneum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dirty="0"/>
                        <a:t>Parietal</a:t>
                      </a:r>
                      <a:r>
                        <a:rPr lang="en-GB" sz="2000" dirty="0"/>
                        <a:t> Peritoneum </a:t>
                      </a:r>
                      <a:r>
                        <a:rPr lang="en-GB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(somatic)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dirty="0"/>
                        <a:t>Visceral</a:t>
                      </a:r>
                      <a:r>
                        <a:rPr lang="en-GB" sz="2000" dirty="0"/>
                        <a:t> Peritoneum </a:t>
                      </a:r>
                      <a:r>
                        <a:rPr lang="en-GB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(sympathetic and parasympathetic)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453110"/>
                  </a:ext>
                </a:extLst>
              </a:tr>
              <a:tr h="507880"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i="0" dirty="0">
                          <a:solidFill>
                            <a:schemeClr val="bg1"/>
                          </a:solidFill>
                        </a:rPr>
                        <a:t>Sensitive 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800" i="0" dirty="0"/>
                        <a:t>Pain, temperature, touch, and pressure.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1800" i="0" u="none" dirty="0">
                          <a:latin typeface="+mn-lt"/>
                          <a:cs typeface="Arial" panose="020B0604020202020204" pitchFamily="34" charset="0"/>
                        </a:rPr>
                        <a:t>Only to stretch and tearing </a:t>
                      </a:r>
                      <a:endParaRPr lang="en-GB" sz="1800" i="0" u="none" dirty="0"/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8981550"/>
                  </a:ext>
                </a:extLst>
              </a:tr>
              <a:tr h="413485"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i="0" dirty="0">
                          <a:solidFill>
                            <a:schemeClr val="bg1"/>
                          </a:solidFill>
                        </a:rPr>
                        <a:t>Supplied by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dirty="0">
                          <a:solidFill>
                            <a:schemeClr val="tx1"/>
                          </a:solidFill>
                        </a:rPr>
                        <a:t>Somatic spinal: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i="0" dirty="0"/>
                        <a:t>Lining the anterior abdominal wall: </a:t>
                      </a:r>
                      <a:r>
                        <a:rPr lang="en-GB" sz="1800" b="1" i="0" dirty="0"/>
                        <a:t>lower</a:t>
                      </a:r>
                      <a:r>
                        <a:rPr lang="en-GB" sz="1800" i="0" dirty="0"/>
                        <a:t> </a:t>
                      </a:r>
                      <a:r>
                        <a:rPr lang="en-GB" sz="1800" b="1" i="0" dirty="0"/>
                        <a:t>six thoracic </a:t>
                      </a:r>
                      <a:r>
                        <a:rPr lang="en-GB" sz="1800" i="0" dirty="0"/>
                        <a:t>(lower 6 intercostal) and </a:t>
                      </a:r>
                      <a:r>
                        <a:rPr lang="en-GB" sz="1800" b="1" i="0" dirty="0"/>
                        <a:t>first lumbar </a:t>
                      </a:r>
                      <a:r>
                        <a:rPr lang="en-GB" sz="1800" i="0" dirty="0"/>
                        <a:t>nerves.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i="0" u="none" dirty="0">
                          <a:latin typeface="+mn-lt"/>
                          <a:cs typeface="Arial" panose="020B0604020202020204" pitchFamily="34" charset="0"/>
                        </a:rPr>
                        <a:t>The central part of the diaphragmatic peritoneum </a:t>
                      </a:r>
                      <a:r>
                        <a:rPr lang="en-US" altLang="en-US" sz="1800" i="0" dirty="0">
                          <a:latin typeface="+mn-lt"/>
                          <a:cs typeface="Arial" panose="020B0604020202020204" pitchFamily="34" charset="0"/>
                        </a:rPr>
                        <a:t>is supplied by the </a:t>
                      </a:r>
                      <a:r>
                        <a:rPr lang="en-US" altLang="en-US" sz="1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phrenic nerves</a:t>
                      </a:r>
                      <a:r>
                        <a:rPr lang="en-US" altLang="en-US" sz="1800" b="1" i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0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(C3,4,5)</a:t>
                      </a:r>
                      <a:r>
                        <a:rPr lang="en-US" altLang="en-US" sz="1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autonomic</a:t>
                      </a:r>
                      <a:r>
                        <a:rPr lang="en-US" altLang="en-US" sz="1800" b="0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nerves that supply the viscera </a:t>
                      </a:r>
                      <a:r>
                        <a:rPr lang="en-US" altLang="en-US" sz="1800" b="0" i="0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altLang="en-US" sz="1800" b="0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traveling in the mesenteries. 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555947"/>
                  </a:ext>
                </a:extLst>
              </a:tr>
              <a:tr h="839417"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i="0" dirty="0">
                          <a:solidFill>
                            <a:schemeClr val="bg1"/>
                          </a:solidFill>
                        </a:rPr>
                        <a:t>Clinical Point: Peritoneal Pain (peritonitis)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sz="1800" b="0" i="0" dirty="0"/>
                        <a:t>Abdominal pain originating from the parietal peritoneum is therefore of the</a:t>
                      </a:r>
                      <a:r>
                        <a:rPr lang="en-US" sz="1800" b="1" i="0" dirty="0"/>
                        <a:t> </a:t>
                      </a:r>
                      <a:r>
                        <a:rPr lang="en-US" sz="1800" b="1" i="0" u="sng" dirty="0"/>
                        <a:t>somatic type</a:t>
                      </a:r>
                      <a:r>
                        <a:rPr lang="en-US" sz="1800" b="1" i="0" dirty="0"/>
                        <a:t>, </a:t>
                      </a:r>
                      <a:r>
                        <a:rPr lang="en-US" sz="1800" i="0" dirty="0"/>
                        <a:t>it is </a:t>
                      </a:r>
                      <a:r>
                        <a:rPr lang="en-US" sz="1800" b="0" i="0" dirty="0"/>
                        <a:t>usually </a:t>
                      </a:r>
                      <a:r>
                        <a:rPr lang="en-US" sz="1800" b="1" i="0" u="sng" dirty="0"/>
                        <a:t>severe</a:t>
                      </a:r>
                      <a:r>
                        <a:rPr lang="en-US" sz="1800" i="0" dirty="0"/>
                        <a:t>, and can be </a:t>
                      </a:r>
                      <a:r>
                        <a:rPr lang="en-US" sz="1800" b="1" i="0" u="sng" dirty="0"/>
                        <a:t>accurately</a:t>
                      </a:r>
                      <a:r>
                        <a:rPr lang="en-US" sz="1800" i="0" dirty="0"/>
                        <a:t> </a:t>
                      </a:r>
                      <a:r>
                        <a:rPr lang="en-US" sz="1800" b="1" i="0" u="none" dirty="0"/>
                        <a:t>localized</a:t>
                      </a:r>
                      <a:r>
                        <a:rPr lang="en-US" sz="1800" b="1" i="0" dirty="0"/>
                        <a:t>.</a:t>
                      </a:r>
                      <a:r>
                        <a:rPr lang="en-US" sz="1800" i="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Includes the mesenteries, which is innervated by autonomic nerves </a:t>
                      </a:r>
                    </a:p>
                    <a:p>
                      <a:pPr algn="l" rtl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It is due to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 Stretch </a:t>
                      </a:r>
                      <a:r>
                        <a:rPr lang="en-US" sz="1800" b="0" i="0" u="sng" dirty="0">
                          <a:solidFill>
                            <a:schemeClr val="tx1"/>
                          </a:solidFill>
                        </a:rPr>
                        <a:t>caused by 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over distension of a viscus </a:t>
                      </a:r>
                      <a:r>
                        <a:rPr lang="en-US" sz="1800" i="0" u="sng" dirty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pulling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 on a mesentery t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hat gives rise to the sensation of pain.</a:t>
                      </a:r>
                      <a:endParaRPr lang="en-US" sz="1800" i="0" dirty="0">
                        <a:solidFill>
                          <a:schemeClr val="tx1"/>
                        </a:solidFill>
                      </a:endParaRPr>
                    </a:p>
                    <a:p>
                      <a:pPr algn="l" rtl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Leading to abdominal pain; 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i="0" u="sng" dirty="0">
                          <a:solidFill>
                            <a:schemeClr val="tx1"/>
                          </a:solidFill>
                        </a:rPr>
                        <a:t>poorly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 localized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poorly characterized pain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 (dull ,unclear, cramping).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25080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856F5279-EF68-4C55-ACB2-5062F5014AD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Peritoneum</a:t>
            </a:r>
            <a:br>
              <a:rPr lang="en-US" sz="4000" b="1" dirty="0"/>
            </a:br>
            <a:r>
              <a:rPr lang="en-US" sz="4000" b="1" dirty="0"/>
              <a:t>Nerve supply</a:t>
            </a:r>
          </a:p>
        </p:txBody>
      </p:sp>
    </p:spTree>
    <p:extLst>
      <p:ext uri="{BB962C8B-B14F-4D97-AF65-F5344CB8AC3E}">
        <p14:creationId xmlns:p14="http://schemas.microsoft.com/office/powerpoint/2010/main" val="329370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6A0014-F5CD-465B-AA9A-0F85B683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38" y="167640"/>
            <a:ext cx="9699094" cy="6301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DACBD6-C8D2-4BCE-BF37-D4959768D9CB}"/>
              </a:ext>
            </a:extLst>
          </p:cNvPr>
          <p:cNvSpPr txBox="1"/>
          <p:nvPr/>
        </p:nvSpPr>
        <p:spPr>
          <a:xfrm>
            <a:off x="9738360" y="167640"/>
            <a:ext cx="2095500" cy="369332"/>
          </a:xfrm>
          <a:prstGeom prst="rect">
            <a:avLst/>
          </a:prstGeom>
          <a:noFill/>
          <a:ln w="12700">
            <a:solidFill>
              <a:srgbClr val="CC3399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C3399"/>
                </a:solidFill>
              </a:rPr>
              <a:t>Only in </a:t>
            </a:r>
            <a:r>
              <a:rPr lang="en-GB" sz="1800" u="sng" dirty="0">
                <a:solidFill>
                  <a:srgbClr val="CC3399"/>
                </a:solidFill>
              </a:rPr>
              <a:t>girls</a:t>
            </a:r>
            <a:r>
              <a:rPr lang="en-GB" sz="1800" dirty="0">
                <a:solidFill>
                  <a:srgbClr val="CC3399"/>
                </a:solidFill>
              </a:rPr>
              <a:t> slides</a:t>
            </a:r>
          </a:p>
        </p:txBody>
      </p:sp>
    </p:spTree>
    <p:extLst>
      <p:ext uri="{BB962C8B-B14F-4D97-AF65-F5344CB8AC3E}">
        <p14:creationId xmlns:p14="http://schemas.microsoft.com/office/powerpoint/2010/main" val="81362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1C53F4B-D213-45B5-BAAE-DA1851351FE4}"/>
              </a:ext>
            </a:extLst>
          </p:cNvPr>
          <p:cNvSpPr>
            <a:spLocks noGrp="1"/>
          </p:cNvSpPr>
          <p:nvPr/>
        </p:nvSpPr>
        <p:spPr bwMode="auto">
          <a:xfrm>
            <a:off x="5892800" y="3552669"/>
            <a:ext cx="5961863" cy="3066742"/>
          </a:xfrm>
          <a:prstGeom prst="rect">
            <a:avLst/>
          </a:prstGeom>
          <a:noFill/>
          <a:ln w="28575">
            <a:solidFill>
              <a:srgbClr val="CCA6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500" b="1" dirty="0">
                <a:solidFill>
                  <a:schemeClr val="tx1"/>
                </a:solidFill>
              </a:rPr>
              <a:t>Mesentery</a:t>
            </a:r>
            <a:r>
              <a:rPr lang="en-US" sz="1500" b="1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-US" altLang="zh-CN" sz="1500" dirty="0">
                <a:solidFill>
                  <a:schemeClr val="tx1"/>
                </a:solidFill>
              </a:rPr>
              <a:t>two-layered fold of peritoneum</a:t>
            </a: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500" u="sng" dirty="0">
                <a:solidFill>
                  <a:schemeClr val="tx1"/>
                </a:solidFill>
              </a:rPr>
              <a:t>suspends the small intestine </a:t>
            </a:r>
            <a:r>
              <a:rPr lang="en-US" altLang="zh-CN" sz="1500" dirty="0">
                <a:solidFill>
                  <a:schemeClr val="tx1"/>
                </a:solidFill>
              </a:rPr>
              <a:t>from the posterior abdominal wall.</a:t>
            </a: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500" b="1" dirty="0">
                <a:solidFill>
                  <a:schemeClr val="tx1"/>
                </a:solidFill>
              </a:rPr>
              <a:t>Ligaments: </a:t>
            </a:r>
            <a:r>
              <a:rPr lang="en-US" altLang="zh-CN" sz="1500" dirty="0">
                <a:solidFill>
                  <a:schemeClr val="tx1"/>
                </a:solidFill>
              </a:rPr>
              <a:t>two-layered folds of peritoneum that </a:t>
            </a:r>
            <a:r>
              <a:rPr lang="en-US" altLang="zh-CN" sz="1500" u="sng" dirty="0">
                <a:solidFill>
                  <a:schemeClr val="tx1"/>
                </a:solidFill>
              </a:rPr>
              <a:t>attach solid viscera </a:t>
            </a:r>
            <a:r>
              <a:rPr lang="en-US" altLang="zh-CN" sz="1500" dirty="0">
                <a:solidFill>
                  <a:schemeClr val="tx1"/>
                </a:solidFill>
              </a:rPr>
              <a:t>to the abdominal wall.</a:t>
            </a: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500" b="1" dirty="0">
                <a:solidFill>
                  <a:schemeClr val="tx1"/>
                </a:solidFill>
              </a:rPr>
              <a:t>Function of </a:t>
            </a:r>
            <a:r>
              <a:rPr lang="en-US" altLang="zh-CN" sz="1500" b="1" dirty="0" err="1">
                <a:solidFill>
                  <a:schemeClr val="tx1"/>
                </a:solidFill>
              </a:rPr>
              <a:t>peritonuem</a:t>
            </a:r>
            <a:r>
              <a:rPr lang="en-US" altLang="zh-CN" sz="1500" b="1" dirty="0">
                <a:solidFill>
                  <a:schemeClr val="tx1"/>
                </a:solidFill>
              </a:rPr>
              <a:t>: </a:t>
            </a:r>
            <a:r>
              <a:rPr lang="en-US" sz="1500" dirty="0">
                <a:solidFill>
                  <a:schemeClr val="tx1"/>
                </a:solidFill>
              </a:rPr>
              <a:t>The peritoneal ligaments, </a:t>
            </a:r>
            <a:r>
              <a:rPr lang="en-US" sz="1500" dirty="0" err="1">
                <a:solidFill>
                  <a:schemeClr val="tx1"/>
                </a:solidFill>
              </a:rPr>
              <a:t>omenta</a:t>
            </a:r>
            <a:r>
              <a:rPr lang="en-US" sz="1500" dirty="0">
                <a:solidFill>
                  <a:schemeClr val="tx1"/>
                </a:solidFill>
              </a:rPr>
              <a:t>, and mesenteries </a:t>
            </a:r>
            <a:r>
              <a:rPr lang="en-US" sz="1500" u="sng" dirty="0">
                <a:solidFill>
                  <a:schemeClr val="tx1"/>
                </a:solidFill>
              </a:rPr>
              <a:t>permit</a:t>
            </a:r>
            <a:r>
              <a:rPr lang="en-US" sz="1500" dirty="0">
                <a:solidFill>
                  <a:schemeClr val="tx1"/>
                </a:solidFill>
              </a:rPr>
              <a:t> blood, lymph vessels, and nerves to reach the viscera.</a:t>
            </a:r>
            <a:endParaRPr lang="en-US" sz="1500" b="1" dirty="0">
              <a:solidFill>
                <a:srgbClr val="FF0000"/>
              </a:solidFill>
            </a:endParaRP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r>
              <a:rPr lang="en-US" sz="1500" b="1" dirty="0">
                <a:solidFill>
                  <a:schemeClr val="tx1"/>
                </a:solidFill>
              </a:rPr>
              <a:t>Nerve Supply of the Peritoneum :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chemeClr val="tx1"/>
                </a:solidFill>
              </a:rPr>
              <a:t>parietal peritoneum</a:t>
            </a:r>
            <a:r>
              <a:rPr lang="en-US" sz="1500" b="1" dirty="0">
                <a:solidFill>
                  <a:schemeClr val="tx1"/>
                </a:solidFill>
              </a:rPr>
              <a:t>: lower six thoracic and first lumbar nerves and </a:t>
            </a:r>
            <a:r>
              <a:rPr lang="en-US" sz="1500" dirty="0">
                <a:solidFill>
                  <a:schemeClr val="tx1"/>
                </a:solidFill>
              </a:rPr>
              <a:t>the </a:t>
            </a:r>
            <a:r>
              <a:rPr lang="en-US" sz="1500" b="1" dirty="0" err="1">
                <a:solidFill>
                  <a:schemeClr val="tx1"/>
                </a:solidFill>
              </a:rPr>
              <a:t>phrenic</a:t>
            </a:r>
            <a:r>
              <a:rPr lang="en-US" sz="1500" b="1" dirty="0">
                <a:solidFill>
                  <a:schemeClr val="tx1"/>
                </a:solidFill>
              </a:rPr>
              <a:t> nerves.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u="sng" dirty="0">
                <a:solidFill>
                  <a:schemeClr val="tx1"/>
                </a:solidFill>
              </a:rPr>
              <a:t>visceral peritoneum</a:t>
            </a:r>
            <a:r>
              <a:rPr lang="en-US" sz="1500" b="1" dirty="0">
                <a:solidFill>
                  <a:schemeClr val="tx1"/>
                </a:solidFill>
              </a:rPr>
              <a:t>: autonomic nerves that supply the viscera. </a:t>
            </a: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r>
              <a:rPr lang="en-US" sz="1500" b="1" dirty="0">
                <a:solidFill>
                  <a:schemeClr val="tx1"/>
                </a:solidFill>
              </a:rPr>
              <a:t>Clinical aspects: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Peritoneal Pain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 Peritoneal Dialysis</a:t>
            </a: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endParaRPr lang="en-US" sz="1500" dirty="0"/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endParaRPr lang="en-US" sz="1500" b="1" dirty="0"/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endParaRPr lang="en-US" sz="1500" b="1" dirty="0">
              <a:solidFill>
                <a:srgbClr val="FF0000"/>
              </a:solidFill>
            </a:endParaRP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endParaRPr lang="en-US" sz="1500" b="1" dirty="0">
              <a:solidFill>
                <a:srgbClr val="FF0000"/>
              </a:solidFill>
            </a:endParaRP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endParaRPr lang="en-US" sz="1500" dirty="0"/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500" dirty="0"/>
              <a:t> </a:t>
            </a: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endParaRPr lang="en-US" altLang="zh-CN" sz="1500" dirty="0"/>
          </a:p>
          <a:p>
            <a:pPr algn="l" rtl="0">
              <a:spcBef>
                <a:spcPts val="0"/>
              </a:spcBef>
              <a:buFont typeface="Arial" charset="0"/>
              <a:buChar char="•"/>
              <a:defRPr/>
            </a:pPr>
            <a:endParaRPr lang="en-US" sz="1500" b="1" dirty="0">
              <a:solidFill>
                <a:schemeClr val="tx1"/>
              </a:solidFill>
              <a:cs typeface="Arial" charset="0"/>
            </a:endParaRPr>
          </a:p>
          <a:p>
            <a:pPr algn="l" rtl="0">
              <a:spcBef>
                <a:spcPts val="0"/>
              </a:spcBef>
              <a:buFont typeface="Arial" charset="0"/>
              <a:buChar char="•"/>
              <a:defRPr/>
            </a:pPr>
            <a:endParaRPr lang="en-US" sz="1500" b="1" dirty="0">
              <a:solidFill>
                <a:schemeClr val="tx1"/>
              </a:solidFill>
              <a:cs typeface="Arial" charset="0"/>
            </a:endParaRPr>
          </a:p>
          <a:p>
            <a:pPr algn="l" rtl="0">
              <a:spcBef>
                <a:spcPts val="0"/>
              </a:spcBef>
              <a:buFont typeface="Arial" charset="0"/>
              <a:buNone/>
              <a:defRPr/>
            </a:pPr>
            <a:endParaRPr lang="en-US" sz="1500" b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9C0C113-E8A9-4B28-82FC-21A0915C1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90078"/>
              </p:ext>
            </p:extLst>
          </p:nvPr>
        </p:nvGraphicFramePr>
        <p:xfrm>
          <a:off x="337337" y="693934"/>
          <a:ext cx="5353878" cy="59270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41246">
                  <a:extLst>
                    <a:ext uri="{9D8B030D-6E8A-4147-A177-3AD203B41FA5}">
                      <a16:colId xmlns:a16="http://schemas.microsoft.com/office/drawing/2014/main" xmlns="" val="1203055091"/>
                    </a:ext>
                  </a:extLst>
                </a:gridCol>
                <a:gridCol w="2612632">
                  <a:extLst>
                    <a:ext uri="{9D8B030D-6E8A-4147-A177-3AD203B41FA5}">
                      <a16:colId xmlns:a16="http://schemas.microsoft.com/office/drawing/2014/main" xmlns="" val="782712098"/>
                    </a:ext>
                  </a:extLst>
                </a:gridCol>
              </a:tblGrid>
              <a:tr h="364205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Lesser </a:t>
                      </a:r>
                      <a:r>
                        <a:rPr lang="en-US" sz="1800" dirty="0" err="1"/>
                        <a:t>omentum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en-US" sz="1800" dirty="0"/>
                        <a:t>Greater </a:t>
                      </a:r>
                      <a:r>
                        <a:rPr lang="en-US" altLang="en-US" sz="1800" dirty="0" err="1"/>
                        <a:t>omentum</a:t>
                      </a:r>
                      <a:r>
                        <a:rPr lang="en-US" altLang="en-US" sz="1800" dirty="0"/>
                        <a:t>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97545"/>
                  </a:ext>
                </a:extLst>
              </a:tr>
              <a:tr h="828275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connects the stomach and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part of duodenum to the liver</a:t>
                      </a:r>
                      <a:endParaRPr lang="en-GB" sz="1600" b="0" i="0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en-US" sz="1600" dirty="0"/>
                        <a:t>connects the greater curvature of stomach with the transverse colon</a:t>
                      </a:r>
                      <a:endParaRPr lang="en-GB" sz="1600" i="0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5667479"/>
                  </a:ext>
                </a:extLst>
              </a:tr>
              <a:tr h="118325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/>
                        <a:t>Right border of lesser </a:t>
                      </a:r>
                      <a:r>
                        <a:rPr lang="en-US" sz="1600" dirty="0" err="1"/>
                        <a:t>omentum</a:t>
                      </a:r>
                      <a:r>
                        <a:rPr lang="en-US" sz="1600" dirty="0"/>
                        <a:t> is free and it forms the anterior boundary of epiploic foramen</a:t>
                      </a:r>
                      <a:endParaRPr lang="en-GB" sz="1600" i="0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GB" sz="1600" i="0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498103"/>
                  </a:ext>
                </a:extLst>
              </a:tr>
              <a:tr h="3549747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600"/>
                        </a:spcBef>
                        <a:buNone/>
                        <a:defRPr/>
                      </a:pPr>
                      <a:r>
                        <a:rPr lang="en-US" sz="1600" dirty="0"/>
                        <a:t>Contents of lesser </a:t>
                      </a:r>
                      <a:r>
                        <a:rPr lang="en-US" sz="1600" dirty="0" err="1"/>
                        <a:t>omentum</a:t>
                      </a:r>
                      <a:r>
                        <a:rPr lang="en-US" sz="1600" dirty="0"/>
                        <a:t> : </a:t>
                      </a:r>
                    </a:p>
                    <a:p>
                      <a:pPr algn="l" rtl="0">
                        <a:spcBef>
                          <a:spcPts val="600"/>
                        </a:spcBef>
                        <a:defRPr/>
                      </a:pPr>
                      <a:r>
                        <a:rPr lang="en-US" sz="1600" dirty="0"/>
                        <a:t>Along lesser curvature of stomach: right &amp; left gastric vessels</a:t>
                      </a:r>
                    </a:p>
                    <a:p>
                      <a:pPr algn="l" rtl="0">
                        <a:spcBef>
                          <a:spcPts val="600"/>
                        </a:spcBef>
                        <a:defRPr/>
                      </a:pPr>
                      <a:r>
                        <a:rPr lang="en-US" sz="1600" dirty="0"/>
                        <a:t>At the right free border:</a:t>
                      </a:r>
                    </a:p>
                    <a:p>
                      <a:pPr marL="0" indent="0" algn="l" rtl="0">
                        <a:spcBef>
                          <a:spcPts val="600"/>
                        </a:spcBef>
                        <a:buNone/>
                        <a:defRPr/>
                      </a:pPr>
                      <a:r>
                        <a:rPr lang="en-US" sz="1600" dirty="0"/>
                        <a:t>1) Hepatic artery</a:t>
                      </a:r>
                    </a:p>
                    <a:p>
                      <a:pPr marL="0" indent="0" algn="l" rtl="0">
                        <a:spcBef>
                          <a:spcPts val="600"/>
                        </a:spcBef>
                        <a:buNone/>
                        <a:defRPr/>
                      </a:pPr>
                      <a:r>
                        <a:rPr lang="en-US" sz="1600" dirty="0"/>
                        <a:t>2) Bile duct </a:t>
                      </a:r>
                    </a:p>
                    <a:p>
                      <a:pPr marL="0" indent="0" algn="l" rtl="0">
                        <a:spcBef>
                          <a:spcPts val="600"/>
                        </a:spcBef>
                        <a:buNone/>
                        <a:defRPr/>
                      </a:pPr>
                      <a:r>
                        <a:rPr lang="en-US" sz="1600" dirty="0"/>
                        <a:t>3) Portal vein</a:t>
                      </a:r>
                    </a:p>
                    <a:p>
                      <a:pPr marL="0" indent="0" algn="l" rtl="0">
                        <a:spcBef>
                          <a:spcPts val="600"/>
                        </a:spcBef>
                        <a:buNone/>
                        <a:defRPr/>
                      </a:pPr>
                      <a:r>
                        <a:rPr lang="en-US" sz="1600" dirty="0"/>
                        <a:t>4) Nerves, lymph vessels &amp; fat </a:t>
                      </a:r>
                      <a:endParaRPr lang="en-US" sz="1600" i="0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Font typeface="Arial" charset="0"/>
                        <a:buNone/>
                      </a:pPr>
                      <a:r>
                        <a:rPr lang="en-US" altLang="en-US" sz="1600" dirty="0"/>
                        <a:t>Contents of greater </a:t>
                      </a:r>
                      <a:r>
                        <a:rPr lang="en-US" altLang="en-US" sz="1600" dirty="0" err="1"/>
                        <a:t>omentum</a:t>
                      </a:r>
                      <a:r>
                        <a:rPr lang="en-US" altLang="en-US" sz="1600" dirty="0"/>
                        <a:t>:</a:t>
                      </a:r>
                    </a:p>
                    <a:p>
                      <a:pPr algn="ctr" rtl="0"/>
                      <a:r>
                        <a:rPr lang="en-US" altLang="en-US" sz="1600" dirty="0"/>
                        <a:t>Along the greater  curvature of stomach:</a:t>
                      </a:r>
                    </a:p>
                    <a:p>
                      <a:pPr algn="ctr" rtl="0"/>
                      <a:r>
                        <a:rPr lang="en-US" altLang="en-US" sz="1600" dirty="0"/>
                        <a:t>Right &amp; left gastroepiploic vessels</a:t>
                      </a:r>
                    </a:p>
                    <a:p>
                      <a:pPr algn="ctr" rtl="0"/>
                      <a:r>
                        <a:rPr lang="en-US" altLang="en-US" sz="1600" dirty="0"/>
                        <a:t>Lymph nodes, vessels &amp; fats</a:t>
                      </a:r>
                    </a:p>
                    <a:p>
                      <a:pPr algn="l" rtl="0"/>
                      <a:endParaRPr lang="en-GB" sz="1600" i="0" dirty="0"/>
                    </a:p>
                  </a:txBody>
                  <a:tcPr anchor="ctr"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8160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4C4671-ABF2-4DAC-8BA6-03A36DB7F93B}"/>
              </a:ext>
            </a:extLst>
          </p:cNvPr>
          <p:cNvSpPr/>
          <p:nvPr/>
        </p:nvSpPr>
        <p:spPr>
          <a:xfrm>
            <a:off x="5892800" y="693934"/>
            <a:ext cx="5961862" cy="1246495"/>
          </a:xfrm>
          <a:prstGeom prst="rect">
            <a:avLst/>
          </a:prstGeom>
          <a:ln w="28575">
            <a:solidFill>
              <a:srgbClr val="CCA677"/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latin typeface="+mn-lt"/>
              </a:rPr>
              <a:t>The peritoneum is divided</a:t>
            </a:r>
            <a:r>
              <a:rPr lang="en-US" sz="1500" u="sng" dirty="0">
                <a:latin typeface="+mn-lt"/>
              </a:rPr>
              <a:t> into 2 layers :</a:t>
            </a:r>
          </a:p>
          <a:p>
            <a:pPr marL="342900" indent="-342900">
              <a:buAutoNum type="arabicParenR"/>
              <a:defRPr/>
            </a:pPr>
            <a:r>
              <a:rPr lang="en-US" sz="1500" b="1" dirty="0">
                <a:latin typeface="+mn-lt"/>
              </a:rPr>
              <a:t>Parietal layer</a:t>
            </a:r>
            <a:r>
              <a:rPr lang="en-US" sz="1500" dirty="0">
                <a:latin typeface="+mn-lt"/>
              </a:rPr>
              <a:t>, lines the abdominal and pelvic walls.</a:t>
            </a:r>
          </a:p>
          <a:p>
            <a:pPr>
              <a:defRPr/>
            </a:pPr>
            <a:r>
              <a:rPr lang="en-US" sz="1500" b="1" dirty="0">
                <a:latin typeface="+mn-lt"/>
              </a:rPr>
              <a:t>2) Visceral layer</a:t>
            </a:r>
            <a:r>
              <a:rPr lang="en-US" sz="1500" dirty="0">
                <a:latin typeface="+mn-lt"/>
              </a:rPr>
              <a:t>, covers the abdominal and pelvic organs.</a:t>
            </a:r>
          </a:p>
          <a:p>
            <a:pPr>
              <a:defRPr/>
            </a:pPr>
            <a:r>
              <a:rPr lang="en-US" sz="1500" dirty="0" err="1">
                <a:latin typeface="+mn-lt"/>
              </a:rPr>
              <a:t>Omenta</a:t>
            </a:r>
            <a:r>
              <a:rPr lang="en-US" sz="1500" dirty="0">
                <a:latin typeface="+mn-lt"/>
              </a:rPr>
              <a:t> are </a:t>
            </a:r>
            <a:r>
              <a:rPr lang="en-US" sz="1500" b="1" dirty="0">
                <a:latin typeface="+mn-lt"/>
              </a:rPr>
              <a:t>folds</a:t>
            </a:r>
            <a:r>
              <a:rPr lang="en-US" sz="1500" dirty="0">
                <a:latin typeface="+mn-lt"/>
              </a:rPr>
              <a:t> of peritoneum. </a:t>
            </a:r>
          </a:p>
          <a:p>
            <a:pPr>
              <a:defRPr/>
            </a:pPr>
            <a:r>
              <a:rPr lang="en-US" sz="1500" dirty="0">
                <a:latin typeface="+mn-lt"/>
              </a:rPr>
              <a:t>2 </a:t>
            </a:r>
            <a:r>
              <a:rPr lang="en-US" sz="1500" dirty="0" err="1">
                <a:latin typeface="+mn-lt"/>
              </a:rPr>
              <a:t>omenta</a:t>
            </a:r>
            <a:r>
              <a:rPr lang="en-US" sz="1500" dirty="0">
                <a:latin typeface="+mn-lt"/>
              </a:rPr>
              <a:t>: 1) Lesser       2) Greater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3E1C2E-7833-4BA0-A111-61F28F0F2BA6}"/>
              </a:ext>
            </a:extLst>
          </p:cNvPr>
          <p:cNvSpPr txBox="1"/>
          <p:nvPr/>
        </p:nvSpPr>
        <p:spPr>
          <a:xfrm>
            <a:off x="5892800" y="2007885"/>
            <a:ext cx="5961862" cy="1477328"/>
          </a:xfrm>
          <a:prstGeom prst="rect">
            <a:avLst/>
          </a:prstGeom>
          <a:noFill/>
          <a:ln w="28575">
            <a:solidFill>
              <a:srgbClr val="CCA677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cs typeface="Arial" charset="0"/>
              </a:rPr>
              <a:t>Lesser sac of peritoneum (</a:t>
            </a:r>
            <a:r>
              <a:rPr lang="en-US" altLang="en-US" sz="1500" b="1" dirty="0">
                <a:solidFill>
                  <a:schemeClr val="tx1"/>
                </a:solidFill>
                <a:latin typeface="+mn-lt"/>
                <a:cs typeface="Arial" charset="0"/>
              </a:rPr>
              <a:t>Omental Bursa</a:t>
            </a:r>
            <a:r>
              <a:rPr lang="en-US" altLang="en-US" sz="1500" dirty="0">
                <a:solidFill>
                  <a:schemeClr val="tx1"/>
                </a:solidFill>
                <a:latin typeface="+mn-lt"/>
                <a:cs typeface="Arial" charset="0"/>
              </a:rPr>
              <a:t>) :</a:t>
            </a:r>
          </a:p>
          <a:p>
            <a:pPr marL="177800"/>
            <a:r>
              <a:rPr lang="en-US" altLang="en-US" sz="1500" dirty="0">
                <a:solidFill>
                  <a:schemeClr val="tx1"/>
                </a:solidFill>
                <a:latin typeface="+mn-lt"/>
                <a:cs typeface="Arial" charset="0"/>
              </a:rPr>
              <a:t>Boundaries : Anterior wall &amp; Posterior wall</a:t>
            </a:r>
          </a:p>
          <a:p>
            <a:pPr marL="177800" indent="-177800">
              <a:buFont typeface="Arial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+mn-lt"/>
                <a:cs typeface="Arial" charset="0"/>
              </a:rPr>
              <a:t>Opening to lesser sac (epiploic foramen) : It is a slit-like opening which connect lesser sac with greater sac. Lies behind the lesser </a:t>
            </a:r>
            <a:r>
              <a:rPr lang="en-US" altLang="en-US" sz="1500" dirty="0" err="1">
                <a:solidFill>
                  <a:schemeClr val="tx1"/>
                </a:solidFill>
                <a:latin typeface="+mn-lt"/>
                <a:cs typeface="Arial" charset="0"/>
              </a:rPr>
              <a:t>omentum</a:t>
            </a:r>
            <a:r>
              <a:rPr lang="en-US" altLang="en-US" sz="1500" dirty="0">
                <a:solidFill>
                  <a:schemeClr val="tx1"/>
                </a:solidFill>
                <a:latin typeface="+mn-lt"/>
                <a:cs typeface="Arial" charset="0"/>
              </a:rPr>
              <a:t>.</a:t>
            </a:r>
          </a:p>
          <a:p>
            <a:pPr marL="177800" indent="-177800">
              <a:buFont typeface="Arial" charset="0"/>
              <a:buChar char="•"/>
            </a:pPr>
            <a:r>
              <a:rPr lang="en-US" altLang="en-US" sz="1500" b="1" dirty="0">
                <a:solidFill>
                  <a:schemeClr val="tx1"/>
                </a:solidFill>
                <a:latin typeface="+mn-lt"/>
                <a:cs typeface="Arial" charset="0"/>
              </a:rPr>
              <a:t>Epiploic foramen  is bounded anteriorly  by right </a:t>
            </a:r>
            <a:r>
              <a:rPr lang="en-US" altLang="en-US" sz="1500" b="1" u="sng" dirty="0">
                <a:solidFill>
                  <a:schemeClr val="tx1"/>
                </a:solidFill>
                <a:latin typeface="+mn-lt"/>
                <a:cs typeface="Arial" charset="0"/>
              </a:rPr>
              <a:t>free margin</a:t>
            </a:r>
            <a:r>
              <a:rPr lang="en-US" altLang="en-US" sz="1500" b="1" dirty="0">
                <a:solidFill>
                  <a:schemeClr val="tx1"/>
                </a:solidFill>
                <a:latin typeface="+mn-lt"/>
                <a:cs typeface="Arial" charset="0"/>
              </a:rPr>
              <a:t> of lesser </a:t>
            </a:r>
            <a:r>
              <a:rPr lang="en-US" altLang="en-US" sz="1500" b="1" dirty="0" err="1">
                <a:solidFill>
                  <a:schemeClr val="tx1"/>
                </a:solidFill>
                <a:latin typeface="+mn-lt"/>
                <a:cs typeface="Arial" charset="0"/>
              </a:rPr>
              <a:t>omentum</a:t>
            </a:r>
            <a:r>
              <a:rPr lang="en-US" altLang="en-US" sz="1500" b="1" dirty="0">
                <a:solidFill>
                  <a:schemeClr val="tx1"/>
                </a:solidFill>
                <a:latin typeface="+mn-lt"/>
                <a:cs typeface="Arial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1248ABD-B798-4178-AEEF-17471D4E25E6}"/>
              </a:ext>
            </a:extLst>
          </p:cNvPr>
          <p:cNvSpPr txBox="1">
            <a:spLocks/>
          </p:cNvSpPr>
          <p:nvPr/>
        </p:nvSpPr>
        <p:spPr>
          <a:xfrm>
            <a:off x="738649" y="139541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Summary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884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261" y="584775"/>
            <a:ext cx="5470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1- An organ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covered by visceral peritoneum and has a supporting mesentery 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is described as</a:t>
            </a:r>
            <a:r>
              <a:rPr lang="en-US" sz="1600" dirty="0">
                <a:latin typeface="+mn-lt"/>
              </a:rPr>
              <a:t>:</a:t>
            </a:r>
          </a:p>
          <a:p>
            <a:pPr marL="179388"/>
            <a:r>
              <a:rPr lang="en-US" sz="1600" dirty="0">
                <a:latin typeface="+mn-lt"/>
              </a:rPr>
              <a:t>A-Retroperitoneal </a:t>
            </a:r>
          </a:p>
          <a:p>
            <a:pPr marL="179388"/>
            <a:r>
              <a:rPr lang="en-US" sz="1600" dirty="0">
                <a:latin typeface="+mn-lt"/>
              </a:rPr>
              <a:t>B-</a:t>
            </a:r>
            <a:r>
              <a:rPr lang="en-US" sz="1600" dirty="0" err="1">
                <a:latin typeface="+mn-lt"/>
              </a:rPr>
              <a:t>Extrapetironeal</a:t>
            </a:r>
            <a:r>
              <a:rPr lang="en-US" sz="1600" dirty="0">
                <a:latin typeface="+mn-lt"/>
              </a:rPr>
              <a:t> </a:t>
            </a:r>
          </a:p>
          <a:p>
            <a:pPr marL="179388"/>
            <a:r>
              <a:rPr lang="en-US" sz="1600" dirty="0">
                <a:latin typeface="+mn-lt"/>
              </a:rPr>
              <a:t>C-Intraperitoneal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261" y="2058772"/>
            <a:ext cx="5470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2- Which of the following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connects the greater curve of the stomach to the transverse colon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179388"/>
            <a:r>
              <a:rPr lang="en-US" sz="1600" dirty="0">
                <a:latin typeface="+mn-lt"/>
              </a:rPr>
              <a:t>A-Lesser </a:t>
            </a:r>
            <a:r>
              <a:rPr lang="en-US" sz="1600" dirty="0" err="1">
                <a:latin typeface="+mn-lt"/>
              </a:rPr>
              <a:t>omentum</a:t>
            </a:r>
            <a:r>
              <a:rPr lang="en-US" sz="1600" dirty="0">
                <a:latin typeface="+mn-lt"/>
              </a:rPr>
              <a:t> </a:t>
            </a:r>
          </a:p>
          <a:p>
            <a:pPr marL="179388"/>
            <a:r>
              <a:rPr lang="en-US" sz="1600" dirty="0">
                <a:latin typeface="+mn-lt"/>
              </a:rPr>
              <a:t>B-Greater </a:t>
            </a:r>
            <a:r>
              <a:rPr lang="en-US" sz="1600" dirty="0" err="1">
                <a:latin typeface="+mn-lt"/>
              </a:rPr>
              <a:t>omentum</a:t>
            </a:r>
            <a:r>
              <a:rPr lang="en-US" sz="1600" dirty="0">
                <a:latin typeface="+mn-lt"/>
              </a:rPr>
              <a:t> </a:t>
            </a:r>
          </a:p>
          <a:p>
            <a:pPr marL="179388"/>
            <a:r>
              <a:rPr lang="en-US" sz="1600" dirty="0">
                <a:latin typeface="+mn-lt"/>
              </a:rPr>
              <a:t>C-Epiploic Foramen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260" y="3581149"/>
            <a:ext cx="50658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3-Which of the following is a content of lesser </a:t>
            </a:r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omentum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?</a:t>
            </a:r>
          </a:p>
          <a:p>
            <a:pPr marL="179388"/>
            <a:r>
              <a:rPr lang="en-US" sz="1600" dirty="0">
                <a:latin typeface="+mn-lt"/>
              </a:rPr>
              <a:t>A-Hepatic duct</a:t>
            </a:r>
          </a:p>
          <a:p>
            <a:pPr marL="179388"/>
            <a:r>
              <a:rPr lang="en-US" sz="1600" dirty="0">
                <a:latin typeface="+mn-lt"/>
              </a:rPr>
              <a:t>B-Hepatic vein</a:t>
            </a:r>
          </a:p>
          <a:p>
            <a:pPr marL="179388"/>
            <a:r>
              <a:rPr lang="en-US" sz="1600" dirty="0">
                <a:latin typeface="+mn-lt"/>
              </a:rPr>
              <a:t>C-Hepatic artery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261" y="4848794"/>
            <a:ext cx="5784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4-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The left border of the greater </a:t>
            </a:r>
            <a:r>
              <a:rPr lang="en-GB" sz="1600" b="1" dirty="0" err="1">
                <a:solidFill>
                  <a:srgbClr val="002060"/>
                </a:solidFill>
                <a:latin typeface="+mn-lt"/>
              </a:rPr>
              <a:t>omentum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 is continuous with</a:t>
            </a:r>
            <a:r>
              <a:rPr lang="en-GB" sz="1600" dirty="0">
                <a:latin typeface="+mn-lt"/>
              </a:rPr>
              <a:t>:</a:t>
            </a:r>
            <a:endParaRPr lang="en-US" sz="1600" dirty="0">
              <a:latin typeface="+mn-lt"/>
            </a:endParaRPr>
          </a:p>
          <a:p>
            <a:pPr marL="179388"/>
            <a:r>
              <a:rPr lang="en-US" sz="1600" dirty="0">
                <a:latin typeface="+mn-lt"/>
              </a:rPr>
              <a:t>A-</a:t>
            </a:r>
            <a:r>
              <a:rPr lang="en-US" sz="1600" dirty="0" err="1">
                <a:latin typeface="+mn-lt"/>
              </a:rPr>
              <a:t>Gastrosplenic</a:t>
            </a:r>
            <a:r>
              <a:rPr lang="en-US" sz="1600" dirty="0">
                <a:latin typeface="+mn-lt"/>
              </a:rPr>
              <a:t> ligament     </a:t>
            </a:r>
          </a:p>
          <a:p>
            <a:pPr marL="179388"/>
            <a:r>
              <a:rPr lang="en-US" sz="1600" dirty="0">
                <a:latin typeface="+mn-lt"/>
              </a:rPr>
              <a:t>B-Coronary ligament      </a:t>
            </a:r>
          </a:p>
          <a:p>
            <a:pPr marL="179388"/>
            <a:r>
              <a:rPr lang="en-US" sz="1600" dirty="0">
                <a:latin typeface="+mn-lt"/>
              </a:rPr>
              <a:t>C-Ligamentum </a:t>
            </a:r>
            <a:r>
              <a:rPr lang="en-US" sz="1600" dirty="0" err="1">
                <a:latin typeface="+mn-lt"/>
              </a:rPr>
              <a:t>teres</a:t>
            </a:r>
            <a:r>
              <a:rPr lang="en-US" sz="1600" dirty="0">
                <a:latin typeface="+mn-lt"/>
              </a:rPr>
              <a:t>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90461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5-Which of the following is an anterior border of the </a:t>
            </a:r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omentum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 bursa?</a:t>
            </a:r>
          </a:p>
          <a:p>
            <a:pPr marL="179388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A- transverse colon </a:t>
            </a:r>
          </a:p>
          <a:p>
            <a:pPr marL="179388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B- left kidney</a:t>
            </a:r>
          </a:p>
          <a:p>
            <a:pPr marL="179388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C- back of the stomach 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6-Which of the following is part of the hepatic triad? </a:t>
            </a:r>
          </a:p>
          <a:p>
            <a:pPr marL="179388"/>
            <a:r>
              <a:rPr lang="en-US" sz="1600" dirty="0">
                <a:latin typeface="+mn-lt"/>
              </a:rPr>
              <a:t>A- common bile duct</a:t>
            </a:r>
          </a:p>
          <a:p>
            <a:pPr marL="179388"/>
            <a:r>
              <a:rPr lang="en-US" sz="1600" dirty="0">
                <a:latin typeface="+mn-lt"/>
              </a:rPr>
              <a:t>B- hepatic duct</a:t>
            </a:r>
          </a:p>
          <a:p>
            <a:pPr marL="179388"/>
            <a:r>
              <a:rPr lang="en-US" sz="1600" dirty="0">
                <a:latin typeface="+mn-lt"/>
              </a:rPr>
              <a:t>C- portal artery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A9AF26-BF74-4D7D-915D-CCA3C34ACCDC}"/>
              </a:ext>
            </a:extLst>
          </p:cNvPr>
          <p:cNvSpPr/>
          <p:nvPr/>
        </p:nvSpPr>
        <p:spPr>
          <a:xfrm>
            <a:off x="6096000" y="32868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7-The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parietal peritoneum is supplied by: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  <a:p>
            <a:pPr marL="179388"/>
            <a:r>
              <a:rPr lang="en-US" sz="1600" dirty="0">
                <a:latin typeface="+mn-lt"/>
              </a:rPr>
              <a:t>A-lower 6 intercostal     </a:t>
            </a:r>
          </a:p>
          <a:p>
            <a:pPr marL="179388"/>
            <a:r>
              <a:rPr lang="en-US" sz="1600" dirty="0">
                <a:latin typeface="+mn-lt"/>
              </a:rPr>
              <a:t>B-lower 6 cervical</a:t>
            </a:r>
          </a:p>
          <a:p>
            <a:pPr marL="179388"/>
            <a:r>
              <a:rPr lang="en-US" sz="1600" dirty="0">
                <a:latin typeface="+mn-lt"/>
              </a:rPr>
              <a:t>C-autonomic</a:t>
            </a:r>
          </a:p>
          <a:p>
            <a:pPr marL="179388"/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8- A patient presented with abdominal pain that was dull and poorly localized, which part of the peritoneum is affected?</a:t>
            </a:r>
          </a:p>
          <a:p>
            <a:pPr marL="179388"/>
            <a:r>
              <a:rPr lang="en-US" sz="1600" dirty="0">
                <a:latin typeface="+mn-lt"/>
              </a:rPr>
              <a:t>A- parietal peritoneum</a:t>
            </a:r>
          </a:p>
          <a:p>
            <a:pPr marL="179388"/>
            <a:r>
              <a:rPr lang="en-US" sz="1600" dirty="0">
                <a:latin typeface="+mn-lt"/>
              </a:rPr>
              <a:t>B- visceral peritoneum </a:t>
            </a:r>
          </a:p>
          <a:p>
            <a:pPr marL="179388"/>
            <a:r>
              <a:rPr lang="en-US" sz="1600" dirty="0">
                <a:latin typeface="+mn-lt"/>
              </a:rPr>
              <a:t>C- both A &amp; B</a:t>
            </a:r>
          </a:p>
        </p:txBody>
      </p:sp>
    </p:spTree>
    <p:extLst>
      <p:ext uri="{BB962C8B-B14F-4D97-AF65-F5344CB8AC3E}">
        <p14:creationId xmlns:p14="http://schemas.microsoft.com/office/powerpoint/2010/main" val="205488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xmlns="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xmlns="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xmlns="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541">
            <a:extLst>
              <a:ext uri="{FF2B5EF4-FFF2-40B4-BE49-F238E27FC236}">
                <a16:creationId xmlns:a16="http://schemas.microsoft.com/office/drawing/2014/main" xmlns="" id="{BBBC6514-00ED-43A0-9486-A612F524303E}"/>
              </a:ext>
            </a:extLst>
          </p:cNvPr>
          <p:cNvSpPr txBox="1">
            <a:spLocks/>
          </p:cNvSpPr>
          <p:nvPr/>
        </p:nvSpPr>
        <p:spPr>
          <a:xfrm>
            <a:off x="3658685" y="1690813"/>
            <a:ext cx="2106011" cy="4146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algn="ctr">
              <a:spcBef>
                <a:spcPts val="0"/>
              </a:spcBef>
            </a:pPr>
            <a:endParaRPr lang="pt-BR" sz="4000" dirty="0">
              <a:latin typeface="Agency FB" panose="020B0503020202020204" pitchFamily="34" charset="0"/>
            </a:endParaRPr>
          </a:p>
          <a:p>
            <a:pPr marL="742950" indent="-742950" algn="ctr">
              <a:spcBef>
                <a:spcPts val="0"/>
              </a:spcBef>
              <a:buAutoNum type="arabicParenBoth"/>
            </a:pPr>
            <a:endParaRPr lang="pt-BR" sz="4000" dirty="0">
              <a:latin typeface="Agency FB" panose="020B0503020202020204" pitchFamily="34" charset="0"/>
            </a:endParaRPr>
          </a:p>
        </p:txBody>
      </p:sp>
      <p:sp>
        <p:nvSpPr>
          <p:cNvPr id="11" name="Shape 541">
            <a:extLst>
              <a:ext uri="{FF2B5EF4-FFF2-40B4-BE49-F238E27FC236}">
                <a16:creationId xmlns:a16="http://schemas.microsoft.com/office/drawing/2014/main" xmlns="" id="{8CEB97BE-0DDE-4DEF-A67A-98415F05CF6B}"/>
              </a:ext>
            </a:extLst>
          </p:cNvPr>
          <p:cNvSpPr txBox="1">
            <a:spLocks/>
          </p:cNvSpPr>
          <p:nvPr/>
        </p:nvSpPr>
        <p:spPr>
          <a:xfrm>
            <a:off x="6390907" y="1690813"/>
            <a:ext cx="2106011" cy="4146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 startAt="5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 startAt="5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 startAt="5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 startAt="5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 startAt="5"/>
            </a:pPr>
            <a:endParaRPr lang="pt-BR" sz="4000" dirty="0">
              <a:latin typeface="Agency FB" panose="020B0503020202020204" pitchFamily="34" charset="0"/>
            </a:endParaRPr>
          </a:p>
          <a:p>
            <a:pPr algn="ctr">
              <a:spcBef>
                <a:spcPts val="0"/>
              </a:spcBef>
            </a:pPr>
            <a:endParaRPr lang="pt-BR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1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4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053773"/>
            <a:ext cx="10515600" cy="5601027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Brief knowledge about </a:t>
            </a:r>
            <a:r>
              <a:rPr lang="en-US" sz="2600" b="1" dirty="0"/>
              <a:t>peritoneum</a:t>
            </a:r>
            <a:r>
              <a:rPr lang="en-US" sz="2600" dirty="0"/>
              <a:t> as a thin serous membrane and its main parts; </a:t>
            </a:r>
            <a:r>
              <a:rPr lang="en-US" sz="2600" b="1" u="sng" dirty="0"/>
              <a:t>parietal</a:t>
            </a:r>
            <a:r>
              <a:rPr lang="en-US" sz="2600" dirty="0"/>
              <a:t> and </a:t>
            </a:r>
            <a:r>
              <a:rPr lang="en-US" sz="2600" b="1" u="sng" dirty="0"/>
              <a:t>visceral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The </a:t>
            </a:r>
            <a:r>
              <a:rPr lang="en-US" sz="2600" b="1" dirty="0" err="1"/>
              <a:t>peritonial</a:t>
            </a:r>
            <a:r>
              <a:rPr lang="en-US" sz="2600" b="1" dirty="0"/>
              <a:t> cavity </a:t>
            </a:r>
            <a:r>
              <a:rPr lang="en-US" sz="2600" dirty="0"/>
              <a:t>and its </a:t>
            </a:r>
            <a:r>
              <a:rPr lang="en-US" sz="2600" u="sng" dirty="0"/>
              <a:t>parts</a:t>
            </a:r>
            <a:r>
              <a:rPr lang="en-US" sz="2600" dirty="0"/>
              <a:t> the </a:t>
            </a:r>
            <a:r>
              <a:rPr lang="en-US" sz="2600" u="sng" dirty="0"/>
              <a:t>greater sac</a:t>
            </a:r>
            <a:r>
              <a:rPr lang="en-US" sz="2600" dirty="0"/>
              <a:t> and the </a:t>
            </a:r>
            <a:r>
              <a:rPr lang="en-US" sz="2600" u="sng" dirty="0"/>
              <a:t>lesser sac </a:t>
            </a:r>
            <a:r>
              <a:rPr lang="en-US" sz="2600" dirty="0"/>
              <a:t>(Omental bursa)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The </a:t>
            </a:r>
            <a:r>
              <a:rPr lang="en-US" sz="2600" b="1" dirty="0" err="1"/>
              <a:t>omentum</a:t>
            </a:r>
            <a:r>
              <a:rPr lang="en-US" sz="2600" dirty="0"/>
              <a:t>, as one of the </a:t>
            </a:r>
            <a:r>
              <a:rPr lang="en-US" sz="2600" u="sng" dirty="0" err="1"/>
              <a:t>peritonial</a:t>
            </a:r>
            <a:r>
              <a:rPr lang="en-US" sz="2600" u="sng" dirty="0"/>
              <a:t> folds 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The </a:t>
            </a:r>
            <a:r>
              <a:rPr lang="en-US" sz="2600" b="1" dirty="0"/>
              <a:t>greater </a:t>
            </a:r>
            <a:r>
              <a:rPr lang="en-US" sz="2600" b="1" dirty="0" err="1"/>
              <a:t>omentum</a:t>
            </a:r>
            <a:r>
              <a:rPr lang="en-US" sz="2600" b="1" dirty="0"/>
              <a:t> </a:t>
            </a:r>
            <a:r>
              <a:rPr lang="en-US" sz="2600" dirty="0"/>
              <a:t>,its </a:t>
            </a:r>
            <a:r>
              <a:rPr lang="en-US" sz="2600" u="sng" dirty="0"/>
              <a:t>extends</a:t>
            </a:r>
            <a:r>
              <a:rPr lang="en-US" sz="2600" dirty="0"/>
              <a:t>, and </a:t>
            </a:r>
            <a:r>
              <a:rPr lang="en-US" sz="2600" u="sng" dirty="0"/>
              <a:t>contents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The </a:t>
            </a:r>
            <a:r>
              <a:rPr lang="en-US" sz="2600" b="1" dirty="0"/>
              <a:t>lesser </a:t>
            </a:r>
            <a:r>
              <a:rPr lang="en-US" sz="2600" b="1" dirty="0" err="1"/>
              <a:t>omentum</a:t>
            </a:r>
            <a:r>
              <a:rPr lang="en-US" sz="2600" dirty="0"/>
              <a:t>, its </a:t>
            </a:r>
            <a:r>
              <a:rPr lang="en-US" sz="2600" u="sng" dirty="0"/>
              <a:t>boundaries</a:t>
            </a:r>
            <a:r>
              <a:rPr lang="en-US" sz="2600" dirty="0"/>
              <a:t>, and </a:t>
            </a:r>
            <a:r>
              <a:rPr lang="en-US" sz="2600" u="sng" dirty="0"/>
              <a:t>contents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The </a:t>
            </a:r>
            <a:r>
              <a:rPr lang="en-US" sz="2600" b="1" dirty="0"/>
              <a:t>Omental bursa</a:t>
            </a:r>
            <a:r>
              <a:rPr lang="en-US" sz="2600" dirty="0"/>
              <a:t>, its </a:t>
            </a:r>
            <a:r>
              <a:rPr lang="en-US" sz="2600" u="sng" dirty="0"/>
              <a:t>boundaries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The </a:t>
            </a:r>
            <a:r>
              <a:rPr lang="en-US" sz="2600" b="1" dirty="0"/>
              <a:t>Epiploic foramen</a:t>
            </a:r>
            <a:r>
              <a:rPr lang="en-US" sz="2600" dirty="0"/>
              <a:t>, its </a:t>
            </a:r>
            <a:r>
              <a:rPr lang="en-US" sz="2600" u="sng" dirty="0"/>
              <a:t>boundaries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b="1" dirty="0"/>
              <a:t>Mesentery</a:t>
            </a:r>
            <a:r>
              <a:rPr lang="en-US" sz="2600" dirty="0"/>
              <a:t> of the </a:t>
            </a:r>
            <a:r>
              <a:rPr lang="en-US" sz="2600" u="sng" dirty="0"/>
              <a:t>small intestine</a:t>
            </a:r>
            <a:r>
              <a:rPr lang="en-US" sz="2600" dirty="0"/>
              <a:t> &amp; </a:t>
            </a:r>
            <a:r>
              <a:rPr lang="en-US" sz="2600" b="1" dirty="0"/>
              <a:t>ligaments</a:t>
            </a:r>
            <a:r>
              <a:rPr lang="en-US" sz="2600" dirty="0"/>
              <a:t> of the </a:t>
            </a:r>
            <a:r>
              <a:rPr lang="en-US" sz="2600" u="sng" dirty="0"/>
              <a:t>liver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sz="2600" u="sng" dirty="0"/>
              <a:t>Nerve supply </a:t>
            </a:r>
            <a:r>
              <a:rPr lang="en-US" sz="2600" dirty="0"/>
              <a:t>of the </a:t>
            </a:r>
            <a:r>
              <a:rPr lang="en-US" sz="2600" b="1" dirty="0"/>
              <a:t>peritoneum</a:t>
            </a:r>
            <a:r>
              <a:rPr lang="en-US" sz="2600" dirty="0"/>
              <a:t> &amp; </a:t>
            </a:r>
            <a:r>
              <a:rPr lang="en-US" sz="2600" b="1" dirty="0"/>
              <a:t>Clinical points</a:t>
            </a:r>
          </a:p>
        </p:txBody>
      </p:sp>
    </p:spTree>
    <p:extLst>
      <p:ext uri="{BB962C8B-B14F-4D97-AF65-F5344CB8AC3E}">
        <p14:creationId xmlns:p14="http://schemas.microsoft.com/office/powerpoint/2010/main" val="42394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&#10;01-14ab_1.jpg                                                  000163BEMacintosh HD                   ABA78158:">
            <a:extLst>
              <a:ext uri="{FF2B5EF4-FFF2-40B4-BE49-F238E27FC236}">
                <a16:creationId xmlns:a16="http://schemas.microsoft.com/office/drawing/2014/main" xmlns="" id="{7AE19407-AD23-4ADB-9606-CB9B65E2952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4855" b="6244"/>
          <a:stretch/>
        </p:blipFill>
        <p:spPr bwMode="auto">
          <a:xfrm>
            <a:off x="7590754" y="1051602"/>
            <a:ext cx="2518696" cy="25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40D9CA6-B9EA-4D67-A648-DEA2037A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584" y="1162955"/>
            <a:ext cx="2104434" cy="2218527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xmlns="" id="{DBE76C66-FFE6-47CF-8760-97EECC17861B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The peritoneum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6419B95-5954-4FF3-B8F5-203AC53234C1}"/>
              </a:ext>
            </a:extLst>
          </p:cNvPr>
          <p:cNvGrpSpPr/>
          <p:nvPr/>
        </p:nvGrpSpPr>
        <p:grpSpPr>
          <a:xfrm>
            <a:off x="7991031" y="4012022"/>
            <a:ext cx="3846508" cy="2163660"/>
            <a:chOff x="3067325" y="3591005"/>
            <a:chExt cx="4678365" cy="2631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3FDB89E-FBC0-48C6-9B93-739D1070F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7325" y="3591005"/>
              <a:ext cx="4678365" cy="263158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DF34C9B-C73A-4722-AA37-877F5EB22547}"/>
                </a:ext>
              </a:extLst>
            </p:cNvPr>
            <p:cNvSpPr/>
            <p:nvPr/>
          </p:nvSpPr>
          <p:spPr>
            <a:xfrm>
              <a:off x="3464453" y="4514338"/>
              <a:ext cx="890979" cy="313108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A22B692-C6BA-4BAB-A104-6F4EAD77AD51}"/>
                </a:ext>
              </a:extLst>
            </p:cNvPr>
            <p:cNvSpPr/>
            <p:nvPr/>
          </p:nvSpPr>
          <p:spPr>
            <a:xfrm>
              <a:off x="3874168" y="4868611"/>
              <a:ext cx="481263" cy="20210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xmlns="" id="{D1FF3F5A-5021-4619-BF90-A1D4DAFC11E5}"/>
              </a:ext>
            </a:extLst>
          </p:cNvPr>
          <p:cNvSpPr txBox="1">
            <a:spLocks/>
          </p:cNvSpPr>
          <p:nvPr/>
        </p:nvSpPr>
        <p:spPr>
          <a:xfrm>
            <a:off x="738649" y="1007777"/>
            <a:ext cx="7289563" cy="38795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60000" algn="l" rtl="0" fontAlgn="base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Times New Roman" charset="0"/>
                <a:cs typeface="Times New Roman" charset="0"/>
              </a:rPr>
              <a:t>is a thin 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serous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 membrane, </a:t>
            </a:r>
          </a:p>
          <a:p>
            <a:pPr marL="360000" lvl="0" indent="-360000" algn="l" rtl="0" fontAlgn="base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Times New Roman" charset="0"/>
                <a:cs typeface="Times New Roman" charset="0"/>
              </a:rPr>
              <a:t>Lining the wall of the abdominal </a:t>
            </a: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ea typeface="Times New Roman" charset="0"/>
                <a:cs typeface="Times New Roman" charset="0"/>
              </a:rPr>
              <a:t>(anterior and posterior) 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and pelvic cavities, (the </a:t>
            </a:r>
            <a:r>
              <a:rPr lang="en-US" altLang="en-US" sz="2000" b="1" u="heavy" dirty="0">
                <a:uFill>
                  <a:solidFill>
                    <a:schemeClr val="bg2">
                      <a:lumMod val="90000"/>
                    </a:schemeClr>
                  </a:solidFill>
                </a:uFill>
                <a:ea typeface="Times New Roman" charset="0"/>
                <a:cs typeface="Times New Roman" charset="0"/>
              </a:rPr>
              <a:t>parietal</a:t>
            </a:r>
            <a:r>
              <a:rPr lang="en-US" altLang="en-US" sz="2000" u="heavy" dirty="0">
                <a:uFill>
                  <a:solidFill>
                    <a:schemeClr val="bg2">
                      <a:lumMod val="90000"/>
                    </a:schemeClr>
                  </a:solidFill>
                </a:uFill>
                <a:ea typeface="Times New Roman" charset="0"/>
                <a:cs typeface="Times New Roman" charset="0"/>
              </a:rPr>
              <a:t> peritoneum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) </a:t>
            </a: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ea typeface="Times New Roman" charset="0"/>
                <a:cs typeface="Times New Roman" charset="0"/>
                <a:sym typeface="Wingdings" panose="05000000000000000000" pitchFamily="2" charset="2"/>
              </a:rPr>
              <a:t> above diaphragm</a:t>
            </a:r>
            <a:endParaRPr lang="en-US" altLang="en-US" sz="2000" dirty="0">
              <a:ea typeface="Times New Roman" charset="0"/>
              <a:cs typeface="Times New Roman" charset="0"/>
            </a:endParaRPr>
          </a:p>
          <a:p>
            <a:pPr marL="360000" lvl="0" indent="-360000" algn="l" rtl="0" fontAlgn="base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Times New Roman" charset="0"/>
                <a:cs typeface="Times New Roman" charset="0"/>
              </a:rPr>
              <a:t>Covering the existing organs, (the </a:t>
            </a:r>
            <a:r>
              <a:rPr lang="en-US" altLang="en-US" sz="2000" b="1" u="heavy" dirty="0">
                <a:uFill>
                  <a:solidFill>
                    <a:srgbClr val="7030A0"/>
                  </a:solidFill>
                </a:uFill>
                <a:ea typeface="Times New Roman" charset="0"/>
                <a:cs typeface="Times New Roman" charset="0"/>
              </a:rPr>
              <a:t>visceral</a:t>
            </a:r>
            <a:r>
              <a:rPr lang="en-US" altLang="en-US" sz="2000" u="heavy" dirty="0">
                <a:uFill>
                  <a:solidFill>
                    <a:srgbClr val="7030A0"/>
                  </a:solidFill>
                </a:uFill>
                <a:ea typeface="Times New Roman" charset="0"/>
                <a:cs typeface="Times New Roman" charset="0"/>
              </a:rPr>
              <a:t> peritoneum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).</a:t>
            </a:r>
          </a:p>
          <a:p>
            <a:pPr marL="360000" lvl="0" indent="-360000" algn="l" rtl="0" fontAlgn="base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Times New Roman" charset="0"/>
                <a:cs typeface="Times New Roman" charset="0"/>
              </a:rPr>
              <a:t>The potential </a:t>
            </a:r>
            <a:r>
              <a:rPr lang="en-US" altLang="en-US" sz="2000" u="sng" dirty="0">
                <a:ea typeface="Times New Roman" charset="0"/>
                <a:cs typeface="Times New Roman" charset="0"/>
              </a:rPr>
              <a:t>space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 between the two layers is the peritoneal cavity.</a:t>
            </a:r>
          </a:p>
          <a:p>
            <a:pPr marL="360000" indent="-360000" algn="l" rt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Times New Roman" charset="0"/>
                <a:cs typeface="Times New Roman" charset="0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peritoneal cavity 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is the largest one in the body.</a:t>
            </a:r>
          </a:p>
          <a:p>
            <a:pPr marL="360000" indent="-360000" algn="l" rt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u="sng" dirty="0">
                <a:ea typeface="Times New Roman" charset="0"/>
                <a:cs typeface="Times New Roman" charset="0"/>
              </a:rPr>
              <a:t>Divisions of the peritoneal cavity :</a:t>
            </a:r>
            <a:endParaRPr lang="en-US" altLang="en-US" sz="2000" u="sng" dirty="0">
              <a:solidFill>
                <a:schemeClr val="hlink"/>
              </a:solidFill>
              <a:ea typeface="Times New Roman" charset="0"/>
              <a:cs typeface="Times New Roman" charset="0"/>
            </a:endParaRPr>
          </a:p>
          <a:p>
            <a:pPr marL="360000" indent="-360000" algn="l" rtl="0">
              <a:spcBef>
                <a:spcPts val="0"/>
              </a:spcBef>
              <a:tabLst>
                <a:tab pos="536575" algn="l"/>
              </a:tabLst>
            </a:pPr>
            <a:r>
              <a:rPr lang="en-US" altLang="en-US" sz="20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Greater sac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; extends from 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diaphragm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 down to the 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pelvis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.</a:t>
            </a:r>
          </a:p>
          <a:p>
            <a:pPr marL="360000" indent="-360000" algn="l" rtl="0">
              <a:spcBef>
                <a:spcPts val="0"/>
              </a:spcBef>
              <a:tabLst>
                <a:tab pos="536575" algn="l"/>
              </a:tabLst>
            </a:pPr>
            <a:r>
              <a:rPr lang="en-US" altLang="en-US" sz="20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Lesser sac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; lies behind the 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stomach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.</a:t>
            </a:r>
          </a:p>
          <a:p>
            <a:pPr marL="360000" indent="-360000" algn="l" rt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Times New Roman" charset="0"/>
                <a:cs typeface="Times New Roman" charset="0"/>
              </a:rPr>
              <a:t>Both cavities are interconnected through the </a:t>
            </a:r>
            <a:r>
              <a:rPr lang="en-US" altLang="en-US" sz="2000" b="1" u="sng" dirty="0">
                <a:solidFill>
                  <a:srgbClr val="FF0000"/>
                </a:solidFill>
                <a:uFill>
                  <a:solidFill>
                    <a:srgbClr val="336600"/>
                  </a:solidFill>
                </a:uFill>
                <a:ea typeface="Times New Roman" charset="0"/>
                <a:cs typeface="Times New Roman" charset="0"/>
              </a:rPr>
              <a:t>epiploic foramen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.</a:t>
            </a:r>
          </a:p>
          <a:p>
            <a:pPr marL="360000" indent="-360000" algn="l" rt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Times New Roman" charset="0"/>
                <a:cs typeface="Times New Roman" charset="0"/>
              </a:rPr>
              <a:t>In 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male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 : the peritoneum is a </a:t>
            </a:r>
            <a:r>
              <a:rPr lang="en-US" altLang="en-US" sz="2000" u="sng" dirty="0">
                <a:ea typeface="Times New Roman" charset="0"/>
                <a:cs typeface="Times New Roman" charset="0"/>
              </a:rPr>
              <a:t>closed</a:t>
            </a:r>
            <a:r>
              <a:rPr lang="en-US" altLang="en-US" sz="2000" b="1" u="sng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2000" u="sng" dirty="0">
                <a:ea typeface="Times New Roman" charset="0"/>
                <a:cs typeface="Times New Roman" charset="0"/>
              </a:rPr>
              <a:t>sac</a:t>
            </a:r>
            <a:r>
              <a:rPr lang="en-US" altLang="en-US" sz="2000" b="1" u="sng" dirty="0"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.</a:t>
            </a:r>
          </a:p>
          <a:p>
            <a:pPr marL="360000" indent="-360000" algn="l" rt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Times New Roman" charset="0"/>
                <a:cs typeface="Times New Roman" charset="0"/>
              </a:rPr>
              <a:t>In 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female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 : the sac is </a:t>
            </a:r>
            <a:r>
              <a:rPr lang="en-US" altLang="en-US" sz="2000" u="sng" dirty="0">
                <a:ea typeface="Times New Roman" charset="0"/>
                <a:cs typeface="Times New Roman" charset="0"/>
              </a:rPr>
              <a:t>not completely closed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 because it communicates with the exterior through the uterine tubes, uterus and vagina.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004CDCC-A01A-4BA7-AEE6-530A0836E726}"/>
              </a:ext>
            </a:extLst>
          </p:cNvPr>
          <p:cNvGrpSpPr/>
          <p:nvPr/>
        </p:nvGrpSpPr>
        <p:grpSpPr>
          <a:xfrm>
            <a:off x="8929880" y="256059"/>
            <a:ext cx="2645431" cy="734036"/>
            <a:chOff x="8929880" y="256059"/>
            <a:chExt cx="2645431" cy="73403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9E51B6F-DCA3-4280-97B5-7686DD501F9E}"/>
                </a:ext>
              </a:extLst>
            </p:cNvPr>
            <p:cNvGrpSpPr/>
            <p:nvPr/>
          </p:nvGrpSpPr>
          <p:grpSpPr>
            <a:xfrm>
              <a:off x="10892686" y="256059"/>
              <a:ext cx="682625" cy="734036"/>
              <a:chOff x="6597319" y="353560"/>
              <a:chExt cx="682625" cy="734036"/>
            </a:xfrm>
          </p:grpSpPr>
          <p:pic>
            <p:nvPicPr>
              <p:cNvPr id="24" name="Picture 23" descr="Image result for youtube">
                <a:hlinkClick r:id="rId5"/>
                <a:extLst>
                  <a:ext uri="{FF2B5EF4-FFF2-40B4-BE49-F238E27FC236}">
                    <a16:creationId xmlns:a16="http://schemas.microsoft.com/office/drawing/2014/main" xmlns="" id="{C8606421-B5E1-43A5-A3B0-DFD0BEAA57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7319" y="353560"/>
                <a:ext cx="682625" cy="480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11">
                <a:extLst>
                  <a:ext uri="{FF2B5EF4-FFF2-40B4-BE49-F238E27FC236}">
                    <a16:creationId xmlns:a16="http://schemas.microsoft.com/office/drawing/2014/main" xmlns="" id="{72163A68-604C-4CBB-A6ED-B3AA20ECC97D}"/>
                  </a:ext>
                </a:extLst>
              </p:cNvPr>
              <p:cNvSpPr txBox="1"/>
              <p:nvPr/>
            </p:nvSpPr>
            <p:spPr>
              <a:xfrm>
                <a:off x="6649975" y="779819"/>
                <a:ext cx="5982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07:12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40740E3-BD18-4C50-91CE-D4B5C44C18B3}"/>
                </a:ext>
              </a:extLst>
            </p:cNvPr>
            <p:cNvSpPr txBox="1"/>
            <p:nvPr/>
          </p:nvSpPr>
          <p:spPr>
            <a:xfrm>
              <a:off x="8929880" y="345866"/>
              <a:ext cx="1968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Highly recommended </a:t>
              </a:r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  <a:sym typeface="Wingdings" panose="05000000000000000000" pitchFamily="2" charset="2"/>
                </a:rPr>
                <a:t>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03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5CDB0A-742F-4CA0-951B-EFF443B76FFA}"/>
              </a:ext>
            </a:extLst>
          </p:cNvPr>
          <p:cNvSpPr/>
          <p:nvPr/>
        </p:nvSpPr>
        <p:spPr>
          <a:xfrm>
            <a:off x="481767" y="2375069"/>
            <a:ext cx="5157545" cy="615553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>
                <a:latin typeface="+mn-lt"/>
              </a:rPr>
              <a:t>Intraperitoneal</a:t>
            </a:r>
            <a:r>
              <a:rPr lang="en-US" sz="1700" dirty="0">
                <a:latin typeface="+mn-lt"/>
              </a:rPr>
              <a:t> structure; which is </a:t>
            </a:r>
            <a:r>
              <a:rPr lang="en-US" sz="1700" u="sng" dirty="0">
                <a:latin typeface="+mn-lt"/>
              </a:rPr>
              <a:t>nearly totally (entirely) covered</a:t>
            </a:r>
            <a:r>
              <a:rPr lang="en-US" sz="1700" dirty="0">
                <a:latin typeface="+mn-lt"/>
              </a:rPr>
              <a:t> by visceral peritoneum.</a:t>
            </a:r>
            <a:endParaRPr lang="en-US" sz="17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F5C6C6-8D3A-4516-B8EB-D88085EC82BA}"/>
              </a:ext>
            </a:extLst>
          </p:cNvPr>
          <p:cNvSpPr/>
          <p:nvPr/>
        </p:nvSpPr>
        <p:spPr>
          <a:xfrm>
            <a:off x="5873070" y="2375069"/>
            <a:ext cx="5837163" cy="615553"/>
          </a:xfrm>
          <a:prstGeom prst="rect">
            <a:avLst/>
          </a:prstGeom>
          <a:ln w="28575">
            <a:solidFill>
              <a:srgbClr val="EA7274"/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>
                <a:latin typeface="+mn-lt"/>
              </a:rPr>
              <a:t>Retroperitoneal</a:t>
            </a:r>
            <a:r>
              <a:rPr lang="en-US" sz="1700" dirty="0">
                <a:latin typeface="+mn-lt"/>
              </a:rPr>
              <a:t> structure; lies </a:t>
            </a:r>
            <a:r>
              <a:rPr lang="en-US" sz="1700" b="1" dirty="0">
                <a:latin typeface="+mn-lt"/>
              </a:rPr>
              <a:t>behind the peritoneum</a:t>
            </a:r>
            <a:r>
              <a:rPr lang="en-US" sz="1700" dirty="0">
                <a:latin typeface="+mn-lt"/>
              </a:rPr>
              <a:t>, and </a:t>
            </a:r>
            <a:r>
              <a:rPr lang="en-US" sz="1700" u="sng" dirty="0">
                <a:latin typeface="+mn-lt"/>
              </a:rPr>
              <a:t>partially covered</a:t>
            </a:r>
            <a:r>
              <a:rPr lang="en-US" sz="1700" dirty="0">
                <a:latin typeface="+mn-lt"/>
              </a:rPr>
              <a:t> by visceral peritoneum.</a:t>
            </a:r>
            <a:endParaRPr lang="en-US" sz="1700" dirty="0">
              <a:solidFill>
                <a:srgbClr val="CC3399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46E4DA-CF7C-4EA2-B0D7-E9A93FD14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476" y="189944"/>
            <a:ext cx="3186875" cy="21307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A66AE1B-BA57-43C4-B18B-479E5ED7553A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The peritoneum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xmlns="" id="{CD2C28AA-7FF9-4DFE-8F03-17C7402E4C58}"/>
              </a:ext>
            </a:extLst>
          </p:cNvPr>
          <p:cNvSpPr txBox="1">
            <a:spLocks/>
          </p:cNvSpPr>
          <p:nvPr/>
        </p:nvSpPr>
        <p:spPr>
          <a:xfrm>
            <a:off x="738649" y="1007777"/>
            <a:ext cx="7289563" cy="10133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 fontAlgn="base"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cs typeface="Times New Roman" charset="0"/>
              </a:rPr>
              <a:t>According to the covering, organs are divided into:</a:t>
            </a:r>
          </a:p>
          <a:p>
            <a:pPr marL="360000" lvl="0" indent="-360000" algn="l" rtl="0" fontAlgn="base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b="1" u="sng" dirty="0">
                <a:uFill>
                  <a:solidFill>
                    <a:srgbClr val="FFFF00"/>
                  </a:solidFill>
                </a:uFill>
                <a:ea typeface="Times New Roman" charset="0"/>
                <a:cs typeface="Times New Roman" charset="0"/>
              </a:rPr>
              <a:t>Intraperitoneal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 and </a:t>
            </a:r>
            <a:r>
              <a:rPr lang="en-US" altLang="en-US" sz="2000" b="1" u="sng" dirty="0">
                <a:uFill>
                  <a:solidFill>
                    <a:srgbClr val="EA7274"/>
                  </a:solidFill>
                </a:uFill>
                <a:ea typeface="Times New Roman" charset="0"/>
                <a:cs typeface="Times New Roman" charset="0"/>
              </a:rPr>
              <a:t>retroperitoneal</a:t>
            </a:r>
            <a:r>
              <a:rPr lang="en-US" altLang="en-US" sz="2000" dirty="0">
                <a:ea typeface="Times New Roman" charset="0"/>
                <a:cs typeface="Times New Roman" charset="0"/>
              </a:rPr>
              <a:t>; describe the relationship between various organs and their peritoneal covering; 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xmlns="" id="{F88ADC3E-63D2-4EAE-A365-84FEA66EDD99}"/>
              </a:ext>
            </a:extLst>
          </p:cNvPr>
          <p:cNvSpPr txBox="1">
            <a:spLocks/>
          </p:cNvSpPr>
          <p:nvPr/>
        </p:nvSpPr>
        <p:spPr>
          <a:xfrm>
            <a:off x="119524" y="4179602"/>
            <a:ext cx="6738476" cy="23132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60000" algn="l" rtl="0" fontAlgn="base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uFill>
                  <a:solidFill>
                    <a:srgbClr val="FFFF00"/>
                  </a:solidFill>
                </a:uFill>
                <a:ea typeface="Times New Roman" charset="0"/>
                <a:cs typeface="Times New Roman" charset="0"/>
              </a:rPr>
              <a:t>The peritoneum is divided into (3 types of peritoneal folds):</a:t>
            </a:r>
          </a:p>
          <a:p>
            <a:pPr marL="540000" lvl="0" indent="-180000" algn="l" rtl="0" fontAlgn="base">
              <a:spcBef>
                <a:spcPts val="0"/>
              </a:spcBef>
              <a:defRPr/>
            </a:pPr>
            <a:r>
              <a:rPr lang="en-US" altLang="en-US" sz="2000" u="heavy" dirty="0" err="1">
                <a:uFill>
                  <a:solidFill>
                    <a:srgbClr val="FFC000"/>
                  </a:solidFill>
                </a:uFill>
                <a:ea typeface="Times New Roman" charset="0"/>
                <a:cs typeface="Times New Roman" charset="0"/>
              </a:rPr>
              <a:t>Omenta</a:t>
            </a:r>
            <a:r>
              <a:rPr lang="en-US" altLang="en-US" sz="2000" u="heavy" dirty="0">
                <a:uFill>
                  <a:solidFill>
                    <a:srgbClr val="FFC000"/>
                  </a:solidFill>
                </a:uFill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  <a:cs typeface="Times New Roman" charset="0"/>
              </a:rPr>
              <a:t>(for stomach)</a:t>
            </a:r>
          </a:p>
          <a:p>
            <a:pPr marL="540000" lvl="0" indent="-180000" algn="l" rtl="0" fontAlgn="base">
              <a:spcBef>
                <a:spcPts val="0"/>
              </a:spcBef>
              <a:defRPr/>
            </a:pPr>
            <a:r>
              <a:rPr lang="en-US" altLang="en-US" sz="2000" u="heavy" dirty="0">
                <a:uFill>
                  <a:solidFill>
                    <a:srgbClr val="C00000"/>
                  </a:solidFill>
                </a:uFill>
                <a:ea typeface="Times New Roman" charset="0"/>
                <a:cs typeface="Times New Roman" charset="0"/>
              </a:rPr>
              <a:t>Mesenteries</a:t>
            </a:r>
            <a:r>
              <a:rPr lang="en-US" altLang="en-US" sz="2000" dirty="0">
                <a:uFill>
                  <a:solidFill>
                    <a:srgbClr val="FFFF00"/>
                  </a:solidFill>
                </a:uFill>
                <a:ea typeface="Times New Roman" charset="0"/>
                <a:cs typeface="Times New Roman" charset="0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00"/>
                  </a:solidFill>
                </a:uFill>
                <a:ea typeface="Times New Roman" charset="0"/>
                <a:cs typeface="Times New Roman" charset="0"/>
              </a:rPr>
              <a:t>or Mesocolon 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  <a:ea typeface="Times New Roman" charset="0"/>
                <a:cs typeface="Times New Roman" charset="0"/>
              </a:rPr>
              <a:t>(for intestine)</a:t>
            </a:r>
          </a:p>
          <a:p>
            <a:pPr marL="540000" lvl="0" indent="-180000" algn="l" rtl="0" fontAlgn="base">
              <a:spcBef>
                <a:spcPts val="0"/>
              </a:spcBef>
              <a:defRPr/>
            </a:pPr>
            <a:r>
              <a:rPr lang="en-US" altLang="en-US" sz="2000" dirty="0">
                <a:uFill>
                  <a:solidFill>
                    <a:srgbClr val="FFFF00"/>
                  </a:solidFill>
                </a:uFill>
                <a:ea typeface="Times New Roman" charset="0"/>
                <a:cs typeface="Times New Roman" charset="0"/>
              </a:rPr>
              <a:t>Ligaments </a:t>
            </a:r>
            <a:r>
              <a:rPr lang="en-US" altLang="en-US" sz="20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  <a:ea typeface="Times New Roman" charset="0"/>
                <a:cs typeface="Times New Roman" charset="0"/>
              </a:rPr>
              <a:t>(for other structures)</a:t>
            </a:r>
          </a:p>
          <a:p>
            <a:pPr marL="360000" indent="-360000" algn="l" rtl="0" fontAlgn="base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</a:rPr>
              <a:t>The peritoneal ligaments, </a:t>
            </a:r>
            <a:r>
              <a:rPr lang="en-US" sz="2000" dirty="0" err="1">
                <a:solidFill>
                  <a:schemeClr val="tx2"/>
                </a:solidFill>
              </a:rPr>
              <a:t>omenta</a:t>
            </a:r>
            <a:r>
              <a:rPr lang="en-US" sz="2000" dirty="0">
                <a:solidFill>
                  <a:schemeClr val="tx2"/>
                </a:solidFill>
              </a:rPr>
              <a:t>, and mesenteries permit </a:t>
            </a:r>
            <a:r>
              <a:rPr lang="en-US" sz="2000" b="1" dirty="0">
                <a:solidFill>
                  <a:schemeClr val="tx2"/>
                </a:solidFill>
              </a:rPr>
              <a:t>blood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b="1" dirty="0">
                <a:solidFill>
                  <a:schemeClr val="tx2"/>
                </a:solidFill>
              </a:rPr>
              <a:t>lymph vessels</a:t>
            </a:r>
            <a:r>
              <a:rPr lang="en-US" sz="2000" dirty="0">
                <a:solidFill>
                  <a:schemeClr val="tx2"/>
                </a:solidFill>
              </a:rPr>
              <a:t>, and </a:t>
            </a:r>
            <a:r>
              <a:rPr lang="en-US" sz="2000" b="1" dirty="0">
                <a:solidFill>
                  <a:schemeClr val="tx2"/>
                </a:solidFill>
              </a:rPr>
              <a:t>nerves</a:t>
            </a:r>
            <a:r>
              <a:rPr lang="en-US" sz="2000" dirty="0">
                <a:solidFill>
                  <a:schemeClr val="tx2"/>
                </a:solidFill>
              </a:rPr>
              <a:t> to reach the viscera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and supply organs.</a:t>
            </a:r>
            <a:endParaRPr lang="en-US" altLang="en-US" sz="2000" dirty="0">
              <a:solidFill>
                <a:schemeClr val="bg1">
                  <a:lumMod val="65000"/>
                </a:schemeClr>
              </a:solidFill>
              <a:uFill>
                <a:solidFill>
                  <a:srgbClr val="FFFF00"/>
                </a:solidFill>
              </a:uFill>
              <a:ea typeface="Times New Roman" charset="0"/>
              <a:cs typeface="Times New Roman" charset="0"/>
            </a:endParaRPr>
          </a:p>
          <a:p>
            <a:pPr marL="360000" lvl="0" indent="0" algn="l" rtl="0" fontAlgn="base">
              <a:spcBef>
                <a:spcPts val="0"/>
              </a:spcBef>
              <a:buNone/>
              <a:defRPr/>
            </a:pPr>
            <a:endParaRPr lang="en-US" altLang="en-US" sz="2000" u="heavy" dirty="0">
              <a:uFill>
                <a:solidFill>
                  <a:srgbClr val="FFFF00"/>
                </a:solidFill>
              </a:uFill>
              <a:ea typeface="Times New Roman" charset="0"/>
              <a:cs typeface="Times New Roman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D8BDEA2-3B1A-4AA2-8013-95CB8B948BC0}"/>
              </a:ext>
            </a:extLst>
          </p:cNvPr>
          <p:cNvSpPr txBox="1">
            <a:spLocks/>
          </p:cNvSpPr>
          <p:nvPr/>
        </p:nvSpPr>
        <p:spPr>
          <a:xfrm>
            <a:off x="738649" y="3317438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Folds of the Peritoneum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B2D6913-2441-46BF-9784-C5AF9964B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298" y="4707978"/>
            <a:ext cx="2350290" cy="20113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9FEFB5F-6372-440A-9A3B-8F5956DD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652" y="4656750"/>
            <a:ext cx="2573149" cy="20113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444F383-AB4D-4B72-A40D-3A1FC0157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310" y="3230707"/>
            <a:ext cx="2146667" cy="14769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ECCE416-FFD2-4ACB-91F6-F20477FB5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4" y="3138712"/>
            <a:ext cx="1954437" cy="166089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D8AF6E9-DC0D-4A98-BF14-2BFB3CDBA1E7}"/>
              </a:ext>
            </a:extLst>
          </p:cNvPr>
          <p:cNvGrpSpPr/>
          <p:nvPr/>
        </p:nvGrpSpPr>
        <p:grpSpPr>
          <a:xfrm>
            <a:off x="5936364" y="3317438"/>
            <a:ext cx="682625" cy="734036"/>
            <a:chOff x="6597319" y="353560"/>
            <a:chExt cx="682625" cy="734036"/>
          </a:xfrm>
        </p:grpSpPr>
        <p:pic>
          <p:nvPicPr>
            <p:cNvPr id="27" name="Picture 26" descr="Image result for youtube">
              <a:hlinkClick r:id="rId7"/>
              <a:extLst>
                <a:ext uri="{FF2B5EF4-FFF2-40B4-BE49-F238E27FC236}">
                  <a16:creationId xmlns:a16="http://schemas.microsoft.com/office/drawing/2014/main" xmlns="" id="{096F5765-AD0D-49EA-A7E3-08848B91C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xmlns="" id="{8F920269-967B-40F1-9E18-A34C860C9755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08:27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04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0DB75E-6BDC-4B18-A33D-BD4CF025D17A}"/>
              </a:ext>
            </a:extLst>
          </p:cNvPr>
          <p:cNvSpPr/>
          <p:nvPr/>
        </p:nvSpPr>
        <p:spPr>
          <a:xfrm>
            <a:off x="1090377" y="6276461"/>
            <a:ext cx="2781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Greater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omentum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=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كرش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3E6C3FBE-DA0C-4444-B8D4-F5721CB3035B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1- </a:t>
            </a:r>
            <a:r>
              <a:rPr lang="en-US" sz="4000" b="1" dirty="0" err="1"/>
              <a:t>Omenta</a:t>
            </a:r>
            <a:endParaRPr lang="en-US" sz="4000" b="1" dirty="0"/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xmlns="" id="{145D92AF-08CF-43F1-972D-0E01DD744E5E}"/>
              </a:ext>
            </a:extLst>
          </p:cNvPr>
          <p:cNvSpPr txBox="1">
            <a:spLocks/>
          </p:cNvSpPr>
          <p:nvPr/>
        </p:nvSpPr>
        <p:spPr>
          <a:xfrm>
            <a:off x="738649" y="1007777"/>
            <a:ext cx="10714702" cy="38795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Two layered fold of peritoneum connecting the stomach to another viscus. </a:t>
            </a:r>
          </a:p>
          <a:p>
            <a:pPr marL="360000" indent="-360000" algn="l" rt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</a:t>
            </a:r>
            <a:r>
              <a:rPr lang="en-US" sz="2000" b="1" u="heavy" dirty="0">
                <a:uFill>
                  <a:solidFill>
                    <a:srgbClr val="00B0F0"/>
                  </a:solidFill>
                </a:uFill>
              </a:rPr>
              <a:t>lesser </a:t>
            </a:r>
            <a:r>
              <a:rPr lang="en-US" sz="2000" b="1" u="heavy" dirty="0" err="1">
                <a:uFill>
                  <a:solidFill>
                    <a:srgbClr val="00B0F0"/>
                  </a:solidFill>
                </a:uFill>
              </a:rPr>
              <a:t>omentum</a:t>
            </a:r>
            <a:r>
              <a:rPr lang="en-US" sz="2000" b="1" u="heavy" dirty="0"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en-US" sz="2000" dirty="0"/>
              <a:t>attaches the </a:t>
            </a:r>
            <a:r>
              <a:rPr lang="en-US" sz="2000" u="heavy" dirty="0">
                <a:uFill>
                  <a:solidFill>
                    <a:srgbClr val="92D050"/>
                  </a:solidFill>
                </a:uFill>
              </a:rPr>
              <a:t>lesser curve of the stomach </a:t>
            </a:r>
            <a:r>
              <a:rPr lang="en-US" sz="2000" dirty="0"/>
              <a:t>to the </a:t>
            </a:r>
            <a:r>
              <a:rPr lang="en-US" sz="2000" u="heavy" dirty="0">
                <a:uFill>
                  <a:solidFill>
                    <a:schemeClr val="accent6"/>
                  </a:solidFill>
                </a:uFill>
              </a:rPr>
              <a:t>liver</a:t>
            </a:r>
            <a:r>
              <a:rPr lang="en-US" sz="2000" dirty="0"/>
              <a:t>. </a:t>
            </a:r>
          </a:p>
          <a:p>
            <a:pPr marL="360000" indent="-360000" algn="l" rtl="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The </a:t>
            </a:r>
            <a:r>
              <a:rPr lang="en-US" sz="2000" b="1" u="heavy" dirty="0">
                <a:uFill>
                  <a:solidFill>
                    <a:srgbClr val="0070C0"/>
                  </a:solidFill>
                </a:uFill>
              </a:rPr>
              <a:t>greater </a:t>
            </a:r>
            <a:r>
              <a:rPr lang="en-US" sz="2000" b="1" u="heavy" dirty="0" err="1">
                <a:uFill>
                  <a:solidFill>
                    <a:srgbClr val="0070C0"/>
                  </a:solidFill>
                </a:uFill>
              </a:rPr>
              <a:t>omentum</a:t>
            </a:r>
            <a:r>
              <a:rPr lang="en-US" sz="2000" b="1" u="heavy" dirty="0"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sz="2000" dirty="0"/>
              <a:t>connects the </a:t>
            </a:r>
            <a:r>
              <a:rPr lang="en-US" sz="2000" u="heavy" dirty="0">
                <a:uFill>
                  <a:solidFill>
                    <a:srgbClr val="FFFF00"/>
                  </a:solidFill>
                </a:uFill>
              </a:rPr>
              <a:t>greater curve of the stomach </a:t>
            </a:r>
            <a:r>
              <a:rPr lang="en-US" sz="2000" dirty="0"/>
              <a:t>to the </a:t>
            </a:r>
            <a:r>
              <a:rPr lang="en-US" sz="2000" u="heavy" dirty="0">
                <a:uFill>
                  <a:solidFill>
                    <a:srgbClr val="00B050"/>
                  </a:solidFill>
                </a:uFill>
              </a:rPr>
              <a:t>transverse colon</a:t>
            </a:r>
            <a:r>
              <a:rPr lang="en-US" sz="2000" dirty="0"/>
              <a:t>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ECA9140-D7AD-48F6-A9F8-37F443621D8C}"/>
              </a:ext>
            </a:extLst>
          </p:cNvPr>
          <p:cNvGrpSpPr/>
          <p:nvPr/>
        </p:nvGrpSpPr>
        <p:grpSpPr>
          <a:xfrm>
            <a:off x="5418528" y="2107658"/>
            <a:ext cx="5061586" cy="4568913"/>
            <a:chOff x="-3193846" y="-1613334"/>
            <a:chExt cx="5061586" cy="45689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7835E19-2ECB-4C8F-ACB3-2A7DBEC6D6E9}"/>
                </a:ext>
              </a:extLst>
            </p:cNvPr>
            <p:cNvGrpSpPr/>
            <p:nvPr/>
          </p:nvGrpSpPr>
          <p:grpSpPr>
            <a:xfrm>
              <a:off x="-3193846" y="-1613334"/>
              <a:ext cx="5061586" cy="4568913"/>
              <a:chOff x="1467447" y="2060169"/>
              <a:chExt cx="5061586" cy="456891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77BA9CF0-5651-42EA-874E-10124713F9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260" t="8407" r="5514" b="2517"/>
              <a:stretch/>
            </p:blipFill>
            <p:spPr>
              <a:xfrm>
                <a:off x="1467447" y="2060169"/>
                <a:ext cx="5061586" cy="4568913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B94ABF3-447D-494D-8567-961B441E0A0F}"/>
                  </a:ext>
                </a:extLst>
              </p:cNvPr>
              <p:cNvSpPr/>
              <p:nvPr/>
            </p:nvSpPr>
            <p:spPr>
              <a:xfrm>
                <a:off x="1748792" y="2974974"/>
                <a:ext cx="916231" cy="194606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accent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CC40753-2E80-4D15-929A-D5490B7CE321}"/>
                  </a:ext>
                </a:extLst>
              </p:cNvPr>
              <p:cNvSpPr/>
              <p:nvPr/>
            </p:nvSpPr>
            <p:spPr>
              <a:xfrm>
                <a:off x="1737741" y="4519488"/>
                <a:ext cx="946110" cy="19460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accent1"/>
                    </a:solidFill>
                  </a:ln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CD5845B2-60CB-4B67-A8C1-083DDF8840A9}"/>
                  </a:ext>
                </a:extLst>
              </p:cNvPr>
              <p:cNvSpPr/>
              <p:nvPr/>
            </p:nvSpPr>
            <p:spPr>
              <a:xfrm>
                <a:off x="1733534" y="3937942"/>
                <a:ext cx="946110" cy="194606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accent1"/>
                    </a:solidFill>
                  </a:ln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2941126F-260F-4A97-B93F-AD6E65B51E0D}"/>
                  </a:ext>
                </a:extLst>
              </p:cNvPr>
              <p:cNvSpPr/>
              <p:nvPr/>
            </p:nvSpPr>
            <p:spPr>
              <a:xfrm>
                <a:off x="2351314" y="2684165"/>
                <a:ext cx="328330" cy="194606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n>
                    <a:solidFill>
                      <a:schemeClr val="accent1"/>
                    </a:solidFill>
                  </a:ln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A5531F50-9FF9-415E-BB0C-11A7918237C8}"/>
                </a:ext>
              </a:extLst>
            </p:cNvPr>
            <p:cNvCxnSpPr/>
            <p:nvPr/>
          </p:nvCxnSpPr>
          <p:spPr>
            <a:xfrm flipV="1">
              <a:off x="-1715562" y="0"/>
              <a:ext cx="472737" cy="29080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59DEAD7D-E35B-4067-AEB7-E5F19CEFF7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006457" y="-698529"/>
              <a:ext cx="496503" cy="187072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36D546F-7AC0-4DA2-915F-A177B5126255}"/>
              </a:ext>
            </a:extLst>
          </p:cNvPr>
          <p:cNvGrpSpPr/>
          <p:nvPr/>
        </p:nvGrpSpPr>
        <p:grpSpPr>
          <a:xfrm>
            <a:off x="971490" y="2553506"/>
            <a:ext cx="4271191" cy="2916589"/>
            <a:chOff x="971490" y="2553506"/>
            <a:chExt cx="4271191" cy="291658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7A81F5C3-AF0D-4908-B8FB-6EA4B2DC1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830" t="2792" r="11434"/>
            <a:stretch/>
          </p:blipFill>
          <p:spPr>
            <a:xfrm>
              <a:off x="971490" y="2553506"/>
              <a:ext cx="4271191" cy="2916589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85BD7B3-2AD9-4A1B-B089-2E85ACAE32E4}"/>
                </a:ext>
              </a:extLst>
            </p:cNvPr>
            <p:cNvSpPr/>
            <p:nvPr/>
          </p:nvSpPr>
          <p:spPr>
            <a:xfrm>
              <a:off x="1396666" y="3422093"/>
              <a:ext cx="993921" cy="19460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D8AD76FE-FC70-448F-9511-F4854BE527F3}"/>
                </a:ext>
              </a:extLst>
            </p:cNvPr>
            <p:cNvSpPr/>
            <p:nvPr/>
          </p:nvSpPr>
          <p:spPr>
            <a:xfrm>
              <a:off x="1456432" y="4747420"/>
              <a:ext cx="993921" cy="19460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8971B0E2-86AA-425C-9AE9-54FA88475842}"/>
                </a:ext>
              </a:extLst>
            </p:cNvPr>
            <p:cNvSpPr/>
            <p:nvPr/>
          </p:nvSpPr>
          <p:spPr>
            <a:xfrm>
              <a:off x="3500012" y="4790028"/>
              <a:ext cx="1089917" cy="194606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9583F015-21B8-4496-989C-455C70BF5A0F}"/>
                </a:ext>
              </a:extLst>
            </p:cNvPr>
            <p:cNvSpPr/>
            <p:nvPr/>
          </p:nvSpPr>
          <p:spPr>
            <a:xfrm>
              <a:off x="2875471" y="3760183"/>
              <a:ext cx="1089917" cy="19460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>
                  <a:solidFill>
                    <a:schemeClr val="accent1"/>
                  </a:solidFill>
                </a:ln>
              </a:endParaRP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27E220F2-8C41-449B-808F-C447D23923AB}"/>
              </a:ext>
            </a:extLst>
          </p:cNvPr>
          <p:cNvCxnSpPr>
            <a:cxnSpLocks/>
          </p:cNvCxnSpPr>
          <p:nvPr/>
        </p:nvCxnSpPr>
        <p:spPr>
          <a:xfrm flipV="1">
            <a:off x="4113706" y="4276169"/>
            <a:ext cx="472737" cy="11594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61AC213D-FE1F-419D-A721-AC3F8BFC9C1D}"/>
              </a:ext>
            </a:extLst>
          </p:cNvPr>
          <p:cNvCxnSpPr>
            <a:cxnSpLocks/>
          </p:cNvCxnSpPr>
          <p:nvPr/>
        </p:nvCxnSpPr>
        <p:spPr>
          <a:xfrm flipH="1">
            <a:off x="3948788" y="3879242"/>
            <a:ext cx="496503" cy="18707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4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8C7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51497" r="5264" b="5608"/>
          <a:stretch>
            <a:fillRect/>
          </a:stretch>
        </p:blipFill>
        <p:spPr bwMode="auto">
          <a:xfrm>
            <a:off x="9284677" y="1250830"/>
            <a:ext cx="2731477" cy="136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BD49B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14746" r="14723" b="60858"/>
          <a:stretch>
            <a:fillRect/>
          </a:stretch>
        </p:blipFill>
        <p:spPr bwMode="auto">
          <a:xfrm>
            <a:off x="9284677" y="2693471"/>
            <a:ext cx="2731477" cy="13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14" y="4287329"/>
            <a:ext cx="3801945" cy="23636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66314" y="4459856"/>
            <a:ext cx="8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EXTRA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xmlns="" id="{F0D1BB61-B425-471A-9C54-9760B3C6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49" y="1377407"/>
            <a:ext cx="8721874" cy="1014852"/>
          </a:xfrm>
        </p:spPr>
        <p:txBody>
          <a:bodyPr>
            <a:noAutofit/>
          </a:bodyPr>
          <a:lstStyle/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Extends between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liver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lesser curvature of the stomach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+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1st part of the duodenum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 is continuous with the two layers of peritoneum which cover  the stomach and 1st part of the duodenum.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Ascend as a double fold to the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porta hepatis of the liver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and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fissure for ligamentum </a:t>
            </a:r>
            <a:r>
              <a:rPr lang="en-US" sz="2200" u="sng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venosum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To the </a:t>
            </a:r>
            <a:r>
              <a:rPr lang="en-US" sz="22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left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of porta hepatis it is carried to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diaphragm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Its </a:t>
            </a:r>
            <a:r>
              <a:rPr lang="en-US" sz="2200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right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border is a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free margin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; constitutes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anterior boundary of the epiploic foramen.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8FE457B-A761-4F35-BCD8-5ABC5F17EBB0}"/>
              </a:ext>
            </a:extLst>
          </p:cNvPr>
          <p:cNvSpPr txBox="1">
            <a:spLocks/>
          </p:cNvSpPr>
          <p:nvPr/>
        </p:nvSpPr>
        <p:spPr>
          <a:xfrm>
            <a:off x="738649" y="625891"/>
            <a:ext cx="10515600" cy="1099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Lesser </a:t>
            </a:r>
            <a:r>
              <a:rPr lang="en-US" sz="4000" b="1" dirty="0" err="1"/>
              <a:t>omentum</a:t>
            </a:r>
            <a:r>
              <a:rPr lang="en-US" sz="4000" b="1" dirty="0"/>
              <a:t>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5784601D-E45B-42B6-9294-03817C2C5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660474"/>
              </p:ext>
            </p:extLst>
          </p:nvPr>
        </p:nvGraphicFramePr>
        <p:xfrm>
          <a:off x="775754" y="4459856"/>
          <a:ext cx="7299865" cy="2245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3925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53" descr="1776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5"/>
          <a:stretch>
            <a:fillRect/>
          </a:stretch>
        </p:blipFill>
        <p:spPr>
          <a:xfrm>
            <a:off x="344247" y="1604424"/>
            <a:ext cx="5519865" cy="4573857"/>
          </a:xfrm>
        </p:spPr>
      </p:pic>
      <p:pic>
        <p:nvPicPr>
          <p:cNvPr id="8" name="Content Placeholder 4" descr="22-06ab_Mesenteries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17320" r="3535" b="16013"/>
          <a:stretch>
            <a:fillRect/>
          </a:stretch>
        </p:blipFill>
        <p:spPr>
          <a:xfrm>
            <a:off x="5941750" y="1794294"/>
            <a:ext cx="6000181" cy="4383987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528868" y="2438191"/>
            <a:ext cx="1335244" cy="5521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655947" y="2990372"/>
            <a:ext cx="994356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21885" y="2837178"/>
            <a:ext cx="994356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319298" y="2837178"/>
            <a:ext cx="994356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61C8C70-9809-454F-999A-D13A324A711D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Lesser </a:t>
            </a:r>
            <a:r>
              <a:rPr lang="en-US" sz="4000" b="1" dirty="0" err="1"/>
              <a:t>omentum</a:t>
            </a: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09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98049"/>
              </p:ext>
            </p:extLst>
          </p:nvPr>
        </p:nvGraphicFramePr>
        <p:xfrm>
          <a:off x="644510" y="1465006"/>
          <a:ext cx="10575543" cy="4572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82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58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60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Connect</a:t>
                      </a:r>
                      <a:endParaRPr lang="en-US" sz="18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u="none" dirty="0"/>
                        <a:t>The greater curve of the stomach to the transverse colon.</a:t>
                      </a:r>
                      <a:endParaRPr lang="en-US" altLang="en-US" sz="1800" b="0" u="none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751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Description and course</a:t>
                      </a:r>
                      <a:endParaRPr lang="en-US" sz="18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rtl="0" eaLnBrk="1" hangingPunct="1">
                        <a:buFont typeface="Arial" charset="0"/>
                        <a:buChar char="•"/>
                      </a:pPr>
                      <a:r>
                        <a:rPr lang="en-US" altLang="en-US" sz="1800" u="none" dirty="0"/>
                        <a:t>The </a:t>
                      </a:r>
                      <a:r>
                        <a:rPr lang="en-US" altLang="en-US" sz="1800" b="1" u="none" dirty="0"/>
                        <a:t>largest</a:t>
                      </a:r>
                      <a:r>
                        <a:rPr lang="en-US" altLang="en-US" sz="1800" u="none" dirty="0"/>
                        <a:t> peritoneal fold.</a:t>
                      </a:r>
                    </a:p>
                    <a:p>
                      <a:pPr marL="285750" indent="-285750" algn="l" rtl="0" eaLnBrk="1" hangingPunct="1">
                        <a:buFont typeface="Arial" charset="0"/>
                        <a:buChar char="•"/>
                      </a:pPr>
                      <a:r>
                        <a:rPr lang="en-US" altLang="en-US" sz="1800" u="none" dirty="0"/>
                        <a:t>cribriform appearance.</a:t>
                      </a:r>
                    </a:p>
                    <a:p>
                      <a:pPr marL="285750" indent="-285750" algn="l" rtl="0" eaLnBrk="1" hangingPunct="1">
                        <a:buFont typeface="Arial" charset="0"/>
                        <a:buChar char="•"/>
                      </a:pPr>
                      <a:r>
                        <a:rPr lang="en-US" altLang="en-US" sz="1800" u="none" dirty="0"/>
                        <a:t>contains some adipose tissue. </a:t>
                      </a:r>
                    </a:p>
                    <a:p>
                      <a:pPr marL="285750" indent="-285750" algn="l" rtl="0" eaLnBrk="1" hangingPunct="1">
                        <a:buFont typeface="Arial" charset="0"/>
                        <a:buChar char="•"/>
                      </a:pPr>
                      <a:r>
                        <a:rPr lang="en-US" altLang="en-US" sz="1800" u="none" dirty="0"/>
                        <a:t>It consists of a </a:t>
                      </a:r>
                      <a:r>
                        <a:rPr lang="en-US" altLang="en-US" sz="1800" b="0" u="sng" dirty="0"/>
                        <a:t>double sheet</a:t>
                      </a:r>
                      <a:r>
                        <a:rPr lang="en-US" altLang="en-US" sz="1800" b="0" u="none" dirty="0"/>
                        <a:t> of peritoneum</a:t>
                      </a:r>
                      <a:r>
                        <a:rPr lang="en-US" altLang="en-US" sz="1800" u="none" dirty="0"/>
                        <a:t>, </a:t>
                      </a:r>
                      <a:r>
                        <a:rPr lang="en-US" altLang="en-US" sz="1800" u="sng" dirty="0"/>
                        <a:t>folded on itself</a:t>
                      </a:r>
                      <a:r>
                        <a:rPr lang="en-US" altLang="en-US" sz="1800" u="none" dirty="0"/>
                        <a:t> so that it is made up of </a:t>
                      </a:r>
                      <a:r>
                        <a:rPr lang="en-US" altLang="en-US" sz="1800" b="1" u="none" dirty="0"/>
                        <a:t>four layers</a:t>
                      </a:r>
                      <a:r>
                        <a:rPr lang="en-US" altLang="en-US" sz="1800" u="none" dirty="0"/>
                        <a:t> (anterior 2 layers + posterior 2 layers). </a:t>
                      </a:r>
                    </a:p>
                    <a:p>
                      <a:pPr marL="285750" indent="-285750" algn="l" rtl="0" eaLnBrk="1" hangingPunct="1">
                        <a:buFont typeface="Arial" charset="0"/>
                        <a:buChar char="•"/>
                      </a:pPr>
                      <a:r>
                        <a:rPr lang="en-US" altLang="en-US" sz="1800" u="none" dirty="0"/>
                        <a:t>The two layers which descend from the greater curve of the stomach and commencement of the duodenum, pass downward in front of the small intestines </a:t>
                      </a:r>
                      <a:r>
                        <a:rPr lang="en-US" altLang="en-US" sz="1400" u="non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(jejunum and ileum)</a:t>
                      </a:r>
                      <a:r>
                        <a:rPr lang="en-US" altLang="en-US" sz="1800" u="none" dirty="0"/>
                        <a:t>, then </a:t>
                      </a:r>
                      <a:r>
                        <a:rPr lang="en-US" altLang="en-US" sz="1800" b="1" u="none" dirty="0"/>
                        <a:t>turn upon themselves</a:t>
                      </a:r>
                      <a:r>
                        <a:rPr lang="en-US" altLang="en-US" sz="1800" u="none" dirty="0"/>
                        <a:t>, and ascend to the transverse colon, where they separate and enclose it. </a:t>
                      </a:r>
                      <a:endParaRPr lang="en-US" altLang="en-US" sz="1800" b="0" u="none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111">
                <a:tc row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Borders</a:t>
                      </a:r>
                      <a:endParaRPr lang="en-US" sz="18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Left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Right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5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continuous with the </a:t>
                      </a:r>
                      <a:r>
                        <a:rPr lang="en-US" altLang="en-US" sz="1800" b="1" dirty="0" err="1"/>
                        <a:t>gastrosplenic</a:t>
                      </a:r>
                      <a:r>
                        <a:rPr lang="en-US" altLang="en-US" sz="1800" b="1" dirty="0"/>
                        <a:t> ligament</a:t>
                      </a:r>
                      <a:r>
                        <a:rPr lang="en-US" altLang="en-US" sz="1800" dirty="0"/>
                        <a:t>. </a:t>
                      </a:r>
                      <a:endParaRPr lang="en-US" altLang="en-US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extends as far as the commencement </a:t>
                      </a:r>
                      <a:r>
                        <a:rPr lang="en-US" alt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(beginning) </a:t>
                      </a:r>
                      <a:r>
                        <a:rPr lang="en-US" altLang="en-US" sz="1800" dirty="0"/>
                        <a:t>of the duodenum.</a:t>
                      </a:r>
                      <a:endParaRPr lang="en-US" altLang="en-US" sz="1800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35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Content between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the 2 layers</a:t>
                      </a:r>
                      <a:endParaRPr lang="en-US" sz="18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the </a:t>
                      </a:r>
                      <a:r>
                        <a:rPr lang="en-US" altLang="en-US" sz="1800" b="1" dirty="0"/>
                        <a:t>anastomosis</a:t>
                      </a:r>
                      <a:r>
                        <a:rPr lang="en-US" altLang="en-US" sz="1800" dirty="0"/>
                        <a:t> between the right and left gastroepiploic vessels.</a:t>
                      </a:r>
                    </a:p>
                    <a:p>
                      <a:pPr algn="l"/>
                      <a:r>
                        <a:rPr lang="en-US" sz="13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the right gastroepiploic is a branch of gastroduodenal artery, and the left gastroepiploic is a branch of splenic artery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A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1D057A07-BC42-4562-8F71-228429D2DB3A}"/>
              </a:ext>
            </a:extLst>
          </p:cNvPr>
          <p:cNvSpPr txBox="1">
            <a:spLocks/>
          </p:cNvSpPr>
          <p:nvPr/>
        </p:nvSpPr>
        <p:spPr>
          <a:xfrm>
            <a:off x="726755" y="603250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Greater </a:t>
            </a:r>
            <a:r>
              <a:rPr lang="en-US" sz="4000" b="1" dirty="0" err="1"/>
              <a:t>omentum</a:t>
            </a: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56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5EDA49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36626" r="19667" b="20412"/>
          <a:stretch>
            <a:fillRect/>
          </a:stretch>
        </p:blipFill>
        <p:spPr bwMode="auto">
          <a:xfrm>
            <a:off x="8382993" y="3879541"/>
            <a:ext cx="3600123" cy="25470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1AFA68D-94BC-4D07-9C37-6152F28A8FC8}"/>
              </a:ext>
            </a:extLst>
          </p:cNvPr>
          <p:cNvGrpSpPr/>
          <p:nvPr/>
        </p:nvGrpSpPr>
        <p:grpSpPr>
          <a:xfrm>
            <a:off x="689418" y="1449239"/>
            <a:ext cx="2894710" cy="5109602"/>
            <a:chOff x="250825" y="1125538"/>
            <a:chExt cx="3351213" cy="5791193"/>
          </a:xfrm>
        </p:grpSpPr>
        <p:pic>
          <p:nvPicPr>
            <p:cNvPr id="5" name="Picture 8" descr="Gray's Anatomy Pictures 3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8" r="9650" b="6363"/>
            <a:stretch>
              <a:fillRect/>
            </a:stretch>
          </p:blipFill>
          <p:spPr>
            <a:xfrm>
              <a:off x="250825" y="1125538"/>
              <a:ext cx="3351213" cy="5391150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6" name="Straight Arrow Connector 5"/>
            <p:cNvCxnSpPr>
              <a:cxnSpLocks/>
              <a:stCxn id="5" idx="2"/>
            </p:cNvCxnSpPr>
            <p:nvPr/>
          </p:nvCxnSpPr>
          <p:spPr>
            <a:xfrm flipV="1">
              <a:off x="1926432" y="4294188"/>
              <a:ext cx="54767" cy="22225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56497" y="6546843"/>
              <a:ext cx="1943100" cy="3698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  <a:cs typeface="Times New Roman" pitchFamily="18" charset="0"/>
                </a:rPr>
                <a:t>Greater 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  <a:cs typeface="Times New Roman" pitchFamily="18" charset="0"/>
                </a:rPr>
                <a:t>omentum</a:t>
              </a:r>
              <a:endParaRPr lang="en-US" dirty="0">
                <a:latin typeface="+mj-lt"/>
                <a:ea typeface="+mn-e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147278D-0CF0-4606-8772-39E7473120DC}"/>
              </a:ext>
            </a:extLst>
          </p:cNvPr>
          <p:cNvGrpSpPr/>
          <p:nvPr/>
        </p:nvGrpSpPr>
        <p:grpSpPr>
          <a:xfrm>
            <a:off x="3744069" y="1449238"/>
            <a:ext cx="4264137" cy="3053189"/>
            <a:chOff x="3602039" y="1233488"/>
            <a:chExt cx="4371847" cy="507523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02039" y="1233488"/>
              <a:ext cx="4371847" cy="5075237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3776282" y="3771106"/>
              <a:ext cx="891551" cy="211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pic>
        <p:nvPicPr>
          <p:cNvPr id="7170" name="Picture 2" descr="Image result for gastrosplenic ligament">
            <a:extLst>
              <a:ext uri="{FF2B5EF4-FFF2-40B4-BE49-F238E27FC236}">
                <a16:creationId xmlns:a16="http://schemas.microsoft.com/office/drawing/2014/main" xmlns="" id="{A7C3048E-ACE0-43CA-8BCB-DF9572B5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10" y="4733038"/>
            <a:ext cx="4459036" cy="18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8000F2A1-EBDC-48A4-83F3-68A37E78D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456" y="5426208"/>
            <a:ext cx="1245190" cy="14964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C220C6-63BF-4455-A4A1-1C81FDAF935D}"/>
              </a:ext>
            </a:extLst>
          </p:cNvPr>
          <p:cNvSpPr/>
          <p:nvPr/>
        </p:nvSpPr>
        <p:spPr>
          <a:xfrm>
            <a:off x="7218357" y="6288179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3D54C46-7535-4F6B-9050-D5F65C33007A}"/>
              </a:ext>
            </a:extLst>
          </p:cNvPr>
          <p:cNvSpPr txBox="1">
            <a:spLocks/>
          </p:cNvSpPr>
          <p:nvPr/>
        </p:nvSpPr>
        <p:spPr>
          <a:xfrm>
            <a:off x="552450" y="365125"/>
            <a:ext cx="10701799" cy="1099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Greater </a:t>
            </a:r>
            <a:r>
              <a:rPr lang="en-US" sz="4000" b="1" dirty="0" err="1"/>
              <a:t>omentum</a:t>
            </a:r>
            <a:r>
              <a:rPr lang="en-US" sz="4000" b="1" dirty="0"/>
              <a:t> </a:t>
            </a:r>
          </a:p>
        </p:txBody>
      </p:sp>
      <p:pic>
        <p:nvPicPr>
          <p:cNvPr id="17" name="Picture 12" descr="Figure 1">
            <a:hlinkClick r:id="rId6"/>
            <a:extLst>
              <a:ext uri="{FF2B5EF4-FFF2-40B4-BE49-F238E27FC236}">
                <a16:creationId xmlns:a16="http://schemas.microsoft.com/office/drawing/2014/main" xmlns="" id="{A441B8D7-BD4E-4264-AA26-6A88BD94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93" y="646962"/>
            <a:ext cx="3600123" cy="3146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76DF226-0C19-4E90-89B1-3C9B299CE6DC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928571" y="736910"/>
            <a:ext cx="1774722" cy="1546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EEC03B-4C77-4B76-908D-F7CB9B684D73}"/>
              </a:ext>
            </a:extLst>
          </p:cNvPr>
          <p:cNvSpPr txBox="1"/>
          <p:nvPr/>
        </p:nvSpPr>
        <p:spPr>
          <a:xfrm>
            <a:off x="4440057" y="321411"/>
            <a:ext cx="3488514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Note that the posterior two layers of the greater </a:t>
            </a: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</a:rPr>
              <a:t>omentum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 separate and cover the transvers colon and form what we call it (mesocolon) and continue to cover the pancreas anteriorly </a:t>
            </a:r>
            <a:endParaRPr lang="ar-SA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1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</Template>
  <TotalTime>1568</TotalTime>
  <Words>1798</Words>
  <Application>Microsoft Office PowerPoint</Application>
  <PresentationFormat>مخصص</PresentationFormat>
  <Paragraphs>231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30" baseType="lpstr">
      <vt:lpstr>Arial</vt:lpstr>
      <vt:lpstr>Courier New</vt:lpstr>
      <vt:lpstr>Wingdings</vt:lpstr>
      <vt:lpstr>Times New Roman</vt:lpstr>
      <vt:lpstr>等线</vt:lpstr>
      <vt:lpstr>Agency FB</vt:lpstr>
      <vt:lpstr>Open Sans</vt:lpstr>
      <vt:lpstr>Calibri Light</vt:lpstr>
      <vt:lpstr>Arabic Typesetting</vt:lpstr>
      <vt:lpstr>Calibri</vt:lpstr>
      <vt:lpstr>نسق1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Jawaher AbdulMohsen</dc:creator>
  <cp:lastModifiedBy>HP</cp:lastModifiedBy>
  <cp:revision>124</cp:revision>
  <dcterms:created xsi:type="dcterms:W3CDTF">2017-04-30T17:35:08Z</dcterms:created>
  <dcterms:modified xsi:type="dcterms:W3CDTF">2018-12-04T01:58:39Z</dcterms:modified>
</cp:coreProperties>
</file>