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7" r:id="rId1"/>
  </p:sldMasterIdLst>
  <p:notesMasterIdLst>
    <p:notesMasterId r:id="rId21"/>
  </p:notesMasterIdLst>
  <p:sldIdLst>
    <p:sldId id="366" r:id="rId2"/>
    <p:sldId id="367" r:id="rId3"/>
    <p:sldId id="349" r:id="rId4"/>
    <p:sldId id="351" r:id="rId5"/>
    <p:sldId id="375" r:id="rId6"/>
    <p:sldId id="370" r:id="rId7"/>
    <p:sldId id="371" r:id="rId8"/>
    <p:sldId id="372" r:id="rId9"/>
    <p:sldId id="373" r:id="rId10"/>
    <p:sldId id="374" r:id="rId11"/>
    <p:sldId id="376" r:id="rId12"/>
    <p:sldId id="385" r:id="rId13"/>
    <p:sldId id="377" r:id="rId14"/>
    <p:sldId id="378" r:id="rId15"/>
    <p:sldId id="343" r:id="rId16"/>
    <p:sldId id="383" r:id="rId17"/>
    <p:sldId id="382" r:id="rId18"/>
    <p:sldId id="380" r:id="rId19"/>
    <p:sldId id="381" r:id="rId20"/>
  </p:sldIdLst>
  <p:sldSz cx="12192000" cy="6858000"/>
  <p:notesSz cx="6858000" cy="9144000"/>
  <p:embeddedFontLst>
    <p:embeddedFont>
      <p:font typeface="Calibri Light" panose="020F0302020204030204" pitchFamily="34" charset="0"/>
      <p:regular r:id="rId22"/>
      <p:italic r:id="rId23"/>
    </p:embeddedFont>
    <p:embeddedFont>
      <p:font typeface="Arabic Typesetting" panose="03020402040406030203" pitchFamily="66" charset="-78"/>
      <p:regular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gency FB" panose="020B0503020202020204" pitchFamily="3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A77C"/>
    <a:srgbClr val="CCA677"/>
    <a:srgbClr val="FF66CC"/>
    <a:srgbClr val="FF3399"/>
    <a:srgbClr val="FF6699"/>
    <a:srgbClr val="990099"/>
    <a:srgbClr val="FFF300"/>
    <a:srgbClr val="ECB2D9"/>
    <a:srgbClr val="FFFDD1"/>
    <a:srgbClr val="FFF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rive.google.com/open?id=1kDI0uDiMu9lh7EOrJ42AJmZyxZvzKLJiQOn_u9yafl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55">
            <a:extLst>
              <a:ext uri="{FF2B5EF4-FFF2-40B4-BE49-F238E27FC236}">
                <a16:creationId xmlns:a16="http://schemas.microsoft.com/office/drawing/2014/main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(8)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62D82B-189E-4C68-BAAC-08BC49E6CC27}"/>
              </a:ext>
            </a:extLst>
          </p:cNvPr>
          <p:cNvSpPr/>
          <p:nvPr/>
        </p:nvSpPr>
        <p:spPr>
          <a:xfrm>
            <a:off x="3658685" y="2917105"/>
            <a:ext cx="487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gency FB" panose="020B0503020202020204" pitchFamily="34" charset="0"/>
              </a:rPr>
              <a:t>Liver &amp; Spleen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  <p:sp>
        <p:nvSpPr>
          <p:cNvPr id="18" name="Shape 107">
            <a:extLst>
              <a:ext uri="{FF2B5EF4-FFF2-40B4-BE49-F238E27FC236}">
                <a16:creationId xmlns:a16="http://schemas.microsoft.com/office/drawing/2014/main" id="{959B6D79-4F69-49B5-89F9-76EECD45C0F6}"/>
              </a:ext>
            </a:extLst>
          </p:cNvPr>
          <p:cNvSpPr txBox="1"/>
          <p:nvPr userDrawn="1"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7150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70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12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34196497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6710245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C9A26-57FC-426A-AC96-B2A19B7227D2}"/>
              </a:ext>
            </a:extLst>
          </p:cNvPr>
          <p:cNvSpPr txBox="1"/>
          <p:nvPr/>
        </p:nvSpPr>
        <p:spPr>
          <a:xfrm>
            <a:off x="3658685" y="2637981"/>
            <a:ext cx="4874616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Majd Albarrak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4" name="Shape 21">
            <a:extLst>
              <a:ext uri="{FF2B5EF4-FFF2-40B4-BE49-F238E27FC236}">
                <a16:creationId xmlns:a16="http://schemas.microsoft.com/office/drawing/2014/main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9A6FBE-B074-4D5D-9F21-48B7A1244296}"/>
              </a:ext>
            </a:extLst>
          </p:cNvPr>
          <p:cNvSpPr txBox="1"/>
          <p:nvPr userDrawn="1"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u="none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Earthslab.com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</p:spTree>
    <p:extLst>
      <p:ext uri="{BB962C8B-B14F-4D97-AF65-F5344CB8AC3E}">
        <p14:creationId xmlns:p14="http://schemas.microsoft.com/office/powerpoint/2010/main" val="3812274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333802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767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69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35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46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896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85485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866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53EB4B-0B69-47AE-A2F8-F025F6A64CA5}"/>
              </a:ext>
            </a:extLst>
          </p:cNvPr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9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RezL2xWFCe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pjAqTH-yfiU&amp;t=21s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1vgszd5_y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32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5183C10-2A1A-430B-83E6-C83C5C00699C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Liver</a:t>
            </a:r>
          </a:p>
          <a:p>
            <a:r>
              <a:rPr lang="en-US" sz="3200" b="1" dirty="0"/>
              <a:t>Supply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F12051-0ABF-4690-860C-343E4694A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384864"/>
              </p:ext>
            </p:extLst>
          </p:nvPr>
        </p:nvGraphicFramePr>
        <p:xfrm>
          <a:off x="320842" y="1465006"/>
          <a:ext cx="11566358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7562">
                  <a:extLst>
                    <a:ext uri="{9D8B030D-6E8A-4147-A177-3AD203B41FA5}">
                      <a16:colId xmlns:a16="http://schemas.microsoft.com/office/drawing/2014/main" val="2913223862"/>
                    </a:ext>
                  </a:extLst>
                </a:gridCol>
                <a:gridCol w="9918796">
                  <a:extLst>
                    <a:ext uri="{9D8B030D-6E8A-4147-A177-3AD203B41FA5}">
                      <a16:colId xmlns:a16="http://schemas.microsoft.com/office/drawing/2014/main" val="1557667245"/>
                    </a:ext>
                  </a:extLst>
                </a:gridCol>
              </a:tblGrid>
              <a:tr h="308057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Lymph Drainage 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The liver produces a large amount of lymph—about </a:t>
                      </a:r>
                      <a:r>
                        <a:rPr lang="en-US" altLang="en-US" sz="2000" b="0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one third 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to </a:t>
                      </a:r>
                      <a:r>
                        <a:rPr lang="en-US" altLang="en-US" sz="2000" b="0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one half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 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of all body lymph.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The lymph vessels leave the liver and enter several lymph nodes in the porta hepatis.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The efferent vessels pass to the </a:t>
                      </a:r>
                      <a:r>
                        <a:rPr lang="en-US" altLang="en-US" sz="2000" b="1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celiac nodes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 </a:t>
                      </a:r>
                      <a:r>
                        <a:rPr lang="en-US" altLang="en-US" sz="2000" b="0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mainly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.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A few vessels pass from the bare area of the liver through the diaphragm to the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posterior mediastinal lymph nodes.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888962"/>
                  </a:ext>
                </a:extLst>
              </a:tr>
              <a:tr h="174119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Nerve supply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1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Sympathetic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 from the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celiac plexus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.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1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Parasympathetic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 nerves: The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anterior vagal trunk 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gives rise to a large </a:t>
                      </a:r>
                      <a:r>
                        <a:rPr lang="en-US" altLang="en-US" sz="2000" b="0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hepatic branch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, which passes directly to the liver.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371605"/>
                  </a:ext>
                </a:extLst>
              </a:tr>
              <a:tr h="174119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Portal-systemic (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portacaval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anstomoses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IMPORTANT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It is a specific type of anastomosis that occurs between the veins of portal circulation and those of systemic circulation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In portal </a:t>
                      </a:r>
                      <a:r>
                        <a:rPr lang="en-US" altLang="en-US" sz="2000" b="0" u="none" baseline="0" dirty="0" err="1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hypertion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, these anastomosis open and form venous dilatation called varices </a:t>
                      </a:r>
                      <a:r>
                        <a:rPr lang="en-US" altLang="en-US" sz="2000" b="0" u="non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(</a:t>
                      </a:r>
                      <a:r>
                        <a:rPr lang="ar-SA" altLang="en-US" sz="2000" b="0" u="non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الدوالي</a:t>
                      </a:r>
                      <a:r>
                        <a:rPr lang="en-US" altLang="en-US" sz="2000" b="0" u="non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).</a:t>
                      </a:r>
                      <a:endParaRPr lang="ar-SA" altLang="en-US" sz="2000" b="0" u="none" baseline="0" dirty="0">
                        <a:solidFill>
                          <a:schemeClr val="bg1">
                            <a:lumMod val="50000"/>
                          </a:schemeClr>
                        </a:solidFill>
                        <a:uFill>
                          <a:solidFill>
                            <a:srgbClr val="FF6699"/>
                          </a:solidFill>
                        </a:uFill>
                        <a:latin typeface="+mn-lt"/>
                      </a:endParaRP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1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Sites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: -Esophagus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 (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lower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en-US" sz="2000" b="0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third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part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)</a:t>
                      </a:r>
                      <a:r>
                        <a:rPr lang="en-US" altLang="en-US" sz="1800" b="0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en-US" sz="1600" b="0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(either systemic to the azygos veins or portal to the left gastric vein)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600" b="0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   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-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Upper Anal canal </a:t>
                      </a:r>
                      <a:r>
                        <a:rPr lang="en-US" altLang="en-US" sz="1600" b="0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(immediately under rectum, between the superior rectal vein and the middle &amp; inferior    rectal veins)</a:t>
                      </a:r>
                      <a:endParaRPr lang="en-US" altLang="en-US" sz="1800" b="0" u="none" baseline="0" dirty="0">
                        <a:solidFill>
                          <a:schemeClr val="accent3">
                            <a:lumMod val="75000"/>
                          </a:schemeClr>
                        </a:solidFill>
                        <a:uFill>
                          <a:solidFill>
                            <a:srgbClr val="FF6699"/>
                          </a:solidFill>
                        </a:u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-Paraumbilical region        -Retroperitoneal         -Intrahepatic (Patent ductus venosus)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6733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4835FDE-4347-4479-985F-BF482990C768}"/>
              </a:ext>
            </a:extLst>
          </p:cNvPr>
          <p:cNvSpPr/>
          <p:nvPr/>
        </p:nvSpPr>
        <p:spPr>
          <a:xfrm>
            <a:off x="4533900" y="71181"/>
            <a:ext cx="7848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rgbClr val="92D050"/>
                </a:solidFill>
                <a:latin typeface="+mn-lt"/>
              </a:rPr>
              <a:t>In portal hypertension (as from cirrhosis or hepatitis) the anastomosis areas dilate causing variant effects depending on the site, 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92D050"/>
                </a:solidFill>
                <a:latin typeface="+mn-lt"/>
              </a:rPr>
              <a:t>Esophageal</a:t>
            </a:r>
            <a:r>
              <a:rPr lang="en-GB" sz="1600" dirty="0">
                <a:solidFill>
                  <a:srgbClr val="92D050"/>
                </a:solidFill>
                <a:latin typeface="+mn-lt"/>
              </a:rPr>
              <a:t> </a:t>
            </a:r>
            <a:r>
              <a:rPr lang="en-GB" sz="1600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 causes </a:t>
            </a:r>
            <a:r>
              <a:rPr lang="en-GB" sz="1600" dirty="0" err="1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esophageal</a:t>
            </a:r>
            <a:r>
              <a:rPr lang="en-GB" sz="1600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 varices and hematemesis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 (vomiting blood)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Paraumbilical  causes caput medusa 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Upper anal canal  cause </a:t>
            </a:r>
            <a:r>
              <a:rPr lang="en-GB" sz="1600" dirty="0" err="1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hemorrhoids</a:t>
            </a:r>
            <a:r>
              <a:rPr lang="en-GB" sz="1600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 (</a:t>
            </a:r>
            <a:r>
              <a:rPr lang="en-GB" sz="1600" dirty="0" err="1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البواسير</a:t>
            </a:r>
            <a:r>
              <a:rPr lang="en-GB" sz="1600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) when the dilation burst and bleed.</a:t>
            </a:r>
          </a:p>
        </p:txBody>
      </p:sp>
    </p:spTree>
    <p:extLst>
      <p:ext uri="{BB962C8B-B14F-4D97-AF65-F5344CB8AC3E}">
        <p14:creationId xmlns:p14="http://schemas.microsoft.com/office/powerpoint/2010/main" val="319680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0325E7C4-20A4-4198-9D12-9A6CD82943ED}"/>
              </a:ext>
            </a:extLst>
          </p:cNvPr>
          <p:cNvSpPr txBox="1">
            <a:spLocks/>
          </p:cNvSpPr>
          <p:nvPr/>
        </p:nvSpPr>
        <p:spPr>
          <a:xfrm>
            <a:off x="738649" y="1488804"/>
            <a:ext cx="9913309" cy="37569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Largest single mass of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lymphoid tissue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(embryologically formed by the dorsal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mesogastrium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by collection of scattered lymph nodes)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Located</a:t>
            </a:r>
            <a:r>
              <a:rPr lang="en-US" sz="20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in the left hypochondrium, </a:t>
            </a:r>
            <a:r>
              <a:rPr lang="en-US" sz="2000" b="1" u="sng" dirty="0">
                <a:solidFill>
                  <a:srgbClr val="C00000"/>
                </a:solidFill>
                <a:cs typeface="Times New Roman" pitchFamily="18" charset="0"/>
              </a:rPr>
              <a:t>deep to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9</a:t>
            </a:r>
            <a:r>
              <a:rPr lang="en-US" sz="20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10</a:t>
            </a:r>
            <a:r>
              <a:rPr lang="en-US" sz="20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&amp; </a:t>
            </a:r>
            <a:r>
              <a:rPr lang="en-US" sz="20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11</a:t>
            </a:r>
            <a:r>
              <a:rPr lang="en-US" sz="20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ribs</a:t>
            </a:r>
            <a:r>
              <a:rPr lang="en-US" sz="20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Its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Long axis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lies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along 10th rib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It is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separated from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ribs by the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diaphragm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and the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costodiaphragmatic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recess </a:t>
            </a:r>
            <a:b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(space in pleural cavity).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Ovoid in shape with notched anterior border,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while posterior border is round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Lower pole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extends forward as far as the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midaxillary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line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Normal</a:t>
            </a:r>
            <a:r>
              <a:rPr lang="en-US" sz="20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size </a:t>
            </a:r>
            <a:r>
              <a:rPr lang="en-US" sz="20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spleen</a:t>
            </a:r>
            <a:r>
              <a:rPr lang="en-US" sz="20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can </a:t>
            </a:r>
            <a:r>
              <a:rPr lang="en-US" sz="20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not be palpated </a:t>
            </a:r>
            <a:r>
              <a:rPr lang="en-US" sz="20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on clinical examination.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(A healthy spleen is not palpable).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</p:txBody>
      </p:sp>
      <p:pic>
        <p:nvPicPr>
          <p:cNvPr id="5" name="Picture 4" descr="نتيجة بحث الصور عن ‪the spleen is separated from the ribs by the diaphragm and the costodiaphragmatic recess‬‏">
            <a:extLst>
              <a:ext uri="{FF2B5EF4-FFF2-40B4-BE49-F238E27FC236}">
                <a16:creationId xmlns:a16="http://schemas.microsoft.com/office/drawing/2014/main" id="{C067F4AA-BFBF-496E-A5BE-44D1A121E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4056" r="3018"/>
          <a:stretch/>
        </p:blipFill>
        <p:spPr bwMode="auto">
          <a:xfrm>
            <a:off x="9454732" y="1551322"/>
            <a:ext cx="2227763" cy="2165815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D41A9AF-0353-422F-A5D5-26CBD5FAFF80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Spleen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287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نتيجة بحث الصور عن ‪lower pole of spleen and the midaxillary line‬‏">
            <a:extLst>
              <a:ext uri="{FF2B5EF4-FFF2-40B4-BE49-F238E27FC236}">
                <a16:creationId xmlns:a16="http://schemas.microsoft.com/office/drawing/2014/main" id="{DE65BC8E-AA6B-D048-AE41-78E594533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2279" t="64730" r="112"/>
          <a:stretch/>
        </p:blipFill>
        <p:spPr bwMode="auto">
          <a:xfrm>
            <a:off x="10029500" y="3493235"/>
            <a:ext cx="1423851" cy="1175179"/>
          </a:xfrm>
          <a:prstGeom prst="rect">
            <a:avLst/>
          </a:prstGeom>
          <a:noFill/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36FC08-9DF3-7A44-9838-8B794125834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8649" y="1539840"/>
          <a:ext cx="8549042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4521">
                  <a:extLst>
                    <a:ext uri="{9D8B030D-6E8A-4147-A177-3AD203B41FA5}">
                      <a16:colId xmlns:a16="http://schemas.microsoft.com/office/drawing/2014/main" val="3057893990"/>
                    </a:ext>
                  </a:extLst>
                </a:gridCol>
                <a:gridCol w="4274521">
                  <a:extLst>
                    <a:ext uri="{9D8B030D-6E8A-4147-A177-3AD203B41FA5}">
                      <a16:colId xmlns:a16="http://schemas.microsoft.com/office/drawing/2014/main" val="339333646"/>
                    </a:ext>
                  </a:extLst>
                </a:gridCol>
              </a:tblGrid>
              <a:tr h="122368">
                <a:tc>
                  <a:txBody>
                    <a:bodyPr/>
                    <a:lstStyle/>
                    <a:p>
                      <a:pPr algn="ctr" rtl="0"/>
                      <a:r>
                        <a:rPr lang="en-GB" sz="2000" b="1" i="0" dirty="0"/>
                        <a:t>Anterior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000" b="1" i="0" dirty="0"/>
                        <a:t>Posterior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870596"/>
                  </a:ext>
                </a:extLst>
              </a:tr>
              <a:tr h="397696">
                <a:tc>
                  <a:txBody>
                    <a:bodyPr/>
                    <a:lstStyle/>
                    <a:p>
                      <a:pPr marL="36000" indent="-144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b="0" i="0" u="none" baseline="0" dirty="0">
                          <a:uFill>
                            <a:solidFill>
                              <a:srgbClr val="002060"/>
                            </a:solidFill>
                          </a:uFill>
                        </a:rPr>
                        <a:t>Stomach</a:t>
                      </a:r>
                    </a:p>
                    <a:p>
                      <a:pPr marL="36000" indent="-144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b="0" i="0" u="none" baseline="0" dirty="0">
                          <a:uFill>
                            <a:solidFill>
                              <a:srgbClr val="002060"/>
                            </a:solidFill>
                          </a:uFill>
                        </a:rPr>
                        <a:t>Tail of pancreas</a:t>
                      </a:r>
                    </a:p>
                    <a:p>
                      <a:pPr marL="36000" indent="-144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b="0" i="0" u="none" baseline="0" dirty="0">
                          <a:uFill>
                            <a:solidFill>
                              <a:srgbClr val="002060"/>
                            </a:solidFill>
                          </a:uFill>
                        </a:rPr>
                        <a:t>Left colic flexure </a:t>
                      </a:r>
                    </a:p>
                    <a:p>
                      <a:pPr marL="36000" indent="-144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b="0" i="0" u="none" baseline="0" dirty="0">
                          <a:uFill>
                            <a:solidFill>
                              <a:srgbClr val="002060"/>
                            </a:solidFill>
                          </a:uFill>
                        </a:rPr>
                        <a:t>Left kidney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-144000" algn="l" rtl="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ar-SA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3399"/>
                            </a:solidFill>
                          </a:uFill>
                          <a:latin typeface="+mn-lt"/>
                        </a:rPr>
                        <a:t>Diaphragm, that separates it from the left pleura (left </a:t>
                      </a:r>
                      <a:r>
                        <a:rPr lang="en-US" altLang="ar-SA" sz="2000" u="none" baseline="0" dirty="0" err="1">
                          <a:solidFill>
                            <a:schemeClr val="tx1"/>
                          </a:solidFill>
                          <a:uFill>
                            <a:solidFill>
                              <a:srgbClr val="FF3399"/>
                            </a:solidFill>
                          </a:uFill>
                          <a:latin typeface="+mn-lt"/>
                        </a:rPr>
                        <a:t>costo</a:t>
                      </a:r>
                      <a:r>
                        <a:rPr lang="en-US" altLang="ar-SA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3399"/>
                            </a:solidFill>
                          </a:uFill>
                          <a:latin typeface="+mn-lt"/>
                        </a:rPr>
                        <a:t>-diaphragmatic recess)</a:t>
                      </a:r>
                    </a:p>
                    <a:p>
                      <a:pPr marL="36000" indent="-144000" algn="l" rtl="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ar-SA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3399"/>
                            </a:solidFill>
                          </a:uFill>
                          <a:latin typeface="+mn-lt"/>
                        </a:rPr>
                        <a:t>Left lung </a:t>
                      </a:r>
                    </a:p>
                    <a:p>
                      <a:pPr marL="36000" indent="-144000" algn="l" rtl="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ar-SA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3399"/>
                            </a:solidFill>
                          </a:uFill>
                          <a:latin typeface="+mn-lt"/>
                        </a:rPr>
                        <a:t>9, 10 &amp; 11 ribs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482025"/>
                  </a:ext>
                </a:extLst>
              </a:tr>
              <a:tr h="122368">
                <a:tc>
                  <a:txBody>
                    <a:bodyPr/>
                    <a:lstStyle/>
                    <a:p>
                      <a:pPr marL="0" indent="0" algn="ctr" rtl="0">
                        <a:buFont typeface="+mj-lt"/>
                        <a:buNone/>
                      </a:pPr>
                      <a:r>
                        <a:rPr lang="en-US" altLang="en-US" sz="2000" b="1" i="0" u="none" baseline="0" dirty="0">
                          <a:uFill>
                            <a:solidFill>
                              <a:srgbClr val="002060"/>
                            </a:solidFill>
                          </a:uFill>
                        </a:rPr>
                        <a:t>Medial</a:t>
                      </a:r>
                      <a:r>
                        <a:rPr lang="en-US" altLang="en-US" sz="2000" b="0" i="0" u="none" baseline="0" dirty="0">
                          <a:uFill>
                            <a:solidFill>
                              <a:srgbClr val="002060"/>
                            </a:solidFill>
                          </a:uFill>
                        </a:rPr>
                        <a:t> 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1" hangingPunct="1">
                        <a:lnSpc>
                          <a:spcPct val="90000"/>
                        </a:lnSpc>
                        <a:buFont typeface="+mj-lt"/>
                        <a:buNone/>
                      </a:pPr>
                      <a:r>
                        <a:rPr lang="en-US" altLang="ar-SA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3399"/>
                            </a:solidFill>
                          </a:uFill>
                          <a:latin typeface="+mn-lt"/>
                        </a:rPr>
                        <a:t>Inferior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49947"/>
                  </a:ext>
                </a:extLst>
              </a:tr>
              <a:tr h="122368">
                <a:tc>
                  <a:txBody>
                    <a:bodyPr/>
                    <a:lstStyle/>
                    <a:p>
                      <a:pPr marL="0" indent="0" algn="ctr" rtl="0">
                        <a:buFont typeface="+mj-lt"/>
                        <a:buNone/>
                      </a:pPr>
                      <a:r>
                        <a:rPr lang="en-GB" sz="2000" dirty="0">
                          <a:latin typeface="+mn-lt"/>
                        </a:rPr>
                        <a:t>Left kidney</a:t>
                      </a:r>
                      <a:endParaRPr lang="en-US" altLang="en-US" sz="2000" b="0" i="0" u="none" baseline="0" dirty="0">
                        <a:uFill>
                          <a:solidFill>
                            <a:srgbClr val="002060"/>
                          </a:solidFill>
                        </a:u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 eaLnBrk="1" hangingPunct="1">
                        <a:lnSpc>
                          <a:spcPct val="90000"/>
                        </a:lnSpc>
                        <a:buFont typeface="+mj-lt"/>
                        <a:buNone/>
                      </a:pPr>
                      <a:r>
                        <a:rPr lang="en-GB" sz="2000" dirty="0">
                          <a:latin typeface="+mn-lt"/>
                        </a:rPr>
                        <a:t>Left colic flexure</a:t>
                      </a:r>
                      <a:endParaRPr lang="en-US" altLang="ar-SA" sz="2000" u="heavy" baseline="0" dirty="0">
                        <a:solidFill>
                          <a:schemeClr val="tx1"/>
                        </a:solidFill>
                        <a:uFill>
                          <a:solidFill>
                            <a:srgbClr val="FF3399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874935"/>
                  </a:ext>
                </a:extLst>
              </a:tr>
            </a:tbl>
          </a:graphicData>
        </a:graphic>
      </p:graphicFrame>
      <p:pic>
        <p:nvPicPr>
          <p:cNvPr id="6" name="Picture 4" descr="صورة ذات صلة">
            <a:extLst>
              <a:ext uri="{FF2B5EF4-FFF2-40B4-BE49-F238E27FC236}">
                <a16:creationId xmlns:a16="http://schemas.microsoft.com/office/drawing/2014/main" id="{F403B918-9FB3-2E48-A310-EF82E2C1A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5680" t="37648" r="14879" b="10148"/>
          <a:stretch/>
        </p:blipFill>
        <p:spPr bwMode="auto">
          <a:xfrm>
            <a:off x="9360828" y="1695548"/>
            <a:ext cx="2450948" cy="179768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740CD8-3FC2-1047-A663-A525EEBE929F}"/>
              </a:ext>
            </a:extLst>
          </p:cNvPr>
          <p:cNvSpPr txBox="1"/>
          <p:nvPr/>
        </p:nvSpPr>
        <p:spPr>
          <a:xfrm>
            <a:off x="6606900" y="769092"/>
            <a:ext cx="27310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REMEMBER!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Left colic flexure = splenic flexure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Right colic flexure = hepatic flexure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65A70A-7E67-EF4E-894C-1D20AE8ED6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8648" y="4468902"/>
          <a:ext cx="8549042" cy="2225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274521">
                  <a:extLst>
                    <a:ext uri="{9D8B030D-6E8A-4147-A177-3AD203B41FA5}">
                      <a16:colId xmlns:a16="http://schemas.microsoft.com/office/drawing/2014/main" val="2276078562"/>
                    </a:ext>
                  </a:extLst>
                </a:gridCol>
                <a:gridCol w="4274521">
                  <a:extLst>
                    <a:ext uri="{9D8B030D-6E8A-4147-A177-3AD203B41FA5}">
                      <a16:colId xmlns:a16="http://schemas.microsoft.com/office/drawing/2014/main" val="2545326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Left colic flexure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A7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Right colic flexure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A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70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Higher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Lower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536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Away</a:t>
                      </a:r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from the middle 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224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Develops from the </a:t>
                      </a:r>
                      <a:r>
                        <a:rPr 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hindgut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Develops from the </a:t>
                      </a:r>
                      <a:r>
                        <a:rPr 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midgut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2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Supplied by the </a:t>
                      </a:r>
                      <a:r>
                        <a:rPr 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inferior mesenteric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Supplied by the </a:t>
                      </a:r>
                      <a:r>
                        <a:rPr 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superior mesenteric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782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Acute angle </a:t>
                      </a:r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(less than 90° 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Right</a:t>
                      </a:r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angle</a:t>
                      </a:r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(90°)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412766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8690634-F65B-4FA2-A675-CD4FF8A0F9C2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Spleen</a:t>
            </a:r>
          </a:p>
          <a:p>
            <a:r>
              <a:rPr lang="en-US" sz="3200" b="1" dirty="0"/>
              <a:t>Relation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A7011C-ACE8-49DC-868A-106CAF26B40A}"/>
              </a:ext>
            </a:extLst>
          </p:cNvPr>
          <p:cNvSpPr/>
          <p:nvPr/>
        </p:nvSpPr>
        <p:spPr>
          <a:xfrm rot="16200000">
            <a:off x="-593559" y="5361735"/>
            <a:ext cx="2225041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IMPOETANT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895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7DAC4-2A7B-4188-942D-E3D23B7099A7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Spleen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157D0-B934-4C7A-9A95-8800F2E53D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8649" y="1465006"/>
          <a:ext cx="10714702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6249">
                  <a:extLst>
                    <a:ext uri="{9D8B030D-6E8A-4147-A177-3AD203B41FA5}">
                      <a16:colId xmlns:a16="http://schemas.microsoft.com/office/drawing/2014/main" val="2913223862"/>
                    </a:ext>
                  </a:extLst>
                </a:gridCol>
                <a:gridCol w="9188453">
                  <a:extLst>
                    <a:ext uri="{9D8B030D-6E8A-4147-A177-3AD203B41FA5}">
                      <a16:colId xmlns:a16="http://schemas.microsoft.com/office/drawing/2014/main" val="1557667245"/>
                    </a:ext>
                  </a:extLst>
                </a:gridCol>
              </a:tblGrid>
              <a:tr h="308057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Peritoneal Reflection | Ligaments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Spleen is </a:t>
                      </a:r>
                      <a:r>
                        <a:rPr lang="en-US" altLang="en-US" sz="2000" b="1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completely</a:t>
                      </a:r>
                      <a:r>
                        <a:rPr lang="en-US" altLang="en-US" sz="2000" b="0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 surrounded by </a:t>
                      </a:r>
                      <a:r>
                        <a:rPr lang="en-US" altLang="en-US" sz="2000" b="1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peritoneum</a:t>
                      </a:r>
                      <a:r>
                        <a:rPr lang="en-US" altLang="en-US" sz="2000" b="0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 which passes from its </a:t>
                      </a:r>
                      <a:r>
                        <a:rPr lang="en-US" altLang="en-US" sz="2000" b="1" u="none" baseline="0" dirty="0" err="1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hilus</a:t>
                      </a:r>
                      <a:r>
                        <a:rPr lang="en-US" altLang="en-US" sz="2000" b="0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 as: </a:t>
                      </a:r>
                    </a:p>
                    <a:p>
                      <a:pPr marL="504000" lvl="1" indent="-180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Gastrosplenic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ligament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 the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greater curvature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of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stomach 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(carrying the short gastric and left gastroepiploic vessels)</a:t>
                      </a:r>
                    </a:p>
                    <a:p>
                      <a:pPr marL="504000" lvl="0" indent="-180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Lienorenal (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splenorenal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) ligament 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 the 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left kidney  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(carrying the splenic vessels and the tail of pancreas </a:t>
                      </a:r>
                      <a:r>
                        <a:rPr lang="en-US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care not to cut it in splenectomy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888962"/>
                  </a:ext>
                </a:extLst>
              </a:tr>
              <a:tr h="174119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Surfaces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Diaphragmatic surface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: is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convexly curved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 to fit the concavity of the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diaphragm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 and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curved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 bodies of the  adjacent ribs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Visceral surface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: related to viscera.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371605"/>
                  </a:ext>
                </a:extLst>
              </a:tr>
              <a:tr h="174119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Borders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The </a:t>
                      </a:r>
                      <a:r>
                        <a:rPr lang="en-US" altLang="en-US" sz="2000" b="1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superior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 &amp; </a:t>
                      </a:r>
                      <a:r>
                        <a:rPr lang="en-US" altLang="en-US" sz="2000" b="1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anterior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 borders are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sharp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.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en-US" sz="2000" b="1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Anterior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 border is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notched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.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The </a:t>
                      </a:r>
                      <a:r>
                        <a:rPr lang="en-US" altLang="en-US" sz="2000" b="1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posterior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 (</a:t>
                      </a:r>
                      <a:r>
                        <a:rPr lang="en-US" altLang="en-US" sz="2000" b="1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medial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) &amp; </a:t>
                      </a:r>
                      <a:r>
                        <a:rPr lang="en-US" altLang="en-US" sz="2000" b="1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inferior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 borders are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rounded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67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4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157D0-B934-4C7A-9A95-8800F2E53D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5026" y="1454943"/>
          <a:ext cx="11521948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238">
                  <a:extLst>
                    <a:ext uri="{9D8B030D-6E8A-4147-A177-3AD203B41FA5}">
                      <a16:colId xmlns:a16="http://schemas.microsoft.com/office/drawing/2014/main" val="2913223862"/>
                    </a:ext>
                  </a:extLst>
                </a:gridCol>
                <a:gridCol w="9880710">
                  <a:extLst>
                    <a:ext uri="{9D8B030D-6E8A-4147-A177-3AD203B41FA5}">
                      <a16:colId xmlns:a16="http://schemas.microsoft.com/office/drawing/2014/main" val="1557667245"/>
                    </a:ext>
                  </a:extLst>
                </a:gridCol>
              </a:tblGrid>
              <a:tr h="1167941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Blood supply (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Splenic artery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Largest</a:t>
                      </a:r>
                      <a:r>
                        <a:rPr lang="en-US" altLang="en-US" sz="16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 branch of  the </a:t>
                      </a:r>
                      <a:r>
                        <a:rPr lang="en-US" altLang="en-US" sz="16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celiac</a:t>
                      </a:r>
                      <a:r>
                        <a:rPr lang="en-US" altLang="en-US" sz="16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en-US" sz="16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artery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b="0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Runs a </a:t>
                      </a:r>
                      <a:r>
                        <a:rPr lang="en-US" altLang="en-US" sz="1600" b="1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tortuous</a:t>
                      </a:r>
                      <a:r>
                        <a:rPr lang="en-US" altLang="en-US" sz="1600" b="0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en-US" sz="1600" b="0" u="non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(</a:t>
                      </a:r>
                      <a:r>
                        <a:rPr lang="ar-SA" altLang="en-US" sz="1600" b="0" u="non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متعرج</a:t>
                      </a:r>
                      <a:r>
                        <a:rPr lang="en-US" altLang="en-US" sz="1600" b="0" u="non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) </a:t>
                      </a:r>
                      <a:r>
                        <a:rPr lang="en-US" altLang="en-US" sz="1600" b="1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course </a:t>
                      </a:r>
                      <a:r>
                        <a:rPr lang="en-US" altLang="en-US" sz="1600" b="0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(so when the stomach is full it won’t collapse it will just elongate)</a:t>
                      </a:r>
                      <a:r>
                        <a:rPr lang="en-US" altLang="en-US" sz="1600" b="0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 </a:t>
                      </a:r>
                      <a:br>
                        <a:rPr lang="en-US" altLang="en-US" sz="1600" b="0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</a:br>
                      <a:r>
                        <a:rPr lang="en-US" altLang="en-US" sz="1600" b="0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along the upper border of the pancreas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b="0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Passes within the lienorenal ligament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Divides into 4-5  terminal branches, which enter the spleen at the </a:t>
                      </a:r>
                      <a:r>
                        <a:rPr lang="en-US" altLang="en-US" sz="1600" b="0" u="none" baseline="0" dirty="0" err="1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hilus</a:t>
                      </a:r>
                      <a:r>
                        <a:rPr lang="en-US" altLang="en-US" sz="16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.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1600" b="0" u="none" baseline="0" dirty="0">
                        <a:solidFill>
                          <a:schemeClr val="tx1"/>
                        </a:solidFill>
                        <a:uFill>
                          <a:solidFill>
                            <a:srgbClr val="92D050"/>
                          </a:solidFill>
                        </a:u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888962"/>
                  </a:ext>
                </a:extLst>
              </a:tr>
              <a:tr h="1472272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Venous Drainage</a:t>
                      </a: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Splenic vein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IMPORTANT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Leaves the </a:t>
                      </a:r>
                      <a:r>
                        <a:rPr lang="en-US" altLang="en-US" sz="1600" b="0" u="none" baseline="0" dirty="0" err="1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hilus</a:t>
                      </a:r>
                      <a:endParaRPr lang="en-US" altLang="en-US" sz="1600" b="0" u="none" baseline="0" dirty="0">
                        <a:solidFill>
                          <a:schemeClr val="tx1"/>
                        </a:solidFill>
                        <a:uFill>
                          <a:solidFill>
                            <a:srgbClr val="92D050"/>
                          </a:solidFill>
                        </a:uFill>
                        <a:latin typeface="+mn-lt"/>
                      </a:endParaRP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Runs behind the tail &amp; body of the pancreas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b="0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Reaches behind the neck of pancreas, where it joins the superior mesenteric vein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600" b="0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   to form the portal vein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b="1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Tributaries: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600" b="1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Short gastric vein | left gastroepiploic vein | Pancreatic veins | Inferior mesenteric vein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777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Lymph Drainage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Lymphatics emerge from the </a:t>
                      </a:r>
                      <a:r>
                        <a:rPr lang="en-US" altLang="en-US" sz="1600" b="0" u="none" baseline="0" dirty="0" err="1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hilus</a:t>
                      </a:r>
                      <a:r>
                        <a:rPr lang="en-US" altLang="en-US" sz="16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 and drain into several nodes lying at the </a:t>
                      </a:r>
                      <a:r>
                        <a:rPr lang="en-US" altLang="en-US" sz="16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hilum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b="0" u="none" baseline="0" dirty="0" err="1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Efferents</a:t>
                      </a:r>
                      <a:r>
                        <a:rPr lang="en-US" altLang="en-US" sz="16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 from the hilar nodes pass along the course of splenic artery, and drain into the </a:t>
                      </a:r>
                      <a:r>
                        <a:rPr lang="en-US" altLang="en-US" sz="16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celiac lymph nodes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365237"/>
                  </a:ext>
                </a:extLst>
              </a:tr>
              <a:tr h="548493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Nerve supply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Derived from the </a:t>
                      </a:r>
                      <a:r>
                        <a:rPr lang="en-US" altLang="en-US" sz="16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celiac plexus </a:t>
                      </a:r>
                      <a:r>
                        <a:rPr lang="en-US" altLang="en-US" sz="16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(</a:t>
                      </a:r>
                      <a:r>
                        <a:rPr lang="en-US" altLang="en-US" sz="1600" b="0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Innervation is purely sympathetic</a:t>
                      </a:r>
                      <a:r>
                        <a:rPr lang="en-US" altLang="en-US" sz="16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).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Are distributed mainly along branches of the </a:t>
                      </a:r>
                      <a:r>
                        <a:rPr lang="en-US" altLang="en-US" sz="16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splenic artery</a:t>
                      </a:r>
                      <a:r>
                        <a:rPr lang="en-US" altLang="en-US" sz="16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99"/>
                            </a:solidFill>
                          </a:uFill>
                          <a:latin typeface="+mn-lt"/>
                        </a:rPr>
                        <a:t>, and are vasomotor in function.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371605"/>
                  </a:ext>
                </a:extLst>
              </a:tr>
            </a:tbl>
          </a:graphicData>
        </a:graphic>
      </p:graphicFrame>
      <p:pic>
        <p:nvPicPr>
          <p:cNvPr id="9" name="Picture 6" descr="https://encrypted-tbn1.gstatic.com/images?q=tbn:ANd9GcRlcNe296FynAX8OSNCS2T5mSRkqfqPRVfMtzylgvlbcDP7XTw6eQ">
            <a:extLst>
              <a:ext uri="{FF2B5EF4-FFF2-40B4-BE49-F238E27FC236}">
                <a16:creationId xmlns:a16="http://schemas.microsoft.com/office/drawing/2014/main" id="{11791C2A-EF59-4525-BFD6-861A9221D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655" r="4233" b="7171"/>
          <a:stretch/>
        </p:blipFill>
        <p:spPr bwMode="auto">
          <a:xfrm>
            <a:off x="9740474" y="3128644"/>
            <a:ext cx="1785650" cy="138202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77DAC4-2A7B-4188-942D-E3D23B7099A7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Spleen</a:t>
            </a:r>
          </a:p>
          <a:p>
            <a:r>
              <a:rPr lang="en-US" sz="3200" b="1" dirty="0"/>
              <a:t>Supply</a:t>
            </a:r>
          </a:p>
        </p:txBody>
      </p:sp>
      <p:pic>
        <p:nvPicPr>
          <p:cNvPr id="5" name="Picture 2" descr="C:\Users\Zeenat\Pictures\img24771648.jpg">
            <a:extLst>
              <a:ext uri="{FF2B5EF4-FFF2-40B4-BE49-F238E27FC236}">
                <a16:creationId xmlns:a16="http://schemas.microsoft.com/office/drawing/2014/main" id="{A0BBA487-F33B-467F-BA53-FDD697C68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2716" r="6297" b="6864"/>
          <a:stretch/>
        </p:blipFill>
        <p:spPr>
          <a:xfrm>
            <a:off x="9348501" y="2004523"/>
            <a:ext cx="1909813" cy="951261"/>
          </a:xfrm>
          <a:prstGeom prst="rect">
            <a:avLst/>
          </a:prstGeom>
          <a:ln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1AB3029-AF1E-4F0F-BFC9-2DE498EA0854}"/>
              </a:ext>
            </a:extLst>
          </p:cNvPr>
          <p:cNvGrpSpPr/>
          <p:nvPr/>
        </p:nvGrpSpPr>
        <p:grpSpPr>
          <a:xfrm>
            <a:off x="11112038" y="548047"/>
            <a:ext cx="682625" cy="734036"/>
            <a:chOff x="6597319" y="353560"/>
            <a:chExt cx="682625" cy="734036"/>
          </a:xfrm>
        </p:grpSpPr>
        <p:pic>
          <p:nvPicPr>
            <p:cNvPr id="7" name="Picture 6" descr="Image result for youtube">
              <a:hlinkClick r:id="rId4"/>
              <a:extLst>
                <a:ext uri="{FF2B5EF4-FFF2-40B4-BE49-F238E27FC236}">
                  <a16:creationId xmlns:a16="http://schemas.microsoft.com/office/drawing/2014/main" id="{CB4AAA3C-DC1E-484E-8B9A-085D5837F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71DE0FA0-3555-4B29-B02B-F401942C4AE3}"/>
                </a:ext>
              </a:extLst>
            </p:cNvPr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14:28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338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45917"/>
              </p:ext>
            </p:extLst>
          </p:nvPr>
        </p:nvGraphicFramePr>
        <p:xfrm>
          <a:off x="579782" y="1067469"/>
          <a:ext cx="11032435" cy="5400223"/>
        </p:xfrm>
        <a:graphic>
          <a:graphicData uri="http://schemas.openxmlformats.org/drawingml/2006/table">
            <a:tbl>
              <a:tblPr firstRow="1" bandRow="1">
                <a:tableStyleId>{3E5EB3EA-823C-4605-A2E9-52B1581408BE}</a:tableStyleId>
              </a:tblPr>
              <a:tblGrid>
                <a:gridCol w="152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2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420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LIVER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SPLEEN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66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Location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Right </a:t>
                      </a:r>
                      <a:r>
                        <a:rPr lang="en-US" sz="1800" baseline="0" dirty="0">
                          <a:latin typeface="+mn-lt"/>
                        </a:rPr>
                        <a:t>&amp; left</a:t>
                      </a:r>
                      <a:r>
                        <a:rPr lang="en-US" sz="1800" dirty="0">
                          <a:latin typeface="+mn-lt"/>
                        </a:rPr>
                        <a:t> hypochondrium and epigastrium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Left</a:t>
                      </a:r>
                      <a:r>
                        <a:rPr lang="en-US" sz="1800" baseline="0" dirty="0">
                          <a:latin typeface="+mn-lt"/>
                        </a:rPr>
                        <a:t> hypochondrium deep to 9&amp;10&amp;11ribs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7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Surfaces</a:t>
                      </a:r>
                      <a:r>
                        <a:rPr lang="en-US" sz="1800" b="1" baseline="0" dirty="0">
                          <a:latin typeface="+mn-lt"/>
                        </a:rPr>
                        <a:t>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+mn-lt"/>
                        </a:rPr>
                        <a:t>Convex diaphragmatic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+mn-lt"/>
                        </a:rPr>
                        <a:t>Concave</a:t>
                      </a:r>
                      <a:r>
                        <a:rPr lang="en-US" sz="1800" baseline="0" dirty="0">
                          <a:latin typeface="+mn-lt"/>
                        </a:rPr>
                        <a:t> visceral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+mn-lt"/>
                        </a:rPr>
                        <a:t>Diaphragmatic(convex)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+mn-lt"/>
                        </a:rPr>
                        <a:t>visceral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66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Borders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aseline="0" dirty="0">
                        <a:latin typeface="+mn-lt"/>
                      </a:endParaRPr>
                    </a:p>
                    <a:p>
                      <a:pPr algn="ctr"/>
                      <a:r>
                        <a:rPr lang="en-US" sz="1800" baseline="0" dirty="0"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+mn-lt"/>
                        </a:rPr>
                        <a:t>Superior &amp;</a:t>
                      </a:r>
                      <a:r>
                        <a:rPr lang="en-US" sz="1800" baseline="0" dirty="0">
                          <a:latin typeface="+mn-lt"/>
                        </a:rPr>
                        <a:t> </a:t>
                      </a:r>
                      <a:r>
                        <a:rPr lang="en-US" sz="1800" dirty="0">
                          <a:latin typeface="+mn-lt"/>
                        </a:rPr>
                        <a:t>anterior borders</a:t>
                      </a:r>
                      <a:r>
                        <a:rPr lang="en-US" sz="1800" baseline="0" dirty="0">
                          <a:latin typeface="+mn-lt"/>
                        </a:rPr>
                        <a:t> </a:t>
                      </a:r>
                      <a:r>
                        <a:rPr lang="en-US" sz="1800" baseline="0" dirty="0">
                          <a:latin typeface="+mn-lt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aseline="0" dirty="0">
                          <a:latin typeface="+mn-lt"/>
                        </a:rPr>
                        <a:t>sharp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latin typeface="+mn-lt"/>
                        </a:rPr>
                        <a:t>Posterior &amp; inferior </a:t>
                      </a:r>
                      <a:r>
                        <a:rPr lang="en-US" sz="1800" baseline="0" dirty="0">
                          <a:latin typeface="+mn-lt"/>
                          <a:sym typeface="Wingdings" panose="05000000000000000000" pitchFamily="2" charset="2"/>
                        </a:rPr>
                        <a:t> round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14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Blood</a:t>
                      </a:r>
                      <a:r>
                        <a:rPr lang="en-US" sz="1800" b="1" baseline="0" dirty="0">
                          <a:latin typeface="+mn-lt"/>
                        </a:rPr>
                        <a:t> supply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latin typeface="+mn-lt"/>
                        </a:rPr>
                        <a:t>Hepatic artery(carry oxygenated blood)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latin typeface="+mn-lt"/>
                        </a:rPr>
                        <a:t>Portal vein (carry venous blood rich in nutrients)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latin typeface="+mn-lt"/>
                        </a:rPr>
                        <a:t>R&amp;L hepatic vein drain venous blood into IVC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Splenic</a:t>
                      </a:r>
                      <a:r>
                        <a:rPr lang="en-US" sz="1800" baseline="0" dirty="0">
                          <a:latin typeface="+mn-lt"/>
                        </a:rPr>
                        <a:t> artery &amp; vein </a:t>
                      </a:r>
                    </a:p>
                    <a:p>
                      <a:r>
                        <a:rPr lang="en-US" sz="1800" baseline="0" dirty="0">
                          <a:latin typeface="+mn-lt"/>
                        </a:rPr>
                        <a:t>(splenic v joins superior mesenteric v to form portal v) </a:t>
                      </a: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66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Nerve supply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latin typeface="+mn-lt"/>
                        </a:rPr>
                        <a:t>Sympathetic </a:t>
                      </a:r>
                      <a:r>
                        <a:rPr lang="en-US" sz="1800" baseline="0" dirty="0">
                          <a:latin typeface="+mn-lt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baseline="0" dirty="0">
                          <a:latin typeface="+mn-lt"/>
                        </a:rPr>
                        <a:t>celiac plexus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latin typeface="+mn-lt"/>
                        </a:rPr>
                        <a:t>parasympathetic</a:t>
                      </a:r>
                      <a:r>
                        <a:rPr lang="en-US" sz="1800" baseline="0" dirty="0">
                          <a:latin typeface="+mn-lt"/>
                          <a:sym typeface="Wingdings" panose="05000000000000000000" pitchFamily="2" charset="2"/>
                        </a:rPr>
                        <a:t> anterior vagal trunk </a:t>
                      </a:r>
                      <a:endParaRPr lang="en-US" sz="180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Purely</a:t>
                      </a:r>
                      <a:r>
                        <a:rPr lang="en-US" sz="1800" baseline="0" dirty="0">
                          <a:latin typeface="+mn-lt"/>
                        </a:rPr>
                        <a:t> sympathetic </a:t>
                      </a:r>
                      <a:r>
                        <a:rPr lang="en-US" sz="1800" baseline="0" dirty="0">
                          <a:latin typeface="+mn-lt"/>
                          <a:sym typeface="Wingdings" panose="05000000000000000000" pitchFamily="2" charset="2"/>
                        </a:rPr>
                        <a:t>celiac plexus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39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Lymphatic</a:t>
                      </a:r>
                      <a:r>
                        <a:rPr lang="en-US" sz="1800" b="1" baseline="0" dirty="0">
                          <a:latin typeface="+mn-lt"/>
                        </a:rPr>
                        <a:t> drainage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latin typeface="+mn-lt"/>
                        </a:rPr>
                        <a:t>Celiac nodes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latin typeface="+mn-lt"/>
                        </a:rPr>
                        <a:t>Few vessels to posterior mediastinal lymph nodes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Celiac nodes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70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FB2487C-3F9E-4447-982E-1B6B304434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803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4130547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1CE516-B407-0B4C-8B6F-7711E34306DA}"/>
              </a:ext>
            </a:extLst>
          </p:cNvPr>
          <p:cNvSpPr/>
          <p:nvPr/>
        </p:nvSpPr>
        <p:spPr>
          <a:xfrm>
            <a:off x="375492" y="935831"/>
            <a:ext cx="5496878" cy="1134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Which one of the following play a major role in supporting of liver?</a:t>
            </a:r>
            <a:endParaRPr lang="en-GB" sz="1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36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Hepatic veins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36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Hepatic artery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06D8E8-910F-F744-BB5D-FC4423EC0558}"/>
              </a:ext>
            </a:extLst>
          </p:cNvPr>
          <p:cNvSpPr/>
          <p:nvPr/>
        </p:nvSpPr>
        <p:spPr>
          <a:xfrm>
            <a:off x="375492" y="2188160"/>
            <a:ext cx="6096000" cy="871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The main final lymphatic drainage of liver is :-</a:t>
            </a:r>
            <a:endParaRPr lang="en-GB" sz="1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36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Posterior mediastinal nodes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36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Celiac nodes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41653-9464-434D-AF43-B1BCCA3F514C}"/>
              </a:ext>
            </a:extLst>
          </p:cNvPr>
          <p:cNvSpPr/>
          <p:nvPr/>
        </p:nvSpPr>
        <p:spPr>
          <a:xfrm>
            <a:off x="375492" y="3182566"/>
            <a:ext cx="6096000" cy="871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 The spleen is located in the left side deep to :- </a:t>
            </a:r>
            <a:endParaRPr lang="en-GB" sz="1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2575" lvl="0">
              <a:lnSpc>
                <a:spcPct val="107000"/>
              </a:lnSpc>
              <a:tabLst>
                <a:tab pos="268288" algn="l"/>
              </a:tabLst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7,8 and 9 ribs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2575" lvl="0">
              <a:lnSpc>
                <a:spcPct val="107000"/>
              </a:lnSpc>
              <a:tabLst>
                <a:tab pos="268288" algn="l"/>
              </a:tabLst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10 rib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F8369B-978B-DB4F-A48E-3BE0740434F7}"/>
              </a:ext>
            </a:extLst>
          </p:cNvPr>
          <p:cNvSpPr/>
          <p:nvPr/>
        </p:nvSpPr>
        <p:spPr>
          <a:xfrm>
            <a:off x="375492" y="4172408"/>
            <a:ext cx="5496878" cy="1134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 The ligament that attached the hilum of spleen to the greet curvature of stomach :-</a:t>
            </a:r>
            <a:endParaRPr lang="en-GB" sz="1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36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Gastrosplenic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ligament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36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Lienorenal ligament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B96F05-3593-5C40-BD68-EBC352D57748}"/>
              </a:ext>
            </a:extLst>
          </p:cNvPr>
          <p:cNvSpPr/>
          <p:nvPr/>
        </p:nvSpPr>
        <p:spPr>
          <a:xfrm>
            <a:off x="375492" y="5398352"/>
            <a:ext cx="5872368" cy="871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(5) The left colic flexure is related to the spleen :-</a:t>
            </a:r>
            <a:endParaRPr lang="en-GB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25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Anteriorly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25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Posteriorly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3FB992-D529-814F-BB7F-CC7FB2257197}"/>
              </a:ext>
            </a:extLst>
          </p:cNvPr>
          <p:cNvSpPr/>
          <p:nvPr/>
        </p:nvSpPr>
        <p:spPr>
          <a:xfrm>
            <a:off x="6169699" y="941910"/>
            <a:ext cx="5872368" cy="871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(6) Which of the following artery has tortuous course :-</a:t>
            </a:r>
            <a:endParaRPr lang="en-GB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25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Hepatic artery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25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Splenic artery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79F9A9-601F-9E43-9E8F-FC07F1678E33}"/>
              </a:ext>
            </a:extLst>
          </p:cNvPr>
          <p:cNvSpPr/>
          <p:nvPr/>
        </p:nvSpPr>
        <p:spPr>
          <a:xfrm>
            <a:off x="6169699" y="1889233"/>
            <a:ext cx="5872368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(7) The portal vein is form by joining of :-</a:t>
            </a:r>
            <a:endParaRPr lang="en-GB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25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Splenic vein and superior mesenteric artery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25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Splenic vein and superior mesenteric vein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25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Hepatic vein and superior mesenteric vein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25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Superior and inferior mesenteric veins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2D6723-B72C-F643-BABA-C5ABAC4F41FB}"/>
              </a:ext>
            </a:extLst>
          </p:cNvPr>
          <p:cNvSpPr/>
          <p:nvPr/>
        </p:nvSpPr>
        <p:spPr>
          <a:xfrm>
            <a:off x="3123931" y="1508043"/>
            <a:ext cx="3529343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36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Peritoneal ligament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3675" lvl="0">
              <a:lnSpc>
                <a:spcPct val="107000"/>
              </a:lnSpc>
            </a:pPr>
            <a:r>
              <a:rPr lang="en-GB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Tone of abdominal muscle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4187A9-4630-5B40-9C7F-551BD738FE9D}"/>
              </a:ext>
            </a:extLst>
          </p:cNvPr>
          <p:cNvSpPr/>
          <p:nvPr/>
        </p:nvSpPr>
        <p:spPr>
          <a:xfrm>
            <a:off x="3123931" y="2449801"/>
            <a:ext cx="6096000" cy="6719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3675" lvl="0">
              <a:lnSpc>
                <a:spcPct val="107000"/>
              </a:lnSpc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Superior mediastinal nodes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36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Superior mesenteric nodes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3F8376-82F0-634B-AC88-289D6C09E71D}"/>
              </a:ext>
            </a:extLst>
          </p:cNvPr>
          <p:cNvSpPr/>
          <p:nvPr/>
        </p:nvSpPr>
        <p:spPr>
          <a:xfrm>
            <a:off x="3048001" y="3452195"/>
            <a:ext cx="6096000" cy="607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2575" lvl="0">
              <a:lnSpc>
                <a:spcPct val="107000"/>
              </a:lnSpc>
              <a:tabLst>
                <a:tab pos="268288" algn="l"/>
              </a:tabLst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9,10 and 11 ribs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2575" lvl="0">
              <a:lnSpc>
                <a:spcPct val="107000"/>
              </a:lnSpc>
              <a:tabLst>
                <a:tab pos="268288" algn="l"/>
              </a:tabLst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None of above 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3E100E-9B83-D24A-8169-6503006F6AC5}"/>
              </a:ext>
            </a:extLst>
          </p:cNvPr>
          <p:cNvSpPr/>
          <p:nvPr/>
        </p:nvSpPr>
        <p:spPr>
          <a:xfrm>
            <a:off x="3048001" y="4699347"/>
            <a:ext cx="6096000" cy="607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36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Splenorenal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ligament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36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Gastrohepatic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ligament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03E9F0-CB50-9149-85C7-715DCB566642}"/>
              </a:ext>
            </a:extLst>
          </p:cNvPr>
          <p:cNvSpPr/>
          <p:nvPr/>
        </p:nvSpPr>
        <p:spPr>
          <a:xfrm>
            <a:off x="2366630" y="5652028"/>
            <a:ext cx="1741170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Medially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25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Inferiorly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D80F48-578C-A842-90C6-31841E04386A}"/>
              </a:ext>
            </a:extLst>
          </p:cNvPr>
          <p:cNvSpPr/>
          <p:nvPr/>
        </p:nvSpPr>
        <p:spPr>
          <a:xfrm>
            <a:off x="8160837" y="1207490"/>
            <a:ext cx="3657600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Superior mesenteric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2575" lvl="0">
              <a:lnSpc>
                <a:spcPct val="107000"/>
              </a:lnSpc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Inferior mesenteric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29C6A-6757-4FF1-BB8B-513DB95610CF}"/>
              </a:ext>
            </a:extLst>
          </p:cNvPr>
          <p:cNvSpPr/>
          <p:nvPr/>
        </p:nvSpPr>
        <p:spPr>
          <a:xfrm>
            <a:off x="6171931" y="3341511"/>
            <a:ext cx="6096000" cy="871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(8) 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liver lies mainly in the : </a:t>
            </a:r>
          </a:p>
          <a:p>
            <a:pPr marL="282575" lvl="0">
              <a:lnSpc>
                <a:spcPct val="107000"/>
              </a:lnSpc>
            </a:pPr>
            <a:r>
              <a:rPr lang="en-GB" sz="1600" dirty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A) Right lumber region </a:t>
            </a:r>
          </a:p>
          <a:p>
            <a:pPr marL="282575" lvl="0">
              <a:lnSpc>
                <a:spcPct val="107000"/>
              </a:lnSpc>
            </a:pPr>
            <a:r>
              <a:rPr lang="en-GB" sz="1600" dirty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B) Left hypochondrium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F0794C-F17B-4D35-90B7-5ABF01BA8ADD}"/>
              </a:ext>
            </a:extLst>
          </p:cNvPr>
          <p:cNvSpPr/>
          <p:nvPr/>
        </p:nvSpPr>
        <p:spPr>
          <a:xfrm>
            <a:off x="6171931" y="4377036"/>
            <a:ext cx="6096000" cy="871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(9) Which of the following lies posterior to the liver:</a:t>
            </a:r>
          </a:p>
          <a:p>
            <a:pPr marL="282575" lvl="0">
              <a:lnSpc>
                <a:spcPct val="107000"/>
              </a:lnSpc>
            </a:pPr>
            <a:r>
              <a:rPr lang="en-GB" sz="1600" dirty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A) The body of the stomach </a:t>
            </a:r>
          </a:p>
          <a:p>
            <a:pPr marL="282575" lvl="0">
              <a:lnSpc>
                <a:spcPct val="107000"/>
              </a:lnSpc>
            </a:pPr>
            <a:r>
              <a:rPr lang="en-GB" sz="1600" dirty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B) The hepatic flexure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7C5F13-422D-485B-91AC-B0E6845B1CFE}"/>
              </a:ext>
            </a:extLst>
          </p:cNvPr>
          <p:cNvSpPr/>
          <p:nvPr/>
        </p:nvSpPr>
        <p:spPr>
          <a:xfrm>
            <a:off x="6171931" y="5473864"/>
            <a:ext cx="6096000" cy="871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(10) The lateral  boundaries  of  the Bare  area include:</a:t>
            </a:r>
          </a:p>
          <a:p>
            <a:pPr marL="268287" lvl="0">
              <a:lnSpc>
                <a:spcPct val="107000"/>
              </a:lnSpc>
            </a:pPr>
            <a:r>
              <a:rPr lang="en-GB" sz="1600" dirty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A) Superior triangular ligament</a:t>
            </a:r>
          </a:p>
          <a:p>
            <a:pPr marL="268287" lvl="0">
              <a:lnSpc>
                <a:spcPct val="107000"/>
              </a:lnSpc>
            </a:pPr>
            <a:r>
              <a:rPr lang="en-GB" sz="1600" dirty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B) Left coronary ligament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A2F52F-0905-4059-91F8-827800B51D2D}"/>
              </a:ext>
            </a:extLst>
          </p:cNvPr>
          <p:cNvSpPr/>
          <p:nvPr/>
        </p:nvSpPr>
        <p:spPr>
          <a:xfrm>
            <a:off x="8992601" y="3626388"/>
            <a:ext cx="2781300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lvl="0">
              <a:lnSpc>
                <a:spcPct val="107000"/>
              </a:lnSpc>
            </a:pPr>
            <a:r>
              <a:rPr lang="en-GB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C) Right hypogastrium  </a:t>
            </a:r>
          </a:p>
          <a:p>
            <a:pPr marL="282575" lvl="0">
              <a:lnSpc>
                <a:spcPct val="107000"/>
              </a:lnSpc>
            </a:pPr>
            <a:r>
              <a:rPr lang="en-GB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D) Right hypochondrium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3C758D-07C5-4B6A-87CD-5F959020A5AC}"/>
              </a:ext>
            </a:extLst>
          </p:cNvPr>
          <p:cNvSpPr/>
          <p:nvPr/>
        </p:nvSpPr>
        <p:spPr>
          <a:xfrm>
            <a:off x="8992601" y="4753384"/>
            <a:ext cx="2621280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lvl="0">
              <a:lnSpc>
                <a:spcPct val="107000"/>
              </a:lnSpc>
            </a:pPr>
            <a:r>
              <a:rPr lang="en-GB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C) The jejunum </a:t>
            </a:r>
          </a:p>
          <a:p>
            <a:pPr marL="282575" lvl="0">
              <a:lnSpc>
                <a:spcPct val="107000"/>
              </a:lnSpc>
            </a:pPr>
            <a:r>
              <a:rPr lang="en-GB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D) The splenic flexure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7EE524-1B6F-4555-B989-2FCBEBEE8D71}"/>
              </a:ext>
            </a:extLst>
          </p:cNvPr>
          <p:cNvSpPr/>
          <p:nvPr/>
        </p:nvSpPr>
        <p:spPr>
          <a:xfrm>
            <a:off x="8979431" y="5758741"/>
            <a:ext cx="3148799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7" lvl="0">
              <a:lnSpc>
                <a:spcPct val="107000"/>
              </a:lnSpc>
            </a:pPr>
            <a:r>
              <a:rPr lang="en-GB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C) Posterior  triangular ligament</a:t>
            </a:r>
          </a:p>
          <a:p>
            <a:pPr marL="268287" lvl="0">
              <a:lnSpc>
                <a:spcPct val="107000"/>
              </a:lnSpc>
            </a:pPr>
            <a:r>
              <a:rPr lang="en-GB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D) Right triangular ligament </a:t>
            </a:r>
          </a:p>
        </p:txBody>
      </p:sp>
    </p:spTree>
    <p:extLst>
      <p:ext uri="{BB962C8B-B14F-4D97-AF65-F5344CB8AC3E}">
        <p14:creationId xmlns:p14="http://schemas.microsoft.com/office/powerpoint/2010/main" val="1108554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">
            <a:extLst>
              <a:ext uri="{FF2B5EF4-FFF2-40B4-BE49-F238E27FC236}">
                <a16:creationId xmlns:a16="http://schemas.microsoft.com/office/drawing/2014/main" id="{5ECD51B0-E371-4E0F-B5AF-3203D3DBC25D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" name="Shape 56">
            <a:extLst>
              <a:ext uri="{FF2B5EF4-FFF2-40B4-BE49-F238E27FC236}">
                <a16:creationId xmlns:a16="http://schemas.microsoft.com/office/drawing/2014/main" id="{1141A1C1-D7B5-465D-8F19-2F7BD16633A6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981E4-E3EE-47F3-ADDE-7C2C26FBC37F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Answers</a:t>
            </a:r>
          </a:p>
        </p:txBody>
      </p:sp>
      <p:sp>
        <p:nvSpPr>
          <p:cNvPr id="8" name="Shape 21">
            <a:extLst>
              <a:ext uri="{FF2B5EF4-FFF2-40B4-BE49-F238E27FC236}">
                <a16:creationId xmlns:a16="http://schemas.microsoft.com/office/drawing/2014/main" id="{AA804BE9-FDF2-4AEA-924D-54731E4C4671}"/>
              </a:ext>
            </a:extLst>
          </p:cNvPr>
          <p:cNvSpPr/>
          <p:nvPr/>
        </p:nvSpPr>
        <p:spPr>
          <a:xfrm flipV="1">
            <a:off x="0" y="6720112"/>
            <a:ext cx="12192000" cy="13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541">
            <a:extLst>
              <a:ext uri="{FF2B5EF4-FFF2-40B4-BE49-F238E27FC236}">
                <a16:creationId xmlns:a16="http://schemas.microsoft.com/office/drawing/2014/main" id="{BBBC6514-00ED-43A0-9486-A612F524303E}"/>
              </a:ext>
            </a:extLst>
          </p:cNvPr>
          <p:cNvSpPr txBox="1">
            <a:spLocks/>
          </p:cNvSpPr>
          <p:nvPr/>
        </p:nvSpPr>
        <p:spPr>
          <a:xfrm>
            <a:off x="3658685" y="1690813"/>
            <a:ext cx="2106011" cy="4146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A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B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C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A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D</a:t>
            </a:r>
          </a:p>
        </p:txBody>
      </p:sp>
      <p:sp>
        <p:nvSpPr>
          <p:cNvPr id="11" name="Shape 541">
            <a:extLst>
              <a:ext uri="{FF2B5EF4-FFF2-40B4-BE49-F238E27FC236}">
                <a16:creationId xmlns:a16="http://schemas.microsoft.com/office/drawing/2014/main" id="{8CEB97BE-0DDE-4DEF-A67A-98415F05CF6B}"/>
              </a:ext>
            </a:extLst>
          </p:cNvPr>
          <p:cNvSpPr txBox="1">
            <a:spLocks/>
          </p:cNvSpPr>
          <p:nvPr/>
        </p:nvSpPr>
        <p:spPr>
          <a:xfrm>
            <a:off x="6390907" y="1690813"/>
            <a:ext cx="2106011" cy="4146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spcBef>
                <a:spcPts val="0"/>
              </a:spcBef>
              <a:buAutoNum type="arabicParenBoth" startAt="6"/>
            </a:pPr>
            <a:r>
              <a:rPr lang="pt-BR" sz="4000" dirty="0">
                <a:latin typeface="Agency FB" panose="020B0503020202020204" pitchFamily="34" charset="0"/>
              </a:rPr>
              <a:t>B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B</a:t>
            </a:r>
          </a:p>
          <a:p>
            <a:pPr marL="742950" indent="-742950" algn="ctr">
              <a:spcBef>
                <a:spcPts val="0"/>
              </a:spcBef>
              <a:buFont typeface="Wingdings" pitchFamily="2" charset="2"/>
              <a:buAutoNum type="arabicParenBoth" startAt="8"/>
            </a:pPr>
            <a:r>
              <a:rPr lang="pt-BR" sz="4000" dirty="0">
                <a:latin typeface="Agency FB" panose="020B0503020202020204" pitchFamily="34" charset="0"/>
              </a:rPr>
              <a:t>D</a:t>
            </a:r>
          </a:p>
          <a:p>
            <a:pPr marL="742950" indent="-742950" algn="ctr">
              <a:spcBef>
                <a:spcPts val="0"/>
              </a:spcBef>
              <a:buAutoNum type="arabicParenBoth" startAt="8"/>
            </a:pPr>
            <a:r>
              <a:rPr lang="pt-BR" sz="4000" dirty="0">
                <a:latin typeface="Agency FB" panose="020B0503020202020204" pitchFamily="34" charset="0"/>
              </a:rPr>
              <a:t>B</a:t>
            </a:r>
          </a:p>
          <a:p>
            <a:pPr marL="742950" indent="-742950" algn="ctr">
              <a:spcBef>
                <a:spcPts val="0"/>
              </a:spcBef>
              <a:buAutoNum type="arabicParenBoth" startAt="8"/>
            </a:pPr>
            <a:r>
              <a:rPr lang="pt-BR" sz="4000" dirty="0">
                <a:latin typeface="Agency FB" panose="020B0503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36710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03C4EA-ACB1-9E40-986C-D4760CCD1995}"/>
              </a:ext>
            </a:extLst>
          </p:cNvPr>
          <p:cNvSpPr txBox="1"/>
          <p:nvPr/>
        </p:nvSpPr>
        <p:spPr>
          <a:xfrm>
            <a:off x="698886" y="738649"/>
            <a:ext cx="10794227" cy="58681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 52 years old male, emigrated from Southeast Asia about 10 years ago, and has no specific complaints except fatigue.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On examination you find little of note except that his liver edge is firm, is easily felt, and extends about 6 cm below the costal margin across much of the right upper quadrant.</a:t>
            </a:r>
          </a:p>
          <a:p>
            <a:endParaRPr lang="en-US" sz="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1) What is the liver ?</a:t>
            </a:r>
          </a:p>
          <a:p>
            <a:pPr lvl="1"/>
            <a:r>
              <a:rPr lang="en-US" sz="1600" dirty="0"/>
              <a:t>The largest gland in the body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2) Where is it located ?</a:t>
            </a:r>
          </a:p>
          <a:p>
            <a:pPr lvl="1"/>
            <a:r>
              <a:rPr lang="en-US" sz="1600" dirty="0"/>
              <a:t>Lies mainly in the right hypochondrium and epigastrium and extend into the left hypochondrium. Its gather part lies deep to 7-</a:t>
            </a:r>
            <a:r>
              <a:rPr lang="ar-SA" sz="1600" dirty="0"/>
              <a:t>  </a:t>
            </a:r>
            <a:r>
              <a:rPr lang="en-US" sz="1600" dirty="0"/>
              <a:t>11 right side ribs  and crosses the midline toward the left nipple 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3) What protects it ?</a:t>
            </a:r>
          </a:p>
          <a:p>
            <a:pPr lvl="1"/>
            <a:r>
              <a:rPr lang="en-US" sz="1600" dirty="0"/>
              <a:t>It is protected by the thoracic cage and the diaphragm. </a:t>
            </a:r>
          </a:p>
          <a:p>
            <a:pPr lvl="1"/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ct val="107000"/>
              </a:lnSpc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4) What is the site of portal-systemic anastomoses?</a:t>
            </a:r>
            <a:endParaRPr lang="en-GB" sz="1600" b="1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Esophagus (lower part).</a:t>
            </a:r>
            <a:endParaRPr lang="en-GB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Upper Anal canal.</a:t>
            </a:r>
            <a:endParaRPr lang="en-GB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Paraumbilical region.</a:t>
            </a:r>
            <a:endParaRPr lang="en-GB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Retroperitoneal.</a:t>
            </a:r>
            <a:endParaRPr lang="en-GB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Intrahepatic (Patent ductus venosus).</a:t>
            </a:r>
            <a:endParaRPr lang="en-GB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5) What is the feature that enable subtotal splenectomy?</a:t>
            </a:r>
            <a:endParaRPr lang="en-GB" sz="1600" b="1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Lack of arterial anastomoses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9268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27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pPr marL="571500" indent="-571500" rtl="0">
              <a:buFont typeface="Wingdings" panose="05000000000000000000" pitchFamily="2" charset="2"/>
              <a:buChar char="§"/>
            </a:pPr>
            <a:r>
              <a:rPr lang="en-US" dirty="0"/>
              <a:t>Objectives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515600" cy="4750453"/>
          </a:xfrm>
        </p:spPr>
        <p:txBody>
          <a:bodyPr>
            <a:noAutofit/>
          </a:bodyPr>
          <a:lstStyle/>
          <a:p>
            <a:pPr algn="l" rtl="0">
              <a:buNone/>
              <a:defRPr/>
            </a:pPr>
            <a:r>
              <a:rPr lang="en-US" b="1" dirty="0"/>
              <a:t>At the end of the lecture, students should be able to: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b="1" dirty="0"/>
              <a:t>Location</a:t>
            </a:r>
            <a:r>
              <a:rPr lang="en-US" dirty="0"/>
              <a:t>, </a:t>
            </a:r>
            <a:r>
              <a:rPr lang="en-US" b="1" dirty="0"/>
              <a:t>subdivisions</a:t>
            </a:r>
            <a:r>
              <a:rPr lang="en-US" dirty="0"/>
              <a:t> ,</a:t>
            </a:r>
            <a:r>
              <a:rPr lang="en-US" b="1" dirty="0"/>
              <a:t>relations</a:t>
            </a:r>
            <a:r>
              <a:rPr lang="en-US" dirty="0"/>
              <a:t> and </a:t>
            </a:r>
            <a:r>
              <a:rPr lang="en-US" b="1" dirty="0"/>
              <a:t>peritoneal</a:t>
            </a:r>
            <a:r>
              <a:rPr lang="en-US" dirty="0"/>
              <a:t> </a:t>
            </a:r>
            <a:r>
              <a:rPr lang="en-US" b="1" dirty="0"/>
              <a:t>reflection</a:t>
            </a:r>
            <a:r>
              <a:rPr lang="en-US" dirty="0"/>
              <a:t> of </a:t>
            </a:r>
            <a:r>
              <a:rPr lang="en-US" b="1" u="sng" dirty="0"/>
              <a:t>liver</a:t>
            </a:r>
            <a:r>
              <a:rPr lang="en-US" dirty="0"/>
              <a:t>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b="1" dirty="0"/>
              <a:t>Blood supply</a:t>
            </a:r>
            <a:r>
              <a:rPr lang="en-US" dirty="0"/>
              <a:t>, </a:t>
            </a:r>
            <a:r>
              <a:rPr lang="en-US" b="1" dirty="0"/>
              <a:t>nerve</a:t>
            </a:r>
            <a:r>
              <a:rPr lang="en-US" dirty="0"/>
              <a:t> </a:t>
            </a:r>
            <a:r>
              <a:rPr lang="en-US" b="1" dirty="0"/>
              <a:t>supply</a:t>
            </a:r>
            <a:r>
              <a:rPr lang="en-US" dirty="0"/>
              <a:t> and </a:t>
            </a:r>
            <a:r>
              <a:rPr lang="en-US" b="1" dirty="0"/>
              <a:t>lymphatic</a:t>
            </a:r>
            <a:r>
              <a:rPr lang="en-US" dirty="0"/>
              <a:t> </a:t>
            </a:r>
            <a:r>
              <a:rPr lang="en-US" b="1" dirty="0"/>
              <a:t>drainage</a:t>
            </a:r>
            <a:r>
              <a:rPr lang="en-US" dirty="0"/>
              <a:t> of </a:t>
            </a:r>
            <a:r>
              <a:rPr lang="en-US" b="1" u="sng" dirty="0"/>
              <a:t>liver</a:t>
            </a:r>
            <a:r>
              <a:rPr lang="en-US" dirty="0"/>
              <a:t>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b="1" dirty="0"/>
              <a:t>Location</a:t>
            </a:r>
            <a:r>
              <a:rPr lang="en-US" dirty="0"/>
              <a:t>, </a:t>
            </a:r>
            <a:r>
              <a:rPr lang="en-US" b="1" dirty="0"/>
              <a:t>subdivisions</a:t>
            </a:r>
            <a:r>
              <a:rPr lang="en-US" dirty="0"/>
              <a:t> and </a:t>
            </a:r>
            <a:r>
              <a:rPr lang="en-US" b="1" dirty="0"/>
              <a:t>relations</a:t>
            </a:r>
            <a:r>
              <a:rPr lang="en-US" dirty="0"/>
              <a:t> and </a:t>
            </a:r>
            <a:r>
              <a:rPr lang="en-US" b="1" dirty="0"/>
              <a:t>peritoneal reflection </a:t>
            </a:r>
            <a:r>
              <a:rPr lang="en-US" dirty="0"/>
              <a:t>of </a:t>
            </a:r>
            <a:r>
              <a:rPr lang="en-US" b="1" u="sng" dirty="0"/>
              <a:t>spleen</a:t>
            </a:r>
            <a:r>
              <a:rPr lang="en-US" dirty="0"/>
              <a:t>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b="1" dirty="0"/>
              <a:t>Blood supply</a:t>
            </a:r>
            <a:r>
              <a:rPr lang="en-US" dirty="0"/>
              <a:t>, </a:t>
            </a:r>
            <a:r>
              <a:rPr lang="en-US" b="1" dirty="0"/>
              <a:t>nerve supply </a:t>
            </a:r>
            <a:r>
              <a:rPr lang="en-US" dirty="0"/>
              <a:t>and </a:t>
            </a:r>
            <a:r>
              <a:rPr lang="en-US" b="1" dirty="0"/>
              <a:t>lymphatic drainage </a:t>
            </a:r>
            <a:r>
              <a:rPr lang="en-US" dirty="0"/>
              <a:t>of </a:t>
            </a:r>
            <a:r>
              <a:rPr lang="en-US" b="1" u="sng" dirty="0"/>
              <a:t>spleen</a:t>
            </a:r>
            <a:r>
              <a:rPr lang="en-US" dirty="0"/>
              <a:t>.</a:t>
            </a:r>
          </a:p>
          <a:p>
            <a:pPr marL="0" indent="0" algn="l" rtl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77B3A1CC-55F1-4F95-A2EB-E639F72E92D4}"/>
              </a:ext>
            </a:extLst>
          </p:cNvPr>
          <p:cNvSpPr txBox="1">
            <a:spLocks/>
          </p:cNvSpPr>
          <p:nvPr/>
        </p:nvSpPr>
        <p:spPr>
          <a:xfrm>
            <a:off x="738648" y="915065"/>
            <a:ext cx="9321783" cy="7837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 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largest gland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 in the body.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Weighs approximately 1500 g (approximately 2.5% of adult body weight). 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Lies mainly in the 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right hypochondrium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and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4"/>
                  </a:solidFill>
                </a:uFill>
                <a:cs typeface="Times New Roman" pitchFamily="18" charset="0"/>
              </a:rPr>
              <a:t>epigastrium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and extends into the 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00"/>
                  </a:solidFill>
                </a:uFill>
                <a:cs typeface="Times New Roman" pitchFamily="18" charset="0"/>
              </a:rPr>
              <a:t>left hypochondrium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 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Protected by the thoracic cage and diaphragm, its greater part lies deep to 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ribs 7-11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(when taking a biopsy from the liver it’s taken from here)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on the                              right side and crosses the midline toward the left below the nipple.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Moves with the diaphragm and is located more inferiorly when on </a:t>
            </a:r>
            <a:b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</a:b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is erect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(standing)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because of gravity.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3DD6906-AC12-4C9F-8532-94A207120FF2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Liver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D750266-F288-4E5A-87E1-355AF373D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689354"/>
              </p:ext>
            </p:extLst>
          </p:nvPr>
        </p:nvGraphicFramePr>
        <p:xfrm>
          <a:off x="737877" y="4099402"/>
          <a:ext cx="7186152" cy="2432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3076">
                  <a:extLst>
                    <a:ext uri="{9D8B030D-6E8A-4147-A177-3AD203B41FA5}">
                      <a16:colId xmlns:a16="http://schemas.microsoft.com/office/drawing/2014/main" val="3057893990"/>
                    </a:ext>
                  </a:extLst>
                </a:gridCol>
                <a:gridCol w="3593076">
                  <a:extLst>
                    <a:ext uri="{9D8B030D-6E8A-4147-A177-3AD203B41FA5}">
                      <a16:colId xmlns:a16="http://schemas.microsoft.com/office/drawing/2014/main" val="339333646"/>
                    </a:ext>
                  </a:extLst>
                </a:gridCol>
              </a:tblGrid>
              <a:tr h="306088">
                <a:tc>
                  <a:txBody>
                    <a:bodyPr/>
                    <a:lstStyle/>
                    <a:p>
                      <a:pPr algn="ctr" rtl="0"/>
                      <a:r>
                        <a:rPr lang="en-GB" b="1" i="0" dirty="0"/>
                        <a:t>Anterior relation 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b="1" i="0" dirty="0"/>
                        <a:t>Posterior relation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870596"/>
                  </a:ext>
                </a:extLst>
              </a:tr>
              <a:tr h="1729394">
                <a:tc>
                  <a:txBody>
                    <a:bodyPr/>
                    <a:lstStyle/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altLang="en-US" sz="1800" b="0" i="0" u="heavy" baseline="0" dirty="0">
                          <a:uFill>
                            <a:solidFill>
                              <a:schemeClr val="accent4"/>
                            </a:solidFill>
                          </a:uFill>
                        </a:rPr>
                        <a:t>Diaphragm</a:t>
                      </a:r>
                      <a:r>
                        <a:rPr lang="en-US" altLang="en-US" sz="1800" b="0" i="0" u="none" baseline="0" dirty="0">
                          <a:uFill>
                            <a:solidFill>
                              <a:srgbClr val="002060"/>
                            </a:solidFill>
                          </a:uFill>
                        </a:rPr>
                        <a:t>      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altLang="en-US" sz="1800" b="0" i="0" u="none" baseline="0" dirty="0">
                          <a:uFill>
                            <a:solidFill>
                              <a:srgbClr val="002060"/>
                            </a:solidFill>
                          </a:uFill>
                        </a:rPr>
                        <a:t>Right &amp; left pleura and lower margins of both </a:t>
                      </a:r>
                      <a:r>
                        <a:rPr lang="en-US" altLang="en-US" sz="1800" b="0" i="0" u="heavy" baseline="0" dirty="0">
                          <a:uFill>
                            <a:solidFill>
                              <a:srgbClr val="0070C0"/>
                            </a:solidFill>
                          </a:uFill>
                        </a:rPr>
                        <a:t>lungs</a:t>
                      </a:r>
                      <a:r>
                        <a:rPr lang="en-US" altLang="en-US" sz="1800" b="0" i="0" u="none" baseline="0" dirty="0">
                          <a:uFill>
                            <a:solidFill>
                              <a:srgbClr val="002060"/>
                            </a:solidFill>
                          </a:uFill>
                        </a:rPr>
                        <a:t> </a:t>
                      </a:r>
                      <a:endParaRPr lang="ar-SA" altLang="en-US" sz="1800" b="0" i="0" u="none" baseline="0" dirty="0">
                        <a:uFill>
                          <a:solidFill>
                            <a:srgbClr val="002060"/>
                          </a:solidFill>
                        </a:uFill>
                      </a:endParaRP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altLang="en-US" sz="1800" b="0" i="0" u="none" baseline="0" dirty="0">
                          <a:uFill>
                            <a:solidFill>
                              <a:srgbClr val="002060"/>
                            </a:solidFill>
                          </a:uFill>
                        </a:rPr>
                        <a:t>Right &amp; left costal margins 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altLang="en-US" sz="1800" b="0" i="0" u="none" baseline="0" dirty="0">
                          <a:uFill>
                            <a:solidFill>
                              <a:srgbClr val="002060"/>
                            </a:solidFill>
                          </a:uFill>
                        </a:rPr>
                        <a:t>Xiphoid process 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altLang="en-US" sz="1800" b="0" i="0" u="none" baseline="0" dirty="0">
                          <a:uFill>
                            <a:solidFill>
                              <a:srgbClr val="002060"/>
                            </a:solidFill>
                          </a:uFill>
                        </a:rPr>
                        <a:t>Anterior abdominal wall in the subcostal angle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 algn="l" rtl="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altLang="ar-SA" sz="18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4"/>
                            </a:solidFill>
                          </a:uFill>
                          <a:latin typeface="+mn-lt"/>
                        </a:rPr>
                        <a:t>Diaphragm</a:t>
                      </a:r>
                    </a:p>
                    <a:p>
                      <a:pPr marL="180000" indent="-180000" algn="l" rtl="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altLang="ar-SA" sz="18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3"/>
                            </a:solidFill>
                          </a:uFill>
                          <a:latin typeface="+mn-lt"/>
                        </a:rPr>
                        <a:t>Inferior vena cava</a:t>
                      </a:r>
                    </a:p>
                    <a:p>
                      <a:pPr marL="180000" indent="-180000" algn="l" rtl="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altLang="ar-SA" sz="18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6"/>
                            </a:solidFill>
                          </a:uFill>
                          <a:latin typeface="+mn-lt"/>
                        </a:rPr>
                        <a:t>Right kidney</a:t>
                      </a:r>
                      <a:r>
                        <a:rPr lang="en-US" altLang="ar-SA" sz="1800" u="none" dirty="0">
                          <a:solidFill>
                            <a:schemeClr val="tx1"/>
                          </a:solidFill>
                          <a:uFill>
                            <a:solidFill>
                              <a:schemeClr val="accent6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ar-SA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and right suprarenal gland</a:t>
                      </a:r>
                    </a:p>
                    <a:p>
                      <a:pPr marL="180000" indent="-180000" algn="l" rtl="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altLang="ar-SA" sz="18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7030A0"/>
                            </a:solidFill>
                          </a:uFill>
                          <a:latin typeface="+mn-lt"/>
                        </a:rPr>
                        <a:t>Hepatic flexure</a:t>
                      </a:r>
                      <a:r>
                        <a:rPr lang="en-US" altLang="ar-SA" sz="18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4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ar-SA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of the colon</a:t>
                      </a:r>
                    </a:p>
                    <a:p>
                      <a:pPr marL="180000" indent="-180000" algn="l" rtl="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altLang="ar-SA" sz="18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Duodenum</a:t>
                      </a:r>
                      <a:r>
                        <a:rPr lang="en-US" altLang="ar-SA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ar-SA" sz="1600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(1</a:t>
                      </a:r>
                      <a:r>
                        <a:rPr lang="en-US" altLang="ar-SA" sz="1600" u="none" baseline="30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st</a:t>
                      </a:r>
                      <a:r>
                        <a:rPr lang="en-US" altLang="ar-SA" sz="1600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 part)</a:t>
                      </a:r>
                      <a:r>
                        <a:rPr lang="en-US" altLang="ar-SA" sz="1600" u="non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br>
                        <a:rPr lang="en-US" altLang="ar-SA" sz="1800" u="non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ar-SA" sz="18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</a:rPr>
                        <a:t>gallbladder</a:t>
                      </a:r>
                      <a:r>
                        <a:rPr lang="en-US" altLang="ar-SA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altLang="ar-SA" sz="18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  <a:latin typeface="+mn-lt"/>
                        </a:rPr>
                        <a:t>esophagus</a:t>
                      </a:r>
                      <a:r>
                        <a:rPr lang="en-US" altLang="ar-SA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ar-SA" sz="1600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(lower part)</a:t>
                      </a:r>
                      <a:r>
                        <a:rPr lang="en-US" altLang="ar-SA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en-US" altLang="ar-SA" sz="1800" u="non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ar-SA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&amp; </a:t>
                      </a:r>
                      <a:r>
                        <a:rPr lang="en-US" altLang="ar-SA" sz="18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3399"/>
                            </a:solidFill>
                          </a:uFill>
                          <a:latin typeface="+mn-lt"/>
                        </a:rPr>
                        <a:t>fundus of the stomach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482025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42C7FA-2F90-4170-9559-B9730A99B48A}"/>
              </a:ext>
            </a:extLst>
          </p:cNvPr>
          <p:cNvCxnSpPr/>
          <p:nvPr/>
        </p:nvCxnSpPr>
        <p:spPr>
          <a:xfrm>
            <a:off x="10663890" y="4747448"/>
            <a:ext cx="2051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1E807176-7E3E-45E8-B275-E4078ABA2CDF}"/>
              </a:ext>
            </a:extLst>
          </p:cNvPr>
          <p:cNvGrpSpPr/>
          <p:nvPr/>
        </p:nvGrpSpPr>
        <p:grpSpPr>
          <a:xfrm>
            <a:off x="7955274" y="4346979"/>
            <a:ext cx="4236726" cy="2035481"/>
            <a:chOff x="7955274" y="4346979"/>
            <a:chExt cx="4236726" cy="20354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247AD7-0F09-457F-B93F-CB90FB307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8796" y="4437365"/>
              <a:ext cx="2503204" cy="1854708"/>
            </a:xfrm>
            <a:prstGeom prst="rect">
              <a:avLst/>
            </a:prstGeom>
          </p:spPr>
        </p:pic>
        <p:pic>
          <p:nvPicPr>
            <p:cNvPr id="12" name="Picture 4" descr="Image result for diaphragm and liver">
              <a:extLst>
                <a:ext uri="{FF2B5EF4-FFF2-40B4-BE49-F238E27FC236}">
                  <a16:creationId xmlns:a16="http://schemas.microsoft.com/office/drawing/2014/main" id="{50FC3E0E-660D-4663-B6DA-602543A416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46"/>
            <a:stretch/>
          </p:blipFill>
          <p:spPr bwMode="auto">
            <a:xfrm>
              <a:off x="7955274" y="4346979"/>
              <a:ext cx="1899976" cy="203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6D55516-778C-4527-B668-A3C0EEB8C692}"/>
                </a:ext>
              </a:extLst>
            </p:cNvPr>
            <p:cNvCxnSpPr/>
            <p:nvPr/>
          </p:nvCxnSpPr>
          <p:spPr>
            <a:xfrm>
              <a:off x="8265284" y="5642518"/>
              <a:ext cx="205182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EAD59BC-1437-481C-A215-A5E9B38B9F38}"/>
                </a:ext>
              </a:extLst>
            </p:cNvPr>
            <p:cNvCxnSpPr/>
            <p:nvPr/>
          </p:nvCxnSpPr>
          <p:spPr>
            <a:xfrm>
              <a:off x="8410052" y="5273042"/>
              <a:ext cx="20518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268EFD8-C123-480F-9E1B-AC3B5F29A586}"/>
                </a:ext>
              </a:extLst>
            </p:cNvPr>
            <p:cNvCxnSpPr/>
            <p:nvPr/>
          </p:nvCxnSpPr>
          <p:spPr>
            <a:xfrm>
              <a:off x="9855250" y="5452585"/>
              <a:ext cx="20518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3983EF7-4477-4362-8C0A-FEB0CB37A46A}"/>
                </a:ext>
              </a:extLst>
            </p:cNvPr>
            <p:cNvCxnSpPr/>
            <p:nvPr/>
          </p:nvCxnSpPr>
          <p:spPr>
            <a:xfrm>
              <a:off x="9855250" y="5586762"/>
              <a:ext cx="205182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0A1F955-2A49-432F-AB43-868CBA0CF5D7}"/>
                </a:ext>
              </a:extLst>
            </p:cNvPr>
            <p:cNvCxnSpPr/>
            <p:nvPr/>
          </p:nvCxnSpPr>
          <p:spPr>
            <a:xfrm>
              <a:off x="9855250" y="4847065"/>
              <a:ext cx="205182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5A8F8B3-284F-41A1-AE4F-67D2DF7C6556}"/>
                </a:ext>
              </a:extLst>
            </p:cNvPr>
            <p:cNvCxnSpPr/>
            <p:nvPr/>
          </p:nvCxnSpPr>
          <p:spPr>
            <a:xfrm>
              <a:off x="8017764" y="5857607"/>
              <a:ext cx="205182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8CA301A-6F2C-4B58-8EA5-189191A7CF4A}"/>
                </a:ext>
              </a:extLst>
            </p:cNvPr>
            <p:cNvCxnSpPr/>
            <p:nvPr/>
          </p:nvCxnSpPr>
          <p:spPr>
            <a:xfrm>
              <a:off x="9870557" y="5924726"/>
              <a:ext cx="205182" cy="0"/>
            </a:xfrm>
            <a:prstGeom prst="straightConnector1">
              <a:avLst/>
            </a:prstGeom>
            <a:ln w="28575">
              <a:solidFill>
                <a:srgbClr val="FF66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AC5AC4B-C454-45B6-A06D-A4296A7668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35327" y="4883194"/>
              <a:ext cx="189875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4B7A318-2B84-4344-86E3-0375FE2517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35327" y="4594977"/>
              <a:ext cx="189875" cy="0"/>
            </a:xfrm>
            <a:prstGeom prst="straightConnector1">
              <a:avLst/>
            </a:prstGeom>
            <a:ln w="28575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9D7D48E-829C-4AB2-A850-841BB013A0C4}"/>
              </a:ext>
            </a:extLst>
          </p:cNvPr>
          <p:cNvCxnSpPr>
            <a:cxnSpLocks/>
          </p:cNvCxnSpPr>
          <p:nvPr/>
        </p:nvCxnSpPr>
        <p:spPr>
          <a:xfrm flipH="1">
            <a:off x="11935327" y="4747448"/>
            <a:ext cx="189875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EE7831-EC48-4302-BC5A-8A54140611AC}"/>
              </a:ext>
            </a:extLst>
          </p:cNvPr>
          <p:cNvGrpSpPr/>
          <p:nvPr/>
        </p:nvGrpSpPr>
        <p:grpSpPr>
          <a:xfrm>
            <a:off x="9654824" y="2326957"/>
            <a:ext cx="2428495" cy="1772445"/>
            <a:chOff x="8806467" y="3959795"/>
            <a:chExt cx="3109616" cy="226956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AEA2D21-3283-4808-977D-69CE092FB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6467" y="3959795"/>
              <a:ext cx="3109616" cy="2269563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096120D-701D-4C7E-8E4B-DE5989878380}"/>
                </a:ext>
              </a:extLst>
            </p:cNvPr>
            <p:cNvSpPr/>
            <p:nvPr/>
          </p:nvSpPr>
          <p:spPr>
            <a:xfrm flipV="1">
              <a:off x="10978332" y="4012887"/>
              <a:ext cx="799206" cy="293096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B59D24E-C28B-44CD-8338-6E5F20805D7F}"/>
                </a:ext>
              </a:extLst>
            </p:cNvPr>
            <p:cNvSpPr/>
            <p:nvPr/>
          </p:nvSpPr>
          <p:spPr>
            <a:xfrm flipV="1">
              <a:off x="10056495" y="4084515"/>
              <a:ext cx="701348" cy="15394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124687-4071-4E4F-BAF8-6DF93610C4CB}"/>
                </a:ext>
              </a:extLst>
            </p:cNvPr>
            <p:cNvSpPr/>
            <p:nvPr/>
          </p:nvSpPr>
          <p:spPr>
            <a:xfrm flipV="1">
              <a:off x="8978380" y="4016067"/>
              <a:ext cx="857626" cy="2899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1B2A9F5-754D-4A63-A6D3-9CDA075E7EBF}"/>
              </a:ext>
            </a:extLst>
          </p:cNvPr>
          <p:cNvGrpSpPr/>
          <p:nvPr/>
        </p:nvGrpSpPr>
        <p:grpSpPr>
          <a:xfrm>
            <a:off x="10145910" y="607797"/>
            <a:ext cx="682625" cy="734036"/>
            <a:chOff x="6597319" y="353560"/>
            <a:chExt cx="682625" cy="734036"/>
          </a:xfrm>
        </p:grpSpPr>
        <p:pic>
          <p:nvPicPr>
            <p:cNvPr id="38" name="Picture 37" descr="Image result for youtube">
              <a:hlinkClick r:id="rId5"/>
              <a:extLst>
                <a:ext uri="{FF2B5EF4-FFF2-40B4-BE49-F238E27FC236}">
                  <a16:creationId xmlns:a16="http://schemas.microsoft.com/office/drawing/2014/main" id="{A010E01F-A480-4471-ABB7-0041CF1C3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11">
              <a:extLst>
                <a:ext uri="{FF2B5EF4-FFF2-40B4-BE49-F238E27FC236}">
                  <a16:creationId xmlns:a16="http://schemas.microsoft.com/office/drawing/2014/main" id="{5FF17637-4428-49F7-9E26-D7EA61CF41F1}"/>
                </a:ext>
              </a:extLst>
            </p:cNvPr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10:07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7478AF-4A2B-D04E-B789-F10872522327}"/>
              </a:ext>
            </a:extLst>
          </p:cNvPr>
          <p:cNvSpPr txBox="1"/>
          <p:nvPr/>
        </p:nvSpPr>
        <p:spPr>
          <a:xfrm>
            <a:off x="5399539" y="3515910"/>
            <a:ext cx="3749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Diaphragm is dome shape so it’s seen anteriorly and posteriorly.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2E115C6-B852-4488-B74B-CFE607FC3222}"/>
              </a:ext>
            </a:extLst>
          </p:cNvPr>
          <p:cNvSpPr/>
          <p:nvPr/>
        </p:nvSpPr>
        <p:spPr>
          <a:xfrm rot="16200000">
            <a:off x="-730571" y="5097233"/>
            <a:ext cx="2435035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IMPOETANT IN OSPE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399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30ED6A6C-5318-4C32-8AFC-DE1704464166}"/>
              </a:ext>
            </a:extLst>
          </p:cNvPr>
          <p:cNvSpPr txBox="1">
            <a:spLocks/>
          </p:cNvSpPr>
          <p:nvPr/>
        </p:nvSpPr>
        <p:spPr>
          <a:xfrm>
            <a:off x="738648" y="1390511"/>
            <a:ext cx="11453351" cy="7837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liver is completely surrounded by a fibrous capsule and 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completely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covered by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peritoneum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 </a:t>
            </a:r>
            <a:r>
              <a:rPr lang="en-US" sz="22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EXCEPT</a:t>
            </a:r>
            <a:r>
              <a:rPr lang="en-US" sz="22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the bare areas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 =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Partially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covered by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peritoneum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</a:t>
            </a:r>
            <a:r>
              <a:rPr lang="en-US" sz="2200" b="1" u="heavy" dirty="0">
                <a:solidFill>
                  <a:srgbClr val="C00000"/>
                </a:solidFill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bare area</a:t>
            </a:r>
            <a:r>
              <a:rPr lang="en-US" sz="22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 of the liver is a triangular area on the posterior (diaphragmatic) surface of right lobe where there is </a:t>
            </a:r>
            <a:r>
              <a:rPr lang="en-US" sz="22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NO</a:t>
            </a:r>
            <a:r>
              <a:rPr lang="en-US" sz="22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intervening </a:t>
            </a:r>
            <a:r>
              <a:rPr lang="en-US" sz="22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peritoneum</a:t>
            </a:r>
            <a:r>
              <a:rPr lang="en-US" sz="22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 between the liver and the diaphragm.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Boundaries of Bare area: 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Anterior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:  superior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(anterior)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layer of  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coronary ligament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Posterior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: inferior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(posterior)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layer of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coronary ligament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Right: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 </a:t>
            </a:r>
            <a:r>
              <a:rPr lang="en-US" sz="22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Right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triangular ligaments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Left : Groove for IVC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ED0B88-E98A-4F89-97DD-BDA0D06BE7F8}"/>
              </a:ext>
            </a:extLst>
          </p:cNvPr>
          <p:cNvGrpSpPr/>
          <p:nvPr/>
        </p:nvGrpSpPr>
        <p:grpSpPr>
          <a:xfrm>
            <a:off x="7341238" y="3751729"/>
            <a:ext cx="4756631" cy="2875616"/>
            <a:chOff x="2248786" y="2298241"/>
            <a:chExt cx="4181396" cy="252785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DA0B51-459B-448A-B9E9-69CF95BB8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79" t="5213" r="7204"/>
            <a:stretch/>
          </p:blipFill>
          <p:spPr>
            <a:xfrm>
              <a:off x="2248786" y="2298241"/>
              <a:ext cx="4157011" cy="2527858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65E7C7-4D3D-4694-908A-D9F837D0A7D5}"/>
                </a:ext>
              </a:extLst>
            </p:cNvPr>
            <p:cNvSpPr/>
            <p:nvPr/>
          </p:nvSpPr>
          <p:spPr>
            <a:xfrm>
              <a:off x="5064291" y="2672138"/>
              <a:ext cx="380920" cy="128728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B090AC-D72A-4F30-ABEC-A31DDFC0E2D7}"/>
                </a:ext>
              </a:extLst>
            </p:cNvPr>
            <p:cNvSpPr/>
            <p:nvPr/>
          </p:nvSpPr>
          <p:spPr>
            <a:xfrm>
              <a:off x="5332029" y="2822287"/>
              <a:ext cx="1044000" cy="12872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3C976B8-AC1E-4EAF-81DB-66AA1D1CA76B}"/>
                </a:ext>
              </a:extLst>
            </p:cNvPr>
            <p:cNvSpPr/>
            <p:nvPr/>
          </p:nvSpPr>
          <p:spPr>
            <a:xfrm>
              <a:off x="5332028" y="3016099"/>
              <a:ext cx="1098154" cy="128728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BD91E5A-5112-4BFD-AAE4-B067A227B2B7}"/>
                </a:ext>
              </a:extLst>
            </p:cNvPr>
            <p:cNvSpPr/>
            <p:nvPr/>
          </p:nvSpPr>
          <p:spPr>
            <a:xfrm>
              <a:off x="5520858" y="3338639"/>
              <a:ext cx="632216" cy="22059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65183C10-2A1A-430B-83E6-C83C5C00699C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Liver</a:t>
            </a:r>
          </a:p>
          <a:p>
            <a:r>
              <a:rPr lang="en-US" sz="3200" b="1" dirty="0"/>
              <a:t>Peritoneal Reflection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2FD8DF-DB91-D34A-86A3-04362E88D00B}"/>
              </a:ext>
            </a:extLst>
          </p:cNvPr>
          <p:cNvSpPr/>
          <p:nvPr/>
        </p:nvSpPr>
        <p:spPr>
          <a:xfrm>
            <a:off x="738648" y="442108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indent="-3600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Other bare areas include:</a:t>
            </a:r>
          </a:p>
          <a:p>
            <a:pPr marL="540000" indent="-180000"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Porta hepatis, fossa for gall bladder, &amp; groove for IVC (left boundary of bare area)</a:t>
            </a:r>
          </a:p>
        </p:txBody>
      </p:sp>
    </p:spTree>
    <p:extLst>
      <p:ext uri="{BB962C8B-B14F-4D97-AF65-F5344CB8AC3E}">
        <p14:creationId xmlns:p14="http://schemas.microsoft.com/office/powerpoint/2010/main" val="293269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AB7E23-6A41-4530-8CAA-1D8802806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3800"/>
          <a:stretch/>
        </p:blipFill>
        <p:spPr>
          <a:xfrm>
            <a:off x="10270358" y="2551871"/>
            <a:ext cx="1680933" cy="1107190"/>
          </a:xfrm>
          <a:prstGeom prst="rect">
            <a:avLst/>
          </a:prstGeom>
          <a:ln w="28575">
            <a:noFill/>
          </a:ln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30ED6A6C-5318-4C32-8AFC-DE1704464166}"/>
              </a:ext>
            </a:extLst>
          </p:cNvPr>
          <p:cNvSpPr txBox="1">
            <a:spLocks/>
          </p:cNvSpPr>
          <p:nvPr/>
        </p:nvSpPr>
        <p:spPr>
          <a:xfrm>
            <a:off x="738648" y="1294975"/>
            <a:ext cx="11122047" cy="19387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liver has two surfaces: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 convex </a:t>
            </a: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diaphragmatic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surface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 (Antero-superior, right lateral &amp; </a:t>
            </a:r>
            <a:r>
              <a:rPr lang="en-US" sz="21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small area of posterior surface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)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 relatively flat or even concave </a:t>
            </a: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visceral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 </a:t>
            </a: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surface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(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postero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-inferior)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6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7F6277-5C93-44C3-B71E-BDE8689AC2CE}"/>
              </a:ext>
            </a:extLst>
          </p:cNvPr>
          <p:cNvSpPr/>
          <p:nvPr/>
        </p:nvSpPr>
        <p:spPr>
          <a:xfrm>
            <a:off x="232012" y="3997110"/>
            <a:ext cx="11764369" cy="2402196"/>
          </a:xfrm>
          <a:prstGeom prst="rect">
            <a:avLst/>
          </a:prstGeom>
          <a:noFill/>
          <a:ln w="28575">
            <a:solidFill>
              <a:srgbClr val="CCA677"/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900" b="1" dirty="0"/>
              <a:t>Visceral Surface </a:t>
            </a:r>
            <a:r>
              <a:rPr lang="en-US" sz="1900" b="1" dirty="0">
                <a:solidFill>
                  <a:srgbClr val="FF0000"/>
                </a:solidFill>
              </a:rPr>
              <a:t>(IMPORTANT)</a:t>
            </a:r>
            <a:r>
              <a:rPr lang="en-US" sz="1900" b="1" kern="12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180000" lvl="0" indent="-18000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It is the </a:t>
            </a:r>
            <a:r>
              <a:rPr lang="en-US" sz="1900" dirty="0" err="1"/>
              <a:t>posteroinferior</a:t>
            </a:r>
            <a:r>
              <a:rPr lang="en-US" sz="1900" dirty="0"/>
              <a:t> surface, related to </a:t>
            </a:r>
            <a:r>
              <a:rPr lang="en-US" sz="1900" dirty="0">
                <a:solidFill>
                  <a:srgbClr val="C00000"/>
                </a:solidFill>
              </a:rPr>
              <a:t>abdominal viscera.</a:t>
            </a:r>
          </a:p>
          <a:p>
            <a:pPr marL="180000" lvl="0" indent="-18000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It is covered with peritoneum, except at the fossa for the </a:t>
            </a:r>
            <a:r>
              <a:rPr lang="en-US" sz="1900" b="1" u="heavy" dirty="0">
                <a:uFill>
                  <a:solidFill>
                    <a:srgbClr val="00B050"/>
                  </a:solidFill>
                </a:uFill>
              </a:rPr>
              <a:t>gallbladder</a:t>
            </a:r>
            <a:r>
              <a:rPr lang="en-US" sz="1900" dirty="0"/>
              <a:t>, </a:t>
            </a:r>
            <a:br>
              <a:rPr lang="en-US" sz="1900" dirty="0"/>
            </a:br>
            <a:r>
              <a:rPr lang="en-US" sz="1900" dirty="0"/>
              <a:t>the </a:t>
            </a:r>
            <a:r>
              <a:rPr lang="en-US" sz="1900" b="1" u="heavy" dirty="0">
                <a:uFill>
                  <a:solidFill>
                    <a:srgbClr val="00B0F0"/>
                  </a:solidFill>
                </a:uFill>
              </a:rPr>
              <a:t>porta hepatis</a:t>
            </a:r>
            <a:r>
              <a:rPr lang="en-US" sz="1900" dirty="0"/>
              <a:t> and </a:t>
            </a:r>
            <a:r>
              <a:rPr lang="en-US" sz="1900" b="1" u="heavy" dirty="0">
                <a:uFill>
                  <a:solidFill>
                    <a:srgbClr val="0070C0"/>
                  </a:solidFill>
                </a:uFill>
              </a:rPr>
              <a:t>IVC</a:t>
            </a:r>
            <a:r>
              <a:rPr lang="en-US" sz="1900" dirty="0"/>
              <a:t> groove.</a:t>
            </a:r>
          </a:p>
          <a:p>
            <a:pPr marL="180000" lvl="0" indent="-18000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It bears multiple </a:t>
            </a:r>
            <a:r>
              <a:rPr lang="en-US" sz="1900" u="sng" dirty="0"/>
              <a:t>fissures</a:t>
            </a:r>
            <a:r>
              <a:rPr lang="en-US" sz="1900" dirty="0"/>
              <a:t> and </a:t>
            </a:r>
            <a:r>
              <a:rPr lang="en-US" sz="1900" u="sng" dirty="0"/>
              <a:t>impressions</a:t>
            </a:r>
            <a:r>
              <a:rPr lang="en-US" sz="1900" dirty="0"/>
              <a:t> for contact with other organs.</a:t>
            </a:r>
          </a:p>
          <a:p>
            <a:pPr marL="180000" lvl="0" indent="-18000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visceral surface of the liver is related to the:</a:t>
            </a:r>
          </a:p>
          <a:p>
            <a:pPr>
              <a:defRPr/>
            </a:pP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1- </a:t>
            </a:r>
            <a:r>
              <a:rPr lang="en-US" sz="19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6"/>
                  </a:solidFill>
                </a:uFill>
                <a:cs typeface="Times New Roman" pitchFamily="18" charset="0"/>
              </a:rPr>
              <a:t>Stomach &amp; duodenum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(lower end)             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2- </a:t>
            </a:r>
            <a:r>
              <a:rPr lang="en-US" sz="19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Esophagus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(lower end)             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3- </a:t>
            </a:r>
            <a:r>
              <a:rPr lang="en-US" sz="19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000"/>
                  </a:solidFill>
                </a:uFill>
                <a:cs typeface="Times New Roman" pitchFamily="18" charset="0"/>
              </a:rPr>
              <a:t>Lesser </a:t>
            </a:r>
            <a:r>
              <a:rPr lang="en-US" sz="1900" u="heavy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000"/>
                  </a:solidFill>
                </a:uFill>
                <a:cs typeface="Times New Roman" pitchFamily="18" charset="0"/>
              </a:rPr>
              <a:t>omentum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000"/>
                  </a:solidFill>
                </a:uFill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cs typeface="Times New Roman" pitchFamily="18" charset="0"/>
              </a:rPr>
              <a:t>(along margin of porta hepatis)</a:t>
            </a:r>
            <a:br>
              <a:rPr lang="en-US" sz="19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</a:b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4- </a:t>
            </a:r>
            <a:r>
              <a:rPr lang="en-US" sz="19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Gallbladder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                                             5- </a:t>
            </a:r>
            <a:r>
              <a:rPr lang="en-US" sz="19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4"/>
                  </a:solidFill>
                </a:uFill>
                <a:cs typeface="Times New Roman" pitchFamily="18" charset="0"/>
              </a:rPr>
              <a:t>Right colic flexure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             6- </a:t>
            </a:r>
            <a:r>
              <a:rPr lang="en-US" sz="19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7030A0"/>
                  </a:solidFill>
                </a:uFill>
                <a:cs typeface="Times New Roman" pitchFamily="18" charset="0"/>
              </a:rPr>
              <a:t>Right kidney &amp; right suprarenal gland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FDCBD0-95E3-49F2-878D-0191B5AAAD7E}"/>
              </a:ext>
            </a:extLst>
          </p:cNvPr>
          <p:cNvGrpSpPr/>
          <p:nvPr/>
        </p:nvGrpSpPr>
        <p:grpSpPr>
          <a:xfrm>
            <a:off x="8983982" y="4188781"/>
            <a:ext cx="2469369" cy="1495371"/>
            <a:chOff x="8983980" y="4117976"/>
            <a:chExt cx="2469369" cy="149537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ACA7BCA-E50F-4229-9CFE-C26FBEDF0E04}"/>
                </a:ext>
              </a:extLst>
            </p:cNvPr>
            <p:cNvGrpSpPr/>
            <p:nvPr/>
          </p:nvGrpSpPr>
          <p:grpSpPr>
            <a:xfrm>
              <a:off x="8983980" y="4117976"/>
              <a:ext cx="2469369" cy="1495371"/>
              <a:chOff x="8983980" y="4117976"/>
              <a:chExt cx="2469369" cy="1495371"/>
            </a:xfrm>
          </p:grpSpPr>
          <p:pic>
            <p:nvPicPr>
              <p:cNvPr id="6" name="Picture 2" descr="C:\Documents and Settings\HP\My Documents\My Pictures\showimageCAPT4XJJ.jpg">
                <a:extLst>
                  <a:ext uri="{FF2B5EF4-FFF2-40B4-BE49-F238E27FC236}">
                    <a16:creationId xmlns:a16="http://schemas.microsoft.com/office/drawing/2014/main" id="{636CA04F-E995-4694-AD29-0D82D3E9A3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18"/>
              <a:stretch>
                <a:fillRect/>
              </a:stretch>
            </p:blipFill>
            <p:spPr bwMode="auto">
              <a:xfrm>
                <a:off x="8983980" y="4117976"/>
                <a:ext cx="2469369" cy="1495371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0AF3D36A-21F4-4299-AE0D-F48E7A4684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0225" y="4254760"/>
                <a:ext cx="36202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3FB65BD-FC3E-4C61-993D-CBD7677CF7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36372" y="5231986"/>
                <a:ext cx="23575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1DE291F-9ECD-4516-B087-A28A3588CE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6726" y="5347063"/>
                <a:ext cx="273723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36A0CCE-38D1-4CEA-8684-04FFB43BA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72406" y="5613347"/>
                <a:ext cx="333742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40BFB14-40BA-42B5-9FF1-BAB0D0645E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50575" y="4937247"/>
                <a:ext cx="348796" cy="0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38E264A-0090-499F-865B-1FE907A19F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12851" y="4861390"/>
                <a:ext cx="391940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EF34F9E-386D-4D9D-89AF-69699B7A6A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5928" y="5132101"/>
                <a:ext cx="480798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D38A77A-8DF5-4898-95B0-F37B48FEA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4791" y="5419213"/>
                <a:ext cx="428275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0745F5E-8F22-47BC-AE2D-0E46A8C6EB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33066" y="5013779"/>
                <a:ext cx="367159" cy="367161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5DD2A6-DC90-4F65-A1EA-B46202623341}"/>
                </a:ext>
              </a:extLst>
            </p:cNvPr>
            <p:cNvSpPr txBox="1"/>
            <p:nvPr/>
          </p:nvSpPr>
          <p:spPr>
            <a:xfrm>
              <a:off x="9307995" y="5288086"/>
              <a:ext cx="83380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Lesser </a:t>
              </a:r>
              <a:r>
                <a:rPr lang="en-US" sz="500" dirty="0" err="1"/>
                <a:t>omentum</a:t>
              </a:r>
              <a:endParaRPr lang="en-US" sz="500" dirty="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65183C10-2A1A-430B-83E6-C83C5C00699C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Liver</a:t>
            </a:r>
          </a:p>
          <a:p>
            <a:r>
              <a:rPr lang="en-US" sz="3200" b="1" dirty="0"/>
              <a:t>Surfaces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86EC9B-9C9F-4D61-9530-4CC9C2F1E313}"/>
              </a:ext>
            </a:extLst>
          </p:cNvPr>
          <p:cNvSpPr/>
          <p:nvPr/>
        </p:nvSpPr>
        <p:spPr>
          <a:xfrm>
            <a:off x="232012" y="2338585"/>
            <a:ext cx="11764370" cy="1554272"/>
          </a:xfrm>
          <a:prstGeom prst="rect">
            <a:avLst/>
          </a:prstGeom>
          <a:noFill/>
          <a:ln w="28575">
            <a:solidFill>
              <a:srgbClr val="CCA677"/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spcBef>
                <a:spcPct val="0"/>
              </a:spcBef>
            </a:pPr>
            <a:r>
              <a:rPr lang="en-US" sz="1900" b="1" dirty="0"/>
              <a:t>Diaphragmatic Surface</a:t>
            </a:r>
            <a:r>
              <a:rPr lang="en-US" sz="1900" b="1" kern="1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180000" lvl="0" indent="-18000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The </a:t>
            </a:r>
            <a:r>
              <a:rPr lang="en-US" sz="1900" b="1" dirty="0"/>
              <a:t>convex</a:t>
            </a:r>
            <a:r>
              <a:rPr lang="en-US" sz="1900" dirty="0"/>
              <a:t> upper, anterior &amp; right lateral surface is </a:t>
            </a:r>
            <a:r>
              <a:rPr lang="en-US" sz="1900" u="sng" dirty="0"/>
              <a:t>smooth</a:t>
            </a:r>
            <a:r>
              <a:rPr lang="en-US" sz="1900" dirty="0"/>
              <a:t> and </a:t>
            </a:r>
            <a:r>
              <a:rPr lang="en-US" sz="1900" u="sng" dirty="0"/>
              <a:t>molded to</a:t>
            </a:r>
            <a:r>
              <a:rPr lang="en-US" sz="1900" dirty="0"/>
              <a:t> the </a:t>
            </a:r>
            <a:r>
              <a:rPr lang="en-US" sz="1900" u="sng" dirty="0"/>
              <a:t>undersurface</a:t>
            </a:r>
            <a:br>
              <a:rPr lang="en-US" sz="1900" dirty="0"/>
            </a:br>
            <a:r>
              <a:rPr lang="en-US" sz="1900" dirty="0"/>
              <a:t> of the </a:t>
            </a:r>
            <a:r>
              <a:rPr lang="en-US" sz="1900" b="1" dirty="0"/>
              <a:t>domes</a:t>
            </a:r>
            <a:r>
              <a:rPr lang="en-US" sz="1900" dirty="0"/>
              <a:t> of the </a:t>
            </a:r>
            <a:r>
              <a:rPr lang="en-US" sz="1900" b="1" dirty="0"/>
              <a:t>diaphragm</a:t>
            </a:r>
            <a:r>
              <a:rPr lang="en-US" sz="1900" dirty="0"/>
              <a:t> which separates it from the base of 2 </a:t>
            </a:r>
            <a:r>
              <a:rPr lang="en-US" sz="1900" u="sng" dirty="0"/>
              <a:t>pleurae</a:t>
            </a:r>
            <a:r>
              <a:rPr lang="en-US" sz="1900" dirty="0"/>
              <a:t> &amp; </a:t>
            </a:r>
            <a:r>
              <a:rPr lang="en-US" sz="1900" u="sng" dirty="0"/>
              <a:t>lungs</a:t>
            </a:r>
            <a:r>
              <a:rPr lang="en-US" sz="1900" dirty="0"/>
              <a:t>, </a:t>
            </a:r>
            <a:r>
              <a:rPr lang="en-US" sz="1900" u="sng" dirty="0"/>
              <a:t>pericardium</a:t>
            </a:r>
            <a:r>
              <a:rPr lang="en-US" sz="1900" dirty="0"/>
              <a:t>, </a:t>
            </a:r>
            <a:br>
              <a:rPr lang="en-US" sz="1900" dirty="0"/>
            </a:br>
            <a:r>
              <a:rPr lang="en-US" sz="1900" dirty="0"/>
              <a:t>and </a:t>
            </a:r>
            <a:r>
              <a:rPr lang="en-US" sz="1900" u="sng" dirty="0"/>
              <a:t>heart</a:t>
            </a:r>
            <a:r>
              <a:rPr lang="en-US" sz="1900" dirty="0"/>
              <a:t>. Covered with </a:t>
            </a:r>
            <a:r>
              <a:rPr lang="en-US" sz="1900" b="1" dirty="0"/>
              <a:t>visceral peritoneum, except posteriorly in the bare area of the liver</a:t>
            </a:r>
            <a:r>
              <a:rPr lang="en-US" sz="1900" dirty="0"/>
              <a:t>, </a:t>
            </a:r>
          </a:p>
          <a:p>
            <a:pPr lvl="0" defTabSz="800100">
              <a:spcBef>
                <a:spcPct val="0"/>
              </a:spcBef>
            </a:pPr>
            <a:r>
              <a:rPr lang="en-US" sz="1900" dirty="0"/>
              <a:t>   where it lies in direct contact with the diaphragm.</a:t>
            </a:r>
          </a:p>
        </p:txBody>
      </p:sp>
    </p:spTree>
    <p:extLst>
      <p:ext uri="{BB962C8B-B14F-4D97-AF65-F5344CB8AC3E}">
        <p14:creationId xmlns:p14="http://schemas.microsoft.com/office/powerpoint/2010/main" val="298388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5183C10-2A1A-430B-83E6-C83C5C00699C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Liver</a:t>
            </a:r>
          </a:p>
          <a:p>
            <a:r>
              <a:rPr lang="en-US" sz="3200" b="1" dirty="0"/>
              <a:t>Ligaments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4E8C2-AAE0-415E-BABD-830FA575CF80}"/>
              </a:ext>
            </a:extLst>
          </p:cNvPr>
          <p:cNvSpPr/>
          <p:nvPr/>
        </p:nvSpPr>
        <p:spPr>
          <a:xfrm>
            <a:off x="738648" y="1465006"/>
            <a:ext cx="10515599" cy="210980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900" b="1" dirty="0"/>
              <a:t>Falciform ligament  </a:t>
            </a:r>
            <a:endParaRPr lang="en-US" sz="1900" kern="1200" dirty="0">
              <a:solidFill>
                <a:schemeClr val="tx1"/>
              </a:solidFill>
              <a:latin typeface="+mn-lt"/>
            </a:endParaRPr>
          </a:p>
          <a:p>
            <a:pPr marL="180000" lvl="0" indent="-18000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It is a two-layered fold of the peritoneum, ascends from the umbilicus to the liver.</a:t>
            </a:r>
          </a:p>
          <a:p>
            <a:pPr marL="180000" lvl="0" indent="-18000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C00000"/>
                </a:solidFill>
              </a:rPr>
              <a:t>It connects the liver with the diaphragm and anterior abdominal wall &amp; </a:t>
            </a:r>
            <a:r>
              <a:rPr lang="en-US" sz="1900" dirty="0" err="1">
                <a:solidFill>
                  <a:srgbClr val="C00000"/>
                </a:solidFill>
              </a:rPr>
              <a:t>umblicus</a:t>
            </a:r>
            <a:r>
              <a:rPr lang="en-US" sz="1900" dirty="0">
                <a:solidFill>
                  <a:srgbClr val="C00000"/>
                </a:solidFill>
              </a:rPr>
              <a:t>.</a:t>
            </a:r>
          </a:p>
          <a:p>
            <a:pPr marL="180000" lvl="0" indent="-18000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(Attached to the anterior abdominal wall and posteriorly to the anterior &amp; superior border of the liver)</a:t>
            </a:r>
          </a:p>
          <a:p>
            <a:pPr marL="180000" lvl="0" indent="-18000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Its sickle-shaped free margin contains the </a:t>
            </a:r>
            <a:r>
              <a:rPr lang="en-US" sz="1900" b="1" dirty="0"/>
              <a:t>ligamentum </a:t>
            </a:r>
            <a:r>
              <a:rPr lang="en-US" sz="1900" b="1" dirty="0" err="1"/>
              <a:t>teres</a:t>
            </a:r>
            <a:r>
              <a:rPr lang="en-US" sz="1900" b="1" dirty="0"/>
              <a:t> </a:t>
            </a:r>
            <a:r>
              <a:rPr lang="en-US" sz="1900" dirty="0"/>
              <a:t>(</a:t>
            </a:r>
            <a:r>
              <a:rPr lang="en-US" sz="1900" u="heavy" dirty="0">
                <a:uFill>
                  <a:solidFill>
                    <a:schemeClr val="accent5"/>
                  </a:solidFill>
                </a:uFill>
              </a:rPr>
              <a:t>round Ligament</a:t>
            </a:r>
            <a:r>
              <a:rPr lang="en-US" sz="1900" dirty="0"/>
              <a:t>) of </a:t>
            </a:r>
            <a:br>
              <a:rPr lang="en-US" sz="1900" dirty="0"/>
            </a:br>
            <a:r>
              <a:rPr lang="en-US" sz="1900" dirty="0"/>
              <a:t>liver, the remains of the </a:t>
            </a:r>
            <a:r>
              <a:rPr lang="en-US" sz="1900" u="heavy" dirty="0">
                <a:solidFill>
                  <a:srgbClr val="C00000"/>
                </a:solidFill>
                <a:uFill>
                  <a:solidFill>
                    <a:srgbClr val="0070C0"/>
                  </a:solidFill>
                </a:uFill>
              </a:rPr>
              <a:t>umbilical vein</a:t>
            </a:r>
            <a:r>
              <a:rPr lang="en-US" sz="1900" dirty="0">
                <a:solidFill>
                  <a:srgbClr val="C00000"/>
                </a:solidFill>
                <a:uFill>
                  <a:solidFill>
                    <a:srgbClr val="0070C0"/>
                  </a:solidFill>
                </a:uFill>
              </a:rPr>
              <a:t> </a:t>
            </a:r>
            <a:r>
              <a:rPr lang="en-US" sz="1900" dirty="0">
                <a:solidFill>
                  <a:srgbClr val="C00000"/>
                </a:solidFill>
              </a:rPr>
              <a:t>(</a:t>
            </a:r>
            <a:r>
              <a:rPr lang="en-US" sz="1900" dirty="0" err="1">
                <a:solidFill>
                  <a:srgbClr val="C00000"/>
                </a:solidFill>
              </a:rPr>
              <a:t>oblitrated</a:t>
            </a:r>
            <a:r>
              <a:rPr lang="en-US" sz="1900" dirty="0">
                <a:solidFill>
                  <a:srgbClr val="C00000"/>
                </a:solidFill>
              </a:rPr>
              <a:t> umbilical vein) </a:t>
            </a:r>
            <a:r>
              <a:rPr lang="en-US" sz="1900" dirty="0"/>
              <a:t>, which carried </a:t>
            </a:r>
            <a:br>
              <a:rPr lang="en-US" sz="1900" dirty="0"/>
            </a:br>
            <a:r>
              <a:rPr lang="en-US" sz="1900" dirty="0"/>
              <a:t>oxygenated blood and nutrients from the placenta to the fetus.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CBF7D4-B7D1-46AB-BA0A-ED33AD430E61}"/>
              </a:ext>
            </a:extLst>
          </p:cNvPr>
          <p:cNvSpPr/>
          <p:nvPr/>
        </p:nvSpPr>
        <p:spPr>
          <a:xfrm>
            <a:off x="738649" y="3716890"/>
            <a:ext cx="8230192" cy="2109808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900" b="1" dirty="0"/>
              <a:t>Ligamentum venosum</a:t>
            </a:r>
            <a:r>
              <a:rPr lang="en-US" sz="1900" b="1" kern="1200" dirty="0">
                <a:solidFill>
                  <a:schemeClr val="tx1"/>
                </a:solidFill>
                <a:latin typeface="+mn-lt"/>
              </a:rPr>
              <a:t> </a:t>
            </a:r>
            <a:endParaRPr lang="en-US" sz="1900" kern="1200" dirty="0">
              <a:solidFill>
                <a:schemeClr val="tx1"/>
              </a:solidFill>
              <a:latin typeface="+mn-lt"/>
            </a:endParaRPr>
          </a:p>
          <a:p>
            <a:pPr marL="180000" lvl="0" indent="-18000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It is the fibrous remnant of the fetal ductus venosus </a:t>
            </a:r>
            <a:br>
              <a:rPr lang="en-US" sz="1900" dirty="0"/>
            </a:br>
            <a:r>
              <a:rPr lang="en-US" sz="1900" dirty="0"/>
              <a:t>(</a:t>
            </a:r>
            <a:r>
              <a:rPr lang="en-US" sz="1900" dirty="0" err="1"/>
              <a:t>oblitrated</a:t>
            </a:r>
            <a:r>
              <a:rPr lang="en-US" sz="1900" dirty="0"/>
              <a:t> ductus venosus), which shunted blood from </a:t>
            </a:r>
            <a:br>
              <a:rPr lang="en-US" sz="1900" dirty="0"/>
            </a:br>
            <a:r>
              <a:rPr lang="en-US" sz="1900" dirty="0"/>
              <a:t>the </a:t>
            </a:r>
            <a:r>
              <a:rPr lang="en-US" sz="1900" u="heavy" dirty="0">
                <a:uFill>
                  <a:solidFill>
                    <a:srgbClr val="0070C0"/>
                  </a:solidFill>
                </a:uFill>
              </a:rPr>
              <a:t>umbilical vein</a:t>
            </a:r>
            <a:r>
              <a:rPr lang="en-US" sz="1900" dirty="0">
                <a:uFill>
                  <a:solidFill>
                    <a:srgbClr val="0070C0"/>
                  </a:solidFill>
                </a:uFill>
              </a:rPr>
              <a:t> </a:t>
            </a:r>
            <a:r>
              <a:rPr lang="en-US" sz="1900" dirty="0"/>
              <a:t>to the </a:t>
            </a:r>
            <a:r>
              <a:rPr lang="en-US" sz="1900" u="heavy" dirty="0">
                <a:uFill>
                  <a:solidFill>
                    <a:srgbClr val="00B0F0"/>
                  </a:solidFill>
                </a:uFill>
              </a:rPr>
              <a:t>IVC</a:t>
            </a:r>
            <a:r>
              <a:rPr lang="en-US" sz="1900" dirty="0"/>
              <a:t>, in intrauterine fetal life</a:t>
            </a:r>
          </a:p>
          <a:p>
            <a:pPr lvl="0" defTabSz="800100">
              <a:spcBef>
                <a:spcPct val="0"/>
              </a:spcBef>
            </a:pPr>
            <a:r>
              <a:rPr lang="en-US" sz="1900" dirty="0"/>
              <a:t>   short circuiting the liver. </a:t>
            </a:r>
          </a:p>
          <a:p>
            <a:pPr marL="180000" lvl="0" indent="-18000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3">
                    <a:lumMod val="75000"/>
                  </a:schemeClr>
                </a:solidFill>
              </a:rPr>
              <a:t>In fetal circulation, 50% of the venous blood coming from the mother goes to the liver and 50% shunts directly to IVC by the ductus venosus.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4E4999-4739-4ABA-9547-996F7DABE655}"/>
              </a:ext>
            </a:extLst>
          </p:cNvPr>
          <p:cNvGrpSpPr/>
          <p:nvPr/>
        </p:nvGrpSpPr>
        <p:grpSpPr>
          <a:xfrm>
            <a:off x="6323356" y="3841263"/>
            <a:ext cx="2329675" cy="1054013"/>
            <a:chOff x="3773939" y="3480994"/>
            <a:chExt cx="3831351" cy="1733415"/>
          </a:xfrm>
        </p:grpSpPr>
        <p:pic>
          <p:nvPicPr>
            <p:cNvPr id="9" name="Content Placeholder 4" descr="C:\Users\user\Documents\Downloads\liverDiagram2.jpg">
              <a:extLst>
                <a:ext uri="{FF2B5EF4-FFF2-40B4-BE49-F238E27FC236}">
                  <a16:creationId xmlns:a16="http://schemas.microsoft.com/office/drawing/2014/main" id="{D85C0F15-5FB1-424B-A848-8AA3D4101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0856" y="3480994"/>
              <a:ext cx="2604434" cy="1733415"/>
            </a:xfrm>
            <a:prstGeom prst="rect">
              <a:avLst/>
            </a:prstGeom>
            <a:ln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F464697-AB4C-4707-A17A-E5AFDB45CE63}"/>
                </a:ext>
              </a:extLst>
            </p:cNvPr>
            <p:cNvCxnSpPr>
              <a:cxnSpLocks/>
            </p:cNvCxnSpPr>
            <p:nvPr/>
          </p:nvCxnSpPr>
          <p:spPr>
            <a:xfrm>
              <a:off x="4931709" y="4049924"/>
              <a:ext cx="939225" cy="2"/>
            </a:xfrm>
            <a:prstGeom prst="straightConnector1">
              <a:avLst/>
            </a:prstGeom>
            <a:ln w="28575">
              <a:solidFill>
                <a:srgbClr val="FF66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D3968B5-B7D5-4513-AA6C-8AADDAB3E8D4}"/>
                </a:ext>
              </a:extLst>
            </p:cNvPr>
            <p:cNvCxnSpPr>
              <a:cxnSpLocks/>
            </p:cNvCxnSpPr>
            <p:nvPr/>
          </p:nvCxnSpPr>
          <p:spPr>
            <a:xfrm>
              <a:off x="5161659" y="4803970"/>
              <a:ext cx="81708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5A8310-9C0F-4B82-AC4F-2544BA6E34A8}"/>
                </a:ext>
              </a:extLst>
            </p:cNvPr>
            <p:cNvSpPr txBox="1"/>
            <p:nvPr/>
          </p:nvSpPr>
          <p:spPr>
            <a:xfrm>
              <a:off x="3773939" y="3782831"/>
              <a:ext cx="1366117" cy="55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ligamentum venosum</a:t>
              </a:r>
              <a:endParaRPr lang="en-US" sz="8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EEEEF9-653D-405D-A331-F27FF1D4B5A4}"/>
                </a:ext>
              </a:extLst>
            </p:cNvPr>
            <p:cNvSpPr txBox="1"/>
            <p:nvPr/>
          </p:nvSpPr>
          <p:spPr>
            <a:xfrm>
              <a:off x="3888405" y="4333539"/>
              <a:ext cx="1366117" cy="55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round </a:t>
              </a:r>
              <a:br>
                <a:rPr lang="en-US" sz="800" b="1" dirty="0"/>
              </a:br>
              <a:r>
                <a:rPr lang="en-US" sz="800" b="1" dirty="0"/>
                <a:t>ligament </a:t>
              </a:r>
              <a:endParaRPr lang="en-US" sz="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632058-A04C-4B35-8D2A-28B6107D9DFA}"/>
                </a:ext>
              </a:extLst>
            </p:cNvPr>
            <p:cNvSpPr/>
            <p:nvPr/>
          </p:nvSpPr>
          <p:spPr>
            <a:xfrm>
              <a:off x="3987396" y="3836698"/>
              <a:ext cx="939225" cy="426448"/>
            </a:xfrm>
            <a:prstGeom prst="rect">
              <a:avLst/>
            </a:prstGeom>
            <a:noFill/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D7C1DA-16CD-40A5-BDBB-DE9A446E1783}"/>
                </a:ext>
              </a:extLst>
            </p:cNvPr>
            <p:cNvSpPr/>
            <p:nvPr/>
          </p:nvSpPr>
          <p:spPr>
            <a:xfrm>
              <a:off x="4208409" y="4399341"/>
              <a:ext cx="699967" cy="43189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B170C54-6EBB-467D-AFD8-5D9B63627A04}"/>
              </a:ext>
            </a:extLst>
          </p:cNvPr>
          <p:cNvGrpSpPr/>
          <p:nvPr/>
        </p:nvGrpSpPr>
        <p:grpSpPr>
          <a:xfrm>
            <a:off x="9127699" y="1564927"/>
            <a:ext cx="2007629" cy="1693462"/>
            <a:chOff x="9129390" y="1673024"/>
            <a:chExt cx="2007629" cy="1693462"/>
          </a:xfrm>
        </p:grpSpPr>
        <p:pic>
          <p:nvPicPr>
            <p:cNvPr id="16" name="Picture 2" descr="Image result for liver ligaments">
              <a:extLst>
                <a:ext uri="{FF2B5EF4-FFF2-40B4-BE49-F238E27FC236}">
                  <a16:creationId xmlns:a16="http://schemas.microsoft.com/office/drawing/2014/main" id="{62E70C56-3FB1-4BD6-A783-7810CF87F9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1" r="1759" b="3453"/>
            <a:stretch/>
          </p:blipFill>
          <p:spPr bwMode="auto">
            <a:xfrm>
              <a:off x="9129390" y="1673024"/>
              <a:ext cx="1992700" cy="169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EBA59E1-0AD7-47B0-90AF-CD9D875D751C}"/>
                </a:ext>
              </a:extLst>
            </p:cNvPr>
            <p:cNvSpPr/>
            <p:nvPr/>
          </p:nvSpPr>
          <p:spPr>
            <a:xfrm>
              <a:off x="10969068" y="3213463"/>
              <a:ext cx="167951" cy="1530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F64D38B-95AD-4FED-A74C-3F502690ABE2}"/>
              </a:ext>
            </a:extLst>
          </p:cNvPr>
          <p:cNvSpPr/>
          <p:nvPr/>
        </p:nvSpPr>
        <p:spPr>
          <a:xfrm>
            <a:off x="10100442" y="2631887"/>
            <a:ext cx="206774" cy="20677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8C6D16-1F5C-41EA-BD66-52F9CC5A11BB}"/>
              </a:ext>
            </a:extLst>
          </p:cNvPr>
          <p:cNvGrpSpPr/>
          <p:nvPr/>
        </p:nvGrpSpPr>
        <p:grpSpPr>
          <a:xfrm>
            <a:off x="9035284" y="3808253"/>
            <a:ext cx="2446852" cy="1497669"/>
            <a:chOff x="4593532" y="4984311"/>
            <a:chExt cx="2805830" cy="1717392"/>
          </a:xfrm>
        </p:grpSpPr>
        <p:pic>
          <p:nvPicPr>
            <p:cNvPr id="18" name="Picture 20" descr="http://d247mjxbujv0d8.cloudfront.net/content/ajpheart/279/3/H1256/F1.large.jpg">
              <a:extLst>
                <a:ext uri="{FF2B5EF4-FFF2-40B4-BE49-F238E27FC236}">
                  <a16:creationId xmlns:a16="http://schemas.microsoft.com/office/drawing/2014/main" id="{1469A5B9-CE9B-40DD-B721-FC04F79FD2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532" y="4984311"/>
              <a:ext cx="2805830" cy="1703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3AFD27-64EA-43F3-8E74-8DBE03F72095}"/>
                </a:ext>
              </a:extLst>
            </p:cNvPr>
            <p:cNvSpPr/>
            <p:nvPr/>
          </p:nvSpPr>
          <p:spPr>
            <a:xfrm>
              <a:off x="6505517" y="5644328"/>
              <a:ext cx="752174" cy="20882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6E3972-B09A-4F92-B1F9-95A27C31593F}"/>
                </a:ext>
              </a:extLst>
            </p:cNvPr>
            <p:cNvSpPr/>
            <p:nvPr/>
          </p:nvSpPr>
          <p:spPr>
            <a:xfrm>
              <a:off x="5566912" y="6389299"/>
              <a:ext cx="572219" cy="31240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39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30ED6A6C-5318-4C32-8AFC-DE1704464166}"/>
              </a:ext>
            </a:extLst>
          </p:cNvPr>
          <p:cNvSpPr txBox="1">
            <a:spLocks/>
          </p:cNvSpPr>
          <p:nvPr/>
        </p:nvSpPr>
        <p:spPr>
          <a:xfrm>
            <a:off x="738649" y="1390511"/>
            <a:ext cx="10714702" cy="53105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liver is divided into a large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00"/>
                  </a:solidFill>
                </a:uFill>
                <a:cs typeface="Times New Roman" pitchFamily="18" charset="0"/>
              </a:rPr>
              <a:t>right lobe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and a small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D28361"/>
                  </a:solidFill>
                </a:uFill>
                <a:cs typeface="Times New Roman" pitchFamily="18" charset="0"/>
              </a:rPr>
              <a:t>left lobe </a:t>
            </a:r>
            <a:r>
              <a:rPr lang="en-US" sz="1800" u="heavy" dirty="0">
                <a:solidFill>
                  <a:schemeClr val="accent3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  <a:cs typeface="Times New Roman" pitchFamily="18" charset="0"/>
              </a:rPr>
              <a:t>(the difference in size is only anatomically not physiologically, since the caudate and quadrate lobes are functionally a part of the left lobe)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by the attachment of 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falciform ligament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to anterior and superior surfaces.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right lobe is further divided into a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quadrate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lobe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(interior)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and a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  <a:cs typeface="Times New Roman" pitchFamily="18" charset="0"/>
              </a:rPr>
              <a:t>caudate </a:t>
            </a:r>
            <a:r>
              <a:rPr lang="en-US" sz="1800" u="heavy" dirty="0">
                <a:solidFill>
                  <a:schemeClr val="accent3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  <a:cs typeface="Times New Roman" pitchFamily="18" charset="0"/>
              </a:rPr>
              <a:t>(superior)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lobe by the presence of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(1)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gallbladder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,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(2)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fissure for 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ligamentum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teres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,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(3)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inferior vena cava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, and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(4)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fissure for 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ligamentum venosum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caudate lobe is connected to the right lobe by the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2060"/>
                  </a:solidFill>
                </a:uFill>
                <a:cs typeface="Times New Roman" pitchFamily="18" charset="0"/>
              </a:rPr>
              <a:t>caudate process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(demonstrates the opening of the lesser sac from above)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quadrate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and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caudate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lobes are a </a:t>
            </a:r>
            <a:r>
              <a:rPr lang="en-US" sz="22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functional part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of 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left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lobe of the liver.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rgbClr val="FF3399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</a:t>
            </a:r>
            <a:r>
              <a:rPr lang="en-US" sz="2200" u="sng" dirty="0">
                <a:solidFill>
                  <a:srgbClr val="FF3399"/>
                </a:solidFill>
                <a:cs typeface="Times New Roman" pitchFamily="18" charset="0"/>
              </a:rPr>
              <a:t>functional anatomy</a:t>
            </a:r>
            <a:r>
              <a:rPr lang="en-US" sz="2200" dirty="0">
                <a:solidFill>
                  <a:srgbClr val="FF3399"/>
                </a:solid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FF3399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divides the liver into left and right lobes based on their relation to the division of common hepatic duct, hepatic portal vein, and hepatic artery proper into right &amp; left branches, so the areas of the liver supplied by these branches constitute the functional left or right lobes.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5183C10-2A1A-430B-83E6-C83C5C00699C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Liver</a:t>
            </a:r>
          </a:p>
          <a:p>
            <a:r>
              <a:rPr lang="en-US" sz="3200" b="1" dirty="0"/>
              <a:t>Lobes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02B0DB56-C1A6-4B6E-84C4-09BCFB275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00312"/>
            <a:ext cx="3853448" cy="13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7ACBF12-F7DA-4B52-954E-1C28C4FB3404}"/>
              </a:ext>
            </a:extLst>
          </p:cNvPr>
          <p:cNvCxnSpPr>
            <a:cxnSpLocks/>
          </p:cNvCxnSpPr>
          <p:nvPr/>
        </p:nvCxnSpPr>
        <p:spPr>
          <a:xfrm flipH="1" flipV="1">
            <a:off x="8376799" y="6107987"/>
            <a:ext cx="230607" cy="3121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DC7FBDC-A1E3-4DE2-A4D6-B94ED4F9A12C}"/>
              </a:ext>
            </a:extLst>
          </p:cNvPr>
          <p:cNvSpPr txBox="1"/>
          <p:nvPr/>
        </p:nvSpPr>
        <p:spPr>
          <a:xfrm>
            <a:off x="9428099" y="6373230"/>
            <a:ext cx="12324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Caudate process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99E8AC-4DDA-4C60-BFB8-76B6A368E047}"/>
              </a:ext>
            </a:extLst>
          </p:cNvPr>
          <p:cNvSpPr/>
          <p:nvPr/>
        </p:nvSpPr>
        <p:spPr>
          <a:xfrm>
            <a:off x="9328956" y="6398364"/>
            <a:ext cx="144160" cy="135718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3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30ED6A6C-5318-4C32-8AFC-DE1704464166}"/>
              </a:ext>
            </a:extLst>
          </p:cNvPr>
          <p:cNvSpPr txBox="1">
            <a:spLocks/>
          </p:cNvSpPr>
          <p:nvPr/>
        </p:nvSpPr>
        <p:spPr>
          <a:xfrm>
            <a:off x="738649" y="1390511"/>
            <a:ext cx="10714701" cy="53105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Two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sagittally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oriented fissures, linked centrally by the transverse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porta hepatis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, form the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letter </a:t>
            </a:r>
            <a:r>
              <a:rPr lang="en-US" sz="2000" b="1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on the visceral surface.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/>
              <a:t>Porta hepatis (Helium of the liver):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 transverse fissure found on the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posteroinferior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surface and lies </a:t>
            </a:r>
            <a:r>
              <a:rPr lang="en-US" sz="20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between the </a:t>
            </a:r>
            <a:r>
              <a:rPr lang="en-US" sz="20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caudate</a:t>
            </a:r>
            <a:r>
              <a:rPr lang="en-US" sz="20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&amp; </a:t>
            </a:r>
            <a:r>
              <a:rPr lang="en-US" sz="20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quadrate</a:t>
            </a:r>
            <a:r>
              <a:rPr lang="en-US" sz="20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lobes.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upper part of the lesser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omentum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is attached to its margins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 (the lips)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Structures passing through the porta hepatis include: 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Right and left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hepatic ducts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Right and left </a:t>
            </a:r>
            <a:r>
              <a:rPr lang="en-US" sz="2000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branches of the </a:t>
            </a:r>
            <a:r>
              <a:rPr lang="en-US" sz="2000" b="1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hepatic artery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Right and left branches of the </a:t>
            </a:r>
            <a:r>
              <a:rPr lang="en-US" sz="2000" b="1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portal vein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Sympathetic and parasympathetic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nerve fibers 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 few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hepatic lymph nodes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lie here; they drain the liver and gallbladder and send their efferent vessels to the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celiac lymph nodes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(final drainage)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2 hepatic veins open in the posterior surface on the groove for IVC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5183C10-2A1A-430B-83E6-C83C5C00699C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Liver</a:t>
            </a:r>
          </a:p>
          <a:p>
            <a:r>
              <a:rPr lang="en-US" sz="3200" b="1" dirty="0"/>
              <a:t>Fissures &amp; Porta hepatis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F638D1-A3AF-42CA-A56C-A3BB6C73A13F}"/>
              </a:ext>
            </a:extLst>
          </p:cNvPr>
          <p:cNvSpPr/>
          <p:nvPr/>
        </p:nvSpPr>
        <p:spPr>
          <a:xfrm>
            <a:off x="738649" y="2079991"/>
            <a:ext cx="4844004" cy="116955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spcBef>
                <a:spcPct val="0"/>
              </a:spcBef>
            </a:pPr>
            <a:r>
              <a:rPr lang="en-US" b="1" dirty="0"/>
              <a:t>Right Fissure </a:t>
            </a:r>
          </a:p>
          <a:p>
            <a:pPr marL="180000" lvl="0" indent="-18000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Anteriorly</a:t>
            </a:r>
            <a:r>
              <a:rPr lang="en-US" dirty="0"/>
              <a:t>: by the fossa for </a:t>
            </a:r>
            <a:r>
              <a:rPr lang="en-US"/>
              <a:t>the </a:t>
            </a:r>
            <a:r>
              <a:rPr lang="en-US" b="1" u="heavy">
                <a:uFill>
                  <a:solidFill>
                    <a:srgbClr val="0070C0"/>
                  </a:solidFill>
                </a:uFill>
              </a:rPr>
              <a:t>gallbladder</a:t>
            </a:r>
            <a:endParaRPr lang="en-US" b="1" u="heavy" dirty="0">
              <a:uFill>
                <a:solidFill>
                  <a:srgbClr val="0070C0"/>
                </a:solidFill>
              </a:uFill>
            </a:endParaRPr>
          </a:p>
          <a:p>
            <a:pPr marL="180000" lvl="0" indent="-18000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Posteriorly</a:t>
            </a:r>
            <a:r>
              <a:rPr lang="en-US" dirty="0"/>
              <a:t>: by the groove for </a:t>
            </a:r>
            <a:r>
              <a:rPr lang="en-US"/>
              <a:t>the </a:t>
            </a:r>
            <a:r>
              <a:rPr lang="en-US" b="1" u="heavy">
                <a:uFill>
                  <a:solidFill>
                    <a:srgbClr val="0070C0"/>
                  </a:solidFill>
                </a:uFill>
              </a:rPr>
              <a:t>IVC</a:t>
            </a:r>
            <a:r>
              <a:rPr lang="en-US" sz="1650"/>
              <a:t>.  </a:t>
            </a:r>
            <a:br>
              <a:rPr lang="en-US" sz="1650" dirty="0"/>
            </a:br>
            <a:r>
              <a:rPr lang="en-US" sz="1650" dirty="0"/>
              <a:t>    </a:t>
            </a:r>
            <a:r>
              <a:rPr lang="en-US" sz="1650" dirty="0">
                <a:solidFill>
                  <a:schemeClr val="bg1"/>
                </a:solidFill>
              </a:rPr>
              <a:t>,</a:t>
            </a:r>
            <a:r>
              <a:rPr lang="en-US" sz="1650" dirty="0"/>
              <a:t>                         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D7EAC0-A007-4431-A651-CB72FCFA7D0D}"/>
              </a:ext>
            </a:extLst>
          </p:cNvPr>
          <p:cNvSpPr/>
          <p:nvPr/>
        </p:nvSpPr>
        <p:spPr>
          <a:xfrm>
            <a:off x="5727031" y="2078452"/>
            <a:ext cx="5726319" cy="117262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b="1" dirty="0"/>
              <a:t>Left Fissure </a:t>
            </a:r>
          </a:p>
          <a:p>
            <a:pPr marL="180000" lvl="0" indent="-18000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Anteriorly</a:t>
            </a:r>
            <a:r>
              <a:rPr lang="en-US" dirty="0"/>
              <a:t>: by the fissure for the </a:t>
            </a:r>
            <a:r>
              <a:rPr lang="en-US" b="1" u="heavy" dirty="0">
                <a:uFill>
                  <a:solidFill>
                    <a:schemeClr val="accent4"/>
                  </a:solidFill>
                </a:uFill>
              </a:rPr>
              <a:t>round ligament </a:t>
            </a:r>
            <a:r>
              <a:rPr lang="en-US" dirty="0"/>
              <a:t>(ligamentum </a:t>
            </a:r>
            <a:r>
              <a:rPr lang="en-US" dirty="0" err="1"/>
              <a:t>teres</a:t>
            </a:r>
            <a:r>
              <a:rPr lang="en-US" dirty="0"/>
              <a:t>)</a:t>
            </a:r>
          </a:p>
          <a:p>
            <a:pPr marL="180000" lvl="0" indent="-18000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Posteriorly</a:t>
            </a:r>
            <a:r>
              <a:rPr lang="en-US" dirty="0"/>
              <a:t>: by the fissure for the </a:t>
            </a:r>
            <a:r>
              <a:rPr lang="en-US" b="1" u="heavy" dirty="0">
                <a:uFill>
                  <a:solidFill>
                    <a:schemeClr val="accent4"/>
                  </a:solidFill>
                </a:uFill>
              </a:rPr>
              <a:t>ligamentum venosum</a:t>
            </a:r>
            <a:r>
              <a:rPr lang="en-US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D42F8E1-8698-45F7-8A6A-78E0ACC420D0}"/>
              </a:ext>
            </a:extLst>
          </p:cNvPr>
          <p:cNvGrpSpPr/>
          <p:nvPr/>
        </p:nvGrpSpPr>
        <p:grpSpPr>
          <a:xfrm>
            <a:off x="7906971" y="3998369"/>
            <a:ext cx="4283329" cy="1696185"/>
            <a:chOff x="6974537" y="4045781"/>
            <a:chExt cx="5179428" cy="20510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6F610DF-1BB5-4FE6-A9B5-0922F930A346}"/>
                </a:ext>
              </a:extLst>
            </p:cNvPr>
            <p:cNvGrpSpPr/>
            <p:nvPr/>
          </p:nvGrpSpPr>
          <p:grpSpPr>
            <a:xfrm>
              <a:off x="6974537" y="4045781"/>
              <a:ext cx="5179428" cy="1783051"/>
              <a:chOff x="7036170" y="4045781"/>
              <a:chExt cx="5179428" cy="1783051"/>
            </a:xfrm>
          </p:grpSpPr>
          <p:pic>
            <p:nvPicPr>
              <p:cNvPr id="6" name="Content Placeholder 4" descr="C:\Users\user\Documents\Downloads\liverDiagram2.jpg">
                <a:extLst>
                  <a:ext uri="{FF2B5EF4-FFF2-40B4-BE49-F238E27FC236}">
                    <a16:creationId xmlns:a16="http://schemas.microsoft.com/office/drawing/2014/main" id="{61974C94-631F-4B53-9829-E48E925C73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98208" y="4045781"/>
                <a:ext cx="2679012" cy="1783051"/>
              </a:xfrm>
              <a:prstGeom prst="rect">
                <a:avLst/>
              </a:prstGeom>
              <a:ln>
                <a:noFill/>
                <a:miter lim="800000"/>
                <a:headEnd/>
                <a:tailEnd/>
              </a:ln>
            </p:spPr>
          </p:pic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CDF1F18-BA09-4B50-A326-F9476AE59B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40494" y="5574594"/>
                <a:ext cx="1136726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F66F37B-28E2-4670-B0A0-5DC6950E0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7083" y="4631001"/>
                <a:ext cx="966120" cy="1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6D8021D-AA29-4E3B-8CB1-2E97CC9B09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07731" y="4589752"/>
                <a:ext cx="1269489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7A6B3583-B22B-4E63-B60A-2A834A701C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3617" y="5406640"/>
                <a:ext cx="840477" cy="0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6BD0648-9203-46AD-A9FD-8EC043F12D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25158" y="4937310"/>
                <a:ext cx="0" cy="865285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BE5313-F10E-4DF6-AFB1-AE071939DBB4}"/>
                  </a:ext>
                </a:extLst>
              </p:cNvPr>
              <p:cNvSpPr txBox="1"/>
              <p:nvPr/>
            </p:nvSpPr>
            <p:spPr>
              <a:xfrm>
                <a:off x="10930368" y="5408676"/>
                <a:ext cx="1285230" cy="334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Gallbladder</a:t>
                </a:r>
                <a:endParaRPr lang="en-US" sz="12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D9F2FB-D70C-4D07-A6C3-78617C64442E}"/>
                  </a:ext>
                </a:extLst>
              </p:cNvPr>
              <p:cNvSpPr txBox="1"/>
              <p:nvPr/>
            </p:nvSpPr>
            <p:spPr>
              <a:xfrm>
                <a:off x="10913366" y="4425963"/>
                <a:ext cx="1285230" cy="334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IVC</a:t>
                </a:r>
                <a:endParaRPr lang="en-US" sz="12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DACB83-45C9-4739-AF0F-DFB480FA0DDA}"/>
                  </a:ext>
                </a:extLst>
              </p:cNvPr>
              <p:cNvSpPr txBox="1"/>
              <p:nvPr/>
            </p:nvSpPr>
            <p:spPr>
              <a:xfrm>
                <a:off x="7036170" y="4356261"/>
                <a:ext cx="1405235" cy="55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ligamentum venosum</a:t>
                </a:r>
                <a:endParaRPr lang="en-US" sz="12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104485-9693-4AC5-8D01-8C3984503CBE}"/>
                  </a:ext>
                </a:extLst>
              </p:cNvPr>
              <p:cNvSpPr txBox="1"/>
              <p:nvPr/>
            </p:nvSpPr>
            <p:spPr>
              <a:xfrm>
                <a:off x="7398145" y="5112706"/>
                <a:ext cx="1405235" cy="55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round </a:t>
                </a:r>
                <a:br>
                  <a:rPr lang="en-US" sz="1200" b="1" dirty="0"/>
                </a:br>
                <a:r>
                  <a:rPr lang="en-US" sz="1200" b="1" dirty="0"/>
                  <a:t>ligament </a:t>
                </a:r>
                <a:endParaRPr lang="en-US" sz="12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739A8CA-85DE-41BF-9693-5EAB06908744}"/>
                  </a:ext>
                </a:extLst>
              </p:cNvPr>
              <p:cNvSpPr/>
              <p:nvPr/>
            </p:nvSpPr>
            <p:spPr>
              <a:xfrm>
                <a:off x="7255728" y="4411672"/>
                <a:ext cx="966120" cy="438659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8EA07F-96FC-44FA-8EFD-B465EA1F26FE}"/>
                  </a:ext>
                </a:extLst>
              </p:cNvPr>
              <p:cNvSpPr/>
              <p:nvPr/>
            </p:nvSpPr>
            <p:spPr>
              <a:xfrm>
                <a:off x="7727319" y="5180390"/>
                <a:ext cx="720011" cy="444256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8CB3DDD-66B3-4E9F-94FE-F52FDF2C1649}"/>
                  </a:ext>
                </a:extLst>
              </p:cNvPr>
              <p:cNvSpPr/>
              <p:nvPr/>
            </p:nvSpPr>
            <p:spPr>
              <a:xfrm>
                <a:off x="10968689" y="4505179"/>
                <a:ext cx="320344" cy="158159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46D4C10-CEB4-4A1B-923F-76CE066E93B0}"/>
                  </a:ext>
                </a:extLst>
              </p:cNvPr>
              <p:cNvSpPr/>
              <p:nvPr/>
            </p:nvSpPr>
            <p:spPr>
              <a:xfrm>
                <a:off x="10968689" y="5453432"/>
                <a:ext cx="964183" cy="227079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01DEDD-290F-48F2-967E-3E0D9799689A}"/>
                </a:ext>
              </a:extLst>
            </p:cNvPr>
            <p:cNvSpPr txBox="1"/>
            <p:nvPr/>
          </p:nvSpPr>
          <p:spPr>
            <a:xfrm>
              <a:off x="8870321" y="5761867"/>
              <a:ext cx="1501203" cy="33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Porta hepatis </a:t>
              </a:r>
              <a:endParaRPr lang="en-US" sz="12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99B1127-E7AA-46F5-9CE6-981758F3114F}"/>
                </a:ext>
              </a:extLst>
            </p:cNvPr>
            <p:cNvSpPr/>
            <p:nvPr/>
          </p:nvSpPr>
          <p:spPr>
            <a:xfrm>
              <a:off x="8925144" y="5809728"/>
              <a:ext cx="1076761" cy="228057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49ACD12-D2D1-4583-82B8-5CAB95C90249}"/>
              </a:ext>
            </a:extLst>
          </p:cNvPr>
          <p:cNvCxnSpPr>
            <a:cxnSpLocks/>
          </p:cNvCxnSpPr>
          <p:nvPr/>
        </p:nvCxnSpPr>
        <p:spPr>
          <a:xfrm>
            <a:off x="9656493" y="4259276"/>
            <a:ext cx="206085" cy="1204739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E9CB4F-73F2-49D6-99C8-397D09BA5A58}"/>
              </a:ext>
            </a:extLst>
          </p:cNvPr>
          <p:cNvCxnSpPr>
            <a:cxnSpLocks/>
          </p:cNvCxnSpPr>
          <p:nvPr/>
        </p:nvCxnSpPr>
        <p:spPr>
          <a:xfrm>
            <a:off x="10076131" y="4141079"/>
            <a:ext cx="327509" cy="1271842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DD2CBF2-D032-456D-8363-819515923C90}"/>
              </a:ext>
            </a:extLst>
          </p:cNvPr>
          <p:cNvCxnSpPr>
            <a:cxnSpLocks/>
          </p:cNvCxnSpPr>
          <p:nvPr/>
        </p:nvCxnSpPr>
        <p:spPr>
          <a:xfrm flipV="1">
            <a:off x="9731481" y="4730742"/>
            <a:ext cx="516576" cy="77746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8ABAB86-9EC7-FC40-BA1A-A21F85B2B373}"/>
              </a:ext>
            </a:extLst>
          </p:cNvPr>
          <p:cNvSpPr txBox="1"/>
          <p:nvPr/>
        </p:nvSpPr>
        <p:spPr>
          <a:xfrm>
            <a:off x="8206320" y="3568677"/>
            <a:ext cx="3907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Sometimes the IVC runs in a tunnel inside the liver.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A25A083-C4A6-4A73-BD2D-05246ACEFA68}"/>
              </a:ext>
            </a:extLst>
          </p:cNvPr>
          <p:cNvSpPr/>
          <p:nvPr/>
        </p:nvSpPr>
        <p:spPr>
          <a:xfrm rot="16200000">
            <a:off x="-836722" y="4859058"/>
            <a:ext cx="2828258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IMPOETANT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500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30ED6A6C-5318-4C32-8AFC-DE1704464166}"/>
              </a:ext>
            </a:extLst>
          </p:cNvPr>
          <p:cNvSpPr txBox="1">
            <a:spLocks/>
          </p:cNvSpPr>
          <p:nvPr/>
        </p:nvSpPr>
        <p:spPr>
          <a:xfrm>
            <a:off x="738649" y="1390511"/>
            <a:ext cx="10972816" cy="53105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blood vessels conveying blood to the liver are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</a:t>
            </a: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hepatic artery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(30%) a branch of celiac trunk, and </a:t>
            </a: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portal vein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(70%).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</a:t>
            </a: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hepatic artery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brings oxygenated blood to the liver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</a:t>
            </a: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portal vein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brings venous blood rich in the products of digestion, 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which have been absorbed from the gastrointestinal tract to the liver.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venous blood is drained by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right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&amp;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left </a:t>
            </a: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hepatic veins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into the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IVC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At or close to the porta hepatis, the </a:t>
            </a: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hepatic artery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and </a:t>
            </a: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portal vein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b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terminate by dividing into right and left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primary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branches which supply 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right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and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left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parts of liver, respectively.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Within the liver, the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primary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branches divide to give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secondary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and 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</a:b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tertiary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to supply the hepatic segments independently.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</a:t>
            </a: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hepatic veins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, are intersegmental in their distribution and function,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draining parts of adjacent segments</a:t>
            </a:r>
            <a:r>
              <a:rPr lang="en-US" sz="2000" dirty="0">
                <a:solidFill>
                  <a:srgbClr val="0070C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, and they open in the posterior surface on the groove for IVC.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attachment of the two hepatic veins to the </a:t>
            </a:r>
            <a:r>
              <a:rPr lang="en-US" sz="2000" b="1" dirty="0">
                <a:solidFill>
                  <a:srgbClr val="C00000"/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IVC</a:t>
            </a:r>
            <a:r>
              <a:rPr lang="en-US" sz="20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helps hold the liver in position.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(The peritoneal ligaments and the tone of the abdominal muscles play a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minor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role in the support of liver).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6A4975-8182-44D1-928E-6879F11A12B2}"/>
              </a:ext>
            </a:extLst>
          </p:cNvPr>
          <p:cNvGrpSpPr/>
          <p:nvPr/>
        </p:nvGrpSpPr>
        <p:grpSpPr>
          <a:xfrm>
            <a:off x="8577943" y="2238761"/>
            <a:ext cx="3614057" cy="2781995"/>
            <a:chOff x="8577943" y="2238761"/>
            <a:chExt cx="3614057" cy="2781995"/>
          </a:xfrm>
        </p:grpSpPr>
        <p:pic>
          <p:nvPicPr>
            <p:cNvPr id="5" name="Picture 6" descr="http://www.hitachimed.com/self-learning-activity/docs/AbdominalImagingModule/images/liver-ateries-veins.jpg">
              <a:extLst>
                <a:ext uri="{FF2B5EF4-FFF2-40B4-BE49-F238E27FC236}">
                  <a16:creationId xmlns:a16="http://schemas.microsoft.com/office/drawing/2014/main" id="{029286DD-3728-4428-8A80-D9C4129290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7" r="955"/>
            <a:stretch/>
          </p:blipFill>
          <p:spPr bwMode="auto">
            <a:xfrm>
              <a:off x="8577943" y="2238761"/>
              <a:ext cx="3614057" cy="278199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D1B380-E6B6-4B4A-BC75-5A7E3CE67B5F}"/>
                </a:ext>
              </a:extLst>
            </p:cNvPr>
            <p:cNvSpPr/>
            <p:nvPr/>
          </p:nvSpPr>
          <p:spPr>
            <a:xfrm>
              <a:off x="9629274" y="4319337"/>
              <a:ext cx="372980" cy="3328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1682CA-52AE-4B96-A5E8-642D3B2ECBAD}"/>
                </a:ext>
              </a:extLst>
            </p:cNvPr>
            <p:cNvSpPr/>
            <p:nvPr/>
          </p:nvSpPr>
          <p:spPr>
            <a:xfrm>
              <a:off x="10660814" y="3990021"/>
              <a:ext cx="920399" cy="2539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5D06735-5C3A-44E0-AA2A-12B0160434BD}"/>
              </a:ext>
            </a:extLst>
          </p:cNvPr>
          <p:cNvSpPr txBox="1"/>
          <p:nvPr/>
        </p:nvSpPr>
        <p:spPr>
          <a:xfrm>
            <a:off x="9509788" y="4270121"/>
            <a:ext cx="6119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Portal</a:t>
            </a:r>
            <a:br>
              <a:rPr lang="en-US" sz="1050" b="1" dirty="0"/>
            </a:br>
            <a:r>
              <a:rPr lang="en-US" sz="1050" b="1" dirty="0"/>
              <a:t>vein</a:t>
            </a:r>
            <a:endParaRPr lang="en-US" sz="105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5183C10-2A1A-430B-83E6-C83C5C00699C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Liver</a:t>
            </a:r>
          </a:p>
          <a:p>
            <a:r>
              <a:rPr lang="en-US" sz="3200" b="1" dirty="0"/>
              <a:t>Blood Circulation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360A47-9F30-4518-8ABF-139638D9777B}"/>
              </a:ext>
            </a:extLst>
          </p:cNvPr>
          <p:cNvSpPr txBox="1"/>
          <p:nvPr/>
        </p:nvSpPr>
        <p:spPr>
          <a:xfrm>
            <a:off x="10529193" y="3990021"/>
            <a:ext cx="1182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hepatic arteries</a:t>
            </a:r>
            <a:endParaRPr lang="en-US" sz="10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48B0C7-85FC-4E16-B253-E3828EB9A344}"/>
              </a:ext>
            </a:extLst>
          </p:cNvPr>
          <p:cNvSpPr/>
          <p:nvPr/>
        </p:nvSpPr>
        <p:spPr>
          <a:xfrm>
            <a:off x="9171476" y="2238761"/>
            <a:ext cx="743007" cy="25391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FEF9F1-3478-41C0-9678-403EF3348ABE}"/>
              </a:ext>
            </a:extLst>
          </p:cNvPr>
          <p:cNvSpPr txBox="1"/>
          <p:nvPr/>
        </p:nvSpPr>
        <p:spPr>
          <a:xfrm>
            <a:off x="8939467" y="2238761"/>
            <a:ext cx="1182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 hepatic Vein</a:t>
            </a:r>
            <a:endParaRPr lang="en-US" sz="105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10F046-3629-43B3-995A-A1EE05F4EB00}"/>
              </a:ext>
            </a:extLst>
          </p:cNvPr>
          <p:cNvGrpSpPr/>
          <p:nvPr/>
        </p:nvGrpSpPr>
        <p:grpSpPr>
          <a:xfrm>
            <a:off x="3880042" y="510800"/>
            <a:ext cx="682625" cy="734036"/>
            <a:chOff x="6597319" y="353560"/>
            <a:chExt cx="682625" cy="734036"/>
          </a:xfrm>
        </p:grpSpPr>
        <p:pic>
          <p:nvPicPr>
            <p:cNvPr id="21" name="Picture 20" descr="Image result for youtube">
              <a:hlinkClick r:id="rId3"/>
              <a:extLst>
                <a:ext uri="{FF2B5EF4-FFF2-40B4-BE49-F238E27FC236}">
                  <a16:creationId xmlns:a16="http://schemas.microsoft.com/office/drawing/2014/main" id="{F4E5BD1B-CE35-4F4F-96CE-FD882FE06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3A6BA1A9-9E97-4D9D-8955-F5DE5D941E19}"/>
                </a:ext>
              </a:extLst>
            </p:cNvPr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08:11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6296734-10E7-4DB7-8687-878D5E3CAE7A}"/>
              </a:ext>
            </a:extLst>
          </p:cNvPr>
          <p:cNvSpPr txBox="1"/>
          <p:nvPr/>
        </p:nvSpPr>
        <p:spPr>
          <a:xfrm>
            <a:off x="7951589" y="149710"/>
            <a:ext cx="4435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liver is held in its position by 3 things: </a:t>
            </a:r>
          </a:p>
          <a:p>
            <a:pPr marL="342900" indent="-342900" algn="l">
              <a:buAutoNum type="arabicPeriod"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Hepatic veins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 main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!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 algn="l"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Peritoneal ligaments </a:t>
            </a:r>
          </a:p>
          <a:p>
            <a:pPr marL="342900" indent="-342900" algn="l"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Abdominal muscles</a:t>
            </a:r>
          </a:p>
        </p:txBody>
      </p:sp>
    </p:spTree>
    <p:extLst>
      <p:ext uri="{BB962C8B-B14F-4D97-AF65-F5344CB8AC3E}">
        <p14:creationId xmlns:p14="http://schemas.microsoft.com/office/powerpoint/2010/main" val="4095022969"/>
      </p:ext>
    </p:extLst>
  </p:cSld>
  <p:clrMapOvr>
    <a:masterClrMapping/>
  </p:clrMapOvr>
</p:sld>
</file>

<file path=ppt/theme/theme1.xml><?xml version="1.0" encoding="utf-8"?>
<a:theme xmlns:a="http://schemas.openxmlformats.org/drawingml/2006/main" name="Anatomy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 theme" id="{7FC4F3DF-2817-4164-896C-C694E5EB36E6}" vid="{5C80C7F9-9027-4D3F-949C-98E70E22F05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 theme</Template>
  <TotalTime>6034</TotalTime>
  <Words>2008</Words>
  <Application>Microsoft Office PowerPoint</Application>
  <PresentationFormat>Widescreen</PresentationFormat>
  <Paragraphs>335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 Light</vt:lpstr>
      <vt:lpstr>Arabic Typesetting</vt:lpstr>
      <vt:lpstr>Open Sans</vt:lpstr>
      <vt:lpstr>Calibri</vt:lpstr>
      <vt:lpstr>Agency FB</vt:lpstr>
      <vt:lpstr>Courier New</vt:lpstr>
      <vt:lpstr>Wingdings</vt:lpstr>
      <vt:lpstr>Times New Roman</vt:lpstr>
      <vt:lpstr>Arial</vt:lpstr>
      <vt:lpstr>Anatomy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</dc:title>
  <dc:creator>Jawaher AbdulMohsen</dc:creator>
  <cp:lastModifiedBy>روان</cp:lastModifiedBy>
  <cp:revision>185</cp:revision>
  <dcterms:created xsi:type="dcterms:W3CDTF">2017-04-30T17:35:08Z</dcterms:created>
  <dcterms:modified xsi:type="dcterms:W3CDTF">2018-12-15T21:06:12Z</dcterms:modified>
</cp:coreProperties>
</file>