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12600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9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2688671-CEE9-4084-88A3-B2BFC6E4F9C7}">
  <a:tblStyle styleId="{92688671-CEE9-4084-88A3-B2BFC6E4F9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969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5085" y="685800"/>
            <a:ext cx="248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85085" y="685800"/>
            <a:ext cx="248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7ea9b9674_0_5:notes"/>
          <p:cNvSpPr/>
          <p:nvPr>
            <p:ph idx="2" type="sldImg"/>
          </p:nvPr>
        </p:nvSpPr>
        <p:spPr>
          <a:xfrm>
            <a:off x="2185085" y="685800"/>
            <a:ext cx="248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7ea9b967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ea9b9674_0_0:notes"/>
          <p:cNvSpPr/>
          <p:nvPr>
            <p:ph idx="2" type="sldImg"/>
          </p:nvPr>
        </p:nvSpPr>
        <p:spPr>
          <a:xfrm>
            <a:off x="2185085" y="685800"/>
            <a:ext cx="248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ea9b96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5ef30262d9a068_0:notes"/>
          <p:cNvSpPr/>
          <p:nvPr>
            <p:ph idx="2" type="sldImg"/>
          </p:nvPr>
        </p:nvSpPr>
        <p:spPr>
          <a:xfrm>
            <a:off x="2185085" y="685800"/>
            <a:ext cx="248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15ef30262d9a06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042003061cef888_6:notes"/>
          <p:cNvSpPr/>
          <p:nvPr>
            <p:ph idx="2" type="sldImg"/>
          </p:nvPr>
        </p:nvSpPr>
        <p:spPr>
          <a:xfrm>
            <a:off x="2185085" y="685800"/>
            <a:ext cx="248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042003061cef888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7ee0e949fc3274_0:notes"/>
          <p:cNvSpPr/>
          <p:nvPr>
            <p:ph idx="2" type="sldImg"/>
          </p:nvPr>
        </p:nvSpPr>
        <p:spPr>
          <a:xfrm>
            <a:off x="2185085" y="685800"/>
            <a:ext cx="248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07ee0e949fc327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856c67c138238bd_0:notes"/>
          <p:cNvSpPr/>
          <p:nvPr>
            <p:ph idx="2" type="sldImg"/>
          </p:nvPr>
        </p:nvSpPr>
        <p:spPr>
          <a:xfrm>
            <a:off x="2185085" y="685800"/>
            <a:ext cx="248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856c67c138238b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a38fd0172b55782_3:notes"/>
          <p:cNvSpPr/>
          <p:nvPr>
            <p:ph idx="2" type="sldImg"/>
          </p:nvPr>
        </p:nvSpPr>
        <p:spPr>
          <a:xfrm>
            <a:off x="2185085" y="685800"/>
            <a:ext cx="248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a38fd0172b5578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856c67c138238bd_6:notes"/>
          <p:cNvSpPr/>
          <p:nvPr>
            <p:ph idx="2" type="sldImg"/>
          </p:nvPr>
        </p:nvSpPr>
        <p:spPr>
          <a:xfrm>
            <a:off x="2185085" y="685800"/>
            <a:ext cx="248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856c67c138238bd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5ad00ff36cef99e_3:notes"/>
          <p:cNvSpPr/>
          <p:nvPr>
            <p:ph idx="2" type="sldImg"/>
          </p:nvPr>
        </p:nvSpPr>
        <p:spPr>
          <a:xfrm>
            <a:off x="2185085" y="685800"/>
            <a:ext cx="248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5ad00ff36cef99e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823981"/>
            <a:ext cx="8520600" cy="5028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6942738"/>
            <a:ext cx="8520600" cy="19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11423453"/>
            <a:ext cx="548700" cy="9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2709668"/>
            <a:ext cx="8520600" cy="4809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7721986"/>
            <a:ext cx="8520600" cy="3186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11423453"/>
            <a:ext cx="548700" cy="9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11423453"/>
            <a:ext cx="548700" cy="9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5268924"/>
            <a:ext cx="8520600" cy="206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11423453"/>
            <a:ext cx="548700" cy="9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1090175"/>
            <a:ext cx="8520600" cy="1402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2823211"/>
            <a:ext cx="8520600" cy="836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11423453"/>
            <a:ext cx="548700" cy="9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1090175"/>
            <a:ext cx="8520600" cy="1402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2823211"/>
            <a:ext cx="3999900" cy="836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2823211"/>
            <a:ext cx="3999900" cy="836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11423453"/>
            <a:ext cx="548700" cy="9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1090175"/>
            <a:ext cx="8520600" cy="1402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11423453"/>
            <a:ext cx="548700" cy="9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1361050"/>
            <a:ext cx="2808000" cy="185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3404094"/>
            <a:ext cx="2808000" cy="778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11423453"/>
            <a:ext cx="548700" cy="9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1102730"/>
            <a:ext cx="6367800" cy="100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11423453"/>
            <a:ext cx="548700" cy="9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306"/>
            <a:ext cx="4572000" cy="126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3020901"/>
            <a:ext cx="4045200" cy="3631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6866675"/>
            <a:ext cx="4045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1773762"/>
            <a:ext cx="3837000" cy="905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11423453"/>
            <a:ext cx="548700" cy="9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10363613"/>
            <a:ext cx="59988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11423453"/>
            <a:ext cx="548700" cy="9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090175"/>
            <a:ext cx="8520600" cy="14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2823211"/>
            <a:ext cx="8520600" cy="83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11423453"/>
            <a:ext cx="5487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jpg"/><Relationship Id="rId4" Type="http://schemas.openxmlformats.org/officeDocument/2006/relationships/hyperlink" Target="https://docs.google.com/forms/d/e/1FAIpQLScOgbUPt8Lie98pkxZHeIrxoigJtHsVPv6nd5981smYgqDT_A/viewform?usp=pp_url" TargetMode="External"/><Relationship Id="rId9" Type="http://schemas.openxmlformats.org/officeDocument/2006/relationships/image" Target="../media/image34.png"/><Relationship Id="rId5" Type="http://schemas.openxmlformats.org/officeDocument/2006/relationships/hyperlink" Target="https://docs.google.com/presentation/d/18C-Oz7NsnJFLe-X-vXyqMMVyOtMGyPuJpoGKGR_DVow/edit?usp=sharing" TargetMode="External"/><Relationship Id="rId6" Type="http://schemas.openxmlformats.org/officeDocument/2006/relationships/image" Target="../media/image32.jpg"/><Relationship Id="rId7" Type="http://schemas.openxmlformats.org/officeDocument/2006/relationships/image" Target="../media/image33.jpg"/><Relationship Id="rId8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7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19.jpg"/><Relationship Id="rId8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16.jpg"/><Relationship Id="rId5" Type="http://schemas.openxmlformats.org/officeDocument/2006/relationships/image" Target="../media/image23.jpg"/><Relationship Id="rId6" Type="http://schemas.openxmlformats.org/officeDocument/2006/relationships/image" Target="../media/image21.jpg"/><Relationship Id="rId7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24.jpg"/><Relationship Id="rId5" Type="http://schemas.openxmlformats.org/officeDocument/2006/relationships/image" Target="../media/image26.jpg"/><Relationship Id="rId6" Type="http://schemas.openxmlformats.org/officeDocument/2006/relationships/image" Target="../media/image25.jpg"/><Relationship Id="rId7" Type="http://schemas.openxmlformats.org/officeDocument/2006/relationships/image" Target="../media/image30.jpg"/><Relationship Id="rId8" Type="http://schemas.openxmlformats.org/officeDocument/2006/relationships/image" Target="../media/image2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87277" y="7799273"/>
            <a:ext cx="2524500" cy="1294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Color Code: </a:t>
            </a:r>
            <a:endParaRPr sz="17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700"/>
              <a:buFont typeface="Comic Sans MS"/>
              <a:buChar char="●"/>
            </a:pPr>
            <a:r>
              <a:rPr lang="en-GB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Important</a:t>
            </a:r>
            <a:endParaRPr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Font typeface="Comic Sans MS"/>
              <a:buChar char="●"/>
            </a:pPr>
            <a:r>
              <a:rPr lang="en-GB" sz="17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Doctors Notes </a:t>
            </a:r>
            <a:endParaRPr sz="17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Font typeface="Comic Sans MS"/>
              <a:buChar char="●"/>
            </a:pPr>
            <a:r>
              <a:rPr lang="en-GB" sz="17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Extra explanation</a:t>
            </a:r>
            <a:br>
              <a:rPr lang="en-GB" sz="17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1800" y="11004400"/>
            <a:ext cx="2147426" cy="15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1004400"/>
            <a:ext cx="1910226" cy="15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790482" y="4539598"/>
            <a:ext cx="4726800" cy="1595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omic Sans MS"/>
                <a:ea typeface="Comic Sans MS"/>
                <a:cs typeface="Comic Sans MS"/>
                <a:sym typeface="Comic Sans MS"/>
              </a:rPr>
              <a:t>DEVELOPMENT O</a:t>
            </a:r>
            <a:r>
              <a:rPr lang="en-GB" sz="2000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000">
                <a:latin typeface="Comic Sans MS"/>
                <a:ea typeface="Comic Sans MS"/>
                <a:cs typeface="Comic Sans MS"/>
                <a:sym typeface="Comic Sans MS"/>
              </a:rPr>
              <a:t>PANCREAS &amp; SMAL</a:t>
            </a:r>
            <a:r>
              <a:rPr lang="en-GB" sz="2000">
                <a:latin typeface="Comic Sans MS"/>
                <a:ea typeface="Comic Sans MS"/>
                <a:cs typeface="Comic Sans MS"/>
                <a:sym typeface="Comic Sans MS"/>
              </a:rPr>
              <a:t>L </a:t>
            </a:r>
            <a:r>
              <a:rPr lang="en-GB" sz="2000">
                <a:latin typeface="Comic Sans MS"/>
                <a:ea typeface="Comic Sans MS"/>
                <a:cs typeface="Comic Sans MS"/>
                <a:sym typeface="Comic Sans MS"/>
              </a:rPr>
              <a:t>INTESTINE </a:t>
            </a:r>
            <a:br>
              <a:rPr lang="en-GB" sz="2000">
                <a:latin typeface="Comic Sans MS"/>
                <a:ea typeface="Comic Sans MS"/>
                <a:cs typeface="Comic Sans MS"/>
                <a:sym typeface="Comic Sans MS"/>
              </a:rPr>
            </a:b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/>
        </p:nvSpPr>
        <p:spPr>
          <a:xfrm>
            <a:off x="4681925" y="7528425"/>
            <a:ext cx="4165200" cy="3520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</a:t>
            </a:r>
            <a:r>
              <a:rPr lang="en-GB" sz="1600">
                <a:latin typeface="Comic Sans MS"/>
                <a:ea typeface="Comic Sans MS"/>
                <a:cs typeface="Comic Sans MS"/>
                <a:sym typeface="Comic Sans MS"/>
              </a:rPr>
              <a:t>Embryologyteam437@gmail.com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mic Sans MS"/>
                <a:ea typeface="Comic Sans MS"/>
                <a:cs typeface="Comic Sans MS"/>
                <a:sym typeface="Comic Sans MS"/>
              </a:rPr>
              <a:t>               ‪@embryology437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mic Sans MS"/>
                <a:ea typeface="Comic Sans MS"/>
                <a:cs typeface="Comic Sans MS"/>
                <a:sym typeface="Comic Sans MS"/>
              </a:rPr>
              <a:t>                </a:t>
            </a:r>
            <a:r>
              <a:rPr lang="en-GB" sz="1600" u="sng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Your feedback</a:t>
            </a:r>
            <a:r>
              <a:rPr lang="en-GB" sz="1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mic Sans MS"/>
                <a:ea typeface="Comic Sans MS"/>
                <a:cs typeface="Comic Sans MS"/>
                <a:sym typeface="Comic Sans MS"/>
              </a:rPr>
              <a:t>               </a:t>
            </a:r>
            <a:r>
              <a:rPr lang="en-GB" sz="1600" u="sng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  Editing file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1775" y="9197698"/>
            <a:ext cx="868975" cy="70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08200" y="10108051"/>
            <a:ext cx="656150" cy="70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908188" y="8500109"/>
            <a:ext cx="656150" cy="5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45525" y="7836347"/>
            <a:ext cx="656150" cy="5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>
            <a:off x="714411" y="1378631"/>
            <a:ext cx="7315200" cy="85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highlight>
                  <a:srgbClr val="EFEFEF"/>
                </a:highlight>
              </a:rPr>
              <a:t>( يَرْفَعِ اللَّهُ الَّذِينَ آمَنُوا مِنكُمْ وَالَّذِينَ أُوتُوا الْعِلْمَ دَرَجَاتٍ وَاللَّهُ بِمَا تَعْمَلُونَ خَبِير )</a:t>
            </a:r>
            <a:endParaRPr b="1" sz="2000">
              <a:highlight>
                <a:srgbClr val="EFEFEF"/>
              </a:highlight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1273450" y="1880043"/>
            <a:ext cx="6197100" cy="4068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 leaders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latin typeface="Comic Sans MS"/>
                <a:ea typeface="Comic Sans MS"/>
                <a:cs typeface="Comic Sans MS"/>
                <a:sym typeface="Comic Sans MS"/>
              </a:rPr>
              <a:t>ميعاد النفيعي - فهد النهابي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 members</a:t>
            </a:r>
            <a:endParaRPr sz="2400"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عهد القرين - ليلى الصّباغ 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9" y="2146412"/>
            <a:ext cx="47748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B4A7D6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OBJECTIVES: </a:t>
            </a:r>
            <a:endParaRPr sz="2100">
              <a:solidFill>
                <a:srgbClr val="B4A7D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446539" y="2854105"/>
            <a:ext cx="8520600" cy="50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the end of the lecture, the students should be able to : </a:t>
            </a:r>
            <a:endParaRPr sz="17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ic Sans MS"/>
              <a:buChar char="●"/>
            </a:pPr>
            <a:r>
              <a:rPr lang="en-GB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Describe the development of the duodenum.</a:t>
            </a:r>
            <a:endParaRPr sz="17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ic Sans MS"/>
              <a:buChar char="●"/>
            </a:pPr>
            <a:r>
              <a:rPr lang="en-GB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Describe the development of the pancreas.</a:t>
            </a:r>
            <a:r>
              <a:rPr lang="en-GB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7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ic Sans MS"/>
              <a:buChar char="●"/>
            </a:pPr>
            <a:r>
              <a:rPr lang="en-GB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Describe the development of the small intestine</a:t>
            </a:r>
            <a:r>
              <a:rPr lang="en-GB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7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ic Sans MS"/>
              <a:buChar char="●"/>
            </a:pPr>
            <a:r>
              <a:rPr lang="en-GB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Identify the congenital anomalies of the small intestine : </a:t>
            </a:r>
            <a:endParaRPr sz="17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ic Sans MS"/>
              <a:buAutoNum type="arabicPeriod"/>
            </a:pPr>
            <a:r>
              <a:rPr lang="en-GB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Congenital omphalocele.</a:t>
            </a:r>
            <a:endParaRPr sz="17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ic Sans MS"/>
              <a:buAutoNum type="arabicPeriod"/>
            </a:pPr>
            <a:r>
              <a:rPr lang="en-GB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Umbilical herni</a:t>
            </a:r>
            <a:r>
              <a:rPr lang="en-GB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a. </a:t>
            </a:r>
            <a:endParaRPr sz="17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ic Sans MS"/>
              <a:buAutoNum type="arabicPeriod"/>
            </a:pPr>
            <a:r>
              <a:rPr lang="en-GB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Meckel’s diverticulum.</a:t>
            </a:r>
            <a:br>
              <a:rPr lang="en-GB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7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5"/>
          <p:cNvCxnSpPr/>
          <p:nvPr/>
        </p:nvCxnSpPr>
        <p:spPr>
          <a:xfrm>
            <a:off x="5071136" y="5513323"/>
            <a:ext cx="69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179775" y="1054125"/>
            <a:ext cx="8652900" cy="89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DEVELOPMENT OF THE DUODENUM:  </a:t>
            </a:r>
            <a:endParaRPr b="1" sz="1200"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Stages in the development of duodenum, liver, biliary ducts and pancreas</a:t>
            </a:r>
            <a:r>
              <a:rPr lang="en-GB" sz="12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 (pic.A-D):</a:t>
            </a:r>
            <a:endParaRPr sz="12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 pic A &gt; 4th week  , pic B and C &gt; 5th week , pic D &gt; 6th week</a:t>
            </a:r>
            <a:endParaRPr sz="12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Early in the </a:t>
            </a:r>
            <a:r>
              <a:rPr b="1" lang="en-GB" sz="12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4th week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,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duodenum develops from</a:t>
            </a:r>
            <a:b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endoderm of primordial gut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: 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AutoNum type="arabicPeriod"/>
            </a:pP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Caudal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part of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foregut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AutoNum type="arabicPeriod"/>
            </a:pP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Cranial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part of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midgut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AutoNum type="arabicPeriod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Splanchnic mesoderm. 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junction of the 2 parts of the gut lies just below o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 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distal to the origin of bile duct (pic. C&amp;D).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duodenal loop:</a:t>
            </a:r>
            <a:br>
              <a:rPr b="1" lang="en-GB" sz="1200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1" sz="1200"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During 5 th </a:t>
            </a:r>
            <a:r>
              <a:rPr b="1" lang="en-GB" sz="12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6</a:t>
            </a:r>
            <a:r>
              <a:rPr b="1" lang="en-GB" sz="12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 weeks</a:t>
            </a:r>
            <a:r>
              <a:rPr lang="en-GB" sz="1200">
                <a:solidFill>
                  <a:srgbClr val="20124D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lumen of the duodenum is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temporarily obliterated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because of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proliferation of its epithelial cells.</a:t>
            </a:r>
            <a:endParaRPr b="1"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Normally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degeneration </a:t>
            </a:r>
            <a:r>
              <a:rPr b="1" lang="en-GB" sz="12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(</a:t>
            </a:r>
            <a:r>
              <a:rPr b="1" lang="en-GB" sz="12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recanalization</a:t>
            </a:r>
            <a:r>
              <a:rPr b="1" lang="en-GB" sz="12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epithelial cells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occurs, so the duodenum normally becomes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recanalized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by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end of the embryonic period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GB" sz="12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 end of 8th week)</a:t>
            </a:r>
            <a:br>
              <a:rPr b="1" lang="en-GB" sz="12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1" sz="12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179775" y="4629375"/>
            <a:ext cx="2181300" cy="1767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mic Sans MS"/>
                <a:ea typeface="Comic Sans MS"/>
                <a:cs typeface="Comic Sans MS"/>
                <a:sym typeface="Comic Sans MS"/>
              </a:rPr>
              <a:t>1- The duodenal loop is formed and projected ventrally </a:t>
            </a:r>
            <a:r>
              <a:rPr lang="en-GB" sz="12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”from anterior abdominal wall” </a:t>
            </a:r>
            <a:r>
              <a:rPr lang="en-GB" sz="1200">
                <a:latin typeface="Comic Sans MS"/>
                <a:ea typeface="Comic Sans MS"/>
                <a:cs typeface="Comic Sans MS"/>
                <a:sym typeface="Comic Sans MS"/>
              </a:rPr>
              <a:t>forming a C shaped loop.</a:t>
            </a:r>
            <a:br>
              <a:rPr lang="en-GB" sz="1200">
                <a:latin typeface="Comic Sans MS"/>
                <a:ea typeface="Comic Sans MS"/>
                <a:cs typeface="Comic Sans MS"/>
                <a:sym typeface="Comic Sans MS"/>
              </a:rPr>
            </a:b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2981476" y="4629375"/>
            <a:ext cx="2317500" cy="1767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mic Sans MS"/>
                <a:ea typeface="Comic Sans MS"/>
                <a:cs typeface="Comic Sans MS"/>
                <a:sym typeface="Comic Sans MS"/>
              </a:rPr>
              <a:t>2- </a:t>
            </a:r>
            <a:r>
              <a:rPr lang="en-GB" sz="1200">
                <a:latin typeface="Comic Sans MS"/>
                <a:ea typeface="Comic Sans MS"/>
                <a:cs typeface="Comic Sans MS"/>
                <a:sym typeface="Comic Sans MS"/>
              </a:rPr>
              <a:t>The duodenal loop is rotated with the stomach to the right. (90) degrees</a:t>
            </a:r>
            <a:br>
              <a:rPr lang="en-GB" sz="12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2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وياخذ معاه</a:t>
            </a:r>
            <a:r>
              <a:rPr lang="en-GB" sz="12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12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البنكرياس</a:t>
            </a:r>
            <a:endParaRPr sz="1200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5919374" y="4629375"/>
            <a:ext cx="2317500" cy="1767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mic Sans MS"/>
                <a:ea typeface="Comic Sans MS"/>
                <a:cs typeface="Comic Sans MS"/>
                <a:sym typeface="Comic Sans MS"/>
              </a:rPr>
              <a:t>3- It comes to lie on the </a:t>
            </a:r>
            <a:r>
              <a:rPr b="1" lang="en-GB" sz="1200">
                <a:latin typeface="Comic Sans MS"/>
                <a:ea typeface="Comic Sans MS"/>
                <a:cs typeface="Comic Sans MS"/>
                <a:sym typeface="Comic Sans MS"/>
              </a:rPr>
              <a:t>posterior abdominal wall </a:t>
            </a:r>
            <a:r>
              <a:rPr b="1" lang="en-GB" sz="1200">
                <a:latin typeface="Comic Sans MS"/>
                <a:ea typeface="Comic Sans MS"/>
                <a:cs typeface="Comic Sans MS"/>
                <a:sym typeface="Comic Sans MS"/>
              </a:rPr>
              <a:t>retroperitoneally</a:t>
            </a:r>
            <a:r>
              <a:rPr lang="en-GB" sz="1200">
                <a:latin typeface="Comic Sans MS"/>
                <a:ea typeface="Comic Sans MS"/>
                <a:cs typeface="Comic Sans MS"/>
                <a:sym typeface="Comic Sans MS"/>
              </a:rPr>
              <a:t> with the developing pancreas.</a:t>
            </a:r>
            <a:br>
              <a:rPr lang="en-GB" sz="1200">
                <a:latin typeface="Comic Sans MS"/>
                <a:ea typeface="Comic Sans MS"/>
                <a:cs typeface="Comic Sans MS"/>
                <a:sym typeface="Comic Sans MS"/>
              </a:rPr>
            </a:b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73" name="Google Shape;73;p15"/>
          <p:cNvCxnSpPr>
            <a:stCxn id="70" idx="3"/>
          </p:cNvCxnSpPr>
          <p:nvPr/>
        </p:nvCxnSpPr>
        <p:spPr>
          <a:xfrm>
            <a:off x="2361075" y="5513325"/>
            <a:ext cx="53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9975" y="801550"/>
            <a:ext cx="2492700" cy="24697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700" y="9972525"/>
            <a:ext cx="5984674" cy="1683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5000" y="6586375"/>
            <a:ext cx="4433201" cy="1767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" name="Google Shape;77;p15"/>
          <p:cNvSpPr txBox="1"/>
          <p:nvPr/>
        </p:nvSpPr>
        <p:spPr>
          <a:xfrm>
            <a:off x="2361068" y="2520971"/>
            <a:ext cx="6431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Stomach develops </a:t>
            </a:r>
            <a:r>
              <a:rPr lang="en-GB" sz="10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cranial</a:t>
            </a:r>
            <a:r>
              <a:rPr lang="en-GB" sz="10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part of foregut </a:t>
            </a:r>
            <a:endParaRPr sz="1000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6651375" y="9831625"/>
            <a:ext cx="2492700" cy="15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Prenatal periods is consistent of two periods: </a:t>
            </a:r>
            <a:endParaRPr sz="1200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1- embryonic period: since fertilization to the end of 8th week </a:t>
            </a:r>
            <a:endParaRPr sz="1200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2- fetal period: beginning of 9th week to birth</a:t>
            </a:r>
            <a:endParaRPr sz="1200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456950" y="715125"/>
            <a:ext cx="8687100" cy="10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DEVELOPMENT OF PANCREAS: </a:t>
            </a:r>
            <a:endParaRPr b="1" sz="1200"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pancreas develops from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 buds ( ventral &amp; dorsal pancreatic buds )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arising from the</a:t>
            </a:r>
            <a:b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endoderm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the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caudal part of foregut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b="1" lang="en-GB" sz="12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Most of pancreas is derived from the dorsal pancreatic bud. </a:t>
            </a:r>
            <a:endParaRPr b="1" sz="12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the duodenum rotates to the right and becomes C-shaped, the ventral pancreatic bud</a:t>
            </a:r>
            <a:b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moves dorsally to lie below and behind the dorsal bud. 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Later the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buds fused together and lying in the dorsal mesentery. </a:t>
            </a:r>
            <a:endParaRPr b="1"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parenchyma (tissue) of pancreas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derived from the endoderm of pancreatic buds.</a:t>
            </a:r>
            <a:r>
              <a:rPr lang="en-GB" sz="12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”both </a:t>
            </a:r>
            <a:r>
              <a:rPr lang="en-GB" sz="12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ventral</a:t>
            </a:r>
            <a:r>
              <a:rPr lang="en-GB" sz="12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+dorsal” </a:t>
            </a:r>
            <a:endParaRPr sz="1200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Pancreatic islets  </a:t>
            </a:r>
            <a:r>
              <a:rPr b="1" lang="en-GB" sz="120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(of Langerhans)</a:t>
            </a:r>
            <a:r>
              <a:rPr lang="en-GB" sz="120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more potent in the tail develops from&gt; 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parenchymatous pancreatic tissue. 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Comic Sans MS"/>
              <a:buChar char="●"/>
            </a:pPr>
            <a:r>
              <a:rPr b="1" lang="en-GB" sz="12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Insulin</a:t>
            </a:r>
            <a:r>
              <a:rPr b="1" lang="en-GB" sz="12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secretion begins at 5th month of pregnancy.</a:t>
            </a:r>
            <a:endParaRPr b="1" sz="1200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 sz="1200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DEVELOPMENT OF SMALL INTESTINE: 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84" name="Google Shape;84;p16"/>
          <p:cNvGraphicFramePr/>
          <p:nvPr/>
        </p:nvGraphicFramePr>
        <p:xfrm>
          <a:off x="551392" y="2310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{92688671-CEE9-4084-88A3-B2BFC6E4F9C7}</a:tableStyleId>
              </a:tblPr>
              <a:tblGrid>
                <a:gridCol w="2079725"/>
                <a:gridCol w="2079725"/>
                <a:gridCol w="2079725"/>
              </a:tblGrid>
              <a:tr h="313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D9D2E9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 ventral pancreatic bud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 dorsal pancreatic bud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( larger )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en-GB" sz="1000">
                          <a:solidFill>
                            <a:srgbClr val="6AA84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forming most of the pancreas </a:t>
                      </a:r>
                      <a:endParaRPr sz="1000">
                        <a:solidFill>
                          <a:srgbClr val="6AA84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  <a:tr h="637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develops from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Proximal end of hepatic diverticulum</a:t>
                      </a:r>
                      <a:br>
                        <a:rPr b="1"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(forms the liver &amp; </a:t>
                      </a: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gallbladder</a:t>
                      </a: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).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dorsal wall of duodenum slightly cranial to the ventral bud.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Formation is induced by  the notochord</a:t>
                      </a: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.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</a:tr>
              <a:tr h="630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bud forms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Uncinate process.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Inferior part of head of pancreas.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Upper part of of head.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Neck.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Body.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Tail of pancreas.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85" name="Google Shape;85;p16"/>
          <p:cNvGraphicFramePr/>
          <p:nvPr/>
        </p:nvGraphicFramePr>
        <p:xfrm>
          <a:off x="551400" y="53923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{92688671-CEE9-4084-88A3-B2BFC6E4F9C7}</a:tableStyleId>
              </a:tblPr>
              <a:tblGrid>
                <a:gridCol w="2079725"/>
                <a:gridCol w="2079725"/>
                <a:gridCol w="2079725"/>
              </a:tblGrid>
              <a:tr h="3378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pancreatic ducts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 hMerge="1"/>
                <a:tc hMerge="1"/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main pancreatic duct ( is derived from )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duct of the </a:t>
                      </a:r>
                      <a:r>
                        <a:rPr b="1"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ventral bud.</a:t>
                      </a:r>
                      <a:br>
                        <a:rPr b="1"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b="1"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distal part of </a:t>
                      </a:r>
                      <a:r>
                        <a:rPr b="1"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duct of dorsal bud.</a:t>
                      </a:r>
                      <a:br>
                        <a:rPr b="1"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b="1"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accessory pancreatic duct ( is derived from )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—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Proximal</a:t>
                      </a: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part of duct of </a:t>
                      </a:r>
                      <a:r>
                        <a:rPr b="1"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dorsal bud.</a:t>
                      </a:r>
                      <a:br>
                        <a:rPr b="1"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b="1"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86" name="Google Shape;86;p16"/>
          <p:cNvGraphicFramePr/>
          <p:nvPr/>
        </p:nvGraphicFramePr>
        <p:xfrm>
          <a:off x="551391" y="85442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{92688671-CEE9-4084-88A3-B2BFC6E4F9C7}</a:tableStyleId>
              </a:tblPr>
              <a:tblGrid>
                <a:gridCol w="2079725"/>
                <a:gridCol w="2079725"/>
                <a:gridCol w="2079725"/>
              </a:tblGrid>
              <a:tr h="483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Derivatives of cranial part of the midgut loop.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Derivatives of the caudal part of midgut loop.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Derivative of the caudal part of foregut.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  <a:tr h="1215975"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Distal part of the duodenum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Jejunum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Upper part of the ileum.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Lower portion of ileum.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Cecum , appendix,  ascending colon +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proximal 2/3 of transverse colon ( Large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intestine )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proximal part of duodenum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</a:tr>
              <a:tr h="515850">
                <a:tc gridSpan="3">
                  <a:txBody>
                    <a:bodyPr>
                      <a:noAutofit/>
                    </a:bodyPr>
                    <a:lstStyle/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So, the small intestine ( duodenum , Jejunum &amp; ileum ) is developed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from: Caudal part of foregut and all midgut. </a:t>
                      </a:r>
                      <a:endParaRPr b="1" sz="1200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Midgut is supplied by </a:t>
                      </a:r>
                      <a:r>
                        <a:rPr b="1" lang="en-GB" sz="1200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superior mesenteric artery (artery of midgut).</a:t>
                      </a:r>
                      <a:endParaRPr b="1" sz="1200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</a:tr>
            </a:tbl>
          </a:graphicData>
        </a:graphic>
      </p:graphicFrame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837" y="2031900"/>
            <a:ext cx="1938751" cy="116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0838" y="3214963"/>
            <a:ext cx="1938750" cy="12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5600" y="5857725"/>
            <a:ext cx="1889250" cy="116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0825" y="4589050"/>
            <a:ext cx="1938750" cy="11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9275" y="8544200"/>
            <a:ext cx="2025576" cy="2809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" name="Google Shape;92;p16"/>
          <p:cNvSpPr txBox="1"/>
          <p:nvPr/>
        </p:nvSpPr>
        <p:spPr>
          <a:xfrm>
            <a:off x="3634093" y="8034038"/>
            <a:ext cx="73152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Important!! </a:t>
            </a:r>
            <a:endParaRPr b="1" sz="1200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4572000" y="8034050"/>
            <a:ext cx="3608700" cy="15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Most of small intestine develop from midgut</a:t>
            </a:r>
            <a:endParaRPr sz="1200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213250" y="738612"/>
            <a:ext cx="7426200" cy="108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DEVELOPMENT OF SMALL INTESTINE:</a:t>
            </a:r>
            <a:endParaRPr b="1"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➔ STAGES OF DEVELOPMENT OF SMALL INTESTINE: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F1C232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Preherniation stage. </a:t>
            </a:r>
            <a:endParaRPr sz="1200">
              <a:solidFill>
                <a:srgbClr val="F1C23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Stage of physiological umbilical hernia. </a:t>
            </a:r>
            <a:endParaRPr sz="12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stage of rotation of midgut loop. </a:t>
            </a:r>
            <a:endParaRPr sz="1200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Stage of reduction of umbilical hernia.</a:t>
            </a:r>
            <a:endParaRPr sz="1200"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Stage of fixation of various parts of intestine.</a:t>
            </a:r>
            <a:endParaRPr sz="1200">
              <a:solidFill>
                <a:srgbClr val="B45F0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200"/>
              <a:buFont typeface="Comic Sans MS"/>
              <a:buChar char="❖"/>
            </a:pPr>
            <a:r>
              <a:rPr b="1" lang="en-GB" sz="12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Development of midgut loop: </a:t>
            </a:r>
            <a:endParaRPr b="1" sz="12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the </a:t>
            </a:r>
            <a:r>
              <a:rPr b="1" lang="en-GB" sz="12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beginning</a:t>
            </a:r>
            <a:r>
              <a:rPr b="1" lang="en-GB" sz="12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6th  week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the midgut elongates to form a 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ventral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U-shaped</a:t>
            </a:r>
            <a:b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midgut loop.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Midgut loop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communicates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with the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yolk sac 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vitelline duct or yolk stalk.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a result of rapidly growing liver, kidneys &amp; gut ,so the abdominal cavity is</a:t>
            </a:r>
            <a:b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temporarily 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too small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contain the developing rapidly growing intestinal loop. So</a:t>
            </a:r>
            <a:b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,Midgut loop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projects into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</a:t>
            </a:r>
            <a:r>
              <a:rPr lang="en-GB" sz="12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umbilical cord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,</a:t>
            </a:r>
            <a:r>
              <a:rPr lang="en-GB" sz="12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this is called physiological umbilical</a:t>
            </a:r>
            <a:br>
              <a:rPr lang="en-GB" sz="12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2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herniation (begins at 6th w.). </a:t>
            </a:r>
            <a:endParaRPr sz="12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85200C"/>
              </a:buClr>
              <a:buSzPts val="1200"/>
              <a:buFont typeface="Comic Sans MS"/>
              <a:buChar char="❖"/>
            </a:pPr>
            <a:r>
              <a:rPr b="1" lang="en-GB" sz="1200">
                <a:solidFill>
                  <a:srgbClr val="85200C"/>
                </a:solidFill>
                <a:latin typeface="Comic Sans MS"/>
                <a:ea typeface="Comic Sans MS"/>
                <a:cs typeface="Comic Sans MS"/>
                <a:sym typeface="Comic Sans MS"/>
              </a:rPr>
              <a:t>Rotation of midgut loop: </a:t>
            </a:r>
            <a:endParaRPr b="1" sz="1200">
              <a:solidFill>
                <a:srgbClr val="85200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Midgut loop has a </a:t>
            </a:r>
            <a:r>
              <a:rPr b="1"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cranial limb &amp; a caudal limb</a:t>
            </a:r>
            <a:r>
              <a:rPr lang="en-GB" sz="12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2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Midgut loop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rotates around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axis of the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superior mesenteric artery.</a:t>
            </a:r>
            <a:endParaRPr b="1"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Midgut loop </a:t>
            </a:r>
            <a:r>
              <a:rPr b="1" lang="en-GB" sz="12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rotates first 90 degrees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bring the cranial limb to the right and caudal</a:t>
            </a:r>
            <a:b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limb to left during the physiological hernia.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cranial limb of midgut loop elongates to form the intestinal coiled loops (jejunum</a:t>
            </a:r>
            <a:b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&amp; upper ileum).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rotation is </a:t>
            </a:r>
            <a:r>
              <a:rPr b="1" lang="en-GB" sz="12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counterclockwise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it is completed to </a:t>
            </a:r>
            <a:r>
              <a:rPr b="1" lang="en-GB" sz="12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270 degrees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so after</a:t>
            </a:r>
            <a:b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reduction of physiological hernia it </a:t>
            </a:r>
            <a:r>
              <a:rPr b="1" lang="en-GB" sz="12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rotates to about 180 degrees.  </a:t>
            </a:r>
            <a:endParaRPr b="1" sz="1200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3C78D8"/>
              </a:buClr>
              <a:buSzPts val="1200"/>
              <a:buFont typeface="Comic Sans MS"/>
              <a:buChar char="❖"/>
            </a:pPr>
            <a:r>
              <a:rPr b="1" lang="en-GB" sz="1200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Return of midgut to abdomen: </a:t>
            </a:r>
            <a:endParaRPr b="1" sz="1200"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During </a:t>
            </a:r>
            <a:r>
              <a:rPr b="1" lang="en-GB" sz="12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10th week,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intestines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return to the abdomen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due to regression of liver &amp;</a:t>
            </a:r>
            <a:b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kidneys +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expansion of abdominal cavity. 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called </a:t>
            </a:r>
            <a:r>
              <a:rPr lang="en-GB" sz="1200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reduction of physiological</a:t>
            </a:r>
            <a:br>
              <a:rPr lang="en-GB" sz="1200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200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midgut hernia.</a:t>
            </a:r>
            <a:endParaRPr sz="1200"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Rotation is completed and the coiled intestinal loops lie in their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final position in the</a:t>
            </a:r>
            <a:b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left side.</a:t>
            </a:r>
            <a:endParaRPr b="1"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caecum at first lies below the liver, but later it descends to lie in the right iliac</a:t>
            </a:r>
            <a:b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fossa.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B45F06"/>
              </a:buClr>
              <a:buSzPts val="1200"/>
              <a:buFont typeface="Comic Sans MS"/>
              <a:buChar char="❖"/>
            </a:pPr>
            <a:r>
              <a:rPr b="1" lang="en-GB" sz="12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Fixation of various parts of intestine: </a:t>
            </a:r>
            <a:endParaRPr b="1" sz="1200">
              <a:solidFill>
                <a:srgbClr val="B45F0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mesentry of jejunoileal loops is at first continuous with that of the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ascending</a:t>
            </a:r>
            <a:b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colon.</a:t>
            </a:r>
            <a:endParaRPr b="1"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the mesentry of ascending colon fuses with the posterior abdominal wall، the</a:t>
            </a:r>
            <a:b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-GB" sz="12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mesentry of small intestine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becomes fan-shaped and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acquires a new line of</a:t>
            </a:r>
            <a:b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attachment that passes from duodenojejunal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junction to the ileocecal junction.</a:t>
            </a:r>
            <a:endParaRPr b="1"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enlarged colon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presses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duodenum &amp; pancreas against the posterior</a:t>
            </a:r>
            <a:b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abdominal wall.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Char char="●"/>
            </a:pP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Most of duodenal mesentery is absorbed, so most of 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duodenum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( except for about</a:t>
            </a:r>
            <a:b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first 2.5 cm derived from foregut) &amp; </a:t>
            </a:r>
            <a:r>
              <a:rPr b="1"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pancreas</a:t>
            </a:r>
            <a:r>
              <a:rPr lang="en-GB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12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become retroperitoneal.</a:t>
            </a:r>
            <a:br>
              <a:rPr lang="en-GB" sz="12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2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000" y="859925"/>
            <a:ext cx="2108150" cy="22863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6850" y="4219375"/>
            <a:ext cx="1973300" cy="11657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6648" y="5568515"/>
            <a:ext cx="1686828" cy="11657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9975" y="6951700"/>
            <a:ext cx="1760175" cy="13724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46850" y="8551750"/>
            <a:ext cx="1973300" cy="130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46850" y="10338225"/>
            <a:ext cx="1973301" cy="15341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05" name="Google Shape;105;p17"/>
          <p:cNvCxnSpPr/>
          <p:nvPr/>
        </p:nvCxnSpPr>
        <p:spPr>
          <a:xfrm>
            <a:off x="1590112" y="4464835"/>
            <a:ext cx="4672500" cy="27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7"/>
          <p:cNvCxnSpPr/>
          <p:nvPr/>
        </p:nvCxnSpPr>
        <p:spPr>
          <a:xfrm>
            <a:off x="1955123" y="9641569"/>
            <a:ext cx="4672500" cy="27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7"/>
          <p:cNvCxnSpPr/>
          <p:nvPr/>
        </p:nvCxnSpPr>
        <p:spPr>
          <a:xfrm>
            <a:off x="1590112" y="6951696"/>
            <a:ext cx="4672500" cy="27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08" name="Google Shape;108;p17"/>
          <p:cNvSpPr txBox="1"/>
          <p:nvPr/>
        </p:nvSpPr>
        <p:spPr>
          <a:xfrm>
            <a:off x="3018925" y="7419249"/>
            <a:ext cx="3608700" cy="15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الاسبوع العاشر مهم</a:t>
            </a:r>
            <a:endParaRPr sz="1200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Google Shape;113;p18"/>
          <p:cNvGraphicFramePr/>
          <p:nvPr/>
        </p:nvGraphicFramePr>
        <p:xfrm>
          <a:off x="311700" y="17499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{92688671-CEE9-4084-88A3-B2BFC6E4F9C7}</a:tableStyleId>
              </a:tblPr>
              <a:tblGrid>
                <a:gridCol w="2814500"/>
                <a:gridCol w="5706100"/>
              </a:tblGrid>
              <a:tr h="386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Organ: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Details: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  <a:tr h="2189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85200C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Duodenum: </a:t>
                      </a:r>
                      <a:br>
                        <a:rPr lang="en-GB" sz="1200">
                          <a:solidFill>
                            <a:srgbClr val="85200C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A. Duodenal stenosis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A. results from incomplete recanalization of duodenum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</a:tr>
              <a:tr h="2189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85200C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Duodenum: </a:t>
                      </a:r>
                      <a:endParaRPr sz="1200">
                        <a:solidFill>
                          <a:srgbClr val="85200C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B. Duodenal atresia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B. results from failure of recanalization leading to complete occlusion of the duodenal lumen, (autosomal recessive inheritance ).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</a:tr>
              <a:tr h="825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1155CC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Pancreas:</a:t>
                      </a:r>
                      <a:br>
                        <a:rPr lang="en-GB" sz="1200">
                          <a:solidFill>
                            <a:srgbClr val="1155CC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A. Accessory pancreatic tissue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A. located in the wall of the stomach or duodenum.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</a:tr>
              <a:tr h="2189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1155CC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Pancreas: </a:t>
                      </a:r>
                      <a:endParaRPr sz="1200">
                        <a:solidFill>
                          <a:srgbClr val="1155CC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B. Anular pancreas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B. A thin flat band of pancreatic tissue surrounding the second part of the duodenum, causing duodenal obstruction. </a:t>
                      </a:r>
                      <a:r>
                        <a:rPr lang="en-GB" sz="1200">
                          <a:solidFill>
                            <a:srgbClr val="6AA84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(Intestinal obstruction)</a:t>
                      </a:r>
                      <a:endParaRPr sz="1200">
                        <a:solidFill>
                          <a:srgbClr val="6AA84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4" name="Google Shape;114;p18"/>
          <p:cNvSpPr txBox="1"/>
          <p:nvPr/>
        </p:nvSpPr>
        <p:spPr>
          <a:xfrm>
            <a:off x="2794164" y="829546"/>
            <a:ext cx="3000000" cy="9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Congenital Anomalie</a:t>
            </a:r>
            <a:r>
              <a:rPr b="1" lang="en-GB" sz="2200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br>
              <a:rPr b="1" lang="en-GB" sz="2200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1" sz="2200"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1325" y="2681050"/>
            <a:ext cx="1841550" cy="13300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2596" y="2681048"/>
            <a:ext cx="1733550" cy="14691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3075" y="4906850"/>
            <a:ext cx="2372600" cy="14691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9263" y="8030202"/>
            <a:ext cx="1800225" cy="13300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47225" y="8030211"/>
            <a:ext cx="1809750" cy="13300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Google Shape;124;p19"/>
          <p:cNvGraphicFramePr/>
          <p:nvPr/>
        </p:nvGraphicFramePr>
        <p:xfrm>
          <a:off x="305463" y="19164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{92688671-CEE9-4084-88A3-B2BFC6E4F9C7}</a:tableStyleId>
              </a:tblPr>
              <a:tblGrid>
                <a:gridCol w="3092125"/>
                <a:gridCol w="5440950"/>
              </a:tblGrid>
              <a:tr h="445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Organ: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Detail</a:t>
                      </a: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  <a:tr h="1930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Small intestine: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A. Congenital Omphalocele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It is a persistence of herniation of  abdominal contents into proximal part  of umbilical cord due to </a:t>
                      </a:r>
                      <a:r>
                        <a:rPr b="1" lang="en-GB" sz="1200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failure of reduction of physiological hernia to abdominal cavity at 10th week.</a:t>
                      </a:r>
                      <a:endParaRPr b="1" sz="1200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It is accompanied by small abdominal cavity.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Herniation of  intestines occurs in 1 of 5000 births – herniation of liver and intestines occurs in 1 of 10,000 births.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hernial sac is covered by the epithelium of the umbilical cord or the amnion.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Immediate surgical repair is required.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</a:tr>
              <a:tr h="2272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Small intestine: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B. Congenital Umbilical Hernia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intestines return to abdominal cavity at 10th week, but herniate through an </a:t>
                      </a:r>
                      <a:r>
                        <a:rPr b="1" lang="en-GB" sz="1200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imperfectly closed umbilicus.</a:t>
                      </a:r>
                      <a:endParaRPr b="1" sz="1200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It is a common type of hernia.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herniated contents are usually the greater omentum and small intestine.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hernial sac is covered by skin and subcutaneous tissue.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It protrudes during crying , straining or coughing and can be easily reduced through fibrous ring at umbilicus.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Surgery is performed at age of 3-5 years.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</a:tr>
              <a:tr h="1803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Small intestine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C.  ileal (Meckel’s)Diverticulum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It is one of the most common anomalies of the digestive tract, present in about 2% -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4% of people, more common in males.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200"/>
                        <a:buFont typeface="Comic Sans MS"/>
                        <a:buChar char="●"/>
                      </a:pPr>
                      <a:r>
                        <a:rPr b="1" lang="en-GB" sz="1200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It is a small pouch from the ileum, and may contain small patches of gastric and </a:t>
                      </a:r>
                      <a:r>
                        <a:rPr b="1" lang="en-GB" sz="1200">
                          <a:solidFill>
                            <a:srgbClr val="CC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pancreatic tissues causing ulceration, bleeding or even perforation.</a:t>
                      </a:r>
                      <a:endParaRPr b="1" sz="1200">
                        <a:solidFill>
                          <a:srgbClr val="CC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It is the remnant of proximal part non-obliterated part of yolk stalk (or vitelline duct).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It arises from antimesenteric border of ileum, 1/2 meter from ileocecal junction.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It is sometimes becomes inflammed and causes symptoms that mimic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appendicitis.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1- It may be connected to the umbilucus by a fibrous cor</a:t>
                      </a: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</a:t>
                      </a: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.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2- or the middle portion forms a cyst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●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3- or may remain patent forming the fistula </a:t>
                      </a:r>
                      <a:r>
                        <a:rPr lang="en-GB" sz="1200">
                          <a:solidFill>
                            <a:srgbClr val="6AA84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</a:t>
                      </a:r>
                      <a:r>
                        <a:rPr lang="en-GB" sz="1200">
                          <a:solidFill>
                            <a:srgbClr val="6AA84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vitelline</a:t>
                      </a:r>
                      <a:r>
                        <a:rPr lang="en-GB" sz="1200">
                          <a:solidFill>
                            <a:srgbClr val="6AA84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fistula).</a:t>
                      </a: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  - so, </a:t>
                      </a:r>
                      <a:r>
                        <a:rPr b="1"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faecal</a:t>
                      </a:r>
                      <a:r>
                        <a:rPr b="1"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matter</a:t>
                      </a: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is carried through the duct into umbilicus.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525" y="2947075"/>
            <a:ext cx="1380649" cy="10813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6725" y="2947075"/>
            <a:ext cx="1103400" cy="10813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6675" y="5483200"/>
            <a:ext cx="1103400" cy="93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500" y="5483200"/>
            <a:ext cx="1076225" cy="93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06375" y="4800525"/>
            <a:ext cx="1380650" cy="5259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4525" y="7255251"/>
            <a:ext cx="1380651" cy="10813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0500" y="8463784"/>
            <a:ext cx="2271575" cy="102694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" name="Google Shape;132;p19"/>
          <p:cNvSpPr txBox="1"/>
          <p:nvPr/>
        </p:nvSpPr>
        <p:spPr>
          <a:xfrm>
            <a:off x="454519" y="132148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Important!!</a:t>
            </a:r>
            <a:endParaRPr b="1" sz="1500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20"/>
          <p:cNvGraphicFramePr/>
          <p:nvPr/>
        </p:nvGraphicFramePr>
        <p:xfrm>
          <a:off x="450594" y="17187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{92688671-CEE9-4084-88A3-B2BFC6E4F9C7}</a:tableStyleId>
              </a:tblPr>
              <a:tblGrid>
                <a:gridCol w="2747600"/>
                <a:gridCol w="1668875"/>
                <a:gridCol w="3826325"/>
              </a:tblGrid>
              <a:tr h="392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Organ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Period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Event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>
                    <a:solidFill>
                      <a:srgbClr val="D9D2E9"/>
                    </a:solidFill>
                  </a:tcPr>
                </a:tc>
              </a:tr>
              <a:tr h="503725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674EA7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Duodenum</a:t>
                      </a:r>
                      <a:endParaRPr b="1" sz="1200">
                        <a:solidFill>
                          <a:srgbClr val="674EA7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4th week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-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Develops from the</a:t>
                      </a: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endoderm of primordial gut. 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</a:tr>
              <a:tr h="6790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5th &amp; 6th week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-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lumen of the duodenum is temporarily obliterated.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-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Degeneration of epithelial cells occurs.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</a:tr>
              <a:tr h="6227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End of 8th week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 Duodenum normally becomes recanalized.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</a:tr>
              <a:tr h="162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674EA7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Pancreas</a:t>
                      </a:r>
                      <a:endParaRPr b="1" sz="1200">
                        <a:solidFill>
                          <a:srgbClr val="674EA7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5th month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-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Insulin secretion begins.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</a:tr>
              <a:tr h="74417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674EA7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Midgut loop</a:t>
                      </a:r>
                      <a:br>
                        <a:rPr b="1" lang="en-GB" sz="1200">
                          <a:solidFill>
                            <a:srgbClr val="674EA7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b="1" sz="1200">
                        <a:solidFill>
                          <a:srgbClr val="674EA7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6th week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-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Elongates to form a venteral U-shaped midgut loop.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-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Communicates with the yolk sac by vitelline duct or yolk stalk.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-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Projects into the umbilical cord (physiological umbilical herniation).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</a:tr>
              <a:tr h="7441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10th week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Char char="-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Return to the abdomen (reduction of physiological midgut hernia).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138" name="Google Shape;138;p20"/>
          <p:cNvGraphicFramePr/>
          <p:nvPr/>
        </p:nvGraphicFramePr>
        <p:xfrm>
          <a:off x="450602" y="67086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{92688671-CEE9-4084-88A3-B2BFC6E4F9C7}</a:tableStyleId>
              </a:tblPr>
              <a:tblGrid>
                <a:gridCol w="4121400"/>
                <a:gridCol w="4121400"/>
              </a:tblGrid>
              <a:tr h="437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Congenital anomalies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Cause and details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>
                    <a:solidFill>
                      <a:srgbClr val="D9D2E9"/>
                    </a:solidFill>
                  </a:tcPr>
                </a:tc>
              </a:tr>
              <a:tr h="437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Duodenal stenosis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Incomplete recanalization of duodenum.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</a:tr>
              <a:tr h="437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Duodenal atresia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Failure of recanalization of duodenum.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</a:tr>
              <a:tr h="437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Accessory pancreatic tissue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Located in the wall of the stomach or duodenum.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</a:tr>
              <a:tr h="83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Anular pancreas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 thin flat band of pancreatic tissue surrounding the secon</a:t>
                      </a: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 </a:t>
                      </a: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part of the duodenum, causing duodenal obstruction.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</a:tr>
              <a:tr h="625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Congenital Omphalocele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Failure of reduction of physiological hernia to abdominal cavity at 10th week.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</a:tr>
              <a:tr h="437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Congenital Umbilical Hernia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Imperfectly closed umbilicus.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</a:tr>
              <a:tr h="83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Ileal (Meckel’s) Diverticulum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Remnant of proximal part non-obliterated part of yolk stalk (or vitelline duct). Sometimes become inflamed and can produce pain.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39" name="Google Shape;139;p20"/>
          <p:cNvSpPr txBox="1"/>
          <p:nvPr/>
        </p:nvSpPr>
        <p:spPr>
          <a:xfrm>
            <a:off x="914392" y="865298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Summary </a:t>
            </a:r>
            <a:endParaRPr b="1" sz="2400">
              <a:solidFill>
                <a:srgbClr val="674EA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Google Shape;144;p21"/>
          <p:cNvGraphicFramePr/>
          <p:nvPr/>
        </p:nvGraphicFramePr>
        <p:xfrm>
          <a:off x="488662" y="19165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{92688671-CEE9-4084-88A3-B2BFC6E4F9C7}</a:tableStyleId>
              </a:tblPr>
              <a:tblGrid>
                <a:gridCol w="573425"/>
                <a:gridCol w="3639450"/>
                <a:gridCol w="431100"/>
                <a:gridCol w="3762400"/>
              </a:tblGrid>
              <a:tr h="789825">
                <a:tc gridSpan="2"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AutoNum type="arabicPeriod"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reduction of physiological midgut hernia. ( RETURN OF MIDGUT TO ABDOMEN ) occur during: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2. </a:t>
                      </a: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physiological umbilical herniation occur at: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 hMerge="1"/>
              </a:tr>
              <a:tr h="398000"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AutoNum type="alphaUcPeriod"/>
                      </a:pPr>
                      <a:r>
                        <a:t/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6th month.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AutoNum type="alphaUcPeriod"/>
                      </a:pPr>
                      <a:r>
                        <a:t/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6th month.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95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B.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10th month.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B.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10th month.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95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C.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10th week.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C.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10th week.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95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D.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6th week.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D.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6th week.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5928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3.</a:t>
                      </a: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Which part of the pancreas the ventral pancreatic bud forms: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4. </a:t>
                      </a: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Which artery the midgut loop rotates around its axis: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 hMerge="1"/>
              </a:tr>
              <a:tr h="491750"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AutoNum type="alphaUcPeriod"/>
                      </a:pPr>
                      <a:r>
                        <a:t/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Upper part of the head.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AutoNum type="alphaUcPeriod"/>
                      </a:pPr>
                      <a:r>
                        <a:t/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Splenic artery.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91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B.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Lower part of the head.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B.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Inferior mesenteric artery.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95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C.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Body.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C.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Superior mesenteric artery.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95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D.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Tail.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D.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Celiac trunk.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7898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5. </a:t>
                      </a: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umbilical hernia is: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 The duodenal………… results  from failure of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recanalization , but duodenal………. results  from</a:t>
                      </a:r>
                      <a:b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incomplete recanalization.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 hMerge="1"/>
              </a:tr>
              <a:tr h="398000"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AutoNum type="alphaUcPeriod"/>
                      </a:pPr>
                      <a:r>
                        <a:t/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Uncommon type.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omic Sans MS"/>
                        <a:buAutoNum type="alphaUcPeriod"/>
                      </a:pPr>
                      <a:r>
                        <a:t/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atresia - stenosis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98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B.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Resulting from imperfect closed umbilicus.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B.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Stenosis- atresia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98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C.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Covered by the epithelium of umbilical cord.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C.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Omphalocele - Umbilical Hernia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95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D.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Not be easily reduced at the umbilicus.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D.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Umbilical Hernia - Omphalocele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" name="Google Shape;145;p21"/>
          <p:cNvGraphicFramePr/>
          <p:nvPr/>
        </p:nvGraphicFramePr>
        <p:xfrm>
          <a:off x="488691" y="90420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{92688671-CEE9-4084-88A3-B2BFC6E4F9C7}</a:tableStyleId>
              </a:tblPr>
              <a:tblGrid>
                <a:gridCol w="1200900"/>
                <a:gridCol w="1200900"/>
                <a:gridCol w="1200900"/>
                <a:gridCol w="1200900"/>
                <a:gridCol w="1200900"/>
                <a:gridCol w="1200900"/>
                <a:gridCol w="1200900"/>
              </a:tblGrid>
              <a:tr h="353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Q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  <a:tr h="353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Answers 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</a:t>
                      </a:r>
                      <a:endParaRPr sz="12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6" name="Google Shape;146;p21"/>
          <p:cNvSpPr txBox="1"/>
          <p:nvPr/>
        </p:nvSpPr>
        <p:spPr>
          <a:xfrm>
            <a:off x="919017" y="587328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311696" y="711662"/>
            <a:ext cx="85206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Questions</a:t>
            </a:r>
            <a:endParaRPr b="1" sz="2400">
              <a:solidFill>
                <a:srgbClr val="674EA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