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4" r:id="rId8"/>
    <p:sldId id="266" r:id="rId9"/>
    <p:sldId id="265" r:id="rId10"/>
  </p:sldIdLst>
  <p:sldSz cx="17419638" cy="25146000"/>
  <p:notesSz cx="6858000" cy="9144000"/>
  <p:embeddedFontLst>
    <p:embeddedFont>
      <p:font typeface="Amatic SC" panose="020B0604020202020204" charset="-79"/>
      <p:regular r:id="rId12"/>
      <p:bold r:id="rId13"/>
    </p:embeddedFont>
    <p:embeddedFont>
      <p:font typeface="Calibri" panose="020F0502020204030204" pitchFamily="34" charset="0"/>
      <p:regular r:id="rId14"/>
      <p:bold r:id="rId15"/>
      <p:italic r:id="rId16"/>
      <p:boldItalic r:id="rId17"/>
    </p:embeddedFont>
    <p:embeddedFont>
      <p:font typeface="Comic Sans MS" panose="030F0702030302020204" pitchFamily="66" charset="0"/>
      <p:regular r:id="rId18"/>
      <p:bold r:id="rId19"/>
      <p:italic r:id="rId20"/>
      <p:boldItalic r:id="rId21"/>
    </p:embeddedFont>
    <p:embeddedFont>
      <p:font typeface="Josefin Sans" panose="020B0604020202020204" charset="0"/>
      <p:regular r:id="rId22"/>
      <p:bold r:id="rId23"/>
      <p:italic r:id="rId24"/>
      <p:boldItalic r:id="rId25"/>
    </p:embeddedFont>
    <p:embeddedFont>
      <p:font typeface="Roboto"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FFCA66-5499-4CE5-89AF-2046DEF4CD53}">
  <a:tblStyle styleId="{D0FFCA66-5499-4CE5-89AF-2046DEF4CD5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 d="100"/>
          <a:sy n="19" d="100"/>
        </p:scale>
        <p:origin x="236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5dfc3bb6d_0_0: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45dfc3bb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43fac12d24_0_42: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43fac12d2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715746ff8_0_17: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715746ff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715746ff8_0_4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715746ff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715746ff8_0_58: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4715746ff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715746ff8_0_83: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715746ff8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80f93cdf3_9_0: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480f93cdf3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80f93cdf3_9_0: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480f93cdf3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2853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0cb3deade_0_5: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0cb3dead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593805" y="3640144"/>
            <a:ext cx="16231800" cy="10035000"/>
          </a:xfrm>
          <a:prstGeom prst="rect">
            <a:avLst/>
          </a:prstGeom>
        </p:spPr>
        <p:txBody>
          <a:bodyPr spcFirstLastPara="1" wrap="square" lIns="191875" tIns="191875" rIns="191875" bIns="191875" anchor="b" anchorCtr="0"/>
          <a:lstStyle>
            <a:lvl1pPr lvl="0" algn="ctr">
              <a:spcBef>
                <a:spcPts val="0"/>
              </a:spcBef>
              <a:spcAft>
                <a:spcPts val="0"/>
              </a:spcAft>
              <a:buSzPts val="10900"/>
              <a:buNone/>
              <a:defRPr sz="10900"/>
            </a:lvl1pPr>
            <a:lvl2pPr lvl="1" algn="ctr">
              <a:spcBef>
                <a:spcPts val="0"/>
              </a:spcBef>
              <a:spcAft>
                <a:spcPts val="0"/>
              </a:spcAft>
              <a:buSzPts val="10900"/>
              <a:buNone/>
              <a:defRPr sz="10900"/>
            </a:lvl2pPr>
            <a:lvl3pPr lvl="2" algn="ctr">
              <a:spcBef>
                <a:spcPts val="0"/>
              </a:spcBef>
              <a:spcAft>
                <a:spcPts val="0"/>
              </a:spcAft>
              <a:buSzPts val="10900"/>
              <a:buNone/>
              <a:defRPr sz="10900"/>
            </a:lvl3pPr>
            <a:lvl4pPr lvl="3" algn="ctr">
              <a:spcBef>
                <a:spcPts val="0"/>
              </a:spcBef>
              <a:spcAft>
                <a:spcPts val="0"/>
              </a:spcAft>
              <a:buSzPts val="10900"/>
              <a:buNone/>
              <a:defRPr sz="10900"/>
            </a:lvl4pPr>
            <a:lvl5pPr lvl="4" algn="ctr">
              <a:spcBef>
                <a:spcPts val="0"/>
              </a:spcBef>
              <a:spcAft>
                <a:spcPts val="0"/>
              </a:spcAft>
              <a:buSzPts val="10900"/>
              <a:buNone/>
              <a:defRPr sz="10900"/>
            </a:lvl5pPr>
            <a:lvl6pPr lvl="5" algn="ctr">
              <a:spcBef>
                <a:spcPts val="0"/>
              </a:spcBef>
              <a:spcAft>
                <a:spcPts val="0"/>
              </a:spcAft>
              <a:buSzPts val="10900"/>
              <a:buNone/>
              <a:defRPr sz="10900"/>
            </a:lvl6pPr>
            <a:lvl7pPr lvl="6" algn="ctr">
              <a:spcBef>
                <a:spcPts val="0"/>
              </a:spcBef>
              <a:spcAft>
                <a:spcPts val="0"/>
              </a:spcAft>
              <a:buSzPts val="10900"/>
              <a:buNone/>
              <a:defRPr sz="10900"/>
            </a:lvl7pPr>
            <a:lvl8pPr lvl="7" algn="ctr">
              <a:spcBef>
                <a:spcPts val="0"/>
              </a:spcBef>
              <a:spcAft>
                <a:spcPts val="0"/>
              </a:spcAft>
              <a:buSzPts val="10900"/>
              <a:buNone/>
              <a:defRPr sz="10900"/>
            </a:lvl8pPr>
            <a:lvl9pPr lvl="8" algn="ctr">
              <a:spcBef>
                <a:spcPts val="0"/>
              </a:spcBef>
              <a:spcAft>
                <a:spcPts val="0"/>
              </a:spcAft>
              <a:buSzPts val="10900"/>
              <a:buNone/>
              <a:defRPr sz="10900"/>
            </a:lvl9pPr>
          </a:lstStyle>
          <a:p>
            <a:endParaRPr/>
          </a:p>
        </p:txBody>
      </p:sp>
      <p:sp>
        <p:nvSpPr>
          <p:cNvPr id="11" name="Google Shape;11;p2"/>
          <p:cNvSpPr txBox="1">
            <a:spLocks noGrp="1"/>
          </p:cNvSpPr>
          <p:nvPr>
            <p:ph type="subTitle" idx="1"/>
          </p:nvPr>
        </p:nvSpPr>
        <p:spPr>
          <a:xfrm>
            <a:off x="593789" y="13855722"/>
            <a:ext cx="16231800" cy="3875100"/>
          </a:xfrm>
          <a:prstGeom prst="rect">
            <a:avLst/>
          </a:prstGeom>
        </p:spPr>
        <p:txBody>
          <a:bodyPr spcFirstLastPara="1" wrap="square" lIns="191875" tIns="191875" rIns="191875" bIns="191875" anchor="t" anchorCtr="0"/>
          <a:lstStyle>
            <a:lvl1pPr lvl="0" algn="ctr">
              <a:lnSpc>
                <a:spcPct val="100000"/>
              </a:lnSpc>
              <a:spcBef>
                <a:spcPts val="0"/>
              </a:spcBef>
              <a:spcAft>
                <a:spcPts val="0"/>
              </a:spcAft>
              <a:buSzPts val="5900"/>
              <a:buNone/>
              <a:defRPr sz="5900"/>
            </a:lvl1pPr>
            <a:lvl2pPr lvl="1" algn="ctr">
              <a:lnSpc>
                <a:spcPct val="100000"/>
              </a:lnSpc>
              <a:spcBef>
                <a:spcPts val="0"/>
              </a:spcBef>
              <a:spcAft>
                <a:spcPts val="0"/>
              </a:spcAft>
              <a:buSzPts val="5900"/>
              <a:buNone/>
              <a:defRPr sz="5900"/>
            </a:lvl2pPr>
            <a:lvl3pPr lvl="2" algn="ctr">
              <a:lnSpc>
                <a:spcPct val="100000"/>
              </a:lnSpc>
              <a:spcBef>
                <a:spcPts val="0"/>
              </a:spcBef>
              <a:spcAft>
                <a:spcPts val="0"/>
              </a:spcAft>
              <a:buSzPts val="5900"/>
              <a:buNone/>
              <a:defRPr sz="5900"/>
            </a:lvl3pPr>
            <a:lvl4pPr lvl="3" algn="ctr">
              <a:lnSpc>
                <a:spcPct val="100000"/>
              </a:lnSpc>
              <a:spcBef>
                <a:spcPts val="0"/>
              </a:spcBef>
              <a:spcAft>
                <a:spcPts val="0"/>
              </a:spcAft>
              <a:buSzPts val="5900"/>
              <a:buNone/>
              <a:defRPr sz="5900"/>
            </a:lvl4pPr>
            <a:lvl5pPr lvl="4" algn="ctr">
              <a:lnSpc>
                <a:spcPct val="100000"/>
              </a:lnSpc>
              <a:spcBef>
                <a:spcPts val="0"/>
              </a:spcBef>
              <a:spcAft>
                <a:spcPts val="0"/>
              </a:spcAft>
              <a:buSzPts val="5900"/>
              <a:buNone/>
              <a:defRPr sz="5900"/>
            </a:lvl5pPr>
            <a:lvl6pPr lvl="5" algn="ctr">
              <a:lnSpc>
                <a:spcPct val="100000"/>
              </a:lnSpc>
              <a:spcBef>
                <a:spcPts val="0"/>
              </a:spcBef>
              <a:spcAft>
                <a:spcPts val="0"/>
              </a:spcAft>
              <a:buSzPts val="5900"/>
              <a:buNone/>
              <a:defRPr sz="5900"/>
            </a:lvl6pPr>
            <a:lvl7pPr lvl="6" algn="ctr">
              <a:lnSpc>
                <a:spcPct val="100000"/>
              </a:lnSpc>
              <a:spcBef>
                <a:spcPts val="0"/>
              </a:spcBef>
              <a:spcAft>
                <a:spcPts val="0"/>
              </a:spcAft>
              <a:buSzPts val="5900"/>
              <a:buNone/>
              <a:defRPr sz="5900"/>
            </a:lvl7pPr>
            <a:lvl8pPr lvl="7" algn="ctr">
              <a:lnSpc>
                <a:spcPct val="100000"/>
              </a:lnSpc>
              <a:spcBef>
                <a:spcPts val="0"/>
              </a:spcBef>
              <a:spcAft>
                <a:spcPts val="0"/>
              </a:spcAft>
              <a:buSzPts val="5900"/>
              <a:buNone/>
              <a:defRPr sz="5900"/>
            </a:lvl8pPr>
            <a:lvl9pPr lvl="8" algn="ctr">
              <a:lnSpc>
                <a:spcPct val="100000"/>
              </a:lnSpc>
              <a:spcBef>
                <a:spcPts val="0"/>
              </a:spcBef>
              <a:spcAft>
                <a:spcPts val="0"/>
              </a:spcAft>
              <a:buSzPts val="5900"/>
              <a:buNone/>
              <a:defRPr sz="5900"/>
            </a:lvl9pPr>
          </a:lstStyle>
          <a:p>
            <a:endParaRPr/>
          </a:p>
        </p:txBody>
      </p:sp>
      <p:sp>
        <p:nvSpPr>
          <p:cNvPr id="12" name="Google Shape;12;p2"/>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593789" y="5407722"/>
            <a:ext cx="16231800" cy="9599100"/>
          </a:xfrm>
          <a:prstGeom prst="rect">
            <a:avLst/>
          </a:prstGeom>
        </p:spPr>
        <p:txBody>
          <a:bodyPr spcFirstLastPara="1" wrap="square" lIns="191875" tIns="191875" rIns="191875" bIns="191875" anchor="b" anchorCtr="0"/>
          <a:lstStyle>
            <a:lvl1pPr lvl="0" algn="ctr">
              <a:spcBef>
                <a:spcPts val="0"/>
              </a:spcBef>
              <a:spcAft>
                <a:spcPts val="0"/>
              </a:spcAft>
              <a:buSzPts val="25200"/>
              <a:buNone/>
              <a:defRPr sz="25200"/>
            </a:lvl1pPr>
            <a:lvl2pPr lvl="1" algn="ctr">
              <a:spcBef>
                <a:spcPts val="0"/>
              </a:spcBef>
              <a:spcAft>
                <a:spcPts val="0"/>
              </a:spcAft>
              <a:buSzPts val="25200"/>
              <a:buNone/>
              <a:defRPr sz="25200"/>
            </a:lvl2pPr>
            <a:lvl3pPr lvl="2" algn="ctr">
              <a:spcBef>
                <a:spcPts val="0"/>
              </a:spcBef>
              <a:spcAft>
                <a:spcPts val="0"/>
              </a:spcAft>
              <a:buSzPts val="25200"/>
              <a:buNone/>
              <a:defRPr sz="25200"/>
            </a:lvl3pPr>
            <a:lvl4pPr lvl="3" algn="ctr">
              <a:spcBef>
                <a:spcPts val="0"/>
              </a:spcBef>
              <a:spcAft>
                <a:spcPts val="0"/>
              </a:spcAft>
              <a:buSzPts val="25200"/>
              <a:buNone/>
              <a:defRPr sz="25200"/>
            </a:lvl4pPr>
            <a:lvl5pPr lvl="4" algn="ctr">
              <a:spcBef>
                <a:spcPts val="0"/>
              </a:spcBef>
              <a:spcAft>
                <a:spcPts val="0"/>
              </a:spcAft>
              <a:buSzPts val="25200"/>
              <a:buNone/>
              <a:defRPr sz="25200"/>
            </a:lvl5pPr>
            <a:lvl6pPr lvl="5" algn="ctr">
              <a:spcBef>
                <a:spcPts val="0"/>
              </a:spcBef>
              <a:spcAft>
                <a:spcPts val="0"/>
              </a:spcAft>
              <a:buSzPts val="25200"/>
              <a:buNone/>
              <a:defRPr sz="25200"/>
            </a:lvl6pPr>
            <a:lvl7pPr lvl="6" algn="ctr">
              <a:spcBef>
                <a:spcPts val="0"/>
              </a:spcBef>
              <a:spcAft>
                <a:spcPts val="0"/>
              </a:spcAft>
              <a:buSzPts val="25200"/>
              <a:buNone/>
              <a:defRPr sz="25200"/>
            </a:lvl7pPr>
            <a:lvl8pPr lvl="7" algn="ctr">
              <a:spcBef>
                <a:spcPts val="0"/>
              </a:spcBef>
              <a:spcAft>
                <a:spcPts val="0"/>
              </a:spcAft>
              <a:buSzPts val="25200"/>
              <a:buNone/>
              <a:defRPr sz="25200"/>
            </a:lvl8pPr>
            <a:lvl9pPr lvl="8" algn="ctr">
              <a:spcBef>
                <a:spcPts val="0"/>
              </a:spcBef>
              <a:spcAft>
                <a:spcPts val="0"/>
              </a:spcAft>
              <a:buSzPts val="25200"/>
              <a:buNone/>
              <a:defRPr sz="25200"/>
            </a:lvl9pPr>
          </a:lstStyle>
          <a:p>
            <a:r>
              <a:t>xx%</a:t>
            </a:r>
          </a:p>
        </p:txBody>
      </p:sp>
      <p:sp>
        <p:nvSpPr>
          <p:cNvPr id="46" name="Google Shape;46;p11"/>
          <p:cNvSpPr txBox="1">
            <a:spLocks noGrp="1"/>
          </p:cNvSpPr>
          <p:nvPr>
            <p:ph type="body" idx="1"/>
          </p:nvPr>
        </p:nvSpPr>
        <p:spPr>
          <a:xfrm>
            <a:off x="593789" y="15410878"/>
            <a:ext cx="16231800" cy="6360000"/>
          </a:xfrm>
          <a:prstGeom prst="rect">
            <a:avLst/>
          </a:prstGeom>
        </p:spPr>
        <p:txBody>
          <a:bodyPr spcFirstLastPara="1" wrap="square" lIns="191875" tIns="191875" rIns="191875" bIns="191875" anchor="t" anchorCtr="0"/>
          <a:lstStyle>
            <a:lvl1pPr marL="457200" lvl="0" indent="-469900" algn="ctr">
              <a:spcBef>
                <a:spcPts val="0"/>
              </a:spcBef>
              <a:spcAft>
                <a:spcPts val="0"/>
              </a:spcAft>
              <a:buSzPts val="3800"/>
              <a:buChar char="●"/>
              <a:defRPr/>
            </a:lvl1pPr>
            <a:lvl2pPr marL="914400" lvl="1" indent="-412750" algn="ctr">
              <a:spcBef>
                <a:spcPts val="3400"/>
              </a:spcBef>
              <a:spcAft>
                <a:spcPts val="0"/>
              </a:spcAft>
              <a:buSzPts val="2900"/>
              <a:buChar char="○"/>
              <a:defRPr/>
            </a:lvl2pPr>
            <a:lvl3pPr marL="1371600" lvl="2" indent="-412750" algn="ctr">
              <a:spcBef>
                <a:spcPts val="3400"/>
              </a:spcBef>
              <a:spcAft>
                <a:spcPts val="0"/>
              </a:spcAft>
              <a:buSzPts val="2900"/>
              <a:buChar char="■"/>
              <a:defRPr/>
            </a:lvl3pPr>
            <a:lvl4pPr marL="1828800" lvl="3" indent="-412750" algn="ctr">
              <a:spcBef>
                <a:spcPts val="3400"/>
              </a:spcBef>
              <a:spcAft>
                <a:spcPts val="0"/>
              </a:spcAft>
              <a:buSzPts val="2900"/>
              <a:buChar char="●"/>
              <a:defRPr/>
            </a:lvl4pPr>
            <a:lvl5pPr marL="2286000" lvl="4" indent="-412750" algn="ctr">
              <a:spcBef>
                <a:spcPts val="3400"/>
              </a:spcBef>
              <a:spcAft>
                <a:spcPts val="0"/>
              </a:spcAft>
              <a:buSzPts val="2900"/>
              <a:buChar char="○"/>
              <a:defRPr/>
            </a:lvl5pPr>
            <a:lvl6pPr marL="2743200" lvl="5" indent="-412750" algn="ctr">
              <a:spcBef>
                <a:spcPts val="3400"/>
              </a:spcBef>
              <a:spcAft>
                <a:spcPts val="0"/>
              </a:spcAft>
              <a:buSzPts val="2900"/>
              <a:buChar char="■"/>
              <a:defRPr/>
            </a:lvl6pPr>
            <a:lvl7pPr marL="3200400" lvl="6" indent="-412750" algn="ctr">
              <a:spcBef>
                <a:spcPts val="3400"/>
              </a:spcBef>
              <a:spcAft>
                <a:spcPts val="0"/>
              </a:spcAft>
              <a:buSzPts val="2900"/>
              <a:buChar char="●"/>
              <a:defRPr/>
            </a:lvl7pPr>
            <a:lvl8pPr marL="3657600" lvl="7" indent="-412750" algn="ctr">
              <a:spcBef>
                <a:spcPts val="3400"/>
              </a:spcBef>
              <a:spcAft>
                <a:spcPts val="0"/>
              </a:spcAft>
              <a:buSzPts val="2900"/>
              <a:buChar char="○"/>
              <a:defRPr/>
            </a:lvl8pPr>
            <a:lvl9pPr marL="4114800" lvl="8" indent="-412750" algn="ctr">
              <a:spcBef>
                <a:spcPts val="3400"/>
              </a:spcBef>
              <a:spcAft>
                <a:spcPts val="3400"/>
              </a:spcAft>
              <a:buSzPts val="2900"/>
              <a:buChar char="■"/>
              <a:defRPr/>
            </a:lvl9pPr>
          </a:lstStyle>
          <a:p>
            <a:endParaRPr/>
          </a:p>
        </p:txBody>
      </p:sp>
      <p:sp>
        <p:nvSpPr>
          <p:cNvPr id="47" name="Google Shape;47;p11"/>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593789" y="10515267"/>
            <a:ext cx="16231800" cy="4115700"/>
          </a:xfrm>
          <a:prstGeom prst="rect">
            <a:avLst/>
          </a:prstGeom>
        </p:spPr>
        <p:txBody>
          <a:bodyPr spcFirstLastPara="1" wrap="square" lIns="191875" tIns="191875" rIns="191875" bIns="191875" anchor="ctr" anchorCtr="0"/>
          <a:lstStyle>
            <a:lvl1pPr lvl="0" algn="ctr">
              <a:spcBef>
                <a:spcPts val="0"/>
              </a:spcBef>
              <a:spcAft>
                <a:spcPts val="0"/>
              </a:spcAft>
              <a:buSzPts val="7600"/>
              <a:buNone/>
              <a:defRPr sz="7600"/>
            </a:lvl1pPr>
            <a:lvl2pPr lvl="1" algn="ctr">
              <a:spcBef>
                <a:spcPts val="0"/>
              </a:spcBef>
              <a:spcAft>
                <a:spcPts val="0"/>
              </a:spcAft>
              <a:buSzPts val="7600"/>
              <a:buNone/>
              <a:defRPr sz="7600"/>
            </a:lvl2pPr>
            <a:lvl3pPr lvl="2" algn="ctr">
              <a:spcBef>
                <a:spcPts val="0"/>
              </a:spcBef>
              <a:spcAft>
                <a:spcPts val="0"/>
              </a:spcAft>
              <a:buSzPts val="7600"/>
              <a:buNone/>
              <a:defRPr sz="7600"/>
            </a:lvl3pPr>
            <a:lvl4pPr lvl="3" algn="ctr">
              <a:spcBef>
                <a:spcPts val="0"/>
              </a:spcBef>
              <a:spcAft>
                <a:spcPts val="0"/>
              </a:spcAft>
              <a:buSzPts val="7600"/>
              <a:buNone/>
              <a:defRPr sz="7600"/>
            </a:lvl4pPr>
            <a:lvl5pPr lvl="4" algn="ctr">
              <a:spcBef>
                <a:spcPts val="0"/>
              </a:spcBef>
              <a:spcAft>
                <a:spcPts val="0"/>
              </a:spcAft>
              <a:buSzPts val="7600"/>
              <a:buNone/>
              <a:defRPr sz="7600"/>
            </a:lvl5pPr>
            <a:lvl6pPr lvl="5" algn="ctr">
              <a:spcBef>
                <a:spcPts val="0"/>
              </a:spcBef>
              <a:spcAft>
                <a:spcPts val="0"/>
              </a:spcAft>
              <a:buSzPts val="7600"/>
              <a:buNone/>
              <a:defRPr sz="7600"/>
            </a:lvl6pPr>
            <a:lvl7pPr lvl="6" algn="ctr">
              <a:spcBef>
                <a:spcPts val="0"/>
              </a:spcBef>
              <a:spcAft>
                <a:spcPts val="0"/>
              </a:spcAft>
              <a:buSzPts val="7600"/>
              <a:buNone/>
              <a:defRPr sz="7600"/>
            </a:lvl7pPr>
            <a:lvl8pPr lvl="7" algn="ctr">
              <a:spcBef>
                <a:spcPts val="0"/>
              </a:spcBef>
              <a:spcAft>
                <a:spcPts val="0"/>
              </a:spcAft>
              <a:buSzPts val="7600"/>
              <a:buNone/>
              <a:defRPr sz="7600"/>
            </a:lvl8pPr>
            <a:lvl9pPr lvl="8" algn="ctr">
              <a:spcBef>
                <a:spcPts val="0"/>
              </a:spcBef>
              <a:spcAft>
                <a:spcPts val="0"/>
              </a:spcAft>
              <a:buSzPts val="7600"/>
              <a:buNone/>
              <a:defRPr sz="7600"/>
            </a:lvl9pPr>
          </a:lstStyle>
          <a:p>
            <a:endParaRPr/>
          </a:p>
        </p:txBody>
      </p:sp>
      <p:sp>
        <p:nvSpPr>
          <p:cNvPr id="15" name="Google Shape;15;p3"/>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593789" y="2175678"/>
            <a:ext cx="16231800" cy="2799900"/>
          </a:xfrm>
          <a:prstGeom prst="rect">
            <a:avLst/>
          </a:prstGeom>
        </p:spPr>
        <p:txBody>
          <a:bodyPr spcFirstLastPara="1" wrap="square" lIns="191875" tIns="191875" rIns="191875" bIns="191875" anchor="t" anchorCtr="0"/>
          <a:lstStyle>
            <a:lvl1pPr lvl="0">
              <a:spcBef>
                <a:spcPts val="0"/>
              </a:spcBef>
              <a:spcAft>
                <a:spcPts val="0"/>
              </a:spcAft>
              <a:buSzPts val="5900"/>
              <a:buFont typeface="Comic Sans MS"/>
              <a:buNone/>
              <a:defRPr>
                <a:latin typeface="Comic Sans MS"/>
                <a:ea typeface="Comic Sans MS"/>
                <a:cs typeface="Comic Sans MS"/>
                <a:sym typeface="Comic Sans MS"/>
              </a:defRPr>
            </a:lvl1pPr>
            <a:lvl2pPr lvl="1">
              <a:spcBef>
                <a:spcPts val="0"/>
              </a:spcBef>
              <a:spcAft>
                <a:spcPts val="0"/>
              </a:spcAft>
              <a:buSzPts val="5900"/>
              <a:buFont typeface="Comic Sans MS"/>
              <a:buNone/>
              <a:defRPr>
                <a:latin typeface="Comic Sans MS"/>
                <a:ea typeface="Comic Sans MS"/>
                <a:cs typeface="Comic Sans MS"/>
                <a:sym typeface="Comic Sans MS"/>
              </a:defRPr>
            </a:lvl2pPr>
            <a:lvl3pPr lvl="2">
              <a:spcBef>
                <a:spcPts val="0"/>
              </a:spcBef>
              <a:spcAft>
                <a:spcPts val="0"/>
              </a:spcAft>
              <a:buSzPts val="5900"/>
              <a:buFont typeface="Comic Sans MS"/>
              <a:buNone/>
              <a:defRPr>
                <a:latin typeface="Comic Sans MS"/>
                <a:ea typeface="Comic Sans MS"/>
                <a:cs typeface="Comic Sans MS"/>
                <a:sym typeface="Comic Sans MS"/>
              </a:defRPr>
            </a:lvl3pPr>
            <a:lvl4pPr lvl="3">
              <a:spcBef>
                <a:spcPts val="0"/>
              </a:spcBef>
              <a:spcAft>
                <a:spcPts val="0"/>
              </a:spcAft>
              <a:buSzPts val="5900"/>
              <a:buFont typeface="Comic Sans MS"/>
              <a:buNone/>
              <a:defRPr>
                <a:latin typeface="Comic Sans MS"/>
                <a:ea typeface="Comic Sans MS"/>
                <a:cs typeface="Comic Sans MS"/>
                <a:sym typeface="Comic Sans MS"/>
              </a:defRPr>
            </a:lvl4pPr>
            <a:lvl5pPr lvl="4">
              <a:spcBef>
                <a:spcPts val="0"/>
              </a:spcBef>
              <a:spcAft>
                <a:spcPts val="0"/>
              </a:spcAft>
              <a:buSzPts val="5900"/>
              <a:buFont typeface="Comic Sans MS"/>
              <a:buNone/>
              <a:defRPr>
                <a:latin typeface="Comic Sans MS"/>
                <a:ea typeface="Comic Sans MS"/>
                <a:cs typeface="Comic Sans MS"/>
                <a:sym typeface="Comic Sans MS"/>
              </a:defRPr>
            </a:lvl5pPr>
            <a:lvl6pPr lvl="5">
              <a:spcBef>
                <a:spcPts val="0"/>
              </a:spcBef>
              <a:spcAft>
                <a:spcPts val="0"/>
              </a:spcAft>
              <a:buSzPts val="5900"/>
              <a:buFont typeface="Comic Sans MS"/>
              <a:buNone/>
              <a:defRPr>
                <a:latin typeface="Comic Sans MS"/>
                <a:ea typeface="Comic Sans MS"/>
                <a:cs typeface="Comic Sans MS"/>
                <a:sym typeface="Comic Sans MS"/>
              </a:defRPr>
            </a:lvl6pPr>
            <a:lvl7pPr lvl="6">
              <a:spcBef>
                <a:spcPts val="0"/>
              </a:spcBef>
              <a:spcAft>
                <a:spcPts val="0"/>
              </a:spcAft>
              <a:buSzPts val="5900"/>
              <a:buFont typeface="Comic Sans MS"/>
              <a:buNone/>
              <a:defRPr>
                <a:latin typeface="Comic Sans MS"/>
                <a:ea typeface="Comic Sans MS"/>
                <a:cs typeface="Comic Sans MS"/>
                <a:sym typeface="Comic Sans MS"/>
              </a:defRPr>
            </a:lvl7pPr>
            <a:lvl8pPr lvl="7">
              <a:spcBef>
                <a:spcPts val="0"/>
              </a:spcBef>
              <a:spcAft>
                <a:spcPts val="0"/>
              </a:spcAft>
              <a:buSzPts val="5900"/>
              <a:buFont typeface="Comic Sans MS"/>
              <a:buNone/>
              <a:defRPr>
                <a:latin typeface="Comic Sans MS"/>
                <a:ea typeface="Comic Sans MS"/>
                <a:cs typeface="Comic Sans MS"/>
                <a:sym typeface="Comic Sans MS"/>
              </a:defRPr>
            </a:lvl8pPr>
            <a:lvl9pPr lvl="8">
              <a:spcBef>
                <a:spcPts val="0"/>
              </a:spcBef>
              <a:spcAft>
                <a:spcPts val="0"/>
              </a:spcAft>
              <a:buSzPts val="5900"/>
              <a:buFont typeface="Comic Sans MS"/>
              <a:buNone/>
              <a:defRPr>
                <a:latin typeface="Comic Sans MS"/>
                <a:ea typeface="Comic Sans MS"/>
                <a:cs typeface="Comic Sans MS"/>
                <a:sym typeface="Comic Sans MS"/>
              </a:defRPr>
            </a:lvl9pPr>
          </a:lstStyle>
          <a:p>
            <a:endParaRPr/>
          </a:p>
        </p:txBody>
      </p:sp>
      <p:sp>
        <p:nvSpPr>
          <p:cNvPr id="18" name="Google Shape;18;p4"/>
          <p:cNvSpPr txBox="1">
            <a:spLocks noGrp="1"/>
          </p:cNvSpPr>
          <p:nvPr>
            <p:ph type="body" idx="1"/>
          </p:nvPr>
        </p:nvSpPr>
        <p:spPr>
          <a:xfrm>
            <a:off x="593789" y="5634322"/>
            <a:ext cx="16231800" cy="16702500"/>
          </a:xfrm>
          <a:prstGeom prst="rect">
            <a:avLst/>
          </a:prstGeom>
        </p:spPr>
        <p:txBody>
          <a:bodyPr spcFirstLastPara="1" wrap="square" lIns="191875" tIns="191875" rIns="191875" bIns="191875" anchor="t" anchorCtr="0"/>
          <a:lstStyle>
            <a:lvl1pPr marL="457200" lvl="0" indent="-469900">
              <a:spcBef>
                <a:spcPts val="0"/>
              </a:spcBef>
              <a:spcAft>
                <a:spcPts val="0"/>
              </a:spcAft>
              <a:buSzPts val="3800"/>
              <a:buFont typeface="Comic Sans MS"/>
              <a:buChar char="●"/>
              <a:defRPr>
                <a:latin typeface="Comic Sans MS"/>
                <a:ea typeface="Comic Sans MS"/>
                <a:cs typeface="Comic Sans MS"/>
                <a:sym typeface="Comic Sans MS"/>
              </a:defRPr>
            </a:lvl1pPr>
            <a:lvl2pPr marL="914400" lvl="1" indent="-412750">
              <a:spcBef>
                <a:spcPts val="3400"/>
              </a:spcBef>
              <a:spcAft>
                <a:spcPts val="0"/>
              </a:spcAft>
              <a:buSzPts val="2900"/>
              <a:buFont typeface="Comic Sans MS"/>
              <a:buChar char="○"/>
              <a:defRPr>
                <a:latin typeface="Comic Sans MS"/>
                <a:ea typeface="Comic Sans MS"/>
                <a:cs typeface="Comic Sans MS"/>
                <a:sym typeface="Comic Sans MS"/>
              </a:defRPr>
            </a:lvl2pPr>
            <a:lvl3pPr marL="1371600" lvl="2" indent="-412750">
              <a:spcBef>
                <a:spcPts val="3400"/>
              </a:spcBef>
              <a:spcAft>
                <a:spcPts val="0"/>
              </a:spcAft>
              <a:buSzPts val="2900"/>
              <a:buFont typeface="Comic Sans MS"/>
              <a:buChar char="■"/>
              <a:defRPr>
                <a:latin typeface="Comic Sans MS"/>
                <a:ea typeface="Comic Sans MS"/>
                <a:cs typeface="Comic Sans MS"/>
                <a:sym typeface="Comic Sans MS"/>
              </a:defRPr>
            </a:lvl3pPr>
            <a:lvl4pPr marL="1828800" lvl="3" indent="-412750">
              <a:spcBef>
                <a:spcPts val="3400"/>
              </a:spcBef>
              <a:spcAft>
                <a:spcPts val="0"/>
              </a:spcAft>
              <a:buSzPts val="2900"/>
              <a:buFont typeface="Comic Sans MS"/>
              <a:buChar char="●"/>
              <a:defRPr>
                <a:latin typeface="Comic Sans MS"/>
                <a:ea typeface="Comic Sans MS"/>
                <a:cs typeface="Comic Sans MS"/>
                <a:sym typeface="Comic Sans MS"/>
              </a:defRPr>
            </a:lvl4pPr>
            <a:lvl5pPr marL="2286000" lvl="4" indent="-412750">
              <a:spcBef>
                <a:spcPts val="3400"/>
              </a:spcBef>
              <a:spcAft>
                <a:spcPts val="0"/>
              </a:spcAft>
              <a:buSzPts val="2900"/>
              <a:buFont typeface="Comic Sans MS"/>
              <a:buChar char="○"/>
              <a:defRPr>
                <a:latin typeface="Comic Sans MS"/>
                <a:ea typeface="Comic Sans MS"/>
                <a:cs typeface="Comic Sans MS"/>
                <a:sym typeface="Comic Sans MS"/>
              </a:defRPr>
            </a:lvl5pPr>
            <a:lvl6pPr marL="2743200" lvl="5" indent="-412750">
              <a:spcBef>
                <a:spcPts val="3400"/>
              </a:spcBef>
              <a:spcAft>
                <a:spcPts val="0"/>
              </a:spcAft>
              <a:buSzPts val="2900"/>
              <a:buFont typeface="Comic Sans MS"/>
              <a:buChar char="■"/>
              <a:defRPr>
                <a:latin typeface="Comic Sans MS"/>
                <a:ea typeface="Comic Sans MS"/>
                <a:cs typeface="Comic Sans MS"/>
                <a:sym typeface="Comic Sans MS"/>
              </a:defRPr>
            </a:lvl6pPr>
            <a:lvl7pPr marL="3200400" lvl="6" indent="-412750">
              <a:spcBef>
                <a:spcPts val="3400"/>
              </a:spcBef>
              <a:spcAft>
                <a:spcPts val="0"/>
              </a:spcAft>
              <a:buSzPts val="2900"/>
              <a:buFont typeface="Comic Sans MS"/>
              <a:buChar char="●"/>
              <a:defRPr>
                <a:latin typeface="Comic Sans MS"/>
                <a:ea typeface="Comic Sans MS"/>
                <a:cs typeface="Comic Sans MS"/>
                <a:sym typeface="Comic Sans MS"/>
              </a:defRPr>
            </a:lvl7pPr>
            <a:lvl8pPr marL="3657600" lvl="7" indent="-412750">
              <a:spcBef>
                <a:spcPts val="3400"/>
              </a:spcBef>
              <a:spcAft>
                <a:spcPts val="0"/>
              </a:spcAft>
              <a:buSzPts val="2900"/>
              <a:buFont typeface="Comic Sans MS"/>
              <a:buChar char="○"/>
              <a:defRPr>
                <a:latin typeface="Comic Sans MS"/>
                <a:ea typeface="Comic Sans MS"/>
                <a:cs typeface="Comic Sans MS"/>
                <a:sym typeface="Comic Sans MS"/>
              </a:defRPr>
            </a:lvl8pPr>
            <a:lvl9pPr marL="4114800" lvl="8" indent="-412750">
              <a:spcBef>
                <a:spcPts val="3400"/>
              </a:spcBef>
              <a:spcAft>
                <a:spcPts val="3400"/>
              </a:spcAft>
              <a:buSzPts val="2900"/>
              <a:buFont typeface="Comic Sans MS"/>
              <a:buChar char="■"/>
              <a:defRPr>
                <a:latin typeface="Comic Sans MS"/>
                <a:ea typeface="Comic Sans MS"/>
                <a:cs typeface="Comic Sans MS"/>
                <a:sym typeface="Comic Sans MS"/>
              </a:defRPr>
            </a:lvl9pPr>
          </a:lstStyle>
          <a:p>
            <a:endParaRPr/>
          </a:p>
        </p:txBody>
      </p:sp>
      <p:sp>
        <p:nvSpPr>
          <p:cNvPr id="19" name="Google Shape;19;p4"/>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593789" y="2175678"/>
            <a:ext cx="16231800" cy="2799900"/>
          </a:xfrm>
          <a:prstGeom prst="rect">
            <a:avLst/>
          </a:prstGeom>
        </p:spPr>
        <p:txBody>
          <a:bodyPr spcFirstLastPara="1" wrap="square" lIns="191875" tIns="191875" rIns="191875" bIns="191875" anchor="t" anchorCtr="0"/>
          <a:lstStyle>
            <a:lvl1pPr lvl="0">
              <a:spcBef>
                <a:spcPts val="0"/>
              </a:spcBef>
              <a:spcAft>
                <a:spcPts val="0"/>
              </a:spcAft>
              <a:buSzPts val="5900"/>
              <a:buNone/>
              <a:defRPr/>
            </a:lvl1pPr>
            <a:lvl2pPr lvl="1">
              <a:spcBef>
                <a:spcPts val="0"/>
              </a:spcBef>
              <a:spcAft>
                <a:spcPts val="0"/>
              </a:spcAft>
              <a:buSzPts val="5900"/>
              <a:buNone/>
              <a:defRPr/>
            </a:lvl2pPr>
            <a:lvl3pPr lvl="2">
              <a:spcBef>
                <a:spcPts val="0"/>
              </a:spcBef>
              <a:spcAft>
                <a:spcPts val="0"/>
              </a:spcAft>
              <a:buSzPts val="5900"/>
              <a:buNone/>
              <a:defRPr/>
            </a:lvl3pPr>
            <a:lvl4pPr lvl="3">
              <a:spcBef>
                <a:spcPts val="0"/>
              </a:spcBef>
              <a:spcAft>
                <a:spcPts val="0"/>
              </a:spcAft>
              <a:buSzPts val="5900"/>
              <a:buNone/>
              <a:defRPr/>
            </a:lvl4pPr>
            <a:lvl5pPr lvl="4">
              <a:spcBef>
                <a:spcPts val="0"/>
              </a:spcBef>
              <a:spcAft>
                <a:spcPts val="0"/>
              </a:spcAft>
              <a:buSzPts val="5900"/>
              <a:buNone/>
              <a:defRPr/>
            </a:lvl5pPr>
            <a:lvl6pPr lvl="5">
              <a:spcBef>
                <a:spcPts val="0"/>
              </a:spcBef>
              <a:spcAft>
                <a:spcPts val="0"/>
              </a:spcAft>
              <a:buSzPts val="5900"/>
              <a:buNone/>
              <a:defRPr/>
            </a:lvl6pPr>
            <a:lvl7pPr lvl="6">
              <a:spcBef>
                <a:spcPts val="0"/>
              </a:spcBef>
              <a:spcAft>
                <a:spcPts val="0"/>
              </a:spcAft>
              <a:buSzPts val="5900"/>
              <a:buNone/>
              <a:defRPr/>
            </a:lvl7pPr>
            <a:lvl8pPr lvl="7">
              <a:spcBef>
                <a:spcPts val="0"/>
              </a:spcBef>
              <a:spcAft>
                <a:spcPts val="0"/>
              </a:spcAft>
              <a:buSzPts val="5900"/>
              <a:buNone/>
              <a:defRPr/>
            </a:lvl8pPr>
            <a:lvl9pPr lvl="8">
              <a:spcBef>
                <a:spcPts val="0"/>
              </a:spcBef>
              <a:spcAft>
                <a:spcPts val="0"/>
              </a:spcAft>
              <a:buSzPts val="5900"/>
              <a:buNone/>
              <a:defRPr/>
            </a:lvl9pPr>
          </a:lstStyle>
          <a:p>
            <a:endParaRPr/>
          </a:p>
        </p:txBody>
      </p:sp>
      <p:sp>
        <p:nvSpPr>
          <p:cNvPr id="22" name="Google Shape;22;p5"/>
          <p:cNvSpPr txBox="1">
            <a:spLocks noGrp="1"/>
          </p:cNvSpPr>
          <p:nvPr>
            <p:ph type="body" idx="1"/>
          </p:nvPr>
        </p:nvSpPr>
        <p:spPr>
          <a:xfrm>
            <a:off x="593789" y="5634322"/>
            <a:ext cx="7620000" cy="16702500"/>
          </a:xfrm>
          <a:prstGeom prst="rect">
            <a:avLst/>
          </a:prstGeom>
        </p:spPr>
        <p:txBody>
          <a:bodyPr spcFirstLastPara="1" wrap="square" lIns="191875" tIns="191875" rIns="191875" bIns="191875" anchor="t" anchorCtr="0"/>
          <a:lstStyle>
            <a:lvl1pPr marL="457200" lvl="0" indent="-412750">
              <a:spcBef>
                <a:spcPts val="0"/>
              </a:spcBef>
              <a:spcAft>
                <a:spcPts val="0"/>
              </a:spcAft>
              <a:buSzPts val="2900"/>
              <a:buChar char="●"/>
              <a:defRPr sz="2900"/>
            </a:lvl1pPr>
            <a:lvl2pPr marL="914400" lvl="1" indent="-387350">
              <a:spcBef>
                <a:spcPts val="3400"/>
              </a:spcBef>
              <a:spcAft>
                <a:spcPts val="0"/>
              </a:spcAft>
              <a:buSzPts val="2500"/>
              <a:buChar char="○"/>
              <a:defRPr sz="2500"/>
            </a:lvl2pPr>
            <a:lvl3pPr marL="1371600" lvl="2" indent="-387350">
              <a:spcBef>
                <a:spcPts val="3400"/>
              </a:spcBef>
              <a:spcAft>
                <a:spcPts val="0"/>
              </a:spcAft>
              <a:buSzPts val="2500"/>
              <a:buChar char="■"/>
              <a:defRPr sz="2500"/>
            </a:lvl3pPr>
            <a:lvl4pPr marL="1828800" lvl="3" indent="-387350">
              <a:spcBef>
                <a:spcPts val="3400"/>
              </a:spcBef>
              <a:spcAft>
                <a:spcPts val="0"/>
              </a:spcAft>
              <a:buSzPts val="2500"/>
              <a:buChar char="●"/>
              <a:defRPr sz="2500"/>
            </a:lvl4pPr>
            <a:lvl5pPr marL="2286000" lvl="4" indent="-387350">
              <a:spcBef>
                <a:spcPts val="3400"/>
              </a:spcBef>
              <a:spcAft>
                <a:spcPts val="0"/>
              </a:spcAft>
              <a:buSzPts val="2500"/>
              <a:buChar char="○"/>
              <a:defRPr sz="2500"/>
            </a:lvl5pPr>
            <a:lvl6pPr marL="2743200" lvl="5" indent="-387350">
              <a:spcBef>
                <a:spcPts val="3400"/>
              </a:spcBef>
              <a:spcAft>
                <a:spcPts val="0"/>
              </a:spcAft>
              <a:buSzPts val="2500"/>
              <a:buChar char="■"/>
              <a:defRPr sz="2500"/>
            </a:lvl6pPr>
            <a:lvl7pPr marL="3200400" lvl="6" indent="-387350">
              <a:spcBef>
                <a:spcPts val="3400"/>
              </a:spcBef>
              <a:spcAft>
                <a:spcPts val="0"/>
              </a:spcAft>
              <a:buSzPts val="2500"/>
              <a:buChar char="●"/>
              <a:defRPr sz="2500"/>
            </a:lvl7pPr>
            <a:lvl8pPr marL="3657600" lvl="7" indent="-387350">
              <a:spcBef>
                <a:spcPts val="3400"/>
              </a:spcBef>
              <a:spcAft>
                <a:spcPts val="0"/>
              </a:spcAft>
              <a:buSzPts val="2500"/>
              <a:buChar char="○"/>
              <a:defRPr sz="2500"/>
            </a:lvl8pPr>
            <a:lvl9pPr marL="4114800" lvl="8" indent="-387350">
              <a:spcBef>
                <a:spcPts val="3400"/>
              </a:spcBef>
              <a:spcAft>
                <a:spcPts val="3400"/>
              </a:spcAft>
              <a:buSzPts val="2500"/>
              <a:buChar char="■"/>
              <a:defRPr sz="2500"/>
            </a:lvl9pPr>
          </a:lstStyle>
          <a:p>
            <a:endParaRPr/>
          </a:p>
        </p:txBody>
      </p:sp>
      <p:sp>
        <p:nvSpPr>
          <p:cNvPr id="23" name="Google Shape;23;p5"/>
          <p:cNvSpPr txBox="1">
            <a:spLocks noGrp="1"/>
          </p:cNvSpPr>
          <p:nvPr>
            <p:ph type="body" idx="2"/>
          </p:nvPr>
        </p:nvSpPr>
        <p:spPr>
          <a:xfrm>
            <a:off x="9205725" y="5634322"/>
            <a:ext cx="7620000" cy="16702500"/>
          </a:xfrm>
          <a:prstGeom prst="rect">
            <a:avLst/>
          </a:prstGeom>
        </p:spPr>
        <p:txBody>
          <a:bodyPr spcFirstLastPara="1" wrap="square" lIns="191875" tIns="191875" rIns="191875" bIns="191875" anchor="t" anchorCtr="0"/>
          <a:lstStyle>
            <a:lvl1pPr marL="457200" lvl="0" indent="-412750">
              <a:spcBef>
                <a:spcPts val="0"/>
              </a:spcBef>
              <a:spcAft>
                <a:spcPts val="0"/>
              </a:spcAft>
              <a:buSzPts val="2900"/>
              <a:buChar char="●"/>
              <a:defRPr sz="2900"/>
            </a:lvl1pPr>
            <a:lvl2pPr marL="914400" lvl="1" indent="-387350">
              <a:spcBef>
                <a:spcPts val="3400"/>
              </a:spcBef>
              <a:spcAft>
                <a:spcPts val="0"/>
              </a:spcAft>
              <a:buSzPts val="2500"/>
              <a:buChar char="○"/>
              <a:defRPr sz="2500"/>
            </a:lvl2pPr>
            <a:lvl3pPr marL="1371600" lvl="2" indent="-387350">
              <a:spcBef>
                <a:spcPts val="3400"/>
              </a:spcBef>
              <a:spcAft>
                <a:spcPts val="0"/>
              </a:spcAft>
              <a:buSzPts val="2500"/>
              <a:buChar char="■"/>
              <a:defRPr sz="2500"/>
            </a:lvl3pPr>
            <a:lvl4pPr marL="1828800" lvl="3" indent="-387350">
              <a:spcBef>
                <a:spcPts val="3400"/>
              </a:spcBef>
              <a:spcAft>
                <a:spcPts val="0"/>
              </a:spcAft>
              <a:buSzPts val="2500"/>
              <a:buChar char="●"/>
              <a:defRPr sz="2500"/>
            </a:lvl4pPr>
            <a:lvl5pPr marL="2286000" lvl="4" indent="-387350">
              <a:spcBef>
                <a:spcPts val="3400"/>
              </a:spcBef>
              <a:spcAft>
                <a:spcPts val="0"/>
              </a:spcAft>
              <a:buSzPts val="2500"/>
              <a:buChar char="○"/>
              <a:defRPr sz="2500"/>
            </a:lvl5pPr>
            <a:lvl6pPr marL="2743200" lvl="5" indent="-387350">
              <a:spcBef>
                <a:spcPts val="3400"/>
              </a:spcBef>
              <a:spcAft>
                <a:spcPts val="0"/>
              </a:spcAft>
              <a:buSzPts val="2500"/>
              <a:buChar char="■"/>
              <a:defRPr sz="2500"/>
            </a:lvl6pPr>
            <a:lvl7pPr marL="3200400" lvl="6" indent="-387350">
              <a:spcBef>
                <a:spcPts val="3400"/>
              </a:spcBef>
              <a:spcAft>
                <a:spcPts val="0"/>
              </a:spcAft>
              <a:buSzPts val="2500"/>
              <a:buChar char="●"/>
              <a:defRPr sz="2500"/>
            </a:lvl7pPr>
            <a:lvl8pPr marL="3657600" lvl="7" indent="-387350">
              <a:spcBef>
                <a:spcPts val="3400"/>
              </a:spcBef>
              <a:spcAft>
                <a:spcPts val="0"/>
              </a:spcAft>
              <a:buSzPts val="2500"/>
              <a:buChar char="○"/>
              <a:defRPr sz="2500"/>
            </a:lvl8pPr>
            <a:lvl9pPr marL="4114800" lvl="8" indent="-387350">
              <a:spcBef>
                <a:spcPts val="3400"/>
              </a:spcBef>
              <a:spcAft>
                <a:spcPts val="3400"/>
              </a:spcAft>
              <a:buSzPts val="2500"/>
              <a:buChar char="■"/>
              <a:defRPr sz="2500"/>
            </a:lvl9pPr>
          </a:lstStyle>
          <a:p>
            <a:endParaRPr/>
          </a:p>
        </p:txBody>
      </p:sp>
      <p:sp>
        <p:nvSpPr>
          <p:cNvPr id="24" name="Google Shape;24;p5"/>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93789" y="2175678"/>
            <a:ext cx="16231800" cy="2799900"/>
          </a:xfrm>
          <a:prstGeom prst="rect">
            <a:avLst/>
          </a:prstGeom>
        </p:spPr>
        <p:txBody>
          <a:bodyPr spcFirstLastPara="1" wrap="square" lIns="191875" tIns="191875" rIns="191875" bIns="191875" anchor="t" anchorCtr="0"/>
          <a:lstStyle>
            <a:lvl1pPr lvl="0">
              <a:spcBef>
                <a:spcPts val="0"/>
              </a:spcBef>
              <a:spcAft>
                <a:spcPts val="0"/>
              </a:spcAft>
              <a:buSzPts val="5900"/>
              <a:buNone/>
              <a:defRPr/>
            </a:lvl1pPr>
            <a:lvl2pPr lvl="1">
              <a:spcBef>
                <a:spcPts val="0"/>
              </a:spcBef>
              <a:spcAft>
                <a:spcPts val="0"/>
              </a:spcAft>
              <a:buSzPts val="5900"/>
              <a:buNone/>
              <a:defRPr/>
            </a:lvl2pPr>
            <a:lvl3pPr lvl="2">
              <a:spcBef>
                <a:spcPts val="0"/>
              </a:spcBef>
              <a:spcAft>
                <a:spcPts val="0"/>
              </a:spcAft>
              <a:buSzPts val="5900"/>
              <a:buNone/>
              <a:defRPr/>
            </a:lvl3pPr>
            <a:lvl4pPr lvl="3">
              <a:spcBef>
                <a:spcPts val="0"/>
              </a:spcBef>
              <a:spcAft>
                <a:spcPts val="0"/>
              </a:spcAft>
              <a:buSzPts val="5900"/>
              <a:buNone/>
              <a:defRPr/>
            </a:lvl4pPr>
            <a:lvl5pPr lvl="4">
              <a:spcBef>
                <a:spcPts val="0"/>
              </a:spcBef>
              <a:spcAft>
                <a:spcPts val="0"/>
              </a:spcAft>
              <a:buSzPts val="5900"/>
              <a:buNone/>
              <a:defRPr/>
            </a:lvl5pPr>
            <a:lvl6pPr lvl="5">
              <a:spcBef>
                <a:spcPts val="0"/>
              </a:spcBef>
              <a:spcAft>
                <a:spcPts val="0"/>
              </a:spcAft>
              <a:buSzPts val="5900"/>
              <a:buNone/>
              <a:defRPr/>
            </a:lvl6pPr>
            <a:lvl7pPr lvl="6">
              <a:spcBef>
                <a:spcPts val="0"/>
              </a:spcBef>
              <a:spcAft>
                <a:spcPts val="0"/>
              </a:spcAft>
              <a:buSzPts val="5900"/>
              <a:buNone/>
              <a:defRPr/>
            </a:lvl7pPr>
            <a:lvl8pPr lvl="7">
              <a:spcBef>
                <a:spcPts val="0"/>
              </a:spcBef>
              <a:spcAft>
                <a:spcPts val="0"/>
              </a:spcAft>
              <a:buSzPts val="5900"/>
              <a:buNone/>
              <a:defRPr/>
            </a:lvl8pPr>
            <a:lvl9pPr lvl="8">
              <a:spcBef>
                <a:spcPts val="0"/>
              </a:spcBef>
              <a:spcAft>
                <a:spcPts val="0"/>
              </a:spcAft>
              <a:buSzPts val="5900"/>
              <a:buNone/>
              <a:defRPr/>
            </a:lvl9pPr>
          </a:lstStyle>
          <a:p>
            <a:endParaRPr/>
          </a:p>
        </p:txBody>
      </p:sp>
      <p:sp>
        <p:nvSpPr>
          <p:cNvPr id="27" name="Google Shape;27;p6"/>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593789" y="2716267"/>
            <a:ext cx="5349300" cy="3694200"/>
          </a:xfrm>
          <a:prstGeom prst="rect">
            <a:avLst/>
          </a:prstGeom>
        </p:spPr>
        <p:txBody>
          <a:bodyPr spcFirstLastPara="1" wrap="square" lIns="191875" tIns="191875" rIns="191875" bIns="191875" anchor="b" anchorCtr="0"/>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
        <p:nvSpPr>
          <p:cNvPr id="30" name="Google Shape;30;p7"/>
          <p:cNvSpPr txBox="1">
            <a:spLocks noGrp="1"/>
          </p:cNvSpPr>
          <p:nvPr>
            <p:ph type="body" idx="1"/>
          </p:nvPr>
        </p:nvSpPr>
        <p:spPr>
          <a:xfrm>
            <a:off x="593789" y="6793600"/>
            <a:ext cx="5349300" cy="15543900"/>
          </a:xfrm>
          <a:prstGeom prst="rect">
            <a:avLst/>
          </a:prstGeom>
        </p:spPr>
        <p:txBody>
          <a:bodyPr spcFirstLastPara="1" wrap="square" lIns="191875" tIns="191875" rIns="191875" bIns="191875" anchor="t" anchorCtr="0"/>
          <a:lstStyle>
            <a:lvl1pPr marL="457200" lvl="0" indent="-387350">
              <a:spcBef>
                <a:spcPts val="0"/>
              </a:spcBef>
              <a:spcAft>
                <a:spcPts val="0"/>
              </a:spcAft>
              <a:buSzPts val="2500"/>
              <a:buChar char="●"/>
              <a:defRPr sz="2500"/>
            </a:lvl1pPr>
            <a:lvl2pPr marL="914400" lvl="1" indent="-387350">
              <a:spcBef>
                <a:spcPts val="3400"/>
              </a:spcBef>
              <a:spcAft>
                <a:spcPts val="0"/>
              </a:spcAft>
              <a:buSzPts val="2500"/>
              <a:buChar char="○"/>
              <a:defRPr sz="2500"/>
            </a:lvl2pPr>
            <a:lvl3pPr marL="1371600" lvl="2" indent="-387350">
              <a:spcBef>
                <a:spcPts val="3400"/>
              </a:spcBef>
              <a:spcAft>
                <a:spcPts val="0"/>
              </a:spcAft>
              <a:buSzPts val="2500"/>
              <a:buChar char="■"/>
              <a:defRPr sz="2500"/>
            </a:lvl3pPr>
            <a:lvl4pPr marL="1828800" lvl="3" indent="-387350">
              <a:spcBef>
                <a:spcPts val="3400"/>
              </a:spcBef>
              <a:spcAft>
                <a:spcPts val="0"/>
              </a:spcAft>
              <a:buSzPts val="2500"/>
              <a:buChar char="●"/>
              <a:defRPr sz="2500"/>
            </a:lvl4pPr>
            <a:lvl5pPr marL="2286000" lvl="4" indent="-387350">
              <a:spcBef>
                <a:spcPts val="3400"/>
              </a:spcBef>
              <a:spcAft>
                <a:spcPts val="0"/>
              </a:spcAft>
              <a:buSzPts val="2500"/>
              <a:buChar char="○"/>
              <a:defRPr sz="2500"/>
            </a:lvl5pPr>
            <a:lvl6pPr marL="2743200" lvl="5" indent="-387350">
              <a:spcBef>
                <a:spcPts val="3400"/>
              </a:spcBef>
              <a:spcAft>
                <a:spcPts val="0"/>
              </a:spcAft>
              <a:buSzPts val="2500"/>
              <a:buChar char="■"/>
              <a:defRPr sz="2500"/>
            </a:lvl6pPr>
            <a:lvl7pPr marL="3200400" lvl="6" indent="-387350">
              <a:spcBef>
                <a:spcPts val="3400"/>
              </a:spcBef>
              <a:spcAft>
                <a:spcPts val="0"/>
              </a:spcAft>
              <a:buSzPts val="2500"/>
              <a:buChar char="●"/>
              <a:defRPr sz="2500"/>
            </a:lvl7pPr>
            <a:lvl8pPr marL="3657600" lvl="7" indent="-387350">
              <a:spcBef>
                <a:spcPts val="3400"/>
              </a:spcBef>
              <a:spcAft>
                <a:spcPts val="0"/>
              </a:spcAft>
              <a:buSzPts val="2500"/>
              <a:buChar char="○"/>
              <a:defRPr sz="2500"/>
            </a:lvl8pPr>
            <a:lvl9pPr marL="4114800" lvl="8" indent="-387350">
              <a:spcBef>
                <a:spcPts val="3400"/>
              </a:spcBef>
              <a:spcAft>
                <a:spcPts val="3400"/>
              </a:spcAft>
              <a:buSzPts val="2500"/>
              <a:buChar char="■"/>
              <a:defRPr sz="2500"/>
            </a:lvl9pPr>
          </a:lstStyle>
          <a:p>
            <a:endParaRPr/>
          </a:p>
        </p:txBody>
      </p:sp>
      <p:sp>
        <p:nvSpPr>
          <p:cNvPr id="31" name="Google Shape;31;p7"/>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933927" y="2200733"/>
            <a:ext cx="12130500" cy="19999200"/>
          </a:xfrm>
          <a:prstGeom prst="rect">
            <a:avLst/>
          </a:prstGeom>
        </p:spPr>
        <p:txBody>
          <a:bodyPr spcFirstLastPara="1" wrap="square" lIns="191875" tIns="191875" rIns="191875" bIns="191875" anchor="ctr" anchorCtr="0"/>
          <a:lstStyle>
            <a:lvl1pPr lvl="0">
              <a:spcBef>
                <a:spcPts val="0"/>
              </a:spcBef>
              <a:spcAft>
                <a:spcPts val="0"/>
              </a:spcAft>
              <a:buSzPts val="10100"/>
              <a:buNone/>
              <a:defRPr sz="10100"/>
            </a:lvl1pPr>
            <a:lvl2pPr lvl="1">
              <a:spcBef>
                <a:spcPts val="0"/>
              </a:spcBef>
              <a:spcAft>
                <a:spcPts val="0"/>
              </a:spcAft>
              <a:buSzPts val="10100"/>
              <a:buNone/>
              <a:defRPr sz="10100"/>
            </a:lvl2pPr>
            <a:lvl3pPr lvl="2">
              <a:spcBef>
                <a:spcPts val="0"/>
              </a:spcBef>
              <a:spcAft>
                <a:spcPts val="0"/>
              </a:spcAft>
              <a:buSzPts val="10100"/>
              <a:buNone/>
              <a:defRPr sz="10100"/>
            </a:lvl3pPr>
            <a:lvl4pPr lvl="3">
              <a:spcBef>
                <a:spcPts val="0"/>
              </a:spcBef>
              <a:spcAft>
                <a:spcPts val="0"/>
              </a:spcAft>
              <a:buSzPts val="10100"/>
              <a:buNone/>
              <a:defRPr sz="10100"/>
            </a:lvl4pPr>
            <a:lvl5pPr lvl="4">
              <a:spcBef>
                <a:spcPts val="0"/>
              </a:spcBef>
              <a:spcAft>
                <a:spcPts val="0"/>
              </a:spcAft>
              <a:buSzPts val="10100"/>
              <a:buNone/>
              <a:defRPr sz="10100"/>
            </a:lvl5pPr>
            <a:lvl6pPr lvl="5">
              <a:spcBef>
                <a:spcPts val="0"/>
              </a:spcBef>
              <a:spcAft>
                <a:spcPts val="0"/>
              </a:spcAft>
              <a:buSzPts val="10100"/>
              <a:buNone/>
              <a:defRPr sz="10100"/>
            </a:lvl6pPr>
            <a:lvl7pPr lvl="6">
              <a:spcBef>
                <a:spcPts val="0"/>
              </a:spcBef>
              <a:spcAft>
                <a:spcPts val="0"/>
              </a:spcAft>
              <a:buSzPts val="10100"/>
              <a:buNone/>
              <a:defRPr sz="10100"/>
            </a:lvl7pPr>
            <a:lvl8pPr lvl="7">
              <a:spcBef>
                <a:spcPts val="0"/>
              </a:spcBef>
              <a:spcAft>
                <a:spcPts val="0"/>
              </a:spcAft>
              <a:buSzPts val="10100"/>
              <a:buNone/>
              <a:defRPr sz="10100"/>
            </a:lvl8pPr>
            <a:lvl9pPr lvl="8">
              <a:spcBef>
                <a:spcPts val="0"/>
              </a:spcBef>
              <a:spcAft>
                <a:spcPts val="0"/>
              </a:spcAft>
              <a:buSzPts val="10100"/>
              <a:buNone/>
              <a:defRPr sz="10100"/>
            </a:lvl9pPr>
          </a:lstStyle>
          <a:p>
            <a:endParaRPr/>
          </a:p>
        </p:txBody>
      </p:sp>
      <p:sp>
        <p:nvSpPr>
          <p:cNvPr id="34" name="Google Shape;34;p8"/>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8709663" y="-611"/>
            <a:ext cx="8709600" cy="25146000"/>
          </a:xfrm>
          <a:prstGeom prst="rect">
            <a:avLst/>
          </a:prstGeom>
          <a:solidFill>
            <a:schemeClr val="lt2"/>
          </a:solidFill>
          <a:ln>
            <a:noFill/>
          </a:ln>
        </p:spPr>
        <p:txBody>
          <a:bodyPr spcFirstLastPara="1" wrap="square" lIns="191875" tIns="191875" rIns="191875" bIns="19187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505778" y="6028856"/>
            <a:ext cx="7706400" cy="7246800"/>
          </a:xfrm>
          <a:prstGeom prst="rect">
            <a:avLst/>
          </a:prstGeom>
        </p:spPr>
        <p:txBody>
          <a:bodyPr spcFirstLastPara="1" wrap="square" lIns="191875" tIns="191875" rIns="191875" bIns="191875" anchor="b" anchorCtr="0"/>
          <a:lstStyle>
            <a:lvl1pPr lvl="0" algn="ctr">
              <a:spcBef>
                <a:spcPts val="0"/>
              </a:spcBef>
              <a:spcAft>
                <a:spcPts val="0"/>
              </a:spcAft>
              <a:buSzPts val="8800"/>
              <a:buNone/>
              <a:defRPr sz="8800"/>
            </a:lvl1pPr>
            <a:lvl2pPr lvl="1" algn="ctr">
              <a:spcBef>
                <a:spcPts val="0"/>
              </a:spcBef>
              <a:spcAft>
                <a:spcPts val="0"/>
              </a:spcAft>
              <a:buSzPts val="8800"/>
              <a:buNone/>
              <a:defRPr sz="8800"/>
            </a:lvl2pPr>
            <a:lvl3pPr lvl="2" algn="ctr">
              <a:spcBef>
                <a:spcPts val="0"/>
              </a:spcBef>
              <a:spcAft>
                <a:spcPts val="0"/>
              </a:spcAft>
              <a:buSzPts val="8800"/>
              <a:buNone/>
              <a:defRPr sz="8800"/>
            </a:lvl3pPr>
            <a:lvl4pPr lvl="3" algn="ctr">
              <a:spcBef>
                <a:spcPts val="0"/>
              </a:spcBef>
              <a:spcAft>
                <a:spcPts val="0"/>
              </a:spcAft>
              <a:buSzPts val="8800"/>
              <a:buNone/>
              <a:defRPr sz="8800"/>
            </a:lvl4pPr>
            <a:lvl5pPr lvl="4" algn="ctr">
              <a:spcBef>
                <a:spcPts val="0"/>
              </a:spcBef>
              <a:spcAft>
                <a:spcPts val="0"/>
              </a:spcAft>
              <a:buSzPts val="8800"/>
              <a:buNone/>
              <a:defRPr sz="8800"/>
            </a:lvl5pPr>
            <a:lvl6pPr lvl="5" algn="ctr">
              <a:spcBef>
                <a:spcPts val="0"/>
              </a:spcBef>
              <a:spcAft>
                <a:spcPts val="0"/>
              </a:spcAft>
              <a:buSzPts val="8800"/>
              <a:buNone/>
              <a:defRPr sz="8800"/>
            </a:lvl6pPr>
            <a:lvl7pPr lvl="6" algn="ctr">
              <a:spcBef>
                <a:spcPts val="0"/>
              </a:spcBef>
              <a:spcAft>
                <a:spcPts val="0"/>
              </a:spcAft>
              <a:buSzPts val="8800"/>
              <a:buNone/>
              <a:defRPr sz="8800"/>
            </a:lvl7pPr>
            <a:lvl8pPr lvl="7" algn="ctr">
              <a:spcBef>
                <a:spcPts val="0"/>
              </a:spcBef>
              <a:spcAft>
                <a:spcPts val="0"/>
              </a:spcAft>
              <a:buSzPts val="8800"/>
              <a:buNone/>
              <a:defRPr sz="8800"/>
            </a:lvl8pPr>
            <a:lvl9pPr lvl="8" algn="ctr">
              <a:spcBef>
                <a:spcPts val="0"/>
              </a:spcBef>
              <a:spcAft>
                <a:spcPts val="0"/>
              </a:spcAft>
              <a:buSzPts val="8800"/>
              <a:buNone/>
              <a:defRPr sz="8800"/>
            </a:lvl9pPr>
          </a:lstStyle>
          <a:p>
            <a:endParaRPr/>
          </a:p>
        </p:txBody>
      </p:sp>
      <p:sp>
        <p:nvSpPr>
          <p:cNvPr id="38" name="Google Shape;38;p9"/>
          <p:cNvSpPr txBox="1">
            <a:spLocks noGrp="1"/>
          </p:cNvSpPr>
          <p:nvPr>
            <p:ph type="subTitle" idx="1"/>
          </p:nvPr>
        </p:nvSpPr>
        <p:spPr>
          <a:xfrm>
            <a:off x="505778" y="13703922"/>
            <a:ext cx="7706400" cy="6038700"/>
          </a:xfrm>
          <a:prstGeom prst="rect">
            <a:avLst/>
          </a:prstGeom>
        </p:spPr>
        <p:txBody>
          <a:bodyPr spcFirstLastPara="1" wrap="square" lIns="191875" tIns="191875" rIns="191875" bIns="191875" anchor="t" anchorCtr="0"/>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4400"/>
              <a:buNone/>
              <a:defRPr sz="4400"/>
            </a:lvl2pPr>
            <a:lvl3pPr lvl="2" algn="ctr">
              <a:lnSpc>
                <a:spcPct val="100000"/>
              </a:lnSpc>
              <a:spcBef>
                <a:spcPts val="0"/>
              </a:spcBef>
              <a:spcAft>
                <a:spcPts val="0"/>
              </a:spcAft>
              <a:buSzPts val="4400"/>
              <a:buNone/>
              <a:defRPr sz="4400"/>
            </a:lvl3pPr>
            <a:lvl4pPr lvl="3" algn="ctr">
              <a:lnSpc>
                <a:spcPct val="100000"/>
              </a:lnSpc>
              <a:spcBef>
                <a:spcPts val="0"/>
              </a:spcBef>
              <a:spcAft>
                <a:spcPts val="0"/>
              </a:spcAft>
              <a:buSzPts val="4400"/>
              <a:buNone/>
              <a:defRPr sz="4400"/>
            </a:lvl4pPr>
            <a:lvl5pPr lvl="4" algn="ctr">
              <a:lnSpc>
                <a:spcPct val="100000"/>
              </a:lnSpc>
              <a:spcBef>
                <a:spcPts val="0"/>
              </a:spcBef>
              <a:spcAft>
                <a:spcPts val="0"/>
              </a:spcAft>
              <a:buSzPts val="4400"/>
              <a:buNone/>
              <a:defRPr sz="4400"/>
            </a:lvl5pPr>
            <a:lvl6pPr lvl="5" algn="ctr">
              <a:lnSpc>
                <a:spcPct val="100000"/>
              </a:lnSpc>
              <a:spcBef>
                <a:spcPts val="0"/>
              </a:spcBef>
              <a:spcAft>
                <a:spcPts val="0"/>
              </a:spcAft>
              <a:buSzPts val="4400"/>
              <a:buNone/>
              <a:defRPr sz="4400"/>
            </a:lvl6pPr>
            <a:lvl7pPr lvl="6" algn="ctr">
              <a:lnSpc>
                <a:spcPct val="100000"/>
              </a:lnSpc>
              <a:spcBef>
                <a:spcPts val="0"/>
              </a:spcBef>
              <a:spcAft>
                <a:spcPts val="0"/>
              </a:spcAft>
              <a:buSzPts val="4400"/>
              <a:buNone/>
              <a:defRPr sz="4400"/>
            </a:lvl7pPr>
            <a:lvl8pPr lvl="7" algn="ctr">
              <a:lnSpc>
                <a:spcPct val="100000"/>
              </a:lnSpc>
              <a:spcBef>
                <a:spcPts val="0"/>
              </a:spcBef>
              <a:spcAft>
                <a:spcPts val="0"/>
              </a:spcAft>
              <a:buSzPts val="4400"/>
              <a:buNone/>
              <a:defRPr sz="4400"/>
            </a:lvl8pPr>
            <a:lvl9pPr lvl="8" algn="ctr">
              <a:lnSpc>
                <a:spcPct val="100000"/>
              </a:lnSpc>
              <a:spcBef>
                <a:spcPts val="0"/>
              </a:spcBef>
              <a:spcAft>
                <a:spcPts val="0"/>
              </a:spcAft>
              <a:buSzPts val="4400"/>
              <a:buNone/>
              <a:defRPr sz="4400"/>
            </a:lvl9pPr>
          </a:lstStyle>
          <a:p>
            <a:endParaRPr/>
          </a:p>
        </p:txBody>
      </p:sp>
      <p:sp>
        <p:nvSpPr>
          <p:cNvPr id="39" name="Google Shape;39;p9"/>
          <p:cNvSpPr txBox="1">
            <a:spLocks noGrp="1"/>
          </p:cNvSpPr>
          <p:nvPr>
            <p:ph type="body" idx="2"/>
          </p:nvPr>
        </p:nvSpPr>
        <p:spPr>
          <a:xfrm>
            <a:off x="9409750" y="3539922"/>
            <a:ext cx="7309500" cy="18065100"/>
          </a:xfrm>
          <a:prstGeom prst="rect">
            <a:avLst/>
          </a:prstGeom>
        </p:spPr>
        <p:txBody>
          <a:bodyPr spcFirstLastPara="1" wrap="square" lIns="191875" tIns="191875" rIns="191875" bIns="191875" anchor="ctr" anchorCtr="0"/>
          <a:lstStyle>
            <a:lvl1pPr marL="457200" lvl="0" indent="-469900">
              <a:spcBef>
                <a:spcPts val="0"/>
              </a:spcBef>
              <a:spcAft>
                <a:spcPts val="0"/>
              </a:spcAft>
              <a:buSzPts val="3800"/>
              <a:buChar char="●"/>
              <a:defRPr/>
            </a:lvl1pPr>
            <a:lvl2pPr marL="914400" lvl="1" indent="-412750">
              <a:spcBef>
                <a:spcPts val="3400"/>
              </a:spcBef>
              <a:spcAft>
                <a:spcPts val="0"/>
              </a:spcAft>
              <a:buSzPts val="2900"/>
              <a:buChar char="○"/>
              <a:defRPr/>
            </a:lvl2pPr>
            <a:lvl3pPr marL="1371600" lvl="2" indent="-412750">
              <a:spcBef>
                <a:spcPts val="3400"/>
              </a:spcBef>
              <a:spcAft>
                <a:spcPts val="0"/>
              </a:spcAft>
              <a:buSzPts val="2900"/>
              <a:buChar char="■"/>
              <a:defRPr/>
            </a:lvl3pPr>
            <a:lvl4pPr marL="1828800" lvl="3" indent="-412750">
              <a:spcBef>
                <a:spcPts val="3400"/>
              </a:spcBef>
              <a:spcAft>
                <a:spcPts val="0"/>
              </a:spcAft>
              <a:buSzPts val="2900"/>
              <a:buChar char="●"/>
              <a:defRPr/>
            </a:lvl4pPr>
            <a:lvl5pPr marL="2286000" lvl="4" indent="-412750">
              <a:spcBef>
                <a:spcPts val="3400"/>
              </a:spcBef>
              <a:spcAft>
                <a:spcPts val="0"/>
              </a:spcAft>
              <a:buSzPts val="2900"/>
              <a:buChar char="○"/>
              <a:defRPr/>
            </a:lvl5pPr>
            <a:lvl6pPr marL="2743200" lvl="5" indent="-412750">
              <a:spcBef>
                <a:spcPts val="3400"/>
              </a:spcBef>
              <a:spcAft>
                <a:spcPts val="0"/>
              </a:spcAft>
              <a:buSzPts val="2900"/>
              <a:buChar char="■"/>
              <a:defRPr/>
            </a:lvl6pPr>
            <a:lvl7pPr marL="3200400" lvl="6" indent="-412750">
              <a:spcBef>
                <a:spcPts val="3400"/>
              </a:spcBef>
              <a:spcAft>
                <a:spcPts val="0"/>
              </a:spcAft>
              <a:buSzPts val="2900"/>
              <a:buChar char="●"/>
              <a:defRPr/>
            </a:lvl7pPr>
            <a:lvl8pPr marL="3657600" lvl="7" indent="-412750">
              <a:spcBef>
                <a:spcPts val="3400"/>
              </a:spcBef>
              <a:spcAft>
                <a:spcPts val="0"/>
              </a:spcAft>
              <a:buSzPts val="2900"/>
              <a:buChar char="○"/>
              <a:defRPr/>
            </a:lvl8pPr>
            <a:lvl9pPr marL="4114800" lvl="8" indent="-412750">
              <a:spcBef>
                <a:spcPts val="3400"/>
              </a:spcBef>
              <a:spcAft>
                <a:spcPts val="3400"/>
              </a:spcAft>
              <a:buSzPts val="2900"/>
              <a:buChar char="■"/>
              <a:defRPr/>
            </a:lvl9pPr>
          </a:lstStyle>
          <a:p>
            <a:endParaRPr/>
          </a:p>
        </p:txBody>
      </p:sp>
      <p:sp>
        <p:nvSpPr>
          <p:cNvPr id="40" name="Google Shape;40;p9"/>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593789" y="20682811"/>
            <a:ext cx="11427600" cy="2958300"/>
          </a:xfrm>
          <a:prstGeom prst="rect">
            <a:avLst/>
          </a:prstGeom>
        </p:spPr>
        <p:txBody>
          <a:bodyPr spcFirstLastPara="1" wrap="square" lIns="191875" tIns="191875" rIns="191875" bIns="191875" anchor="ctr" anchorCtr="0"/>
          <a:lstStyle>
            <a:lvl1pPr marL="457200" lvl="0" indent="-228600">
              <a:lnSpc>
                <a:spcPct val="100000"/>
              </a:lnSpc>
              <a:spcBef>
                <a:spcPts val="0"/>
              </a:spcBef>
              <a:spcAft>
                <a:spcPts val="0"/>
              </a:spcAft>
              <a:buSzPts val="3800"/>
              <a:buNone/>
              <a:defRPr/>
            </a:lvl1pPr>
          </a:lstStyle>
          <a:p>
            <a:endParaRPr/>
          </a:p>
        </p:txBody>
      </p:sp>
      <p:sp>
        <p:nvSpPr>
          <p:cNvPr id="43" name="Google Shape;43;p10"/>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93789" y="2175678"/>
            <a:ext cx="16231800" cy="2799900"/>
          </a:xfrm>
          <a:prstGeom prst="rect">
            <a:avLst/>
          </a:prstGeom>
          <a:noFill/>
          <a:ln>
            <a:noFill/>
          </a:ln>
        </p:spPr>
        <p:txBody>
          <a:bodyPr spcFirstLastPara="1" wrap="square" lIns="191875" tIns="191875" rIns="191875" bIns="191875" anchor="t" anchorCtr="0"/>
          <a:lstStyle>
            <a:lvl1pPr lvl="0">
              <a:spcBef>
                <a:spcPts val="0"/>
              </a:spcBef>
              <a:spcAft>
                <a:spcPts val="0"/>
              </a:spcAft>
              <a:buClr>
                <a:schemeClr val="dk1"/>
              </a:buClr>
              <a:buSzPts val="5900"/>
              <a:buNone/>
              <a:defRPr sz="5900">
                <a:solidFill>
                  <a:schemeClr val="dk1"/>
                </a:solidFill>
              </a:defRPr>
            </a:lvl1pPr>
            <a:lvl2pPr lvl="1">
              <a:spcBef>
                <a:spcPts val="0"/>
              </a:spcBef>
              <a:spcAft>
                <a:spcPts val="0"/>
              </a:spcAft>
              <a:buClr>
                <a:schemeClr val="dk1"/>
              </a:buClr>
              <a:buSzPts val="5900"/>
              <a:buNone/>
              <a:defRPr sz="5900">
                <a:solidFill>
                  <a:schemeClr val="dk1"/>
                </a:solidFill>
              </a:defRPr>
            </a:lvl2pPr>
            <a:lvl3pPr lvl="2">
              <a:spcBef>
                <a:spcPts val="0"/>
              </a:spcBef>
              <a:spcAft>
                <a:spcPts val="0"/>
              </a:spcAft>
              <a:buClr>
                <a:schemeClr val="dk1"/>
              </a:buClr>
              <a:buSzPts val="5900"/>
              <a:buNone/>
              <a:defRPr sz="5900">
                <a:solidFill>
                  <a:schemeClr val="dk1"/>
                </a:solidFill>
              </a:defRPr>
            </a:lvl3pPr>
            <a:lvl4pPr lvl="3">
              <a:spcBef>
                <a:spcPts val="0"/>
              </a:spcBef>
              <a:spcAft>
                <a:spcPts val="0"/>
              </a:spcAft>
              <a:buClr>
                <a:schemeClr val="dk1"/>
              </a:buClr>
              <a:buSzPts val="5900"/>
              <a:buNone/>
              <a:defRPr sz="5900">
                <a:solidFill>
                  <a:schemeClr val="dk1"/>
                </a:solidFill>
              </a:defRPr>
            </a:lvl4pPr>
            <a:lvl5pPr lvl="4">
              <a:spcBef>
                <a:spcPts val="0"/>
              </a:spcBef>
              <a:spcAft>
                <a:spcPts val="0"/>
              </a:spcAft>
              <a:buClr>
                <a:schemeClr val="dk1"/>
              </a:buClr>
              <a:buSzPts val="5900"/>
              <a:buNone/>
              <a:defRPr sz="5900">
                <a:solidFill>
                  <a:schemeClr val="dk1"/>
                </a:solidFill>
              </a:defRPr>
            </a:lvl5pPr>
            <a:lvl6pPr lvl="5">
              <a:spcBef>
                <a:spcPts val="0"/>
              </a:spcBef>
              <a:spcAft>
                <a:spcPts val="0"/>
              </a:spcAft>
              <a:buClr>
                <a:schemeClr val="dk1"/>
              </a:buClr>
              <a:buSzPts val="5900"/>
              <a:buNone/>
              <a:defRPr sz="5900">
                <a:solidFill>
                  <a:schemeClr val="dk1"/>
                </a:solidFill>
              </a:defRPr>
            </a:lvl6pPr>
            <a:lvl7pPr lvl="6">
              <a:spcBef>
                <a:spcPts val="0"/>
              </a:spcBef>
              <a:spcAft>
                <a:spcPts val="0"/>
              </a:spcAft>
              <a:buClr>
                <a:schemeClr val="dk1"/>
              </a:buClr>
              <a:buSzPts val="5900"/>
              <a:buNone/>
              <a:defRPr sz="5900">
                <a:solidFill>
                  <a:schemeClr val="dk1"/>
                </a:solidFill>
              </a:defRPr>
            </a:lvl7pPr>
            <a:lvl8pPr lvl="7">
              <a:spcBef>
                <a:spcPts val="0"/>
              </a:spcBef>
              <a:spcAft>
                <a:spcPts val="0"/>
              </a:spcAft>
              <a:buClr>
                <a:schemeClr val="dk1"/>
              </a:buClr>
              <a:buSzPts val="5900"/>
              <a:buNone/>
              <a:defRPr sz="5900">
                <a:solidFill>
                  <a:schemeClr val="dk1"/>
                </a:solidFill>
              </a:defRPr>
            </a:lvl8pPr>
            <a:lvl9pPr lvl="8">
              <a:spcBef>
                <a:spcPts val="0"/>
              </a:spcBef>
              <a:spcAft>
                <a:spcPts val="0"/>
              </a:spcAft>
              <a:buClr>
                <a:schemeClr val="dk1"/>
              </a:buClr>
              <a:buSzPts val="5900"/>
              <a:buNone/>
              <a:defRPr sz="5900">
                <a:solidFill>
                  <a:schemeClr val="dk1"/>
                </a:solidFill>
              </a:defRPr>
            </a:lvl9pPr>
          </a:lstStyle>
          <a:p>
            <a:endParaRPr/>
          </a:p>
        </p:txBody>
      </p:sp>
      <p:sp>
        <p:nvSpPr>
          <p:cNvPr id="7" name="Google Shape;7;p1"/>
          <p:cNvSpPr txBox="1">
            <a:spLocks noGrp="1"/>
          </p:cNvSpPr>
          <p:nvPr>
            <p:ph type="body" idx="1"/>
          </p:nvPr>
        </p:nvSpPr>
        <p:spPr>
          <a:xfrm>
            <a:off x="593789" y="5634322"/>
            <a:ext cx="16231800" cy="16702500"/>
          </a:xfrm>
          <a:prstGeom prst="rect">
            <a:avLst/>
          </a:prstGeom>
          <a:noFill/>
          <a:ln>
            <a:noFill/>
          </a:ln>
        </p:spPr>
        <p:txBody>
          <a:bodyPr spcFirstLastPara="1" wrap="square" lIns="191875" tIns="191875" rIns="191875" bIns="191875" anchor="t" anchorCtr="0"/>
          <a:lstStyle>
            <a:lvl1pPr marL="457200" lvl="0" indent="-469900">
              <a:lnSpc>
                <a:spcPct val="115000"/>
              </a:lnSpc>
              <a:spcBef>
                <a:spcPts val="0"/>
              </a:spcBef>
              <a:spcAft>
                <a:spcPts val="0"/>
              </a:spcAft>
              <a:buClr>
                <a:schemeClr val="dk2"/>
              </a:buClr>
              <a:buSzPts val="3800"/>
              <a:buChar char="●"/>
              <a:defRPr sz="3800">
                <a:solidFill>
                  <a:schemeClr val="dk2"/>
                </a:solidFill>
              </a:defRPr>
            </a:lvl1pPr>
            <a:lvl2pPr marL="914400" lvl="1" indent="-412750">
              <a:lnSpc>
                <a:spcPct val="115000"/>
              </a:lnSpc>
              <a:spcBef>
                <a:spcPts val="3400"/>
              </a:spcBef>
              <a:spcAft>
                <a:spcPts val="0"/>
              </a:spcAft>
              <a:buClr>
                <a:schemeClr val="dk2"/>
              </a:buClr>
              <a:buSzPts val="2900"/>
              <a:buChar char="○"/>
              <a:defRPr sz="2900">
                <a:solidFill>
                  <a:schemeClr val="dk2"/>
                </a:solidFill>
              </a:defRPr>
            </a:lvl2pPr>
            <a:lvl3pPr marL="1371600" lvl="2" indent="-412750">
              <a:lnSpc>
                <a:spcPct val="115000"/>
              </a:lnSpc>
              <a:spcBef>
                <a:spcPts val="3400"/>
              </a:spcBef>
              <a:spcAft>
                <a:spcPts val="0"/>
              </a:spcAft>
              <a:buClr>
                <a:schemeClr val="dk2"/>
              </a:buClr>
              <a:buSzPts val="2900"/>
              <a:buChar char="■"/>
              <a:defRPr sz="2900">
                <a:solidFill>
                  <a:schemeClr val="dk2"/>
                </a:solidFill>
              </a:defRPr>
            </a:lvl3pPr>
            <a:lvl4pPr marL="1828800" lvl="3" indent="-412750">
              <a:lnSpc>
                <a:spcPct val="115000"/>
              </a:lnSpc>
              <a:spcBef>
                <a:spcPts val="3400"/>
              </a:spcBef>
              <a:spcAft>
                <a:spcPts val="0"/>
              </a:spcAft>
              <a:buClr>
                <a:schemeClr val="dk2"/>
              </a:buClr>
              <a:buSzPts val="2900"/>
              <a:buChar char="●"/>
              <a:defRPr sz="2900">
                <a:solidFill>
                  <a:schemeClr val="dk2"/>
                </a:solidFill>
              </a:defRPr>
            </a:lvl4pPr>
            <a:lvl5pPr marL="2286000" lvl="4" indent="-412750">
              <a:lnSpc>
                <a:spcPct val="115000"/>
              </a:lnSpc>
              <a:spcBef>
                <a:spcPts val="3400"/>
              </a:spcBef>
              <a:spcAft>
                <a:spcPts val="0"/>
              </a:spcAft>
              <a:buClr>
                <a:schemeClr val="dk2"/>
              </a:buClr>
              <a:buSzPts val="2900"/>
              <a:buChar char="○"/>
              <a:defRPr sz="2900">
                <a:solidFill>
                  <a:schemeClr val="dk2"/>
                </a:solidFill>
              </a:defRPr>
            </a:lvl5pPr>
            <a:lvl6pPr marL="2743200" lvl="5" indent="-412750">
              <a:lnSpc>
                <a:spcPct val="115000"/>
              </a:lnSpc>
              <a:spcBef>
                <a:spcPts val="3400"/>
              </a:spcBef>
              <a:spcAft>
                <a:spcPts val="0"/>
              </a:spcAft>
              <a:buClr>
                <a:schemeClr val="dk2"/>
              </a:buClr>
              <a:buSzPts val="2900"/>
              <a:buChar char="■"/>
              <a:defRPr sz="2900">
                <a:solidFill>
                  <a:schemeClr val="dk2"/>
                </a:solidFill>
              </a:defRPr>
            </a:lvl6pPr>
            <a:lvl7pPr marL="3200400" lvl="6" indent="-412750">
              <a:lnSpc>
                <a:spcPct val="115000"/>
              </a:lnSpc>
              <a:spcBef>
                <a:spcPts val="3400"/>
              </a:spcBef>
              <a:spcAft>
                <a:spcPts val="0"/>
              </a:spcAft>
              <a:buClr>
                <a:schemeClr val="dk2"/>
              </a:buClr>
              <a:buSzPts val="2900"/>
              <a:buChar char="●"/>
              <a:defRPr sz="2900">
                <a:solidFill>
                  <a:schemeClr val="dk2"/>
                </a:solidFill>
              </a:defRPr>
            </a:lvl7pPr>
            <a:lvl8pPr marL="3657600" lvl="7" indent="-412750">
              <a:lnSpc>
                <a:spcPct val="115000"/>
              </a:lnSpc>
              <a:spcBef>
                <a:spcPts val="3400"/>
              </a:spcBef>
              <a:spcAft>
                <a:spcPts val="0"/>
              </a:spcAft>
              <a:buClr>
                <a:schemeClr val="dk2"/>
              </a:buClr>
              <a:buSzPts val="2900"/>
              <a:buChar char="○"/>
              <a:defRPr sz="2900">
                <a:solidFill>
                  <a:schemeClr val="dk2"/>
                </a:solidFill>
              </a:defRPr>
            </a:lvl8pPr>
            <a:lvl9pPr marL="4114800" lvl="8" indent="-412750">
              <a:lnSpc>
                <a:spcPct val="115000"/>
              </a:lnSpc>
              <a:spcBef>
                <a:spcPts val="3400"/>
              </a:spcBef>
              <a:spcAft>
                <a:spcPts val="3400"/>
              </a:spcAft>
              <a:buClr>
                <a:schemeClr val="dk2"/>
              </a:buClr>
              <a:buSzPts val="2900"/>
              <a:buChar char="■"/>
              <a:defRPr sz="2900">
                <a:solidFill>
                  <a:schemeClr val="dk2"/>
                </a:solidFill>
              </a:defRPr>
            </a:lvl9pPr>
          </a:lstStyle>
          <a:p>
            <a:endParaRPr/>
          </a:p>
        </p:txBody>
      </p:sp>
      <p:sp>
        <p:nvSpPr>
          <p:cNvPr id="8" name="Google Shape;8;p1"/>
          <p:cNvSpPr txBox="1">
            <a:spLocks noGrp="1"/>
          </p:cNvSpPr>
          <p:nvPr>
            <p:ph type="sldNum" idx="12"/>
          </p:nvPr>
        </p:nvSpPr>
        <p:spPr>
          <a:xfrm>
            <a:off x="16140037" y="22797949"/>
            <a:ext cx="1045200" cy="1924200"/>
          </a:xfrm>
          <a:prstGeom prst="rect">
            <a:avLst/>
          </a:prstGeom>
          <a:noFill/>
          <a:ln>
            <a:noFill/>
          </a:ln>
        </p:spPr>
        <p:txBody>
          <a:bodyPr spcFirstLastPara="1" wrap="square" lIns="191875" tIns="191875" rIns="191875" bIns="191875" anchor="ctr" anchorCtr="0">
            <a:noAutofit/>
          </a:bodyPr>
          <a:lstStyle>
            <a:lvl1pPr lvl="0" algn="r">
              <a:buNone/>
              <a:defRPr sz="2100">
                <a:solidFill>
                  <a:schemeClr val="dk2"/>
                </a:solidFill>
              </a:defRPr>
            </a:lvl1pPr>
            <a:lvl2pPr lvl="1" algn="r">
              <a:buNone/>
              <a:defRPr sz="2100">
                <a:solidFill>
                  <a:schemeClr val="dk2"/>
                </a:solidFill>
              </a:defRPr>
            </a:lvl2pPr>
            <a:lvl3pPr lvl="2" algn="r">
              <a:buNone/>
              <a:defRPr sz="2100">
                <a:solidFill>
                  <a:schemeClr val="dk2"/>
                </a:solidFill>
              </a:defRPr>
            </a:lvl3pPr>
            <a:lvl4pPr lvl="3" algn="r">
              <a:buNone/>
              <a:defRPr sz="2100">
                <a:solidFill>
                  <a:schemeClr val="dk2"/>
                </a:solidFill>
              </a:defRPr>
            </a:lvl4pPr>
            <a:lvl5pPr lvl="4" algn="r">
              <a:buNone/>
              <a:defRPr sz="2100">
                <a:solidFill>
                  <a:schemeClr val="dk2"/>
                </a:solidFill>
              </a:defRPr>
            </a:lvl5pPr>
            <a:lvl6pPr lvl="5" algn="r">
              <a:buNone/>
              <a:defRPr sz="2100">
                <a:solidFill>
                  <a:schemeClr val="dk2"/>
                </a:solidFill>
              </a:defRPr>
            </a:lvl6pPr>
            <a:lvl7pPr lvl="6" algn="r">
              <a:buNone/>
              <a:defRPr sz="2100">
                <a:solidFill>
                  <a:schemeClr val="dk2"/>
                </a:solidFill>
              </a:defRPr>
            </a:lvl7pPr>
            <a:lvl8pPr lvl="7" algn="r">
              <a:buNone/>
              <a:defRPr sz="2100">
                <a:solidFill>
                  <a:schemeClr val="dk2"/>
                </a:solidFill>
              </a:defRPr>
            </a:lvl8pPr>
            <a:lvl9pPr lvl="8" algn="r">
              <a:buNone/>
              <a:defRPr sz="21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twitter.com/microbiology43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2" name="TextBox 1">
            <a:extLst>
              <a:ext uri="{FF2B5EF4-FFF2-40B4-BE49-F238E27FC236}">
                <a16:creationId xmlns:a16="http://schemas.microsoft.com/office/drawing/2014/main" id="{BD620A4E-BD5D-4C06-A14A-4939744E9D4B}"/>
              </a:ext>
            </a:extLst>
          </p:cNvPr>
          <p:cNvSpPr txBox="1"/>
          <p:nvPr/>
        </p:nvSpPr>
        <p:spPr>
          <a:xfrm>
            <a:off x="5116929" y="4646991"/>
            <a:ext cx="11828576" cy="1862048"/>
          </a:xfrm>
          <a:prstGeom prst="rect">
            <a:avLst/>
          </a:prstGeom>
          <a:noFill/>
        </p:spPr>
        <p:txBody>
          <a:bodyPr wrap="square" rtlCol="0">
            <a:spAutoFit/>
          </a:bodyPr>
          <a:lstStyle/>
          <a:p>
            <a:r>
              <a:rPr lang="ar-SA" sz="11500" dirty="0">
                <a:latin typeface="Calibri" panose="020F0502020204030204" pitchFamily="34" charset="0"/>
                <a:cs typeface="Calibri" panose="020F0502020204030204" pitchFamily="34" charset="0"/>
              </a:rPr>
              <a:t>-جرثومة المعدة-</a:t>
            </a:r>
            <a:endParaRPr lang="en-US" sz="11500"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pic>
        <p:nvPicPr>
          <p:cNvPr id="58" name="Google Shape;58;p14"/>
          <p:cNvPicPr preferRelativeResize="0"/>
          <p:nvPr/>
        </p:nvPicPr>
        <p:blipFill>
          <a:blip r:embed="rId4">
            <a:alphaModFix/>
          </a:blip>
          <a:stretch>
            <a:fillRect/>
          </a:stretch>
        </p:blipFill>
        <p:spPr>
          <a:xfrm>
            <a:off x="5273529" y="2903806"/>
            <a:ext cx="7569149" cy="943211"/>
          </a:xfrm>
          <a:prstGeom prst="rect">
            <a:avLst/>
          </a:prstGeom>
          <a:noFill/>
          <a:ln>
            <a:noFill/>
          </a:ln>
        </p:spPr>
      </p:pic>
      <p:sp>
        <p:nvSpPr>
          <p:cNvPr id="59" name="Google Shape;59;p14"/>
          <p:cNvSpPr txBox="1"/>
          <p:nvPr/>
        </p:nvSpPr>
        <p:spPr>
          <a:xfrm>
            <a:off x="433701" y="0"/>
            <a:ext cx="12040800" cy="1809000"/>
          </a:xfrm>
          <a:prstGeom prst="rect">
            <a:avLst/>
          </a:prstGeom>
          <a:noFill/>
          <a:ln>
            <a:noFill/>
          </a:ln>
        </p:spPr>
        <p:txBody>
          <a:bodyPr spcFirstLastPara="1" wrap="square" lIns="191875" tIns="191875" rIns="191875" bIns="191875" anchor="ctr" anchorCtr="0">
            <a:noAutofit/>
          </a:bodyPr>
          <a:lstStyle/>
          <a:p>
            <a:pPr marL="0" lvl="0" indent="0" algn="l" rtl="0">
              <a:spcBef>
                <a:spcPts val="0"/>
              </a:spcBef>
              <a:spcAft>
                <a:spcPts val="0"/>
              </a:spcAft>
              <a:buNone/>
            </a:pPr>
            <a:r>
              <a:rPr lang="en" sz="6000" b="1">
                <a:latin typeface="Josefin Sans"/>
                <a:ea typeface="Josefin Sans"/>
                <a:cs typeface="Josefin Sans"/>
                <a:sym typeface="Josefin Sans"/>
              </a:rPr>
              <a:t>Peptic Ulcer Diseases</a:t>
            </a:r>
            <a:endParaRPr sz="6000" b="1">
              <a:latin typeface="Josefin Sans"/>
              <a:ea typeface="Josefin Sans"/>
              <a:cs typeface="Josefin Sans"/>
              <a:sym typeface="Josefin Sans"/>
            </a:endParaRPr>
          </a:p>
        </p:txBody>
      </p:sp>
      <p:pic>
        <p:nvPicPr>
          <p:cNvPr id="60" name="Google Shape;60;p14"/>
          <p:cNvPicPr preferRelativeResize="0"/>
          <p:nvPr/>
        </p:nvPicPr>
        <p:blipFill>
          <a:blip r:embed="rId5">
            <a:alphaModFix/>
          </a:blip>
          <a:stretch>
            <a:fillRect/>
          </a:stretch>
        </p:blipFill>
        <p:spPr>
          <a:xfrm>
            <a:off x="4281757" y="2242102"/>
            <a:ext cx="9586545" cy="668108"/>
          </a:xfrm>
          <a:prstGeom prst="rect">
            <a:avLst/>
          </a:prstGeom>
          <a:noFill/>
          <a:ln>
            <a:noFill/>
          </a:ln>
        </p:spPr>
      </p:pic>
      <p:pic>
        <p:nvPicPr>
          <p:cNvPr id="61" name="Google Shape;61;p14"/>
          <p:cNvPicPr preferRelativeResize="0"/>
          <p:nvPr/>
        </p:nvPicPr>
        <p:blipFill>
          <a:blip r:embed="rId4">
            <a:alphaModFix/>
          </a:blip>
          <a:stretch>
            <a:fillRect/>
          </a:stretch>
        </p:blipFill>
        <p:spPr>
          <a:xfrm>
            <a:off x="5226697" y="10111700"/>
            <a:ext cx="7569149" cy="943211"/>
          </a:xfrm>
          <a:prstGeom prst="rect">
            <a:avLst/>
          </a:prstGeom>
          <a:noFill/>
          <a:ln>
            <a:noFill/>
          </a:ln>
        </p:spPr>
      </p:pic>
      <p:sp>
        <p:nvSpPr>
          <p:cNvPr id="62" name="Google Shape;62;p14"/>
          <p:cNvSpPr txBox="1"/>
          <p:nvPr/>
        </p:nvSpPr>
        <p:spPr>
          <a:xfrm>
            <a:off x="348625" y="1861700"/>
            <a:ext cx="16467000" cy="825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600">
              <a:latin typeface="Calibri"/>
              <a:ea typeface="Calibri"/>
              <a:cs typeface="Calibri"/>
              <a:sym typeface="Calibri"/>
            </a:endParaRPr>
          </a:p>
        </p:txBody>
      </p:sp>
      <p:graphicFrame>
        <p:nvGraphicFramePr>
          <p:cNvPr id="63" name="Google Shape;63;p14"/>
          <p:cNvGraphicFramePr/>
          <p:nvPr/>
        </p:nvGraphicFramePr>
        <p:xfrm>
          <a:off x="284225" y="2060988"/>
          <a:ext cx="16850850" cy="10799560"/>
        </p:xfrm>
        <a:graphic>
          <a:graphicData uri="http://schemas.openxmlformats.org/drawingml/2006/table">
            <a:tbl>
              <a:tblPr>
                <a:noFill/>
                <a:tableStyleId>{D0FFCA66-5499-4CE5-89AF-2046DEF4CD53}</a:tableStyleId>
              </a:tblPr>
              <a:tblGrid>
                <a:gridCol w="3997525">
                  <a:extLst>
                    <a:ext uri="{9D8B030D-6E8A-4147-A177-3AD203B41FA5}">
                      <a16:colId xmlns:a16="http://schemas.microsoft.com/office/drawing/2014/main" val="20000"/>
                    </a:ext>
                  </a:extLst>
                </a:gridCol>
                <a:gridCol w="12853325">
                  <a:extLst>
                    <a:ext uri="{9D8B030D-6E8A-4147-A177-3AD203B41FA5}">
                      <a16:colId xmlns:a16="http://schemas.microsoft.com/office/drawing/2014/main" val="20001"/>
                    </a:ext>
                  </a:extLst>
                </a:gridCol>
              </a:tblGrid>
              <a:tr h="1387450">
                <a:tc>
                  <a:txBody>
                    <a:bodyPr/>
                    <a:lstStyle/>
                    <a:p>
                      <a:pPr marL="0" lvl="0" indent="0" algn="l" rtl="0">
                        <a:spcBef>
                          <a:spcPts val="0"/>
                        </a:spcBef>
                        <a:spcAft>
                          <a:spcPts val="0"/>
                        </a:spcAft>
                        <a:buNone/>
                      </a:pPr>
                      <a:r>
                        <a:rPr lang="en" sz="3600" b="1">
                          <a:latin typeface="Calibri"/>
                          <a:ea typeface="Calibri"/>
                          <a:cs typeface="Calibri"/>
                          <a:sym typeface="Calibri"/>
                        </a:rPr>
                        <a:t>Definition</a:t>
                      </a:r>
                      <a:endParaRPr sz="3600" b="1">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93C47D"/>
                    </a:solidFill>
                  </a:tcPr>
                </a:tc>
                <a:tc>
                  <a:txBody>
                    <a:bodyPr/>
                    <a:lstStyle/>
                    <a:p>
                      <a:pPr marL="0" lvl="0" indent="0" algn="l" rtl="0">
                        <a:spcBef>
                          <a:spcPts val="0"/>
                        </a:spcBef>
                        <a:spcAft>
                          <a:spcPts val="0"/>
                        </a:spcAft>
                        <a:buNone/>
                      </a:pPr>
                      <a:r>
                        <a:rPr lang="en" sz="3600">
                          <a:solidFill>
                            <a:srgbClr val="FF0000"/>
                          </a:solidFill>
                          <a:latin typeface="Calibri"/>
                          <a:ea typeface="Calibri"/>
                          <a:cs typeface="Calibri"/>
                          <a:sym typeface="Calibri"/>
                        </a:rPr>
                        <a:t>Is an ulcer defined as mucosal erosions(≥ 0.5cm) associated with the over usage of NSAIDs </a:t>
                      </a:r>
                      <a:r>
                        <a:rPr lang="en" sz="3600">
                          <a:latin typeface="Calibri"/>
                          <a:ea typeface="Calibri"/>
                          <a:cs typeface="Calibri"/>
                          <a:sym typeface="Calibri"/>
                        </a:rPr>
                        <a:t>, </a:t>
                      </a:r>
                      <a:r>
                        <a:rPr lang="en" sz="3600">
                          <a:solidFill>
                            <a:srgbClr val="B7B7B7"/>
                          </a:solidFill>
                          <a:latin typeface="Calibri"/>
                          <a:ea typeface="Calibri"/>
                          <a:cs typeface="Calibri"/>
                          <a:sym typeface="Calibri"/>
                        </a:rPr>
                        <a:t>alcohol , smoking , helicobacter pylori .</a:t>
                      </a:r>
                      <a:r>
                        <a:rPr lang="en" sz="3600">
                          <a:latin typeface="Calibri"/>
                          <a:ea typeface="Calibri"/>
                          <a:cs typeface="Calibri"/>
                          <a:sym typeface="Calibri"/>
                        </a:rPr>
                        <a:t> </a:t>
                      </a:r>
                      <a:endParaRPr sz="360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365450">
                <a:tc>
                  <a:txBody>
                    <a:bodyPr/>
                    <a:lstStyle/>
                    <a:p>
                      <a:pPr marL="0" lvl="0" indent="0" algn="l" rtl="0">
                        <a:spcBef>
                          <a:spcPts val="0"/>
                        </a:spcBef>
                        <a:spcAft>
                          <a:spcPts val="0"/>
                        </a:spcAft>
                        <a:buNone/>
                      </a:pPr>
                      <a:r>
                        <a:rPr lang="en" sz="3600" b="1">
                          <a:latin typeface="Calibri"/>
                          <a:ea typeface="Calibri"/>
                          <a:cs typeface="Calibri"/>
                          <a:sym typeface="Calibri"/>
                        </a:rPr>
                        <a:t>Location </a:t>
                      </a:r>
                      <a:endParaRPr sz="3600" b="1">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93C47D"/>
                    </a:solidFill>
                  </a:tcPr>
                </a:tc>
                <a:tc>
                  <a:txBody>
                    <a:bodyPr/>
                    <a:lstStyle/>
                    <a:p>
                      <a:pPr marL="457200" lvl="0" indent="-457200" algn="l" rtl="0">
                        <a:spcBef>
                          <a:spcPts val="0"/>
                        </a:spcBef>
                        <a:spcAft>
                          <a:spcPts val="0"/>
                        </a:spcAft>
                        <a:buSzPts val="3600"/>
                        <a:buFont typeface="Calibri"/>
                        <a:buChar char="-"/>
                      </a:pPr>
                      <a:r>
                        <a:rPr lang="en" sz="3600">
                          <a:latin typeface="Calibri"/>
                          <a:ea typeface="Calibri"/>
                          <a:cs typeface="Calibri"/>
                          <a:sym typeface="Calibri"/>
                        </a:rPr>
                        <a:t> Peptic ulcer is created in an acidic area.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More Peptic ulcers are arise in duodenum ​than stomach. </a:t>
                      </a:r>
                      <a:endParaRPr sz="360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238000">
                <a:tc>
                  <a:txBody>
                    <a:bodyPr/>
                    <a:lstStyle/>
                    <a:p>
                      <a:pPr marL="0" lvl="0" indent="0" algn="l" rtl="0">
                        <a:spcBef>
                          <a:spcPts val="0"/>
                        </a:spcBef>
                        <a:spcAft>
                          <a:spcPts val="0"/>
                        </a:spcAft>
                        <a:buNone/>
                      </a:pPr>
                      <a:r>
                        <a:rPr lang="en" sz="3600" b="1">
                          <a:latin typeface="Calibri"/>
                          <a:ea typeface="Calibri"/>
                          <a:cs typeface="Calibri"/>
                          <a:sym typeface="Calibri"/>
                        </a:rPr>
                        <a:t>Complication</a:t>
                      </a:r>
                      <a:endParaRPr sz="3600" b="1">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93C47D"/>
                    </a:solidFill>
                  </a:tcPr>
                </a:tc>
                <a:tc>
                  <a:txBody>
                    <a:bodyPr/>
                    <a:lstStyle/>
                    <a:p>
                      <a:pPr marL="457200" lvl="0" indent="-457200" algn="l" rtl="0">
                        <a:spcBef>
                          <a:spcPts val="0"/>
                        </a:spcBef>
                        <a:spcAft>
                          <a:spcPts val="0"/>
                        </a:spcAft>
                        <a:buSzPts val="3600"/>
                        <a:buFont typeface="Calibri"/>
                        <a:buChar char="-"/>
                      </a:pPr>
                      <a:r>
                        <a:rPr lang="en" sz="3600">
                          <a:latin typeface="Calibri"/>
                          <a:ea typeface="Calibri"/>
                          <a:cs typeface="Calibri"/>
                          <a:sym typeface="Calibri"/>
                        </a:rPr>
                        <a:t>4% of stomach ulcer can turn to be malignant tumor.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Duodenal ulcers are generally benign. </a:t>
                      </a:r>
                      <a:r>
                        <a:rPr lang="en" sz="3600">
                          <a:solidFill>
                            <a:srgbClr val="999999"/>
                          </a:solidFill>
                          <a:latin typeface="Calibri"/>
                          <a:ea typeface="Calibri"/>
                          <a:cs typeface="Calibri"/>
                          <a:sym typeface="Calibri"/>
                        </a:rPr>
                        <a:t>(Rarely become cancer)</a:t>
                      </a:r>
                      <a:endParaRPr sz="3600">
                        <a:solidFill>
                          <a:srgbClr val="999999"/>
                        </a:solidFill>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(Multiple biopsies are needed to exclude cancer) </a:t>
                      </a:r>
                      <a:endParaRPr sz="360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238000">
                <a:tc>
                  <a:txBody>
                    <a:bodyPr/>
                    <a:lstStyle/>
                    <a:p>
                      <a:pPr marL="0" lvl="0" indent="0" algn="l" rtl="0">
                        <a:spcBef>
                          <a:spcPts val="0"/>
                        </a:spcBef>
                        <a:spcAft>
                          <a:spcPts val="0"/>
                        </a:spcAft>
                        <a:buNone/>
                      </a:pPr>
                      <a:r>
                        <a:rPr lang="en" sz="3600" b="1">
                          <a:latin typeface="Calibri"/>
                          <a:ea typeface="Calibri"/>
                          <a:cs typeface="Calibri"/>
                          <a:sym typeface="Calibri"/>
                        </a:rPr>
                        <a:t>Signs &amp; Symptoms</a:t>
                      </a:r>
                      <a:endParaRPr sz="3600" b="1">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93C47D"/>
                    </a:solidFill>
                  </a:tcPr>
                </a:tc>
                <a:tc>
                  <a:txBody>
                    <a:bodyPr/>
                    <a:lstStyle/>
                    <a:p>
                      <a:pPr marL="457200" lvl="0" indent="-457200" algn="l" rtl="0">
                        <a:spcBef>
                          <a:spcPts val="0"/>
                        </a:spcBef>
                        <a:spcAft>
                          <a:spcPts val="0"/>
                        </a:spcAft>
                        <a:buSzPts val="3600"/>
                        <a:buFont typeface="Calibri"/>
                        <a:buChar char="-"/>
                      </a:pPr>
                      <a:r>
                        <a:rPr lang="en" sz="3600">
                          <a:solidFill>
                            <a:srgbClr val="FF0000"/>
                          </a:solidFill>
                          <a:latin typeface="Calibri"/>
                          <a:ea typeface="Calibri"/>
                          <a:cs typeface="Calibri"/>
                          <a:sym typeface="Calibri"/>
                        </a:rPr>
                        <a:t>Abdominal , epigastric (burning) pain </a:t>
                      </a:r>
                      <a:r>
                        <a:rPr lang="en" sz="3600">
                          <a:latin typeface="Calibri"/>
                          <a:ea typeface="Calibri"/>
                          <a:cs typeface="Calibri"/>
                          <a:sym typeface="Calibri"/>
                        </a:rPr>
                        <a:t>with severity relating to meal time (3 hours after meal with gastric ulcer).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Bloating and abdominal fullness.</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Nausea​ and​ vomiting.​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Loss of appetite and weight loss​.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solidFill>
                            <a:srgbClr val="FF0000"/>
                          </a:solidFill>
                          <a:latin typeface="Calibri"/>
                          <a:ea typeface="Calibri"/>
                          <a:cs typeface="Calibri"/>
                          <a:sym typeface="Calibri"/>
                        </a:rPr>
                        <a:t>Haematemesis </a:t>
                      </a:r>
                      <a:r>
                        <a:rPr lang="en" sz="3600">
                          <a:latin typeface="Calibri"/>
                          <a:ea typeface="Calibri"/>
                          <a:cs typeface="Calibri"/>
                          <a:sym typeface="Calibri"/>
                        </a:rPr>
                        <a:t>(vomiting of blood) due to gastric or esophagus damage.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solidFill>
                            <a:srgbClr val="FF0000"/>
                          </a:solidFill>
                          <a:latin typeface="Calibri"/>
                          <a:ea typeface="Calibri"/>
                          <a:cs typeface="Calibri"/>
                          <a:sym typeface="Calibri"/>
                        </a:rPr>
                        <a:t>Melena </a:t>
                      </a:r>
                      <a:r>
                        <a:rPr lang="en" sz="3600">
                          <a:latin typeface="Calibri"/>
                          <a:ea typeface="Calibri"/>
                          <a:cs typeface="Calibri"/>
                          <a:sym typeface="Calibri"/>
                        </a:rPr>
                        <a:t>(foul-smelling &amp; dark brown feces due to oxidized hemoglobin iron). </a:t>
                      </a:r>
                      <a:r>
                        <a:rPr lang="en" sz="3600">
                          <a:solidFill>
                            <a:srgbClr val="999999"/>
                          </a:solidFill>
                          <a:latin typeface="Calibri"/>
                          <a:ea typeface="Calibri"/>
                          <a:cs typeface="Calibri"/>
                          <a:sym typeface="Calibri"/>
                        </a:rPr>
                        <a:t>Melena only if gastric ulcer</a:t>
                      </a:r>
                      <a:endParaRPr sz="3600">
                        <a:solidFill>
                          <a:srgbClr val="999999"/>
                        </a:solidFill>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Rarely, Gastric or duodenal perforation leading to acute peritonitis.(extremely painful require urgent surgery )</a:t>
                      </a:r>
                      <a:endParaRPr sz="360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64" name="Google Shape;64;p14"/>
          <p:cNvGraphicFramePr/>
          <p:nvPr/>
        </p:nvGraphicFramePr>
        <p:xfrm>
          <a:off x="349100" y="14799000"/>
          <a:ext cx="16849900" cy="7863810"/>
        </p:xfrm>
        <a:graphic>
          <a:graphicData uri="http://schemas.openxmlformats.org/drawingml/2006/table">
            <a:tbl>
              <a:tblPr>
                <a:noFill/>
                <a:tableStyleId>{D0FFCA66-5499-4CE5-89AF-2046DEF4CD53}</a:tableStyleId>
              </a:tblPr>
              <a:tblGrid>
                <a:gridCol w="3932650">
                  <a:extLst>
                    <a:ext uri="{9D8B030D-6E8A-4147-A177-3AD203B41FA5}">
                      <a16:colId xmlns:a16="http://schemas.microsoft.com/office/drawing/2014/main" val="20000"/>
                    </a:ext>
                  </a:extLst>
                </a:gridCol>
                <a:gridCol w="129172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3600" b="1">
                          <a:latin typeface="Calibri"/>
                          <a:ea typeface="Calibri"/>
                          <a:cs typeface="Calibri"/>
                          <a:sym typeface="Calibri"/>
                        </a:rPr>
                        <a:t>General info.</a:t>
                      </a:r>
                      <a:endParaRPr sz="3600" b="1">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93C47D"/>
                    </a:solidFill>
                  </a:tcPr>
                </a:tc>
                <a:tc>
                  <a:txBody>
                    <a:bodyPr/>
                    <a:lstStyle/>
                    <a:p>
                      <a:pPr marL="457200" lvl="0" indent="-457200" algn="l" rtl="0">
                        <a:spcBef>
                          <a:spcPts val="0"/>
                        </a:spcBef>
                        <a:spcAft>
                          <a:spcPts val="0"/>
                        </a:spcAft>
                        <a:buSzPts val="3600"/>
                        <a:buFont typeface="Calibri"/>
                        <a:buChar char="-"/>
                      </a:pPr>
                      <a:r>
                        <a:rPr lang="en" sz="3600">
                          <a:latin typeface="Calibri"/>
                          <a:ea typeface="Calibri"/>
                          <a:cs typeface="Calibri"/>
                          <a:sym typeface="Calibri"/>
                        </a:rPr>
                        <a:t>1983 in Perth (Australia), Warren and Marshal.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Helicobacter pylori is found closely associated with gastric mucosa and  is an independent risk factor for the development of:</a:t>
                      </a:r>
                      <a:endParaRPr sz="3600">
                        <a:latin typeface="Calibri"/>
                        <a:ea typeface="Calibri"/>
                        <a:cs typeface="Calibri"/>
                        <a:sym typeface="Calibri"/>
                      </a:endParaRPr>
                    </a:p>
                    <a:p>
                      <a:pPr marL="914400" lvl="0" indent="-457200" algn="l" rtl="0">
                        <a:spcBef>
                          <a:spcPts val="0"/>
                        </a:spcBef>
                        <a:spcAft>
                          <a:spcPts val="0"/>
                        </a:spcAft>
                        <a:buClr>
                          <a:srgbClr val="FF0000"/>
                        </a:buClr>
                        <a:buSzPts val="3600"/>
                        <a:buFont typeface="Calibri"/>
                        <a:buAutoNum type="arabicParenR"/>
                      </a:pPr>
                      <a:r>
                        <a:rPr lang="en" sz="3600">
                          <a:solidFill>
                            <a:srgbClr val="FF0000"/>
                          </a:solidFill>
                          <a:latin typeface="Calibri"/>
                          <a:ea typeface="Calibri"/>
                          <a:cs typeface="Calibri"/>
                          <a:sym typeface="Calibri"/>
                        </a:rPr>
                        <a:t>chronic active gastritis</a:t>
                      </a:r>
                      <a:endParaRPr sz="3600">
                        <a:solidFill>
                          <a:srgbClr val="FF0000"/>
                        </a:solidFill>
                        <a:latin typeface="Calibri"/>
                        <a:ea typeface="Calibri"/>
                        <a:cs typeface="Calibri"/>
                        <a:sym typeface="Calibri"/>
                      </a:endParaRPr>
                    </a:p>
                    <a:p>
                      <a:pPr marL="914400" lvl="0" indent="-457200" algn="l" rtl="0">
                        <a:spcBef>
                          <a:spcPts val="0"/>
                        </a:spcBef>
                        <a:spcAft>
                          <a:spcPts val="0"/>
                        </a:spcAft>
                        <a:buClr>
                          <a:srgbClr val="FF0000"/>
                        </a:buClr>
                        <a:buSzPts val="3600"/>
                        <a:buFont typeface="Calibri"/>
                        <a:buAutoNum type="arabicParenR"/>
                      </a:pPr>
                      <a:r>
                        <a:rPr lang="en" sz="3600">
                          <a:solidFill>
                            <a:srgbClr val="FF0000"/>
                          </a:solidFill>
                          <a:latin typeface="Calibri"/>
                          <a:ea typeface="Calibri"/>
                          <a:cs typeface="Calibri"/>
                          <a:sym typeface="Calibri"/>
                        </a:rPr>
                        <a:t>gastric and duodenal ulcer (Peptic ulcer)</a:t>
                      </a:r>
                      <a:endParaRPr sz="3600">
                        <a:solidFill>
                          <a:srgbClr val="FF0000"/>
                        </a:solidFill>
                        <a:latin typeface="Calibri"/>
                        <a:ea typeface="Calibri"/>
                        <a:cs typeface="Calibri"/>
                        <a:sym typeface="Calibri"/>
                      </a:endParaRPr>
                    </a:p>
                    <a:p>
                      <a:pPr marL="914400" lvl="0" indent="-457200" algn="l" rtl="0">
                        <a:spcBef>
                          <a:spcPts val="0"/>
                        </a:spcBef>
                        <a:spcAft>
                          <a:spcPts val="0"/>
                        </a:spcAft>
                        <a:buClr>
                          <a:srgbClr val="FF0000"/>
                        </a:buClr>
                        <a:buSzPts val="3600"/>
                        <a:buFont typeface="Calibri"/>
                        <a:buAutoNum type="arabicParenR"/>
                      </a:pPr>
                      <a:r>
                        <a:rPr lang="en" sz="3600">
                          <a:solidFill>
                            <a:srgbClr val="FF0000"/>
                          </a:solidFill>
                          <a:latin typeface="Calibri"/>
                          <a:ea typeface="Calibri"/>
                          <a:cs typeface="Calibri"/>
                          <a:sym typeface="Calibri"/>
                        </a:rPr>
                        <a:t>gastric adenocarcinoma </a:t>
                      </a:r>
                      <a:endParaRPr sz="3600">
                        <a:solidFill>
                          <a:srgbClr val="FF0000"/>
                        </a:solidFill>
                        <a:latin typeface="Calibri"/>
                        <a:ea typeface="Calibri"/>
                        <a:cs typeface="Calibri"/>
                        <a:sym typeface="Calibri"/>
                      </a:endParaRPr>
                    </a:p>
                    <a:p>
                      <a:pPr marL="914400" lvl="0" indent="-457200" algn="l" rtl="0">
                        <a:spcBef>
                          <a:spcPts val="0"/>
                        </a:spcBef>
                        <a:spcAft>
                          <a:spcPts val="0"/>
                        </a:spcAft>
                        <a:buClr>
                          <a:srgbClr val="FF0000"/>
                        </a:buClr>
                        <a:buSzPts val="3600"/>
                        <a:buFont typeface="Calibri"/>
                        <a:buAutoNum type="arabicParenR"/>
                      </a:pPr>
                      <a:r>
                        <a:rPr lang="en" sz="3600">
                          <a:solidFill>
                            <a:srgbClr val="FF0000"/>
                          </a:solidFill>
                          <a:latin typeface="Calibri"/>
                          <a:ea typeface="Calibri"/>
                          <a:cs typeface="Calibri"/>
                          <a:sym typeface="Calibri"/>
                        </a:rPr>
                        <a:t>Gastric mucosa-associated lymphoid tissue (MALT) lymphoma. </a:t>
                      </a:r>
                      <a:endParaRPr sz="3600">
                        <a:solidFill>
                          <a:srgbClr val="FF0000"/>
                        </a:solidFill>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H. pylori are found in the human stomach.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There is no evidence of animal-to-human transmission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Discovery revolutionised the treatment of duodenal and gastric ulcers.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Earned them the Nobel Prize for Medicine in 2005.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Nearly 20 species of Helicobacter are now recognised</a:t>
                      </a:r>
                      <a:endParaRPr sz="360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65" name="Google Shape;65;p14"/>
          <p:cNvSpPr txBox="1"/>
          <p:nvPr/>
        </p:nvSpPr>
        <p:spPr>
          <a:xfrm>
            <a:off x="349100" y="13278938"/>
            <a:ext cx="12210000" cy="11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b="1">
                <a:latin typeface="Josefin Sans"/>
                <a:ea typeface="Josefin Sans"/>
                <a:cs typeface="Josefin Sans"/>
                <a:sym typeface="Josefin Sans"/>
              </a:rPr>
              <a:t>Helicobacter Pylori</a:t>
            </a:r>
            <a:endParaRPr sz="6000" b="1">
              <a:latin typeface="Josefin Sans"/>
              <a:ea typeface="Josefin Sans"/>
              <a:cs typeface="Josefin Sans"/>
              <a:sym typeface="Josefi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pic>
        <p:nvPicPr>
          <p:cNvPr id="70" name="Google Shape;70;p15"/>
          <p:cNvPicPr preferRelativeResize="0"/>
          <p:nvPr/>
        </p:nvPicPr>
        <p:blipFill>
          <a:blip r:embed="rId4">
            <a:alphaModFix/>
          </a:blip>
          <a:stretch>
            <a:fillRect/>
          </a:stretch>
        </p:blipFill>
        <p:spPr>
          <a:xfrm>
            <a:off x="5273529" y="2903806"/>
            <a:ext cx="7569149" cy="943211"/>
          </a:xfrm>
          <a:prstGeom prst="rect">
            <a:avLst/>
          </a:prstGeom>
          <a:noFill/>
          <a:ln>
            <a:noFill/>
          </a:ln>
        </p:spPr>
      </p:pic>
      <p:pic>
        <p:nvPicPr>
          <p:cNvPr id="71" name="Google Shape;71;p15"/>
          <p:cNvPicPr preferRelativeResize="0"/>
          <p:nvPr/>
        </p:nvPicPr>
        <p:blipFill>
          <a:blip r:embed="rId5">
            <a:alphaModFix/>
          </a:blip>
          <a:stretch>
            <a:fillRect/>
          </a:stretch>
        </p:blipFill>
        <p:spPr>
          <a:xfrm>
            <a:off x="4281757" y="2242102"/>
            <a:ext cx="9586545" cy="668108"/>
          </a:xfrm>
          <a:prstGeom prst="rect">
            <a:avLst/>
          </a:prstGeom>
          <a:noFill/>
          <a:ln>
            <a:noFill/>
          </a:ln>
        </p:spPr>
      </p:pic>
      <p:pic>
        <p:nvPicPr>
          <p:cNvPr id="72" name="Google Shape;72;p15"/>
          <p:cNvPicPr preferRelativeResize="0"/>
          <p:nvPr/>
        </p:nvPicPr>
        <p:blipFill>
          <a:blip r:embed="rId4">
            <a:alphaModFix/>
          </a:blip>
          <a:stretch>
            <a:fillRect/>
          </a:stretch>
        </p:blipFill>
        <p:spPr>
          <a:xfrm>
            <a:off x="5226697" y="10111700"/>
            <a:ext cx="7569149" cy="943211"/>
          </a:xfrm>
          <a:prstGeom prst="rect">
            <a:avLst/>
          </a:prstGeom>
          <a:noFill/>
          <a:ln>
            <a:noFill/>
          </a:ln>
        </p:spPr>
      </p:pic>
      <p:sp>
        <p:nvSpPr>
          <p:cNvPr id="73" name="Google Shape;73;p15"/>
          <p:cNvSpPr txBox="1"/>
          <p:nvPr/>
        </p:nvSpPr>
        <p:spPr>
          <a:xfrm>
            <a:off x="348625" y="1861700"/>
            <a:ext cx="16467000" cy="825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600">
              <a:latin typeface="Calibri"/>
              <a:ea typeface="Calibri"/>
              <a:cs typeface="Calibri"/>
              <a:sym typeface="Calibri"/>
            </a:endParaRPr>
          </a:p>
        </p:txBody>
      </p:sp>
      <p:sp>
        <p:nvSpPr>
          <p:cNvPr id="74" name="Google Shape;74;p15"/>
          <p:cNvSpPr txBox="1"/>
          <p:nvPr/>
        </p:nvSpPr>
        <p:spPr>
          <a:xfrm>
            <a:off x="348625" y="524413"/>
            <a:ext cx="12210000" cy="11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b="1">
                <a:latin typeface="Josefin Sans"/>
                <a:ea typeface="Josefin Sans"/>
                <a:cs typeface="Josefin Sans"/>
                <a:sym typeface="Josefin Sans"/>
              </a:rPr>
              <a:t>Helicobacter Pylori </a:t>
            </a:r>
            <a:endParaRPr sz="6000" b="1">
              <a:latin typeface="Josefin Sans"/>
              <a:ea typeface="Josefin Sans"/>
              <a:cs typeface="Josefin Sans"/>
              <a:sym typeface="Josefin Sans"/>
            </a:endParaRPr>
          </a:p>
        </p:txBody>
      </p:sp>
      <p:graphicFrame>
        <p:nvGraphicFramePr>
          <p:cNvPr id="75" name="Google Shape;75;p15"/>
          <p:cNvGraphicFramePr/>
          <p:nvPr/>
        </p:nvGraphicFramePr>
        <p:xfrm>
          <a:off x="348625" y="1861700"/>
          <a:ext cx="16685825" cy="9143940"/>
        </p:xfrm>
        <a:graphic>
          <a:graphicData uri="http://schemas.openxmlformats.org/drawingml/2006/table">
            <a:tbl>
              <a:tblPr>
                <a:noFill/>
                <a:tableStyleId>{D0FFCA66-5499-4CE5-89AF-2046DEF4CD53}</a:tableStyleId>
              </a:tblPr>
              <a:tblGrid>
                <a:gridCol w="16685825">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None/>
                      </a:pPr>
                      <a:r>
                        <a:rPr lang="en" sz="3600" b="1">
                          <a:latin typeface="Calibri"/>
                          <a:ea typeface="Calibri"/>
                          <a:cs typeface="Calibri"/>
                          <a:sym typeface="Calibri"/>
                        </a:rPr>
                        <a:t>Epidemiology</a:t>
                      </a:r>
                      <a:endParaRPr sz="3600" b="1">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381000">
                <a:tc>
                  <a:txBody>
                    <a:bodyPr/>
                    <a:lstStyle/>
                    <a:p>
                      <a:pPr marL="457200" lvl="0" indent="-457200" algn="l" rtl="0">
                        <a:spcBef>
                          <a:spcPts val="0"/>
                        </a:spcBef>
                        <a:spcAft>
                          <a:spcPts val="0"/>
                        </a:spcAft>
                        <a:buSzPts val="3600"/>
                        <a:buFont typeface="Calibri"/>
                        <a:buChar char="-"/>
                      </a:pPr>
                      <a:r>
                        <a:rPr lang="en" sz="3600">
                          <a:latin typeface="Calibri"/>
                          <a:ea typeface="Calibri"/>
                          <a:cs typeface="Calibri"/>
                          <a:sym typeface="Calibri"/>
                        </a:rPr>
                        <a:t>More than 50% of the world's population harbour H. pylori in their upper gastrointestinal tract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Third world has more rate of infection.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Infections are usually acquired at childhood.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Poor sanitary conditions contribute to high rates.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In USA high prevalence among African-American and Hispanic population-Due to socioeconomic status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Higher hygiene standards and widespread use of antibiotics behind lower rate of infection in the west.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Overall frequency of H pylori infection is ​declining.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Prevalence varies greatly among countries and population groups, Infection is more prevalent in developing countries.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The route of transmission is unknown, although it is known individuals typically become infected in childhood.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Over 80% of individuals infected with the bacterium are asymptomatic. </a:t>
                      </a:r>
                      <a:endParaRPr sz="360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76" name="Google Shape;76;p15"/>
          <p:cNvGraphicFramePr/>
          <p:nvPr/>
        </p:nvGraphicFramePr>
        <p:xfrm>
          <a:off x="366750" y="11372900"/>
          <a:ext cx="16685825" cy="5852100"/>
        </p:xfrm>
        <a:graphic>
          <a:graphicData uri="http://schemas.openxmlformats.org/drawingml/2006/table">
            <a:tbl>
              <a:tblPr>
                <a:noFill/>
                <a:tableStyleId>{D0FFCA66-5499-4CE5-89AF-2046DEF4CD53}</a:tableStyleId>
              </a:tblPr>
              <a:tblGrid>
                <a:gridCol w="16685825">
                  <a:extLst>
                    <a:ext uri="{9D8B030D-6E8A-4147-A177-3AD203B41FA5}">
                      <a16:colId xmlns:a16="http://schemas.microsoft.com/office/drawing/2014/main" val="20000"/>
                    </a:ext>
                  </a:extLst>
                </a:gridCol>
              </a:tblGrid>
              <a:tr h="557800">
                <a:tc>
                  <a:txBody>
                    <a:bodyPr/>
                    <a:lstStyle/>
                    <a:p>
                      <a:pPr marL="0" lvl="0" indent="0" algn="ctr" rtl="0">
                        <a:spcBef>
                          <a:spcPts val="0"/>
                        </a:spcBef>
                        <a:spcAft>
                          <a:spcPts val="0"/>
                        </a:spcAft>
                        <a:buNone/>
                      </a:pPr>
                      <a:r>
                        <a:rPr lang="en" sz="3600" b="1">
                          <a:latin typeface="Calibri"/>
                          <a:ea typeface="Calibri"/>
                          <a:cs typeface="Calibri"/>
                          <a:sym typeface="Calibri"/>
                        </a:rPr>
                        <a:t>Transmission </a:t>
                      </a:r>
                      <a:endParaRPr sz="3600" b="1">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381000">
                <a:tc>
                  <a:txBody>
                    <a:bodyPr/>
                    <a:lstStyle/>
                    <a:p>
                      <a:pPr marL="457200" lvl="0" indent="-457200" algn="l" rtl="0">
                        <a:spcBef>
                          <a:spcPts val="0"/>
                        </a:spcBef>
                        <a:spcAft>
                          <a:spcPts val="0"/>
                        </a:spcAft>
                        <a:buSzPts val="3600"/>
                        <a:buFont typeface="Calibri"/>
                        <a:buChar char="-"/>
                      </a:pPr>
                      <a:r>
                        <a:rPr lang="en" sz="3600">
                          <a:latin typeface="Calibri"/>
                          <a:ea typeface="Calibri"/>
                          <a:cs typeface="Calibri"/>
                          <a:sym typeface="Calibri"/>
                        </a:rPr>
                        <a:t>Contagious with an unknown route of transmission . </a:t>
                      </a:r>
                      <a:endParaRPr sz="3600">
                        <a:latin typeface="Calibri"/>
                        <a:ea typeface="Calibri"/>
                        <a:cs typeface="Calibri"/>
                        <a:sym typeface="Calibri"/>
                      </a:endParaRPr>
                    </a:p>
                    <a:p>
                      <a:pPr marL="457200" lvl="0" indent="-457200" algn="l" rtl="0">
                        <a:spcBef>
                          <a:spcPts val="0"/>
                        </a:spcBef>
                        <a:spcAft>
                          <a:spcPts val="0"/>
                        </a:spcAft>
                        <a:buClr>
                          <a:srgbClr val="FF0000"/>
                        </a:buClr>
                        <a:buSzPts val="3600"/>
                        <a:buFont typeface="Calibri"/>
                        <a:buChar char="-"/>
                      </a:pPr>
                      <a:r>
                        <a:rPr lang="en" sz="3600">
                          <a:solidFill>
                            <a:srgbClr val="FF0000"/>
                          </a:solidFill>
                          <a:latin typeface="Calibri"/>
                          <a:ea typeface="Calibri"/>
                          <a:cs typeface="Calibri"/>
                          <a:sym typeface="Calibri"/>
                        </a:rPr>
                        <a:t>Person to person (oral to oral or fecal-oral)​ route. </a:t>
                      </a:r>
                      <a:endParaRPr sz="3600">
                        <a:solidFill>
                          <a:srgbClr val="FF0000"/>
                        </a:solidFill>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Transmission occur mainly within families or community. </a:t>
                      </a:r>
                      <a:endParaRPr sz="3600">
                        <a:latin typeface="Calibri"/>
                        <a:ea typeface="Calibri"/>
                        <a:cs typeface="Calibri"/>
                        <a:sym typeface="Calibri"/>
                      </a:endParaRPr>
                    </a:p>
                    <a:p>
                      <a:pPr marL="457200" lvl="0" indent="-457200" algn="l" rtl="0">
                        <a:spcBef>
                          <a:spcPts val="0"/>
                        </a:spcBef>
                        <a:spcAft>
                          <a:spcPts val="0"/>
                        </a:spcAft>
                        <a:buClr>
                          <a:srgbClr val="FF0000"/>
                        </a:buClr>
                        <a:buSzPts val="3600"/>
                        <a:buFont typeface="Calibri"/>
                        <a:buChar char="-"/>
                      </a:pPr>
                      <a:r>
                        <a:rPr lang="en" sz="3600">
                          <a:solidFill>
                            <a:srgbClr val="FF0000"/>
                          </a:solidFill>
                          <a:latin typeface="Calibri"/>
                          <a:ea typeface="Calibri"/>
                          <a:cs typeface="Calibri"/>
                          <a:sym typeface="Calibri"/>
                        </a:rPr>
                        <a:t>​Fecal-oral route of infection occur by ingestion contaminated food or water due poor hygiene. </a:t>
                      </a:r>
                      <a:endParaRPr sz="3600">
                        <a:solidFill>
                          <a:srgbClr val="FF0000"/>
                        </a:solidFill>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Using same spoons, forks and tooth brushes and kissing children mouth to mouth ​increases​ oral-oral​ route of infection. </a:t>
                      </a:r>
                      <a:endParaRPr sz="3600">
                        <a:latin typeface="Calibri"/>
                        <a:ea typeface="Calibri"/>
                        <a:cs typeface="Calibri"/>
                        <a:sym typeface="Calibri"/>
                      </a:endParaRPr>
                    </a:p>
                    <a:p>
                      <a:pPr marL="457200" lvl="0" indent="-457200" algn="l" rtl="0">
                        <a:spcBef>
                          <a:spcPts val="0"/>
                        </a:spcBef>
                        <a:spcAft>
                          <a:spcPts val="0"/>
                        </a:spcAft>
                        <a:buClr>
                          <a:srgbClr val="FF0000"/>
                        </a:buClr>
                        <a:buSzPts val="3600"/>
                        <a:buFont typeface="Calibri"/>
                        <a:buChar char="-"/>
                      </a:pPr>
                      <a:r>
                        <a:rPr lang="en" sz="3600">
                          <a:solidFill>
                            <a:srgbClr val="FF0000"/>
                          </a:solidFill>
                          <a:latin typeface="Calibri"/>
                          <a:ea typeface="Calibri"/>
                          <a:cs typeface="Calibri"/>
                          <a:sym typeface="Calibri"/>
                        </a:rPr>
                        <a:t>Gastric antrum is the most favoured site. </a:t>
                      </a:r>
                      <a:endParaRPr sz="3600">
                        <a:solidFill>
                          <a:srgbClr val="FF0000"/>
                        </a:solidFill>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Present in the mucus that overlies the mucosa. </a:t>
                      </a:r>
                      <a:endParaRPr sz="360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77" name="Google Shape;77;p15"/>
          <p:cNvGraphicFramePr/>
          <p:nvPr/>
        </p:nvGraphicFramePr>
        <p:xfrm>
          <a:off x="366750" y="17636800"/>
          <a:ext cx="16685825" cy="4937700"/>
        </p:xfrm>
        <a:graphic>
          <a:graphicData uri="http://schemas.openxmlformats.org/drawingml/2006/table">
            <a:tbl>
              <a:tblPr>
                <a:noFill/>
                <a:tableStyleId>{D0FFCA66-5499-4CE5-89AF-2046DEF4CD53}</a:tableStyleId>
              </a:tblPr>
              <a:tblGrid>
                <a:gridCol w="16685825">
                  <a:extLst>
                    <a:ext uri="{9D8B030D-6E8A-4147-A177-3AD203B41FA5}">
                      <a16:colId xmlns:a16="http://schemas.microsoft.com/office/drawing/2014/main" val="20000"/>
                    </a:ext>
                  </a:extLst>
                </a:gridCol>
              </a:tblGrid>
              <a:tr h="702300">
                <a:tc>
                  <a:txBody>
                    <a:bodyPr/>
                    <a:lstStyle/>
                    <a:p>
                      <a:pPr marL="0" lvl="0" indent="0" algn="ctr" rtl="0">
                        <a:spcBef>
                          <a:spcPts val="0"/>
                        </a:spcBef>
                        <a:spcAft>
                          <a:spcPts val="0"/>
                        </a:spcAft>
                        <a:buNone/>
                      </a:pPr>
                      <a:r>
                        <a:rPr lang="en" sz="3600" b="1">
                          <a:latin typeface="Calibri"/>
                          <a:ea typeface="Calibri"/>
                          <a:cs typeface="Calibri"/>
                          <a:sym typeface="Calibri"/>
                        </a:rPr>
                        <a:t>Prevention</a:t>
                      </a:r>
                      <a:endParaRPr sz="3600" b="1">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381000">
                <a:tc>
                  <a:txBody>
                    <a:bodyPr/>
                    <a:lstStyle/>
                    <a:p>
                      <a:pPr marL="457200" lvl="0" indent="-457200" algn="l" rtl="0">
                        <a:spcBef>
                          <a:spcPts val="0"/>
                        </a:spcBef>
                        <a:spcAft>
                          <a:spcPts val="0"/>
                        </a:spcAft>
                        <a:buSzPts val="3600"/>
                        <a:buFont typeface="Calibri"/>
                        <a:buChar char="-"/>
                      </a:pPr>
                      <a:r>
                        <a:rPr lang="en" sz="3600" b="1">
                          <a:latin typeface="Calibri"/>
                          <a:ea typeface="Calibri"/>
                          <a:cs typeface="Calibri"/>
                          <a:sym typeface="Calibri"/>
                        </a:rPr>
                        <a:t>Eradication of infection will:</a:t>
                      </a:r>
                      <a:endParaRPr sz="3600" b="1">
                        <a:latin typeface="Calibri"/>
                        <a:ea typeface="Calibri"/>
                        <a:cs typeface="Calibri"/>
                        <a:sym typeface="Calibri"/>
                      </a:endParaRPr>
                    </a:p>
                    <a:p>
                      <a:pPr marL="914400" lvl="0" indent="-419100" algn="l" rtl="0">
                        <a:spcBef>
                          <a:spcPts val="0"/>
                        </a:spcBef>
                        <a:spcAft>
                          <a:spcPts val="0"/>
                        </a:spcAft>
                        <a:buSzPts val="3000"/>
                        <a:buFont typeface="Calibri"/>
                        <a:buChar char="➔"/>
                      </a:pPr>
                      <a:r>
                        <a:rPr lang="en" sz="3000">
                          <a:latin typeface="Calibri"/>
                          <a:ea typeface="Calibri"/>
                          <a:cs typeface="Calibri"/>
                          <a:sym typeface="Calibri"/>
                        </a:rPr>
                        <a:t>improve symptoms: Such as (dyspepsia, gastritis, peptic ulcer and cancer).</a:t>
                      </a:r>
                      <a:endParaRPr sz="3000">
                        <a:latin typeface="Calibri"/>
                        <a:ea typeface="Calibri"/>
                        <a:cs typeface="Calibri"/>
                        <a:sym typeface="Calibri"/>
                      </a:endParaRPr>
                    </a:p>
                    <a:p>
                      <a:pPr marL="914400" lvl="0" indent="-419100" algn="l" rtl="0">
                        <a:spcBef>
                          <a:spcPts val="0"/>
                        </a:spcBef>
                        <a:spcAft>
                          <a:spcPts val="0"/>
                        </a:spcAft>
                        <a:buSzPts val="3000"/>
                        <a:buFont typeface="Calibri"/>
                        <a:buChar char="➔"/>
                      </a:pPr>
                      <a:r>
                        <a:rPr lang="en" sz="3000">
                          <a:latin typeface="Calibri"/>
                          <a:ea typeface="Calibri"/>
                          <a:cs typeface="Calibri"/>
                          <a:sym typeface="Calibri"/>
                        </a:rPr>
                        <a:t>Potentially reverse progression </a:t>
                      </a:r>
                      <a:endParaRPr sz="30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b="1">
                          <a:latin typeface="Calibri"/>
                          <a:ea typeface="Calibri"/>
                          <a:cs typeface="Calibri"/>
                          <a:sym typeface="Calibri"/>
                        </a:rPr>
                        <a:t>Vaccination:</a:t>
                      </a:r>
                      <a:endParaRPr sz="3600" b="1">
                        <a:latin typeface="Calibri"/>
                        <a:ea typeface="Calibri"/>
                        <a:cs typeface="Calibri"/>
                        <a:sym typeface="Calibri"/>
                      </a:endParaRPr>
                    </a:p>
                    <a:p>
                      <a:pPr marL="914400" lvl="0" indent="-419100" algn="l" rtl="0">
                        <a:spcBef>
                          <a:spcPts val="0"/>
                        </a:spcBef>
                        <a:spcAft>
                          <a:spcPts val="0"/>
                        </a:spcAft>
                        <a:buSzPts val="3000"/>
                        <a:buFont typeface="Calibri"/>
                        <a:buChar char="➔"/>
                      </a:pPr>
                      <a:r>
                        <a:rPr lang="en" sz="3000">
                          <a:latin typeface="Calibri"/>
                          <a:ea typeface="Calibri"/>
                          <a:cs typeface="Calibri"/>
                          <a:sym typeface="Calibri"/>
                        </a:rPr>
                        <a:t>Promising results with newer formulations</a:t>
                      </a:r>
                      <a:endParaRPr sz="3000">
                        <a:latin typeface="Calibri"/>
                        <a:ea typeface="Calibri"/>
                        <a:cs typeface="Calibri"/>
                        <a:sym typeface="Calibri"/>
                      </a:endParaRPr>
                    </a:p>
                    <a:p>
                      <a:pPr marL="914400" lvl="0" indent="-419100" algn="l" rtl="0">
                        <a:spcBef>
                          <a:spcPts val="0"/>
                        </a:spcBef>
                        <a:spcAft>
                          <a:spcPts val="0"/>
                        </a:spcAft>
                        <a:buSzPts val="3000"/>
                        <a:buFont typeface="Calibri"/>
                        <a:buChar char="➔"/>
                      </a:pPr>
                      <a:r>
                        <a:rPr lang="en" sz="3000">
                          <a:latin typeface="Calibri"/>
                          <a:ea typeface="Calibri"/>
                          <a:cs typeface="Calibri"/>
                          <a:sym typeface="Calibri"/>
                        </a:rPr>
                        <a:t>No vaccine available yet </a:t>
                      </a:r>
                      <a:endParaRPr sz="30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b="1">
                          <a:latin typeface="Calibri"/>
                          <a:ea typeface="Calibri"/>
                          <a:cs typeface="Calibri"/>
                          <a:sym typeface="Calibri"/>
                        </a:rPr>
                        <a:t>Dietary methods:</a:t>
                      </a:r>
                      <a:r>
                        <a:rPr lang="en" sz="3600">
                          <a:latin typeface="Calibri"/>
                          <a:ea typeface="Calibri"/>
                          <a:cs typeface="Calibri"/>
                          <a:sym typeface="Calibri"/>
                        </a:rPr>
                        <a:t> (eating broccoli, cabbage, honey, and drinking green tea)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Proper sanitation and clean sources of drinking water. </a:t>
                      </a:r>
                      <a:endParaRPr sz="360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pic>
        <p:nvPicPr>
          <p:cNvPr id="82" name="Google Shape;82;p16"/>
          <p:cNvPicPr preferRelativeResize="0"/>
          <p:nvPr/>
        </p:nvPicPr>
        <p:blipFill>
          <a:blip r:embed="rId4">
            <a:alphaModFix/>
          </a:blip>
          <a:stretch>
            <a:fillRect/>
          </a:stretch>
        </p:blipFill>
        <p:spPr>
          <a:xfrm>
            <a:off x="4775679" y="2527181"/>
            <a:ext cx="7569149" cy="943211"/>
          </a:xfrm>
          <a:prstGeom prst="rect">
            <a:avLst/>
          </a:prstGeom>
          <a:noFill/>
          <a:ln>
            <a:noFill/>
          </a:ln>
        </p:spPr>
      </p:pic>
      <p:pic>
        <p:nvPicPr>
          <p:cNvPr id="83" name="Google Shape;83;p16"/>
          <p:cNvPicPr preferRelativeResize="0"/>
          <p:nvPr/>
        </p:nvPicPr>
        <p:blipFill>
          <a:blip r:embed="rId5">
            <a:alphaModFix/>
          </a:blip>
          <a:stretch>
            <a:fillRect/>
          </a:stretch>
        </p:blipFill>
        <p:spPr>
          <a:xfrm>
            <a:off x="4281757" y="2242102"/>
            <a:ext cx="9586545" cy="668108"/>
          </a:xfrm>
          <a:prstGeom prst="rect">
            <a:avLst/>
          </a:prstGeom>
          <a:noFill/>
          <a:ln>
            <a:noFill/>
          </a:ln>
        </p:spPr>
      </p:pic>
      <p:pic>
        <p:nvPicPr>
          <p:cNvPr id="84" name="Google Shape;84;p16"/>
          <p:cNvPicPr preferRelativeResize="0"/>
          <p:nvPr/>
        </p:nvPicPr>
        <p:blipFill>
          <a:blip r:embed="rId4">
            <a:alphaModFix/>
          </a:blip>
          <a:stretch>
            <a:fillRect/>
          </a:stretch>
        </p:blipFill>
        <p:spPr>
          <a:xfrm>
            <a:off x="5226697" y="10111700"/>
            <a:ext cx="7569149" cy="943211"/>
          </a:xfrm>
          <a:prstGeom prst="rect">
            <a:avLst/>
          </a:prstGeom>
          <a:noFill/>
          <a:ln>
            <a:noFill/>
          </a:ln>
        </p:spPr>
      </p:pic>
      <p:sp>
        <p:nvSpPr>
          <p:cNvPr id="85" name="Google Shape;85;p16"/>
          <p:cNvSpPr txBox="1"/>
          <p:nvPr/>
        </p:nvSpPr>
        <p:spPr>
          <a:xfrm>
            <a:off x="220550" y="355000"/>
            <a:ext cx="16679400" cy="311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latin typeface="Josefin Sans"/>
                <a:ea typeface="Josefin Sans"/>
                <a:cs typeface="Josefin Sans"/>
                <a:sym typeface="Josefin Sans"/>
              </a:rPr>
              <a:t>The outcome of infection by H. pylori reflects an interaction between:</a:t>
            </a:r>
            <a:endParaRPr sz="3600">
              <a:latin typeface="Calibri"/>
              <a:ea typeface="Calibri"/>
              <a:cs typeface="Calibri"/>
              <a:sym typeface="Calibri"/>
            </a:endParaRPr>
          </a:p>
          <a:p>
            <a:pPr marL="0" lvl="0" indent="0" algn="l" rtl="0">
              <a:spcBef>
                <a:spcPts val="0"/>
              </a:spcBef>
              <a:spcAft>
                <a:spcPts val="0"/>
              </a:spcAft>
              <a:buNone/>
            </a:pPr>
            <a:endParaRPr sz="3600" b="1">
              <a:latin typeface="Calibri"/>
              <a:ea typeface="Calibri"/>
              <a:cs typeface="Calibri"/>
              <a:sym typeface="Calibri"/>
            </a:endParaRPr>
          </a:p>
          <a:p>
            <a:pPr marL="0" lvl="0" indent="0" algn="l" rtl="0">
              <a:spcBef>
                <a:spcPts val="0"/>
              </a:spcBef>
              <a:spcAft>
                <a:spcPts val="0"/>
              </a:spcAft>
              <a:buNone/>
            </a:pPr>
            <a:endParaRPr sz="3600">
              <a:latin typeface="Calibri"/>
              <a:ea typeface="Calibri"/>
              <a:cs typeface="Calibri"/>
              <a:sym typeface="Calibri"/>
            </a:endParaRPr>
          </a:p>
        </p:txBody>
      </p:sp>
      <p:graphicFrame>
        <p:nvGraphicFramePr>
          <p:cNvPr id="86" name="Google Shape;86;p16"/>
          <p:cNvGraphicFramePr/>
          <p:nvPr/>
        </p:nvGraphicFramePr>
        <p:xfrm>
          <a:off x="185000" y="10581550"/>
          <a:ext cx="17049350" cy="11704260"/>
        </p:xfrm>
        <a:graphic>
          <a:graphicData uri="http://schemas.openxmlformats.org/drawingml/2006/table">
            <a:tbl>
              <a:tblPr>
                <a:noFill/>
                <a:tableStyleId>{D0FFCA66-5499-4CE5-89AF-2046DEF4CD53}</a:tableStyleId>
              </a:tblPr>
              <a:tblGrid>
                <a:gridCol w="17049350">
                  <a:extLst>
                    <a:ext uri="{9D8B030D-6E8A-4147-A177-3AD203B41FA5}">
                      <a16:colId xmlns:a16="http://schemas.microsoft.com/office/drawing/2014/main" val="20000"/>
                    </a:ext>
                  </a:extLst>
                </a:gridCol>
              </a:tblGrid>
              <a:tr h="762000">
                <a:tc>
                  <a:txBody>
                    <a:bodyPr/>
                    <a:lstStyle/>
                    <a:p>
                      <a:pPr marL="0" lvl="0" indent="0" algn="ctr" rtl="0">
                        <a:spcBef>
                          <a:spcPts val="0"/>
                        </a:spcBef>
                        <a:spcAft>
                          <a:spcPts val="0"/>
                        </a:spcAft>
                        <a:buClr>
                          <a:schemeClr val="dk1"/>
                        </a:buClr>
                        <a:buSzPts val="1100"/>
                        <a:buFont typeface="Arial"/>
                        <a:buNone/>
                      </a:pPr>
                      <a:r>
                        <a:rPr lang="en" sz="6000" b="1">
                          <a:solidFill>
                            <a:schemeClr val="dk1"/>
                          </a:solidFill>
                          <a:latin typeface="Josefin Sans"/>
                          <a:ea typeface="Josefin Sans"/>
                          <a:cs typeface="Josefin Sans"/>
                          <a:sym typeface="Josefin Sans"/>
                        </a:rPr>
                        <a:t>Pathogenesis</a:t>
                      </a:r>
                      <a:endParaRPr/>
                    </a:p>
                  </a:txBody>
                  <a:tcPr marL="91425" marR="91425" marT="91425" marB="91425">
                    <a:solidFill>
                      <a:srgbClr val="93C47D"/>
                    </a:solidFill>
                  </a:tcPr>
                </a:tc>
                <a:extLst>
                  <a:ext uri="{0D108BD9-81ED-4DB2-BD59-A6C34878D82A}">
                    <a16:rowId xmlns:a16="http://schemas.microsoft.com/office/drawing/2014/main" val="10000"/>
                  </a:ext>
                </a:extLst>
              </a:tr>
              <a:tr h="7111275">
                <a:tc>
                  <a:txBody>
                    <a:bodyPr/>
                    <a:lstStyle/>
                    <a:p>
                      <a:pPr marL="457200" lvl="0" indent="-457200" algn="l" rtl="0">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To colonize the stomach, H pylori must survive acidity. </a:t>
                      </a:r>
                      <a:endParaRPr sz="36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Using </a:t>
                      </a:r>
                      <a:r>
                        <a:rPr lang="en" sz="3600">
                          <a:solidFill>
                            <a:srgbClr val="FF0000"/>
                          </a:solidFill>
                          <a:latin typeface="Calibri"/>
                          <a:ea typeface="Calibri"/>
                          <a:cs typeface="Calibri"/>
                          <a:sym typeface="Calibri"/>
                        </a:rPr>
                        <a:t>flagella</a:t>
                      </a:r>
                      <a:r>
                        <a:rPr lang="en" sz="3600">
                          <a:solidFill>
                            <a:schemeClr val="dk1"/>
                          </a:solidFill>
                          <a:latin typeface="Calibri"/>
                          <a:ea typeface="Calibri"/>
                          <a:cs typeface="Calibri"/>
                          <a:sym typeface="Calibri"/>
                        </a:rPr>
                        <a:t>, H pylori moves through stomach lumen and drill into the mucoid lining of stomach. </a:t>
                      </a:r>
                      <a:endParaRPr sz="36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Produces adhesions that binds to the epithelial cells. </a:t>
                      </a:r>
                      <a:endParaRPr sz="36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Produces large amounts of </a:t>
                      </a:r>
                      <a:r>
                        <a:rPr lang="en" sz="3600">
                          <a:solidFill>
                            <a:srgbClr val="FF0000"/>
                          </a:solidFill>
                          <a:latin typeface="Calibri"/>
                          <a:ea typeface="Calibri"/>
                          <a:cs typeface="Calibri"/>
                          <a:sym typeface="Calibri"/>
                        </a:rPr>
                        <a:t>urease </a:t>
                      </a:r>
                      <a:r>
                        <a:rPr lang="en" sz="3600">
                          <a:solidFill>
                            <a:schemeClr val="dk1"/>
                          </a:solidFill>
                          <a:latin typeface="Calibri"/>
                          <a:ea typeface="Calibri"/>
                          <a:cs typeface="Calibri"/>
                          <a:sym typeface="Calibri"/>
                        </a:rPr>
                        <a:t>enzyme that break down urea into co2 +ammonia. </a:t>
                      </a:r>
                      <a:endParaRPr sz="36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This in-turn neutralizes gastric acid. </a:t>
                      </a:r>
                      <a:r>
                        <a:rPr lang="en" sz="3600">
                          <a:solidFill>
                            <a:srgbClr val="999999"/>
                          </a:solidFill>
                          <a:latin typeface="Calibri"/>
                          <a:ea typeface="Calibri"/>
                          <a:cs typeface="Calibri"/>
                          <a:sym typeface="Calibri"/>
                        </a:rPr>
                        <a:t>Very dangrouse</a:t>
                      </a:r>
                      <a:endParaRPr sz="36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Ammonia is toxic to epithelial cells along with proteases, </a:t>
                      </a:r>
                      <a:r>
                        <a:rPr lang="en" sz="3600">
                          <a:solidFill>
                            <a:srgbClr val="FF0000"/>
                          </a:solidFill>
                          <a:latin typeface="Calibri"/>
                          <a:ea typeface="Calibri"/>
                          <a:cs typeface="Calibri"/>
                          <a:sym typeface="Calibri"/>
                        </a:rPr>
                        <a:t>vacA</a:t>
                      </a:r>
                      <a:r>
                        <a:rPr lang="en" sz="3600">
                          <a:solidFill>
                            <a:schemeClr val="dk1"/>
                          </a:solidFill>
                          <a:latin typeface="Calibri"/>
                          <a:ea typeface="Calibri"/>
                          <a:cs typeface="Calibri"/>
                          <a:sym typeface="Calibri"/>
                        </a:rPr>
                        <a:t> protein and phospholipases produced by H pylori and could damage epithelial cells. </a:t>
                      </a:r>
                      <a:endParaRPr sz="36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Colonization of stomach or duodenum results in chronic gastritis (inflammation of stomach lining). </a:t>
                      </a:r>
                      <a:endParaRPr sz="36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Inflammation stimulate more production of gastric acid ,This leads to gastric and duodenal ulcers, atrophy and later cancer. </a:t>
                      </a:r>
                      <a:endParaRPr sz="36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Char char="-"/>
                      </a:pPr>
                      <a:r>
                        <a:rPr lang="en" sz="3600">
                          <a:solidFill>
                            <a:srgbClr val="FF0000"/>
                          </a:solidFill>
                          <a:latin typeface="Calibri"/>
                          <a:ea typeface="Calibri"/>
                          <a:cs typeface="Calibri"/>
                          <a:sym typeface="Calibri"/>
                        </a:rPr>
                        <a:t>CagA </a:t>
                      </a:r>
                      <a:r>
                        <a:rPr lang="en" sz="3600">
                          <a:solidFill>
                            <a:schemeClr val="dk1"/>
                          </a:solidFill>
                          <a:latin typeface="Calibri"/>
                          <a:ea typeface="Calibri"/>
                          <a:cs typeface="Calibri"/>
                          <a:sym typeface="Calibri"/>
                        </a:rPr>
                        <a:t>protein was found to contribute to peptic ulcer. </a:t>
                      </a:r>
                      <a:r>
                        <a:rPr lang="en" sz="3600">
                          <a:solidFill>
                            <a:srgbClr val="999999"/>
                          </a:solidFill>
                          <a:latin typeface="Calibri"/>
                          <a:ea typeface="Calibri"/>
                          <a:cs typeface="Calibri"/>
                          <a:sym typeface="Calibri"/>
                        </a:rPr>
                        <a:t>CagA is what makes H.pylori potentially cancerous</a:t>
                      </a:r>
                      <a:endParaRPr sz="3600">
                        <a:solidFill>
                          <a:srgbClr val="999999"/>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Neutrophil-Activating Protein (NAP) recruits neutrophils to gastric mucosa causing inflammation.</a:t>
                      </a:r>
                      <a:endParaRPr sz="36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Free radical production in the gastric lining due to H pylori increases host cell mutation. </a:t>
                      </a:r>
                      <a:endParaRPr sz="36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H pylori induces the production of TNF-α and Interleukin 8 that leads to host cells mutation. </a:t>
                      </a:r>
                      <a:endParaRPr/>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87" name="Google Shape;87;p16"/>
          <p:cNvGraphicFramePr/>
          <p:nvPr/>
        </p:nvGraphicFramePr>
        <p:xfrm>
          <a:off x="184988" y="4718475"/>
          <a:ext cx="17049350" cy="5393225"/>
        </p:xfrm>
        <a:graphic>
          <a:graphicData uri="http://schemas.openxmlformats.org/drawingml/2006/table">
            <a:tbl>
              <a:tblPr>
                <a:noFill/>
                <a:tableStyleId>{D0FFCA66-5499-4CE5-89AF-2046DEF4CD53}</a:tableStyleId>
              </a:tblPr>
              <a:tblGrid>
                <a:gridCol w="17049350">
                  <a:extLst>
                    <a:ext uri="{9D8B030D-6E8A-4147-A177-3AD203B41FA5}">
                      <a16:colId xmlns:a16="http://schemas.microsoft.com/office/drawing/2014/main" val="20000"/>
                    </a:ext>
                  </a:extLst>
                </a:gridCol>
              </a:tblGrid>
              <a:tr h="683100">
                <a:tc>
                  <a:txBody>
                    <a:bodyPr/>
                    <a:lstStyle/>
                    <a:p>
                      <a:pPr marL="0" lvl="0" indent="0" algn="ctr" rtl="0">
                        <a:spcBef>
                          <a:spcPts val="0"/>
                        </a:spcBef>
                        <a:spcAft>
                          <a:spcPts val="0"/>
                        </a:spcAft>
                        <a:buNone/>
                      </a:pPr>
                      <a:r>
                        <a:rPr lang="en" sz="6000" b="1">
                          <a:solidFill>
                            <a:schemeClr val="dk1"/>
                          </a:solidFill>
                          <a:latin typeface="Josefin Sans"/>
                          <a:ea typeface="Josefin Sans"/>
                          <a:cs typeface="Josefin Sans"/>
                          <a:sym typeface="Josefin Sans"/>
                        </a:rPr>
                        <a:t>Genome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4295975">
                <a:tc>
                  <a:txBody>
                    <a:bodyPr/>
                    <a:lstStyle/>
                    <a:p>
                      <a:pPr marL="914400" lvl="0" indent="-457200" algn="l" rtl="0">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H pylori consist of large diversity of strains with around 1,550 genes.  </a:t>
                      </a:r>
                      <a:endParaRPr sz="3600">
                        <a:solidFill>
                          <a:schemeClr val="dk1"/>
                        </a:solidFill>
                        <a:latin typeface="Calibri"/>
                        <a:ea typeface="Calibri"/>
                        <a:cs typeface="Calibri"/>
                        <a:sym typeface="Calibri"/>
                      </a:endParaRPr>
                    </a:p>
                    <a:p>
                      <a:pPr marL="914400" lvl="0" indent="-457200" algn="l" rtl="0">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Study of H pylori is centered on trying to understand the pathogenesis of genome database.  </a:t>
                      </a:r>
                      <a:endParaRPr sz="3600">
                        <a:solidFill>
                          <a:schemeClr val="dk1"/>
                        </a:solidFill>
                        <a:latin typeface="Calibri"/>
                        <a:ea typeface="Calibri"/>
                        <a:cs typeface="Calibri"/>
                        <a:sym typeface="Calibri"/>
                      </a:endParaRPr>
                    </a:p>
                    <a:p>
                      <a:pPr marL="914400" lvl="0" indent="-457200" algn="l" rtl="0">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H pylori contain 40kb-long Cag pathogenicity island (PAI) with over 40 pathogenetic genes.  </a:t>
                      </a:r>
                      <a:endParaRPr sz="3600">
                        <a:solidFill>
                          <a:schemeClr val="dk1"/>
                        </a:solidFill>
                        <a:latin typeface="Calibri"/>
                        <a:ea typeface="Calibri"/>
                        <a:cs typeface="Calibri"/>
                        <a:sym typeface="Calibri"/>
                      </a:endParaRPr>
                    </a:p>
                    <a:p>
                      <a:pPr marL="914400" lvl="0" indent="-457200" algn="l" rtl="0">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Asymptomatic patients carry H.pylori strains lacking the Cag pathogenicity island (PAI). </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88" name="Google Shape;88;p16"/>
          <p:cNvSpPr/>
          <p:nvPr/>
        </p:nvSpPr>
        <p:spPr>
          <a:xfrm>
            <a:off x="946673" y="2800725"/>
            <a:ext cx="5810100" cy="1274400"/>
          </a:xfrm>
          <a:prstGeom prst="homePlate">
            <a:avLst>
              <a:gd name="adj" fmla="val 50000"/>
            </a:avLst>
          </a:prstGeom>
          <a:solidFill>
            <a:srgbClr val="6AA84F"/>
          </a:solidFill>
          <a:ln>
            <a:noFill/>
          </a:ln>
        </p:spPr>
        <p:txBody>
          <a:bodyPr spcFirstLastPara="1" wrap="square" lIns="174175" tIns="174175" rIns="174175" bIns="174175" anchor="ctr" anchorCtr="0">
            <a:noAutofit/>
          </a:bodyPr>
          <a:lstStyle/>
          <a:p>
            <a:pPr marL="0" lvl="0" indent="0" algn="ctr" rtl="0">
              <a:spcBef>
                <a:spcPts val="0"/>
              </a:spcBef>
              <a:spcAft>
                <a:spcPts val="0"/>
              </a:spcAft>
              <a:buNone/>
            </a:pPr>
            <a:r>
              <a:rPr lang="en" sz="3600">
                <a:solidFill>
                  <a:schemeClr val="dk1"/>
                </a:solidFill>
                <a:latin typeface="Calibri"/>
                <a:ea typeface="Calibri"/>
                <a:cs typeface="Calibri"/>
                <a:sym typeface="Calibri"/>
              </a:rPr>
              <a:t>Strain virulence  </a:t>
            </a:r>
            <a:endParaRPr sz="2700">
              <a:solidFill>
                <a:srgbClr val="FFFFFF"/>
              </a:solidFill>
              <a:latin typeface="Roboto"/>
              <a:ea typeface="Roboto"/>
              <a:cs typeface="Roboto"/>
              <a:sym typeface="Roboto"/>
            </a:endParaRPr>
          </a:p>
        </p:txBody>
      </p:sp>
      <p:sp>
        <p:nvSpPr>
          <p:cNvPr id="89" name="Google Shape;89;p16"/>
          <p:cNvSpPr/>
          <p:nvPr/>
        </p:nvSpPr>
        <p:spPr>
          <a:xfrm>
            <a:off x="5608700" y="2800300"/>
            <a:ext cx="6342900" cy="1274400"/>
          </a:xfrm>
          <a:prstGeom prst="chevron">
            <a:avLst>
              <a:gd name="adj" fmla="val 50000"/>
            </a:avLst>
          </a:prstGeom>
          <a:solidFill>
            <a:srgbClr val="93C47D"/>
          </a:solidFill>
          <a:ln>
            <a:noFill/>
          </a:ln>
        </p:spPr>
        <p:txBody>
          <a:bodyPr spcFirstLastPara="1" wrap="square" lIns="174175" tIns="174175" rIns="174175" bIns="174175" anchor="ctr" anchorCtr="0">
            <a:noAutofit/>
          </a:bodyPr>
          <a:lstStyle/>
          <a:p>
            <a:pPr marL="0" lvl="0" indent="0" algn="l" rtl="0">
              <a:spcBef>
                <a:spcPts val="0"/>
              </a:spcBef>
              <a:spcAft>
                <a:spcPts val="0"/>
              </a:spcAft>
              <a:buNone/>
            </a:pPr>
            <a:r>
              <a:rPr lang="en" sz="3600">
                <a:solidFill>
                  <a:schemeClr val="dk1"/>
                </a:solidFill>
                <a:latin typeface="Calibri"/>
                <a:ea typeface="Calibri"/>
                <a:cs typeface="Calibri"/>
                <a:sym typeface="Calibri"/>
              </a:rPr>
              <a:t>Environmental factors  </a:t>
            </a:r>
            <a:endParaRPr sz="2700">
              <a:solidFill>
                <a:srgbClr val="FFFFFF"/>
              </a:solidFill>
              <a:latin typeface="Roboto"/>
              <a:ea typeface="Roboto"/>
              <a:cs typeface="Roboto"/>
              <a:sym typeface="Roboto"/>
            </a:endParaRPr>
          </a:p>
        </p:txBody>
      </p:sp>
      <p:sp>
        <p:nvSpPr>
          <p:cNvPr id="90" name="Google Shape;90;p16"/>
          <p:cNvSpPr/>
          <p:nvPr/>
        </p:nvSpPr>
        <p:spPr>
          <a:xfrm>
            <a:off x="10729550" y="2800300"/>
            <a:ext cx="5304600" cy="1274400"/>
          </a:xfrm>
          <a:prstGeom prst="chevron">
            <a:avLst>
              <a:gd name="adj" fmla="val 50000"/>
            </a:avLst>
          </a:prstGeom>
          <a:solidFill>
            <a:srgbClr val="B6D7A8"/>
          </a:solidFill>
          <a:ln>
            <a:noFill/>
          </a:ln>
        </p:spPr>
        <p:txBody>
          <a:bodyPr spcFirstLastPara="1" wrap="square" lIns="174175" tIns="174175" rIns="174175" bIns="174175" anchor="ctr" anchorCtr="0">
            <a:noAutofit/>
          </a:bodyPr>
          <a:lstStyle/>
          <a:p>
            <a:pPr marL="457200" lvl="0" indent="0" algn="l" rtl="0">
              <a:spcBef>
                <a:spcPts val="0"/>
              </a:spcBef>
              <a:spcAft>
                <a:spcPts val="0"/>
              </a:spcAft>
              <a:buNone/>
            </a:pPr>
            <a:r>
              <a:rPr lang="en" sz="3600">
                <a:solidFill>
                  <a:schemeClr val="dk1"/>
                </a:solidFill>
                <a:latin typeface="Calibri"/>
                <a:ea typeface="Calibri"/>
                <a:cs typeface="Calibri"/>
                <a:sym typeface="Calibri"/>
              </a:rPr>
              <a:t>Host genotype</a:t>
            </a:r>
            <a:endParaRPr sz="2700">
              <a:solidFill>
                <a:srgbClr val="FFFFFF"/>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pic>
        <p:nvPicPr>
          <p:cNvPr id="95" name="Google Shape;95;p17"/>
          <p:cNvPicPr preferRelativeResize="0"/>
          <p:nvPr/>
        </p:nvPicPr>
        <p:blipFill>
          <a:blip r:embed="rId4">
            <a:alphaModFix/>
          </a:blip>
          <a:stretch>
            <a:fillRect/>
          </a:stretch>
        </p:blipFill>
        <p:spPr>
          <a:xfrm>
            <a:off x="5273529" y="2903806"/>
            <a:ext cx="7569149" cy="943211"/>
          </a:xfrm>
          <a:prstGeom prst="rect">
            <a:avLst/>
          </a:prstGeom>
          <a:noFill/>
          <a:ln>
            <a:noFill/>
          </a:ln>
        </p:spPr>
      </p:pic>
      <p:pic>
        <p:nvPicPr>
          <p:cNvPr id="96" name="Google Shape;96;p17"/>
          <p:cNvPicPr preferRelativeResize="0"/>
          <p:nvPr/>
        </p:nvPicPr>
        <p:blipFill>
          <a:blip r:embed="rId5">
            <a:alphaModFix/>
          </a:blip>
          <a:stretch>
            <a:fillRect/>
          </a:stretch>
        </p:blipFill>
        <p:spPr>
          <a:xfrm>
            <a:off x="4281757" y="2242102"/>
            <a:ext cx="9586545" cy="668108"/>
          </a:xfrm>
          <a:prstGeom prst="rect">
            <a:avLst/>
          </a:prstGeom>
          <a:noFill/>
          <a:ln>
            <a:noFill/>
          </a:ln>
        </p:spPr>
      </p:pic>
      <p:pic>
        <p:nvPicPr>
          <p:cNvPr id="97" name="Google Shape;97;p17"/>
          <p:cNvPicPr preferRelativeResize="0"/>
          <p:nvPr/>
        </p:nvPicPr>
        <p:blipFill>
          <a:blip r:embed="rId4">
            <a:alphaModFix/>
          </a:blip>
          <a:stretch>
            <a:fillRect/>
          </a:stretch>
        </p:blipFill>
        <p:spPr>
          <a:xfrm>
            <a:off x="5226697" y="10111700"/>
            <a:ext cx="7569149" cy="943211"/>
          </a:xfrm>
          <a:prstGeom prst="rect">
            <a:avLst/>
          </a:prstGeom>
          <a:noFill/>
          <a:ln>
            <a:noFill/>
          </a:ln>
        </p:spPr>
      </p:pic>
      <p:sp>
        <p:nvSpPr>
          <p:cNvPr id="98" name="Google Shape;98;p17"/>
          <p:cNvSpPr txBox="1"/>
          <p:nvPr/>
        </p:nvSpPr>
        <p:spPr>
          <a:xfrm>
            <a:off x="330000" y="441600"/>
            <a:ext cx="11715000" cy="142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b="1">
                <a:latin typeface="Josefin Sans"/>
                <a:ea typeface="Josefin Sans"/>
                <a:cs typeface="Josefin Sans"/>
                <a:sym typeface="Josefin Sans"/>
              </a:rPr>
              <a:t>Laboratory Characteristics </a:t>
            </a:r>
            <a:endParaRPr sz="6000">
              <a:latin typeface="Josefin Sans"/>
              <a:ea typeface="Josefin Sans"/>
              <a:cs typeface="Josefin Sans"/>
              <a:sym typeface="Josefin Sans"/>
            </a:endParaRPr>
          </a:p>
        </p:txBody>
      </p:sp>
      <p:graphicFrame>
        <p:nvGraphicFramePr>
          <p:cNvPr id="99" name="Google Shape;99;p17"/>
          <p:cNvGraphicFramePr/>
          <p:nvPr/>
        </p:nvGraphicFramePr>
        <p:xfrm>
          <a:off x="325488" y="1569875"/>
          <a:ext cx="16768350" cy="11116570"/>
        </p:xfrm>
        <a:graphic>
          <a:graphicData uri="http://schemas.openxmlformats.org/drawingml/2006/table">
            <a:tbl>
              <a:tblPr>
                <a:noFill/>
                <a:tableStyleId>{D0FFCA66-5499-4CE5-89AF-2046DEF4CD53}</a:tableStyleId>
              </a:tblPr>
              <a:tblGrid>
                <a:gridCol w="3056350">
                  <a:extLst>
                    <a:ext uri="{9D8B030D-6E8A-4147-A177-3AD203B41FA5}">
                      <a16:colId xmlns:a16="http://schemas.microsoft.com/office/drawing/2014/main" val="20000"/>
                    </a:ext>
                  </a:extLst>
                </a:gridCol>
                <a:gridCol w="13712000">
                  <a:extLst>
                    <a:ext uri="{9D8B030D-6E8A-4147-A177-3AD203B41FA5}">
                      <a16:colId xmlns:a16="http://schemas.microsoft.com/office/drawing/2014/main" val="20001"/>
                    </a:ext>
                  </a:extLst>
                </a:gridCol>
              </a:tblGrid>
              <a:tr h="4120725">
                <a:tc>
                  <a:txBody>
                    <a:bodyPr/>
                    <a:lstStyle/>
                    <a:p>
                      <a:pPr marL="0" lvl="0" indent="0" algn="l" rtl="0">
                        <a:spcBef>
                          <a:spcPts val="0"/>
                        </a:spcBef>
                        <a:spcAft>
                          <a:spcPts val="0"/>
                        </a:spcAft>
                        <a:buNone/>
                      </a:pPr>
                      <a:r>
                        <a:rPr lang="en" sz="3600" b="1">
                          <a:latin typeface="Calibri"/>
                          <a:ea typeface="Calibri"/>
                          <a:cs typeface="Calibri"/>
                          <a:sym typeface="Calibri"/>
                        </a:rPr>
                        <a:t>Morphology</a:t>
                      </a:r>
                      <a:endParaRPr sz="3600" b="1">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93C47D"/>
                    </a:solidFill>
                  </a:tcPr>
                </a:tc>
                <a:tc>
                  <a:txBody>
                    <a:bodyPr/>
                    <a:lstStyle/>
                    <a:p>
                      <a:pPr marL="0" lvl="0" indent="0" algn="l" rtl="0">
                        <a:spcBef>
                          <a:spcPts val="0"/>
                        </a:spcBef>
                        <a:spcAft>
                          <a:spcPts val="0"/>
                        </a:spcAft>
                        <a:buNone/>
                      </a:pPr>
                      <a:r>
                        <a:rPr lang="en" sz="3600">
                          <a:latin typeface="Calibri"/>
                          <a:ea typeface="Calibri"/>
                          <a:cs typeface="Calibri"/>
                          <a:sym typeface="Calibri"/>
                        </a:rPr>
                        <a:t>Fastidious in terms of growth requirements:  </a:t>
                      </a:r>
                      <a:endParaRPr sz="3600">
                        <a:latin typeface="Calibri"/>
                        <a:ea typeface="Calibri"/>
                        <a:cs typeface="Calibri"/>
                        <a:sym typeface="Calibri"/>
                      </a:endParaRPr>
                    </a:p>
                    <a:p>
                      <a:pPr marL="914400" lvl="0" indent="-457200" algn="l" rtl="0">
                        <a:spcBef>
                          <a:spcPts val="0"/>
                        </a:spcBef>
                        <a:spcAft>
                          <a:spcPts val="0"/>
                        </a:spcAft>
                        <a:buClr>
                          <a:srgbClr val="FF0000"/>
                        </a:buClr>
                        <a:buSzPts val="3600"/>
                        <a:buFont typeface="Calibri"/>
                        <a:buChar char="➔"/>
                      </a:pPr>
                      <a:r>
                        <a:rPr lang="en" sz="3600">
                          <a:solidFill>
                            <a:srgbClr val="FF0000"/>
                          </a:solidFill>
                          <a:latin typeface="Calibri"/>
                          <a:ea typeface="Calibri"/>
                          <a:cs typeface="Calibri"/>
                          <a:sym typeface="Calibri"/>
                        </a:rPr>
                        <a:t>Strictly microaerophilic  </a:t>
                      </a:r>
                      <a:endParaRPr sz="3600">
                        <a:solidFill>
                          <a:srgbClr val="FF0000"/>
                        </a:solidFill>
                        <a:latin typeface="Calibri"/>
                        <a:ea typeface="Calibri"/>
                        <a:cs typeface="Calibri"/>
                        <a:sym typeface="Calibri"/>
                      </a:endParaRPr>
                    </a:p>
                    <a:p>
                      <a:pPr marL="914400" lvl="0" indent="-457200" algn="l" rtl="0">
                        <a:spcBef>
                          <a:spcPts val="0"/>
                        </a:spcBef>
                        <a:spcAft>
                          <a:spcPts val="0"/>
                        </a:spcAft>
                        <a:buSzPts val="3600"/>
                        <a:buFont typeface="Calibri"/>
                        <a:buChar char="➔"/>
                      </a:pPr>
                      <a:r>
                        <a:rPr lang="en" sz="3600">
                          <a:latin typeface="Calibri"/>
                          <a:ea typeface="Calibri"/>
                          <a:cs typeface="Calibri"/>
                          <a:sym typeface="Calibri"/>
                        </a:rPr>
                        <a:t>Will grow in environments with increased Co2  </a:t>
                      </a:r>
                      <a:endParaRPr sz="3600">
                        <a:latin typeface="Calibri"/>
                        <a:ea typeface="Calibri"/>
                        <a:cs typeface="Calibri"/>
                        <a:sym typeface="Calibri"/>
                      </a:endParaRPr>
                    </a:p>
                    <a:p>
                      <a:pPr marL="914400" lvl="0" indent="-457200" algn="l" rtl="0">
                        <a:spcBef>
                          <a:spcPts val="0"/>
                        </a:spcBef>
                        <a:spcAft>
                          <a:spcPts val="0"/>
                        </a:spcAft>
                        <a:buSzPts val="3600"/>
                        <a:buFont typeface="Calibri"/>
                        <a:buChar char="➔"/>
                      </a:pPr>
                      <a:r>
                        <a:rPr lang="en" sz="3600">
                          <a:latin typeface="Calibri"/>
                          <a:ea typeface="Calibri"/>
                          <a:cs typeface="Calibri"/>
                          <a:sym typeface="Calibri"/>
                        </a:rPr>
                        <a:t>Blood agar based medium </a:t>
                      </a:r>
                      <a:endParaRPr sz="3600">
                        <a:latin typeface="Calibri"/>
                        <a:ea typeface="Calibri"/>
                        <a:cs typeface="Calibri"/>
                        <a:sym typeface="Calibri"/>
                      </a:endParaRPr>
                    </a:p>
                    <a:p>
                      <a:pPr marL="0" lvl="0" indent="0" algn="l" rtl="0">
                        <a:spcBef>
                          <a:spcPts val="0"/>
                        </a:spcBef>
                        <a:spcAft>
                          <a:spcPts val="0"/>
                        </a:spcAft>
                        <a:buNone/>
                      </a:pPr>
                      <a:r>
                        <a:rPr lang="en" sz="3600" b="1">
                          <a:latin typeface="Calibri"/>
                          <a:ea typeface="Calibri"/>
                          <a:cs typeface="Calibri"/>
                          <a:sym typeface="Calibri"/>
                        </a:rPr>
                        <a:t>Morphology and staining: </a:t>
                      </a:r>
                      <a:endParaRPr sz="3600" b="1">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Small, </a:t>
                      </a:r>
                      <a:r>
                        <a:rPr lang="en" sz="3600">
                          <a:solidFill>
                            <a:srgbClr val="FF0000"/>
                          </a:solidFill>
                          <a:latin typeface="Calibri"/>
                          <a:ea typeface="Calibri"/>
                          <a:cs typeface="Calibri"/>
                          <a:sym typeface="Calibri"/>
                        </a:rPr>
                        <a:t>Gram negative spiral rods(bacilli) </a:t>
                      </a:r>
                      <a:r>
                        <a:rPr lang="en" sz="3600">
                          <a:latin typeface="Calibri"/>
                          <a:ea typeface="Calibri"/>
                          <a:cs typeface="Calibri"/>
                          <a:sym typeface="Calibri"/>
                        </a:rPr>
                        <a:t>, motile by flagella .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Strictly Microaerophilic</a:t>
                      </a:r>
                      <a:endParaRPr sz="360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2423875">
                <a:tc>
                  <a:txBody>
                    <a:bodyPr/>
                    <a:lstStyle/>
                    <a:p>
                      <a:pPr marL="0" lvl="0" indent="0" algn="l" rtl="0">
                        <a:spcBef>
                          <a:spcPts val="0"/>
                        </a:spcBef>
                        <a:spcAft>
                          <a:spcPts val="0"/>
                        </a:spcAft>
                        <a:buNone/>
                      </a:pPr>
                      <a:r>
                        <a:rPr lang="en" sz="3600" b="1">
                          <a:latin typeface="Calibri"/>
                          <a:ea typeface="Calibri"/>
                          <a:cs typeface="Calibri"/>
                          <a:sym typeface="Calibri"/>
                        </a:rPr>
                        <a:t>Culture</a:t>
                      </a:r>
                      <a:endParaRPr sz="3600" b="1">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93C47D"/>
                    </a:solidFill>
                  </a:tcPr>
                </a:tc>
                <a:tc>
                  <a:txBody>
                    <a:bodyPr/>
                    <a:lstStyle/>
                    <a:p>
                      <a:pPr marL="457200" lvl="0" indent="-457200" algn="l" rtl="0">
                        <a:spcBef>
                          <a:spcPts val="0"/>
                        </a:spcBef>
                        <a:spcAft>
                          <a:spcPts val="0"/>
                        </a:spcAft>
                        <a:buSzPts val="3600"/>
                        <a:buFont typeface="Calibri"/>
                        <a:buChar char="-"/>
                      </a:pPr>
                      <a:r>
                        <a:rPr lang="en" sz="3600">
                          <a:latin typeface="Calibri"/>
                          <a:ea typeface="Calibri"/>
                          <a:cs typeface="Calibri"/>
                          <a:sym typeface="Calibri"/>
                        </a:rPr>
                        <a:t>On blood or chocolate agar based medium in a moist microaerophilic atmosphere.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Selective medium can be used for isolation from clinical specimens.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Small colonies grow </a:t>
                      </a:r>
                      <a:r>
                        <a:rPr lang="en" sz="3600">
                          <a:solidFill>
                            <a:srgbClr val="FF0000"/>
                          </a:solidFill>
                          <a:latin typeface="Calibri"/>
                          <a:ea typeface="Calibri"/>
                          <a:cs typeface="Calibri"/>
                          <a:sym typeface="Calibri"/>
                        </a:rPr>
                        <a:t>after 5-7 days at 37 ̊C.</a:t>
                      </a:r>
                      <a:endParaRPr sz="3600">
                        <a:solidFill>
                          <a:srgbClr val="FF0000"/>
                        </a:solidFill>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929100">
                <a:tc>
                  <a:txBody>
                    <a:bodyPr/>
                    <a:lstStyle/>
                    <a:p>
                      <a:pPr marL="0" lvl="0" indent="0" algn="l" rtl="0">
                        <a:spcBef>
                          <a:spcPts val="0"/>
                        </a:spcBef>
                        <a:spcAft>
                          <a:spcPts val="0"/>
                        </a:spcAft>
                        <a:buNone/>
                      </a:pPr>
                      <a:r>
                        <a:rPr lang="en" sz="3600" b="1">
                          <a:latin typeface="Calibri"/>
                          <a:ea typeface="Calibri"/>
                          <a:cs typeface="Calibri"/>
                          <a:sym typeface="Calibri"/>
                        </a:rPr>
                        <a:t>Biochemical Reactions </a:t>
                      </a:r>
                      <a:endParaRPr sz="3600" b="1">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93C47D"/>
                    </a:solidFill>
                  </a:tcPr>
                </a:tc>
                <a:tc>
                  <a:txBody>
                    <a:bodyPr/>
                    <a:lstStyle/>
                    <a:p>
                      <a:pPr marL="914400" lvl="0" indent="-457200" algn="l" rtl="0">
                        <a:spcBef>
                          <a:spcPts val="0"/>
                        </a:spcBef>
                        <a:spcAft>
                          <a:spcPts val="0"/>
                        </a:spcAft>
                        <a:buSzPts val="3600"/>
                        <a:buFont typeface="Calibri"/>
                        <a:buChar char="★"/>
                      </a:pPr>
                      <a:r>
                        <a:rPr lang="en" sz="3600">
                          <a:latin typeface="Calibri"/>
                          <a:ea typeface="Calibri"/>
                          <a:cs typeface="Calibri"/>
                          <a:sym typeface="Calibri"/>
                        </a:rPr>
                        <a:t>catalase-positive </a:t>
                      </a:r>
                      <a:endParaRPr sz="3600">
                        <a:latin typeface="Calibri"/>
                        <a:ea typeface="Calibri"/>
                        <a:cs typeface="Calibri"/>
                        <a:sym typeface="Calibri"/>
                      </a:endParaRPr>
                    </a:p>
                    <a:p>
                      <a:pPr marL="914400" lvl="0" indent="-457200" algn="l" rtl="0">
                        <a:spcBef>
                          <a:spcPts val="0"/>
                        </a:spcBef>
                        <a:spcAft>
                          <a:spcPts val="0"/>
                        </a:spcAft>
                        <a:buSzPts val="3600"/>
                        <a:buFont typeface="Calibri"/>
                        <a:buChar char="★"/>
                      </a:pPr>
                      <a:r>
                        <a:rPr lang="en" sz="3600">
                          <a:latin typeface="Calibri"/>
                          <a:ea typeface="Calibri"/>
                          <a:cs typeface="Calibri"/>
                          <a:sym typeface="Calibri"/>
                        </a:rPr>
                        <a:t>oxidase- positive </a:t>
                      </a:r>
                      <a:endParaRPr sz="3600">
                        <a:latin typeface="Calibri"/>
                        <a:ea typeface="Calibri"/>
                        <a:cs typeface="Calibri"/>
                        <a:sym typeface="Calibri"/>
                      </a:endParaRPr>
                    </a:p>
                    <a:p>
                      <a:pPr marL="914400" lvl="0" indent="-457200" algn="l" rtl="0">
                        <a:spcBef>
                          <a:spcPts val="0"/>
                        </a:spcBef>
                        <a:spcAft>
                          <a:spcPts val="0"/>
                        </a:spcAft>
                        <a:buClr>
                          <a:srgbClr val="FF0000"/>
                        </a:buClr>
                        <a:buSzPts val="3600"/>
                        <a:buFont typeface="Calibri"/>
                        <a:buChar char="★"/>
                      </a:pPr>
                      <a:r>
                        <a:rPr lang="en" sz="3600">
                          <a:solidFill>
                            <a:srgbClr val="FF0000"/>
                          </a:solidFill>
                          <a:latin typeface="Calibri"/>
                          <a:ea typeface="Calibri"/>
                          <a:cs typeface="Calibri"/>
                          <a:sym typeface="Calibri"/>
                        </a:rPr>
                        <a:t>strongly urease-positive. </a:t>
                      </a:r>
                      <a:endParaRPr sz="3600">
                        <a:solidFill>
                          <a:srgbClr val="FF0000"/>
                        </a:solidFill>
                        <a:latin typeface="Calibri"/>
                        <a:ea typeface="Calibri"/>
                        <a:cs typeface="Calibri"/>
                        <a:sym typeface="Calibri"/>
                      </a:endParaRPr>
                    </a:p>
                    <a:p>
                      <a:pPr marL="0" lvl="0" indent="0" algn="l" rtl="0">
                        <a:spcBef>
                          <a:spcPts val="0"/>
                        </a:spcBef>
                        <a:spcAft>
                          <a:spcPts val="0"/>
                        </a:spcAft>
                        <a:buNone/>
                      </a:pPr>
                      <a:r>
                        <a:rPr lang="en" sz="3600" b="1">
                          <a:latin typeface="Calibri"/>
                          <a:ea typeface="Calibri"/>
                          <a:cs typeface="Calibri"/>
                          <a:sym typeface="Calibri"/>
                        </a:rPr>
                        <a:t>Hallmark of the species is production of urease enzyme : </a:t>
                      </a:r>
                      <a:endParaRPr sz="3600" b="1">
                        <a:latin typeface="Calibri"/>
                        <a:ea typeface="Calibri"/>
                        <a:cs typeface="Calibri"/>
                        <a:sym typeface="Calibri"/>
                      </a:endParaRPr>
                    </a:p>
                    <a:p>
                      <a:pPr marL="914400" lvl="0" indent="-457200" algn="l" rtl="0">
                        <a:spcBef>
                          <a:spcPts val="0"/>
                        </a:spcBef>
                        <a:spcAft>
                          <a:spcPts val="0"/>
                        </a:spcAft>
                        <a:buSzPts val="3600"/>
                        <a:buFont typeface="Calibri"/>
                        <a:buChar char="➔"/>
                      </a:pPr>
                      <a:r>
                        <a:rPr lang="en" sz="3600">
                          <a:latin typeface="Calibri"/>
                          <a:ea typeface="Calibri"/>
                          <a:cs typeface="Calibri"/>
                          <a:sym typeface="Calibri"/>
                        </a:rPr>
                        <a:t>Urease breaks urea down to Co2+NH3 </a:t>
                      </a:r>
                      <a:endParaRPr sz="3600">
                        <a:latin typeface="Calibri"/>
                        <a:ea typeface="Calibri"/>
                        <a:cs typeface="Calibri"/>
                        <a:sym typeface="Calibri"/>
                      </a:endParaRPr>
                    </a:p>
                    <a:p>
                      <a:pPr marL="914400" lvl="0" indent="-457200" algn="l" rtl="0">
                        <a:spcBef>
                          <a:spcPts val="0"/>
                        </a:spcBef>
                        <a:spcAft>
                          <a:spcPts val="0"/>
                        </a:spcAft>
                        <a:buSzPts val="3600"/>
                        <a:buFont typeface="Calibri"/>
                        <a:buChar char="➔"/>
                      </a:pPr>
                      <a:r>
                        <a:rPr lang="en" sz="3600">
                          <a:latin typeface="Calibri"/>
                          <a:ea typeface="Calibri"/>
                          <a:cs typeface="Calibri"/>
                          <a:sym typeface="Calibri"/>
                        </a:rPr>
                        <a:t>Ammonia is a strong base </a:t>
                      </a:r>
                      <a:endParaRPr sz="3600">
                        <a:latin typeface="Calibri"/>
                        <a:ea typeface="Calibri"/>
                        <a:cs typeface="Calibri"/>
                        <a:sym typeface="Calibri"/>
                      </a:endParaRPr>
                    </a:p>
                    <a:p>
                      <a:pPr marL="914400" lvl="0" indent="-457200" algn="l" rtl="0">
                        <a:spcBef>
                          <a:spcPts val="0"/>
                        </a:spcBef>
                        <a:spcAft>
                          <a:spcPts val="0"/>
                        </a:spcAft>
                        <a:buSzPts val="3600"/>
                        <a:buFont typeface="Calibri"/>
                        <a:buChar char="➔"/>
                      </a:pPr>
                      <a:r>
                        <a:rPr lang="en" sz="3600">
                          <a:latin typeface="Calibri"/>
                          <a:ea typeface="Calibri"/>
                          <a:cs typeface="Calibri"/>
                          <a:sym typeface="Calibri"/>
                        </a:rPr>
                        <a:t>Urease helps H. pylori survive strongly acidic stomach conditions. </a:t>
                      </a:r>
                      <a:endParaRPr sz="3600">
                        <a:latin typeface="Calibri"/>
                        <a:ea typeface="Calibri"/>
                        <a:cs typeface="Calibri"/>
                        <a:sym typeface="Calibri"/>
                      </a:endParaRPr>
                    </a:p>
                    <a:p>
                      <a:pPr marL="0" lvl="0" indent="0" algn="l" rtl="0">
                        <a:spcBef>
                          <a:spcPts val="0"/>
                        </a:spcBef>
                        <a:spcAft>
                          <a:spcPts val="0"/>
                        </a:spcAft>
                        <a:buNone/>
                      </a:pPr>
                      <a:r>
                        <a:rPr lang="en" sz="3600">
                          <a:solidFill>
                            <a:srgbClr val="FF0000"/>
                          </a:solidFill>
                          <a:latin typeface="Calibri"/>
                          <a:ea typeface="Calibri"/>
                          <a:cs typeface="Calibri"/>
                          <a:sym typeface="Calibri"/>
                        </a:rPr>
                        <a:t>Very fragile</a:t>
                      </a:r>
                      <a:r>
                        <a:rPr lang="en" sz="3600">
                          <a:latin typeface="Calibri"/>
                          <a:ea typeface="Calibri"/>
                          <a:cs typeface="Calibri"/>
                          <a:sym typeface="Calibri"/>
                        </a:rPr>
                        <a:t> (a point of importance when referring samples to the lab). </a:t>
                      </a:r>
                      <a:endParaRPr sz="360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100" name="Google Shape;100;p17"/>
          <p:cNvGraphicFramePr/>
          <p:nvPr/>
        </p:nvGraphicFramePr>
        <p:xfrm>
          <a:off x="325488" y="14071225"/>
          <a:ext cx="16768350" cy="8656260"/>
        </p:xfrm>
        <a:graphic>
          <a:graphicData uri="http://schemas.openxmlformats.org/drawingml/2006/table">
            <a:tbl>
              <a:tblPr>
                <a:noFill/>
                <a:tableStyleId>{D0FFCA66-5499-4CE5-89AF-2046DEF4CD53}</a:tableStyleId>
              </a:tblPr>
              <a:tblGrid>
                <a:gridCol w="3056325">
                  <a:extLst>
                    <a:ext uri="{9D8B030D-6E8A-4147-A177-3AD203B41FA5}">
                      <a16:colId xmlns:a16="http://schemas.microsoft.com/office/drawing/2014/main" val="20000"/>
                    </a:ext>
                  </a:extLst>
                </a:gridCol>
                <a:gridCol w="1371202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3600" b="1">
                          <a:latin typeface="Calibri"/>
                          <a:ea typeface="Calibri"/>
                          <a:cs typeface="Calibri"/>
                          <a:sym typeface="Calibri"/>
                        </a:rPr>
                        <a:t>Non-invasive Methods: </a:t>
                      </a:r>
                      <a:endParaRPr sz="3600" b="1">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93C47D"/>
                    </a:solidFill>
                  </a:tcPr>
                </a:tc>
                <a:tc>
                  <a:txBody>
                    <a:bodyPr/>
                    <a:lstStyle/>
                    <a:p>
                      <a:pPr marL="457200" lvl="0" indent="-457200" algn="l" rtl="0">
                        <a:spcBef>
                          <a:spcPts val="0"/>
                        </a:spcBef>
                        <a:spcAft>
                          <a:spcPts val="0"/>
                        </a:spcAft>
                        <a:buSzPts val="3600"/>
                        <a:buFont typeface="Calibri"/>
                        <a:buChar char="-"/>
                      </a:pPr>
                      <a:r>
                        <a:rPr lang="en" sz="3600" b="1">
                          <a:latin typeface="Calibri"/>
                          <a:ea typeface="Calibri"/>
                          <a:cs typeface="Calibri"/>
                          <a:sym typeface="Calibri"/>
                        </a:rPr>
                        <a:t>Serology (Blood antibody) tests →</a:t>
                      </a:r>
                      <a:r>
                        <a:rPr lang="en" sz="3000">
                          <a:latin typeface="Calibri"/>
                          <a:ea typeface="Calibri"/>
                          <a:cs typeface="Calibri"/>
                          <a:sym typeface="Calibri"/>
                        </a:rPr>
                        <a:t> poor accuracy </a:t>
                      </a:r>
                      <a:endParaRPr sz="30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b="1">
                          <a:latin typeface="Calibri"/>
                          <a:ea typeface="Calibri"/>
                          <a:cs typeface="Calibri"/>
                          <a:sym typeface="Calibri"/>
                        </a:rPr>
                        <a:t>Stool antigen test. </a:t>
                      </a:r>
                      <a:endParaRPr sz="3600" b="1">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b="1">
                          <a:latin typeface="Calibri"/>
                          <a:ea typeface="Calibri"/>
                          <a:cs typeface="Calibri"/>
                          <a:sym typeface="Calibri"/>
                        </a:rPr>
                        <a:t>Carbon urea breath test (C14 or C13 ). </a:t>
                      </a:r>
                      <a:endParaRPr sz="3600" b="1">
                        <a:latin typeface="Calibri"/>
                        <a:ea typeface="Calibri"/>
                        <a:cs typeface="Calibri"/>
                        <a:sym typeface="Calibri"/>
                      </a:endParaRPr>
                    </a:p>
                    <a:p>
                      <a:pPr marL="0" lvl="0" indent="0" algn="l" rtl="0">
                        <a:spcBef>
                          <a:spcPts val="0"/>
                        </a:spcBef>
                        <a:spcAft>
                          <a:spcPts val="0"/>
                        </a:spcAft>
                        <a:buNone/>
                      </a:pPr>
                      <a:r>
                        <a:rPr lang="en" sz="3000">
                          <a:latin typeface="Calibri"/>
                          <a:ea typeface="Calibri"/>
                          <a:cs typeface="Calibri"/>
                          <a:sym typeface="Calibri"/>
                        </a:rPr>
                        <a:t>A urea solution labelled with C14 isotope is given to pt. The Co2 subsequently exhaled by the patient contains the C14 isotope and this is measured. A high reading indicates presence of H. Pylori. </a:t>
                      </a:r>
                      <a:endParaRPr sz="300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3600" b="1">
                          <a:latin typeface="Calibri"/>
                          <a:ea typeface="Calibri"/>
                          <a:cs typeface="Calibri"/>
                          <a:sym typeface="Calibri"/>
                        </a:rPr>
                        <a:t>Invasive Methods (most reliable) on biopsy:</a:t>
                      </a:r>
                      <a:endParaRPr sz="3600" b="1">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93C47D"/>
                    </a:solidFill>
                  </a:tcPr>
                </a:tc>
                <a:tc>
                  <a:txBody>
                    <a:bodyPr/>
                    <a:lstStyle/>
                    <a:p>
                      <a:pPr marL="457200" lvl="0" indent="-457200" algn="l" rtl="0">
                        <a:spcBef>
                          <a:spcPts val="0"/>
                        </a:spcBef>
                        <a:spcAft>
                          <a:spcPts val="0"/>
                        </a:spcAft>
                        <a:buSzPts val="3600"/>
                        <a:buFont typeface="Calibri"/>
                        <a:buChar char="-"/>
                      </a:pPr>
                      <a:r>
                        <a:rPr lang="en" sz="3600" b="1">
                          <a:solidFill>
                            <a:srgbClr val="FF0000"/>
                          </a:solidFill>
                          <a:latin typeface="Calibri"/>
                          <a:ea typeface="Calibri"/>
                          <a:cs typeface="Calibri"/>
                          <a:sym typeface="Calibri"/>
                        </a:rPr>
                        <a:t>Histological examination</a:t>
                      </a:r>
                      <a:r>
                        <a:rPr lang="en" sz="3600">
                          <a:latin typeface="Calibri"/>
                          <a:ea typeface="Calibri"/>
                          <a:cs typeface="Calibri"/>
                          <a:sym typeface="Calibri"/>
                        </a:rPr>
                        <a:t> of biopsy specimens of gastric/duodenal mucosa take at endoscopy.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b="1">
                          <a:solidFill>
                            <a:srgbClr val="FF0000"/>
                          </a:solidFill>
                          <a:latin typeface="Calibri"/>
                          <a:ea typeface="Calibri"/>
                          <a:cs typeface="Calibri"/>
                          <a:sym typeface="Calibri"/>
                        </a:rPr>
                        <a:t>Rapid urease test</a:t>
                      </a:r>
                      <a:r>
                        <a:rPr lang="en" sz="3600">
                          <a:latin typeface="Calibri"/>
                          <a:ea typeface="Calibri"/>
                          <a:cs typeface="Calibri"/>
                          <a:sym typeface="Calibri"/>
                        </a:rPr>
                        <a:t> (CLO-test ®) : </a:t>
                      </a:r>
                      <a:endParaRPr sz="3600">
                        <a:latin typeface="Calibri"/>
                        <a:ea typeface="Calibri"/>
                        <a:cs typeface="Calibri"/>
                        <a:sym typeface="Calibri"/>
                      </a:endParaRPr>
                    </a:p>
                    <a:p>
                      <a:pPr marL="0" lvl="0" indent="0" algn="l" rtl="0">
                        <a:spcBef>
                          <a:spcPts val="0"/>
                        </a:spcBef>
                        <a:spcAft>
                          <a:spcPts val="0"/>
                        </a:spcAft>
                        <a:buNone/>
                      </a:pPr>
                      <a:r>
                        <a:rPr lang="en" sz="3600">
                          <a:latin typeface="Calibri"/>
                          <a:ea typeface="Calibri"/>
                          <a:cs typeface="Calibri"/>
                          <a:sym typeface="Calibri"/>
                        </a:rPr>
                        <a:t>based again on urease-production by the organism-&gt;NH3 production-&gt;rise in pH=&gt;change in the colour indicator of the kit </a:t>
                      </a:r>
                      <a:endParaRPr sz="3600">
                        <a:latin typeface="Calibri"/>
                        <a:ea typeface="Calibri"/>
                        <a:cs typeface="Calibri"/>
                        <a:sym typeface="Calibri"/>
                      </a:endParaRPr>
                    </a:p>
                    <a:p>
                      <a:pPr marL="914400" lvl="0" indent="-419100" algn="l" rtl="0">
                        <a:spcBef>
                          <a:spcPts val="0"/>
                        </a:spcBef>
                        <a:spcAft>
                          <a:spcPts val="0"/>
                        </a:spcAft>
                        <a:buClr>
                          <a:srgbClr val="FF0000"/>
                        </a:buClr>
                        <a:buSzPts val="3000"/>
                        <a:buFont typeface="Calibri"/>
                        <a:buChar char="-"/>
                      </a:pPr>
                      <a:r>
                        <a:rPr lang="en" sz="3000">
                          <a:solidFill>
                            <a:srgbClr val="FF0000"/>
                          </a:solidFill>
                          <a:latin typeface="Calibri"/>
                          <a:ea typeface="Calibri"/>
                          <a:cs typeface="Calibri"/>
                          <a:sym typeface="Calibri"/>
                        </a:rPr>
                        <a:t>High sensitivity and specificity </a:t>
                      </a:r>
                      <a:endParaRPr sz="3000">
                        <a:solidFill>
                          <a:srgbClr val="FF0000"/>
                        </a:solidFill>
                        <a:latin typeface="Calibri"/>
                        <a:ea typeface="Calibri"/>
                        <a:cs typeface="Calibri"/>
                        <a:sym typeface="Calibri"/>
                      </a:endParaRPr>
                    </a:p>
                    <a:p>
                      <a:pPr marL="914400" lvl="0" indent="-419100" algn="l" rtl="0">
                        <a:spcBef>
                          <a:spcPts val="0"/>
                        </a:spcBef>
                        <a:spcAft>
                          <a:spcPts val="0"/>
                        </a:spcAft>
                        <a:buClr>
                          <a:srgbClr val="FF0000"/>
                        </a:buClr>
                        <a:buSzPts val="3000"/>
                        <a:buFont typeface="Calibri"/>
                        <a:buChar char="-"/>
                      </a:pPr>
                      <a:r>
                        <a:rPr lang="en" sz="3000">
                          <a:solidFill>
                            <a:srgbClr val="FF0000"/>
                          </a:solidFill>
                          <a:latin typeface="Calibri"/>
                          <a:ea typeface="Calibri"/>
                          <a:cs typeface="Calibri"/>
                          <a:sym typeface="Calibri"/>
                        </a:rPr>
                        <a:t>Prompt result. </a:t>
                      </a:r>
                      <a:endParaRPr sz="3000">
                        <a:solidFill>
                          <a:srgbClr val="FF0000"/>
                        </a:solidFill>
                        <a:latin typeface="Calibri"/>
                        <a:ea typeface="Calibri"/>
                        <a:cs typeface="Calibri"/>
                        <a:sym typeface="Calibri"/>
                      </a:endParaRPr>
                    </a:p>
                    <a:p>
                      <a:pPr marL="0" lvl="0" indent="0" algn="l" rtl="0">
                        <a:spcBef>
                          <a:spcPts val="0"/>
                        </a:spcBef>
                        <a:spcAft>
                          <a:spcPts val="0"/>
                        </a:spcAft>
                        <a:buNone/>
                      </a:pPr>
                      <a:r>
                        <a:rPr lang="en" sz="3600" b="1">
                          <a:solidFill>
                            <a:srgbClr val="FF0000"/>
                          </a:solidFill>
                          <a:latin typeface="Calibri"/>
                          <a:ea typeface="Calibri"/>
                          <a:cs typeface="Calibri"/>
                          <a:sym typeface="Calibri"/>
                        </a:rPr>
                        <a:t>- Culturing the bacteria.</a:t>
                      </a:r>
                      <a:r>
                        <a:rPr lang="en" sz="3600">
                          <a:latin typeface="Calibri"/>
                          <a:ea typeface="Calibri"/>
                          <a:cs typeface="Calibri"/>
                          <a:sym typeface="Calibri"/>
                        </a:rPr>
                        <a:t> </a:t>
                      </a:r>
                      <a:r>
                        <a:rPr lang="en" sz="3400">
                          <a:latin typeface="Calibri"/>
                          <a:ea typeface="Calibri"/>
                          <a:cs typeface="Calibri"/>
                          <a:sym typeface="Calibri"/>
                        </a:rPr>
                        <a:t>Used for antibiotic resistance testing, as sensitive as the histology. Requires selective agars and incubation for growth. </a:t>
                      </a:r>
                      <a:endParaRPr sz="3400">
                        <a:latin typeface="Calibri"/>
                        <a:ea typeface="Calibri"/>
                        <a:cs typeface="Calibri"/>
                        <a:sym typeface="Calibri"/>
                      </a:endParaRPr>
                    </a:p>
                    <a:p>
                      <a:pPr marL="0" lvl="0" indent="0" algn="l" rtl="0">
                        <a:spcBef>
                          <a:spcPts val="0"/>
                        </a:spcBef>
                        <a:spcAft>
                          <a:spcPts val="0"/>
                        </a:spcAft>
                        <a:buNone/>
                      </a:pPr>
                      <a:r>
                        <a:rPr lang="en" sz="3600" b="1">
                          <a:solidFill>
                            <a:srgbClr val="FF0000"/>
                          </a:solidFill>
                          <a:latin typeface="Calibri"/>
                          <a:ea typeface="Calibri"/>
                          <a:cs typeface="Calibri"/>
                          <a:sym typeface="Calibri"/>
                        </a:rPr>
                        <a:t>- Molecular methods </a:t>
                      </a:r>
                      <a:r>
                        <a:rPr lang="en" sz="3600">
                          <a:latin typeface="Calibri"/>
                          <a:ea typeface="Calibri"/>
                          <a:cs typeface="Calibri"/>
                          <a:sym typeface="Calibri"/>
                        </a:rPr>
                        <a:t>(e.g. </a:t>
                      </a:r>
                      <a:r>
                        <a:rPr lang="en" sz="3600">
                          <a:solidFill>
                            <a:srgbClr val="FF0000"/>
                          </a:solidFill>
                          <a:latin typeface="Calibri"/>
                          <a:ea typeface="Calibri"/>
                          <a:cs typeface="Calibri"/>
                          <a:sym typeface="Calibri"/>
                        </a:rPr>
                        <a:t>PCR</a:t>
                      </a:r>
                      <a:r>
                        <a:rPr lang="en" sz="3600">
                          <a:latin typeface="Calibri"/>
                          <a:ea typeface="Calibri"/>
                          <a:cs typeface="Calibri"/>
                          <a:sym typeface="Calibri"/>
                        </a:rPr>
                        <a:t>) </a:t>
                      </a:r>
                      <a:endParaRPr sz="360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01" name="Google Shape;101;p17"/>
          <p:cNvSpPr txBox="1"/>
          <p:nvPr/>
        </p:nvSpPr>
        <p:spPr>
          <a:xfrm>
            <a:off x="330000" y="13012750"/>
            <a:ext cx="8646000" cy="142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b="1">
                <a:latin typeface="Josefin Sans"/>
                <a:ea typeface="Josefin Sans"/>
                <a:cs typeface="Josefin Sans"/>
                <a:sym typeface="Josefin Sans"/>
              </a:rPr>
              <a:t>Diagnosis</a:t>
            </a:r>
            <a:endParaRPr sz="6000" b="1">
              <a:latin typeface="Josefin Sans"/>
              <a:ea typeface="Josefin Sans"/>
              <a:cs typeface="Josefin Sans"/>
              <a:sym typeface="Josefi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pic>
        <p:nvPicPr>
          <p:cNvPr id="106" name="Google Shape;106;p18"/>
          <p:cNvPicPr preferRelativeResize="0"/>
          <p:nvPr/>
        </p:nvPicPr>
        <p:blipFill>
          <a:blip r:embed="rId4">
            <a:alphaModFix/>
          </a:blip>
          <a:stretch>
            <a:fillRect/>
          </a:stretch>
        </p:blipFill>
        <p:spPr>
          <a:xfrm>
            <a:off x="5273529" y="2903806"/>
            <a:ext cx="7569149" cy="943211"/>
          </a:xfrm>
          <a:prstGeom prst="rect">
            <a:avLst/>
          </a:prstGeom>
          <a:noFill/>
          <a:ln>
            <a:noFill/>
          </a:ln>
        </p:spPr>
      </p:pic>
      <p:pic>
        <p:nvPicPr>
          <p:cNvPr id="107" name="Google Shape;107;p18"/>
          <p:cNvPicPr preferRelativeResize="0"/>
          <p:nvPr/>
        </p:nvPicPr>
        <p:blipFill>
          <a:blip r:embed="rId5">
            <a:alphaModFix/>
          </a:blip>
          <a:stretch>
            <a:fillRect/>
          </a:stretch>
        </p:blipFill>
        <p:spPr>
          <a:xfrm>
            <a:off x="4281757" y="2242102"/>
            <a:ext cx="9586545" cy="668108"/>
          </a:xfrm>
          <a:prstGeom prst="rect">
            <a:avLst/>
          </a:prstGeom>
          <a:noFill/>
          <a:ln>
            <a:noFill/>
          </a:ln>
        </p:spPr>
      </p:pic>
      <p:pic>
        <p:nvPicPr>
          <p:cNvPr id="108" name="Google Shape;108;p18"/>
          <p:cNvPicPr preferRelativeResize="0"/>
          <p:nvPr/>
        </p:nvPicPr>
        <p:blipFill>
          <a:blip r:embed="rId4">
            <a:alphaModFix/>
          </a:blip>
          <a:stretch>
            <a:fillRect/>
          </a:stretch>
        </p:blipFill>
        <p:spPr>
          <a:xfrm>
            <a:off x="5226697" y="10111700"/>
            <a:ext cx="7569149" cy="943211"/>
          </a:xfrm>
          <a:prstGeom prst="rect">
            <a:avLst/>
          </a:prstGeom>
          <a:noFill/>
          <a:ln>
            <a:noFill/>
          </a:ln>
        </p:spPr>
      </p:pic>
      <p:sp>
        <p:nvSpPr>
          <p:cNvPr id="109" name="Google Shape;109;p18"/>
          <p:cNvSpPr txBox="1"/>
          <p:nvPr/>
        </p:nvSpPr>
        <p:spPr>
          <a:xfrm>
            <a:off x="495000" y="352000"/>
            <a:ext cx="16467000" cy="478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b="1">
                <a:latin typeface="Josefin Sans"/>
                <a:ea typeface="Josefin Sans"/>
                <a:cs typeface="Josefin Sans"/>
                <a:sym typeface="Josefin Sans"/>
              </a:rPr>
              <a:t>Antibiotic Sensitivity: </a:t>
            </a:r>
            <a:endParaRPr sz="6000" b="1">
              <a:latin typeface="Josefin Sans"/>
              <a:ea typeface="Josefin Sans"/>
              <a:cs typeface="Josefin Sans"/>
              <a:sym typeface="Josefin Sans"/>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In vitro H.pylori is sensitive to amoxicillin, tetracycline, metronidazole, macrolides (clarithromycin).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In vivo their efficacy is often poor due to the low pH of the stomach, their failure to penetrate the gastric mucus and the low concentration of antibiotic obtained in the mucosa of the stomach.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Recently , Metronidazole in developing countries is becoming resistance (80-90%).</a:t>
            </a:r>
            <a:endParaRPr sz="3600">
              <a:latin typeface="Calibri"/>
              <a:ea typeface="Calibri"/>
              <a:cs typeface="Calibri"/>
              <a:sym typeface="Calibri"/>
            </a:endParaRPr>
          </a:p>
        </p:txBody>
      </p:sp>
      <p:sp>
        <p:nvSpPr>
          <p:cNvPr id="110" name="Google Shape;110;p18"/>
          <p:cNvSpPr txBox="1"/>
          <p:nvPr/>
        </p:nvSpPr>
        <p:spPr>
          <a:xfrm>
            <a:off x="429000" y="15681200"/>
            <a:ext cx="16240200" cy="37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b="1">
                <a:latin typeface="Josefin Sans"/>
                <a:ea typeface="Josefin Sans"/>
                <a:cs typeface="Josefin Sans"/>
                <a:sym typeface="Josefin Sans"/>
              </a:rPr>
              <a:t>Susceptibility Testing:</a:t>
            </a:r>
            <a:r>
              <a:rPr lang="en" sz="6000" b="1">
                <a:latin typeface="Calibri"/>
                <a:ea typeface="Calibri"/>
                <a:cs typeface="Calibri"/>
                <a:sym typeface="Calibri"/>
              </a:rPr>
              <a:t> </a:t>
            </a:r>
            <a:r>
              <a:rPr lang="en">
                <a:solidFill>
                  <a:srgbClr val="CCCCCC"/>
                </a:solidFill>
                <a:latin typeface="Calibri"/>
                <a:ea typeface="Calibri"/>
                <a:cs typeface="Calibri"/>
                <a:sym typeface="Calibri"/>
              </a:rPr>
              <a:t>(</a:t>
            </a:r>
            <a:r>
              <a:rPr lang="en" sz="4800">
                <a:solidFill>
                  <a:srgbClr val="B7B7B7"/>
                </a:solidFill>
                <a:latin typeface="Calibri"/>
                <a:ea typeface="Calibri"/>
                <a:cs typeface="Calibri"/>
                <a:sym typeface="Calibri"/>
              </a:rPr>
              <a:t>Doctor didn't even read it</a:t>
            </a:r>
            <a:endParaRPr sz="4800">
              <a:solidFill>
                <a:srgbClr val="B7B7B7"/>
              </a:solidFill>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Not available in all centers.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Require growth from culture, so biopsy needed.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More recently molecular methods looking for mutations that code for resistance have been used. </a:t>
            </a:r>
            <a:endParaRPr sz="3600">
              <a:latin typeface="Calibri"/>
              <a:ea typeface="Calibri"/>
              <a:cs typeface="Calibri"/>
              <a:sym typeface="Calibri"/>
            </a:endParaRPr>
          </a:p>
          <a:p>
            <a:pPr marL="0" lvl="0" indent="0" algn="l" rtl="0">
              <a:spcBef>
                <a:spcPts val="0"/>
              </a:spcBef>
              <a:spcAft>
                <a:spcPts val="0"/>
              </a:spcAft>
              <a:buNone/>
            </a:pPr>
            <a:endParaRPr sz="3600">
              <a:latin typeface="Calibri"/>
              <a:ea typeface="Calibri"/>
              <a:cs typeface="Calibri"/>
              <a:sym typeface="Calibri"/>
            </a:endParaRPr>
          </a:p>
          <a:p>
            <a:pPr marL="0" lvl="0" indent="0" algn="l" rtl="0">
              <a:spcBef>
                <a:spcPts val="0"/>
              </a:spcBef>
              <a:spcAft>
                <a:spcPts val="0"/>
              </a:spcAft>
              <a:buNone/>
            </a:pPr>
            <a:endParaRPr sz="3600">
              <a:latin typeface="Calibri"/>
              <a:ea typeface="Calibri"/>
              <a:cs typeface="Calibri"/>
              <a:sym typeface="Calibri"/>
            </a:endParaRPr>
          </a:p>
          <a:p>
            <a:pPr marL="0" lvl="0" indent="0" algn="l" rtl="0">
              <a:spcBef>
                <a:spcPts val="0"/>
              </a:spcBef>
              <a:spcAft>
                <a:spcPts val="0"/>
              </a:spcAft>
              <a:buNone/>
            </a:pPr>
            <a:endParaRPr sz="3600">
              <a:latin typeface="Calibri"/>
              <a:ea typeface="Calibri"/>
              <a:cs typeface="Calibri"/>
              <a:sym typeface="Calibri"/>
            </a:endParaRPr>
          </a:p>
          <a:p>
            <a:pPr marL="0" lvl="0" indent="0" algn="l" rtl="0">
              <a:spcBef>
                <a:spcPts val="0"/>
              </a:spcBef>
              <a:spcAft>
                <a:spcPts val="0"/>
              </a:spcAft>
              <a:buNone/>
            </a:pPr>
            <a:r>
              <a:rPr lang="en" sz="4800">
                <a:solidFill>
                  <a:srgbClr val="B7B7B7"/>
                </a:solidFill>
                <a:latin typeface="Calibri"/>
                <a:ea typeface="Calibri"/>
                <a:cs typeface="Calibri"/>
                <a:sym typeface="Calibri"/>
              </a:rPr>
              <a:t>-Vivo : in human body </a:t>
            </a:r>
            <a:endParaRPr sz="4800">
              <a:solidFill>
                <a:srgbClr val="B7B7B7"/>
              </a:solidFill>
              <a:latin typeface="Calibri"/>
              <a:ea typeface="Calibri"/>
              <a:cs typeface="Calibri"/>
              <a:sym typeface="Calibri"/>
            </a:endParaRPr>
          </a:p>
          <a:p>
            <a:pPr marL="0" lvl="0" indent="0" algn="l" rtl="0">
              <a:spcBef>
                <a:spcPts val="0"/>
              </a:spcBef>
              <a:spcAft>
                <a:spcPts val="0"/>
              </a:spcAft>
              <a:buNone/>
            </a:pPr>
            <a:r>
              <a:rPr lang="en" sz="4800">
                <a:solidFill>
                  <a:srgbClr val="B7B7B7"/>
                </a:solidFill>
                <a:latin typeface="Calibri"/>
                <a:ea typeface="Calibri"/>
                <a:cs typeface="Calibri"/>
                <a:sym typeface="Calibri"/>
              </a:rPr>
              <a:t>-Vitro : in tube ( Labs )</a:t>
            </a:r>
            <a:endParaRPr sz="4800">
              <a:solidFill>
                <a:srgbClr val="B7B7B7"/>
              </a:solidFill>
              <a:latin typeface="Calibri"/>
              <a:ea typeface="Calibri"/>
              <a:cs typeface="Calibri"/>
              <a:sym typeface="Calibri"/>
            </a:endParaRPr>
          </a:p>
        </p:txBody>
      </p:sp>
      <p:graphicFrame>
        <p:nvGraphicFramePr>
          <p:cNvPr id="111" name="Google Shape;111;p18"/>
          <p:cNvGraphicFramePr/>
          <p:nvPr/>
        </p:nvGraphicFramePr>
        <p:xfrm>
          <a:off x="495000" y="5058263"/>
          <a:ext cx="16467000" cy="9946605"/>
        </p:xfrm>
        <a:graphic>
          <a:graphicData uri="http://schemas.openxmlformats.org/drawingml/2006/table">
            <a:tbl>
              <a:tblPr>
                <a:noFill/>
                <a:tableStyleId>{D0FFCA66-5499-4CE5-89AF-2046DEF4CD53}</a:tableStyleId>
              </a:tblPr>
              <a:tblGrid>
                <a:gridCol w="8082650">
                  <a:extLst>
                    <a:ext uri="{9D8B030D-6E8A-4147-A177-3AD203B41FA5}">
                      <a16:colId xmlns:a16="http://schemas.microsoft.com/office/drawing/2014/main" val="20000"/>
                    </a:ext>
                  </a:extLst>
                </a:gridCol>
                <a:gridCol w="8384350">
                  <a:extLst>
                    <a:ext uri="{9D8B030D-6E8A-4147-A177-3AD203B41FA5}">
                      <a16:colId xmlns:a16="http://schemas.microsoft.com/office/drawing/2014/main" val="20001"/>
                    </a:ext>
                  </a:extLst>
                </a:gridCol>
              </a:tblGrid>
              <a:tr h="821725">
                <a:tc gridSpan="2">
                  <a:txBody>
                    <a:bodyPr/>
                    <a:lstStyle/>
                    <a:p>
                      <a:pPr marL="0" lvl="0" indent="0" algn="ctr" rtl="0">
                        <a:spcBef>
                          <a:spcPts val="0"/>
                        </a:spcBef>
                        <a:spcAft>
                          <a:spcPts val="0"/>
                        </a:spcAft>
                        <a:buNone/>
                      </a:pPr>
                      <a:r>
                        <a:rPr lang="en" sz="3600" b="1">
                          <a:latin typeface="Calibri"/>
                          <a:ea typeface="Calibri"/>
                          <a:cs typeface="Calibri"/>
                          <a:sym typeface="Calibri"/>
                        </a:rPr>
                        <a:t>Tratement </a:t>
                      </a:r>
                      <a:endParaRPr sz="3600" b="1">
                        <a:solidFill>
                          <a:srgbClr val="B7B7B7"/>
                        </a:solidFill>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93C47D"/>
                    </a:solidFill>
                  </a:tcPr>
                </a:tc>
                <a:tc hMerge="1">
                  <a:txBody>
                    <a:bodyPr/>
                    <a:lstStyle/>
                    <a:p>
                      <a:endParaRPr lang="en-US"/>
                    </a:p>
                  </a:txBody>
                  <a:tcPr/>
                </a:tc>
                <a:extLst>
                  <a:ext uri="{0D108BD9-81ED-4DB2-BD59-A6C34878D82A}">
                    <a16:rowId xmlns:a16="http://schemas.microsoft.com/office/drawing/2014/main" val="10000"/>
                  </a:ext>
                </a:extLst>
              </a:tr>
              <a:tr h="1010100">
                <a:tc>
                  <a:txBody>
                    <a:bodyPr/>
                    <a:lstStyle/>
                    <a:p>
                      <a:pPr marL="0" lvl="0" indent="0" algn="l" rtl="0">
                        <a:spcBef>
                          <a:spcPts val="0"/>
                        </a:spcBef>
                        <a:spcAft>
                          <a:spcPts val="0"/>
                        </a:spcAft>
                        <a:buNone/>
                      </a:pPr>
                      <a:r>
                        <a:rPr lang="en" sz="3600">
                          <a:latin typeface="Calibri"/>
                          <a:ea typeface="Calibri"/>
                          <a:cs typeface="Calibri"/>
                          <a:sym typeface="Calibri"/>
                        </a:rPr>
                        <a:t>Clarithromycin Triple therapies (</a:t>
                      </a:r>
                      <a:r>
                        <a:rPr lang="en" sz="3600">
                          <a:solidFill>
                            <a:srgbClr val="FF0000"/>
                          </a:solidFill>
                          <a:latin typeface="Calibri"/>
                          <a:ea typeface="Calibri"/>
                          <a:cs typeface="Calibri"/>
                          <a:sym typeface="Calibri"/>
                        </a:rPr>
                        <a:t>first line</a:t>
                      </a:r>
                      <a:r>
                        <a:rPr lang="en" sz="3600">
                          <a:latin typeface="Calibri"/>
                          <a:ea typeface="Calibri"/>
                          <a:cs typeface="Calibri"/>
                          <a:sym typeface="Calibri"/>
                        </a:rPr>
                        <a:t>): </a:t>
                      </a:r>
                      <a:endParaRPr sz="360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3600">
                          <a:latin typeface="Calibri"/>
                          <a:ea typeface="Calibri"/>
                          <a:cs typeface="Calibri"/>
                          <a:sym typeface="Calibri"/>
                        </a:rPr>
                        <a:t>Bismuth Quadruple Therapies (second line): </a:t>
                      </a:r>
                      <a:endParaRPr sz="360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908600">
                <a:tc>
                  <a:txBody>
                    <a:bodyPr/>
                    <a:lstStyle/>
                    <a:p>
                      <a:pPr marL="0" lvl="0" indent="0" algn="l" rtl="0">
                        <a:spcBef>
                          <a:spcPts val="0"/>
                        </a:spcBef>
                        <a:spcAft>
                          <a:spcPts val="0"/>
                        </a:spcAft>
                        <a:buNone/>
                      </a:pPr>
                      <a:r>
                        <a:rPr lang="en" sz="3600">
                          <a:latin typeface="Calibri"/>
                          <a:ea typeface="Calibri"/>
                          <a:cs typeface="Calibri"/>
                          <a:sym typeface="Calibri"/>
                        </a:rPr>
                        <a:t>•PPI b.d. (twice a day) + clarithromycin + amoxicillin or metronidazole for </a:t>
                      </a:r>
                      <a:r>
                        <a:rPr lang="en" sz="3600">
                          <a:solidFill>
                            <a:srgbClr val="FF0000"/>
                          </a:solidFill>
                          <a:latin typeface="Calibri"/>
                          <a:ea typeface="Calibri"/>
                          <a:cs typeface="Calibri"/>
                          <a:sym typeface="Calibri"/>
                        </a:rPr>
                        <a:t>14 days</a:t>
                      </a:r>
                      <a:endParaRPr sz="3600">
                        <a:solidFill>
                          <a:srgbClr val="FF0000"/>
                        </a:solidFill>
                        <a:latin typeface="Calibri"/>
                        <a:ea typeface="Calibri"/>
                        <a:cs typeface="Calibri"/>
                        <a:sym typeface="Calibri"/>
                      </a:endParaRPr>
                    </a:p>
                    <a:p>
                      <a:pPr marL="0" lvl="0" indent="0" algn="l" rtl="0">
                        <a:spcBef>
                          <a:spcPts val="0"/>
                        </a:spcBef>
                        <a:spcAft>
                          <a:spcPts val="0"/>
                        </a:spcAft>
                        <a:buNone/>
                      </a:pPr>
                      <a:endParaRPr sz="3600">
                        <a:solidFill>
                          <a:srgbClr val="FF0000"/>
                        </a:solidFill>
                        <a:latin typeface="Calibri"/>
                        <a:ea typeface="Calibri"/>
                        <a:cs typeface="Calibri"/>
                        <a:sym typeface="Calibri"/>
                      </a:endParaRPr>
                    </a:p>
                    <a:p>
                      <a:pPr marL="0" lvl="0" indent="0" algn="l" rtl="0">
                        <a:spcBef>
                          <a:spcPts val="0"/>
                        </a:spcBef>
                        <a:spcAft>
                          <a:spcPts val="0"/>
                        </a:spcAft>
                        <a:buNone/>
                      </a:pPr>
                      <a:r>
                        <a:rPr lang="en" sz="3600">
                          <a:solidFill>
                            <a:srgbClr val="FF0000"/>
                          </a:solidFill>
                          <a:latin typeface="Calibri"/>
                          <a:ea typeface="Calibri"/>
                          <a:cs typeface="Calibri"/>
                          <a:sym typeface="Calibri"/>
                        </a:rPr>
                        <a:t>We give metronidazole if patient is allergic to Penicillin (Amoxicillin).</a:t>
                      </a:r>
                      <a:endParaRPr sz="3600">
                        <a:solidFill>
                          <a:srgbClr val="FF0000"/>
                        </a:solidFill>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3600">
                          <a:latin typeface="Calibri"/>
                          <a:ea typeface="Calibri"/>
                          <a:cs typeface="Calibri"/>
                          <a:sym typeface="Calibri"/>
                        </a:rPr>
                        <a:t>•PPI b.d. + bismuth subsalicylate/subcitrate + metronidazole + tetracycline for </a:t>
                      </a:r>
                      <a:r>
                        <a:rPr lang="en" sz="3600">
                          <a:solidFill>
                            <a:srgbClr val="FF0000"/>
                          </a:solidFill>
                          <a:latin typeface="Calibri"/>
                          <a:ea typeface="Calibri"/>
                          <a:cs typeface="Calibri"/>
                          <a:sym typeface="Calibri"/>
                        </a:rPr>
                        <a:t>10-14 days.</a:t>
                      </a:r>
                      <a:r>
                        <a:rPr lang="en" sz="3600">
                          <a:latin typeface="Calibri"/>
                          <a:ea typeface="Calibri"/>
                          <a:cs typeface="Calibri"/>
                          <a:sym typeface="Calibri"/>
                        </a:rPr>
                        <a:t> </a:t>
                      </a:r>
                      <a:endParaRPr sz="3600">
                        <a:latin typeface="Calibri"/>
                        <a:ea typeface="Calibri"/>
                        <a:cs typeface="Calibri"/>
                        <a:sym typeface="Calibri"/>
                      </a:endParaRPr>
                    </a:p>
                    <a:p>
                      <a:pPr marL="0" lvl="0" indent="0" algn="l" rtl="0">
                        <a:spcBef>
                          <a:spcPts val="0"/>
                        </a:spcBef>
                        <a:spcAft>
                          <a:spcPts val="0"/>
                        </a:spcAft>
                        <a:buNone/>
                      </a:pPr>
                      <a:r>
                        <a:rPr lang="en" sz="3600">
                          <a:solidFill>
                            <a:srgbClr val="FF0000"/>
                          </a:solidFill>
                          <a:latin typeface="Calibri"/>
                          <a:ea typeface="Calibri"/>
                          <a:cs typeface="Calibri"/>
                          <a:sym typeface="Calibri"/>
                        </a:rPr>
                        <a:t>-Can be used as salvage therapy if primary therapy with the Clarithromycin triple therapy fails .</a:t>
                      </a:r>
                      <a:endParaRPr sz="3600">
                        <a:solidFill>
                          <a:srgbClr val="FF0000"/>
                        </a:solidFill>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821725">
                <a:tc gridSpan="2">
                  <a:txBody>
                    <a:bodyPr/>
                    <a:lstStyle/>
                    <a:p>
                      <a:pPr marL="0" lvl="0" indent="0" algn="ctr" rtl="0">
                        <a:spcBef>
                          <a:spcPts val="0"/>
                        </a:spcBef>
                        <a:spcAft>
                          <a:spcPts val="0"/>
                        </a:spcAft>
                        <a:buNone/>
                      </a:pPr>
                      <a:r>
                        <a:rPr lang="en" sz="3600" b="1">
                          <a:latin typeface="Calibri"/>
                          <a:ea typeface="Calibri"/>
                          <a:cs typeface="Calibri"/>
                          <a:sym typeface="Calibri"/>
                        </a:rPr>
                        <a:t>Another option for salvage:</a:t>
                      </a:r>
                      <a:r>
                        <a:rPr lang="en" sz="3600">
                          <a:latin typeface="Calibri"/>
                          <a:ea typeface="Calibri"/>
                          <a:cs typeface="Calibri"/>
                          <a:sym typeface="Calibri"/>
                        </a:rPr>
                        <a:t> </a:t>
                      </a:r>
                      <a:endParaRPr sz="3600">
                        <a:latin typeface="Calibri"/>
                        <a:ea typeface="Calibri"/>
                        <a:cs typeface="Calibri"/>
                        <a:sym typeface="Calibri"/>
                      </a:endParaRPr>
                    </a:p>
                    <a:p>
                      <a:pPr marL="0" lvl="0" indent="0" algn="ctr" rtl="0">
                        <a:spcBef>
                          <a:spcPts val="0"/>
                        </a:spcBef>
                        <a:spcAft>
                          <a:spcPts val="0"/>
                        </a:spcAft>
                        <a:buNone/>
                      </a:pPr>
                      <a:r>
                        <a:rPr lang="en" sz="3600">
                          <a:solidFill>
                            <a:srgbClr val="FF0000"/>
                          </a:solidFill>
                          <a:latin typeface="Calibri"/>
                          <a:ea typeface="Calibri"/>
                          <a:cs typeface="Calibri"/>
                          <a:sym typeface="Calibri"/>
                        </a:rPr>
                        <a:t>levofloxacin + amoxicillin + PPI </a:t>
                      </a:r>
                      <a:endParaRPr sz="3600">
                        <a:solidFill>
                          <a:srgbClr val="FF0000"/>
                        </a:solidFill>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r h="2056475">
                <a:tc gridSpan="2">
                  <a:txBody>
                    <a:bodyPr/>
                    <a:lstStyle/>
                    <a:p>
                      <a:pPr marL="0" lvl="0" indent="0" algn="ctr" rtl="0">
                        <a:spcBef>
                          <a:spcPts val="0"/>
                        </a:spcBef>
                        <a:spcAft>
                          <a:spcPts val="0"/>
                        </a:spcAft>
                        <a:buNone/>
                      </a:pPr>
                      <a:r>
                        <a:rPr lang="en" sz="3600" b="1">
                          <a:latin typeface="Calibri"/>
                          <a:ea typeface="Calibri"/>
                          <a:cs typeface="Calibri"/>
                          <a:sym typeface="Calibri"/>
                        </a:rPr>
                        <a:t>Post Treatment Testing : </a:t>
                      </a:r>
                      <a:endParaRPr sz="3600" b="1">
                        <a:latin typeface="Calibri"/>
                        <a:ea typeface="Calibri"/>
                        <a:cs typeface="Calibri"/>
                        <a:sym typeface="Calibri"/>
                      </a:endParaRPr>
                    </a:p>
                    <a:p>
                      <a:pPr marL="0" lvl="0" indent="0" algn="ctr" rtl="0">
                        <a:spcBef>
                          <a:spcPts val="0"/>
                        </a:spcBef>
                        <a:spcAft>
                          <a:spcPts val="0"/>
                        </a:spcAft>
                        <a:buNone/>
                      </a:pPr>
                      <a:r>
                        <a:rPr lang="en" sz="3600">
                          <a:latin typeface="Calibri"/>
                          <a:ea typeface="Calibri"/>
                          <a:cs typeface="Calibri"/>
                          <a:sym typeface="Calibri"/>
                        </a:rPr>
                        <a:t>After identification and treatment, eradication should be proven using: </a:t>
                      </a:r>
                      <a:endParaRPr sz="3600">
                        <a:latin typeface="Calibri"/>
                        <a:ea typeface="Calibri"/>
                        <a:cs typeface="Calibri"/>
                        <a:sym typeface="Calibri"/>
                      </a:endParaRPr>
                    </a:p>
                    <a:p>
                      <a:pPr marL="0" lvl="0" indent="0" algn="ctr" rtl="0">
                        <a:spcBef>
                          <a:spcPts val="0"/>
                        </a:spcBef>
                        <a:spcAft>
                          <a:spcPts val="0"/>
                        </a:spcAft>
                        <a:buNone/>
                      </a:pPr>
                      <a:r>
                        <a:rPr lang="en" sz="3600">
                          <a:latin typeface="Calibri"/>
                          <a:ea typeface="Calibri"/>
                          <a:cs typeface="Calibri"/>
                          <a:sym typeface="Calibri"/>
                        </a:rPr>
                        <a:t>• Urea breath test </a:t>
                      </a:r>
                      <a:endParaRPr sz="3600">
                        <a:latin typeface="Calibri"/>
                        <a:ea typeface="Calibri"/>
                        <a:cs typeface="Calibri"/>
                        <a:sym typeface="Calibri"/>
                      </a:endParaRPr>
                    </a:p>
                    <a:p>
                      <a:pPr marL="0" lvl="0" indent="0" algn="ctr" rtl="0">
                        <a:spcBef>
                          <a:spcPts val="0"/>
                        </a:spcBef>
                        <a:spcAft>
                          <a:spcPts val="0"/>
                        </a:spcAft>
                        <a:buNone/>
                      </a:pPr>
                      <a:r>
                        <a:rPr lang="en" sz="3600">
                          <a:latin typeface="Calibri"/>
                          <a:ea typeface="Calibri"/>
                          <a:cs typeface="Calibri"/>
                          <a:sym typeface="Calibri"/>
                        </a:rPr>
                        <a:t>• Fecal (stool) antigen test </a:t>
                      </a:r>
                      <a:endParaRPr sz="3600">
                        <a:latin typeface="Calibri"/>
                        <a:ea typeface="Calibri"/>
                        <a:cs typeface="Calibri"/>
                        <a:sym typeface="Calibri"/>
                      </a:endParaRPr>
                    </a:p>
                    <a:p>
                      <a:pPr marL="0" lvl="0" indent="0" algn="ctr" rtl="0">
                        <a:spcBef>
                          <a:spcPts val="0"/>
                        </a:spcBef>
                        <a:spcAft>
                          <a:spcPts val="0"/>
                        </a:spcAft>
                        <a:buNone/>
                      </a:pPr>
                      <a:r>
                        <a:rPr lang="en" sz="3600">
                          <a:latin typeface="Calibri"/>
                          <a:ea typeface="Calibri"/>
                          <a:cs typeface="Calibri"/>
                          <a:sym typeface="Calibri"/>
                        </a:rPr>
                        <a:t>• Biopsy based testing ( usually not used) </a:t>
                      </a:r>
                      <a:endParaRPr sz="360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pic>
        <p:nvPicPr>
          <p:cNvPr id="132" name="Google Shape;132;p21"/>
          <p:cNvPicPr preferRelativeResize="0"/>
          <p:nvPr/>
        </p:nvPicPr>
        <p:blipFill>
          <a:blip r:embed="rId4">
            <a:alphaModFix/>
          </a:blip>
          <a:stretch>
            <a:fillRect/>
          </a:stretch>
        </p:blipFill>
        <p:spPr>
          <a:xfrm>
            <a:off x="5273529" y="2903806"/>
            <a:ext cx="7569149" cy="943211"/>
          </a:xfrm>
          <a:prstGeom prst="rect">
            <a:avLst/>
          </a:prstGeom>
          <a:noFill/>
          <a:ln>
            <a:noFill/>
          </a:ln>
        </p:spPr>
      </p:pic>
      <p:pic>
        <p:nvPicPr>
          <p:cNvPr id="133" name="Google Shape;133;p21"/>
          <p:cNvPicPr preferRelativeResize="0"/>
          <p:nvPr/>
        </p:nvPicPr>
        <p:blipFill>
          <a:blip r:embed="rId5">
            <a:alphaModFix/>
          </a:blip>
          <a:stretch>
            <a:fillRect/>
          </a:stretch>
        </p:blipFill>
        <p:spPr>
          <a:xfrm>
            <a:off x="4281757" y="2242102"/>
            <a:ext cx="9586545" cy="668108"/>
          </a:xfrm>
          <a:prstGeom prst="rect">
            <a:avLst/>
          </a:prstGeom>
          <a:noFill/>
          <a:ln>
            <a:noFill/>
          </a:ln>
        </p:spPr>
      </p:pic>
      <p:pic>
        <p:nvPicPr>
          <p:cNvPr id="134" name="Google Shape;134;p21"/>
          <p:cNvPicPr preferRelativeResize="0"/>
          <p:nvPr/>
        </p:nvPicPr>
        <p:blipFill>
          <a:blip r:embed="rId4">
            <a:alphaModFix/>
          </a:blip>
          <a:stretch>
            <a:fillRect/>
          </a:stretch>
        </p:blipFill>
        <p:spPr>
          <a:xfrm>
            <a:off x="5226697" y="10111700"/>
            <a:ext cx="7569149" cy="943211"/>
          </a:xfrm>
          <a:prstGeom prst="rect">
            <a:avLst/>
          </a:prstGeom>
          <a:noFill/>
          <a:ln>
            <a:noFill/>
          </a:ln>
        </p:spPr>
      </p:pic>
      <p:sp>
        <p:nvSpPr>
          <p:cNvPr id="137" name="Google Shape;137;p21"/>
          <p:cNvSpPr txBox="1"/>
          <p:nvPr/>
        </p:nvSpPr>
        <p:spPr>
          <a:xfrm>
            <a:off x="6720900" y="1698255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1"/>
          <p:cNvSpPr txBox="1"/>
          <p:nvPr/>
        </p:nvSpPr>
        <p:spPr>
          <a:xfrm>
            <a:off x="-4589875" y="10392800"/>
            <a:ext cx="3540900" cy="9769800"/>
          </a:xfrm>
          <a:prstGeom prst="rect">
            <a:avLst/>
          </a:prstGeom>
          <a:noFill/>
          <a:ln>
            <a:noFill/>
          </a:ln>
        </p:spPr>
        <p:txBody>
          <a:bodyPr spcFirstLastPara="1" wrap="square" lIns="91425" tIns="91425" rIns="91425" bIns="91425" anchor="ctr" anchorCtr="0">
            <a:noAutofit/>
          </a:bodyPr>
          <a:lstStyle/>
          <a:p>
            <a:pPr marL="914400" lvl="0" indent="0" algn="l" rtl="0">
              <a:spcBef>
                <a:spcPts val="0"/>
              </a:spcBef>
              <a:spcAft>
                <a:spcPts val="0"/>
              </a:spcAft>
              <a:buNone/>
            </a:pPr>
            <a:endParaRPr/>
          </a:p>
        </p:txBody>
      </p:sp>
      <p:graphicFrame>
        <p:nvGraphicFramePr>
          <p:cNvPr id="11" name="Table 10">
            <a:extLst>
              <a:ext uri="{FF2B5EF4-FFF2-40B4-BE49-F238E27FC236}">
                <a16:creationId xmlns:a16="http://schemas.microsoft.com/office/drawing/2014/main" id="{C9D7DA5E-151D-4190-AD4F-5460898EE71E}"/>
              </a:ext>
            </a:extLst>
          </p:cNvPr>
          <p:cNvGraphicFramePr>
            <a:graphicFrameLocks noGrp="1"/>
          </p:cNvGraphicFramePr>
          <p:nvPr>
            <p:extLst>
              <p:ext uri="{D42A27DB-BD31-4B8C-83A1-F6EECF244321}">
                <p14:modId xmlns:p14="http://schemas.microsoft.com/office/powerpoint/2010/main" val="2796706032"/>
              </p:ext>
            </p:extLst>
          </p:nvPr>
        </p:nvGraphicFramePr>
        <p:xfrm>
          <a:off x="268808" y="2013501"/>
          <a:ext cx="17020201" cy="20519926"/>
        </p:xfrm>
        <a:graphic>
          <a:graphicData uri="http://schemas.openxmlformats.org/drawingml/2006/table">
            <a:tbl>
              <a:tblPr firstRow="1" bandRow="1">
                <a:tableStyleId>{5940675A-B579-460E-94D1-54222C63F5DA}</a:tableStyleId>
              </a:tblPr>
              <a:tblGrid>
                <a:gridCol w="2866278">
                  <a:extLst>
                    <a:ext uri="{9D8B030D-6E8A-4147-A177-3AD203B41FA5}">
                      <a16:colId xmlns:a16="http://schemas.microsoft.com/office/drawing/2014/main" val="20000"/>
                    </a:ext>
                  </a:extLst>
                </a:gridCol>
                <a:gridCol w="6966501">
                  <a:extLst>
                    <a:ext uri="{9D8B030D-6E8A-4147-A177-3AD203B41FA5}">
                      <a16:colId xmlns:a16="http://schemas.microsoft.com/office/drawing/2014/main" val="20001"/>
                    </a:ext>
                  </a:extLst>
                </a:gridCol>
                <a:gridCol w="7187422">
                  <a:extLst>
                    <a:ext uri="{9D8B030D-6E8A-4147-A177-3AD203B41FA5}">
                      <a16:colId xmlns:a16="http://schemas.microsoft.com/office/drawing/2014/main" val="20002"/>
                    </a:ext>
                  </a:extLst>
                </a:gridCol>
              </a:tblGrid>
              <a:tr h="1172582">
                <a:tc>
                  <a:txBody>
                    <a:bodyPr/>
                    <a:lstStyle/>
                    <a:p>
                      <a:r>
                        <a:rPr lang="en-US" sz="3200" b="1" i="0" u="none" strike="noStrike" kern="1200" cap="none" dirty="0">
                          <a:solidFill>
                            <a:schemeClr val="tx1"/>
                          </a:solidFill>
                          <a:effectLst/>
                          <a:latin typeface="+mn-lt"/>
                          <a:ea typeface="+mn-ea"/>
                          <a:cs typeface="+mn-cs"/>
                          <a:sym typeface="Arial"/>
                        </a:rPr>
                        <a:t>H. Pylori</a:t>
                      </a:r>
                    </a:p>
                  </a:txBody>
                  <a:tcPr/>
                </a:tc>
                <a:tc gridSpan="2">
                  <a:txBody>
                    <a:bodyPr/>
                    <a:lstStyle/>
                    <a:p>
                      <a:r>
                        <a:rPr lang="en-US" sz="3200" dirty="0"/>
                        <a:t>Gram-negative spiral bacilli</a:t>
                      </a:r>
                      <a:r>
                        <a:rPr lang="en-US" sz="3200" baseline="0" dirty="0"/>
                        <a:t>, Strictly Microaerophilic.</a:t>
                      </a:r>
                    </a:p>
                    <a:p>
                      <a:r>
                        <a:rPr lang="en-US" sz="3200" dirty="0"/>
                        <a:t>Fastidious in terms of growth requirements.</a:t>
                      </a:r>
                    </a:p>
                  </a:txBody>
                  <a:tcPr/>
                </a:tc>
                <a:tc hMerge="1">
                  <a:txBody>
                    <a:bodyPr/>
                    <a:lstStyle/>
                    <a:p>
                      <a:endParaRPr lang="en-US"/>
                    </a:p>
                  </a:txBody>
                  <a:tcPr/>
                </a:tc>
                <a:extLst>
                  <a:ext uri="{0D108BD9-81ED-4DB2-BD59-A6C34878D82A}">
                    <a16:rowId xmlns:a16="http://schemas.microsoft.com/office/drawing/2014/main" val="10000"/>
                  </a:ext>
                </a:extLst>
              </a:tr>
              <a:tr h="3139919">
                <a:tc>
                  <a:txBody>
                    <a:bodyPr/>
                    <a:lstStyle/>
                    <a:p>
                      <a:r>
                        <a:rPr lang="en-US" sz="3200" b="1" i="0" u="none" strike="noStrike" kern="1200" cap="none" dirty="0">
                          <a:solidFill>
                            <a:schemeClr val="tx1"/>
                          </a:solidFill>
                          <a:effectLst/>
                          <a:latin typeface="+mn-lt"/>
                          <a:ea typeface="+mn-ea"/>
                          <a:cs typeface="+mn-cs"/>
                          <a:sym typeface="Arial"/>
                        </a:rPr>
                        <a:t>Risk Factor </a:t>
                      </a:r>
                    </a:p>
                    <a:p>
                      <a:r>
                        <a:rPr lang="en-US" sz="3200" b="1" i="0" u="none" strike="noStrike" kern="1200" cap="none" dirty="0">
                          <a:solidFill>
                            <a:schemeClr val="tx1"/>
                          </a:solidFill>
                          <a:effectLst/>
                          <a:latin typeface="+mn-lt"/>
                          <a:ea typeface="+mn-ea"/>
                          <a:cs typeface="+mn-cs"/>
                          <a:sym typeface="Arial"/>
                        </a:rPr>
                        <a:t>For</a:t>
                      </a:r>
                    </a:p>
                  </a:txBody>
                  <a:tcPr/>
                </a:tc>
                <a:tc gridSpan="2">
                  <a:txBody>
                    <a:bodyPr/>
                    <a:lstStyle/>
                    <a:p>
                      <a:pPr marL="0" indent="0">
                        <a:buNone/>
                      </a:pPr>
                      <a:r>
                        <a:rPr lang="en-US" sz="3200" baseline="0" dirty="0"/>
                        <a:t>a) chronic active gastritis</a:t>
                      </a:r>
                    </a:p>
                    <a:p>
                      <a:pPr marL="0" indent="0">
                        <a:buNone/>
                      </a:pPr>
                      <a:r>
                        <a:rPr lang="en-US" sz="3200" baseline="0" dirty="0"/>
                        <a:t>b) gastric and duodenal ulcer (Peptic ulcer)</a:t>
                      </a:r>
                    </a:p>
                    <a:p>
                      <a:pPr marL="0" indent="0">
                        <a:buNone/>
                      </a:pPr>
                      <a:r>
                        <a:rPr lang="en-US" sz="3200" baseline="0" dirty="0"/>
                        <a:t>c) Gastric adenocarcinoma</a:t>
                      </a:r>
                    </a:p>
                    <a:p>
                      <a:pPr marL="0" indent="0">
                        <a:buNone/>
                      </a:pPr>
                      <a:r>
                        <a:rPr lang="en-US" sz="3200" baseline="0" dirty="0"/>
                        <a:t>d) Gastric mucosa-associated lymphoid tissue (MALT)</a:t>
                      </a:r>
                    </a:p>
                    <a:p>
                      <a:pPr marL="0" indent="0">
                        <a:buNone/>
                      </a:pPr>
                      <a:r>
                        <a:rPr lang="en-US" sz="3200" baseline="0" dirty="0"/>
                        <a:t>lymphoma.</a:t>
                      </a:r>
                      <a:endParaRPr lang="en-US" sz="3200" dirty="0"/>
                    </a:p>
                  </a:txBody>
                  <a:tcPr/>
                </a:tc>
                <a:tc hMerge="1">
                  <a:txBody>
                    <a:bodyPr/>
                    <a:lstStyle/>
                    <a:p>
                      <a:endParaRPr lang="en-US"/>
                    </a:p>
                  </a:txBody>
                  <a:tcPr/>
                </a:tc>
                <a:extLst>
                  <a:ext uri="{0D108BD9-81ED-4DB2-BD59-A6C34878D82A}">
                    <a16:rowId xmlns:a16="http://schemas.microsoft.com/office/drawing/2014/main" val="10001"/>
                  </a:ext>
                </a:extLst>
              </a:tr>
              <a:tr h="1708619">
                <a:tc>
                  <a:txBody>
                    <a:bodyPr/>
                    <a:lstStyle/>
                    <a:p>
                      <a:r>
                        <a:rPr lang="en-US" sz="3200" b="1" i="0" u="none" strike="noStrike" kern="1200" cap="none" dirty="0">
                          <a:solidFill>
                            <a:schemeClr val="tx1"/>
                          </a:solidFill>
                          <a:effectLst/>
                          <a:latin typeface="+mn-lt"/>
                          <a:ea typeface="+mn-ea"/>
                          <a:cs typeface="+mn-cs"/>
                          <a:sym typeface="Arial"/>
                        </a:rPr>
                        <a:t>Transmission</a:t>
                      </a:r>
                    </a:p>
                  </a:txBody>
                  <a:tcPr/>
                </a:tc>
                <a:tc gridSpan="2">
                  <a:txBody>
                    <a:bodyPr/>
                    <a:lstStyle/>
                    <a:p>
                      <a:pPr marL="342900" indent="-342900">
                        <a:buAutoNum type="alphaLcParenR"/>
                      </a:pPr>
                      <a:r>
                        <a:rPr lang="en-US" sz="3200" dirty="0"/>
                        <a:t>Person to person b) Fecal-oral route by ingestion</a:t>
                      </a:r>
                      <a:r>
                        <a:rPr lang="en-US" sz="3200" baseline="0" dirty="0"/>
                        <a:t> </a:t>
                      </a:r>
                      <a:r>
                        <a:rPr lang="en-US" sz="3200" dirty="0"/>
                        <a:t>contaminated food or water due poor hygiene.</a:t>
                      </a:r>
                    </a:p>
                    <a:p>
                      <a:pPr marL="0" indent="0">
                        <a:buNone/>
                      </a:pPr>
                      <a:r>
                        <a:rPr lang="en-US" sz="3200" dirty="0"/>
                        <a:t>* Gastric antrum is the most favored site.</a:t>
                      </a:r>
                    </a:p>
                  </a:txBody>
                  <a:tcPr/>
                </a:tc>
                <a:tc hMerge="1">
                  <a:txBody>
                    <a:bodyPr/>
                    <a:lstStyle/>
                    <a:p>
                      <a:endParaRPr lang="en-US"/>
                    </a:p>
                  </a:txBody>
                  <a:tcPr/>
                </a:tc>
                <a:extLst>
                  <a:ext uri="{0D108BD9-81ED-4DB2-BD59-A6C34878D82A}">
                    <a16:rowId xmlns:a16="http://schemas.microsoft.com/office/drawing/2014/main" val="10002"/>
                  </a:ext>
                </a:extLst>
              </a:tr>
              <a:tr h="2632457">
                <a:tc>
                  <a:txBody>
                    <a:bodyPr/>
                    <a:lstStyle/>
                    <a:p>
                      <a:r>
                        <a:rPr lang="en-US" sz="3200" b="1" i="0" u="none" strike="noStrike" kern="1200" cap="none" dirty="0">
                          <a:solidFill>
                            <a:schemeClr val="tx1"/>
                          </a:solidFill>
                          <a:effectLst/>
                          <a:latin typeface="+mn-lt"/>
                          <a:ea typeface="+mn-ea"/>
                          <a:cs typeface="+mn-cs"/>
                          <a:sym typeface="Arial"/>
                        </a:rPr>
                        <a:t>Pathogenesis</a:t>
                      </a:r>
                    </a:p>
                  </a:txBody>
                  <a:tcPr/>
                </a:tc>
                <a:tc gridSpan="2">
                  <a:txBody>
                    <a:bodyPr/>
                    <a:lstStyle/>
                    <a:p>
                      <a:pPr marL="342900" indent="-342900">
                        <a:buAutoNum type="alphaUcParenR"/>
                      </a:pPr>
                      <a:r>
                        <a:rPr lang="en-US" sz="3200" u="none" strike="noStrike" kern="1200" dirty="0">
                          <a:effectLst/>
                        </a:rPr>
                        <a:t>Flagella ( Motility)</a:t>
                      </a:r>
                    </a:p>
                    <a:p>
                      <a:pPr marL="342900" indent="-342900">
                        <a:buAutoNum type="alphaUcParenR"/>
                      </a:pPr>
                      <a:r>
                        <a:rPr lang="en-US" sz="3200" u="none" strike="noStrike" kern="1200" dirty="0">
                          <a:effectLst/>
                        </a:rPr>
                        <a:t>Urease (break down urea into co2 +ammonia)</a:t>
                      </a:r>
                    </a:p>
                    <a:p>
                      <a:pPr marL="342900" indent="-342900">
                        <a:buAutoNum type="alphaUcParenR"/>
                      </a:pPr>
                      <a:r>
                        <a:rPr lang="en-US" sz="3200" u="none" strike="noStrike" kern="1200" dirty="0">
                          <a:effectLst/>
                        </a:rPr>
                        <a:t>Ammonia &amp; vacA (damage epithelial cells)</a:t>
                      </a:r>
                    </a:p>
                    <a:p>
                      <a:pPr marL="342900" marR="0" lvl="0" indent="-342900" algn="l" defTabSz="914400" rtl="0" eaLnBrk="1" fontAlgn="auto" latinLnBrk="0" hangingPunct="1">
                        <a:lnSpc>
                          <a:spcPct val="100000"/>
                        </a:lnSpc>
                        <a:spcBef>
                          <a:spcPts val="0"/>
                        </a:spcBef>
                        <a:spcAft>
                          <a:spcPts val="0"/>
                        </a:spcAft>
                        <a:buClrTx/>
                        <a:buSzTx/>
                        <a:buFontTx/>
                        <a:buAutoNum type="alphaUcParenR"/>
                        <a:tabLst/>
                        <a:defRPr/>
                      </a:pPr>
                      <a:r>
                        <a:rPr lang="en-US" sz="3200" u="none" strike="noStrike" kern="1200" dirty="0">
                          <a:effectLst/>
                        </a:rPr>
                        <a:t>CagA protein (makes H.Pylori potentially cancerous)</a:t>
                      </a:r>
                      <a:endParaRPr lang="en-US" sz="3200" b="0" i="0" u="none" strike="noStrike" kern="1200" dirty="0">
                        <a:solidFill>
                          <a:schemeClr val="dk1"/>
                        </a:solidFill>
                        <a:effectLst/>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10003"/>
                  </a:ext>
                </a:extLst>
              </a:tr>
              <a:tr h="636544">
                <a:tc rowSpan="2">
                  <a:txBody>
                    <a:bodyPr/>
                    <a:lstStyle/>
                    <a:p>
                      <a:r>
                        <a:rPr lang="en-US" sz="3200" b="1" i="0" u="none" strike="noStrike" kern="1200" cap="none" dirty="0">
                          <a:solidFill>
                            <a:schemeClr val="tx1"/>
                          </a:solidFill>
                          <a:effectLst/>
                          <a:latin typeface="+mn-lt"/>
                          <a:ea typeface="+mn-ea"/>
                          <a:cs typeface="+mn-cs"/>
                          <a:sym typeface="Arial"/>
                        </a:rPr>
                        <a:t>Laboratory characteristics</a:t>
                      </a:r>
                    </a:p>
                  </a:txBody>
                  <a:tcPr/>
                </a:tc>
                <a:tc>
                  <a:txBody>
                    <a:bodyPr/>
                    <a:lstStyle/>
                    <a:p>
                      <a:pPr algn="ctr"/>
                      <a:r>
                        <a:rPr lang="en-US" sz="3200" dirty="0"/>
                        <a:t>Culture</a:t>
                      </a:r>
                      <a:endParaRPr lang="en-US" sz="3200" b="1" dirty="0"/>
                    </a:p>
                  </a:txBody>
                  <a:tcPr/>
                </a:tc>
                <a:tc>
                  <a:txBody>
                    <a:bodyPr/>
                    <a:lstStyle/>
                    <a:p>
                      <a:pPr algn="ctr"/>
                      <a:r>
                        <a:rPr lang="en-US" sz="3200" kern="1200" dirty="0"/>
                        <a:t>Biochemical Reaction</a:t>
                      </a:r>
                      <a:endParaRPr lang="en-US" sz="3200" b="1"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4091409">
                <a:tc vMerge="1">
                  <a:txBody>
                    <a:bodyPr/>
                    <a:lstStyle/>
                    <a:p>
                      <a:endParaRPr lang="en-US"/>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u="none" strike="noStrike" kern="1200" dirty="0">
                          <a:effectLst/>
                        </a:rPr>
                        <a:t>On blood or chocolate agar based medium in a moist microaerophilic atmosphere. </a:t>
                      </a:r>
                    </a:p>
                    <a:p>
                      <a:pPr marL="285750" indent="-285750">
                        <a:buFont typeface="Arial" panose="020B0604020202020204" pitchFamily="34" charset="0"/>
                        <a:buChar char="•"/>
                      </a:pPr>
                      <a:r>
                        <a:rPr lang="en-US" sz="3600" u="none" strike="noStrike" kern="1200" dirty="0">
                          <a:effectLst/>
                        </a:rPr>
                        <a:t>grows </a:t>
                      </a:r>
                      <a:r>
                        <a:rPr lang="en-US" sz="3600" u="none" strike="noStrike" kern="1200" dirty="0">
                          <a:solidFill>
                            <a:schemeClr val="tx1"/>
                          </a:solidFill>
                          <a:effectLst/>
                        </a:rPr>
                        <a:t>after </a:t>
                      </a:r>
                      <a:r>
                        <a:rPr lang="en-US" sz="3600" u="none" strike="noStrike" kern="1200" dirty="0">
                          <a:solidFill>
                            <a:srgbClr val="FF0000"/>
                          </a:solidFill>
                          <a:effectLst/>
                        </a:rPr>
                        <a:t>5-7</a:t>
                      </a:r>
                      <a:r>
                        <a:rPr lang="en-US" sz="3600" u="none" strike="noStrike" kern="1200" dirty="0">
                          <a:solidFill>
                            <a:schemeClr val="tx1"/>
                          </a:solidFill>
                          <a:effectLst/>
                        </a:rPr>
                        <a:t> </a:t>
                      </a:r>
                      <a:r>
                        <a:rPr lang="en-US" sz="3600" u="none" strike="noStrike" kern="1200" dirty="0">
                          <a:effectLst/>
                        </a:rPr>
                        <a:t>days at 37 ̊C</a:t>
                      </a:r>
                      <a:endParaRPr lang="en-US" sz="3600" dirty="0"/>
                    </a:p>
                  </a:txBody>
                  <a:tcPr/>
                </a:tc>
                <a:tc>
                  <a:txBody>
                    <a:bodyPr/>
                    <a:lstStyle/>
                    <a:p>
                      <a:pPr marL="285750" indent="-285750" rtl="0" fontAlgn="base">
                        <a:buFont typeface="Arial" panose="020B0604020202020204" pitchFamily="34" charset="0"/>
                        <a:buChar char="•"/>
                      </a:pPr>
                      <a:r>
                        <a:rPr lang="en-US" sz="3600" u="none" strike="noStrike" kern="1200" dirty="0">
                          <a:effectLst/>
                        </a:rPr>
                        <a:t>catalase-positive </a:t>
                      </a:r>
                    </a:p>
                    <a:p>
                      <a:pPr marL="285750" indent="-285750" rtl="0" fontAlgn="base">
                        <a:buFont typeface="Arial" panose="020B0604020202020204" pitchFamily="34" charset="0"/>
                        <a:buChar char="•"/>
                      </a:pPr>
                      <a:r>
                        <a:rPr lang="en-US" sz="3600" u="none" strike="noStrike" kern="1200" dirty="0">
                          <a:effectLst/>
                        </a:rPr>
                        <a:t>oxidase- positive </a:t>
                      </a:r>
                    </a:p>
                    <a:p>
                      <a:pPr marL="285750" indent="-285750" rtl="0" fontAlgn="base">
                        <a:buFont typeface="Arial" panose="020B0604020202020204" pitchFamily="34" charset="0"/>
                        <a:buChar char="•"/>
                      </a:pPr>
                      <a:r>
                        <a:rPr lang="en-US" sz="3600" u="none" strike="noStrike" kern="1200" dirty="0">
                          <a:effectLst/>
                        </a:rPr>
                        <a:t>strongly urease-positive</a:t>
                      </a:r>
                    </a:p>
                    <a:p>
                      <a:pPr marL="285750" indent="-285750" rtl="0" fontAlgn="base">
                        <a:buFont typeface="Arial" panose="020B0604020202020204" pitchFamily="34" charset="0"/>
                        <a:buChar char="•"/>
                      </a:pPr>
                      <a:endParaRPr lang="en-US" sz="3600" u="none" strike="noStrike" kern="1200" dirty="0">
                        <a:effectLst/>
                      </a:endParaRPr>
                    </a:p>
                  </a:txBody>
                  <a:tcPr/>
                </a:tc>
                <a:extLst>
                  <a:ext uri="{0D108BD9-81ED-4DB2-BD59-A6C34878D82A}">
                    <a16:rowId xmlns:a16="http://schemas.microsoft.com/office/drawing/2014/main" val="10005"/>
                  </a:ext>
                </a:extLst>
              </a:tr>
              <a:tr h="636544">
                <a:tc rowSpan="2">
                  <a:txBody>
                    <a:bodyPr/>
                    <a:lstStyle/>
                    <a:p>
                      <a:r>
                        <a:rPr lang="en-US" sz="3200" b="1" u="none" strike="noStrike" kern="1200" dirty="0">
                          <a:effectLst/>
                        </a:rPr>
                        <a:t>Diagnosis</a:t>
                      </a:r>
                      <a:endParaRPr lang="en-US" sz="3200" b="1" dirty="0"/>
                    </a:p>
                  </a:txBody>
                  <a:tcPr/>
                </a:tc>
                <a:tc>
                  <a:txBody>
                    <a:bodyPr/>
                    <a:lstStyle/>
                    <a:p>
                      <a:pPr marL="0" algn="ctr" defTabSz="914400" rtl="0" eaLnBrk="1" latinLnBrk="0" hangingPunct="1"/>
                      <a:r>
                        <a:rPr lang="en-US" sz="3200" kern="1200" dirty="0"/>
                        <a:t>Non-invasive Methods</a:t>
                      </a:r>
                      <a:endParaRPr lang="en-US" sz="3200" b="1" kern="1200" dirty="0">
                        <a:solidFill>
                          <a:schemeClr val="dk1"/>
                        </a:solidFill>
                        <a:latin typeface="+mn-lt"/>
                        <a:ea typeface="+mn-ea"/>
                        <a:cs typeface="+mn-cs"/>
                      </a:endParaRPr>
                    </a:p>
                  </a:txBody>
                  <a:tcPr/>
                </a:tc>
                <a:tc>
                  <a:txBody>
                    <a:bodyPr/>
                    <a:lstStyle/>
                    <a:p>
                      <a:pPr marL="0" algn="ctr" defTabSz="914400" rtl="0" eaLnBrk="1" latinLnBrk="0" hangingPunct="1"/>
                      <a:r>
                        <a:rPr lang="en-US" sz="3200" kern="1200" dirty="0"/>
                        <a:t>Invasive methods</a:t>
                      </a:r>
                      <a:endParaRPr lang="en-US" sz="3200" b="1"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r h="2632457">
                <a:tc vMerge="1">
                  <a:txBody>
                    <a:bodyPr/>
                    <a:lstStyle/>
                    <a:p>
                      <a:endParaRPr lang="en-US"/>
                    </a:p>
                  </a:txBody>
                  <a:tcPr/>
                </a:tc>
                <a:tc>
                  <a:txBody>
                    <a:bodyPr/>
                    <a:lstStyle/>
                    <a:p>
                      <a:pPr marL="285750" indent="-285750">
                        <a:buFont typeface="Arial" panose="020B0604020202020204" pitchFamily="34" charset="0"/>
                        <a:buChar char="•"/>
                      </a:pPr>
                      <a:r>
                        <a:rPr lang="en-US" sz="3200" dirty="0"/>
                        <a:t>Serology (poor accuracy)</a:t>
                      </a:r>
                    </a:p>
                    <a:p>
                      <a:pPr marL="285750" indent="-285750">
                        <a:buFont typeface="Arial" panose="020B0604020202020204" pitchFamily="34" charset="0"/>
                        <a:buChar char="•"/>
                      </a:pPr>
                      <a:r>
                        <a:rPr lang="en-US" sz="3200" dirty="0"/>
                        <a:t>Stool antigen test.</a:t>
                      </a:r>
                    </a:p>
                    <a:p>
                      <a:pPr marL="285750" indent="-285750">
                        <a:buFont typeface="Arial" panose="020B0604020202020204" pitchFamily="34" charset="0"/>
                        <a:buChar char="•"/>
                      </a:pPr>
                      <a:r>
                        <a:rPr lang="en-US" sz="3200" dirty="0"/>
                        <a:t>Carbon urea breath test (C14 or C13 ).</a:t>
                      </a:r>
                    </a:p>
                  </a:txBody>
                  <a:tcPr/>
                </a:tc>
                <a:tc>
                  <a:txBody>
                    <a:bodyPr/>
                    <a:lstStyle/>
                    <a:p>
                      <a:pPr marL="285750" indent="-285750">
                        <a:buFont typeface="Arial" panose="020B0604020202020204" pitchFamily="34" charset="0"/>
                        <a:buChar char="•"/>
                      </a:pPr>
                      <a:r>
                        <a:rPr lang="en-US" sz="3200" dirty="0"/>
                        <a:t>Histological examination of biopsy</a:t>
                      </a:r>
                    </a:p>
                    <a:p>
                      <a:pPr marL="285750" indent="-285750">
                        <a:buFont typeface="Arial" panose="020B0604020202020204" pitchFamily="34" charset="0"/>
                        <a:buChar char="•"/>
                      </a:pPr>
                      <a:r>
                        <a:rPr lang="en-US" sz="3200" dirty="0"/>
                        <a:t>Rapid urease test</a:t>
                      </a:r>
                    </a:p>
                    <a:p>
                      <a:pPr marL="285750" indent="-285750">
                        <a:buFont typeface="Arial" panose="020B0604020202020204" pitchFamily="34" charset="0"/>
                        <a:buChar char="•"/>
                      </a:pPr>
                      <a:r>
                        <a:rPr lang="en-US" sz="3200" dirty="0"/>
                        <a:t>Culturing the bacteria.</a:t>
                      </a:r>
                    </a:p>
                    <a:p>
                      <a:pPr marL="285750" indent="-285750">
                        <a:buFont typeface="Arial" panose="020B0604020202020204" pitchFamily="34" charset="0"/>
                        <a:buChar char="•"/>
                      </a:pPr>
                      <a:r>
                        <a:rPr lang="en-US" sz="3200" dirty="0"/>
                        <a:t>Molecular methods</a:t>
                      </a:r>
                    </a:p>
                  </a:txBody>
                  <a:tcPr/>
                </a:tc>
                <a:extLst>
                  <a:ext uri="{0D108BD9-81ED-4DB2-BD59-A6C34878D82A}">
                    <a16:rowId xmlns:a16="http://schemas.microsoft.com/office/drawing/2014/main" val="10007"/>
                  </a:ext>
                </a:extLst>
              </a:tr>
              <a:tr h="1236938">
                <a:tc rowSpan="2">
                  <a:txBody>
                    <a:bodyPr/>
                    <a:lstStyle/>
                    <a:p>
                      <a:r>
                        <a:rPr lang="en-US" sz="3200" b="1" dirty="0"/>
                        <a:t>Treatment</a:t>
                      </a:r>
                    </a:p>
                  </a:txBody>
                  <a:tcPr/>
                </a:tc>
                <a:tc>
                  <a:txBody>
                    <a:bodyPr/>
                    <a:lstStyle/>
                    <a:p>
                      <a:pPr algn="ctr"/>
                      <a:r>
                        <a:rPr lang="en-US" sz="3600" dirty="0">
                          <a:solidFill>
                            <a:srgbClr val="FF0000"/>
                          </a:solidFill>
                        </a:rPr>
                        <a:t>Clarithromycin triple therapy</a:t>
                      </a:r>
                      <a:endParaRPr lang="en-US" sz="3600" b="1" dirty="0">
                        <a:solidFill>
                          <a:srgbClr val="FF0000"/>
                        </a:solidFill>
                      </a:endParaRPr>
                    </a:p>
                  </a:txBody>
                  <a:tcPr/>
                </a:tc>
                <a:tc>
                  <a:txBody>
                    <a:bodyPr/>
                    <a:lstStyle/>
                    <a:p>
                      <a:pPr algn="ctr"/>
                      <a:r>
                        <a:rPr lang="en-US" sz="3600" dirty="0"/>
                        <a:t>Bismuth quadruple therapy</a:t>
                      </a:r>
                      <a:endParaRPr lang="en-US" sz="3600" b="1" dirty="0"/>
                    </a:p>
                  </a:txBody>
                  <a:tcPr/>
                </a:tc>
                <a:extLst>
                  <a:ext uri="{0D108BD9-81ED-4DB2-BD59-A6C34878D82A}">
                    <a16:rowId xmlns:a16="http://schemas.microsoft.com/office/drawing/2014/main" val="10008"/>
                  </a:ext>
                </a:extLst>
              </a:tr>
              <a:tr h="2632457">
                <a:tc vMerge="1">
                  <a:txBody>
                    <a:bodyPr/>
                    <a:lstStyle/>
                    <a:p>
                      <a:endParaRPr lang="en-US"/>
                    </a:p>
                  </a:txBody>
                  <a:tcPr/>
                </a:tc>
                <a:tc>
                  <a:txBody>
                    <a:bodyPr/>
                    <a:lstStyle/>
                    <a:p>
                      <a:r>
                        <a:rPr lang="en-US" sz="3200" dirty="0">
                          <a:solidFill>
                            <a:srgbClr val="FF0000"/>
                          </a:solidFill>
                        </a:rPr>
                        <a:t>PPI b.d. (twice a day) + clarithromycin + amoxicillin or metronidazole for 14 days</a:t>
                      </a:r>
                    </a:p>
                  </a:txBody>
                  <a:tcPr/>
                </a:tc>
                <a:tc>
                  <a:txBody>
                    <a:bodyPr/>
                    <a:lstStyle/>
                    <a:p>
                      <a:r>
                        <a:rPr lang="en-US" sz="3000" dirty="0"/>
                        <a:t>PPI b.d. + bismuth subsalicylate/subcitrate + metronidazole + tetracycline for</a:t>
                      </a:r>
                    </a:p>
                    <a:p>
                      <a:r>
                        <a:rPr lang="en-US" sz="3000" dirty="0"/>
                        <a:t>10 - 14</a:t>
                      </a:r>
                    </a:p>
                  </a:txBody>
                  <a:tcPr/>
                </a:tc>
                <a:extLst>
                  <a:ext uri="{0D108BD9-81ED-4DB2-BD59-A6C34878D82A}">
                    <a16:rowId xmlns:a16="http://schemas.microsoft.com/office/drawing/2014/main" val="10009"/>
                  </a:ext>
                </a:extLst>
              </a:tr>
            </a:tbl>
          </a:graphicData>
        </a:graphic>
      </p:graphicFrame>
      <p:sp>
        <p:nvSpPr>
          <p:cNvPr id="2" name="TextBox 1">
            <a:extLst>
              <a:ext uri="{FF2B5EF4-FFF2-40B4-BE49-F238E27FC236}">
                <a16:creationId xmlns:a16="http://schemas.microsoft.com/office/drawing/2014/main" id="{57A91D35-DBFE-4852-A821-09AC4C322299}"/>
              </a:ext>
            </a:extLst>
          </p:cNvPr>
          <p:cNvSpPr txBox="1"/>
          <p:nvPr/>
        </p:nvSpPr>
        <p:spPr>
          <a:xfrm>
            <a:off x="7133484" y="289632"/>
            <a:ext cx="3755573" cy="1015663"/>
          </a:xfrm>
          <a:prstGeom prst="rect">
            <a:avLst/>
          </a:prstGeom>
          <a:noFill/>
        </p:spPr>
        <p:txBody>
          <a:bodyPr wrap="square" rtlCol="0">
            <a:spAutoFit/>
          </a:bodyPr>
          <a:lstStyle/>
          <a:p>
            <a:r>
              <a:rPr lang="en-US" sz="6000" dirty="0">
                <a:latin typeface="Comic Sans MS" panose="030F0702030302020204" pitchFamily="66" charset="0"/>
              </a:rPr>
              <a:t>summary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pic>
        <p:nvPicPr>
          <p:cNvPr id="132" name="Google Shape;132;p21"/>
          <p:cNvPicPr preferRelativeResize="0"/>
          <p:nvPr/>
        </p:nvPicPr>
        <p:blipFill>
          <a:blip r:embed="rId4">
            <a:alphaModFix/>
          </a:blip>
          <a:stretch>
            <a:fillRect/>
          </a:stretch>
        </p:blipFill>
        <p:spPr>
          <a:xfrm>
            <a:off x="5273529" y="2903806"/>
            <a:ext cx="7569149" cy="943211"/>
          </a:xfrm>
          <a:prstGeom prst="rect">
            <a:avLst/>
          </a:prstGeom>
          <a:noFill/>
          <a:ln>
            <a:noFill/>
          </a:ln>
        </p:spPr>
      </p:pic>
      <p:pic>
        <p:nvPicPr>
          <p:cNvPr id="133" name="Google Shape;133;p21"/>
          <p:cNvPicPr preferRelativeResize="0"/>
          <p:nvPr/>
        </p:nvPicPr>
        <p:blipFill>
          <a:blip r:embed="rId5">
            <a:alphaModFix/>
          </a:blip>
          <a:stretch>
            <a:fillRect/>
          </a:stretch>
        </p:blipFill>
        <p:spPr>
          <a:xfrm>
            <a:off x="4281757" y="2242102"/>
            <a:ext cx="9586545" cy="668108"/>
          </a:xfrm>
          <a:prstGeom prst="rect">
            <a:avLst/>
          </a:prstGeom>
          <a:noFill/>
          <a:ln>
            <a:noFill/>
          </a:ln>
        </p:spPr>
      </p:pic>
      <p:pic>
        <p:nvPicPr>
          <p:cNvPr id="134" name="Google Shape;134;p21"/>
          <p:cNvPicPr preferRelativeResize="0"/>
          <p:nvPr/>
        </p:nvPicPr>
        <p:blipFill>
          <a:blip r:embed="rId4">
            <a:alphaModFix/>
          </a:blip>
          <a:stretch>
            <a:fillRect/>
          </a:stretch>
        </p:blipFill>
        <p:spPr>
          <a:xfrm>
            <a:off x="5226697" y="10111700"/>
            <a:ext cx="7569149" cy="943211"/>
          </a:xfrm>
          <a:prstGeom prst="rect">
            <a:avLst/>
          </a:prstGeom>
          <a:noFill/>
          <a:ln>
            <a:noFill/>
          </a:ln>
        </p:spPr>
      </p:pic>
      <p:sp>
        <p:nvSpPr>
          <p:cNvPr id="135" name="Google Shape;135;p21"/>
          <p:cNvSpPr txBox="1"/>
          <p:nvPr/>
        </p:nvSpPr>
        <p:spPr>
          <a:xfrm>
            <a:off x="495000" y="352000"/>
            <a:ext cx="8061900" cy="1472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b="1">
                <a:latin typeface="Josefin Sans"/>
                <a:ea typeface="Josefin Sans"/>
                <a:cs typeface="Josefin Sans"/>
                <a:sym typeface="Josefin Sans"/>
              </a:rPr>
              <a:t>Quiz: </a:t>
            </a:r>
            <a:endParaRPr sz="6000" b="1">
              <a:latin typeface="Josefin Sans"/>
              <a:ea typeface="Josefin Sans"/>
              <a:cs typeface="Josefin Sans"/>
              <a:sym typeface="Josefin Sans"/>
            </a:endParaRPr>
          </a:p>
          <a:p>
            <a:pPr marL="457200" lvl="0" indent="-457200" algn="l" rtl="0">
              <a:spcBef>
                <a:spcPts val="0"/>
              </a:spcBef>
              <a:spcAft>
                <a:spcPts val="0"/>
              </a:spcAft>
              <a:buSzPts val="3600"/>
              <a:buFont typeface="Calibri"/>
              <a:buAutoNum type="arabicPeriod"/>
            </a:pPr>
            <a:r>
              <a:rPr lang="en" sz="3600">
                <a:latin typeface="Calibri"/>
                <a:ea typeface="Calibri"/>
                <a:cs typeface="Calibri"/>
                <a:sym typeface="Calibri"/>
              </a:rPr>
              <a:t>Which one of the following is </a:t>
            </a:r>
            <a:r>
              <a:rPr lang="en" sz="3600" u="sng">
                <a:latin typeface="Calibri"/>
                <a:ea typeface="Calibri"/>
                <a:cs typeface="Calibri"/>
                <a:sym typeface="Calibri"/>
              </a:rPr>
              <a:t>false</a:t>
            </a:r>
            <a:r>
              <a:rPr lang="en" sz="3600">
                <a:latin typeface="Calibri"/>
                <a:ea typeface="Calibri"/>
                <a:cs typeface="Calibri"/>
                <a:sym typeface="Calibri"/>
              </a:rPr>
              <a:t> ?</a:t>
            </a:r>
            <a:endParaRPr sz="3600">
              <a:latin typeface="Calibri"/>
              <a:ea typeface="Calibri"/>
              <a:cs typeface="Calibri"/>
              <a:sym typeface="Calibri"/>
            </a:endParaRPr>
          </a:p>
          <a:p>
            <a:pPr marL="914400" lvl="0" indent="-457200" algn="l" rtl="0">
              <a:spcBef>
                <a:spcPts val="0"/>
              </a:spcBef>
              <a:spcAft>
                <a:spcPts val="0"/>
              </a:spcAft>
              <a:buSzPts val="3600"/>
              <a:buFont typeface="Calibri"/>
              <a:buAutoNum type="alphaUcPeriod"/>
            </a:pPr>
            <a:r>
              <a:rPr lang="en" sz="3600">
                <a:solidFill>
                  <a:schemeClr val="dk1"/>
                </a:solidFill>
                <a:latin typeface="Calibri"/>
                <a:ea typeface="Calibri"/>
                <a:cs typeface="Calibri"/>
                <a:sym typeface="Calibri"/>
              </a:rPr>
              <a:t>H.pylori is oxidase positive</a:t>
            </a:r>
            <a:endParaRPr sz="3600">
              <a:solidFill>
                <a:schemeClr val="dk1"/>
              </a:solidFill>
              <a:latin typeface="Calibri"/>
              <a:ea typeface="Calibri"/>
              <a:cs typeface="Calibri"/>
              <a:sym typeface="Calibri"/>
            </a:endParaRPr>
          </a:p>
          <a:p>
            <a:pPr marL="914400" lvl="0" indent="-457200" algn="l" rtl="0">
              <a:spcBef>
                <a:spcPts val="0"/>
              </a:spcBef>
              <a:spcAft>
                <a:spcPts val="0"/>
              </a:spcAft>
              <a:buClr>
                <a:schemeClr val="dk1"/>
              </a:buClr>
              <a:buSzPts val="3600"/>
              <a:buFont typeface="Calibri"/>
              <a:buAutoNum type="alphaUcPeriod"/>
            </a:pPr>
            <a:r>
              <a:rPr lang="en" sz="3600">
                <a:solidFill>
                  <a:schemeClr val="dk1"/>
                </a:solidFill>
                <a:latin typeface="Calibri"/>
                <a:ea typeface="Calibri"/>
                <a:cs typeface="Calibri"/>
                <a:sym typeface="Calibri"/>
              </a:rPr>
              <a:t>H.pylori is catalase  positive</a:t>
            </a:r>
            <a:endParaRPr sz="3600">
              <a:solidFill>
                <a:schemeClr val="dk1"/>
              </a:solidFill>
              <a:latin typeface="Calibri"/>
              <a:ea typeface="Calibri"/>
              <a:cs typeface="Calibri"/>
              <a:sym typeface="Calibri"/>
            </a:endParaRPr>
          </a:p>
          <a:p>
            <a:pPr marL="914400" lvl="0" indent="-457200" algn="l" rtl="0">
              <a:spcBef>
                <a:spcPts val="0"/>
              </a:spcBef>
              <a:spcAft>
                <a:spcPts val="0"/>
              </a:spcAft>
              <a:buClr>
                <a:schemeClr val="dk1"/>
              </a:buClr>
              <a:buSzPts val="3600"/>
              <a:buFont typeface="Calibri"/>
              <a:buAutoNum type="alphaUcPeriod"/>
            </a:pPr>
            <a:r>
              <a:rPr lang="en" sz="3600">
                <a:solidFill>
                  <a:schemeClr val="dk1"/>
                </a:solidFill>
                <a:latin typeface="Calibri"/>
                <a:ea typeface="Calibri"/>
                <a:cs typeface="Calibri"/>
                <a:sym typeface="Calibri"/>
              </a:rPr>
              <a:t>H.pylori is urease positive</a:t>
            </a:r>
            <a:endParaRPr sz="3600">
              <a:solidFill>
                <a:schemeClr val="dk1"/>
              </a:solidFill>
              <a:latin typeface="Calibri"/>
              <a:ea typeface="Calibri"/>
              <a:cs typeface="Calibri"/>
              <a:sym typeface="Calibri"/>
            </a:endParaRPr>
          </a:p>
          <a:p>
            <a:pPr marL="914400" lvl="0" indent="-457200" algn="l" rtl="0">
              <a:spcBef>
                <a:spcPts val="0"/>
              </a:spcBef>
              <a:spcAft>
                <a:spcPts val="0"/>
              </a:spcAft>
              <a:buClr>
                <a:schemeClr val="dk1"/>
              </a:buClr>
              <a:buSzPts val="3600"/>
              <a:buFont typeface="Calibri"/>
              <a:buAutoNum type="alphaUcPeriod"/>
            </a:pPr>
            <a:r>
              <a:rPr lang="en" sz="3600">
                <a:solidFill>
                  <a:schemeClr val="dk1"/>
                </a:solidFill>
                <a:latin typeface="Calibri"/>
                <a:ea typeface="Calibri"/>
                <a:cs typeface="Calibri"/>
                <a:sym typeface="Calibri"/>
              </a:rPr>
              <a:t>H.pylori is gram positive</a:t>
            </a:r>
            <a:endParaRPr sz="36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AutoNum type="arabicPeriod"/>
            </a:pPr>
            <a:r>
              <a:rPr lang="en" sz="3600">
                <a:solidFill>
                  <a:schemeClr val="dk1"/>
                </a:solidFill>
                <a:latin typeface="Calibri"/>
                <a:ea typeface="Calibri"/>
                <a:cs typeface="Calibri"/>
                <a:sym typeface="Calibri"/>
              </a:rPr>
              <a:t>Which of the following is an </a:t>
            </a:r>
            <a:r>
              <a:rPr lang="en" sz="3600" u="sng">
                <a:solidFill>
                  <a:schemeClr val="dk1"/>
                </a:solidFill>
                <a:latin typeface="Calibri"/>
                <a:ea typeface="Calibri"/>
                <a:cs typeface="Calibri"/>
                <a:sym typeface="Calibri"/>
              </a:rPr>
              <a:t>invasive </a:t>
            </a:r>
            <a:r>
              <a:rPr lang="en" sz="3600">
                <a:solidFill>
                  <a:schemeClr val="dk1"/>
                </a:solidFill>
                <a:latin typeface="Calibri"/>
                <a:ea typeface="Calibri"/>
                <a:cs typeface="Calibri"/>
                <a:sym typeface="Calibri"/>
              </a:rPr>
              <a:t>diagnostic method used for H.pylori?</a:t>
            </a:r>
            <a:endParaRPr sz="3600">
              <a:solidFill>
                <a:schemeClr val="dk1"/>
              </a:solidFill>
              <a:latin typeface="Calibri"/>
              <a:ea typeface="Calibri"/>
              <a:cs typeface="Calibri"/>
              <a:sym typeface="Calibri"/>
            </a:endParaRPr>
          </a:p>
          <a:p>
            <a:pPr marL="457200" lvl="0" indent="0" algn="l" rtl="0">
              <a:spcBef>
                <a:spcPts val="0"/>
              </a:spcBef>
              <a:spcAft>
                <a:spcPts val="0"/>
              </a:spcAft>
              <a:buNone/>
            </a:pPr>
            <a:r>
              <a:rPr lang="en" sz="3600">
                <a:solidFill>
                  <a:schemeClr val="dk1"/>
                </a:solidFill>
                <a:latin typeface="Calibri"/>
                <a:ea typeface="Calibri"/>
                <a:cs typeface="Calibri"/>
                <a:sym typeface="Calibri"/>
              </a:rPr>
              <a:t>     A.rapid urease test</a:t>
            </a:r>
            <a:endParaRPr sz="3600">
              <a:solidFill>
                <a:schemeClr val="dk1"/>
              </a:solidFill>
              <a:latin typeface="Calibri"/>
              <a:ea typeface="Calibri"/>
              <a:cs typeface="Calibri"/>
              <a:sym typeface="Calibri"/>
            </a:endParaRPr>
          </a:p>
          <a:p>
            <a:pPr marL="914400" lvl="0" indent="0" algn="l" rtl="0">
              <a:spcBef>
                <a:spcPts val="0"/>
              </a:spcBef>
              <a:spcAft>
                <a:spcPts val="0"/>
              </a:spcAft>
              <a:buNone/>
            </a:pPr>
            <a:r>
              <a:rPr lang="en" sz="3600">
                <a:solidFill>
                  <a:schemeClr val="dk1"/>
                </a:solidFill>
                <a:latin typeface="Calibri"/>
                <a:ea typeface="Calibri"/>
                <a:cs typeface="Calibri"/>
                <a:sym typeface="Calibri"/>
              </a:rPr>
              <a:t>B. serology tests</a:t>
            </a:r>
            <a:endParaRPr sz="3600">
              <a:solidFill>
                <a:schemeClr val="dk1"/>
              </a:solidFill>
              <a:latin typeface="Calibri"/>
              <a:ea typeface="Calibri"/>
              <a:cs typeface="Calibri"/>
              <a:sym typeface="Calibri"/>
            </a:endParaRPr>
          </a:p>
          <a:p>
            <a:pPr marL="914400" lvl="0" indent="0" algn="l" rtl="0">
              <a:spcBef>
                <a:spcPts val="0"/>
              </a:spcBef>
              <a:spcAft>
                <a:spcPts val="0"/>
              </a:spcAft>
              <a:buNone/>
            </a:pPr>
            <a:r>
              <a:rPr lang="en" sz="3600">
                <a:solidFill>
                  <a:schemeClr val="dk1"/>
                </a:solidFill>
                <a:latin typeface="Calibri"/>
                <a:ea typeface="Calibri"/>
                <a:cs typeface="Calibri"/>
                <a:sym typeface="Calibri"/>
              </a:rPr>
              <a:t>C. fecal antigen test</a:t>
            </a:r>
            <a:endParaRPr sz="3600">
              <a:solidFill>
                <a:schemeClr val="dk1"/>
              </a:solidFill>
              <a:latin typeface="Calibri"/>
              <a:ea typeface="Calibri"/>
              <a:cs typeface="Calibri"/>
              <a:sym typeface="Calibri"/>
            </a:endParaRPr>
          </a:p>
          <a:p>
            <a:pPr marL="914400" lvl="0" indent="0" algn="l" rtl="0">
              <a:spcBef>
                <a:spcPts val="0"/>
              </a:spcBef>
              <a:spcAft>
                <a:spcPts val="0"/>
              </a:spcAft>
              <a:buNone/>
            </a:pPr>
            <a:r>
              <a:rPr lang="en" sz="3600">
                <a:solidFill>
                  <a:schemeClr val="dk1"/>
                </a:solidFill>
                <a:latin typeface="Calibri"/>
                <a:ea typeface="Calibri"/>
                <a:cs typeface="Calibri"/>
                <a:sym typeface="Calibri"/>
              </a:rPr>
              <a:t>D.carbon urea breath test</a:t>
            </a:r>
            <a:endParaRPr sz="3600">
              <a:solidFill>
                <a:schemeClr val="dk1"/>
              </a:solidFill>
              <a:latin typeface="Calibri"/>
              <a:ea typeface="Calibri"/>
              <a:cs typeface="Calibri"/>
              <a:sym typeface="Calibri"/>
            </a:endParaRPr>
          </a:p>
          <a:p>
            <a:pPr marL="914400" lvl="0" indent="0" algn="l" rtl="0">
              <a:spcBef>
                <a:spcPts val="0"/>
              </a:spcBef>
              <a:spcAft>
                <a:spcPts val="0"/>
              </a:spcAft>
              <a:buNone/>
            </a:pPr>
            <a:endParaRPr sz="36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AutoNum type="arabicPeriod"/>
            </a:pPr>
            <a:r>
              <a:rPr lang="en" sz="3600">
                <a:solidFill>
                  <a:schemeClr val="dk1"/>
                </a:solidFill>
                <a:latin typeface="Calibri"/>
                <a:ea typeface="Calibri"/>
                <a:cs typeface="Calibri"/>
                <a:sym typeface="Calibri"/>
              </a:rPr>
              <a:t>Which of the following is the treatment for a penicillin hypersensitive patient coming with H.pylori peptic Ulcer?</a:t>
            </a:r>
            <a:endParaRPr sz="3600">
              <a:solidFill>
                <a:schemeClr val="dk1"/>
              </a:solidFill>
              <a:latin typeface="Calibri"/>
              <a:ea typeface="Calibri"/>
              <a:cs typeface="Calibri"/>
              <a:sym typeface="Calibri"/>
            </a:endParaRPr>
          </a:p>
          <a:p>
            <a:pPr marL="457200" lvl="0" indent="0" algn="l" rtl="0">
              <a:spcBef>
                <a:spcPts val="0"/>
              </a:spcBef>
              <a:spcAft>
                <a:spcPts val="0"/>
              </a:spcAft>
              <a:buNone/>
            </a:pPr>
            <a:r>
              <a:rPr lang="en" sz="3600">
                <a:solidFill>
                  <a:schemeClr val="dk1"/>
                </a:solidFill>
                <a:latin typeface="Calibri"/>
                <a:ea typeface="Calibri"/>
                <a:cs typeface="Calibri"/>
                <a:sym typeface="Calibri"/>
              </a:rPr>
              <a:t>     A. metronidazole + azithromycin</a:t>
            </a:r>
            <a:endParaRPr sz="3600">
              <a:solidFill>
                <a:schemeClr val="dk1"/>
              </a:solidFill>
              <a:latin typeface="Calibri"/>
              <a:ea typeface="Calibri"/>
              <a:cs typeface="Calibri"/>
              <a:sym typeface="Calibri"/>
            </a:endParaRPr>
          </a:p>
          <a:p>
            <a:pPr marL="914400" lvl="0" indent="0" algn="l" rtl="0">
              <a:spcBef>
                <a:spcPts val="0"/>
              </a:spcBef>
              <a:spcAft>
                <a:spcPts val="0"/>
              </a:spcAft>
              <a:buClr>
                <a:schemeClr val="dk1"/>
              </a:buClr>
              <a:buSzPts val="1100"/>
              <a:buFont typeface="Arial"/>
              <a:buNone/>
            </a:pPr>
            <a:r>
              <a:rPr lang="en" sz="3600">
                <a:solidFill>
                  <a:schemeClr val="dk1"/>
                </a:solidFill>
                <a:latin typeface="Calibri"/>
                <a:ea typeface="Calibri"/>
                <a:cs typeface="Calibri"/>
                <a:sym typeface="Calibri"/>
              </a:rPr>
              <a:t>B.PPI +clarithromycin +amoxicillin</a:t>
            </a:r>
            <a:endParaRPr sz="3600">
              <a:solidFill>
                <a:schemeClr val="dk1"/>
              </a:solidFill>
              <a:latin typeface="Calibri"/>
              <a:ea typeface="Calibri"/>
              <a:cs typeface="Calibri"/>
              <a:sym typeface="Calibri"/>
            </a:endParaRPr>
          </a:p>
          <a:p>
            <a:pPr marL="914400" lvl="0" indent="0" algn="l" rtl="0">
              <a:spcBef>
                <a:spcPts val="0"/>
              </a:spcBef>
              <a:spcAft>
                <a:spcPts val="0"/>
              </a:spcAft>
              <a:buNone/>
            </a:pPr>
            <a:r>
              <a:rPr lang="en" sz="3600">
                <a:solidFill>
                  <a:schemeClr val="dk1"/>
                </a:solidFill>
                <a:latin typeface="Calibri"/>
                <a:ea typeface="Calibri"/>
                <a:cs typeface="Calibri"/>
                <a:sym typeface="Calibri"/>
              </a:rPr>
              <a:t>C.PPI +clarithromycin +metronidazole</a:t>
            </a:r>
            <a:endParaRPr sz="3600">
              <a:solidFill>
                <a:schemeClr val="dk1"/>
              </a:solidFill>
              <a:latin typeface="Calibri"/>
              <a:ea typeface="Calibri"/>
              <a:cs typeface="Calibri"/>
              <a:sym typeface="Calibri"/>
            </a:endParaRPr>
          </a:p>
          <a:p>
            <a:pPr marL="914400" lvl="0" indent="0" algn="l" rtl="0">
              <a:spcBef>
                <a:spcPts val="0"/>
              </a:spcBef>
              <a:spcAft>
                <a:spcPts val="0"/>
              </a:spcAft>
              <a:buNone/>
            </a:pPr>
            <a:r>
              <a:rPr lang="en" sz="3600">
                <a:solidFill>
                  <a:schemeClr val="dk1"/>
                </a:solidFill>
                <a:latin typeface="Calibri"/>
                <a:ea typeface="Calibri"/>
                <a:cs typeface="Calibri"/>
                <a:sym typeface="Calibri"/>
              </a:rPr>
              <a:t>D.PPI +clarithromycin +tetracycline</a:t>
            </a:r>
            <a:endParaRPr sz="36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AutoNum type="arabicPeriod"/>
            </a:pPr>
            <a:r>
              <a:rPr lang="en" sz="3600">
                <a:solidFill>
                  <a:schemeClr val="dk1"/>
                </a:solidFill>
                <a:latin typeface="Calibri"/>
                <a:ea typeface="Calibri"/>
                <a:cs typeface="Calibri"/>
                <a:sym typeface="Calibri"/>
              </a:rPr>
              <a:t>Which of the following </a:t>
            </a:r>
            <a:r>
              <a:rPr lang="en" sz="3600" u="sng">
                <a:solidFill>
                  <a:schemeClr val="dk1"/>
                </a:solidFill>
                <a:latin typeface="Calibri"/>
                <a:ea typeface="Calibri"/>
                <a:cs typeface="Calibri"/>
                <a:sym typeface="Calibri"/>
              </a:rPr>
              <a:t>isn't </a:t>
            </a:r>
            <a:r>
              <a:rPr lang="en" sz="3600">
                <a:solidFill>
                  <a:schemeClr val="dk1"/>
                </a:solidFill>
                <a:latin typeface="Calibri"/>
                <a:ea typeface="Calibri"/>
                <a:cs typeface="Calibri"/>
                <a:sym typeface="Calibri"/>
              </a:rPr>
              <a:t>a disease caused by H.pylori?</a:t>
            </a:r>
            <a:endParaRPr sz="3600">
              <a:solidFill>
                <a:schemeClr val="dk1"/>
              </a:solidFill>
              <a:latin typeface="Calibri"/>
              <a:ea typeface="Calibri"/>
              <a:cs typeface="Calibri"/>
              <a:sym typeface="Calibri"/>
            </a:endParaRPr>
          </a:p>
          <a:p>
            <a:pPr marL="457200" lvl="0" indent="0" algn="l" rtl="0">
              <a:spcBef>
                <a:spcPts val="0"/>
              </a:spcBef>
              <a:spcAft>
                <a:spcPts val="0"/>
              </a:spcAft>
              <a:buNone/>
            </a:pPr>
            <a:r>
              <a:rPr lang="en" sz="3600">
                <a:latin typeface="Calibri"/>
                <a:ea typeface="Calibri"/>
                <a:cs typeface="Calibri"/>
                <a:sym typeface="Calibri"/>
              </a:rPr>
              <a:t>     A.gastric adenocarcinoma </a:t>
            </a:r>
            <a:endParaRPr sz="3600">
              <a:latin typeface="Calibri"/>
              <a:ea typeface="Calibri"/>
              <a:cs typeface="Calibri"/>
              <a:sym typeface="Calibri"/>
            </a:endParaRPr>
          </a:p>
          <a:p>
            <a:pPr marL="914400" lvl="0" indent="0" algn="l" rtl="0">
              <a:spcBef>
                <a:spcPts val="0"/>
              </a:spcBef>
              <a:spcAft>
                <a:spcPts val="0"/>
              </a:spcAft>
              <a:buNone/>
            </a:pPr>
            <a:r>
              <a:rPr lang="en" sz="3600">
                <a:latin typeface="Calibri"/>
                <a:ea typeface="Calibri"/>
                <a:cs typeface="Calibri"/>
                <a:sym typeface="Calibri"/>
              </a:rPr>
              <a:t>B.gastric and duodenal ulcer </a:t>
            </a:r>
            <a:endParaRPr sz="3600">
              <a:latin typeface="Calibri"/>
              <a:ea typeface="Calibri"/>
              <a:cs typeface="Calibri"/>
              <a:sym typeface="Calibri"/>
            </a:endParaRPr>
          </a:p>
          <a:p>
            <a:pPr marL="914400" lvl="0" indent="0" algn="l" rtl="0">
              <a:spcBef>
                <a:spcPts val="0"/>
              </a:spcBef>
              <a:spcAft>
                <a:spcPts val="0"/>
              </a:spcAft>
              <a:buNone/>
            </a:pPr>
            <a:r>
              <a:rPr lang="en" sz="3600">
                <a:latin typeface="Calibri"/>
                <a:ea typeface="Calibri"/>
                <a:cs typeface="Calibri"/>
                <a:sym typeface="Calibri"/>
              </a:rPr>
              <a:t>C. MALT lymphoma</a:t>
            </a:r>
            <a:endParaRPr sz="3600">
              <a:latin typeface="Calibri"/>
              <a:ea typeface="Calibri"/>
              <a:cs typeface="Calibri"/>
              <a:sym typeface="Calibri"/>
            </a:endParaRPr>
          </a:p>
          <a:p>
            <a:pPr marL="914400" lvl="0" indent="0" algn="l" rtl="0">
              <a:spcBef>
                <a:spcPts val="0"/>
              </a:spcBef>
              <a:spcAft>
                <a:spcPts val="0"/>
              </a:spcAft>
              <a:buClr>
                <a:schemeClr val="dk1"/>
              </a:buClr>
              <a:buSzPts val="1100"/>
              <a:buFont typeface="Arial"/>
              <a:buNone/>
            </a:pPr>
            <a:r>
              <a:rPr lang="en" sz="3600">
                <a:solidFill>
                  <a:schemeClr val="dk1"/>
                </a:solidFill>
                <a:latin typeface="Calibri"/>
                <a:ea typeface="Calibri"/>
                <a:cs typeface="Calibri"/>
                <a:sym typeface="Calibri"/>
              </a:rPr>
              <a:t>D.acute gastritis </a:t>
            </a:r>
            <a:endParaRPr sz="3600">
              <a:solidFill>
                <a:schemeClr val="dk1"/>
              </a:solidFill>
              <a:latin typeface="Calibri"/>
              <a:ea typeface="Calibri"/>
              <a:cs typeface="Calibri"/>
              <a:sym typeface="Calibri"/>
            </a:endParaRPr>
          </a:p>
        </p:txBody>
      </p:sp>
      <p:sp>
        <p:nvSpPr>
          <p:cNvPr id="136" name="Google Shape;136;p21"/>
          <p:cNvSpPr txBox="1"/>
          <p:nvPr/>
        </p:nvSpPr>
        <p:spPr>
          <a:xfrm>
            <a:off x="8861700" y="352000"/>
            <a:ext cx="8061900" cy="144012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None/>
            </a:pPr>
            <a:endParaRPr sz="3600">
              <a:latin typeface="Calibri"/>
              <a:ea typeface="Calibri"/>
              <a:cs typeface="Calibri"/>
              <a:sym typeface="Calibri"/>
            </a:endParaRPr>
          </a:p>
          <a:p>
            <a:pPr marL="0" lvl="0" indent="0" algn="l" rtl="0">
              <a:spcBef>
                <a:spcPts val="0"/>
              </a:spcBef>
              <a:spcAft>
                <a:spcPts val="0"/>
              </a:spcAft>
              <a:buNone/>
            </a:pPr>
            <a:r>
              <a:rPr lang="en" sz="3600">
                <a:solidFill>
                  <a:schemeClr val="dk1"/>
                </a:solidFill>
                <a:latin typeface="Calibri"/>
                <a:ea typeface="Calibri"/>
                <a:cs typeface="Calibri"/>
                <a:sym typeface="Calibri"/>
              </a:rPr>
              <a:t>5.  Which of the following </a:t>
            </a:r>
            <a:r>
              <a:rPr lang="en" sz="3600" u="sng">
                <a:solidFill>
                  <a:schemeClr val="dk1"/>
                </a:solidFill>
                <a:latin typeface="Calibri"/>
                <a:ea typeface="Calibri"/>
                <a:cs typeface="Calibri"/>
                <a:sym typeface="Calibri"/>
              </a:rPr>
              <a:t>isn't </a:t>
            </a:r>
            <a:r>
              <a:rPr lang="en" sz="3600">
                <a:solidFill>
                  <a:schemeClr val="dk1"/>
                </a:solidFill>
                <a:latin typeface="Calibri"/>
                <a:ea typeface="Calibri"/>
                <a:cs typeface="Calibri"/>
                <a:sym typeface="Calibri"/>
              </a:rPr>
              <a:t>a  symptom of peptic ulcer?</a:t>
            </a:r>
            <a:endParaRPr sz="3600">
              <a:solidFill>
                <a:schemeClr val="dk1"/>
              </a:solidFill>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r>
              <a:rPr lang="en" sz="3600">
                <a:solidFill>
                  <a:schemeClr val="dk1"/>
                </a:solidFill>
                <a:latin typeface="Calibri"/>
                <a:ea typeface="Calibri"/>
                <a:cs typeface="Calibri"/>
                <a:sym typeface="Calibri"/>
              </a:rPr>
              <a:t>     A.epigastric pain</a:t>
            </a:r>
            <a:endParaRPr sz="3600">
              <a:solidFill>
                <a:schemeClr val="dk1"/>
              </a:solidFill>
              <a:latin typeface="Calibri"/>
              <a:ea typeface="Calibri"/>
              <a:cs typeface="Calibri"/>
              <a:sym typeface="Calibri"/>
            </a:endParaRPr>
          </a:p>
          <a:p>
            <a:pPr marL="914400" lvl="0" indent="0" algn="l" rtl="0">
              <a:spcBef>
                <a:spcPts val="0"/>
              </a:spcBef>
              <a:spcAft>
                <a:spcPts val="0"/>
              </a:spcAft>
              <a:buClr>
                <a:schemeClr val="dk1"/>
              </a:buClr>
              <a:buSzPts val="1100"/>
              <a:buFont typeface="Arial"/>
              <a:buNone/>
            </a:pPr>
            <a:r>
              <a:rPr lang="en" sz="3600">
                <a:solidFill>
                  <a:schemeClr val="dk1"/>
                </a:solidFill>
                <a:latin typeface="Calibri"/>
                <a:ea typeface="Calibri"/>
                <a:cs typeface="Calibri"/>
                <a:sym typeface="Calibri"/>
              </a:rPr>
              <a:t>B.melena</a:t>
            </a:r>
            <a:endParaRPr sz="3600">
              <a:solidFill>
                <a:schemeClr val="dk1"/>
              </a:solidFill>
              <a:latin typeface="Calibri"/>
              <a:ea typeface="Calibri"/>
              <a:cs typeface="Calibri"/>
              <a:sym typeface="Calibri"/>
            </a:endParaRPr>
          </a:p>
          <a:p>
            <a:pPr marL="914400" lvl="0" indent="0" algn="l" rtl="0">
              <a:spcBef>
                <a:spcPts val="0"/>
              </a:spcBef>
              <a:spcAft>
                <a:spcPts val="0"/>
              </a:spcAft>
              <a:buClr>
                <a:schemeClr val="dk1"/>
              </a:buClr>
              <a:buSzPts val="1100"/>
              <a:buFont typeface="Arial"/>
              <a:buNone/>
            </a:pPr>
            <a:r>
              <a:rPr lang="en" sz="3600">
                <a:solidFill>
                  <a:schemeClr val="dk1"/>
                </a:solidFill>
                <a:latin typeface="Calibri"/>
                <a:ea typeface="Calibri"/>
                <a:cs typeface="Calibri"/>
                <a:sym typeface="Calibri"/>
              </a:rPr>
              <a:t>C. hematemesis</a:t>
            </a:r>
            <a:endParaRPr sz="3600">
              <a:solidFill>
                <a:schemeClr val="dk1"/>
              </a:solidFill>
              <a:latin typeface="Calibri"/>
              <a:ea typeface="Calibri"/>
              <a:cs typeface="Calibri"/>
              <a:sym typeface="Calibri"/>
            </a:endParaRPr>
          </a:p>
          <a:p>
            <a:pPr marL="914400" lvl="0" indent="0" algn="l" rtl="0">
              <a:spcBef>
                <a:spcPts val="0"/>
              </a:spcBef>
              <a:spcAft>
                <a:spcPts val="0"/>
              </a:spcAft>
              <a:buNone/>
            </a:pPr>
            <a:r>
              <a:rPr lang="en" sz="3600">
                <a:solidFill>
                  <a:schemeClr val="dk1"/>
                </a:solidFill>
                <a:latin typeface="Calibri"/>
                <a:ea typeface="Calibri"/>
                <a:cs typeface="Calibri"/>
                <a:sym typeface="Calibri"/>
              </a:rPr>
              <a:t>D.dry cough</a:t>
            </a:r>
            <a:endParaRPr sz="3600">
              <a:solidFill>
                <a:schemeClr val="dk1"/>
              </a:solidFill>
              <a:latin typeface="Calibri"/>
              <a:ea typeface="Calibri"/>
              <a:cs typeface="Calibri"/>
              <a:sym typeface="Calibri"/>
            </a:endParaRPr>
          </a:p>
          <a:p>
            <a:pPr marL="914400" lvl="0" indent="0" algn="l" rtl="0">
              <a:spcBef>
                <a:spcPts val="0"/>
              </a:spcBef>
              <a:spcAft>
                <a:spcPts val="0"/>
              </a:spcAft>
              <a:buNone/>
            </a:pPr>
            <a:endParaRPr sz="3600">
              <a:solidFill>
                <a:schemeClr val="dk1"/>
              </a:solidFill>
              <a:latin typeface="Calibri"/>
              <a:ea typeface="Calibri"/>
              <a:cs typeface="Calibri"/>
              <a:sym typeface="Calibri"/>
            </a:endParaRPr>
          </a:p>
          <a:p>
            <a:pPr marL="914400" lvl="0" indent="0" algn="l" rtl="0">
              <a:spcBef>
                <a:spcPts val="0"/>
              </a:spcBef>
              <a:spcAft>
                <a:spcPts val="0"/>
              </a:spcAft>
              <a:buNone/>
            </a:pPr>
            <a:endParaRPr sz="3600" b="1">
              <a:latin typeface="Calibri"/>
              <a:ea typeface="Calibri"/>
              <a:cs typeface="Calibri"/>
              <a:sym typeface="Calibri"/>
            </a:endParaRPr>
          </a:p>
          <a:p>
            <a:pPr marL="0" marR="0" lvl="0" indent="0" algn="l" rtl="0">
              <a:lnSpc>
                <a:spcPct val="100000"/>
              </a:lnSpc>
              <a:spcBef>
                <a:spcPts val="0"/>
              </a:spcBef>
              <a:spcAft>
                <a:spcPts val="0"/>
              </a:spcAft>
              <a:buNone/>
            </a:pPr>
            <a:r>
              <a:rPr lang="en" sz="3600" b="1">
                <a:latin typeface="Calibri"/>
                <a:ea typeface="Calibri"/>
                <a:cs typeface="Calibri"/>
                <a:sym typeface="Calibri"/>
              </a:rPr>
              <a:t>CASE:</a:t>
            </a:r>
            <a:r>
              <a:rPr lang="en" sz="3600">
                <a:latin typeface="Calibri"/>
                <a:ea typeface="Calibri"/>
                <a:cs typeface="Calibri"/>
                <a:sym typeface="Calibri"/>
              </a:rPr>
              <a:t>A 50-year-old male visits his primary care physician complaining of upper gastric pain of extended duration. His physician administers a breath test in which radiolabeled urea is administered. Radioactive carbon dioxide was released, indicating a positive test for the pathogen shown. </a:t>
            </a:r>
            <a:endParaRPr sz="3600">
              <a:latin typeface="Calibri"/>
              <a:ea typeface="Calibri"/>
              <a:cs typeface="Calibri"/>
              <a:sym typeface="Calibri"/>
            </a:endParaRPr>
          </a:p>
          <a:p>
            <a:pPr marL="0" marR="0" lvl="0" indent="0" algn="l" rtl="0">
              <a:lnSpc>
                <a:spcPct val="100000"/>
              </a:lnSpc>
              <a:spcBef>
                <a:spcPts val="0"/>
              </a:spcBef>
              <a:spcAft>
                <a:spcPts val="0"/>
              </a:spcAft>
              <a:buNone/>
            </a:pPr>
            <a:endParaRPr sz="3600">
              <a:latin typeface="Calibri"/>
              <a:ea typeface="Calibri"/>
              <a:cs typeface="Calibri"/>
              <a:sym typeface="Calibri"/>
            </a:endParaRPr>
          </a:p>
          <a:p>
            <a:pPr marL="0" marR="0" lvl="0" indent="0" algn="l" rtl="0">
              <a:lnSpc>
                <a:spcPct val="100000"/>
              </a:lnSpc>
              <a:spcBef>
                <a:spcPts val="0"/>
              </a:spcBef>
              <a:spcAft>
                <a:spcPts val="0"/>
              </a:spcAft>
              <a:buNone/>
            </a:pPr>
            <a:r>
              <a:rPr lang="en" sz="3600">
                <a:latin typeface="Calibri"/>
                <a:ea typeface="Calibri"/>
                <a:cs typeface="Calibri"/>
                <a:sym typeface="Calibri"/>
              </a:rPr>
              <a:t>6A-What is the most likely etiology and infection? </a:t>
            </a:r>
            <a:endParaRPr sz="3600">
              <a:latin typeface="Calibri"/>
              <a:ea typeface="Calibri"/>
              <a:cs typeface="Calibri"/>
              <a:sym typeface="Calibri"/>
            </a:endParaRPr>
          </a:p>
          <a:p>
            <a:pPr marL="0" marR="0" lvl="0" indent="0" algn="l" rtl="0">
              <a:lnSpc>
                <a:spcPct val="100000"/>
              </a:lnSpc>
              <a:spcBef>
                <a:spcPts val="0"/>
              </a:spcBef>
              <a:spcAft>
                <a:spcPts val="0"/>
              </a:spcAft>
              <a:buNone/>
            </a:pPr>
            <a:endParaRPr sz="3600">
              <a:latin typeface="Calibri"/>
              <a:ea typeface="Calibri"/>
              <a:cs typeface="Calibri"/>
              <a:sym typeface="Calibri"/>
            </a:endParaRPr>
          </a:p>
          <a:p>
            <a:pPr marL="0" marR="0" lvl="0" indent="0" algn="l" rtl="0">
              <a:lnSpc>
                <a:spcPct val="100000"/>
              </a:lnSpc>
              <a:spcBef>
                <a:spcPts val="0"/>
              </a:spcBef>
              <a:spcAft>
                <a:spcPts val="0"/>
              </a:spcAft>
              <a:buNone/>
            </a:pPr>
            <a:r>
              <a:rPr lang="en" sz="3600">
                <a:latin typeface="Calibri"/>
                <a:ea typeface="Calibri"/>
                <a:cs typeface="Calibri"/>
                <a:sym typeface="Calibri"/>
              </a:rPr>
              <a:t>6B-The pathogen shown is unique in its ability to colonize the stomach for extended periods of time. What virulence factor allows the bacterium shown to survive in the presence of stomach acid? </a:t>
            </a:r>
            <a:endParaRPr sz="3600">
              <a:latin typeface="Calibri"/>
              <a:ea typeface="Calibri"/>
              <a:cs typeface="Calibri"/>
              <a:sym typeface="Calibri"/>
            </a:endParaRPr>
          </a:p>
        </p:txBody>
      </p:sp>
      <p:sp>
        <p:nvSpPr>
          <p:cNvPr id="137" name="Google Shape;137;p21"/>
          <p:cNvSpPr txBox="1"/>
          <p:nvPr/>
        </p:nvSpPr>
        <p:spPr>
          <a:xfrm>
            <a:off x="6720900" y="1698255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 name="Google Shape;138;p21"/>
          <p:cNvCxnSpPr/>
          <p:nvPr/>
        </p:nvCxnSpPr>
        <p:spPr>
          <a:xfrm flipH="1">
            <a:off x="8578200" y="557500"/>
            <a:ext cx="213000" cy="11212200"/>
          </a:xfrm>
          <a:prstGeom prst="straightConnector1">
            <a:avLst/>
          </a:prstGeom>
          <a:noFill/>
          <a:ln w="9525" cap="flat" cmpd="sng">
            <a:solidFill>
              <a:schemeClr val="dk2"/>
            </a:solidFill>
            <a:prstDash val="solid"/>
            <a:round/>
            <a:headEnd type="none" w="med" len="med"/>
            <a:tailEnd type="none" w="med" len="med"/>
          </a:ln>
        </p:spPr>
      </p:cxnSp>
      <p:sp>
        <p:nvSpPr>
          <p:cNvPr id="139" name="Google Shape;139;p21"/>
          <p:cNvSpPr txBox="1"/>
          <p:nvPr/>
        </p:nvSpPr>
        <p:spPr>
          <a:xfrm>
            <a:off x="-4589875" y="10392800"/>
            <a:ext cx="3540900" cy="9769800"/>
          </a:xfrm>
          <a:prstGeom prst="rect">
            <a:avLst/>
          </a:prstGeom>
          <a:noFill/>
          <a:ln>
            <a:noFill/>
          </a:ln>
        </p:spPr>
        <p:txBody>
          <a:bodyPr spcFirstLastPara="1" wrap="square" lIns="91425" tIns="91425" rIns="91425" bIns="91425" anchor="ctr" anchorCtr="0">
            <a:noAutofit/>
          </a:bodyPr>
          <a:lstStyle/>
          <a:p>
            <a:pPr marL="914400" lvl="0" indent="0" algn="l" rtl="0">
              <a:spcBef>
                <a:spcPts val="0"/>
              </a:spcBef>
              <a:spcAft>
                <a:spcPts val="0"/>
              </a:spcAft>
              <a:buNone/>
            </a:pPr>
            <a:endParaRPr/>
          </a:p>
        </p:txBody>
      </p:sp>
      <p:sp>
        <p:nvSpPr>
          <p:cNvPr id="140" name="Google Shape;140;p21"/>
          <p:cNvSpPr/>
          <p:nvPr/>
        </p:nvSpPr>
        <p:spPr>
          <a:xfrm>
            <a:off x="902750" y="16031800"/>
            <a:ext cx="15522600" cy="6786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3000">
                <a:solidFill>
                  <a:srgbClr val="999999"/>
                </a:solidFill>
              </a:rPr>
              <a:t>Answers:</a:t>
            </a:r>
            <a:endParaRPr sz="3000">
              <a:solidFill>
                <a:srgbClr val="999999"/>
              </a:solidFill>
            </a:endParaRPr>
          </a:p>
          <a:p>
            <a:pPr marL="457200" lvl="0" indent="-419100" algn="l" rtl="0">
              <a:spcBef>
                <a:spcPts val="0"/>
              </a:spcBef>
              <a:spcAft>
                <a:spcPts val="0"/>
              </a:spcAft>
              <a:buClr>
                <a:srgbClr val="999999"/>
              </a:buClr>
              <a:buSzPts val="3000"/>
              <a:buAutoNum type="arabicPeriod"/>
            </a:pPr>
            <a:r>
              <a:rPr lang="en" sz="3000">
                <a:solidFill>
                  <a:srgbClr val="999999"/>
                </a:solidFill>
              </a:rPr>
              <a:t>D</a:t>
            </a:r>
            <a:endParaRPr sz="3000">
              <a:solidFill>
                <a:srgbClr val="999999"/>
              </a:solidFill>
            </a:endParaRPr>
          </a:p>
          <a:p>
            <a:pPr marL="457200" lvl="0" indent="-419100" algn="l" rtl="0">
              <a:spcBef>
                <a:spcPts val="0"/>
              </a:spcBef>
              <a:spcAft>
                <a:spcPts val="0"/>
              </a:spcAft>
              <a:buClr>
                <a:srgbClr val="999999"/>
              </a:buClr>
              <a:buSzPts val="3000"/>
              <a:buAutoNum type="arabicPeriod"/>
            </a:pPr>
            <a:r>
              <a:rPr lang="en" sz="3000">
                <a:solidFill>
                  <a:srgbClr val="999999"/>
                </a:solidFill>
              </a:rPr>
              <a:t>A</a:t>
            </a:r>
            <a:endParaRPr sz="3000">
              <a:solidFill>
                <a:srgbClr val="999999"/>
              </a:solidFill>
            </a:endParaRPr>
          </a:p>
          <a:p>
            <a:pPr marL="457200" lvl="0" indent="-419100" algn="l" rtl="0">
              <a:spcBef>
                <a:spcPts val="0"/>
              </a:spcBef>
              <a:spcAft>
                <a:spcPts val="0"/>
              </a:spcAft>
              <a:buClr>
                <a:srgbClr val="999999"/>
              </a:buClr>
              <a:buSzPts val="3000"/>
              <a:buAutoNum type="arabicPeriod"/>
            </a:pPr>
            <a:r>
              <a:rPr lang="en" sz="3000">
                <a:solidFill>
                  <a:srgbClr val="999999"/>
                </a:solidFill>
              </a:rPr>
              <a:t>C</a:t>
            </a:r>
            <a:endParaRPr sz="3000">
              <a:solidFill>
                <a:srgbClr val="999999"/>
              </a:solidFill>
            </a:endParaRPr>
          </a:p>
          <a:p>
            <a:pPr marL="457200" lvl="0" indent="-419100" algn="l" rtl="0">
              <a:spcBef>
                <a:spcPts val="0"/>
              </a:spcBef>
              <a:spcAft>
                <a:spcPts val="0"/>
              </a:spcAft>
              <a:buClr>
                <a:srgbClr val="999999"/>
              </a:buClr>
              <a:buSzPts val="3000"/>
              <a:buAutoNum type="arabicPeriod"/>
            </a:pPr>
            <a:r>
              <a:rPr lang="en" sz="3000">
                <a:solidFill>
                  <a:srgbClr val="999999"/>
                </a:solidFill>
              </a:rPr>
              <a:t>D</a:t>
            </a:r>
            <a:endParaRPr sz="3000">
              <a:solidFill>
                <a:srgbClr val="999999"/>
              </a:solidFill>
            </a:endParaRPr>
          </a:p>
          <a:p>
            <a:pPr marL="457200" lvl="0" indent="-419100" algn="l" rtl="0">
              <a:spcBef>
                <a:spcPts val="0"/>
              </a:spcBef>
              <a:spcAft>
                <a:spcPts val="0"/>
              </a:spcAft>
              <a:buClr>
                <a:srgbClr val="999999"/>
              </a:buClr>
              <a:buSzPts val="3000"/>
              <a:buAutoNum type="arabicPeriod"/>
            </a:pPr>
            <a:r>
              <a:rPr lang="en" sz="3000">
                <a:solidFill>
                  <a:srgbClr val="999999"/>
                </a:solidFill>
              </a:rPr>
              <a:t>D</a:t>
            </a:r>
            <a:endParaRPr sz="3000">
              <a:solidFill>
                <a:srgbClr val="999999"/>
              </a:solidFill>
            </a:endParaRPr>
          </a:p>
          <a:p>
            <a:pPr marL="457200" lvl="0" indent="0" algn="l" rtl="0">
              <a:spcBef>
                <a:spcPts val="0"/>
              </a:spcBef>
              <a:spcAft>
                <a:spcPts val="0"/>
              </a:spcAft>
              <a:buNone/>
            </a:pPr>
            <a:endParaRPr sz="3000">
              <a:solidFill>
                <a:srgbClr val="999999"/>
              </a:solidFill>
            </a:endParaRPr>
          </a:p>
          <a:p>
            <a:pPr marL="0" lvl="0" indent="0" algn="l" rtl="0">
              <a:spcBef>
                <a:spcPts val="0"/>
              </a:spcBef>
              <a:spcAft>
                <a:spcPts val="0"/>
              </a:spcAft>
              <a:buNone/>
            </a:pPr>
            <a:r>
              <a:rPr lang="en" sz="3000">
                <a:solidFill>
                  <a:srgbClr val="999999"/>
                </a:solidFill>
              </a:rPr>
              <a:t>6A: The patient most likely has a  gastric ulcer  caused by Helicobacter pylori . </a:t>
            </a:r>
            <a:endParaRPr sz="3000">
              <a:solidFill>
                <a:srgbClr val="999999"/>
              </a:solidFill>
            </a:endParaRPr>
          </a:p>
          <a:p>
            <a:pPr marL="0" lvl="0" indent="0" algn="l" rtl="0">
              <a:spcBef>
                <a:spcPts val="0"/>
              </a:spcBef>
              <a:spcAft>
                <a:spcPts val="0"/>
              </a:spcAft>
              <a:buNone/>
            </a:pPr>
            <a:endParaRPr sz="3000">
              <a:solidFill>
                <a:srgbClr val="999999"/>
              </a:solidFill>
            </a:endParaRPr>
          </a:p>
          <a:p>
            <a:pPr marL="0" lvl="0" indent="0" algn="l" rtl="0">
              <a:spcBef>
                <a:spcPts val="0"/>
              </a:spcBef>
              <a:spcAft>
                <a:spcPts val="0"/>
              </a:spcAft>
              <a:buNone/>
            </a:pPr>
            <a:r>
              <a:rPr lang="en" sz="3000">
                <a:solidFill>
                  <a:srgbClr val="999999"/>
                </a:solidFill>
              </a:rPr>
              <a:t>6B: The  virulence factor urease  (cleaves urea to ammonia and carbon dioxide. The ammonia neutralizes the acid in the stomach, making conditions favorable for the bacterium)</a:t>
            </a:r>
            <a:endParaRPr sz="3000">
              <a:solidFill>
                <a:srgbClr val="999999"/>
              </a:solidFill>
            </a:endParaRPr>
          </a:p>
          <a:p>
            <a:pPr marL="0" lvl="0" indent="0" algn="l" rtl="0">
              <a:spcBef>
                <a:spcPts val="0"/>
              </a:spcBef>
              <a:spcAft>
                <a:spcPts val="0"/>
              </a:spcAft>
              <a:buNone/>
            </a:pPr>
            <a:endParaRPr sz="6000"/>
          </a:p>
        </p:txBody>
      </p:sp>
    </p:spTree>
    <p:extLst>
      <p:ext uri="{BB962C8B-B14F-4D97-AF65-F5344CB8AC3E}">
        <p14:creationId xmlns:p14="http://schemas.microsoft.com/office/powerpoint/2010/main" val="610354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Google Shape;145;p22"/>
          <p:cNvSpPr txBox="1"/>
          <p:nvPr/>
        </p:nvSpPr>
        <p:spPr>
          <a:xfrm>
            <a:off x="891170" y="14472520"/>
            <a:ext cx="15075600" cy="1749000"/>
          </a:xfrm>
          <a:prstGeom prst="rect">
            <a:avLst/>
          </a:prstGeom>
          <a:noFill/>
          <a:ln>
            <a:noFill/>
          </a:ln>
        </p:spPr>
        <p:txBody>
          <a:bodyPr spcFirstLastPara="1" wrap="square" lIns="191875" tIns="191875" rIns="191875" bIns="191875" anchor="t" anchorCtr="0">
            <a:noAutofit/>
          </a:bodyPr>
          <a:lstStyle/>
          <a:p>
            <a:pPr marL="0" lvl="0" indent="0" algn="l" rtl="0">
              <a:spcBef>
                <a:spcPts val="0"/>
              </a:spcBef>
              <a:spcAft>
                <a:spcPts val="0"/>
              </a:spcAft>
              <a:buNone/>
            </a:pPr>
            <a:endParaRPr/>
          </a:p>
        </p:txBody>
      </p:sp>
      <p:sp>
        <p:nvSpPr>
          <p:cNvPr id="146" name="Google Shape;146;p22"/>
          <p:cNvSpPr txBox="1"/>
          <p:nvPr/>
        </p:nvSpPr>
        <p:spPr>
          <a:xfrm>
            <a:off x="2614296" y="14701517"/>
            <a:ext cx="12190800" cy="1290900"/>
          </a:xfrm>
          <a:prstGeom prst="rect">
            <a:avLst/>
          </a:prstGeom>
          <a:noFill/>
          <a:ln>
            <a:noFill/>
          </a:ln>
        </p:spPr>
        <p:txBody>
          <a:bodyPr spcFirstLastPara="1" wrap="square" lIns="191875" tIns="191875" rIns="191875" bIns="191875" anchor="t" anchorCtr="0">
            <a:noAutofit/>
          </a:bodyPr>
          <a:lstStyle/>
          <a:p>
            <a:pPr marL="0" lvl="0" indent="0" algn="ctr" rtl="0">
              <a:spcBef>
                <a:spcPts val="0"/>
              </a:spcBef>
              <a:spcAft>
                <a:spcPts val="0"/>
              </a:spcAft>
              <a:buNone/>
            </a:pPr>
            <a:r>
              <a:rPr lang="en" sz="7100" b="1">
                <a:latin typeface="Amatic SC"/>
                <a:ea typeface="Amatic SC"/>
                <a:cs typeface="Amatic SC"/>
                <a:sym typeface="Amatic SC"/>
              </a:rPr>
              <a:t>ALANOUD AL-MANSOUR &amp; KHALED AL-OQEELY</a:t>
            </a:r>
            <a:endParaRPr sz="7100" b="1">
              <a:latin typeface="Amatic SC"/>
              <a:ea typeface="Amatic SC"/>
              <a:cs typeface="Amatic SC"/>
              <a:sym typeface="Amatic SC"/>
            </a:endParaRPr>
          </a:p>
        </p:txBody>
      </p:sp>
      <p:pic>
        <p:nvPicPr>
          <p:cNvPr id="147" name="Google Shape;147;p22">
            <a:hlinkClick r:id="rId4"/>
          </p:cNvPr>
          <p:cNvPicPr preferRelativeResize="0"/>
          <p:nvPr/>
        </p:nvPicPr>
        <p:blipFill>
          <a:blip r:embed="rId5">
            <a:alphaModFix/>
          </a:blip>
          <a:stretch>
            <a:fillRect/>
          </a:stretch>
        </p:blipFill>
        <p:spPr>
          <a:xfrm>
            <a:off x="11597590" y="23731901"/>
            <a:ext cx="1329821" cy="1113725"/>
          </a:xfrm>
          <a:prstGeom prst="rect">
            <a:avLst/>
          </a:prstGeom>
          <a:noFill/>
          <a:ln>
            <a:noFill/>
          </a:ln>
        </p:spPr>
      </p:pic>
      <p:pic>
        <p:nvPicPr>
          <p:cNvPr id="148" name="Google Shape;148;p22"/>
          <p:cNvPicPr preferRelativeResize="0"/>
          <p:nvPr/>
        </p:nvPicPr>
        <p:blipFill>
          <a:blip r:embed="rId6">
            <a:alphaModFix/>
          </a:blip>
          <a:stretch>
            <a:fillRect/>
          </a:stretch>
        </p:blipFill>
        <p:spPr>
          <a:xfrm>
            <a:off x="15955808" y="23807103"/>
            <a:ext cx="1364404" cy="1291036"/>
          </a:xfrm>
          <a:prstGeom prst="rect">
            <a:avLst/>
          </a:prstGeom>
          <a:noFill/>
          <a:ln>
            <a:noFill/>
          </a:ln>
        </p:spPr>
      </p:pic>
      <p:pic>
        <p:nvPicPr>
          <p:cNvPr id="149" name="Google Shape;149;p22"/>
          <p:cNvPicPr preferRelativeResize="0"/>
          <p:nvPr/>
        </p:nvPicPr>
        <p:blipFill>
          <a:blip r:embed="rId7">
            <a:alphaModFix/>
          </a:blip>
          <a:stretch>
            <a:fillRect/>
          </a:stretch>
        </p:blipFill>
        <p:spPr>
          <a:xfrm>
            <a:off x="15595446" y="23784758"/>
            <a:ext cx="1329820" cy="1008004"/>
          </a:xfrm>
          <a:prstGeom prst="rect">
            <a:avLst/>
          </a:prstGeom>
          <a:noFill/>
          <a:ln>
            <a:noFill/>
          </a:ln>
        </p:spPr>
      </p:pic>
      <p:sp>
        <p:nvSpPr>
          <p:cNvPr id="150" name="Google Shape;150;p22"/>
          <p:cNvSpPr txBox="1"/>
          <p:nvPr/>
        </p:nvSpPr>
        <p:spPr>
          <a:xfrm>
            <a:off x="4400550" y="18518200"/>
            <a:ext cx="7766700" cy="4824600"/>
          </a:xfrm>
          <a:prstGeom prst="rect">
            <a:avLst/>
          </a:prstGeom>
          <a:noFill/>
          <a:ln>
            <a:noFill/>
          </a:ln>
        </p:spPr>
        <p:txBody>
          <a:bodyPr spcFirstLastPara="1" wrap="square" lIns="191875" tIns="191875" rIns="191875" bIns="191875" anchor="t" anchorCtr="0">
            <a:noAutofit/>
          </a:bodyPr>
          <a:lstStyle/>
          <a:p>
            <a:pPr marL="0" lvl="0" indent="0" algn="ctr" rtl="0">
              <a:spcBef>
                <a:spcPts val="0"/>
              </a:spcBef>
              <a:spcAft>
                <a:spcPts val="0"/>
              </a:spcAft>
              <a:buNone/>
            </a:pPr>
            <a:r>
              <a:rPr lang="en" sz="7100" b="1">
                <a:latin typeface="Amatic SC"/>
                <a:ea typeface="Amatic SC"/>
                <a:cs typeface="Amatic SC"/>
                <a:sym typeface="Amatic SC"/>
              </a:rPr>
              <a:t>Anas abdullah alsaif</a:t>
            </a:r>
            <a:endParaRPr sz="7100" b="1">
              <a:latin typeface="Amatic SC"/>
              <a:ea typeface="Amatic SC"/>
              <a:cs typeface="Amatic SC"/>
              <a:sym typeface="Amatic SC"/>
            </a:endParaRPr>
          </a:p>
          <a:p>
            <a:pPr marL="0" lvl="0" indent="0" algn="ctr" rtl="0">
              <a:spcBef>
                <a:spcPts val="0"/>
              </a:spcBef>
              <a:spcAft>
                <a:spcPts val="0"/>
              </a:spcAft>
              <a:buNone/>
            </a:pPr>
            <a:r>
              <a:rPr lang="en" sz="7100" b="1">
                <a:latin typeface="Amatic SC"/>
                <a:ea typeface="Amatic SC"/>
                <a:cs typeface="Amatic SC"/>
                <a:sym typeface="Amatic SC"/>
              </a:rPr>
              <a:t>Faisal Altahan</a:t>
            </a:r>
            <a:endParaRPr sz="7100" b="1">
              <a:latin typeface="Amatic SC"/>
              <a:ea typeface="Amatic SC"/>
              <a:cs typeface="Amatic SC"/>
              <a:sym typeface="Amatic SC"/>
            </a:endParaRPr>
          </a:p>
          <a:p>
            <a:pPr marL="0" lvl="0" indent="0" algn="ctr" rtl="0">
              <a:spcBef>
                <a:spcPts val="0"/>
              </a:spcBef>
              <a:spcAft>
                <a:spcPts val="0"/>
              </a:spcAft>
              <a:buNone/>
            </a:pPr>
            <a:r>
              <a:rPr lang="en" sz="7100" b="1">
                <a:latin typeface="Amatic SC"/>
                <a:ea typeface="Amatic SC"/>
                <a:cs typeface="Amatic SC"/>
                <a:sym typeface="Amatic SC"/>
              </a:rPr>
              <a:t>Moath abdulghani</a:t>
            </a:r>
            <a:endParaRPr sz="7100" b="1">
              <a:latin typeface="Amatic SC"/>
              <a:ea typeface="Amatic SC"/>
              <a:cs typeface="Amatic SC"/>
              <a:sym typeface="Amatic SC"/>
            </a:endParaRPr>
          </a:p>
          <a:p>
            <a:pPr marL="0" lvl="0" indent="0" algn="ctr" rtl="0">
              <a:spcBef>
                <a:spcPts val="0"/>
              </a:spcBef>
              <a:spcAft>
                <a:spcPts val="0"/>
              </a:spcAft>
              <a:buNone/>
            </a:pPr>
            <a:r>
              <a:rPr lang="en" sz="7100" b="1">
                <a:latin typeface="Amatic SC"/>
                <a:ea typeface="Amatic SC"/>
                <a:cs typeface="Amatic SC"/>
                <a:sym typeface="Amatic SC"/>
              </a:rPr>
              <a:t>Moath alhomod</a:t>
            </a:r>
            <a:endParaRPr sz="7100" b="1">
              <a:latin typeface="Amatic SC"/>
              <a:ea typeface="Amatic SC"/>
              <a:cs typeface="Amatic SC"/>
              <a:sym typeface="Amatic SC"/>
            </a:endParaRPr>
          </a:p>
          <a:p>
            <a:pPr marL="0" lvl="0" indent="0" algn="ctr" rtl="0">
              <a:spcBef>
                <a:spcPts val="0"/>
              </a:spcBef>
              <a:spcAft>
                <a:spcPts val="0"/>
              </a:spcAft>
              <a:buNone/>
            </a:pPr>
            <a:r>
              <a:rPr lang="en" sz="7100" b="1">
                <a:latin typeface="Amatic SC"/>
                <a:ea typeface="Amatic SC"/>
                <a:cs typeface="Amatic SC"/>
                <a:sym typeface="Amatic SC"/>
              </a:rPr>
              <a:t>Abdullah Alangari</a:t>
            </a:r>
            <a:endParaRPr sz="7100" b="1">
              <a:latin typeface="Amatic SC"/>
              <a:ea typeface="Amatic SC"/>
              <a:cs typeface="Amatic SC"/>
              <a:sym typeface="Amatic SC"/>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1929</Words>
  <Application>Microsoft Office PowerPoint</Application>
  <PresentationFormat>مخصص</PresentationFormat>
  <Paragraphs>241</Paragraphs>
  <Slides>9</Slides>
  <Notes>9</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9</vt:i4>
      </vt:variant>
    </vt:vector>
  </HeadingPairs>
  <TitlesOfParts>
    <vt:vector size="16" baseType="lpstr">
      <vt:lpstr>Josefin Sans</vt:lpstr>
      <vt:lpstr>Arial</vt:lpstr>
      <vt:lpstr>Comic Sans MS</vt:lpstr>
      <vt:lpstr>Calibri</vt:lpstr>
      <vt:lpstr>Roboto</vt:lpstr>
      <vt:lpstr>Amatic SC</vt:lpstr>
      <vt:lpstr>Simple Light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WINAM06052017</dc:creator>
  <cp:lastModifiedBy>ftomy naje</cp:lastModifiedBy>
  <cp:revision>4</cp:revision>
  <dcterms:modified xsi:type="dcterms:W3CDTF">2019-01-20T19:37:03Z</dcterms:modified>
</cp:coreProperties>
</file>