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7419638" cy="25146000"/>
  <p:notesSz cx="6858000" cy="9144000"/>
  <p:embeddedFontLst>
    <p:embeddedFont>
      <p:font typeface="Amatic SC" panose="020B0604020202020204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Josefi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A79C40-349E-47D9-98BB-541FFC99240C}">
  <a:tblStyle styleId="{66A79C40-349E-47D9-98BB-541FFC9924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86A987-63B9-496C-AFAA-5AE83E1805C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23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1656" y="685800"/>
            <a:ext cx="2375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5dfc3bb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5dfc3bb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9655a6b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9655a6b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9452132b7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9452132b7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9655a6bd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9655a6bd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9673fcc1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9673fcc1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0cb3dea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0cb3dea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fac12d2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fac12d2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452132b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452132b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452132b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452132b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9452132b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9452132b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9452132b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9452132b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9452132b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9452132b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9452132b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9452132b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9452132b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9452132b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93805" y="3640144"/>
            <a:ext cx="16231800" cy="10035000"/>
          </a:xfrm>
          <a:prstGeom prst="rect">
            <a:avLst/>
          </a:prstGeom>
        </p:spPr>
        <p:txBody>
          <a:bodyPr spcFirstLastPara="1" wrap="square" lIns="191875" tIns="191875" rIns="191875" bIns="1918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93789" y="13855722"/>
            <a:ext cx="16231800" cy="38751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93789" y="5407722"/>
            <a:ext cx="16231800" cy="9599100"/>
          </a:xfrm>
          <a:prstGeom prst="rect">
            <a:avLst/>
          </a:prstGeom>
        </p:spPr>
        <p:txBody>
          <a:bodyPr spcFirstLastPara="1" wrap="square" lIns="191875" tIns="191875" rIns="191875" bIns="1918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93789" y="15410878"/>
            <a:ext cx="16231800" cy="63600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marL="457200" lvl="0" indent="-469900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1pPr>
            <a:lvl2pPr marL="914400" lvl="1" indent="-412750" algn="ctr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algn="ctr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algn="ctr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algn="ctr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algn="ctr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algn="ctr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algn="ctr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algn="ctr">
              <a:spcBef>
                <a:spcPts val="3400"/>
              </a:spcBef>
              <a:spcAft>
                <a:spcPts val="34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3789" y="10515267"/>
            <a:ext cx="16231800" cy="41157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93789" y="5634322"/>
            <a:ext cx="16231800" cy="167025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marL="457200" lvl="0" indent="-469900">
              <a:spcBef>
                <a:spcPts val="0"/>
              </a:spcBef>
              <a:spcAft>
                <a:spcPts val="0"/>
              </a:spcAft>
              <a:buSzPts val="3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lvl="2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lvl="3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lvl="4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lvl="5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lvl="6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lvl="7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lvl="8" indent="-412750">
              <a:spcBef>
                <a:spcPts val="3400"/>
              </a:spcBef>
              <a:spcAft>
                <a:spcPts val="3400"/>
              </a:spcAft>
              <a:buSzPts val="29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93789" y="5634322"/>
            <a:ext cx="7620000" cy="167025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1pPr>
            <a:lvl2pPr marL="914400" lvl="1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3400"/>
              </a:spcBef>
              <a:spcAft>
                <a:spcPts val="340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205725" y="5634322"/>
            <a:ext cx="7620000" cy="167025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1pPr>
            <a:lvl2pPr marL="914400" lvl="1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3400"/>
              </a:spcBef>
              <a:spcAft>
                <a:spcPts val="340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93789" y="2716267"/>
            <a:ext cx="5349300" cy="3694200"/>
          </a:xfrm>
          <a:prstGeom prst="rect">
            <a:avLst/>
          </a:prstGeom>
        </p:spPr>
        <p:txBody>
          <a:bodyPr spcFirstLastPara="1" wrap="square" lIns="191875" tIns="191875" rIns="191875" bIns="1918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93789" y="6793600"/>
            <a:ext cx="5349300" cy="155439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3400"/>
              </a:spcBef>
              <a:spcAft>
                <a:spcPts val="340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33927" y="2200733"/>
            <a:ext cx="12130500" cy="19999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709663" y="-611"/>
            <a:ext cx="8709600" cy="2514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05778" y="6028856"/>
            <a:ext cx="7706400" cy="7246800"/>
          </a:xfrm>
          <a:prstGeom prst="rect">
            <a:avLst/>
          </a:prstGeom>
        </p:spPr>
        <p:txBody>
          <a:bodyPr spcFirstLastPara="1" wrap="square" lIns="191875" tIns="191875" rIns="191875" bIns="1918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2pPr>
            <a:lvl3pPr lvl="2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3pPr>
            <a:lvl4pPr lvl="3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4pPr>
            <a:lvl5pPr lvl="4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5pPr>
            <a:lvl6pPr lvl="5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6pPr>
            <a:lvl7pPr lvl="6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7pPr>
            <a:lvl8pPr lvl="7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8pPr>
            <a:lvl9pPr lvl="8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05778" y="13703922"/>
            <a:ext cx="7706400" cy="60387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409750" y="3539922"/>
            <a:ext cx="7309500" cy="180651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/>
          <a:lstStyle>
            <a:lvl1pPr marL="457200" lvl="0" indent="-46990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1pPr>
            <a:lvl2pPr marL="914400" lvl="1" indent="-412750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>
              <a:spcBef>
                <a:spcPts val="3400"/>
              </a:spcBef>
              <a:spcAft>
                <a:spcPts val="34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93789" y="20682811"/>
            <a:ext cx="11427600" cy="29583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3789" y="5634322"/>
            <a:ext cx="16231800" cy="16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t" anchorCtr="0"/>
          <a:lstStyle>
            <a:lvl1pPr marL="457200" lvl="0" indent="-469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Char char="●"/>
              <a:defRPr sz="3800">
                <a:solidFill>
                  <a:schemeClr val="dk2"/>
                </a:solidFill>
              </a:defRPr>
            </a:lvl1pPr>
            <a:lvl2pPr marL="914400" lvl="1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2pPr>
            <a:lvl3pPr marL="1371600" lvl="2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3pPr>
            <a:lvl4pPr marL="1828800" lvl="3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4pPr>
            <a:lvl5pPr marL="2286000" lvl="4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5pPr>
            <a:lvl6pPr marL="2743200" lvl="5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6pPr>
            <a:lvl7pPr marL="3200400" lvl="6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7pPr>
            <a:lvl8pPr marL="3657600" lvl="7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8pPr>
            <a:lvl9pPr marL="4114800" lvl="8" indent="-412750">
              <a:lnSpc>
                <a:spcPct val="115000"/>
              </a:lnSpc>
              <a:spcBef>
                <a:spcPts val="3400"/>
              </a:spcBef>
              <a:spcAft>
                <a:spcPts val="340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 algn="r">
              <a:buNone/>
              <a:defRPr sz="2100">
                <a:solidFill>
                  <a:schemeClr val="dk2"/>
                </a:solidFill>
              </a:defRPr>
            </a:lvl1pPr>
            <a:lvl2pPr lvl="1" algn="r">
              <a:buNone/>
              <a:defRPr sz="2100">
                <a:solidFill>
                  <a:schemeClr val="dk2"/>
                </a:solidFill>
              </a:defRPr>
            </a:lvl2pPr>
            <a:lvl3pPr lvl="2" algn="r">
              <a:buNone/>
              <a:defRPr sz="2100">
                <a:solidFill>
                  <a:schemeClr val="dk2"/>
                </a:solidFill>
              </a:defRPr>
            </a:lvl3pPr>
            <a:lvl4pPr lvl="3" algn="r">
              <a:buNone/>
              <a:defRPr sz="2100">
                <a:solidFill>
                  <a:schemeClr val="dk2"/>
                </a:solidFill>
              </a:defRPr>
            </a:lvl4pPr>
            <a:lvl5pPr lvl="4" algn="r">
              <a:buNone/>
              <a:defRPr sz="2100">
                <a:solidFill>
                  <a:schemeClr val="dk2"/>
                </a:solidFill>
              </a:defRPr>
            </a:lvl5pPr>
            <a:lvl6pPr lvl="5" algn="r">
              <a:buNone/>
              <a:defRPr sz="2100">
                <a:solidFill>
                  <a:schemeClr val="dk2"/>
                </a:solidFill>
              </a:defRPr>
            </a:lvl6pPr>
            <a:lvl7pPr lvl="6" algn="r">
              <a:buNone/>
              <a:defRPr sz="2100">
                <a:solidFill>
                  <a:schemeClr val="dk2"/>
                </a:solidFill>
              </a:defRPr>
            </a:lvl7pPr>
            <a:lvl8pPr lvl="7" algn="r">
              <a:buNone/>
              <a:defRPr sz="2100">
                <a:solidFill>
                  <a:schemeClr val="dk2"/>
                </a:solidFill>
              </a:defRPr>
            </a:lvl8pPr>
            <a:lvl9pPr lvl="8" algn="r">
              <a:buNone/>
              <a:defRPr sz="2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twitter.com/microbiology4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35226" y="-3014995"/>
            <a:ext cx="10134204" cy="1013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76927" y="-2"/>
            <a:ext cx="1942401" cy="18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370775" y="1786500"/>
            <a:ext cx="7213500" cy="12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370775" y="28750"/>
            <a:ext cx="60369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Dr notes:</a:t>
            </a:r>
            <a:endParaRPr sz="72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FF0000"/>
              </a:solidFill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0" y="1786500"/>
            <a:ext cx="17160000" cy="233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Most of the normal flora are found in the </a:t>
            </a: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colon.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Many of the Normal flora can cause a disease in immunocompromised patient and its strongly associated with antibiotics.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 said:just I want you to get general idea from slide 6.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Strep.viridans might cause endocarditis after dental procedure.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How does antibiotic cause infection(like in Cl.difficile)? Because antibiotic will kill some of the normal flora in the GI that will lead </a:t>
            </a: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enhance the infection of the other Bacteria.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Diarrhea occurs mainly in children remember.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Cl.difficile infection is very common in clinical practice.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Diarrhea could be due to:1-infection ,2-non-infectious causes like in case of lactose intolerance.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Viral causes are self-limited.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Infectious Diarrhea like Campylobacter will cause diarrhea by initiation of inflammation and this will lead to invasion to the intestinal mucosa.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 of the the risk factor for diarrhea is proton pump inhibitors because it will cause decrease in acidity which is good for the infection.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very important:In case of enterotoxin bacteria(ingestion of preformed toxins in the stool) like in Staph.aureus  there will be rapid onset of the infection maybe 1-6 hours!!!!.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case of invasive bacteria like salmonella it will take days.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Char char="●"/>
            </a:pPr>
            <a:r>
              <a:rPr lang="en" sz="4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Chicken source indicates two bacteria:Campylobacter,salmonella 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It's a hint!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Campylobacter will cause infection due to ingestion of undercooked chicken , can come in case as people doing BBQ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0" y="0"/>
            <a:ext cx="47784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Dr notes</a:t>
            </a:r>
            <a:endParaRPr sz="6000" b="1">
              <a:solidFill>
                <a:srgbClr val="FF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0" y="2024175"/>
            <a:ext cx="17419200" cy="22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Campylobacter common in BBQ parties remember that very well,also it will cause other manifestations like reactive arthritis.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Diagnosis:-Gram negative curved shaped,Culture on CAMPY BAPA.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Treatment:Erythromycin,CIPROFLOXACIN.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E.coli:Enterotoxigenic e.coli is the most common cause in case of Traveler's diarrhea تصير للشخص إذا سافر لمكان جديد.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Enterohemorrhagic E.coli is the most common cause of (HUS) and cause bloody diarrhea Mainly occur after ingestion of undercooked hamburger and Has Important toxin which is Shiga toxin 1 and 2.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Diagnosis: Culture on Sorbitol MacConkey agar.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Treatment:Not recommended why? Because it will enhance the bacterial infection.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Other E.coli doctor did not focus on them.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Yersinia will cause a condition just like appendicitis also will cause Erythema nodosum.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Clostridium difficile usually  associated with antibiotic. The most important toxin is Toxin B will cause Pseudomembranous Colitis.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Diagnosis:Stool specimen for Microscopy,Culture on selective media.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Char char="●"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doctor mentioned some cases you will find it in the next slide in the quiz.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0" y="0"/>
            <a:ext cx="30000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Quiz: </a:t>
            </a:r>
            <a:endParaRPr sz="60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370775" y="1786500"/>
            <a:ext cx="7213500" cy="20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1-Which of the following sites has the most abundant normal flora: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A-stomach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B-mouth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C-colon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D-small intestine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2-the reason behind rapid onset of staph aureus: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A-low infectious dose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B-due to the preformed toxins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C-highly virulent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D-due to invasion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3-Which of the following infections can lead to</a:t>
            </a:r>
            <a:r>
              <a:rPr lang="en" sz="3600">
                <a:solidFill>
                  <a:schemeClr val="dk1"/>
                </a:solidFill>
              </a:rPr>
              <a:t>	 Guillain- Barrie’ syndrome ?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A-Campylobacter jejuni 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B-Clostridium difficile 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C-Enterohemorrhagic E.coli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D-Staphylococcus aureus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4-a 32 year old tourist came to the outpatient department complaining of abdominal pain and continuous going to the toilet, he describes his stool as ” watery’”. Which of the following is the most likely cause?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A-Enterotoxigenic E.coli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B-Enteropathogenic E.coli 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C-Enterohemorrhagic E.coli 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D-Enteroadherent E.coli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100">
                <a:solidFill>
                  <a:schemeClr val="dk1"/>
                </a:solidFill>
              </a:rPr>
              <a:t>				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	 		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7" name="Google Shape;197;p24"/>
          <p:cNvSpPr txBox="1"/>
          <p:nvPr/>
        </p:nvSpPr>
        <p:spPr>
          <a:xfrm>
            <a:off x="9101100" y="1719100"/>
            <a:ext cx="8056200" cy="20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5-which of the following infections may cause an appendicitis like pain ?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A-</a:t>
            </a:r>
            <a:r>
              <a:rPr lang="en" sz="3600" dirty="0">
                <a:solidFill>
                  <a:schemeClr val="dk1"/>
                </a:solidFill>
              </a:rPr>
              <a:t>Campylobacter jejuni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B-Enterohemorrhagic E.coli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C-Clostridium difficile 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D-Yersinia enterocolitica 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6- Antibiotic associated diarrhea is related to :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</a:rPr>
              <a:t>A-Campylobacter jejuni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</a:rPr>
              <a:t>B-Enterohemorrhagic E.coli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</a:rPr>
              <a:t>C-Clostridium difficile 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D-Yersinia enterocolitica 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7-Which of the following methods is used to diagnose Clostridium difficile ?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A-Selective culture media 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B-Non-selective culture media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C-Microscopy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D-Toxin assay</a:t>
            </a: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27539325" y="15977475"/>
            <a:ext cx="5258400" cy="5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9005600" y="20295650"/>
            <a:ext cx="5935500" cy="2295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999999"/>
                </a:solidFill>
              </a:rPr>
              <a:t>Answers:</a:t>
            </a:r>
            <a:endParaRPr sz="3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999999"/>
                </a:solidFill>
              </a:rPr>
              <a:t>1-C 2-B 3-A 4-A 5-D 6-C 7-D </a:t>
            </a:r>
            <a:endParaRPr sz="3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0" y="0"/>
            <a:ext cx="30000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  <a:latin typeface="Josefin Sans"/>
                <a:ea typeface="Josefin Sans"/>
                <a:cs typeface="Josefin Sans"/>
                <a:sym typeface="Josefin Sans"/>
              </a:rPr>
              <a:t>Case: </a:t>
            </a:r>
            <a:endParaRPr sz="6000" b="1">
              <a:solidFill>
                <a:srgbClr val="FF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370775" y="1786500"/>
            <a:ext cx="16382100" cy="20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 40 years old seen in the medicine department with a bloody diarrhea and has a thrombocytopenia, he usually eats hamburgers from fast food restaurants.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1-which organism can cause such symptoms ?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2-what is the syndrome related to this patient ?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3- what is the most likely source of the organism ?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4- What is the management of this patient ?</a:t>
            </a:r>
            <a:endParaRPr sz="36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100">
                <a:solidFill>
                  <a:schemeClr val="dk1"/>
                </a:solidFill>
              </a:rPr>
              <a:t>				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	 		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0" name="Google Shape;210;p25"/>
          <p:cNvSpPr txBox="1"/>
          <p:nvPr/>
        </p:nvSpPr>
        <p:spPr>
          <a:xfrm>
            <a:off x="21235900" y="2242100"/>
            <a:ext cx="8056200" cy="20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370775" y="15168500"/>
            <a:ext cx="15522600" cy="5797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B7B7B7"/>
                </a:solidFill>
              </a:rPr>
              <a:t>Answers:</a:t>
            </a:r>
            <a:endParaRPr sz="3000"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B7B7B7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AutoNum type="arabicPeriod"/>
            </a:pPr>
            <a:r>
              <a:rPr lang="en" sz="3000">
                <a:solidFill>
                  <a:srgbClr val="B7B7B7"/>
                </a:solidFill>
              </a:rPr>
              <a:t>Enterohemorrhagic E.coli </a:t>
            </a:r>
            <a:endParaRPr sz="3000">
              <a:solidFill>
                <a:srgbClr val="B7B7B7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AutoNum type="arabicPeriod"/>
            </a:pPr>
            <a:r>
              <a:rPr lang="en" sz="3000">
                <a:solidFill>
                  <a:srgbClr val="B7B7B7"/>
                </a:solidFill>
              </a:rPr>
              <a:t>hemolytic uremic syndrome</a:t>
            </a:r>
            <a:endParaRPr sz="3000">
              <a:solidFill>
                <a:srgbClr val="B7B7B7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AutoNum type="arabicPeriod"/>
            </a:pPr>
            <a:r>
              <a:rPr lang="en" sz="3000">
                <a:solidFill>
                  <a:srgbClr val="B7B7B7"/>
                </a:solidFill>
              </a:rPr>
              <a:t>Undercooked Hamburgers </a:t>
            </a:r>
            <a:endParaRPr sz="3000">
              <a:solidFill>
                <a:srgbClr val="B7B7B7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Font typeface="Calibri"/>
              <a:buAutoNum type="arabicPeriod"/>
            </a:pPr>
            <a:r>
              <a:rPr lang="en" sz="3000">
                <a:solidFill>
                  <a:srgbClr val="B7B7B7"/>
                </a:solidFill>
              </a:rPr>
              <a:t>Treating the syndrome without any antibiotic, it is </a:t>
            </a:r>
            <a:r>
              <a:rPr lang="en" sz="3000" b="1" u="sng">
                <a:solidFill>
                  <a:srgbClr val="B7B7B7"/>
                </a:solidFill>
              </a:rPr>
              <a:t>contraindicated</a:t>
            </a:r>
            <a:r>
              <a:rPr lang="en" sz="3000">
                <a:solidFill>
                  <a:srgbClr val="B7B7B7"/>
                </a:solidFill>
              </a:rPr>
              <a:t> </a:t>
            </a:r>
            <a:endParaRPr sz="3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/>
        </p:nvSpPr>
        <p:spPr>
          <a:xfrm>
            <a:off x="891170" y="14472520"/>
            <a:ext cx="150756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6"/>
          <p:cNvSpPr txBox="1"/>
          <p:nvPr/>
        </p:nvSpPr>
        <p:spPr>
          <a:xfrm>
            <a:off x="2614296" y="14701517"/>
            <a:ext cx="12190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latin typeface="Amatic SC"/>
                <a:ea typeface="Amatic SC"/>
                <a:cs typeface="Amatic SC"/>
                <a:sym typeface="Amatic SC"/>
              </a:rPr>
              <a:t>ALANOUD AL-MANSOUR &amp; KHALED AL-OQEELY</a:t>
            </a:r>
            <a:endParaRPr sz="71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18" name="Google Shape;218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97590" y="23731901"/>
            <a:ext cx="1329821" cy="11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55808" y="23807103"/>
            <a:ext cx="1364404" cy="129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95446" y="23784758"/>
            <a:ext cx="1329820" cy="100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/>
        </p:nvSpPr>
        <p:spPr>
          <a:xfrm>
            <a:off x="2119025" y="17108450"/>
            <a:ext cx="7766700" cy="48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1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-Moath abdulghani</a:t>
            </a:r>
            <a:endParaRPr sz="71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-Moath alhamoud</a:t>
            </a:r>
            <a:endParaRPr sz="71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-Abdullah Alangari</a:t>
            </a:r>
            <a:endParaRPr sz="71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8313700" y="18020738"/>
            <a:ext cx="649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-Anas abdullah alsaif</a:t>
            </a:r>
            <a:endParaRPr sz="71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-Faisal Altahan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71900" y="382025"/>
            <a:ext cx="15033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Josefin Sans"/>
                <a:ea typeface="Josefin Sans"/>
                <a:cs typeface="Josefin Sans"/>
                <a:sym typeface="Josefin Sans"/>
              </a:rPr>
              <a:t>Introduction to normal flora: </a:t>
            </a:r>
            <a:endParaRPr sz="60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808975" y="1865175"/>
            <a:ext cx="16112400" cy="10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Normal flora are microorganisms that are frequently found in various body sites in normal healthy individuals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Constituents and number vary according to the age and physiologic status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Able to colonize and multiply under the existing condition of different body sites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Inhibit competing intruders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Have symbiotic relationship that benefit the host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●"/>
            </a:pP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 cause disease in immunocompromised patients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6" name="Google Shape;66;p14"/>
          <p:cNvGraphicFramePr/>
          <p:nvPr/>
        </p:nvGraphicFramePr>
        <p:xfrm>
          <a:off x="289900" y="5974338"/>
          <a:ext cx="16964675" cy="475482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1696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 Flora Of GIT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25"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 cavity: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contain high number of flora which vary from site to site of the mouth.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Saliva contain mixed flora: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lang="en" sz="36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organism /ml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Stomach: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empty stomach has no normal flora in health due to HCL and peptic enzymes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intestine: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 scanty except near colon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Colon of adults: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10</a:t>
                      </a:r>
                      <a:r>
                        <a:rPr lang="en" sz="35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org/gm stool, &gt;90% are Bacteriodes (anaerobic), 10% other bacteria.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(the most colonized organ)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effect of diet composition.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" name="Google Shape;67;p14"/>
          <p:cNvGraphicFramePr/>
          <p:nvPr/>
        </p:nvGraphicFramePr>
        <p:xfrm>
          <a:off x="227350" y="11488875"/>
          <a:ext cx="16964625" cy="566919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140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3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6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 flora (low virulence)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Mouth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Nasopharynx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Stomach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intestine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Colon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normal flora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Viridans streptococci Neisseria spp Moraxella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Peptostreptococcus.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Neisseria spp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Viridans sterpt. Moraxella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Peptostreptococcus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Streptococci,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Peptosterptococcus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others from mouth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Scanty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Bacteriodes, Fusobacterium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Eubacterium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Lactobacillus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Enterobacteriaceae, 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Enterococcus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8" name="Google Shape;68;p14"/>
          <p:cNvGraphicFramePr/>
          <p:nvPr/>
        </p:nvGraphicFramePr>
        <p:xfrm>
          <a:off x="227338" y="17595850"/>
          <a:ext cx="16964625" cy="475479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140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pathogen (carrier)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Mouth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Nasopharynx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Stomach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intestine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Colon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normal flora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Candida albicans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S.pneumoniae,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N.meningitidis, H.infuenzae, S.pyogenes,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S.aureus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B.fragilis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E.coli, Pseudomonas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Candida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 (C. perfringens, C.difficile)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7197" y="6772750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34800" y="335875"/>
            <a:ext cx="164853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Josefin Sans"/>
                <a:ea typeface="Josefin Sans"/>
                <a:cs typeface="Josefin Sans"/>
                <a:sym typeface="Josefin Sans"/>
              </a:rPr>
              <a:t>Role of GIT normal Flora in disease </a:t>
            </a:r>
            <a:endParaRPr sz="60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75075" y="8589825"/>
            <a:ext cx="164853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Josefin Sans"/>
                <a:ea typeface="Josefin Sans"/>
                <a:cs typeface="Josefin Sans"/>
                <a:sym typeface="Josefin Sans"/>
              </a:rPr>
              <a:t>Acute diarrheal illness and food poisoning: </a:t>
            </a:r>
            <a:endParaRPr sz="60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79" name="Google Shape;79;p15"/>
          <p:cNvGraphicFramePr/>
          <p:nvPr/>
        </p:nvGraphicFramePr>
        <p:xfrm>
          <a:off x="218088" y="9912525"/>
          <a:ext cx="16918725" cy="310890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169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Introduction: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diarrheal illness is one of the most common problems evaluated by clinicians.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major cause of morbidity and mortality worldwide.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of healthy people have mild illness but other might develop serious squeals so it is important to identify those individuals who require early treatment.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0" name="Google Shape;80;p15"/>
          <p:cNvGraphicFramePr/>
          <p:nvPr/>
        </p:nvGraphicFramePr>
        <p:xfrm>
          <a:off x="218075" y="13727000"/>
          <a:ext cx="16918725" cy="310891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169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 of diarrhea: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Stool weight in excess of 200 gm/day or 3 or more loose or watery stools/day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Alteration in normal bowel movement characterized by decreased consistency and increased frequency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than 14 days in duration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1" name="Google Shape;81;p15"/>
          <p:cNvGraphicFramePr/>
          <p:nvPr/>
        </p:nvGraphicFramePr>
        <p:xfrm>
          <a:off x="218063" y="17886600"/>
          <a:ext cx="16918725" cy="256026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169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Etiology: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Viral: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70-80% of infectious diarrhea in developed countries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Bacterial: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10-20% of infectious diarrhea but responsible for most cases of severe diarrhea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Protozoan: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less than 10%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" name="Google Shape;82;p15"/>
          <p:cNvSpPr txBox="1"/>
          <p:nvPr/>
        </p:nvSpPr>
        <p:spPr>
          <a:xfrm>
            <a:off x="175075" y="1573250"/>
            <a:ext cx="16918800" cy="6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❖"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Many are opportunistic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pathogens , eg. perforation of the colon from ruptured diverticulum, feces enter into peritoneal cavity and cause peritonitis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❖"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Viridans streptococci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of oral cavity enters the blood and colonize damaged heart valves.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❖"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Mouth flora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play a role in dental caries.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❖"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Compromised 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defense systems increase the opportunity for invasion.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❖"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Death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after lethal dose of radiation due to massive invasion of normal flora.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❖"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E.coli: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the most common Enterobacteriaceae; a facultative flora of colon followed by Klebsiella,Proteus and Enterobacter.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❖"/>
            </a:pPr>
            <a:r>
              <a:rPr lang="e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Salmonella, Shigella and Yersinia are NOT normal flora of the intestinal tract.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❖"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Some strains 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of E.coli ,Salmonella ,Shigella and Yersinia enterocolitica are able to cause diseases in the intestinal tract.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Google Shape;91;p16"/>
          <p:cNvGraphicFramePr/>
          <p:nvPr/>
        </p:nvGraphicFramePr>
        <p:xfrm>
          <a:off x="218088" y="6387275"/>
          <a:ext cx="16918725" cy="365754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169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Classifications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Infectious Diarrhea: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caused by Viral or Bacterial infections (eg. Campylobcator, Shigella, Salmonella,Yersinia, Vibrio cholerae &amp; E.coli).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Poisoning: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caused by Staphylococcus aureus,Clostridium perfringens, Bacillus spp.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Traveler Diarrhea :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caused by Enterotoxigenic E.coli.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Antibiotic Associated Diarrhea: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 difficile.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" name="Google Shape;92;p16"/>
          <p:cNvGraphicFramePr/>
          <p:nvPr/>
        </p:nvGraphicFramePr>
        <p:xfrm>
          <a:off x="218088" y="2231375"/>
          <a:ext cx="16918725" cy="3234515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169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Epidemiology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025"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1.2 - 1.9 episodes per person annually in the general population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 episodes per child &lt;3 years old annually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episodes per year for children &lt;3 years old and in daycare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Seasonal peak in the winter.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3" name="Google Shape;93;p16"/>
          <p:cNvGraphicFramePr/>
          <p:nvPr/>
        </p:nvGraphicFramePr>
        <p:xfrm>
          <a:off x="250288" y="10779125"/>
          <a:ext cx="16918725" cy="530346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169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from restaurant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member with gastrointestinal symptoms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Recent travel to developing countries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 underlying illness and medication, low stomach acidity, cyst, spores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Abnormal peristalsis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Immunoglobulin A (IgA).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Antibiotics decrease the normal flora to less than 1012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●"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infective dose (ID50)</a:t>
                      </a:r>
                      <a:endParaRPr sz="3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4" name="Google Shape;94;p16"/>
          <p:cNvSpPr txBox="1"/>
          <p:nvPr/>
        </p:nvSpPr>
        <p:spPr>
          <a:xfrm>
            <a:off x="130013" y="314525"/>
            <a:ext cx="164853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Josefin Sans"/>
                <a:ea typeface="Josefin Sans"/>
                <a:cs typeface="Josefin Sans"/>
                <a:sym typeface="Josefin Sans"/>
              </a:rPr>
              <a:t>Acute diarrheal illness and food poisoning: </a:t>
            </a:r>
            <a:endParaRPr sz="60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18075" y="16954225"/>
            <a:ext cx="16918800" cy="50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Calibri"/>
                <a:ea typeface="Calibri"/>
                <a:cs typeface="Calibri"/>
                <a:sym typeface="Calibri"/>
              </a:rPr>
              <a:t>Intestinal pathogens: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Invasive and Cytotoxic strains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produce inflammatory diarrhea (Dysentery) with WBCs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and /or blood in the stool.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Enterotoxin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-producing strains cause watery diarrhea with loss of fluid.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Some produce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systemic illness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due to spread to multiple organs such as enteric ( typhoid) fever.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17"/>
          <p:cNvGraphicFramePr/>
          <p:nvPr>
            <p:extLst>
              <p:ext uri="{D42A27DB-BD31-4B8C-83A1-F6EECF244321}">
                <p14:modId xmlns:p14="http://schemas.microsoft.com/office/powerpoint/2010/main" val="2584396724"/>
              </p:ext>
            </p:extLst>
          </p:nvPr>
        </p:nvGraphicFramePr>
        <p:xfrm>
          <a:off x="183388" y="1131025"/>
          <a:ext cx="17052550" cy="822954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88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Enterotoxin mediated:</a:t>
                      </a:r>
                      <a:endParaRPr sz="4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Invasive:</a:t>
                      </a:r>
                      <a:endParaRPr sz="4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Lack of pus in the stool (no gut invasion)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fever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 have rapid onset (&lt;12 hour if due to preformed toxin ingestion)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intestine affected.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Vomiting, non-bloody diarrhea, abdominal cramps.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Vibreo cholerae, Staphylococcus aureus, Clostridium perfringens and Bacillus cereus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 viral and parasitic infections.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Pus and blood in the stool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 due to inflammation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●"/>
                      </a:pPr>
                      <a:r>
                        <a:rPr lang="en" sz="3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Shigella, Salmonella spp.,Campylobacter, some E.coli and Entameoba histolytica</a:t>
                      </a:r>
                      <a:endParaRPr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●"/>
                      </a:pPr>
                      <a:r>
                        <a:rPr lang="en" sz="3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Affect colonic mucosa</a:t>
                      </a:r>
                      <a:endParaRPr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Extension to lymph nodes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Incubation period 1-3 days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Dysentery syndrome-gross blood and mucous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EHEC bloody diarrhea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●"/>
                      </a:pP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Entameoba histolytica 1-3wk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" name="Google Shape;105;p17"/>
          <p:cNvSpPr txBox="1"/>
          <p:nvPr/>
        </p:nvSpPr>
        <p:spPr>
          <a:xfrm>
            <a:off x="134725" y="26711"/>
            <a:ext cx="174192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Clinical Presentation &amp; Pathogenic Mechanism</a:t>
            </a:r>
            <a:endParaRPr sz="58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83400" y="9349407"/>
            <a:ext cx="14128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Josefin Sans"/>
                <a:ea typeface="Josefin Sans"/>
                <a:cs typeface="Josefin Sans"/>
                <a:sym typeface="Josefin Sans"/>
              </a:rPr>
              <a:t>Campylobacter</a:t>
            </a:r>
            <a:r>
              <a:rPr lang="en" sz="5400" dirty="0"/>
              <a:t> </a:t>
            </a:r>
            <a:endParaRPr sz="5400" dirty="0"/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183388" y="10441948"/>
          <a:ext cx="17052550" cy="1188705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28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information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negative curved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 spiral or S-shape )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bacilli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world wide infection ,more common among children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species: </a:t>
                      </a: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C.jejuni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C. coli, C fetus.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Epidemiology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Source: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dog , cat, birds,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poultry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,water, milk, meat, person to person transmission can occur.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Clinically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•IP: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2-6 days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•Lower abdominal pain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, watery or dysenteric diarrhea with pus and blood. fever in some patients,Nausea and vomiting are rare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•Self limiting 2-6 Day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•Chronic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carrier outbreaks uncommon.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Complications: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lead to autoimmune disease like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Guillain- Barrie’ syndrome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extraintestinal infections eg. Reactive arthritis ,bacteremia ,lung infection and others frequently preceded by C.jejuni infection.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Laboratory diagnosis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•Use transport media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•Culture on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CAMPY BAP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media contain antibiotics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•Incubate in microaerophilic atmosphere (5%)O2 ,(10%)CO2 ,(85%)N at 42°C except C.fetus 37°C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•Identification: Gram stain/culture biochemical/Serology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•Only severe cases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•Ciprofloxacin, Erythromycin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14750" y="10441950"/>
            <a:ext cx="4221201" cy="18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283113" y="302600"/>
            <a:ext cx="168531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Josefin Sans"/>
                <a:ea typeface="Josefin Sans"/>
                <a:cs typeface="Josefin Sans"/>
                <a:sym typeface="Josefin Sans"/>
              </a:rPr>
              <a:t>E. coli</a:t>
            </a:r>
            <a:endParaRPr sz="6000" b="1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283125" y="1606700"/>
            <a:ext cx="16853100" cy="24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➔"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About 10 -15% of strains of E. coli associated with diarrhea. 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➔"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Other strains associated with extra-intestinal diseases ( septicemia, meningitis &amp; UTI).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➔"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Based on virulence factors, clinical manifestation, epidemiology and different O and H serotype.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5642275" y="7192300"/>
            <a:ext cx="3879000" cy="1244700"/>
          </a:xfrm>
          <a:prstGeom prst="roundRect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Enteroadherent E.coli [EAEC]</a:t>
            </a:r>
            <a:endParaRPr sz="3000" b="1"/>
          </a:p>
        </p:txBody>
      </p:sp>
      <p:sp>
        <p:nvSpPr>
          <p:cNvPr id="120" name="Google Shape;120;p18"/>
          <p:cNvSpPr/>
          <p:nvPr/>
        </p:nvSpPr>
        <p:spPr>
          <a:xfrm>
            <a:off x="1539775" y="5405900"/>
            <a:ext cx="3879000" cy="1244700"/>
          </a:xfrm>
          <a:prstGeom prst="roundRect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Enterotoxigenic E.coli [ETEC]</a:t>
            </a:r>
            <a:endParaRPr sz="3000" b="1"/>
          </a:p>
        </p:txBody>
      </p:sp>
      <p:sp>
        <p:nvSpPr>
          <p:cNvPr id="121" name="Google Shape;121;p18"/>
          <p:cNvSpPr/>
          <p:nvPr/>
        </p:nvSpPr>
        <p:spPr>
          <a:xfrm>
            <a:off x="5642275" y="5405888"/>
            <a:ext cx="3879000" cy="1244700"/>
          </a:xfrm>
          <a:prstGeom prst="roundRect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Enteropathogenic E.coli [EPEC]</a:t>
            </a:r>
            <a:endParaRPr sz="3000" b="1"/>
          </a:p>
        </p:txBody>
      </p:sp>
      <p:sp>
        <p:nvSpPr>
          <p:cNvPr id="122" name="Google Shape;122;p18"/>
          <p:cNvSpPr/>
          <p:nvPr/>
        </p:nvSpPr>
        <p:spPr>
          <a:xfrm>
            <a:off x="9744775" y="5405900"/>
            <a:ext cx="3879000" cy="1244700"/>
          </a:xfrm>
          <a:prstGeom prst="roundRect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Enteroinvasive E.coli [EIEC]</a:t>
            </a:r>
            <a:endParaRPr sz="3000" b="1"/>
          </a:p>
        </p:txBody>
      </p:sp>
      <p:sp>
        <p:nvSpPr>
          <p:cNvPr id="123" name="Google Shape;123;p18"/>
          <p:cNvSpPr/>
          <p:nvPr/>
        </p:nvSpPr>
        <p:spPr>
          <a:xfrm>
            <a:off x="1539775" y="7205300"/>
            <a:ext cx="3879000" cy="1244700"/>
          </a:xfrm>
          <a:prstGeom prst="roundRect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Enterohemorrhagic E.coli [EHEC]</a:t>
            </a:r>
            <a:r>
              <a:rPr lang="en" sz="3600"/>
              <a:t> </a:t>
            </a:r>
            <a:endParaRPr sz="3600"/>
          </a:p>
        </p:txBody>
      </p:sp>
      <p:sp>
        <p:nvSpPr>
          <p:cNvPr id="124" name="Google Shape;124;p18"/>
          <p:cNvSpPr/>
          <p:nvPr/>
        </p:nvSpPr>
        <p:spPr>
          <a:xfrm rot="-5400000">
            <a:off x="-1016575" y="6405873"/>
            <a:ext cx="3303900" cy="980100"/>
          </a:xfrm>
          <a:prstGeom prst="roundRect">
            <a:avLst>
              <a:gd name="adj" fmla="val 50000"/>
            </a:avLst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E.Coli diarrhea </a:t>
            </a:r>
            <a:endParaRPr sz="3000" b="1"/>
          </a:p>
        </p:txBody>
      </p:sp>
      <p:graphicFrame>
        <p:nvGraphicFramePr>
          <p:cNvPr id="125" name="Google Shape;125;p18"/>
          <p:cNvGraphicFramePr/>
          <p:nvPr>
            <p:extLst>
              <p:ext uri="{D42A27DB-BD31-4B8C-83A1-F6EECF244321}">
                <p14:modId xmlns:p14="http://schemas.microsoft.com/office/powerpoint/2010/main" val="1479758040"/>
              </p:ext>
            </p:extLst>
          </p:nvPr>
        </p:nvGraphicFramePr>
        <p:xfrm>
          <a:off x="283113" y="10360475"/>
          <a:ext cx="16853100" cy="1170412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22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Enterotoxigenic E.coli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Enteroinvasive E.coli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diseases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cause of</a:t>
                      </a: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traveler's diarrhea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infant and adult in developing countries from contaminated food and water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</a:t>
                      </a: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dysentery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(Penetration, invasion and distraction), Common in children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Infective doses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: 10</a:t>
                      </a:r>
                      <a:r>
                        <a:rPr lang="en" sz="36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-10</a:t>
                      </a:r>
                      <a:r>
                        <a:rPr lang="en" sz="36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3600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lang="en" sz="36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3600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 diarrhea, abdominal </a:t>
                      </a: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cramps and some time vomiting 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Fever, severe abdominal cramps, malaise and watery diarrhea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heat-labile toxin (LT) and heat-stable toxin (ST) each has two fragment (A and B).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invasion or inflammation, LT leads to accumulation of CGMP, which lead to hyper secretion of fluid with no cellular injury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routine diagnostic method.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info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 limiting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Similar to </a:t>
                      </a:r>
                      <a:r>
                        <a:rPr lang="en" sz="3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Shigella spp</a:t>
                      </a: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(Non motile, LNF) 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Transmission: Fecal oral route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00725" y="6928413"/>
            <a:ext cx="6590425" cy="302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283113" y="302600"/>
            <a:ext cx="168531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Josefin Sans"/>
                <a:ea typeface="Josefin Sans"/>
                <a:cs typeface="Josefin Sans"/>
                <a:sym typeface="Josefin Sans"/>
              </a:rPr>
              <a:t>E. coli</a:t>
            </a:r>
            <a:endParaRPr sz="60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136" name="Google Shape;136;p19"/>
          <p:cNvGraphicFramePr/>
          <p:nvPr/>
        </p:nvGraphicFramePr>
        <p:xfrm>
          <a:off x="54500" y="1775950"/>
          <a:ext cx="16853100" cy="9454915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23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Enterohemrrhagic E.coli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diseases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0157:H7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Hemorrhagic diarrhea, colitis and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hemolytic uremic syndrome (</a:t>
                      </a: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HUS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manifested with low Platelet count, hemolytic anemia and kidney failure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prevalence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Fatal disease in young and elderly persons in nursing homes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Bloody diarrhea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low grade fever and stool has no leukocytes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Cytotoxin: Shiga-toxin I &amp; II (verotoxin І and verotoxin ІІ)</a:t>
                      </a:r>
                      <a:endParaRPr sz="3600" b="1">
                        <a:solidFill>
                          <a:srgbClr val="98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(Similar to toxin produced by Shigella dysenteriae)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by culture on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SMAC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(sorbitol MacConkey agar), Verotoxin detection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 immunological test or nucleic acid testing (NAT).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info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Undercooked hamburgers, unpasteurized dairy products, Apple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cider, cookie dough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 of HUS required. Antimicrobial therapy not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recommended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E.coli other than 0157:H7 can cause HUS.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8175" y="18915175"/>
            <a:ext cx="9150951" cy="4125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19"/>
          <p:cNvGraphicFramePr/>
          <p:nvPr/>
        </p:nvGraphicFramePr>
        <p:xfrm>
          <a:off x="-12" y="12035325"/>
          <a:ext cx="16853100" cy="676645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22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Enteroaggregative Ecoli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Enteropathogenic E.coli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diseases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Pediatric Diarrheal Disease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 Infantile diarrhea ( bottle fed infants)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mucoid, Watery diarrhea, vomiting, dehydration and abdominal pain.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grade fever, malaise, vomiting and watery diarrhea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info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Adherence to surface of intestinal mucosa.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Aggregative stacked bricked,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Resolve after 2 weeks or more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Outbreak in hospital nurseries and day-care centers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Mucus in Stool but no blood. -Disrupt Microvilli and intestinal absorptive function.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20"/>
          <p:cNvGraphicFramePr/>
          <p:nvPr/>
        </p:nvGraphicFramePr>
        <p:xfrm>
          <a:off x="283113" y="573638"/>
          <a:ext cx="16853100" cy="7260355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30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Yersinia enterocolitica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diseases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Mesenteric lymphadenitis in children and septicemia in immunocompramised hosts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prevalence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in Europe, USA, Canada and cat, dog, swine (chitterlings)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Presented with enteritis, arthritis and erythema nodosum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Survive cold temperatures and associated with transfusion of packed red blood cells.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Growth at 25°c-30°c media Cefsulodin-Igrasan-Novabiacin (CIN)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info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Generalize infection in adult and children 1-5 yrs usually mild but in old children adult mimic appendicitis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8" name="Google Shape;148;p20"/>
          <p:cNvGraphicFramePr/>
          <p:nvPr/>
        </p:nvGraphicFramePr>
        <p:xfrm>
          <a:off x="283125" y="12852425"/>
          <a:ext cx="16853100" cy="9905740"/>
        </p:xfrm>
        <a:graphic>
          <a:graphicData uri="http://schemas.openxmlformats.org/drawingml/2006/table">
            <a:tbl>
              <a:tblPr>
                <a:noFill/>
                <a:tableStyleId>{66A79C40-349E-47D9-98BB-541FFC99240C}</a:tableStyleId>
              </a:tblPr>
              <a:tblGrid>
                <a:gridCol w="27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 difficile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diseases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Antibiotic associated diarrhea, </a:t>
                      </a: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(ampicillin, cephalosporins &amp; clindamycin) Antibiotic use for the last 8 weeks (community acquired= outpatient) 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hospital stay for at least 3 days (hospital acquired)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Transmit from person to person via Fecal-Oral route.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 Presents with fever, leukocytosis, abdominal pain and diarrhea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toxin A ( enterotoxic &amp; cytotoxic effects ) and B (cytotoxic) that can bind to surface epithelial cell receptors leading to inflammation mucosal injury and diarrhea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Histological findings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Pseudomembrane can result (neutrophils, fibrin, and cellular debris in the colonic mucosa) and toxic megacolon.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toxin detection from stool by (EIA) or NAT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Metronidazole ±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 Vancomycin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supportive treatment.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info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 been cultured from inanimate hospital surfaces.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Disruption of the indigenous bacterial flora of the colon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9" name="Google Shape;14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125" y="8016875"/>
            <a:ext cx="6297049" cy="45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28301" y="8070866"/>
            <a:ext cx="5507919" cy="457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2250" y="7969425"/>
            <a:ext cx="3055988" cy="20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40323" y="8070875"/>
            <a:ext cx="1905000" cy="20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80175" y="10111700"/>
            <a:ext cx="3060150" cy="24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638250" y="10111700"/>
            <a:ext cx="1905000" cy="24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3" name="Google Shape;163;p21"/>
          <p:cNvGraphicFramePr/>
          <p:nvPr>
            <p:extLst>
              <p:ext uri="{D42A27DB-BD31-4B8C-83A1-F6EECF244321}">
                <p14:modId xmlns:p14="http://schemas.microsoft.com/office/powerpoint/2010/main" val="2380845925"/>
              </p:ext>
            </p:extLst>
          </p:nvPr>
        </p:nvGraphicFramePr>
        <p:xfrm>
          <a:off x="152400" y="152400"/>
          <a:ext cx="17076500" cy="14879664"/>
        </p:xfrm>
        <a:graphic>
          <a:graphicData uri="http://schemas.openxmlformats.org/drawingml/2006/table">
            <a:tbl>
              <a:tblPr>
                <a:noFill/>
                <a:tableStyleId>{0086A987-63B9-496C-AFAA-5AE83E1805C7}</a:tableStyleId>
              </a:tblPr>
              <a:tblGrid>
                <a:gridCol w="401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1375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Selected Clinical and Epidemiologic Characteristics of Typical Illness Caused By Common Foodborne Pathogens</a:t>
                      </a:r>
                      <a:endParaRPr sz="36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Pathogen</a:t>
                      </a:r>
                      <a:endParaRPr sz="3600" b="1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 Incubation Period</a:t>
                      </a:r>
                      <a:endParaRPr sz="3600" b="1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Duration</a:t>
                      </a:r>
                      <a:endParaRPr sz="3600" b="1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 Clinical Presentation</a:t>
                      </a:r>
                      <a:endParaRPr sz="3600" b="1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Assorted Foods</a:t>
                      </a:r>
                      <a:endParaRPr sz="3600" b="1">
                        <a:solidFill>
                          <a:srgbClr val="0D0D0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Bacterial</a:t>
                      </a:r>
                      <a:endParaRPr sz="3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Salmonella </a:t>
                      </a:r>
                      <a:r>
                        <a:rPr lang="en" sz="36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species</a:t>
                      </a:r>
                      <a:endParaRPr sz="3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</a:t>
                      </a: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4-7 Days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Gastroenteritis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Undercooked </a:t>
                      </a:r>
                      <a:r>
                        <a:rPr lang="en" sz="2400" b="1">
                          <a:solidFill>
                            <a:srgbClr val="2DA2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eggs or poultry, </a:t>
                      </a: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1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Campylobacter jejuni</a:t>
                      </a:r>
                      <a:endParaRPr sz="3600" b="1" i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2-5 Days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2-10 Days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Gastroenteritis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Undercooked </a:t>
                      </a:r>
                      <a:r>
                        <a:rPr lang="en" sz="2400" b="1">
                          <a:solidFill>
                            <a:srgbClr val="2DA2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poultry, </a:t>
                      </a: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unpasteurized </a:t>
                      </a:r>
                      <a:r>
                        <a:rPr lang="en" sz="2400" b="1">
                          <a:solidFill>
                            <a:srgbClr val="2DA2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dairy</a:t>
                      </a:r>
                      <a:r>
                        <a:rPr lang="en" sz="24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1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coli,</a:t>
                      </a:r>
                      <a:r>
                        <a:rPr lang="en" sz="36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36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Enterotoxigenic</a:t>
                      </a:r>
                      <a:endParaRPr sz="3600" b="1" i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Days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3-7 Days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Gastroenteritis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Many foods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Shigella </a:t>
                      </a:r>
                      <a:r>
                        <a:rPr lang="en" sz="36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species</a:t>
                      </a:r>
                      <a:endParaRPr sz="3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1-2 Days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4-7 Days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Gastroenteritis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Produce, egg salad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1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Listeria monocytogenes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2-6 weeks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Gastroenteritis, meningitis abortion</a:t>
                      </a:r>
                      <a:endParaRPr sz="2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DA2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Deli meat, </a:t>
                      </a: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hotdogs, unpasteurized </a:t>
                      </a:r>
                      <a:r>
                        <a:rPr lang="en" sz="2400" b="1">
                          <a:solidFill>
                            <a:srgbClr val="2DA2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dairy</a:t>
                      </a:r>
                      <a:r>
                        <a:rPr lang="en" sz="24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4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Bacillus cereus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1-6 hour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&lt;24 hour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Vomiting, Gastroenteritis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Fried rice, meats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1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 botulinum</a:t>
                      </a:r>
                      <a:endParaRPr sz="3600" b="1" i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12-72 hour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Days-months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Blurred vision, paralysis</a:t>
                      </a:r>
                      <a:endParaRPr sz="2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DA2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Home-canned </a:t>
                      </a: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foods, fermented fish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1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Staphylococcus aureus</a:t>
                      </a:r>
                      <a:endParaRPr sz="3600" b="1" i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BF9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1-6 hour</a:t>
                      </a:r>
                      <a:endParaRPr sz="2400" b="1">
                        <a:solidFill>
                          <a:srgbClr val="BF9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1-2 Days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Gastroenteritis, particularly nausea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2DA2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Meats, potato </a:t>
                      </a: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pork, unpasteurized </a:t>
                      </a:r>
                      <a:r>
                        <a:rPr lang="en" sz="2400" b="1">
                          <a:solidFill>
                            <a:srgbClr val="2DA2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dairy products</a:t>
                      </a: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1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 b="1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Yersinia enterocolitica</a:t>
                      </a:r>
                      <a:endParaRPr sz="3600" b="1" i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1-2 Days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weeks</a:t>
                      </a:r>
                      <a:endParaRPr sz="24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Gastroenteritis, </a:t>
                      </a:r>
                      <a:r>
                        <a:rPr lang="en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appendicitis-like</a:t>
                      </a:r>
                      <a:r>
                        <a:rPr lang="en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syndrome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Undercooked </a:t>
                      </a:r>
                      <a:r>
                        <a:rPr lang="en" sz="2400" b="1" dirty="0">
                          <a:solidFill>
                            <a:srgbClr val="2DA2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pork, </a:t>
                      </a:r>
                      <a:r>
                        <a:rPr lang="en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unpasteurized </a:t>
                      </a:r>
                      <a:r>
                        <a:rPr lang="en" sz="2400" b="1" dirty="0">
                          <a:solidFill>
                            <a:srgbClr val="2DA2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dairy products.</a:t>
                      </a:r>
                      <a:endParaRPr sz="2400" b="1" dirty="0">
                        <a:solidFill>
                          <a:srgbClr val="2DA2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4" name="Google Shape;164;p21"/>
          <p:cNvSpPr txBox="1"/>
          <p:nvPr/>
        </p:nvSpPr>
        <p:spPr>
          <a:xfrm>
            <a:off x="152400" y="16797400"/>
            <a:ext cx="16881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Josefin Sans"/>
                <a:ea typeface="Josefin Sans"/>
                <a:cs typeface="Josefin Sans"/>
                <a:sym typeface="Josefin Sans"/>
              </a:rPr>
              <a:t>Lab diagnosis of diarrheal diseases </a:t>
            </a:r>
            <a:endParaRPr sz="4500" b="1"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Josefin Sans"/>
                <a:ea typeface="Josefin Sans"/>
                <a:cs typeface="Josefin Sans"/>
                <a:sym typeface="Josefin Sans"/>
              </a:rPr>
              <a:t>due to bacterial causes:</a:t>
            </a:r>
            <a:r>
              <a:rPr lang="en" sz="6000" b="1"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60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258575" y="18785750"/>
            <a:ext cx="16881000" cy="42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●"/>
            </a:pPr>
            <a:r>
              <a:rPr lang="en" sz="4800" b="1">
                <a:latin typeface="Calibri"/>
                <a:ea typeface="Calibri"/>
                <a:cs typeface="Calibri"/>
                <a:sym typeface="Calibri"/>
              </a:rPr>
              <a:t>Stool specimen:</a:t>
            </a: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Microscopy: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for the presence of polymorphs or blood may help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Culture : 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◆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on selective media for Salmonella, Shigella &amp; Campylobacter. 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◆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Culture for Vibrio cholerae, EHEC or Yersinia if suspected.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Toxin assay: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if C.difficile toxins is suspected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2616</Words>
  <Application>Microsoft Office PowerPoint</Application>
  <PresentationFormat>مخصص</PresentationFormat>
  <Paragraphs>426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Comic Sans MS</vt:lpstr>
      <vt:lpstr>Impact</vt:lpstr>
      <vt:lpstr>Arial</vt:lpstr>
      <vt:lpstr>Calibri</vt:lpstr>
      <vt:lpstr>Amatic SC</vt:lpstr>
      <vt:lpstr>Josefin Sans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WINAM06052017</dc:creator>
  <cp:lastModifiedBy>ftomy naje</cp:lastModifiedBy>
  <cp:revision>2</cp:revision>
  <dcterms:modified xsi:type="dcterms:W3CDTF">2019-01-20T19:48:00Z</dcterms:modified>
</cp:coreProperties>
</file>