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7419638" cy="25146000"/>
  <p:notesSz cx="6858000" cy="9144000"/>
  <p:embeddedFontLst>
    <p:embeddedFont>
      <p:font typeface="Amatic SC" panose="020B0604020202020204" charset="-79"/>
      <p:regular r:id="rId15"/>
      <p:bold r:id="rId16"/>
    </p:embeddedFont>
    <p:embeddedFont>
      <p:font typeface="Calibri" panose="020F0502020204030204" pitchFamily="34" charset="0"/>
      <p:regular r:id="rId17"/>
      <p:bold r:id="rId18"/>
      <p:italic r:id="rId19"/>
      <p:boldItalic r:id="rId20"/>
    </p:embeddedFont>
    <p:embeddedFont>
      <p:font typeface="Comic Sans MS" panose="030F0702030302020204" pitchFamily="66" charset="0"/>
      <p:regular r:id="rId21"/>
      <p:bold r:id="rId22"/>
      <p:italic r:id="rId23"/>
      <p:boldItalic r:id="rId24"/>
    </p:embeddedFont>
    <p:embeddedFont>
      <p:font typeface="Josefi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3858E9-76A2-4825-9730-A2A361508DCB}">
  <a:tblStyle styleId="{383858E9-76A2-4825-9730-A2A361508D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718E861-E820-4739-8F96-584D9908680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23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5dfc3bb6d_0_0: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5dfc3b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9847412e9_0_0: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9847412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95ba27a3e_0_3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95ba27a3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0cb3deade_0_5: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0cb3dea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3fac12d24_0_42: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3fac12d2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94a67cae2_0_121: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94a67cae2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94a67cae2_0_12: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94a67cae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94a67cae2_0_154: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94a67cae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94a67cae2_0_5: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94a67cae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94a67cae2_0_134: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94a67cae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94a67cae2_0_66: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94a67cae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95ba27a3e_0_24:notes"/>
          <p:cNvSpPr>
            <a:spLocks noGrp="1" noRot="1" noChangeAspect="1"/>
          </p:cNvSpPr>
          <p:nvPr>
            <p:ph type="sldImg" idx="2"/>
          </p:nvPr>
        </p:nvSpPr>
        <p:spPr>
          <a:xfrm>
            <a:off x="2241656" y="685800"/>
            <a:ext cx="2375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95ba27a3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93805" y="3640144"/>
            <a:ext cx="16231800" cy="10035000"/>
          </a:xfrm>
          <a:prstGeom prst="rect">
            <a:avLst/>
          </a:prstGeom>
        </p:spPr>
        <p:txBody>
          <a:bodyPr spcFirstLastPara="1" wrap="square" lIns="191875" tIns="191875" rIns="191875" bIns="191875" anchor="b" anchorCtr="0"/>
          <a:lstStyle>
            <a:lvl1pPr lvl="0" algn="ctr">
              <a:spcBef>
                <a:spcPts val="0"/>
              </a:spcBef>
              <a:spcAft>
                <a:spcPts val="0"/>
              </a:spcAft>
              <a:buSzPts val="10900"/>
              <a:buNone/>
              <a:defRPr sz="10900"/>
            </a:lvl1pPr>
            <a:lvl2pPr lvl="1" algn="ctr">
              <a:spcBef>
                <a:spcPts val="0"/>
              </a:spcBef>
              <a:spcAft>
                <a:spcPts val="0"/>
              </a:spcAft>
              <a:buSzPts val="10900"/>
              <a:buNone/>
              <a:defRPr sz="10900"/>
            </a:lvl2pPr>
            <a:lvl3pPr lvl="2" algn="ctr">
              <a:spcBef>
                <a:spcPts val="0"/>
              </a:spcBef>
              <a:spcAft>
                <a:spcPts val="0"/>
              </a:spcAft>
              <a:buSzPts val="10900"/>
              <a:buNone/>
              <a:defRPr sz="10900"/>
            </a:lvl3pPr>
            <a:lvl4pPr lvl="3" algn="ctr">
              <a:spcBef>
                <a:spcPts val="0"/>
              </a:spcBef>
              <a:spcAft>
                <a:spcPts val="0"/>
              </a:spcAft>
              <a:buSzPts val="10900"/>
              <a:buNone/>
              <a:defRPr sz="10900"/>
            </a:lvl4pPr>
            <a:lvl5pPr lvl="4" algn="ctr">
              <a:spcBef>
                <a:spcPts val="0"/>
              </a:spcBef>
              <a:spcAft>
                <a:spcPts val="0"/>
              </a:spcAft>
              <a:buSzPts val="10900"/>
              <a:buNone/>
              <a:defRPr sz="10900"/>
            </a:lvl5pPr>
            <a:lvl6pPr lvl="5" algn="ctr">
              <a:spcBef>
                <a:spcPts val="0"/>
              </a:spcBef>
              <a:spcAft>
                <a:spcPts val="0"/>
              </a:spcAft>
              <a:buSzPts val="10900"/>
              <a:buNone/>
              <a:defRPr sz="10900"/>
            </a:lvl6pPr>
            <a:lvl7pPr lvl="6" algn="ctr">
              <a:spcBef>
                <a:spcPts val="0"/>
              </a:spcBef>
              <a:spcAft>
                <a:spcPts val="0"/>
              </a:spcAft>
              <a:buSzPts val="10900"/>
              <a:buNone/>
              <a:defRPr sz="10900"/>
            </a:lvl7pPr>
            <a:lvl8pPr lvl="7" algn="ctr">
              <a:spcBef>
                <a:spcPts val="0"/>
              </a:spcBef>
              <a:spcAft>
                <a:spcPts val="0"/>
              </a:spcAft>
              <a:buSzPts val="10900"/>
              <a:buNone/>
              <a:defRPr sz="10900"/>
            </a:lvl8pPr>
            <a:lvl9pPr lvl="8" algn="ctr">
              <a:spcBef>
                <a:spcPts val="0"/>
              </a:spcBef>
              <a:spcAft>
                <a:spcPts val="0"/>
              </a:spcAft>
              <a:buSzPts val="10900"/>
              <a:buNone/>
              <a:defRPr sz="10900"/>
            </a:lvl9pPr>
          </a:lstStyle>
          <a:p>
            <a:endParaRPr/>
          </a:p>
        </p:txBody>
      </p:sp>
      <p:sp>
        <p:nvSpPr>
          <p:cNvPr id="11" name="Google Shape;11;p2"/>
          <p:cNvSpPr txBox="1">
            <a:spLocks noGrp="1"/>
          </p:cNvSpPr>
          <p:nvPr>
            <p:ph type="subTitle" idx="1"/>
          </p:nvPr>
        </p:nvSpPr>
        <p:spPr>
          <a:xfrm>
            <a:off x="593789" y="13855722"/>
            <a:ext cx="16231800" cy="3875100"/>
          </a:xfrm>
          <a:prstGeom prst="rect">
            <a:avLst/>
          </a:prstGeom>
        </p:spPr>
        <p:txBody>
          <a:bodyPr spcFirstLastPara="1" wrap="square" lIns="191875" tIns="191875" rIns="191875" bIns="191875" anchor="t" anchorCtr="0"/>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a:endParaRPr/>
          </a:p>
        </p:txBody>
      </p:sp>
      <p:sp>
        <p:nvSpPr>
          <p:cNvPr id="12" name="Google Shape;12;p2"/>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93789" y="5407722"/>
            <a:ext cx="16231800" cy="9599100"/>
          </a:xfrm>
          <a:prstGeom prst="rect">
            <a:avLst/>
          </a:prstGeom>
        </p:spPr>
        <p:txBody>
          <a:bodyPr spcFirstLastPara="1" wrap="square" lIns="191875" tIns="191875" rIns="191875" bIns="191875" anchor="b" anchorCtr="0"/>
          <a:lstStyle>
            <a:lvl1pPr lvl="0" algn="ctr">
              <a:spcBef>
                <a:spcPts val="0"/>
              </a:spcBef>
              <a:spcAft>
                <a:spcPts val="0"/>
              </a:spcAft>
              <a:buSzPts val="25200"/>
              <a:buNone/>
              <a:defRPr sz="25200"/>
            </a:lvl1pPr>
            <a:lvl2pPr lvl="1" algn="ctr">
              <a:spcBef>
                <a:spcPts val="0"/>
              </a:spcBef>
              <a:spcAft>
                <a:spcPts val="0"/>
              </a:spcAft>
              <a:buSzPts val="25200"/>
              <a:buNone/>
              <a:defRPr sz="25200"/>
            </a:lvl2pPr>
            <a:lvl3pPr lvl="2" algn="ctr">
              <a:spcBef>
                <a:spcPts val="0"/>
              </a:spcBef>
              <a:spcAft>
                <a:spcPts val="0"/>
              </a:spcAft>
              <a:buSzPts val="25200"/>
              <a:buNone/>
              <a:defRPr sz="25200"/>
            </a:lvl3pPr>
            <a:lvl4pPr lvl="3" algn="ctr">
              <a:spcBef>
                <a:spcPts val="0"/>
              </a:spcBef>
              <a:spcAft>
                <a:spcPts val="0"/>
              </a:spcAft>
              <a:buSzPts val="25200"/>
              <a:buNone/>
              <a:defRPr sz="25200"/>
            </a:lvl4pPr>
            <a:lvl5pPr lvl="4" algn="ctr">
              <a:spcBef>
                <a:spcPts val="0"/>
              </a:spcBef>
              <a:spcAft>
                <a:spcPts val="0"/>
              </a:spcAft>
              <a:buSzPts val="25200"/>
              <a:buNone/>
              <a:defRPr sz="25200"/>
            </a:lvl5pPr>
            <a:lvl6pPr lvl="5" algn="ctr">
              <a:spcBef>
                <a:spcPts val="0"/>
              </a:spcBef>
              <a:spcAft>
                <a:spcPts val="0"/>
              </a:spcAft>
              <a:buSzPts val="25200"/>
              <a:buNone/>
              <a:defRPr sz="25200"/>
            </a:lvl6pPr>
            <a:lvl7pPr lvl="6" algn="ctr">
              <a:spcBef>
                <a:spcPts val="0"/>
              </a:spcBef>
              <a:spcAft>
                <a:spcPts val="0"/>
              </a:spcAft>
              <a:buSzPts val="25200"/>
              <a:buNone/>
              <a:defRPr sz="25200"/>
            </a:lvl7pPr>
            <a:lvl8pPr lvl="7" algn="ctr">
              <a:spcBef>
                <a:spcPts val="0"/>
              </a:spcBef>
              <a:spcAft>
                <a:spcPts val="0"/>
              </a:spcAft>
              <a:buSzPts val="25200"/>
              <a:buNone/>
              <a:defRPr sz="25200"/>
            </a:lvl8pPr>
            <a:lvl9pPr lvl="8" algn="ctr">
              <a:spcBef>
                <a:spcPts val="0"/>
              </a:spcBef>
              <a:spcAft>
                <a:spcPts val="0"/>
              </a:spcAft>
              <a:buSzPts val="25200"/>
              <a:buNone/>
              <a:defRPr sz="25200"/>
            </a:lvl9pPr>
          </a:lstStyle>
          <a:p>
            <a:r>
              <a:t>xx%</a:t>
            </a:r>
          </a:p>
        </p:txBody>
      </p:sp>
      <p:sp>
        <p:nvSpPr>
          <p:cNvPr id="46" name="Google Shape;46;p11"/>
          <p:cNvSpPr txBox="1">
            <a:spLocks noGrp="1"/>
          </p:cNvSpPr>
          <p:nvPr>
            <p:ph type="body" idx="1"/>
          </p:nvPr>
        </p:nvSpPr>
        <p:spPr>
          <a:xfrm>
            <a:off x="593789" y="15410878"/>
            <a:ext cx="16231800" cy="6360000"/>
          </a:xfrm>
          <a:prstGeom prst="rect">
            <a:avLst/>
          </a:prstGeom>
        </p:spPr>
        <p:txBody>
          <a:bodyPr spcFirstLastPara="1" wrap="square" lIns="191875" tIns="191875" rIns="191875" bIns="191875" anchor="t" anchorCtr="0"/>
          <a:lstStyle>
            <a:lvl1pPr marL="457200" lvl="0" indent="-469900" algn="ctr">
              <a:spcBef>
                <a:spcPts val="0"/>
              </a:spcBef>
              <a:spcAft>
                <a:spcPts val="0"/>
              </a:spcAft>
              <a:buSzPts val="3800"/>
              <a:buChar char="●"/>
              <a:defRPr/>
            </a:lvl1pPr>
            <a:lvl2pPr marL="914400" lvl="1" indent="-412750" algn="ctr">
              <a:spcBef>
                <a:spcPts val="3400"/>
              </a:spcBef>
              <a:spcAft>
                <a:spcPts val="0"/>
              </a:spcAft>
              <a:buSzPts val="2900"/>
              <a:buChar char="○"/>
              <a:defRPr/>
            </a:lvl2pPr>
            <a:lvl3pPr marL="1371600" lvl="2" indent="-412750" algn="ctr">
              <a:spcBef>
                <a:spcPts val="3400"/>
              </a:spcBef>
              <a:spcAft>
                <a:spcPts val="0"/>
              </a:spcAft>
              <a:buSzPts val="2900"/>
              <a:buChar char="■"/>
              <a:defRPr/>
            </a:lvl3pPr>
            <a:lvl4pPr marL="1828800" lvl="3" indent="-412750" algn="ctr">
              <a:spcBef>
                <a:spcPts val="3400"/>
              </a:spcBef>
              <a:spcAft>
                <a:spcPts val="0"/>
              </a:spcAft>
              <a:buSzPts val="2900"/>
              <a:buChar char="●"/>
              <a:defRPr/>
            </a:lvl4pPr>
            <a:lvl5pPr marL="2286000" lvl="4" indent="-412750" algn="ctr">
              <a:spcBef>
                <a:spcPts val="3400"/>
              </a:spcBef>
              <a:spcAft>
                <a:spcPts val="0"/>
              </a:spcAft>
              <a:buSzPts val="2900"/>
              <a:buChar char="○"/>
              <a:defRPr/>
            </a:lvl5pPr>
            <a:lvl6pPr marL="2743200" lvl="5" indent="-412750" algn="ctr">
              <a:spcBef>
                <a:spcPts val="3400"/>
              </a:spcBef>
              <a:spcAft>
                <a:spcPts val="0"/>
              </a:spcAft>
              <a:buSzPts val="2900"/>
              <a:buChar char="■"/>
              <a:defRPr/>
            </a:lvl6pPr>
            <a:lvl7pPr marL="3200400" lvl="6" indent="-412750" algn="ctr">
              <a:spcBef>
                <a:spcPts val="3400"/>
              </a:spcBef>
              <a:spcAft>
                <a:spcPts val="0"/>
              </a:spcAft>
              <a:buSzPts val="2900"/>
              <a:buChar char="●"/>
              <a:defRPr/>
            </a:lvl7pPr>
            <a:lvl8pPr marL="3657600" lvl="7" indent="-412750" algn="ctr">
              <a:spcBef>
                <a:spcPts val="3400"/>
              </a:spcBef>
              <a:spcAft>
                <a:spcPts val="0"/>
              </a:spcAft>
              <a:buSzPts val="2900"/>
              <a:buChar char="○"/>
              <a:defRPr/>
            </a:lvl8pPr>
            <a:lvl9pPr marL="4114800" lvl="8" indent="-412750" algn="ctr">
              <a:spcBef>
                <a:spcPts val="3400"/>
              </a:spcBef>
              <a:spcAft>
                <a:spcPts val="3400"/>
              </a:spcAft>
              <a:buSzPts val="2900"/>
              <a:buChar char="■"/>
              <a:defRPr/>
            </a:lvl9pPr>
          </a:lstStyle>
          <a:p>
            <a:endParaRPr/>
          </a:p>
        </p:txBody>
      </p:sp>
      <p:sp>
        <p:nvSpPr>
          <p:cNvPr id="47" name="Google Shape;47;p11"/>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93789" y="10515267"/>
            <a:ext cx="16231800" cy="4115700"/>
          </a:xfrm>
          <a:prstGeom prst="rect">
            <a:avLst/>
          </a:prstGeom>
        </p:spPr>
        <p:txBody>
          <a:bodyPr spcFirstLastPara="1" wrap="square" lIns="191875" tIns="191875" rIns="191875" bIns="191875" anchor="ctr" anchorCtr="0"/>
          <a:lstStyle>
            <a:lvl1pPr lvl="0" algn="ctr">
              <a:spcBef>
                <a:spcPts val="0"/>
              </a:spcBef>
              <a:spcAft>
                <a:spcPts val="0"/>
              </a:spcAft>
              <a:buSzPts val="7600"/>
              <a:buNone/>
              <a:defRPr sz="7600"/>
            </a:lvl1pPr>
            <a:lvl2pPr lvl="1" algn="ctr">
              <a:spcBef>
                <a:spcPts val="0"/>
              </a:spcBef>
              <a:spcAft>
                <a:spcPts val="0"/>
              </a:spcAft>
              <a:buSzPts val="7600"/>
              <a:buNone/>
              <a:defRPr sz="7600"/>
            </a:lvl2pPr>
            <a:lvl3pPr lvl="2" algn="ctr">
              <a:spcBef>
                <a:spcPts val="0"/>
              </a:spcBef>
              <a:spcAft>
                <a:spcPts val="0"/>
              </a:spcAft>
              <a:buSzPts val="7600"/>
              <a:buNone/>
              <a:defRPr sz="7600"/>
            </a:lvl3pPr>
            <a:lvl4pPr lvl="3" algn="ctr">
              <a:spcBef>
                <a:spcPts val="0"/>
              </a:spcBef>
              <a:spcAft>
                <a:spcPts val="0"/>
              </a:spcAft>
              <a:buSzPts val="7600"/>
              <a:buNone/>
              <a:defRPr sz="7600"/>
            </a:lvl4pPr>
            <a:lvl5pPr lvl="4" algn="ctr">
              <a:spcBef>
                <a:spcPts val="0"/>
              </a:spcBef>
              <a:spcAft>
                <a:spcPts val="0"/>
              </a:spcAft>
              <a:buSzPts val="7600"/>
              <a:buNone/>
              <a:defRPr sz="7600"/>
            </a:lvl5pPr>
            <a:lvl6pPr lvl="5" algn="ctr">
              <a:spcBef>
                <a:spcPts val="0"/>
              </a:spcBef>
              <a:spcAft>
                <a:spcPts val="0"/>
              </a:spcAft>
              <a:buSzPts val="7600"/>
              <a:buNone/>
              <a:defRPr sz="7600"/>
            </a:lvl6pPr>
            <a:lvl7pPr lvl="6" algn="ctr">
              <a:spcBef>
                <a:spcPts val="0"/>
              </a:spcBef>
              <a:spcAft>
                <a:spcPts val="0"/>
              </a:spcAft>
              <a:buSzPts val="7600"/>
              <a:buNone/>
              <a:defRPr sz="7600"/>
            </a:lvl7pPr>
            <a:lvl8pPr lvl="7" algn="ctr">
              <a:spcBef>
                <a:spcPts val="0"/>
              </a:spcBef>
              <a:spcAft>
                <a:spcPts val="0"/>
              </a:spcAft>
              <a:buSzPts val="7600"/>
              <a:buNone/>
              <a:defRPr sz="7600"/>
            </a:lvl8pPr>
            <a:lvl9pPr lvl="8" algn="ctr">
              <a:spcBef>
                <a:spcPts val="0"/>
              </a:spcBef>
              <a:spcAft>
                <a:spcPts val="0"/>
              </a:spcAft>
              <a:buSzPts val="7600"/>
              <a:buNone/>
              <a:defRPr sz="7600"/>
            </a:lvl9pPr>
          </a:lstStyle>
          <a:p>
            <a:endParaRPr/>
          </a:p>
        </p:txBody>
      </p:sp>
      <p:sp>
        <p:nvSpPr>
          <p:cNvPr id="15" name="Google Shape;15;p3"/>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Font typeface="Comic Sans MS"/>
              <a:buNone/>
              <a:defRPr>
                <a:latin typeface="Comic Sans MS"/>
                <a:ea typeface="Comic Sans MS"/>
                <a:cs typeface="Comic Sans MS"/>
                <a:sym typeface="Comic Sans MS"/>
              </a:defRPr>
            </a:lvl1pPr>
            <a:lvl2pPr lvl="1">
              <a:spcBef>
                <a:spcPts val="0"/>
              </a:spcBef>
              <a:spcAft>
                <a:spcPts val="0"/>
              </a:spcAft>
              <a:buSzPts val="5900"/>
              <a:buFont typeface="Comic Sans MS"/>
              <a:buNone/>
              <a:defRPr>
                <a:latin typeface="Comic Sans MS"/>
                <a:ea typeface="Comic Sans MS"/>
                <a:cs typeface="Comic Sans MS"/>
                <a:sym typeface="Comic Sans MS"/>
              </a:defRPr>
            </a:lvl2pPr>
            <a:lvl3pPr lvl="2">
              <a:spcBef>
                <a:spcPts val="0"/>
              </a:spcBef>
              <a:spcAft>
                <a:spcPts val="0"/>
              </a:spcAft>
              <a:buSzPts val="5900"/>
              <a:buFont typeface="Comic Sans MS"/>
              <a:buNone/>
              <a:defRPr>
                <a:latin typeface="Comic Sans MS"/>
                <a:ea typeface="Comic Sans MS"/>
                <a:cs typeface="Comic Sans MS"/>
                <a:sym typeface="Comic Sans MS"/>
              </a:defRPr>
            </a:lvl3pPr>
            <a:lvl4pPr lvl="3">
              <a:spcBef>
                <a:spcPts val="0"/>
              </a:spcBef>
              <a:spcAft>
                <a:spcPts val="0"/>
              </a:spcAft>
              <a:buSzPts val="5900"/>
              <a:buFont typeface="Comic Sans MS"/>
              <a:buNone/>
              <a:defRPr>
                <a:latin typeface="Comic Sans MS"/>
                <a:ea typeface="Comic Sans MS"/>
                <a:cs typeface="Comic Sans MS"/>
                <a:sym typeface="Comic Sans MS"/>
              </a:defRPr>
            </a:lvl4pPr>
            <a:lvl5pPr lvl="4">
              <a:spcBef>
                <a:spcPts val="0"/>
              </a:spcBef>
              <a:spcAft>
                <a:spcPts val="0"/>
              </a:spcAft>
              <a:buSzPts val="5900"/>
              <a:buFont typeface="Comic Sans MS"/>
              <a:buNone/>
              <a:defRPr>
                <a:latin typeface="Comic Sans MS"/>
                <a:ea typeface="Comic Sans MS"/>
                <a:cs typeface="Comic Sans MS"/>
                <a:sym typeface="Comic Sans MS"/>
              </a:defRPr>
            </a:lvl5pPr>
            <a:lvl6pPr lvl="5">
              <a:spcBef>
                <a:spcPts val="0"/>
              </a:spcBef>
              <a:spcAft>
                <a:spcPts val="0"/>
              </a:spcAft>
              <a:buSzPts val="5900"/>
              <a:buFont typeface="Comic Sans MS"/>
              <a:buNone/>
              <a:defRPr>
                <a:latin typeface="Comic Sans MS"/>
                <a:ea typeface="Comic Sans MS"/>
                <a:cs typeface="Comic Sans MS"/>
                <a:sym typeface="Comic Sans MS"/>
              </a:defRPr>
            </a:lvl6pPr>
            <a:lvl7pPr lvl="6">
              <a:spcBef>
                <a:spcPts val="0"/>
              </a:spcBef>
              <a:spcAft>
                <a:spcPts val="0"/>
              </a:spcAft>
              <a:buSzPts val="5900"/>
              <a:buFont typeface="Comic Sans MS"/>
              <a:buNone/>
              <a:defRPr>
                <a:latin typeface="Comic Sans MS"/>
                <a:ea typeface="Comic Sans MS"/>
                <a:cs typeface="Comic Sans MS"/>
                <a:sym typeface="Comic Sans MS"/>
              </a:defRPr>
            </a:lvl7pPr>
            <a:lvl8pPr lvl="7">
              <a:spcBef>
                <a:spcPts val="0"/>
              </a:spcBef>
              <a:spcAft>
                <a:spcPts val="0"/>
              </a:spcAft>
              <a:buSzPts val="5900"/>
              <a:buFont typeface="Comic Sans MS"/>
              <a:buNone/>
              <a:defRPr>
                <a:latin typeface="Comic Sans MS"/>
                <a:ea typeface="Comic Sans MS"/>
                <a:cs typeface="Comic Sans MS"/>
                <a:sym typeface="Comic Sans MS"/>
              </a:defRPr>
            </a:lvl8pPr>
            <a:lvl9pPr lvl="8">
              <a:spcBef>
                <a:spcPts val="0"/>
              </a:spcBef>
              <a:spcAft>
                <a:spcPts val="0"/>
              </a:spcAft>
              <a:buSzPts val="5900"/>
              <a:buFont typeface="Comic Sans MS"/>
              <a:buNone/>
              <a:defRPr>
                <a:latin typeface="Comic Sans MS"/>
                <a:ea typeface="Comic Sans MS"/>
                <a:cs typeface="Comic Sans MS"/>
                <a:sym typeface="Comic Sans MS"/>
              </a:defRPr>
            </a:lvl9pPr>
          </a:lstStyle>
          <a:p>
            <a:endParaRPr/>
          </a:p>
        </p:txBody>
      </p:sp>
      <p:sp>
        <p:nvSpPr>
          <p:cNvPr id="18" name="Google Shape;18;p4"/>
          <p:cNvSpPr txBox="1">
            <a:spLocks noGrp="1"/>
          </p:cNvSpPr>
          <p:nvPr>
            <p:ph type="body" idx="1"/>
          </p:nvPr>
        </p:nvSpPr>
        <p:spPr>
          <a:xfrm>
            <a:off x="593789" y="5634322"/>
            <a:ext cx="16231800" cy="16702500"/>
          </a:xfrm>
          <a:prstGeom prst="rect">
            <a:avLst/>
          </a:prstGeom>
        </p:spPr>
        <p:txBody>
          <a:bodyPr spcFirstLastPara="1" wrap="square" lIns="191875" tIns="191875" rIns="191875" bIns="191875" anchor="t" anchorCtr="0"/>
          <a:lstStyle>
            <a:lvl1pPr marL="457200" lvl="0" indent="-469900">
              <a:spcBef>
                <a:spcPts val="0"/>
              </a:spcBef>
              <a:spcAft>
                <a:spcPts val="0"/>
              </a:spcAft>
              <a:buSzPts val="3800"/>
              <a:buFont typeface="Comic Sans MS"/>
              <a:buChar char="●"/>
              <a:defRPr>
                <a:latin typeface="Comic Sans MS"/>
                <a:ea typeface="Comic Sans MS"/>
                <a:cs typeface="Comic Sans MS"/>
                <a:sym typeface="Comic Sans MS"/>
              </a:defRPr>
            </a:lvl1pPr>
            <a:lvl2pPr marL="914400" lvl="1" indent="-412750">
              <a:spcBef>
                <a:spcPts val="3400"/>
              </a:spcBef>
              <a:spcAft>
                <a:spcPts val="0"/>
              </a:spcAft>
              <a:buSzPts val="2900"/>
              <a:buFont typeface="Comic Sans MS"/>
              <a:buChar char="○"/>
              <a:defRPr>
                <a:latin typeface="Comic Sans MS"/>
                <a:ea typeface="Comic Sans MS"/>
                <a:cs typeface="Comic Sans MS"/>
                <a:sym typeface="Comic Sans MS"/>
              </a:defRPr>
            </a:lvl2pPr>
            <a:lvl3pPr marL="1371600" lvl="2" indent="-412750">
              <a:spcBef>
                <a:spcPts val="3400"/>
              </a:spcBef>
              <a:spcAft>
                <a:spcPts val="0"/>
              </a:spcAft>
              <a:buSzPts val="2900"/>
              <a:buFont typeface="Comic Sans MS"/>
              <a:buChar char="■"/>
              <a:defRPr>
                <a:latin typeface="Comic Sans MS"/>
                <a:ea typeface="Comic Sans MS"/>
                <a:cs typeface="Comic Sans MS"/>
                <a:sym typeface="Comic Sans MS"/>
              </a:defRPr>
            </a:lvl3pPr>
            <a:lvl4pPr marL="1828800" lvl="3" indent="-412750">
              <a:spcBef>
                <a:spcPts val="3400"/>
              </a:spcBef>
              <a:spcAft>
                <a:spcPts val="0"/>
              </a:spcAft>
              <a:buSzPts val="2900"/>
              <a:buFont typeface="Comic Sans MS"/>
              <a:buChar char="●"/>
              <a:defRPr>
                <a:latin typeface="Comic Sans MS"/>
                <a:ea typeface="Comic Sans MS"/>
                <a:cs typeface="Comic Sans MS"/>
                <a:sym typeface="Comic Sans MS"/>
              </a:defRPr>
            </a:lvl4pPr>
            <a:lvl5pPr marL="2286000" lvl="4" indent="-412750">
              <a:spcBef>
                <a:spcPts val="3400"/>
              </a:spcBef>
              <a:spcAft>
                <a:spcPts val="0"/>
              </a:spcAft>
              <a:buSzPts val="2900"/>
              <a:buFont typeface="Comic Sans MS"/>
              <a:buChar char="○"/>
              <a:defRPr>
                <a:latin typeface="Comic Sans MS"/>
                <a:ea typeface="Comic Sans MS"/>
                <a:cs typeface="Comic Sans MS"/>
                <a:sym typeface="Comic Sans MS"/>
              </a:defRPr>
            </a:lvl5pPr>
            <a:lvl6pPr marL="2743200" lvl="5" indent="-412750">
              <a:spcBef>
                <a:spcPts val="3400"/>
              </a:spcBef>
              <a:spcAft>
                <a:spcPts val="0"/>
              </a:spcAft>
              <a:buSzPts val="2900"/>
              <a:buFont typeface="Comic Sans MS"/>
              <a:buChar char="■"/>
              <a:defRPr>
                <a:latin typeface="Comic Sans MS"/>
                <a:ea typeface="Comic Sans MS"/>
                <a:cs typeface="Comic Sans MS"/>
                <a:sym typeface="Comic Sans MS"/>
              </a:defRPr>
            </a:lvl6pPr>
            <a:lvl7pPr marL="3200400" lvl="6" indent="-412750">
              <a:spcBef>
                <a:spcPts val="3400"/>
              </a:spcBef>
              <a:spcAft>
                <a:spcPts val="0"/>
              </a:spcAft>
              <a:buSzPts val="2900"/>
              <a:buFont typeface="Comic Sans MS"/>
              <a:buChar char="●"/>
              <a:defRPr>
                <a:latin typeface="Comic Sans MS"/>
                <a:ea typeface="Comic Sans MS"/>
                <a:cs typeface="Comic Sans MS"/>
                <a:sym typeface="Comic Sans MS"/>
              </a:defRPr>
            </a:lvl7pPr>
            <a:lvl8pPr marL="3657600" lvl="7" indent="-412750">
              <a:spcBef>
                <a:spcPts val="3400"/>
              </a:spcBef>
              <a:spcAft>
                <a:spcPts val="0"/>
              </a:spcAft>
              <a:buSzPts val="2900"/>
              <a:buFont typeface="Comic Sans MS"/>
              <a:buChar char="○"/>
              <a:defRPr>
                <a:latin typeface="Comic Sans MS"/>
                <a:ea typeface="Comic Sans MS"/>
                <a:cs typeface="Comic Sans MS"/>
                <a:sym typeface="Comic Sans MS"/>
              </a:defRPr>
            </a:lvl8pPr>
            <a:lvl9pPr marL="4114800" lvl="8" indent="-412750">
              <a:spcBef>
                <a:spcPts val="3400"/>
              </a:spcBef>
              <a:spcAft>
                <a:spcPts val="3400"/>
              </a:spcAft>
              <a:buSzPts val="2900"/>
              <a:buFont typeface="Comic Sans MS"/>
              <a:buChar char="■"/>
              <a:defRPr>
                <a:latin typeface="Comic Sans MS"/>
                <a:ea typeface="Comic Sans MS"/>
                <a:cs typeface="Comic Sans MS"/>
                <a:sym typeface="Comic Sans MS"/>
              </a:defRPr>
            </a:lvl9pPr>
          </a:lstStyle>
          <a:p>
            <a:endParaRPr/>
          </a:p>
        </p:txBody>
      </p:sp>
      <p:sp>
        <p:nvSpPr>
          <p:cNvPr id="19" name="Google Shape;19;p4"/>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a:endParaRPr/>
          </a:p>
        </p:txBody>
      </p:sp>
      <p:sp>
        <p:nvSpPr>
          <p:cNvPr id="22" name="Google Shape;22;p5"/>
          <p:cNvSpPr txBox="1">
            <a:spLocks noGrp="1"/>
          </p:cNvSpPr>
          <p:nvPr>
            <p:ph type="body" idx="1"/>
          </p:nvPr>
        </p:nvSpPr>
        <p:spPr>
          <a:xfrm>
            <a:off x="593789" y="5634322"/>
            <a:ext cx="7620000" cy="16702500"/>
          </a:xfrm>
          <a:prstGeom prst="rect">
            <a:avLst/>
          </a:prstGeom>
        </p:spPr>
        <p:txBody>
          <a:bodyPr spcFirstLastPara="1" wrap="square" lIns="191875" tIns="191875" rIns="191875" bIns="191875" anchor="t" anchorCtr="0"/>
          <a:lstStyle>
            <a:lvl1pPr marL="457200" lvl="0" indent="-412750">
              <a:spcBef>
                <a:spcPts val="0"/>
              </a:spcBef>
              <a:spcAft>
                <a:spcPts val="0"/>
              </a:spcAft>
              <a:buSzPts val="2900"/>
              <a:buChar char="●"/>
              <a:defRPr sz="29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23" name="Google Shape;23;p5"/>
          <p:cNvSpPr txBox="1">
            <a:spLocks noGrp="1"/>
          </p:cNvSpPr>
          <p:nvPr>
            <p:ph type="body" idx="2"/>
          </p:nvPr>
        </p:nvSpPr>
        <p:spPr>
          <a:xfrm>
            <a:off x="9205725" y="5634322"/>
            <a:ext cx="7620000" cy="16702500"/>
          </a:xfrm>
          <a:prstGeom prst="rect">
            <a:avLst/>
          </a:prstGeom>
        </p:spPr>
        <p:txBody>
          <a:bodyPr spcFirstLastPara="1" wrap="square" lIns="191875" tIns="191875" rIns="191875" bIns="191875" anchor="t" anchorCtr="0"/>
          <a:lstStyle>
            <a:lvl1pPr marL="457200" lvl="0" indent="-412750">
              <a:spcBef>
                <a:spcPts val="0"/>
              </a:spcBef>
              <a:spcAft>
                <a:spcPts val="0"/>
              </a:spcAft>
              <a:buSzPts val="2900"/>
              <a:buChar char="●"/>
              <a:defRPr sz="29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24" name="Google Shape;24;p5"/>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93789" y="2175678"/>
            <a:ext cx="16231800" cy="2799900"/>
          </a:xfrm>
          <a:prstGeom prst="rect">
            <a:avLst/>
          </a:prstGeom>
        </p:spPr>
        <p:txBody>
          <a:bodyPr spcFirstLastPara="1" wrap="square" lIns="191875" tIns="191875" rIns="191875" bIns="191875" anchor="t" anchorCtr="0"/>
          <a:lstStyle>
            <a:lvl1pPr lvl="0">
              <a:spcBef>
                <a:spcPts val="0"/>
              </a:spcBef>
              <a:spcAft>
                <a:spcPts val="0"/>
              </a:spcAft>
              <a:buSzPts val="5900"/>
              <a:buNone/>
              <a:defRPr/>
            </a:lvl1pPr>
            <a:lvl2pPr lvl="1">
              <a:spcBef>
                <a:spcPts val="0"/>
              </a:spcBef>
              <a:spcAft>
                <a:spcPts val="0"/>
              </a:spcAft>
              <a:buSzPts val="5900"/>
              <a:buNone/>
              <a:defRPr/>
            </a:lvl2pPr>
            <a:lvl3pPr lvl="2">
              <a:spcBef>
                <a:spcPts val="0"/>
              </a:spcBef>
              <a:spcAft>
                <a:spcPts val="0"/>
              </a:spcAft>
              <a:buSzPts val="5900"/>
              <a:buNone/>
              <a:defRPr/>
            </a:lvl3pPr>
            <a:lvl4pPr lvl="3">
              <a:spcBef>
                <a:spcPts val="0"/>
              </a:spcBef>
              <a:spcAft>
                <a:spcPts val="0"/>
              </a:spcAft>
              <a:buSzPts val="5900"/>
              <a:buNone/>
              <a:defRPr/>
            </a:lvl4pPr>
            <a:lvl5pPr lvl="4">
              <a:spcBef>
                <a:spcPts val="0"/>
              </a:spcBef>
              <a:spcAft>
                <a:spcPts val="0"/>
              </a:spcAft>
              <a:buSzPts val="5900"/>
              <a:buNone/>
              <a:defRPr/>
            </a:lvl5pPr>
            <a:lvl6pPr lvl="5">
              <a:spcBef>
                <a:spcPts val="0"/>
              </a:spcBef>
              <a:spcAft>
                <a:spcPts val="0"/>
              </a:spcAft>
              <a:buSzPts val="5900"/>
              <a:buNone/>
              <a:defRPr/>
            </a:lvl6pPr>
            <a:lvl7pPr lvl="6">
              <a:spcBef>
                <a:spcPts val="0"/>
              </a:spcBef>
              <a:spcAft>
                <a:spcPts val="0"/>
              </a:spcAft>
              <a:buSzPts val="5900"/>
              <a:buNone/>
              <a:defRPr/>
            </a:lvl7pPr>
            <a:lvl8pPr lvl="7">
              <a:spcBef>
                <a:spcPts val="0"/>
              </a:spcBef>
              <a:spcAft>
                <a:spcPts val="0"/>
              </a:spcAft>
              <a:buSzPts val="5900"/>
              <a:buNone/>
              <a:defRPr/>
            </a:lvl8pPr>
            <a:lvl9pPr lvl="8">
              <a:spcBef>
                <a:spcPts val="0"/>
              </a:spcBef>
              <a:spcAft>
                <a:spcPts val="0"/>
              </a:spcAft>
              <a:buSzPts val="5900"/>
              <a:buNone/>
              <a:defRPr/>
            </a:lvl9pPr>
          </a:lstStyle>
          <a:p>
            <a:endParaRPr/>
          </a:p>
        </p:txBody>
      </p:sp>
      <p:sp>
        <p:nvSpPr>
          <p:cNvPr id="27" name="Google Shape;27;p6"/>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593789" y="2716267"/>
            <a:ext cx="5349300" cy="3694200"/>
          </a:xfrm>
          <a:prstGeom prst="rect">
            <a:avLst/>
          </a:prstGeom>
        </p:spPr>
        <p:txBody>
          <a:bodyPr spcFirstLastPara="1" wrap="square" lIns="191875" tIns="191875" rIns="191875" bIns="191875" anchor="b" anchorCtr="0"/>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
        <p:nvSpPr>
          <p:cNvPr id="30" name="Google Shape;30;p7"/>
          <p:cNvSpPr txBox="1">
            <a:spLocks noGrp="1"/>
          </p:cNvSpPr>
          <p:nvPr>
            <p:ph type="body" idx="1"/>
          </p:nvPr>
        </p:nvSpPr>
        <p:spPr>
          <a:xfrm>
            <a:off x="593789" y="6793600"/>
            <a:ext cx="5349300" cy="15543900"/>
          </a:xfrm>
          <a:prstGeom prst="rect">
            <a:avLst/>
          </a:prstGeom>
        </p:spPr>
        <p:txBody>
          <a:bodyPr spcFirstLastPara="1" wrap="square" lIns="191875" tIns="191875" rIns="191875" bIns="191875" anchor="t" anchorCtr="0"/>
          <a:lstStyle>
            <a:lvl1pPr marL="457200" lvl="0" indent="-387350">
              <a:spcBef>
                <a:spcPts val="0"/>
              </a:spcBef>
              <a:spcAft>
                <a:spcPts val="0"/>
              </a:spcAft>
              <a:buSzPts val="2500"/>
              <a:buChar char="●"/>
              <a:defRPr sz="2500"/>
            </a:lvl1pPr>
            <a:lvl2pPr marL="914400" lvl="1" indent="-387350">
              <a:spcBef>
                <a:spcPts val="3400"/>
              </a:spcBef>
              <a:spcAft>
                <a:spcPts val="0"/>
              </a:spcAft>
              <a:buSzPts val="2500"/>
              <a:buChar char="○"/>
              <a:defRPr sz="2500"/>
            </a:lvl2pPr>
            <a:lvl3pPr marL="1371600" lvl="2" indent="-387350">
              <a:spcBef>
                <a:spcPts val="3400"/>
              </a:spcBef>
              <a:spcAft>
                <a:spcPts val="0"/>
              </a:spcAft>
              <a:buSzPts val="2500"/>
              <a:buChar char="■"/>
              <a:defRPr sz="2500"/>
            </a:lvl3pPr>
            <a:lvl4pPr marL="1828800" lvl="3" indent="-387350">
              <a:spcBef>
                <a:spcPts val="3400"/>
              </a:spcBef>
              <a:spcAft>
                <a:spcPts val="0"/>
              </a:spcAft>
              <a:buSzPts val="2500"/>
              <a:buChar char="●"/>
              <a:defRPr sz="2500"/>
            </a:lvl4pPr>
            <a:lvl5pPr marL="2286000" lvl="4" indent="-387350">
              <a:spcBef>
                <a:spcPts val="3400"/>
              </a:spcBef>
              <a:spcAft>
                <a:spcPts val="0"/>
              </a:spcAft>
              <a:buSzPts val="2500"/>
              <a:buChar char="○"/>
              <a:defRPr sz="2500"/>
            </a:lvl5pPr>
            <a:lvl6pPr marL="2743200" lvl="5" indent="-387350">
              <a:spcBef>
                <a:spcPts val="3400"/>
              </a:spcBef>
              <a:spcAft>
                <a:spcPts val="0"/>
              </a:spcAft>
              <a:buSzPts val="2500"/>
              <a:buChar char="■"/>
              <a:defRPr sz="2500"/>
            </a:lvl6pPr>
            <a:lvl7pPr marL="3200400" lvl="6" indent="-387350">
              <a:spcBef>
                <a:spcPts val="3400"/>
              </a:spcBef>
              <a:spcAft>
                <a:spcPts val="0"/>
              </a:spcAft>
              <a:buSzPts val="2500"/>
              <a:buChar char="●"/>
              <a:defRPr sz="2500"/>
            </a:lvl7pPr>
            <a:lvl8pPr marL="3657600" lvl="7" indent="-387350">
              <a:spcBef>
                <a:spcPts val="3400"/>
              </a:spcBef>
              <a:spcAft>
                <a:spcPts val="0"/>
              </a:spcAft>
              <a:buSzPts val="2500"/>
              <a:buChar char="○"/>
              <a:defRPr sz="2500"/>
            </a:lvl8pPr>
            <a:lvl9pPr marL="4114800" lvl="8" indent="-387350">
              <a:spcBef>
                <a:spcPts val="3400"/>
              </a:spcBef>
              <a:spcAft>
                <a:spcPts val="3400"/>
              </a:spcAft>
              <a:buSzPts val="2500"/>
              <a:buChar char="■"/>
              <a:defRPr sz="2500"/>
            </a:lvl9pPr>
          </a:lstStyle>
          <a:p>
            <a:endParaRPr/>
          </a:p>
        </p:txBody>
      </p:sp>
      <p:sp>
        <p:nvSpPr>
          <p:cNvPr id="31" name="Google Shape;31;p7"/>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33927" y="2200733"/>
            <a:ext cx="12130500" cy="19999200"/>
          </a:xfrm>
          <a:prstGeom prst="rect">
            <a:avLst/>
          </a:prstGeom>
        </p:spPr>
        <p:txBody>
          <a:bodyPr spcFirstLastPara="1" wrap="square" lIns="191875" tIns="191875" rIns="191875" bIns="191875" anchor="ctr" anchorCtr="0"/>
          <a:lstStyle>
            <a:lvl1pPr lvl="0">
              <a:spcBef>
                <a:spcPts val="0"/>
              </a:spcBef>
              <a:spcAft>
                <a:spcPts val="0"/>
              </a:spcAft>
              <a:buSzPts val="10100"/>
              <a:buNone/>
              <a:defRPr sz="10100"/>
            </a:lvl1pPr>
            <a:lvl2pPr lvl="1">
              <a:spcBef>
                <a:spcPts val="0"/>
              </a:spcBef>
              <a:spcAft>
                <a:spcPts val="0"/>
              </a:spcAft>
              <a:buSzPts val="10100"/>
              <a:buNone/>
              <a:defRPr sz="10100"/>
            </a:lvl2pPr>
            <a:lvl3pPr lvl="2">
              <a:spcBef>
                <a:spcPts val="0"/>
              </a:spcBef>
              <a:spcAft>
                <a:spcPts val="0"/>
              </a:spcAft>
              <a:buSzPts val="10100"/>
              <a:buNone/>
              <a:defRPr sz="10100"/>
            </a:lvl3pPr>
            <a:lvl4pPr lvl="3">
              <a:spcBef>
                <a:spcPts val="0"/>
              </a:spcBef>
              <a:spcAft>
                <a:spcPts val="0"/>
              </a:spcAft>
              <a:buSzPts val="10100"/>
              <a:buNone/>
              <a:defRPr sz="10100"/>
            </a:lvl4pPr>
            <a:lvl5pPr lvl="4">
              <a:spcBef>
                <a:spcPts val="0"/>
              </a:spcBef>
              <a:spcAft>
                <a:spcPts val="0"/>
              </a:spcAft>
              <a:buSzPts val="10100"/>
              <a:buNone/>
              <a:defRPr sz="10100"/>
            </a:lvl5pPr>
            <a:lvl6pPr lvl="5">
              <a:spcBef>
                <a:spcPts val="0"/>
              </a:spcBef>
              <a:spcAft>
                <a:spcPts val="0"/>
              </a:spcAft>
              <a:buSzPts val="10100"/>
              <a:buNone/>
              <a:defRPr sz="10100"/>
            </a:lvl6pPr>
            <a:lvl7pPr lvl="6">
              <a:spcBef>
                <a:spcPts val="0"/>
              </a:spcBef>
              <a:spcAft>
                <a:spcPts val="0"/>
              </a:spcAft>
              <a:buSzPts val="10100"/>
              <a:buNone/>
              <a:defRPr sz="10100"/>
            </a:lvl7pPr>
            <a:lvl8pPr lvl="7">
              <a:spcBef>
                <a:spcPts val="0"/>
              </a:spcBef>
              <a:spcAft>
                <a:spcPts val="0"/>
              </a:spcAft>
              <a:buSzPts val="10100"/>
              <a:buNone/>
              <a:defRPr sz="10100"/>
            </a:lvl8pPr>
            <a:lvl9pPr lvl="8">
              <a:spcBef>
                <a:spcPts val="0"/>
              </a:spcBef>
              <a:spcAft>
                <a:spcPts val="0"/>
              </a:spcAft>
              <a:buSzPts val="10100"/>
              <a:buNone/>
              <a:defRPr sz="10100"/>
            </a:lvl9pPr>
          </a:lstStyle>
          <a:p>
            <a:endParaRPr/>
          </a:p>
        </p:txBody>
      </p:sp>
      <p:sp>
        <p:nvSpPr>
          <p:cNvPr id="34" name="Google Shape;34;p8"/>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8709663" y="-611"/>
            <a:ext cx="8709600" cy="25146000"/>
          </a:xfrm>
          <a:prstGeom prst="rect">
            <a:avLst/>
          </a:prstGeom>
          <a:solidFill>
            <a:schemeClr val="lt2"/>
          </a:solidFill>
          <a:ln>
            <a:noFill/>
          </a:ln>
        </p:spPr>
        <p:txBody>
          <a:bodyPr spcFirstLastPara="1" wrap="square" lIns="191875" tIns="191875" rIns="191875" bIns="1918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505778" y="6028856"/>
            <a:ext cx="7706400" cy="7246800"/>
          </a:xfrm>
          <a:prstGeom prst="rect">
            <a:avLst/>
          </a:prstGeom>
        </p:spPr>
        <p:txBody>
          <a:bodyPr spcFirstLastPara="1" wrap="square" lIns="191875" tIns="191875" rIns="191875" bIns="191875" anchor="b" anchorCtr="0"/>
          <a:lstStyle>
            <a:lvl1pPr lvl="0" algn="ctr">
              <a:spcBef>
                <a:spcPts val="0"/>
              </a:spcBef>
              <a:spcAft>
                <a:spcPts val="0"/>
              </a:spcAft>
              <a:buSzPts val="8800"/>
              <a:buNone/>
              <a:defRPr sz="8800"/>
            </a:lvl1pPr>
            <a:lvl2pPr lvl="1" algn="ctr">
              <a:spcBef>
                <a:spcPts val="0"/>
              </a:spcBef>
              <a:spcAft>
                <a:spcPts val="0"/>
              </a:spcAft>
              <a:buSzPts val="8800"/>
              <a:buNone/>
              <a:defRPr sz="8800"/>
            </a:lvl2pPr>
            <a:lvl3pPr lvl="2" algn="ctr">
              <a:spcBef>
                <a:spcPts val="0"/>
              </a:spcBef>
              <a:spcAft>
                <a:spcPts val="0"/>
              </a:spcAft>
              <a:buSzPts val="8800"/>
              <a:buNone/>
              <a:defRPr sz="8800"/>
            </a:lvl3pPr>
            <a:lvl4pPr lvl="3" algn="ctr">
              <a:spcBef>
                <a:spcPts val="0"/>
              </a:spcBef>
              <a:spcAft>
                <a:spcPts val="0"/>
              </a:spcAft>
              <a:buSzPts val="8800"/>
              <a:buNone/>
              <a:defRPr sz="8800"/>
            </a:lvl4pPr>
            <a:lvl5pPr lvl="4" algn="ctr">
              <a:spcBef>
                <a:spcPts val="0"/>
              </a:spcBef>
              <a:spcAft>
                <a:spcPts val="0"/>
              </a:spcAft>
              <a:buSzPts val="8800"/>
              <a:buNone/>
              <a:defRPr sz="8800"/>
            </a:lvl5pPr>
            <a:lvl6pPr lvl="5" algn="ctr">
              <a:spcBef>
                <a:spcPts val="0"/>
              </a:spcBef>
              <a:spcAft>
                <a:spcPts val="0"/>
              </a:spcAft>
              <a:buSzPts val="8800"/>
              <a:buNone/>
              <a:defRPr sz="8800"/>
            </a:lvl6pPr>
            <a:lvl7pPr lvl="6" algn="ctr">
              <a:spcBef>
                <a:spcPts val="0"/>
              </a:spcBef>
              <a:spcAft>
                <a:spcPts val="0"/>
              </a:spcAft>
              <a:buSzPts val="8800"/>
              <a:buNone/>
              <a:defRPr sz="8800"/>
            </a:lvl7pPr>
            <a:lvl8pPr lvl="7" algn="ctr">
              <a:spcBef>
                <a:spcPts val="0"/>
              </a:spcBef>
              <a:spcAft>
                <a:spcPts val="0"/>
              </a:spcAft>
              <a:buSzPts val="8800"/>
              <a:buNone/>
              <a:defRPr sz="8800"/>
            </a:lvl8pPr>
            <a:lvl9pPr lvl="8" algn="ctr">
              <a:spcBef>
                <a:spcPts val="0"/>
              </a:spcBef>
              <a:spcAft>
                <a:spcPts val="0"/>
              </a:spcAft>
              <a:buSzPts val="8800"/>
              <a:buNone/>
              <a:defRPr sz="8800"/>
            </a:lvl9pPr>
          </a:lstStyle>
          <a:p>
            <a:endParaRPr/>
          </a:p>
        </p:txBody>
      </p:sp>
      <p:sp>
        <p:nvSpPr>
          <p:cNvPr id="38" name="Google Shape;38;p9"/>
          <p:cNvSpPr txBox="1">
            <a:spLocks noGrp="1"/>
          </p:cNvSpPr>
          <p:nvPr>
            <p:ph type="subTitle" idx="1"/>
          </p:nvPr>
        </p:nvSpPr>
        <p:spPr>
          <a:xfrm>
            <a:off x="505778" y="13703922"/>
            <a:ext cx="7706400" cy="6038700"/>
          </a:xfrm>
          <a:prstGeom prst="rect">
            <a:avLst/>
          </a:prstGeom>
        </p:spPr>
        <p:txBody>
          <a:bodyPr spcFirstLastPara="1" wrap="square" lIns="191875" tIns="191875" rIns="191875" bIns="191875" anchor="t" anchorCtr="0"/>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a:endParaRPr/>
          </a:p>
        </p:txBody>
      </p:sp>
      <p:sp>
        <p:nvSpPr>
          <p:cNvPr id="39" name="Google Shape;39;p9"/>
          <p:cNvSpPr txBox="1">
            <a:spLocks noGrp="1"/>
          </p:cNvSpPr>
          <p:nvPr>
            <p:ph type="body" idx="2"/>
          </p:nvPr>
        </p:nvSpPr>
        <p:spPr>
          <a:xfrm>
            <a:off x="9409750" y="3539922"/>
            <a:ext cx="7309500" cy="18065100"/>
          </a:xfrm>
          <a:prstGeom prst="rect">
            <a:avLst/>
          </a:prstGeom>
        </p:spPr>
        <p:txBody>
          <a:bodyPr spcFirstLastPara="1" wrap="square" lIns="191875" tIns="191875" rIns="191875" bIns="191875" anchor="ctr" anchorCtr="0"/>
          <a:lstStyle>
            <a:lvl1pPr marL="457200" lvl="0" indent="-469900">
              <a:spcBef>
                <a:spcPts val="0"/>
              </a:spcBef>
              <a:spcAft>
                <a:spcPts val="0"/>
              </a:spcAft>
              <a:buSzPts val="3800"/>
              <a:buChar char="●"/>
              <a:defRPr/>
            </a:lvl1pPr>
            <a:lvl2pPr marL="914400" lvl="1" indent="-412750">
              <a:spcBef>
                <a:spcPts val="3400"/>
              </a:spcBef>
              <a:spcAft>
                <a:spcPts val="0"/>
              </a:spcAft>
              <a:buSzPts val="2900"/>
              <a:buChar char="○"/>
              <a:defRPr/>
            </a:lvl2pPr>
            <a:lvl3pPr marL="1371600" lvl="2" indent="-412750">
              <a:spcBef>
                <a:spcPts val="3400"/>
              </a:spcBef>
              <a:spcAft>
                <a:spcPts val="0"/>
              </a:spcAft>
              <a:buSzPts val="2900"/>
              <a:buChar char="■"/>
              <a:defRPr/>
            </a:lvl3pPr>
            <a:lvl4pPr marL="1828800" lvl="3" indent="-412750">
              <a:spcBef>
                <a:spcPts val="3400"/>
              </a:spcBef>
              <a:spcAft>
                <a:spcPts val="0"/>
              </a:spcAft>
              <a:buSzPts val="2900"/>
              <a:buChar char="●"/>
              <a:defRPr/>
            </a:lvl4pPr>
            <a:lvl5pPr marL="2286000" lvl="4" indent="-412750">
              <a:spcBef>
                <a:spcPts val="3400"/>
              </a:spcBef>
              <a:spcAft>
                <a:spcPts val="0"/>
              </a:spcAft>
              <a:buSzPts val="2900"/>
              <a:buChar char="○"/>
              <a:defRPr/>
            </a:lvl5pPr>
            <a:lvl6pPr marL="2743200" lvl="5" indent="-412750">
              <a:spcBef>
                <a:spcPts val="3400"/>
              </a:spcBef>
              <a:spcAft>
                <a:spcPts val="0"/>
              </a:spcAft>
              <a:buSzPts val="2900"/>
              <a:buChar char="■"/>
              <a:defRPr/>
            </a:lvl6pPr>
            <a:lvl7pPr marL="3200400" lvl="6" indent="-412750">
              <a:spcBef>
                <a:spcPts val="3400"/>
              </a:spcBef>
              <a:spcAft>
                <a:spcPts val="0"/>
              </a:spcAft>
              <a:buSzPts val="2900"/>
              <a:buChar char="●"/>
              <a:defRPr/>
            </a:lvl7pPr>
            <a:lvl8pPr marL="3657600" lvl="7" indent="-412750">
              <a:spcBef>
                <a:spcPts val="3400"/>
              </a:spcBef>
              <a:spcAft>
                <a:spcPts val="0"/>
              </a:spcAft>
              <a:buSzPts val="2900"/>
              <a:buChar char="○"/>
              <a:defRPr/>
            </a:lvl8pPr>
            <a:lvl9pPr marL="4114800" lvl="8" indent="-412750">
              <a:spcBef>
                <a:spcPts val="3400"/>
              </a:spcBef>
              <a:spcAft>
                <a:spcPts val="3400"/>
              </a:spcAft>
              <a:buSzPts val="2900"/>
              <a:buChar char="■"/>
              <a:defRPr/>
            </a:lvl9pPr>
          </a:lstStyle>
          <a:p>
            <a:endParaRPr/>
          </a:p>
        </p:txBody>
      </p:sp>
      <p:sp>
        <p:nvSpPr>
          <p:cNvPr id="40" name="Google Shape;40;p9"/>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93789" y="20682811"/>
            <a:ext cx="11427600" cy="2958300"/>
          </a:xfrm>
          <a:prstGeom prst="rect">
            <a:avLst/>
          </a:prstGeom>
        </p:spPr>
        <p:txBody>
          <a:bodyPr spcFirstLastPara="1" wrap="square" lIns="191875" tIns="191875" rIns="191875" bIns="191875" anchor="ctr" anchorCtr="0"/>
          <a:lstStyle>
            <a:lvl1pPr marL="457200" lvl="0" indent="-228600">
              <a:lnSpc>
                <a:spcPct val="100000"/>
              </a:lnSpc>
              <a:spcBef>
                <a:spcPts val="0"/>
              </a:spcBef>
              <a:spcAft>
                <a:spcPts val="0"/>
              </a:spcAft>
              <a:buSzPts val="3800"/>
              <a:buNone/>
              <a:defRPr/>
            </a:lvl1pPr>
          </a:lstStyle>
          <a:p>
            <a:endParaRPr/>
          </a:p>
        </p:txBody>
      </p:sp>
      <p:sp>
        <p:nvSpPr>
          <p:cNvPr id="43" name="Google Shape;43;p10"/>
          <p:cNvSpPr txBox="1">
            <a:spLocks noGrp="1"/>
          </p:cNvSpPr>
          <p:nvPr>
            <p:ph type="sldNum" idx="12"/>
          </p:nvPr>
        </p:nvSpPr>
        <p:spPr>
          <a:xfrm>
            <a:off x="16140037" y="22797949"/>
            <a:ext cx="1045200" cy="1924200"/>
          </a:xfrm>
          <a:prstGeom prst="rect">
            <a:avLst/>
          </a:prstGeom>
        </p:spPr>
        <p:txBody>
          <a:bodyPr spcFirstLastPara="1" wrap="square" lIns="191875" tIns="191875" rIns="191875" bIns="191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3789" y="2175678"/>
            <a:ext cx="16231800" cy="2799900"/>
          </a:xfrm>
          <a:prstGeom prst="rect">
            <a:avLst/>
          </a:prstGeom>
          <a:noFill/>
          <a:ln>
            <a:noFill/>
          </a:ln>
        </p:spPr>
        <p:txBody>
          <a:bodyPr spcFirstLastPara="1" wrap="square" lIns="191875" tIns="191875" rIns="191875" bIns="191875" anchor="t" anchorCtr="0"/>
          <a:lstStyle>
            <a:lvl1pPr lvl="0">
              <a:spcBef>
                <a:spcPts val="0"/>
              </a:spcBef>
              <a:spcAft>
                <a:spcPts val="0"/>
              </a:spcAft>
              <a:buClr>
                <a:schemeClr val="dk1"/>
              </a:buClr>
              <a:buSzPts val="5900"/>
              <a:buNone/>
              <a:defRPr sz="5900">
                <a:solidFill>
                  <a:schemeClr val="dk1"/>
                </a:solidFill>
              </a:defRPr>
            </a:lvl1pPr>
            <a:lvl2pPr lvl="1">
              <a:spcBef>
                <a:spcPts val="0"/>
              </a:spcBef>
              <a:spcAft>
                <a:spcPts val="0"/>
              </a:spcAft>
              <a:buClr>
                <a:schemeClr val="dk1"/>
              </a:buClr>
              <a:buSzPts val="5900"/>
              <a:buNone/>
              <a:defRPr sz="5900">
                <a:solidFill>
                  <a:schemeClr val="dk1"/>
                </a:solidFill>
              </a:defRPr>
            </a:lvl2pPr>
            <a:lvl3pPr lvl="2">
              <a:spcBef>
                <a:spcPts val="0"/>
              </a:spcBef>
              <a:spcAft>
                <a:spcPts val="0"/>
              </a:spcAft>
              <a:buClr>
                <a:schemeClr val="dk1"/>
              </a:buClr>
              <a:buSzPts val="5900"/>
              <a:buNone/>
              <a:defRPr sz="5900">
                <a:solidFill>
                  <a:schemeClr val="dk1"/>
                </a:solidFill>
              </a:defRPr>
            </a:lvl3pPr>
            <a:lvl4pPr lvl="3">
              <a:spcBef>
                <a:spcPts val="0"/>
              </a:spcBef>
              <a:spcAft>
                <a:spcPts val="0"/>
              </a:spcAft>
              <a:buClr>
                <a:schemeClr val="dk1"/>
              </a:buClr>
              <a:buSzPts val="5900"/>
              <a:buNone/>
              <a:defRPr sz="5900">
                <a:solidFill>
                  <a:schemeClr val="dk1"/>
                </a:solidFill>
              </a:defRPr>
            </a:lvl4pPr>
            <a:lvl5pPr lvl="4">
              <a:spcBef>
                <a:spcPts val="0"/>
              </a:spcBef>
              <a:spcAft>
                <a:spcPts val="0"/>
              </a:spcAft>
              <a:buClr>
                <a:schemeClr val="dk1"/>
              </a:buClr>
              <a:buSzPts val="5900"/>
              <a:buNone/>
              <a:defRPr sz="5900">
                <a:solidFill>
                  <a:schemeClr val="dk1"/>
                </a:solidFill>
              </a:defRPr>
            </a:lvl5pPr>
            <a:lvl6pPr lvl="5">
              <a:spcBef>
                <a:spcPts val="0"/>
              </a:spcBef>
              <a:spcAft>
                <a:spcPts val="0"/>
              </a:spcAft>
              <a:buClr>
                <a:schemeClr val="dk1"/>
              </a:buClr>
              <a:buSzPts val="5900"/>
              <a:buNone/>
              <a:defRPr sz="5900">
                <a:solidFill>
                  <a:schemeClr val="dk1"/>
                </a:solidFill>
              </a:defRPr>
            </a:lvl6pPr>
            <a:lvl7pPr lvl="6">
              <a:spcBef>
                <a:spcPts val="0"/>
              </a:spcBef>
              <a:spcAft>
                <a:spcPts val="0"/>
              </a:spcAft>
              <a:buClr>
                <a:schemeClr val="dk1"/>
              </a:buClr>
              <a:buSzPts val="5900"/>
              <a:buNone/>
              <a:defRPr sz="5900">
                <a:solidFill>
                  <a:schemeClr val="dk1"/>
                </a:solidFill>
              </a:defRPr>
            </a:lvl7pPr>
            <a:lvl8pPr lvl="7">
              <a:spcBef>
                <a:spcPts val="0"/>
              </a:spcBef>
              <a:spcAft>
                <a:spcPts val="0"/>
              </a:spcAft>
              <a:buClr>
                <a:schemeClr val="dk1"/>
              </a:buClr>
              <a:buSzPts val="5900"/>
              <a:buNone/>
              <a:defRPr sz="5900">
                <a:solidFill>
                  <a:schemeClr val="dk1"/>
                </a:solidFill>
              </a:defRPr>
            </a:lvl8pPr>
            <a:lvl9pPr lvl="8">
              <a:spcBef>
                <a:spcPts val="0"/>
              </a:spcBef>
              <a:spcAft>
                <a:spcPts val="0"/>
              </a:spcAft>
              <a:buClr>
                <a:schemeClr val="dk1"/>
              </a:buClr>
              <a:buSzPts val="5900"/>
              <a:buNone/>
              <a:defRPr sz="5900">
                <a:solidFill>
                  <a:schemeClr val="dk1"/>
                </a:solidFill>
              </a:defRPr>
            </a:lvl9pPr>
          </a:lstStyle>
          <a:p>
            <a:endParaRPr/>
          </a:p>
        </p:txBody>
      </p:sp>
      <p:sp>
        <p:nvSpPr>
          <p:cNvPr id="7" name="Google Shape;7;p1"/>
          <p:cNvSpPr txBox="1">
            <a:spLocks noGrp="1"/>
          </p:cNvSpPr>
          <p:nvPr>
            <p:ph type="body" idx="1"/>
          </p:nvPr>
        </p:nvSpPr>
        <p:spPr>
          <a:xfrm>
            <a:off x="593789" y="5634322"/>
            <a:ext cx="16231800" cy="16702500"/>
          </a:xfrm>
          <a:prstGeom prst="rect">
            <a:avLst/>
          </a:prstGeom>
          <a:noFill/>
          <a:ln>
            <a:noFill/>
          </a:ln>
        </p:spPr>
        <p:txBody>
          <a:bodyPr spcFirstLastPara="1" wrap="square" lIns="191875" tIns="191875" rIns="191875" bIns="191875" anchor="t" anchorCtr="0"/>
          <a:lstStyle>
            <a:lvl1pPr marL="457200" lvl="0" indent="-469900">
              <a:lnSpc>
                <a:spcPct val="115000"/>
              </a:lnSpc>
              <a:spcBef>
                <a:spcPts val="0"/>
              </a:spcBef>
              <a:spcAft>
                <a:spcPts val="0"/>
              </a:spcAft>
              <a:buClr>
                <a:schemeClr val="dk2"/>
              </a:buClr>
              <a:buSzPts val="3800"/>
              <a:buChar char="●"/>
              <a:defRPr sz="3800">
                <a:solidFill>
                  <a:schemeClr val="dk2"/>
                </a:solidFill>
              </a:defRPr>
            </a:lvl1pPr>
            <a:lvl2pPr marL="914400" lvl="1" indent="-412750">
              <a:lnSpc>
                <a:spcPct val="115000"/>
              </a:lnSpc>
              <a:spcBef>
                <a:spcPts val="3400"/>
              </a:spcBef>
              <a:spcAft>
                <a:spcPts val="0"/>
              </a:spcAft>
              <a:buClr>
                <a:schemeClr val="dk2"/>
              </a:buClr>
              <a:buSzPts val="2900"/>
              <a:buChar char="○"/>
              <a:defRPr sz="2900">
                <a:solidFill>
                  <a:schemeClr val="dk2"/>
                </a:solidFill>
              </a:defRPr>
            </a:lvl2pPr>
            <a:lvl3pPr marL="1371600" lvl="2" indent="-412750">
              <a:lnSpc>
                <a:spcPct val="115000"/>
              </a:lnSpc>
              <a:spcBef>
                <a:spcPts val="3400"/>
              </a:spcBef>
              <a:spcAft>
                <a:spcPts val="0"/>
              </a:spcAft>
              <a:buClr>
                <a:schemeClr val="dk2"/>
              </a:buClr>
              <a:buSzPts val="2900"/>
              <a:buChar char="■"/>
              <a:defRPr sz="2900">
                <a:solidFill>
                  <a:schemeClr val="dk2"/>
                </a:solidFill>
              </a:defRPr>
            </a:lvl3pPr>
            <a:lvl4pPr marL="1828800" lvl="3" indent="-412750">
              <a:lnSpc>
                <a:spcPct val="115000"/>
              </a:lnSpc>
              <a:spcBef>
                <a:spcPts val="3400"/>
              </a:spcBef>
              <a:spcAft>
                <a:spcPts val="0"/>
              </a:spcAft>
              <a:buClr>
                <a:schemeClr val="dk2"/>
              </a:buClr>
              <a:buSzPts val="2900"/>
              <a:buChar char="●"/>
              <a:defRPr sz="2900">
                <a:solidFill>
                  <a:schemeClr val="dk2"/>
                </a:solidFill>
              </a:defRPr>
            </a:lvl4pPr>
            <a:lvl5pPr marL="2286000" lvl="4" indent="-412750">
              <a:lnSpc>
                <a:spcPct val="115000"/>
              </a:lnSpc>
              <a:spcBef>
                <a:spcPts val="3400"/>
              </a:spcBef>
              <a:spcAft>
                <a:spcPts val="0"/>
              </a:spcAft>
              <a:buClr>
                <a:schemeClr val="dk2"/>
              </a:buClr>
              <a:buSzPts val="2900"/>
              <a:buChar char="○"/>
              <a:defRPr sz="2900">
                <a:solidFill>
                  <a:schemeClr val="dk2"/>
                </a:solidFill>
              </a:defRPr>
            </a:lvl5pPr>
            <a:lvl6pPr marL="2743200" lvl="5" indent="-412750">
              <a:lnSpc>
                <a:spcPct val="115000"/>
              </a:lnSpc>
              <a:spcBef>
                <a:spcPts val="3400"/>
              </a:spcBef>
              <a:spcAft>
                <a:spcPts val="0"/>
              </a:spcAft>
              <a:buClr>
                <a:schemeClr val="dk2"/>
              </a:buClr>
              <a:buSzPts val="2900"/>
              <a:buChar char="■"/>
              <a:defRPr sz="2900">
                <a:solidFill>
                  <a:schemeClr val="dk2"/>
                </a:solidFill>
              </a:defRPr>
            </a:lvl6pPr>
            <a:lvl7pPr marL="3200400" lvl="6" indent="-412750">
              <a:lnSpc>
                <a:spcPct val="115000"/>
              </a:lnSpc>
              <a:spcBef>
                <a:spcPts val="3400"/>
              </a:spcBef>
              <a:spcAft>
                <a:spcPts val="0"/>
              </a:spcAft>
              <a:buClr>
                <a:schemeClr val="dk2"/>
              </a:buClr>
              <a:buSzPts val="2900"/>
              <a:buChar char="●"/>
              <a:defRPr sz="2900">
                <a:solidFill>
                  <a:schemeClr val="dk2"/>
                </a:solidFill>
              </a:defRPr>
            </a:lvl7pPr>
            <a:lvl8pPr marL="3657600" lvl="7" indent="-412750">
              <a:lnSpc>
                <a:spcPct val="115000"/>
              </a:lnSpc>
              <a:spcBef>
                <a:spcPts val="3400"/>
              </a:spcBef>
              <a:spcAft>
                <a:spcPts val="0"/>
              </a:spcAft>
              <a:buClr>
                <a:schemeClr val="dk2"/>
              </a:buClr>
              <a:buSzPts val="2900"/>
              <a:buChar char="○"/>
              <a:defRPr sz="2900">
                <a:solidFill>
                  <a:schemeClr val="dk2"/>
                </a:solidFill>
              </a:defRPr>
            </a:lvl8pPr>
            <a:lvl9pPr marL="4114800" lvl="8" indent="-412750">
              <a:lnSpc>
                <a:spcPct val="115000"/>
              </a:lnSpc>
              <a:spcBef>
                <a:spcPts val="3400"/>
              </a:spcBef>
              <a:spcAft>
                <a:spcPts val="3400"/>
              </a:spcAft>
              <a:buClr>
                <a:schemeClr val="dk2"/>
              </a:buClr>
              <a:buSzPts val="2900"/>
              <a:buChar char="■"/>
              <a:defRPr sz="2900">
                <a:solidFill>
                  <a:schemeClr val="dk2"/>
                </a:solidFill>
              </a:defRPr>
            </a:lvl9pPr>
          </a:lstStyle>
          <a:p>
            <a:endParaRPr/>
          </a:p>
        </p:txBody>
      </p:sp>
      <p:sp>
        <p:nvSpPr>
          <p:cNvPr id="8" name="Google Shape;8;p1"/>
          <p:cNvSpPr txBox="1">
            <a:spLocks noGrp="1"/>
          </p:cNvSpPr>
          <p:nvPr>
            <p:ph type="sldNum" idx="12"/>
          </p:nvPr>
        </p:nvSpPr>
        <p:spPr>
          <a:xfrm>
            <a:off x="16140037" y="22797949"/>
            <a:ext cx="1045200" cy="1924200"/>
          </a:xfrm>
          <a:prstGeom prst="rect">
            <a:avLst/>
          </a:prstGeom>
          <a:noFill/>
          <a:ln>
            <a:noFill/>
          </a:ln>
        </p:spPr>
        <p:txBody>
          <a:bodyPr spcFirstLastPara="1" wrap="square" lIns="191875" tIns="191875" rIns="191875" bIns="191875" anchor="ctr" anchorCtr="0">
            <a:no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twitter.com/microbiology4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15476927" y="-2"/>
            <a:ext cx="1942401" cy="1825600"/>
          </a:xfrm>
          <a:prstGeom prst="rect">
            <a:avLst/>
          </a:prstGeom>
          <a:noFill/>
          <a:ln>
            <a:noFill/>
          </a:ln>
        </p:spPr>
      </p:pic>
      <p:pic>
        <p:nvPicPr>
          <p:cNvPr id="55" name="Google Shape;55;p13"/>
          <p:cNvPicPr preferRelativeResize="0"/>
          <p:nvPr/>
        </p:nvPicPr>
        <p:blipFill>
          <a:blip r:embed="rId5">
            <a:alphaModFix/>
          </a:blip>
          <a:stretch>
            <a:fillRect/>
          </a:stretch>
        </p:blipFill>
        <p:spPr>
          <a:xfrm>
            <a:off x="-2435226" y="-3014995"/>
            <a:ext cx="10134204" cy="10134204"/>
          </a:xfrm>
          <a:prstGeom prst="rect">
            <a:avLst/>
          </a:prstGeom>
          <a:noFill/>
          <a:ln>
            <a:noFill/>
          </a:ln>
        </p:spPr>
      </p:pic>
      <p:pic>
        <p:nvPicPr>
          <p:cNvPr id="56" name="Google Shape;56;p13"/>
          <p:cNvPicPr preferRelativeResize="0"/>
          <p:nvPr/>
        </p:nvPicPr>
        <p:blipFill>
          <a:blip r:embed="rId6">
            <a:alphaModFix/>
          </a:blip>
          <a:stretch>
            <a:fillRect/>
          </a:stretch>
        </p:blipFill>
        <p:spPr>
          <a:xfrm>
            <a:off x="13660460" y="0"/>
            <a:ext cx="1816465" cy="1825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pic>
        <p:nvPicPr>
          <p:cNvPr id="153" name="Google Shape;153;p22"/>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154" name="Google Shape;154;p22"/>
          <p:cNvPicPr preferRelativeResize="0"/>
          <p:nvPr/>
        </p:nvPicPr>
        <p:blipFill>
          <a:blip r:embed="rId5">
            <a:alphaModFix/>
          </a:blip>
          <a:stretch>
            <a:fillRect/>
          </a:stretch>
        </p:blipFill>
        <p:spPr>
          <a:xfrm>
            <a:off x="4281757" y="2242102"/>
            <a:ext cx="9586545" cy="668108"/>
          </a:xfrm>
          <a:prstGeom prst="rect">
            <a:avLst/>
          </a:prstGeom>
          <a:noFill/>
          <a:ln>
            <a:noFill/>
          </a:ln>
        </p:spPr>
      </p:pic>
      <p:sp>
        <p:nvSpPr>
          <p:cNvPr id="155" name="Google Shape;155;p22"/>
          <p:cNvSpPr txBox="1">
            <a:spLocks noGrp="1"/>
          </p:cNvSpPr>
          <p:nvPr>
            <p:ph type="body" idx="1"/>
          </p:nvPr>
        </p:nvSpPr>
        <p:spPr>
          <a:xfrm>
            <a:off x="216775" y="1420000"/>
            <a:ext cx="16864200" cy="23430900"/>
          </a:xfrm>
          <a:prstGeom prst="rect">
            <a:avLst/>
          </a:prstGeom>
          <a:ln>
            <a:noFill/>
          </a:ln>
        </p:spPr>
        <p:txBody>
          <a:bodyPr spcFirstLastPara="1" wrap="square" lIns="191875" tIns="191875" rIns="191875" bIns="191875" anchor="t" anchorCtr="0">
            <a:noAutofit/>
          </a:bodyPr>
          <a:lstStyle/>
          <a:p>
            <a:pPr marL="914400" lvl="0" indent="-469900" algn="l" rtl="0">
              <a:spcBef>
                <a:spcPts val="0"/>
              </a:spcBef>
              <a:spcAft>
                <a:spcPts val="0"/>
              </a:spcAft>
              <a:buClr>
                <a:srgbClr val="000000"/>
              </a:buClr>
              <a:buSzPts val="3800"/>
              <a:buFont typeface="Calibri"/>
              <a:buChar char="❖"/>
            </a:pPr>
            <a:r>
              <a:rPr lang="en" sz="4000" b="1">
                <a:solidFill>
                  <a:srgbClr val="000000"/>
                </a:solidFill>
                <a:latin typeface="Calibri"/>
                <a:ea typeface="Calibri"/>
                <a:cs typeface="Calibri"/>
                <a:sym typeface="Calibri"/>
              </a:rPr>
              <a:t>Diagnosis</a:t>
            </a:r>
            <a:r>
              <a:rPr lang="en" sz="3600" b="1">
                <a:solidFill>
                  <a:srgbClr val="000000"/>
                </a:solidFill>
                <a:latin typeface="Calibri"/>
                <a:ea typeface="Calibri"/>
                <a:cs typeface="Calibri"/>
                <a:sym typeface="Calibri"/>
              </a:rPr>
              <a:t>:</a:t>
            </a:r>
            <a:endParaRPr sz="3600" b="1">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Suspected if severe diarrhea or pts(patient) is coming from an endemic area </a:t>
            </a:r>
            <a:r>
              <a:rPr lang="en" sz="3600">
                <a:solidFill>
                  <a:srgbClr val="999999"/>
                </a:solidFill>
                <a:latin typeface="Calibri"/>
                <a:ea typeface="Calibri"/>
                <a:cs typeface="Calibri"/>
                <a:sym typeface="Calibri"/>
              </a:rPr>
              <a:t>other non-invasive bacteria may produce non-invasive diarrhea but it won't be as severe is cholera </a:t>
            </a:r>
            <a:endParaRPr sz="3600">
              <a:solidFill>
                <a:srgbClr val="999999"/>
              </a:solidFill>
              <a:latin typeface="Calibri"/>
              <a:ea typeface="Calibri"/>
              <a:cs typeface="Calibri"/>
              <a:sym typeface="Calibri"/>
            </a:endParaRPr>
          </a:p>
          <a:p>
            <a:pPr marL="914400" lvl="0" indent="-444500" algn="l" rtl="0">
              <a:spcBef>
                <a:spcPts val="0"/>
              </a:spcBef>
              <a:spcAft>
                <a:spcPts val="0"/>
              </a:spcAft>
              <a:buClr>
                <a:srgbClr val="000000"/>
              </a:buClr>
              <a:buSzPts val="3400"/>
              <a:buFont typeface="Calibri"/>
              <a:buChar char="●"/>
            </a:pPr>
            <a:r>
              <a:rPr lang="en" sz="3400" b="1">
                <a:solidFill>
                  <a:srgbClr val="000000"/>
                </a:solidFill>
                <a:latin typeface="Calibri"/>
                <a:ea typeface="Calibri"/>
                <a:cs typeface="Calibri"/>
                <a:sym typeface="Calibri"/>
              </a:rPr>
              <a:t>Stool smear and culture: </a:t>
            </a:r>
            <a:endParaRPr sz="3400" b="1">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microscope will show shooting stars gram -ve curved bacilli </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culture media is </a:t>
            </a:r>
            <a:r>
              <a:rPr lang="en" sz="3600">
                <a:solidFill>
                  <a:srgbClr val="980000"/>
                </a:solidFill>
                <a:latin typeface="Calibri"/>
                <a:ea typeface="Calibri"/>
                <a:cs typeface="Calibri"/>
                <a:sym typeface="Calibri"/>
              </a:rPr>
              <a:t>TCBS</a:t>
            </a:r>
            <a:r>
              <a:rPr lang="en" sz="3600">
                <a:solidFill>
                  <a:srgbClr val="999999"/>
                </a:solidFill>
                <a:latin typeface="Calibri"/>
                <a:ea typeface="Calibri"/>
                <a:cs typeface="Calibri"/>
                <a:sym typeface="Calibri"/>
              </a:rPr>
              <a:t>(thiosulfate citrate bile sucrose for all vibrio not just V.cholera) </a:t>
            </a:r>
            <a:endParaRPr sz="3600">
              <a:solidFill>
                <a:srgbClr val="675E47"/>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string test:</a:t>
            </a:r>
            <a:r>
              <a:rPr lang="en" sz="3600">
                <a:solidFill>
                  <a:srgbClr val="675E47"/>
                </a:solidFill>
                <a:latin typeface="Calibri"/>
                <a:ea typeface="Calibri"/>
                <a:cs typeface="Calibri"/>
                <a:sym typeface="Calibri"/>
              </a:rPr>
              <a:t> </a:t>
            </a:r>
            <a:r>
              <a:rPr lang="en" sz="3600">
                <a:solidFill>
                  <a:srgbClr val="999999"/>
                </a:solidFill>
                <a:latin typeface="Calibri"/>
                <a:ea typeface="Calibri"/>
                <a:cs typeface="Calibri"/>
                <a:sym typeface="Calibri"/>
              </a:rPr>
              <a:t>if organism is growing it will be like honey</a:t>
            </a:r>
            <a:endParaRPr sz="3600">
              <a:solidFill>
                <a:srgbClr val="999999"/>
              </a:solidFill>
              <a:latin typeface="Calibri"/>
              <a:ea typeface="Calibri"/>
              <a:cs typeface="Calibri"/>
              <a:sym typeface="Calibri"/>
            </a:endParaRPr>
          </a:p>
          <a:p>
            <a:pPr marL="914400" lvl="0" indent="-482600" algn="l" rtl="0">
              <a:spcBef>
                <a:spcPts val="0"/>
              </a:spcBef>
              <a:spcAft>
                <a:spcPts val="0"/>
              </a:spcAft>
              <a:buClr>
                <a:srgbClr val="000000"/>
              </a:buClr>
              <a:buSzPts val="4000"/>
              <a:buFont typeface="Josefin Sans"/>
              <a:buChar char="❖"/>
            </a:pPr>
            <a:r>
              <a:rPr lang="en" sz="4000" b="1">
                <a:solidFill>
                  <a:srgbClr val="000000"/>
                </a:solidFill>
                <a:latin typeface="Calibri"/>
                <a:ea typeface="Calibri"/>
                <a:cs typeface="Calibri"/>
                <a:sym typeface="Calibri"/>
              </a:rPr>
              <a:t>Treatment </a:t>
            </a:r>
            <a:r>
              <a:rPr lang="en" sz="4000">
                <a:solidFill>
                  <a:srgbClr val="000000"/>
                </a:solidFill>
                <a:latin typeface="Calibri"/>
                <a:ea typeface="Calibri"/>
                <a:cs typeface="Calibri"/>
                <a:sym typeface="Calibri"/>
              </a:rPr>
              <a:t>:</a:t>
            </a:r>
            <a:endParaRPr sz="40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Rehydration and antibiotics</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Rehydration: more important than antibiotic</a:t>
            </a:r>
            <a:r>
              <a:rPr lang="en" sz="3600">
                <a:solidFill>
                  <a:srgbClr val="675E47"/>
                </a:solidFill>
                <a:latin typeface="Calibri"/>
                <a:ea typeface="Calibri"/>
                <a:cs typeface="Calibri"/>
                <a:sym typeface="Calibri"/>
              </a:rPr>
              <a:t>s</a:t>
            </a:r>
            <a:r>
              <a:rPr lang="en" sz="3600">
                <a:solidFill>
                  <a:srgbClr val="999999"/>
                </a:solidFill>
                <a:latin typeface="Calibri"/>
                <a:ea typeface="Calibri"/>
                <a:cs typeface="Calibri"/>
                <a:sym typeface="Calibri"/>
              </a:rPr>
              <a:t> we gave it IV if pts is vomiting</a:t>
            </a:r>
            <a:endParaRPr sz="3600">
              <a:solidFill>
                <a:srgbClr val="999999"/>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Antibiotics:</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Azithromycin(patient younger than 7 because others are contraindicated)</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a:solidFill>
                  <a:srgbClr val="000000"/>
                </a:solidFill>
                <a:latin typeface="Calibri"/>
                <a:ea typeface="Calibri"/>
                <a:cs typeface="Calibri"/>
                <a:sym typeface="Calibri"/>
              </a:rPr>
              <a:t>Ciprofloxacin</a:t>
            </a:r>
            <a:r>
              <a:rPr lang="en" sz="3000">
                <a:solidFill>
                  <a:srgbClr val="999999"/>
                </a:solidFill>
                <a:latin typeface="Calibri"/>
                <a:ea typeface="Calibri"/>
                <a:cs typeface="Calibri"/>
                <a:sym typeface="Calibri"/>
              </a:rPr>
              <a:t>(not for pts younger than 18,but you can use it because its life saving)</a:t>
            </a:r>
            <a:endParaRPr sz="3600">
              <a:solidFill>
                <a:schemeClr val="dk1"/>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a:solidFill>
                  <a:srgbClr val="000000"/>
                </a:solidFill>
                <a:latin typeface="Calibri"/>
                <a:ea typeface="Calibri"/>
                <a:cs typeface="Calibri"/>
                <a:sym typeface="Calibri"/>
              </a:rPr>
              <a:t>tetracycline</a:t>
            </a:r>
            <a:r>
              <a:rPr lang="en" sz="3600">
                <a:solidFill>
                  <a:srgbClr val="999999"/>
                </a:solidFill>
                <a:latin typeface="Calibri"/>
                <a:ea typeface="Calibri"/>
                <a:cs typeface="Calibri"/>
                <a:sym typeface="Calibri"/>
              </a:rPr>
              <a:t>(</a:t>
            </a:r>
            <a:r>
              <a:rPr lang="en" sz="3600" b="1">
                <a:solidFill>
                  <a:srgbClr val="999999"/>
                </a:solidFill>
                <a:latin typeface="Calibri"/>
                <a:ea typeface="Calibri"/>
                <a:cs typeface="Calibri"/>
                <a:sym typeface="Calibri"/>
              </a:rPr>
              <a:t>not</a:t>
            </a:r>
            <a:r>
              <a:rPr lang="en" sz="3600">
                <a:solidFill>
                  <a:srgbClr val="999999"/>
                </a:solidFill>
                <a:latin typeface="Calibri"/>
                <a:ea typeface="Calibri"/>
                <a:cs typeface="Calibri"/>
                <a:sym typeface="Calibri"/>
              </a:rPr>
              <a:t> for pts younger than 7)</a:t>
            </a:r>
            <a:endParaRPr sz="3600">
              <a:solidFill>
                <a:srgbClr val="999999"/>
              </a:solidFill>
              <a:latin typeface="Calibri"/>
              <a:ea typeface="Calibri"/>
              <a:cs typeface="Calibri"/>
              <a:sym typeface="Calibri"/>
            </a:endParaRPr>
          </a:p>
          <a:p>
            <a:pPr marL="914400" lvl="0" indent="-482600" algn="l" rtl="0">
              <a:spcBef>
                <a:spcPts val="0"/>
              </a:spcBef>
              <a:spcAft>
                <a:spcPts val="0"/>
              </a:spcAft>
              <a:buClr>
                <a:srgbClr val="000000"/>
              </a:buClr>
              <a:buSzPts val="4000"/>
              <a:buFont typeface="Calibri"/>
              <a:buChar char="❖"/>
            </a:pPr>
            <a:r>
              <a:rPr lang="en" sz="4000" b="1">
                <a:solidFill>
                  <a:srgbClr val="000000"/>
                </a:solidFill>
                <a:latin typeface="Calibri"/>
                <a:ea typeface="Calibri"/>
                <a:cs typeface="Calibri"/>
                <a:sym typeface="Calibri"/>
              </a:rPr>
              <a:t>Prevention: </a:t>
            </a:r>
            <a:endParaRPr sz="4000" b="1">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b="1">
                <a:solidFill>
                  <a:srgbClr val="000000"/>
                </a:solidFill>
                <a:latin typeface="Calibri"/>
                <a:ea typeface="Calibri"/>
                <a:cs typeface="Calibri"/>
                <a:sym typeface="Calibri"/>
              </a:rPr>
              <a:t>2 vaccines killed and live attenuated</a:t>
            </a:r>
            <a:endParaRPr sz="3600" b="1">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b="1">
                <a:solidFill>
                  <a:srgbClr val="000000"/>
                </a:solidFill>
                <a:latin typeface="Calibri"/>
                <a:ea typeface="Calibri"/>
                <a:cs typeface="Calibri"/>
                <a:sym typeface="Calibri"/>
              </a:rPr>
              <a:t>Killed vaccine: -less </a:t>
            </a:r>
            <a:r>
              <a:rPr lang="en" sz="3600">
                <a:solidFill>
                  <a:srgbClr val="000000"/>
                </a:solidFill>
                <a:latin typeface="Calibri"/>
                <a:ea typeface="Calibri"/>
                <a:cs typeface="Calibri"/>
                <a:sym typeface="Calibri"/>
              </a:rPr>
              <a:t>efficient </a:t>
            </a:r>
            <a:r>
              <a:rPr lang="en" sz="3600" b="1">
                <a:solidFill>
                  <a:srgbClr val="000000"/>
                </a:solidFill>
                <a:latin typeface="Calibri"/>
                <a:ea typeface="Calibri"/>
                <a:cs typeface="Calibri"/>
                <a:sym typeface="Calibri"/>
              </a:rPr>
              <a:t>-less </a:t>
            </a:r>
            <a:r>
              <a:rPr lang="en" sz="3600">
                <a:solidFill>
                  <a:srgbClr val="000000"/>
                </a:solidFill>
                <a:latin typeface="Calibri"/>
                <a:ea typeface="Calibri"/>
                <a:cs typeface="Calibri"/>
                <a:sym typeface="Calibri"/>
              </a:rPr>
              <a:t>side effect </a:t>
            </a:r>
            <a:r>
              <a:rPr lang="en" sz="3600" b="1">
                <a:solidFill>
                  <a:srgbClr val="000000"/>
                </a:solidFill>
                <a:latin typeface="Calibri"/>
                <a:ea typeface="Calibri"/>
                <a:cs typeface="Calibri"/>
                <a:sym typeface="Calibri"/>
              </a:rPr>
              <a:t>-</a:t>
            </a:r>
            <a:r>
              <a:rPr lang="en" sz="3600">
                <a:solidFill>
                  <a:srgbClr val="000000"/>
                </a:solidFill>
                <a:latin typeface="Calibri"/>
                <a:ea typeface="Calibri"/>
                <a:cs typeface="Calibri"/>
                <a:sym typeface="Calibri"/>
              </a:rPr>
              <a:t>we </a:t>
            </a:r>
            <a:r>
              <a:rPr lang="en" sz="3600" b="1">
                <a:solidFill>
                  <a:srgbClr val="000000"/>
                </a:solidFill>
                <a:latin typeface="Calibri"/>
                <a:ea typeface="Calibri"/>
                <a:cs typeface="Calibri"/>
                <a:sym typeface="Calibri"/>
              </a:rPr>
              <a:t>used for travelers</a:t>
            </a:r>
            <a:endParaRPr sz="3600" b="1">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b="1">
                <a:solidFill>
                  <a:srgbClr val="000000"/>
                </a:solidFill>
                <a:latin typeface="Calibri"/>
                <a:ea typeface="Calibri"/>
                <a:cs typeface="Calibri"/>
                <a:sym typeface="Calibri"/>
              </a:rPr>
              <a:t>Live-attenuated: -more </a:t>
            </a:r>
            <a:r>
              <a:rPr lang="en" sz="3600">
                <a:solidFill>
                  <a:srgbClr val="000000"/>
                </a:solidFill>
                <a:latin typeface="Calibri"/>
                <a:ea typeface="Calibri"/>
                <a:cs typeface="Calibri"/>
                <a:sym typeface="Calibri"/>
              </a:rPr>
              <a:t>effective </a:t>
            </a:r>
            <a:r>
              <a:rPr lang="en" sz="3600" b="1">
                <a:solidFill>
                  <a:srgbClr val="000000"/>
                </a:solidFill>
                <a:latin typeface="Calibri"/>
                <a:ea typeface="Calibri"/>
                <a:cs typeface="Calibri"/>
                <a:sym typeface="Calibri"/>
              </a:rPr>
              <a:t>-more </a:t>
            </a:r>
            <a:r>
              <a:rPr lang="en" sz="3600">
                <a:solidFill>
                  <a:srgbClr val="000000"/>
                </a:solidFill>
                <a:latin typeface="Calibri"/>
                <a:ea typeface="Calibri"/>
                <a:cs typeface="Calibri"/>
                <a:sym typeface="Calibri"/>
              </a:rPr>
              <a:t>side effects</a:t>
            </a:r>
            <a:r>
              <a:rPr lang="en" sz="3600" b="1">
                <a:solidFill>
                  <a:srgbClr val="000000"/>
                </a:solidFill>
                <a:latin typeface="Calibri"/>
                <a:ea typeface="Calibri"/>
                <a:cs typeface="Calibri"/>
                <a:sym typeface="Calibri"/>
              </a:rPr>
              <a:t> -used in outbreaks</a:t>
            </a:r>
            <a:endParaRPr sz="3600" b="1">
              <a:solidFill>
                <a:srgbClr val="000000"/>
              </a:solidFill>
              <a:latin typeface="Calibri"/>
              <a:ea typeface="Calibri"/>
              <a:cs typeface="Calibri"/>
              <a:sym typeface="Calibri"/>
            </a:endParaRPr>
          </a:p>
          <a:p>
            <a:pPr marL="914400" lvl="0" indent="0" algn="l" rtl="0">
              <a:spcBef>
                <a:spcPts val="3400"/>
              </a:spcBef>
              <a:spcAft>
                <a:spcPts val="0"/>
              </a:spcAft>
              <a:buNone/>
            </a:pPr>
            <a:endParaRPr sz="3600" b="1">
              <a:solidFill>
                <a:srgbClr val="000000"/>
              </a:solidFill>
              <a:latin typeface="Calibri"/>
              <a:ea typeface="Calibri"/>
              <a:cs typeface="Calibri"/>
              <a:sym typeface="Calibri"/>
            </a:endParaRPr>
          </a:p>
          <a:p>
            <a:pPr marL="914400" lvl="0" indent="-482600" algn="l" rtl="0">
              <a:spcBef>
                <a:spcPts val="3400"/>
              </a:spcBef>
              <a:spcAft>
                <a:spcPts val="0"/>
              </a:spcAft>
              <a:buClr>
                <a:srgbClr val="000000"/>
              </a:buClr>
              <a:buSzPts val="4000"/>
              <a:buFont typeface="Calibri"/>
              <a:buChar char="❖"/>
            </a:pPr>
            <a:r>
              <a:rPr lang="en" sz="4000" b="1">
                <a:solidFill>
                  <a:srgbClr val="000000"/>
                </a:solidFill>
                <a:latin typeface="Calibri"/>
                <a:ea typeface="Calibri"/>
                <a:cs typeface="Calibri"/>
                <a:sym typeface="Calibri"/>
              </a:rPr>
              <a:t>Summary:</a:t>
            </a:r>
            <a:endParaRPr sz="4000" b="1">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b="1">
                <a:solidFill>
                  <a:srgbClr val="000000"/>
                </a:solidFill>
                <a:latin typeface="Calibri"/>
                <a:ea typeface="Calibri"/>
                <a:cs typeface="Calibri"/>
                <a:sym typeface="Calibri"/>
              </a:rPr>
              <a:t>V.cholera:</a:t>
            </a:r>
            <a:r>
              <a:rPr lang="en" sz="3600">
                <a:solidFill>
                  <a:srgbClr val="000000"/>
                </a:solidFill>
                <a:latin typeface="Calibri"/>
                <a:ea typeface="Calibri"/>
                <a:cs typeface="Calibri"/>
                <a:sym typeface="Calibri"/>
              </a:rPr>
              <a:t> a Gram negative, motile, lactose non-fermentative bacteria</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b="1">
                <a:solidFill>
                  <a:srgbClr val="000000"/>
                </a:solidFill>
                <a:latin typeface="Calibri"/>
                <a:ea typeface="Calibri"/>
                <a:cs typeface="Calibri"/>
                <a:sym typeface="Calibri"/>
              </a:rPr>
              <a:t>Source: </a:t>
            </a:r>
            <a:r>
              <a:rPr lang="en" sz="3600">
                <a:solidFill>
                  <a:srgbClr val="000000"/>
                </a:solidFill>
                <a:latin typeface="Calibri"/>
                <a:ea typeface="Calibri"/>
                <a:cs typeface="Calibri"/>
                <a:sym typeface="Calibri"/>
              </a:rPr>
              <a:t>shellfish</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b="1">
                <a:solidFill>
                  <a:srgbClr val="000000"/>
                </a:solidFill>
                <a:latin typeface="Calibri"/>
                <a:ea typeface="Calibri"/>
                <a:cs typeface="Calibri"/>
                <a:sym typeface="Calibri"/>
              </a:rPr>
              <a:t>transmitted: </a:t>
            </a:r>
            <a:r>
              <a:rPr lang="en" sz="3600">
                <a:solidFill>
                  <a:srgbClr val="000000"/>
                </a:solidFill>
                <a:latin typeface="Calibri"/>
                <a:ea typeface="Calibri"/>
                <a:cs typeface="Calibri"/>
                <a:sym typeface="Calibri"/>
              </a:rPr>
              <a:t>fecal orally by drinking contaminated water </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b="1">
                <a:solidFill>
                  <a:srgbClr val="000000"/>
                </a:solidFill>
                <a:latin typeface="Calibri"/>
                <a:ea typeface="Calibri"/>
                <a:cs typeface="Calibri"/>
                <a:sym typeface="Calibri"/>
              </a:rPr>
              <a:t>leading to:</a:t>
            </a:r>
            <a:r>
              <a:rPr lang="en" sz="3600">
                <a:solidFill>
                  <a:srgbClr val="000000"/>
                </a:solidFill>
                <a:latin typeface="Calibri"/>
                <a:ea typeface="Calibri"/>
                <a:cs typeface="Calibri"/>
                <a:sym typeface="Calibri"/>
              </a:rPr>
              <a:t> severe watery diarrhea </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b="1">
                <a:solidFill>
                  <a:srgbClr val="000000"/>
                </a:solidFill>
                <a:latin typeface="Calibri"/>
                <a:ea typeface="Calibri"/>
                <a:cs typeface="Calibri"/>
                <a:sym typeface="Calibri"/>
              </a:rPr>
              <a:t>Diagnosis: </a:t>
            </a:r>
            <a:r>
              <a:rPr lang="en" sz="3600">
                <a:solidFill>
                  <a:srgbClr val="000000"/>
                </a:solidFill>
                <a:latin typeface="Calibri"/>
                <a:ea typeface="Calibri"/>
                <a:cs typeface="Calibri"/>
                <a:sym typeface="Calibri"/>
              </a:rPr>
              <a:t>by smear→ shooting stars </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b="1">
                <a:solidFill>
                  <a:srgbClr val="000000"/>
                </a:solidFill>
                <a:latin typeface="Calibri"/>
                <a:ea typeface="Calibri"/>
                <a:cs typeface="Calibri"/>
                <a:sym typeface="Calibri"/>
              </a:rPr>
              <a:t>The culture media: </a:t>
            </a:r>
            <a:r>
              <a:rPr lang="en" sz="3600">
                <a:solidFill>
                  <a:srgbClr val="000000"/>
                </a:solidFill>
                <a:latin typeface="Calibri"/>
                <a:ea typeface="Calibri"/>
                <a:cs typeface="Calibri"/>
                <a:sym typeface="Calibri"/>
              </a:rPr>
              <a:t>TCBS ,results can be confirmed by string test</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b="1">
                <a:solidFill>
                  <a:srgbClr val="000000"/>
                </a:solidFill>
                <a:latin typeface="Calibri"/>
                <a:ea typeface="Calibri"/>
                <a:cs typeface="Calibri"/>
                <a:sym typeface="Calibri"/>
              </a:rPr>
              <a:t>Treated: </a:t>
            </a:r>
            <a:r>
              <a:rPr lang="en" sz="3600">
                <a:solidFill>
                  <a:srgbClr val="000000"/>
                </a:solidFill>
                <a:latin typeface="Calibri"/>
                <a:ea typeface="Calibri"/>
                <a:cs typeface="Calibri"/>
                <a:sym typeface="Calibri"/>
              </a:rPr>
              <a:t>by rehydration and azithromycin/ciprofloxacin/tetracycline</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Josefin Sans"/>
              <a:buChar char="★"/>
            </a:pPr>
            <a:r>
              <a:rPr lang="en" sz="3600" b="1">
                <a:solidFill>
                  <a:srgbClr val="000000"/>
                </a:solidFill>
                <a:latin typeface="Calibri"/>
                <a:ea typeface="Calibri"/>
                <a:cs typeface="Calibri"/>
                <a:sym typeface="Calibri"/>
              </a:rPr>
              <a:t>prevented: </a:t>
            </a:r>
            <a:r>
              <a:rPr lang="en" sz="3600">
                <a:solidFill>
                  <a:srgbClr val="000000"/>
                </a:solidFill>
                <a:latin typeface="Calibri"/>
                <a:ea typeface="Calibri"/>
                <a:cs typeface="Calibri"/>
                <a:sym typeface="Calibri"/>
              </a:rPr>
              <a:t>by killed and live attenuated</a:t>
            </a:r>
            <a:endParaRPr sz="36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pic>
        <p:nvPicPr>
          <p:cNvPr id="160" name="Google Shape;160;p23"/>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161" name="Google Shape;161;p23"/>
          <p:cNvPicPr preferRelativeResize="0"/>
          <p:nvPr/>
        </p:nvPicPr>
        <p:blipFill>
          <a:blip r:embed="rId5">
            <a:alphaModFix/>
          </a:blip>
          <a:stretch>
            <a:fillRect/>
          </a:stretch>
        </p:blipFill>
        <p:spPr>
          <a:xfrm>
            <a:off x="4281757" y="2242102"/>
            <a:ext cx="9586545" cy="668108"/>
          </a:xfrm>
          <a:prstGeom prst="rect">
            <a:avLst/>
          </a:prstGeom>
          <a:noFill/>
          <a:ln>
            <a:noFill/>
          </a:ln>
        </p:spPr>
      </p:pic>
      <p:sp>
        <p:nvSpPr>
          <p:cNvPr id="162" name="Google Shape;162;p23"/>
          <p:cNvSpPr txBox="1">
            <a:spLocks noGrp="1"/>
          </p:cNvSpPr>
          <p:nvPr>
            <p:ph type="body" idx="1"/>
          </p:nvPr>
        </p:nvSpPr>
        <p:spPr>
          <a:xfrm>
            <a:off x="593800" y="552650"/>
            <a:ext cx="16231800" cy="3294300"/>
          </a:xfrm>
          <a:prstGeom prst="rect">
            <a:avLst/>
          </a:prstGeom>
        </p:spPr>
        <p:txBody>
          <a:bodyPr spcFirstLastPara="1" wrap="square" lIns="191875" tIns="191875" rIns="191875" bIns="191875" anchor="t" anchorCtr="0">
            <a:noAutofit/>
          </a:bodyPr>
          <a:lstStyle/>
          <a:p>
            <a:pPr marL="0" lvl="0" indent="0" algn="ctr" rtl="0">
              <a:spcBef>
                <a:spcPts val="0"/>
              </a:spcBef>
              <a:spcAft>
                <a:spcPts val="3400"/>
              </a:spcAft>
              <a:buNone/>
            </a:pPr>
            <a:r>
              <a:rPr lang="en" sz="6000">
                <a:solidFill>
                  <a:srgbClr val="675E47"/>
                </a:solidFill>
                <a:latin typeface="Josefin Sans"/>
                <a:ea typeface="Josefin Sans"/>
                <a:cs typeface="Josefin Sans"/>
                <a:sym typeface="Josefin Sans"/>
              </a:rPr>
              <a:t>QUIZ:</a:t>
            </a:r>
            <a:endParaRPr sz="6000">
              <a:solidFill>
                <a:srgbClr val="675E47"/>
              </a:solidFill>
              <a:latin typeface="Josefin Sans"/>
              <a:ea typeface="Josefin Sans"/>
              <a:cs typeface="Josefin Sans"/>
              <a:sym typeface="Josefin Sans"/>
            </a:endParaRPr>
          </a:p>
        </p:txBody>
      </p:sp>
      <p:sp>
        <p:nvSpPr>
          <p:cNvPr id="163" name="Google Shape;163;p23"/>
          <p:cNvSpPr txBox="1"/>
          <p:nvPr/>
        </p:nvSpPr>
        <p:spPr>
          <a:xfrm>
            <a:off x="342950" y="1939300"/>
            <a:ext cx="8377800" cy="19698600"/>
          </a:xfrm>
          <a:prstGeom prst="rect">
            <a:avLst/>
          </a:prstGeom>
          <a:noFill/>
          <a:ln w="2857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400">
                <a:latin typeface="Calibri"/>
                <a:ea typeface="Calibri"/>
                <a:cs typeface="Calibri"/>
                <a:sym typeface="Calibri"/>
              </a:rPr>
              <a:t>1.Which of the following is true about cholera?</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A-non-motile</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B-gram - curved rods</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C-low infection dose </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D-transmitted sexually </a:t>
            </a:r>
            <a:endParaRPr sz="3400">
              <a:latin typeface="Calibri"/>
              <a:ea typeface="Calibri"/>
              <a:cs typeface="Calibri"/>
              <a:sym typeface="Calibri"/>
            </a:endParaRPr>
          </a:p>
          <a:p>
            <a:pPr marL="0" lvl="0" indent="0" algn="l" rtl="0">
              <a:spcBef>
                <a:spcPts val="0"/>
              </a:spcBef>
              <a:spcAft>
                <a:spcPts val="0"/>
              </a:spcAft>
              <a:buNone/>
            </a:pP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2.Which of the following is high risk for v.cholera infection ?</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A-overcooked shellfish</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B-low gastric acidity </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C-low infection dose </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D-good hygiene</a:t>
            </a:r>
            <a:endParaRPr sz="3400">
              <a:latin typeface="Calibri"/>
              <a:ea typeface="Calibri"/>
              <a:cs typeface="Calibri"/>
              <a:sym typeface="Calibri"/>
            </a:endParaRPr>
          </a:p>
          <a:p>
            <a:pPr marL="0" lvl="0" indent="0" algn="l" rtl="0">
              <a:spcBef>
                <a:spcPts val="0"/>
              </a:spcBef>
              <a:spcAft>
                <a:spcPts val="0"/>
              </a:spcAft>
              <a:buNone/>
            </a:pPr>
            <a:endParaRPr sz="3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400">
                <a:latin typeface="Calibri"/>
                <a:ea typeface="Calibri"/>
                <a:cs typeface="Calibri"/>
                <a:sym typeface="Calibri"/>
              </a:rPr>
              <a:t>3.In cholera gravis how many litter of the fluid is lost ?</a:t>
            </a:r>
            <a:endParaRPr sz="3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400">
                <a:latin typeface="Calibri"/>
                <a:ea typeface="Calibri"/>
                <a:cs typeface="Calibri"/>
                <a:sym typeface="Calibri"/>
              </a:rPr>
              <a:t>A-6L/H</a:t>
            </a:r>
            <a:endParaRPr sz="3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400">
                <a:latin typeface="Calibri"/>
                <a:ea typeface="Calibri"/>
                <a:cs typeface="Calibri"/>
                <a:sym typeface="Calibri"/>
              </a:rPr>
              <a:t>B-1L/H</a:t>
            </a:r>
            <a:endParaRPr sz="3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400">
                <a:latin typeface="Calibri"/>
                <a:ea typeface="Calibri"/>
                <a:cs typeface="Calibri"/>
                <a:sym typeface="Calibri"/>
              </a:rPr>
              <a:t>C-3L/H</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D-4L/H</a:t>
            </a:r>
            <a:endParaRPr sz="3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400">
                <a:latin typeface="Calibri"/>
                <a:ea typeface="Calibri"/>
                <a:cs typeface="Calibri"/>
                <a:sym typeface="Calibri"/>
              </a:rPr>
              <a:t>4-A tsunami tidal wave hits the east coast of South America and the people living there are forced to drink unclean water. Within the next several days, a large number of people develop severe diarrhea and about half of these people expire. Samples of drinking water are positive for Vibrio cholerae. Which of the following types of ion channels is most likely to be irreversibly opened in the epithelial cells of the crypts of Lieberkühn in these people with severe diarrhea?</a:t>
            </a:r>
            <a:endParaRPr sz="3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400">
                <a:latin typeface="Calibri"/>
                <a:ea typeface="Calibri"/>
                <a:cs typeface="Calibri"/>
                <a:sym typeface="Calibri"/>
              </a:rPr>
              <a:t>A) Calcium channels </a:t>
            </a:r>
            <a:endParaRPr sz="3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400">
                <a:latin typeface="Calibri"/>
                <a:ea typeface="Calibri"/>
                <a:cs typeface="Calibri"/>
                <a:sym typeface="Calibri"/>
              </a:rPr>
              <a:t>B) Chloride channels</a:t>
            </a:r>
            <a:endParaRPr sz="3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400">
                <a:latin typeface="Calibri"/>
                <a:ea typeface="Calibri"/>
                <a:cs typeface="Calibri"/>
                <a:sym typeface="Calibri"/>
              </a:rPr>
              <a:t>C) Magnesium channels </a:t>
            </a:r>
            <a:endParaRPr sz="3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400">
                <a:latin typeface="Calibri"/>
                <a:ea typeface="Calibri"/>
                <a:cs typeface="Calibri"/>
                <a:sym typeface="Calibri"/>
              </a:rPr>
              <a:t>D) Potassium channels</a:t>
            </a:r>
            <a:endParaRPr sz="3400">
              <a:latin typeface="Calibri"/>
              <a:ea typeface="Calibri"/>
              <a:cs typeface="Calibri"/>
              <a:sym typeface="Calibri"/>
            </a:endParaRPr>
          </a:p>
        </p:txBody>
      </p:sp>
      <p:sp>
        <p:nvSpPr>
          <p:cNvPr id="164" name="Google Shape;164;p23"/>
          <p:cNvSpPr txBox="1"/>
          <p:nvPr/>
        </p:nvSpPr>
        <p:spPr>
          <a:xfrm>
            <a:off x="9256450" y="2091700"/>
            <a:ext cx="7901100" cy="10825500"/>
          </a:xfrm>
          <a:prstGeom prst="rect">
            <a:avLst/>
          </a:prstGeom>
          <a:noFill/>
          <a:ln w="28575" cap="flat" cmpd="sng">
            <a:solidFill>
              <a:srgbClr val="274E1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400" b="1">
                <a:latin typeface="Calibri"/>
                <a:ea typeface="Calibri"/>
                <a:cs typeface="Calibri"/>
                <a:sym typeface="Calibri"/>
              </a:rPr>
              <a:t>Case</a:t>
            </a:r>
            <a:r>
              <a:rPr lang="en" sz="3400">
                <a:latin typeface="Calibri"/>
                <a:ea typeface="Calibri"/>
                <a:cs typeface="Calibri"/>
                <a:sym typeface="Calibri"/>
              </a:rPr>
              <a:t>:A middle-aged  man returns from a trip to yemen and  immediately begins passing voluminous, watery  diarrhea. When he is seen in the emergency department, he is suffering from dehydration and has tachycardia but no fever. While in the emergency department, he is given ﬂuids and electrolytes. </a:t>
            </a:r>
            <a:endParaRPr sz="3400">
              <a:latin typeface="Calibri"/>
              <a:ea typeface="Calibri"/>
              <a:cs typeface="Calibri"/>
              <a:sym typeface="Calibri"/>
            </a:endParaRPr>
          </a:p>
          <a:p>
            <a:pPr marL="0" lvl="0" indent="0" algn="l" rtl="0">
              <a:spcBef>
                <a:spcPts val="0"/>
              </a:spcBef>
              <a:spcAft>
                <a:spcPts val="0"/>
              </a:spcAft>
              <a:buNone/>
            </a:pP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5.What is the most likely etiology?</a:t>
            </a:r>
            <a:endParaRPr sz="3400">
              <a:latin typeface="Calibri"/>
              <a:ea typeface="Calibri"/>
              <a:cs typeface="Calibri"/>
              <a:sym typeface="Calibri"/>
            </a:endParaRPr>
          </a:p>
          <a:p>
            <a:pPr marL="0" lvl="0" indent="0" algn="l" rtl="0">
              <a:spcBef>
                <a:spcPts val="0"/>
              </a:spcBef>
              <a:spcAft>
                <a:spcPts val="0"/>
              </a:spcAft>
              <a:buNone/>
            </a:pPr>
            <a:endParaRPr sz="3400">
              <a:latin typeface="Calibri"/>
              <a:ea typeface="Calibri"/>
              <a:cs typeface="Calibri"/>
              <a:sym typeface="Calibri"/>
            </a:endParaRPr>
          </a:p>
          <a:p>
            <a:pPr marL="0" lvl="0" indent="0" algn="l" rtl="0">
              <a:spcBef>
                <a:spcPts val="0"/>
              </a:spcBef>
              <a:spcAft>
                <a:spcPts val="0"/>
              </a:spcAft>
              <a:buNone/>
            </a:pP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6.Which of the following should have been given before traveling?</a:t>
            </a:r>
            <a:endParaRPr sz="3400">
              <a:latin typeface="Calibri"/>
              <a:ea typeface="Calibri"/>
              <a:cs typeface="Calibri"/>
              <a:sym typeface="Calibri"/>
            </a:endParaRPr>
          </a:p>
          <a:p>
            <a:pPr marL="0" lvl="0" indent="0" algn="l" rtl="0">
              <a:spcBef>
                <a:spcPts val="0"/>
              </a:spcBef>
              <a:spcAft>
                <a:spcPts val="0"/>
              </a:spcAft>
              <a:buNone/>
            </a:pP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A-prophylaxis antibiotics</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B-live attenuated vaccine</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C-killed vaccine</a:t>
            </a:r>
            <a:endParaRPr sz="3400">
              <a:latin typeface="Calibri"/>
              <a:ea typeface="Calibri"/>
              <a:cs typeface="Calibri"/>
              <a:sym typeface="Calibri"/>
            </a:endParaRPr>
          </a:p>
          <a:p>
            <a:pPr marL="0" lvl="0" indent="0" algn="l" rtl="0">
              <a:spcBef>
                <a:spcPts val="0"/>
              </a:spcBef>
              <a:spcAft>
                <a:spcPts val="0"/>
              </a:spcAft>
              <a:buNone/>
            </a:pPr>
            <a:r>
              <a:rPr lang="en" sz="3400">
                <a:latin typeface="Calibri"/>
                <a:ea typeface="Calibri"/>
                <a:cs typeface="Calibri"/>
                <a:sym typeface="Calibri"/>
              </a:rPr>
              <a:t>D-I.V. normal saline</a:t>
            </a:r>
            <a:endParaRPr sz="3400">
              <a:latin typeface="Calibri"/>
              <a:ea typeface="Calibri"/>
              <a:cs typeface="Calibri"/>
              <a:sym typeface="Calibri"/>
            </a:endParaRPr>
          </a:p>
        </p:txBody>
      </p:sp>
      <p:sp>
        <p:nvSpPr>
          <p:cNvPr id="165" name="Google Shape;165;p23"/>
          <p:cNvSpPr txBox="1"/>
          <p:nvPr/>
        </p:nvSpPr>
        <p:spPr>
          <a:xfrm>
            <a:off x="9399850" y="13443725"/>
            <a:ext cx="6950400" cy="1866900"/>
          </a:xfrm>
          <a:prstGeom prst="rect">
            <a:avLst/>
          </a:prstGeom>
          <a:noFill/>
          <a:ln w="28575" cap="flat" cmpd="sng">
            <a:solidFill>
              <a:srgbClr val="274E13"/>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999999"/>
                </a:solidFill>
                <a:latin typeface="Calibri"/>
                <a:ea typeface="Calibri"/>
                <a:cs typeface="Calibri"/>
                <a:sym typeface="Calibri"/>
              </a:rPr>
              <a:t>1/B 2/B 3/B 4/</a:t>
            </a:r>
            <a:r>
              <a:rPr lang="en-US" sz="3600" dirty="0">
                <a:solidFill>
                  <a:srgbClr val="999999"/>
                </a:solidFill>
                <a:latin typeface="Calibri"/>
                <a:ea typeface="Calibri"/>
                <a:cs typeface="Calibri"/>
                <a:sym typeface="Calibri"/>
              </a:rPr>
              <a:t>B</a:t>
            </a:r>
            <a:r>
              <a:rPr lang="en" sz="3600" dirty="0">
                <a:solidFill>
                  <a:srgbClr val="999999"/>
                </a:solidFill>
                <a:latin typeface="Calibri"/>
                <a:ea typeface="Calibri"/>
                <a:cs typeface="Calibri"/>
                <a:sym typeface="Calibri"/>
              </a:rPr>
              <a:t>  5/V.cholera 6/C</a:t>
            </a:r>
            <a:endParaRPr sz="3600" dirty="0">
              <a:solidFill>
                <a:srgbClr val="999999"/>
              </a:solidFill>
              <a:latin typeface="Calibri"/>
              <a:ea typeface="Calibri"/>
              <a:cs typeface="Calibri"/>
              <a:sym typeface="Calibri"/>
            </a:endParaRPr>
          </a:p>
          <a:p>
            <a:pPr marL="0" lvl="0" indent="0" algn="l" rtl="0">
              <a:spcBef>
                <a:spcPts val="0"/>
              </a:spcBef>
              <a:spcAft>
                <a:spcPts val="0"/>
              </a:spcAft>
              <a:buNone/>
            </a:pPr>
            <a:endParaRPr sz="3600" dirty="0">
              <a:solidFill>
                <a:srgbClr val="999999"/>
              </a:solidFill>
              <a:latin typeface="Calibri"/>
              <a:ea typeface="Calibri"/>
              <a:cs typeface="Calibri"/>
              <a:sym typeface="Calibri"/>
            </a:endParaRPr>
          </a:p>
          <a:p>
            <a:pPr marL="0" lvl="0" indent="0" algn="l" rtl="0">
              <a:spcBef>
                <a:spcPts val="0"/>
              </a:spcBef>
              <a:spcAft>
                <a:spcPts val="0"/>
              </a:spcAft>
              <a:buNone/>
            </a:pPr>
            <a:endParaRPr sz="3600" dirty="0">
              <a:solidFill>
                <a:srgbClr val="999999"/>
              </a:solidFill>
              <a:latin typeface="Calibri"/>
              <a:ea typeface="Calibri"/>
              <a:cs typeface="Calibri"/>
              <a:sym typeface="Calibri"/>
            </a:endParaRPr>
          </a:p>
          <a:p>
            <a:pPr marL="0" lvl="0" indent="0" algn="l" rtl="0">
              <a:spcBef>
                <a:spcPts val="0"/>
              </a:spcBef>
              <a:spcAft>
                <a:spcPts val="0"/>
              </a:spcAft>
              <a:buNone/>
            </a:pPr>
            <a:endParaRPr sz="3600" dirty="0">
              <a:solidFill>
                <a:srgbClr val="99999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4"/>
          <p:cNvSpPr txBox="1"/>
          <p:nvPr/>
        </p:nvSpPr>
        <p:spPr>
          <a:xfrm>
            <a:off x="891170" y="14472520"/>
            <a:ext cx="15075600" cy="1749000"/>
          </a:xfrm>
          <a:prstGeom prst="rect">
            <a:avLst/>
          </a:prstGeom>
          <a:noFill/>
          <a:ln>
            <a:noFill/>
          </a:ln>
        </p:spPr>
        <p:txBody>
          <a:bodyPr spcFirstLastPara="1" wrap="square" lIns="191875" tIns="191875" rIns="191875" bIns="191875" anchor="t" anchorCtr="0">
            <a:noAutofit/>
          </a:bodyPr>
          <a:lstStyle/>
          <a:p>
            <a:pPr marL="0" lvl="0" indent="0" algn="l" rtl="0">
              <a:spcBef>
                <a:spcPts val="0"/>
              </a:spcBef>
              <a:spcAft>
                <a:spcPts val="0"/>
              </a:spcAft>
              <a:buNone/>
            </a:pPr>
            <a:endParaRPr/>
          </a:p>
        </p:txBody>
      </p:sp>
      <p:sp>
        <p:nvSpPr>
          <p:cNvPr id="171" name="Google Shape;171;p24"/>
          <p:cNvSpPr txBox="1"/>
          <p:nvPr/>
        </p:nvSpPr>
        <p:spPr>
          <a:xfrm>
            <a:off x="2614296" y="14701517"/>
            <a:ext cx="12190800" cy="1290900"/>
          </a:xfrm>
          <a:prstGeom prst="rect">
            <a:avLst/>
          </a:prstGeom>
          <a:noFill/>
          <a:ln>
            <a:noFill/>
          </a:ln>
        </p:spPr>
        <p:txBody>
          <a:bodyPr spcFirstLastPara="1" wrap="square" lIns="191875" tIns="191875" rIns="191875" bIns="191875" anchor="t" anchorCtr="0">
            <a:noAutofit/>
          </a:bodyPr>
          <a:lstStyle/>
          <a:p>
            <a:pPr marL="0" lvl="0" indent="0" algn="ctr" rtl="0">
              <a:spcBef>
                <a:spcPts val="0"/>
              </a:spcBef>
              <a:spcAft>
                <a:spcPts val="0"/>
              </a:spcAft>
              <a:buNone/>
            </a:pPr>
            <a:r>
              <a:rPr lang="en" sz="7100" b="1">
                <a:latin typeface="Amatic SC"/>
                <a:ea typeface="Amatic SC"/>
                <a:cs typeface="Amatic SC"/>
                <a:sym typeface="Amatic SC"/>
              </a:rPr>
              <a:t>ALANOUD AL-MANSOUR &amp; KHALED AL-OQEELY</a:t>
            </a:r>
            <a:endParaRPr sz="7100" b="1">
              <a:latin typeface="Amatic SC"/>
              <a:ea typeface="Amatic SC"/>
              <a:cs typeface="Amatic SC"/>
              <a:sym typeface="Amatic SC"/>
            </a:endParaRPr>
          </a:p>
        </p:txBody>
      </p:sp>
      <p:pic>
        <p:nvPicPr>
          <p:cNvPr id="172" name="Google Shape;172;p24">
            <a:hlinkClick r:id="rId4"/>
          </p:cNvPr>
          <p:cNvPicPr preferRelativeResize="0"/>
          <p:nvPr/>
        </p:nvPicPr>
        <p:blipFill>
          <a:blip r:embed="rId5">
            <a:alphaModFix/>
          </a:blip>
          <a:stretch>
            <a:fillRect/>
          </a:stretch>
        </p:blipFill>
        <p:spPr>
          <a:xfrm>
            <a:off x="11597590" y="23731901"/>
            <a:ext cx="1329821" cy="1113725"/>
          </a:xfrm>
          <a:prstGeom prst="rect">
            <a:avLst/>
          </a:prstGeom>
          <a:noFill/>
          <a:ln>
            <a:noFill/>
          </a:ln>
        </p:spPr>
      </p:pic>
      <p:pic>
        <p:nvPicPr>
          <p:cNvPr id="173" name="Google Shape;173;p24"/>
          <p:cNvPicPr preferRelativeResize="0"/>
          <p:nvPr/>
        </p:nvPicPr>
        <p:blipFill>
          <a:blip r:embed="rId6">
            <a:alphaModFix/>
          </a:blip>
          <a:stretch>
            <a:fillRect/>
          </a:stretch>
        </p:blipFill>
        <p:spPr>
          <a:xfrm>
            <a:off x="15955808" y="23807103"/>
            <a:ext cx="1364404" cy="1291036"/>
          </a:xfrm>
          <a:prstGeom prst="rect">
            <a:avLst/>
          </a:prstGeom>
          <a:noFill/>
          <a:ln>
            <a:noFill/>
          </a:ln>
        </p:spPr>
      </p:pic>
      <p:pic>
        <p:nvPicPr>
          <p:cNvPr id="174" name="Google Shape;174;p24"/>
          <p:cNvPicPr preferRelativeResize="0"/>
          <p:nvPr/>
        </p:nvPicPr>
        <p:blipFill>
          <a:blip r:embed="rId7">
            <a:alphaModFix/>
          </a:blip>
          <a:stretch>
            <a:fillRect/>
          </a:stretch>
        </p:blipFill>
        <p:spPr>
          <a:xfrm>
            <a:off x="15595446" y="23784758"/>
            <a:ext cx="1329820" cy="1008004"/>
          </a:xfrm>
          <a:prstGeom prst="rect">
            <a:avLst/>
          </a:prstGeom>
          <a:noFill/>
          <a:ln>
            <a:noFill/>
          </a:ln>
        </p:spPr>
      </p:pic>
      <p:sp>
        <p:nvSpPr>
          <p:cNvPr id="175" name="Google Shape;175;p24"/>
          <p:cNvSpPr txBox="1"/>
          <p:nvPr/>
        </p:nvSpPr>
        <p:spPr>
          <a:xfrm>
            <a:off x="5394250" y="18112500"/>
            <a:ext cx="6630900" cy="4290300"/>
          </a:xfrm>
          <a:prstGeom prst="rect">
            <a:avLst/>
          </a:prstGeom>
          <a:noFill/>
          <a:ln>
            <a:noFill/>
          </a:ln>
        </p:spPr>
        <p:txBody>
          <a:bodyPr spcFirstLastPara="1" wrap="square" lIns="191875" tIns="191875" rIns="191875" bIns="191875" anchor="t" anchorCtr="0">
            <a:noAutofit/>
          </a:bodyPr>
          <a:lstStyle/>
          <a:p>
            <a:pPr marL="0" lvl="0" indent="0" algn="ctr" rtl="0">
              <a:spcBef>
                <a:spcPts val="0"/>
              </a:spcBef>
              <a:spcAft>
                <a:spcPts val="0"/>
              </a:spcAft>
              <a:buClr>
                <a:schemeClr val="dk1"/>
              </a:buClr>
              <a:buSzPts val="1100"/>
              <a:buFont typeface="Arial"/>
              <a:buNone/>
            </a:pPr>
            <a:r>
              <a:rPr lang="en" sz="7100" b="1">
                <a:solidFill>
                  <a:schemeClr val="dk1"/>
                </a:solidFill>
                <a:latin typeface="Amatic SC"/>
                <a:ea typeface="Amatic SC"/>
                <a:cs typeface="Amatic SC"/>
                <a:sym typeface="Amatic SC"/>
              </a:rPr>
              <a:t>Hassan Al-oraini</a:t>
            </a:r>
            <a:endParaRPr sz="7100" b="1">
              <a:solidFill>
                <a:schemeClr val="dk1"/>
              </a:solidFill>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r>
              <a:rPr lang="en" sz="7100" b="1">
                <a:solidFill>
                  <a:schemeClr val="dk1"/>
                </a:solidFill>
                <a:latin typeface="Amatic SC"/>
                <a:ea typeface="Amatic SC"/>
                <a:cs typeface="Amatic SC"/>
                <a:sym typeface="Amatic SC"/>
              </a:rPr>
              <a:t>Hussam Al-hajlah</a:t>
            </a:r>
            <a:endParaRPr sz="7100" b="1">
              <a:solidFill>
                <a:schemeClr val="dk1"/>
              </a:solidFill>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r>
              <a:rPr lang="en" sz="7100" b="1">
                <a:solidFill>
                  <a:schemeClr val="dk1"/>
                </a:solidFill>
                <a:latin typeface="Amatic SC"/>
                <a:ea typeface="Amatic SC"/>
                <a:cs typeface="Amatic SC"/>
                <a:sym typeface="Amatic SC"/>
              </a:rPr>
              <a:t>Mohammed Al-dwaghri</a:t>
            </a:r>
            <a:endParaRPr sz="7100" b="1">
              <a:solidFill>
                <a:schemeClr val="dk1"/>
              </a:solidFill>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r>
              <a:rPr lang="en" sz="7100" b="1">
                <a:solidFill>
                  <a:schemeClr val="dk1"/>
                </a:solidFill>
                <a:latin typeface="Amatic SC"/>
                <a:ea typeface="Amatic SC"/>
                <a:cs typeface="Amatic SC"/>
                <a:sym typeface="Amatic SC"/>
              </a:rPr>
              <a:t>Saif Al-meshari</a:t>
            </a:r>
            <a:endParaRPr sz="7100" b="1">
              <a:solidFill>
                <a:schemeClr val="dk1"/>
              </a:solidFill>
              <a:latin typeface="Amatic SC"/>
              <a:ea typeface="Amatic SC"/>
              <a:cs typeface="Amatic SC"/>
              <a:sym typeface="Amatic SC"/>
            </a:endParaRPr>
          </a:p>
          <a:p>
            <a:pPr marL="0" lvl="0" indent="0" algn="ctr" rtl="0">
              <a:spcBef>
                <a:spcPts val="0"/>
              </a:spcBef>
              <a:spcAft>
                <a:spcPts val="0"/>
              </a:spcAft>
              <a:buClr>
                <a:schemeClr val="dk1"/>
              </a:buClr>
              <a:buSzPts val="1100"/>
              <a:buFont typeface="Arial"/>
              <a:buNone/>
            </a:pPr>
            <a:endParaRPr sz="7100" b="1">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62" name="Google Shape;62;p14"/>
          <p:cNvPicPr preferRelativeResize="0"/>
          <p:nvPr/>
        </p:nvPicPr>
        <p:blipFill>
          <a:blip r:embed="rId5">
            <a:alphaModFix/>
          </a:blip>
          <a:stretch>
            <a:fillRect/>
          </a:stretch>
        </p:blipFill>
        <p:spPr>
          <a:xfrm>
            <a:off x="4281757" y="2242102"/>
            <a:ext cx="9586545" cy="668108"/>
          </a:xfrm>
          <a:prstGeom prst="rect">
            <a:avLst/>
          </a:prstGeom>
          <a:noFill/>
          <a:ln>
            <a:noFill/>
          </a:ln>
        </p:spPr>
      </p:pic>
      <p:sp>
        <p:nvSpPr>
          <p:cNvPr id="63" name="Google Shape;63;p14"/>
          <p:cNvSpPr txBox="1"/>
          <p:nvPr/>
        </p:nvSpPr>
        <p:spPr>
          <a:xfrm>
            <a:off x="1709325" y="3638325"/>
            <a:ext cx="14000700" cy="1860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endParaRPr sz="2200">
              <a:solidFill>
                <a:srgbClr val="2F2B20"/>
              </a:solidFill>
            </a:endParaRPr>
          </a:p>
        </p:txBody>
      </p:sp>
      <p:sp>
        <p:nvSpPr>
          <p:cNvPr id="64" name="Google Shape;64;p14"/>
          <p:cNvSpPr txBox="1">
            <a:spLocks noGrp="1"/>
          </p:cNvSpPr>
          <p:nvPr>
            <p:ph type="body" idx="1"/>
          </p:nvPr>
        </p:nvSpPr>
        <p:spPr>
          <a:xfrm>
            <a:off x="593775" y="603200"/>
            <a:ext cx="16231800" cy="1206600"/>
          </a:xfrm>
          <a:prstGeom prst="rect">
            <a:avLst/>
          </a:prstGeom>
        </p:spPr>
        <p:txBody>
          <a:bodyPr spcFirstLastPara="1" wrap="square" lIns="191875" tIns="191875" rIns="191875" bIns="19187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6000" b="1">
                <a:solidFill>
                  <a:srgbClr val="000000"/>
                </a:solidFill>
                <a:latin typeface="Josefin Sans"/>
                <a:ea typeface="Josefin Sans"/>
                <a:cs typeface="Josefin Sans"/>
                <a:sym typeface="Josefin Sans"/>
              </a:rPr>
              <a:t>Vibrio Cholera</a:t>
            </a:r>
            <a:endParaRPr sz="4600" b="1">
              <a:solidFill>
                <a:srgbClr val="000000"/>
              </a:solidFill>
              <a:latin typeface="Arial"/>
              <a:ea typeface="Arial"/>
              <a:cs typeface="Arial"/>
              <a:sym typeface="Arial"/>
            </a:endParaRPr>
          </a:p>
          <a:p>
            <a:pPr marL="0" lvl="0" indent="0" algn="l" rtl="0">
              <a:spcBef>
                <a:spcPts val="0"/>
              </a:spcBef>
              <a:spcAft>
                <a:spcPts val="3400"/>
              </a:spcAft>
              <a:buNone/>
            </a:pPr>
            <a:endParaRPr b="1">
              <a:solidFill>
                <a:srgbClr val="000000"/>
              </a:solidFill>
            </a:endParaRPr>
          </a:p>
        </p:txBody>
      </p:sp>
      <p:graphicFrame>
        <p:nvGraphicFramePr>
          <p:cNvPr id="65" name="Google Shape;65;p14"/>
          <p:cNvGraphicFramePr/>
          <p:nvPr/>
        </p:nvGraphicFramePr>
        <p:xfrm>
          <a:off x="205263" y="2305913"/>
          <a:ext cx="17008775" cy="20334214"/>
        </p:xfrm>
        <a:graphic>
          <a:graphicData uri="http://schemas.openxmlformats.org/drawingml/2006/table">
            <a:tbl>
              <a:tblPr>
                <a:noFill/>
                <a:tableStyleId>{383858E9-76A2-4825-9730-A2A361508DCB}</a:tableStyleId>
              </a:tblPr>
              <a:tblGrid>
                <a:gridCol w="2995800">
                  <a:extLst>
                    <a:ext uri="{9D8B030D-6E8A-4147-A177-3AD203B41FA5}">
                      <a16:colId xmlns:a16="http://schemas.microsoft.com/office/drawing/2014/main" val="20000"/>
                    </a:ext>
                  </a:extLst>
                </a:gridCol>
                <a:gridCol w="14012975">
                  <a:extLst>
                    <a:ext uri="{9D8B030D-6E8A-4147-A177-3AD203B41FA5}">
                      <a16:colId xmlns:a16="http://schemas.microsoft.com/office/drawing/2014/main" val="20001"/>
                    </a:ext>
                  </a:extLst>
                </a:gridCol>
              </a:tblGrid>
              <a:tr h="1334800">
                <a:tc rowSpan="2">
                  <a:txBody>
                    <a:bodyPr/>
                    <a:lstStyle/>
                    <a:p>
                      <a:pPr marL="0" lvl="0" indent="0" algn="l" rtl="0">
                        <a:spcBef>
                          <a:spcPts val="0"/>
                        </a:spcBef>
                        <a:spcAft>
                          <a:spcPts val="0"/>
                        </a:spcAft>
                        <a:buNone/>
                      </a:pPr>
                      <a:r>
                        <a:rPr lang="en" sz="3600" b="1">
                          <a:latin typeface="Calibri"/>
                          <a:ea typeface="Calibri"/>
                          <a:cs typeface="Calibri"/>
                          <a:sym typeface="Calibri"/>
                        </a:rPr>
                        <a:t>Overview</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rowSpan="2">
                  <a:txBody>
                    <a:bodyPr/>
                    <a:lstStyle/>
                    <a:p>
                      <a:pPr marL="914400" lvl="0" indent="-444500" algn="l" rtl="0">
                        <a:lnSpc>
                          <a:spcPct val="115000"/>
                        </a:lnSpc>
                        <a:spcBef>
                          <a:spcPts val="500"/>
                        </a:spcBef>
                        <a:spcAft>
                          <a:spcPts val="0"/>
                        </a:spcAft>
                        <a:buSzPts val="3400"/>
                        <a:buFont typeface="Calibri"/>
                        <a:buChar char="●"/>
                      </a:pPr>
                      <a:r>
                        <a:rPr lang="en" sz="3400">
                          <a:latin typeface="Calibri"/>
                          <a:ea typeface="Calibri"/>
                          <a:cs typeface="Calibri"/>
                          <a:sym typeface="Calibri"/>
                        </a:rPr>
                        <a:t>A waterborne live threatening diarrheal disease.</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Caused by </a:t>
                      </a:r>
                      <a:r>
                        <a:rPr lang="en" sz="3400" i="1">
                          <a:latin typeface="Calibri"/>
                          <a:ea typeface="Calibri"/>
                          <a:cs typeface="Calibri"/>
                          <a:sym typeface="Calibri"/>
                        </a:rPr>
                        <a:t>vibrio cholera </a:t>
                      </a:r>
                      <a:r>
                        <a:rPr lang="en" sz="3400">
                          <a:latin typeface="Calibri"/>
                          <a:ea typeface="Calibri"/>
                          <a:cs typeface="Calibri"/>
                          <a:sym typeface="Calibri"/>
                        </a:rPr>
                        <a:t>which is  a comma- shaped gram-negative rods.</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Found in salt and freshwater.</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Has many serotypes based on O-antigen.</a:t>
                      </a:r>
                      <a:endParaRPr sz="3400">
                        <a:latin typeface="Calibri"/>
                        <a:ea typeface="Calibri"/>
                        <a:cs typeface="Calibri"/>
                        <a:sym typeface="Calibri"/>
                      </a:endParaRPr>
                    </a:p>
                    <a:p>
                      <a:pPr marL="914400" lvl="0" indent="-444500" algn="l" rtl="0">
                        <a:lnSpc>
                          <a:spcPct val="115000"/>
                        </a:lnSpc>
                        <a:spcBef>
                          <a:spcPts val="0"/>
                        </a:spcBef>
                        <a:spcAft>
                          <a:spcPts val="0"/>
                        </a:spcAft>
                        <a:buClr>
                          <a:srgbClr val="FF0000"/>
                        </a:buClr>
                        <a:buSzPts val="3400"/>
                        <a:buFont typeface="Calibri"/>
                        <a:buChar char="●"/>
                      </a:pPr>
                      <a:r>
                        <a:rPr lang="en" sz="3400">
                          <a:solidFill>
                            <a:srgbClr val="FF0000"/>
                          </a:solidFill>
                          <a:latin typeface="Calibri"/>
                          <a:ea typeface="Calibri"/>
                          <a:cs typeface="Calibri"/>
                          <a:sym typeface="Calibri"/>
                        </a:rPr>
                        <a:t>O 1 and O 139.</a:t>
                      </a:r>
                      <a:endParaRPr sz="3400">
                        <a:solidFill>
                          <a:srgbClr val="FF0000"/>
                        </a:solidFill>
                        <a:latin typeface="Calibri"/>
                        <a:ea typeface="Calibri"/>
                        <a:cs typeface="Calibri"/>
                        <a:sym typeface="Calibri"/>
                      </a:endParaRPr>
                    </a:p>
                    <a:p>
                      <a:pPr marL="914400" lvl="0" indent="-444500" algn="l" rtl="0">
                        <a:lnSpc>
                          <a:spcPct val="115000"/>
                        </a:lnSpc>
                        <a:spcBef>
                          <a:spcPts val="0"/>
                        </a:spcBef>
                        <a:spcAft>
                          <a:spcPts val="0"/>
                        </a:spcAft>
                        <a:buClr>
                          <a:srgbClr val="FF0000"/>
                        </a:buClr>
                        <a:buSzPts val="3400"/>
                        <a:buFont typeface="Calibri"/>
                        <a:buChar char="●"/>
                      </a:pPr>
                      <a:r>
                        <a:rPr lang="en" sz="3400">
                          <a:solidFill>
                            <a:srgbClr val="FF0000"/>
                          </a:solidFill>
                          <a:latin typeface="Calibri"/>
                          <a:ea typeface="Calibri"/>
                          <a:cs typeface="Calibri"/>
                          <a:sym typeface="Calibri"/>
                        </a:rPr>
                        <a:t>Produce a non-invasive enterotoxin.</a:t>
                      </a:r>
                      <a:endParaRPr sz="3400">
                        <a:solidFill>
                          <a:srgbClr val="FF0000"/>
                        </a:solidFill>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Leads to outbreak and epidemic.</a:t>
                      </a:r>
                      <a:endParaRPr sz="3400">
                        <a:latin typeface="Calibri"/>
                        <a:ea typeface="Calibri"/>
                        <a:cs typeface="Calibri"/>
                        <a:sym typeface="Calibri"/>
                      </a:endParaRPr>
                    </a:p>
                    <a:p>
                      <a:pPr marL="914400" lvl="0" indent="-444500" algn="l" rtl="0">
                        <a:spcBef>
                          <a:spcPts val="0"/>
                        </a:spcBef>
                        <a:spcAft>
                          <a:spcPts val="0"/>
                        </a:spcAft>
                        <a:buSzPts val="3400"/>
                        <a:buFont typeface="Calibri"/>
                        <a:buChar char="●"/>
                      </a:pPr>
                      <a:r>
                        <a:rPr lang="en" sz="3400">
                          <a:latin typeface="Calibri"/>
                          <a:ea typeface="Calibri"/>
                          <a:cs typeface="Calibri"/>
                          <a:sym typeface="Calibri"/>
                        </a:rPr>
                        <a:t>Can be prevented by good sanitation system. </a:t>
                      </a:r>
                      <a:endParaRPr sz="34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3348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334800">
                <a:tc rowSpan="2">
                  <a:txBody>
                    <a:bodyPr/>
                    <a:lstStyle/>
                    <a:p>
                      <a:pPr marL="0" lvl="0" indent="0" algn="l" rtl="0">
                        <a:spcBef>
                          <a:spcPts val="0"/>
                        </a:spcBef>
                        <a:spcAft>
                          <a:spcPts val="0"/>
                        </a:spcAft>
                        <a:buClr>
                          <a:schemeClr val="dk1"/>
                        </a:buClr>
                        <a:buSzPts val="1100"/>
                        <a:buFont typeface="Arial"/>
                        <a:buNone/>
                      </a:pPr>
                      <a:r>
                        <a:rPr lang="en" sz="3600" b="1">
                          <a:latin typeface="Calibri"/>
                          <a:ea typeface="Calibri"/>
                          <a:cs typeface="Calibri"/>
                          <a:sym typeface="Calibri"/>
                        </a:rPr>
                        <a:t>Discovery</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rowSpan="2">
                  <a:txBody>
                    <a:bodyPr/>
                    <a:lstStyle/>
                    <a:p>
                      <a:pPr marL="914400" lvl="0" indent="-444500" algn="l" rtl="0">
                        <a:lnSpc>
                          <a:spcPct val="115000"/>
                        </a:lnSpc>
                        <a:spcBef>
                          <a:spcPts val="500"/>
                        </a:spcBef>
                        <a:spcAft>
                          <a:spcPts val="0"/>
                        </a:spcAft>
                        <a:buSzPts val="3400"/>
                        <a:buFont typeface="Calibri"/>
                        <a:buChar char="●"/>
                      </a:pPr>
                      <a:r>
                        <a:rPr lang="en" sz="3400" b="1">
                          <a:latin typeface="Calibri"/>
                          <a:ea typeface="Calibri"/>
                          <a:cs typeface="Calibri"/>
                          <a:sym typeface="Calibri"/>
                        </a:rPr>
                        <a:t>John Snow </a:t>
                      </a:r>
                      <a:r>
                        <a:rPr lang="en" sz="3400">
                          <a:latin typeface="Calibri"/>
                          <a:ea typeface="Calibri"/>
                          <a:cs typeface="Calibri"/>
                          <a:sym typeface="Calibri"/>
                        </a:rPr>
                        <a:t>discovered an outbreak in </a:t>
                      </a:r>
                      <a:r>
                        <a:rPr lang="en" sz="3400" b="1">
                          <a:latin typeface="Calibri"/>
                          <a:ea typeface="Calibri"/>
                          <a:cs typeface="Calibri"/>
                          <a:sym typeface="Calibri"/>
                        </a:rPr>
                        <a:t>London 1854</a:t>
                      </a:r>
                      <a:endParaRPr sz="3400" b="1">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It was related to </a:t>
                      </a:r>
                      <a:r>
                        <a:rPr lang="en" sz="3400" b="1">
                          <a:latin typeface="Calibri"/>
                          <a:ea typeface="Calibri"/>
                          <a:cs typeface="Calibri"/>
                          <a:sym typeface="Calibri"/>
                        </a:rPr>
                        <a:t>broad street pump </a:t>
                      </a:r>
                      <a:r>
                        <a:rPr lang="en" sz="3400">
                          <a:latin typeface="Calibri"/>
                          <a:ea typeface="Calibri"/>
                          <a:cs typeface="Calibri"/>
                          <a:sym typeface="Calibri"/>
                        </a:rPr>
                        <a:t>sewage contamination.</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Removal of the pump handle →end of the outbreak..</a:t>
                      </a:r>
                      <a:endParaRPr sz="34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9446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334800">
                <a:tc rowSpan="2">
                  <a:txBody>
                    <a:bodyPr/>
                    <a:lstStyle/>
                    <a:p>
                      <a:pPr marL="0" lvl="0" indent="0" algn="l" rtl="0">
                        <a:lnSpc>
                          <a:spcPct val="115000"/>
                        </a:lnSpc>
                        <a:spcBef>
                          <a:spcPts val="500"/>
                        </a:spcBef>
                        <a:spcAft>
                          <a:spcPts val="0"/>
                        </a:spcAft>
                        <a:buNone/>
                      </a:pPr>
                      <a:r>
                        <a:rPr lang="en" sz="3600" b="1">
                          <a:latin typeface="Calibri"/>
                          <a:ea typeface="Calibri"/>
                          <a:cs typeface="Calibri"/>
                          <a:sym typeface="Calibri"/>
                        </a:rPr>
                        <a:t>Epidemiology</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rowSpan="2">
                  <a:txBody>
                    <a:bodyPr/>
                    <a:lstStyle/>
                    <a:p>
                      <a:pPr marL="914400" lvl="0" indent="-444500" algn="l" rtl="0">
                        <a:lnSpc>
                          <a:spcPct val="115000"/>
                        </a:lnSpc>
                        <a:spcBef>
                          <a:spcPts val="500"/>
                        </a:spcBef>
                        <a:spcAft>
                          <a:spcPts val="0"/>
                        </a:spcAft>
                        <a:buClr>
                          <a:srgbClr val="2F2B20"/>
                        </a:buClr>
                        <a:buSzPts val="3400"/>
                        <a:buFont typeface="Calibri"/>
                        <a:buChar char="●"/>
                      </a:pPr>
                      <a:r>
                        <a:rPr lang="en" sz="3400">
                          <a:latin typeface="Calibri"/>
                          <a:ea typeface="Calibri"/>
                          <a:cs typeface="Calibri"/>
                          <a:sym typeface="Calibri"/>
                        </a:rPr>
                        <a:t>V. cholera</a:t>
                      </a:r>
                      <a:r>
                        <a:rPr lang="en" sz="3400">
                          <a:solidFill>
                            <a:srgbClr val="FF0000"/>
                          </a:solidFill>
                          <a:latin typeface="Calibri"/>
                          <a:ea typeface="Calibri"/>
                          <a:cs typeface="Calibri"/>
                          <a:sym typeface="Calibri"/>
                        </a:rPr>
                        <a:t> O1 and O139 serogroup organisms are the causes of epidemic cholera.</a:t>
                      </a:r>
                      <a:endParaRPr sz="3400">
                        <a:solidFill>
                          <a:srgbClr val="FF0000"/>
                        </a:solidFill>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O1 ( from 1817 till now)</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Classical: 1 case per 30-100 infections</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El Tor: 1 case per 2-4 infections (Seventh pandemic)</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 O139 ( recently in 1992 in Asia only)</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Contained in India, Bangladesh.</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Seven major outbreaks.</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Majority in India, Sub-Saharan Africa, Southern Asia.</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Endemic in &gt; 50 countries.</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Each year 3-5 millions cases result in 100,000 deaths.</a:t>
                      </a:r>
                      <a:endParaRPr sz="34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60092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115450">
                <a:tc>
                  <a:txBody>
                    <a:bodyPr/>
                    <a:lstStyle/>
                    <a:p>
                      <a:pPr marL="0" lvl="0" indent="0" algn="l" rtl="0">
                        <a:spcBef>
                          <a:spcPts val="0"/>
                        </a:spcBef>
                        <a:spcAft>
                          <a:spcPts val="0"/>
                        </a:spcAft>
                        <a:buNone/>
                      </a:pPr>
                      <a:r>
                        <a:rPr lang="en" sz="3600" b="1">
                          <a:latin typeface="Calibri"/>
                          <a:ea typeface="Calibri"/>
                          <a:cs typeface="Calibri"/>
                          <a:sym typeface="Calibri"/>
                        </a:rPr>
                        <a:t>Risk factors</a:t>
                      </a: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914400" lvl="0" indent="-444500" algn="l" rtl="0">
                        <a:lnSpc>
                          <a:spcPct val="115000"/>
                        </a:lnSpc>
                        <a:spcBef>
                          <a:spcPts val="500"/>
                        </a:spcBef>
                        <a:spcAft>
                          <a:spcPts val="0"/>
                        </a:spcAft>
                        <a:buClr>
                          <a:srgbClr val="2F2B20"/>
                        </a:buClr>
                        <a:buSzPts val="3400"/>
                        <a:buFont typeface="Calibri"/>
                        <a:buChar char="●"/>
                      </a:pPr>
                      <a:r>
                        <a:rPr lang="en" sz="3400">
                          <a:latin typeface="Calibri"/>
                          <a:ea typeface="Calibri"/>
                          <a:cs typeface="Calibri"/>
                          <a:sym typeface="Calibri"/>
                        </a:rPr>
                        <a:t>Children, elderly and people with</a:t>
                      </a:r>
                      <a:r>
                        <a:rPr lang="en" sz="3400">
                          <a:solidFill>
                            <a:srgbClr val="BF9000"/>
                          </a:solidFill>
                          <a:latin typeface="Calibri"/>
                          <a:ea typeface="Calibri"/>
                          <a:cs typeface="Calibri"/>
                          <a:sym typeface="Calibri"/>
                        </a:rPr>
                        <a:t> less gastric acidity a</a:t>
                      </a:r>
                      <a:r>
                        <a:rPr lang="en" sz="3400">
                          <a:solidFill>
                            <a:srgbClr val="2F2B20"/>
                          </a:solidFill>
                          <a:latin typeface="Calibri"/>
                          <a:ea typeface="Calibri"/>
                          <a:cs typeface="Calibri"/>
                          <a:sym typeface="Calibri"/>
                        </a:rPr>
                        <a:t>re at higher risk </a:t>
                      </a:r>
                      <a:r>
                        <a:rPr lang="en" sz="3400">
                          <a:latin typeface="Calibri"/>
                          <a:ea typeface="Calibri"/>
                          <a:cs typeface="Calibri"/>
                          <a:sym typeface="Calibri"/>
                        </a:rPr>
                        <a:t>than others</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Blood group O&gt;&gt; B &gt; A &gt; AB.</a:t>
                      </a:r>
                      <a:endParaRPr sz="34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1334800">
                <a:tc rowSpan="2">
                  <a:txBody>
                    <a:bodyPr/>
                    <a:lstStyle/>
                    <a:p>
                      <a:pPr marL="0" lvl="0" indent="0" algn="l" rtl="0">
                        <a:spcBef>
                          <a:spcPts val="0"/>
                        </a:spcBef>
                        <a:spcAft>
                          <a:spcPts val="0"/>
                        </a:spcAft>
                        <a:buClr>
                          <a:schemeClr val="dk1"/>
                        </a:buClr>
                        <a:buSzPts val="1100"/>
                        <a:buFont typeface="Arial"/>
                        <a:buNone/>
                      </a:pPr>
                      <a:r>
                        <a:rPr lang="en" sz="3600" b="1">
                          <a:latin typeface="Calibri"/>
                          <a:ea typeface="Calibri"/>
                          <a:cs typeface="Calibri"/>
                          <a:sym typeface="Calibri"/>
                        </a:rPr>
                        <a:t>Transmission</a:t>
                      </a:r>
                      <a:endParaRPr sz="3600" b="1">
                        <a:latin typeface="Calibri"/>
                        <a:ea typeface="Calibri"/>
                        <a:cs typeface="Calibri"/>
                        <a:sym typeface="Calibri"/>
                      </a:endParaRPr>
                    </a:p>
                    <a:p>
                      <a:pPr marL="0" lvl="0" indent="0" algn="l" rtl="0">
                        <a:spcBef>
                          <a:spcPts val="0"/>
                        </a:spcBef>
                        <a:spcAft>
                          <a:spcPts val="0"/>
                        </a:spcAft>
                        <a:buNone/>
                      </a:pPr>
                      <a:endParaRPr sz="36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rowSpan="2">
                  <a:txBody>
                    <a:bodyPr/>
                    <a:lstStyle/>
                    <a:p>
                      <a:pPr marL="914400" lvl="0" indent="-444500" algn="l" rtl="0">
                        <a:lnSpc>
                          <a:spcPct val="115000"/>
                        </a:lnSpc>
                        <a:spcBef>
                          <a:spcPts val="500"/>
                        </a:spcBef>
                        <a:spcAft>
                          <a:spcPts val="0"/>
                        </a:spcAft>
                        <a:buSzPts val="3400"/>
                        <a:buFont typeface="Calibri"/>
                        <a:buChar char="●"/>
                      </a:pPr>
                      <a:r>
                        <a:rPr lang="en" sz="3400">
                          <a:solidFill>
                            <a:srgbClr val="FF0000"/>
                          </a:solidFill>
                          <a:latin typeface="Calibri"/>
                          <a:ea typeface="Calibri"/>
                          <a:cs typeface="Calibri"/>
                          <a:sym typeface="Calibri"/>
                        </a:rPr>
                        <a:t>Fecal- oral transmission</a:t>
                      </a:r>
                      <a:r>
                        <a:rPr lang="en" sz="3400">
                          <a:latin typeface="Calibri"/>
                          <a:ea typeface="Calibri"/>
                          <a:cs typeface="Calibri"/>
                          <a:sym typeface="Calibri"/>
                        </a:rPr>
                        <a:t> through</a:t>
                      </a:r>
                      <a:r>
                        <a:rPr lang="en" sz="3400">
                          <a:solidFill>
                            <a:srgbClr val="BF9000"/>
                          </a:solidFill>
                          <a:latin typeface="Calibri"/>
                          <a:ea typeface="Calibri"/>
                          <a:cs typeface="Calibri"/>
                          <a:sym typeface="Calibri"/>
                        </a:rPr>
                        <a:t> contaminated food or water.</a:t>
                      </a:r>
                      <a:endParaRPr sz="3400">
                        <a:solidFill>
                          <a:srgbClr val="BF9000"/>
                        </a:solidFill>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Common in summer grows in brackish estuaries and coastal seawaters, often in close association with copepods or other zooplankton.</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Sewage or infected person contaminate water supply.</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Not well established sewage system and water treatment</a:t>
                      </a:r>
                      <a:r>
                        <a:rPr lang="en" sz="3400">
                          <a:solidFill>
                            <a:srgbClr val="2F2B20"/>
                          </a:solidFill>
                          <a:latin typeface="Calibri"/>
                          <a:ea typeface="Calibri"/>
                          <a:cs typeface="Calibri"/>
                          <a:sym typeface="Calibri"/>
                        </a:rPr>
                        <a:t>.</a:t>
                      </a:r>
                      <a:endParaRPr sz="3400">
                        <a:solidFill>
                          <a:srgbClr val="2F2B20"/>
                        </a:solidFill>
                        <a:latin typeface="Calibri"/>
                        <a:ea typeface="Calibri"/>
                        <a:cs typeface="Calibri"/>
                        <a:sym typeface="Calibri"/>
                      </a:endParaRPr>
                    </a:p>
                    <a:p>
                      <a:pPr marL="914400" lvl="0" indent="-444500" algn="l" rtl="0">
                        <a:lnSpc>
                          <a:spcPct val="115000"/>
                        </a:lnSpc>
                        <a:spcBef>
                          <a:spcPts val="0"/>
                        </a:spcBef>
                        <a:spcAft>
                          <a:spcPts val="0"/>
                        </a:spcAft>
                        <a:buClr>
                          <a:srgbClr val="FF0000"/>
                        </a:buClr>
                        <a:buSzPts val="3400"/>
                        <a:buFont typeface="Calibri"/>
                        <a:buChar char="●"/>
                      </a:pPr>
                      <a:r>
                        <a:rPr lang="en" sz="3400">
                          <a:solidFill>
                            <a:srgbClr val="FF0000"/>
                          </a:solidFill>
                          <a:latin typeface="Calibri"/>
                          <a:ea typeface="Calibri"/>
                          <a:cs typeface="Calibri"/>
                          <a:sym typeface="Calibri"/>
                        </a:rPr>
                        <a:t>Undercooked shellfish.</a:t>
                      </a:r>
                      <a:endParaRPr sz="3400">
                        <a:solidFill>
                          <a:srgbClr val="FF000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13348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bl>
          </a:graphicData>
        </a:graphic>
      </p:graphicFrame>
      <p:sp>
        <p:nvSpPr>
          <p:cNvPr id="66" name="Google Shape;66;p14"/>
          <p:cNvSpPr txBox="1"/>
          <p:nvPr/>
        </p:nvSpPr>
        <p:spPr>
          <a:xfrm>
            <a:off x="152400" y="307375"/>
            <a:ext cx="5586900" cy="1206600"/>
          </a:xfrm>
          <a:prstGeom prst="rect">
            <a:avLst/>
          </a:prstGeom>
          <a:noFill/>
          <a:ln w="9525" cap="flat" cmpd="sng">
            <a:solidFill>
              <a:srgbClr val="B7B7B7"/>
            </a:solidFill>
            <a:prstDash val="lg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999999"/>
                </a:solidFill>
                <a:latin typeface="Calibri"/>
                <a:ea typeface="Calibri"/>
                <a:cs typeface="Calibri"/>
                <a:sym typeface="Calibri"/>
              </a:rPr>
              <a:t>Tip: We recommend you to start this lecture by reading the notes</a:t>
            </a:r>
            <a:endParaRPr sz="3000">
              <a:solidFill>
                <a:srgbClr val="99999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graphicFrame>
        <p:nvGraphicFramePr>
          <p:cNvPr id="71" name="Google Shape;71;p15"/>
          <p:cNvGraphicFramePr/>
          <p:nvPr/>
        </p:nvGraphicFramePr>
        <p:xfrm>
          <a:off x="280500" y="6667600"/>
          <a:ext cx="16814975" cy="21990931"/>
        </p:xfrm>
        <a:graphic>
          <a:graphicData uri="http://schemas.openxmlformats.org/drawingml/2006/table">
            <a:tbl>
              <a:tblPr>
                <a:noFill/>
                <a:tableStyleId>{383858E9-76A2-4825-9730-A2A361508DCB}</a:tableStyleId>
              </a:tblPr>
              <a:tblGrid>
                <a:gridCol w="16814975">
                  <a:extLst>
                    <a:ext uri="{9D8B030D-6E8A-4147-A177-3AD203B41FA5}">
                      <a16:colId xmlns:a16="http://schemas.microsoft.com/office/drawing/2014/main" val="20000"/>
                    </a:ext>
                  </a:extLst>
                </a:gridCol>
              </a:tblGrid>
              <a:tr h="1941925">
                <a:tc>
                  <a:txBody>
                    <a:bodyPr/>
                    <a:lstStyle/>
                    <a:p>
                      <a:pPr marL="0" lvl="0" indent="0" algn="ctr" rtl="0">
                        <a:spcBef>
                          <a:spcPts val="0"/>
                        </a:spcBef>
                        <a:spcAft>
                          <a:spcPts val="0"/>
                        </a:spcAft>
                        <a:buNone/>
                      </a:pPr>
                      <a:r>
                        <a:rPr lang="en" sz="6000" b="1">
                          <a:latin typeface="Josefin Sans"/>
                          <a:ea typeface="Josefin Sans"/>
                          <a:cs typeface="Josefin Sans"/>
                          <a:sym typeface="Josefin Sans"/>
                        </a:rPr>
                        <a:t>Pathogenesis (previous lecture)</a:t>
                      </a:r>
                      <a:endParaRPr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941925">
                <a:tc>
                  <a:txBody>
                    <a:bodyPr/>
                    <a:lstStyle/>
                    <a:p>
                      <a:pPr marL="914400" lvl="0" indent="-457200" algn="l" rtl="0">
                        <a:lnSpc>
                          <a:spcPct val="115000"/>
                        </a:lnSpc>
                        <a:spcBef>
                          <a:spcPts val="500"/>
                        </a:spcBef>
                        <a:spcAft>
                          <a:spcPts val="0"/>
                        </a:spcAft>
                        <a:buSzPts val="3600"/>
                        <a:buFont typeface="Calibri"/>
                        <a:buChar char="●"/>
                      </a:pPr>
                      <a:r>
                        <a:rPr lang="en" sz="3600">
                          <a:latin typeface="Calibri"/>
                          <a:ea typeface="Calibri"/>
                          <a:cs typeface="Calibri"/>
                          <a:sym typeface="Calibri"/>
                        </a:rPr>
                        <a:t>Vibrio cholerae uses </a:t>
                      </a:r>
                      <a:r>
                        <a:rPr lang="en" sz="3600">
                          <a:solidFill>
                            <a:srgbClr val="FF0000"/>
                          </a:solidFill>
                          <a:latin typeface="Calibri"/>
                          <a:ea typeface="Calibri"/>
                          <a:cs typeface="Calibri"/>
                          <a:sym typeface="Calibri"/>
                        </a:rPr>
                        <a:t>toxin-coregulated pili (TCP)</a:t>
                      </a:r>
                      <a:r>
                        <a:rPr lang="en" sz="3600">
                          <a:latin typeface="Calibri"/>
                          <a:ea typeface="Calibri"/>
                          <a:cs typeface="Calibri"/>
                          <a:sym typeface="Calibri"/>
                        </a:rPr>
                        <a:t> to colonize the human intestine.</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Cholera results from secretory diarrhea caused by the actions of cholera toxin (Enterotoxin) on intestinal epithelial cells.</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CT is an adenosine diphosphate–ribosylating enzyme that leads to chloride, sodium, and water loss from intestinal epithelial cells. </a:t>
                      </a:r>
                      <a:r>
                        <a:rPr lang="en" sz="3000">
                          <a:solidFill>
                            <a:srgbClr val="B7B7B7"/>
                          </a:solidFill>
                          <a:latin typeface="Calibri"/>
                          <a:ea typeface="Calibri"/>
                          <a:cs typeface="Calibri"/>
                          <a:sym typeface="Calibri"/>
                        </a:rPr>
                        <a:t>→ leads to rice water diarrhea </a:t>
                      </a:r>
                      <a:endParaRPr sz="3000">
                        <a:solidFill>
                          <a:srgbClr val="B7B7B7"/>
                        </a:solidFill>
                        <a:latin typeface="Calibri"/>
                        <a:ea typeface="Calibri"/>
                        <a:cs typeface="Calibri"/>
                        <a:sym typeface="Calibri"/>
                      </a:endParaRPr>
                    </a:p>
                    <a:p>
                      <a:pPr marL="1371600" lvl="2"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GM1, a glycosphingolipid on the surface of epithelial cells</a:t>
                      </a:r>
                      <a:endParaRPr sz="3600">
                        <a:latin typeface="Calibri"/>
                        <a:ea typeface="Calibri"/>
                        <a:cs typeface="Calibri"/>
                        <a:sym typeface="Calibri"/>
                      </a:endParaRPr>
                    </a:p>
                    <a:p>
                      <a:pPr marL="1371600" lvl="2"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Enzymatic A subunit of cholera toxin mediates</a:t>
                      </a:r>
                      <a:endParaRPr sz="3600">
                        <a:latin typeface="Calibri"/>
                        <a:ea typeface="Calibri"/>
                        <a:cs typeface="Calibri"/>
                        <a:sym typeface="Calibri"/>
                      </a:endParaRPr>
                    </a:p>
                    <a:p>
                      <a:pPr marL="1371600" lvl="2"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Nicotinamide adenine dinucleotide (NAD) → Adenosine diphosphate (ADP)-ribose → G protein → Regulates adenylyl (adenylate) cyclase activity (AC) → elevation in the intracellular cyclic adenosine monophosphate (cAMP) concentration</a:t>
                      </a:r>
                      <a:endParaRPr sz="3600">
                        <a:latin typeface="Calibri"/>
                        <a:ea typeface="Calibri"/>
                        <a:cs typeface="Calibri"/>
                        <a:sym typeface="Calibri"/>
                      </a:endParaRPr>
                    </a:p>
                    <a:p>
                      <a:pPr marL="457200" lvl="0" indent="0" algn="l" rtl="0">
                        <a:lnSpc>
                          <a:spcPct val="115000"/>
                        </a:lnSpc>
                        <a:spcBef>
                          <a:spcPts val="300"/>
                        </a:spcBef>
                        <a:spcAft>
                          <a:spcPts val="0"/>
                        </a:spcAft>
                        <a:buNone/>
                      </a:pP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Monosialoganglioside (GM1) receptor</a:t>
                      </a:r>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274E13"/>
                      </a:solidFill>
                      <a:prstDash val="solid"/>
                      <a:round/>
                      <a:headEnd type="none" w="sm" len="sm"/>
                      <a:tailEnd type="none" w="sm" len="sm"/>
                    </a:lnB>
                  </a:tcPr>
                </a:tc>
                <a:extLst>
                  <a:ext uri="{0D108BD9-81ED-4DB2-BD59-A6C34878D82A}">
                    <a16:rowId xmlns:a16="http://schemas.microsoft.com/office/drawing/2014/main" val="10001"/>
                  </a:ext>
                </a:extLst>
              </a:tr>
              <a:tr h="1941925">
                <a:tc>
                  <a:txBody>
                    <a:bodyPr/>
                    <a:lstStyle/>
                    <a:p>
                      <a:endParaRPr lang="en-US"/>
                    </a:p>
                  </a:txBody>
                  <a:tcPr>
                    <a:lnT w="28575" cap="flat" cmpd="sng" algn="ctr">
                      <a:solidFill>
                        <a:srgbClr val="274E13"/>
                      </a:solidFill>
                      <a:prstDash val="solid"/>
                      <a:round/>
                      <a:headEnd type="none" w="sm" len="sm"/>
                      <a:tailEnd type="none" w="sm" len="sm"/>
                    </a:lnT>
                  </a:tcPr>
                </a:tc>
                <a:extLst>
                  <a:ext uri="{0D108BD9-81ED-4DB2-BD59-A6C34878D82A}">
                    <a16:rowId xmlns:a16="http://schemas.microsoft.com/office/drawing/2014/main" val="10002"/>
                  </a:ext>
                </a:extLst>
              </a:tr>
              <a:tr h="10355475">
                <a:tc>
                  <a:txBody>
                    <a:bodyPr/>
                    <a:lstStyle/>
                    <a:p>
                      <a:endParaRPr lang="en-US"/>
                    </a:p>
                  </a:txBody>
                  <a:tcPr/>
                </a:tc>
                <a:extLst>
                  <a:ext uri="{0D108BD9-81ED-4DB2-BD59-A6C34878D82A}">
                    <a16:rowId xmlns:a16="http://schemas.microsoft.com/office/drawing/2014/main" val="10003"/>
                  </a:ext>
                </a:extLst>
              </a:tr>
            </a:tbl>
          </a:graphicData>
        </a:graphic>
      </p:graphicFrame>
      <p:pic>
        <p:nvPicPr>
          <p:cNvPr id="72" name="Google Shape;72;p15"/>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73" name="Google Shape;73;p15"/>
          <p:cNvPicPr preferRelativeResize="0"/>
          <p:nvPr/>
        </p:nvPicPr>
        <p:blipFill>
          <a:blip r:embed="rId5">
            <a:alphaModFix/>
          </a:blip>
          <a:stretch>
            <a:fillRect/>
          </a:stretch>
        </p:blipFill>
        <p:spPr>
          <a:xfrm>
            <a:off x="4281757" y="2242102"/>
            <a:ext cx="9586545" cy="668108"/>
          </a:xfrm>
          <a:prstGeom prst="rect">
            <a:avLst/>
          </a:prstGeom>
          <a:noFill/>
          <a:ln>
            <a:noFill/>
          </a:ln>
        </p:spPr>
      </p:pic>
      <p:pic>
        <p:nvPicPr>
          <p:cNvPr id="74" name="Google Shape;74;p15"/>
          <p:cNvPicPr preferRelativeResize="0"/>
          <p:nvPr/>
        </p:nvPicPr>
        <p:blipFill>
          <a:blip r:embed="rId6">
            <a:alphaModFix/>
          </a:blip>
          <a:stretch>
            <a:fillRect/>
          </a:stretch>
        </p:blipFill>
        <p:spPr>
          <a:xfrm>
            <a:off x="8697550" y="16388250"/>
            <a:ext cx="7994200" cy="6156450"/>
          </a:xfrm>
          <a:prstGeom prst="rect">
            <a:avLst/>
          </a:prstGeom>
          <a:noFill/>
          <a:ln>
            <a:noFill/>
          </a:ln>
        </p:spPr>
      </p:pic>
      <p:graphicFrame>
        <p:nvGraphicFramePr>
          <p:cNvPr id="75" name="Google Shape;75;p15"/>
          <p:cNvGraphicFramePr/>
          <p:nvPr/>
        </p:nvGraphicFramePr>
        <p:xfrm>
          <a:off x="280500" y="582713"/>
          <a:ext cx="16814975" cy="6320741"/>
        </p:xfrm>
        <a:graphic>
          <a:graphicData uri="http://schemas.openxmlformats.org/drawingml/2006/table">
            <a:tbl>
              <a:tblPr>
                <a:noFill/>
                <a:tableStyleId>{383858E9-76A2-4825-9730-A2A361508DCB}</a:tableStyleId>
              </a:tblPr>
              <a:tblGrid>
                <a:gridCol w="16814975">
                  <a:extLst>
                    <a:ext uri="{9D8B030D-6E8A-4147-A177-3AD203B41FA5}">
                      <a16:colId xmlns:a16="http://schemas.microsoft.com/office/drawing/2014/main" val="20000"/>
                    </a:ext>
                  </a:extLst>
                </a:gridCol>
              </a:tblGrid>
              <a:tr h="1189175">
                <a:tc>
                  <a:txBody>
                    <a:bodyPr/>
                    <a:lstStyle/>
                    <a:p>
                      <a:pPr marL="0" lvl="0" indent="0" algn="ctr" rtl="0">
                        <a:lnSpc>
                          <a:spcPct val="115000"/>
                        </a:lnSpc>
                        <a:spcBef>
                          <a:spcPts val="500"/>
                        </a:spcBef>
                        <a:spcAft>
                          <a:spcPts val="0"/>
                        </a:spcAft>
                        <a:buNone/>
                      </a:pPr>
                      <a:r>
                        <a:rPr lang="en" sz="6000" b="1">
                          <a:latin typeface="Josefin Sans"/>
                          <a:ea typeface="Josefin Sans"/>
                          <a:cs typeface="Josefin Sans"/>
                          <a:sym typeface="Josefin Sans"/>
                        </a:rPr>
                        <a:t>Infectivity</a:t>
                      </a:r>
                      <a:endParaRPr sz="6000" b="1">
                        <a:latin typeface="Josefin Sans"/>
                        <a:ea typeface="Josefin Sans"/>
                        <a:cs typeface="Josefin Sans"/>
                        <a:sym typeface="Josefin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189175">
                <a:tc>
                  <a:txBody>
                    <a:bodyPr/>
                    <a:lstStyle/>
                    <a:p>
                      <a:pPr marL="914400" lvl="0" indent="-457200" algn="l" rtl="0">
                        <a:lnSpc>
                          <a:spcPct val="115000"/>
                        </a:lnSpc>
                        <a:spcBef>
                          <a:spcPts val="500"/>
                        </a:spcBef>
                        <a:spcAft>
                          <a:spcPts val="0"/>
                        </a:spcAft>
                        <a:buSzPts val="3600"/>
                        <a:buFont typeface="Calibri"/>
                        <a:buChar char="●"/>
                      </a:pPr>
                      <a:r>
                        <a:rPr lang="en" sz="3600">
                          <a:latin typeface="Calibri"/>
                          <a:ea typeface="Calibri"/>
                          <a:cs typeface="Calibri"/>
                          <a:sym typeface="Calibri"/>
                        </a:rPr>
                        <a:t>Period of infectivity during acute stage till recovery ( end one to three wks)</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Infected person can produce up to 20 L of 10</a:t>
                      </a:r>
                      <a:r>
                        <a:rPr lang="en" sz="3600" baseline="30000">
                          <a:latin typeface="Calibri"/>
                          <a:ea typeface="Calibri"/>
                          <a:cs typeface="Calibri"/>
                          <a:sym typeface="Calibri"/>
                        </a:rPr>
                        <a:t>9</a:t>
                      </a:r>
                      <a:r>
                        <a:rPr lang="en" sz="3600">
                          <a:latin typeface="Calibri"/>
                          <a:ea typeface="Calibri"/>
                          <a:cs typeface="Calibri"/>
                          <a:sym typeface="Calibri"/>
                        </a:rPr>
                        <a:t> CFU/ml /day</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Has high infectious dose NOT like Shigella</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Infectious dose</a:t>
                      </a:r>
                      <a:r>
                        <a:rPr lang="en" sz="3600">
                          <a:solidFill>
                            <a:srgbClr val="2F2B20"/>
                          </a:solidFill>
                          <a:latin typeface="Calibri"/>
                          <a:ea typeface="Calibri"/>
                          <a:cs typeface="Calibri"/>
                          <a:sym typeface="Calibri"/>
                        </a:rPr>
                        <a:t> </a:t>
                      </a:r>
                      <a:r>
                        <a:rPr lang="en" sz="3600" b="1">
                          <a:solidFill>
                            <a:srgbClr val="FF0000"/>
                          </a:solidFill>
                          <a:latin typeface="Calibri"/>
                          <a:ea typeface="Calibri"/>
                          <a:cs typeface="Calibri"/>
                          <a:sym typeface="Calibri"/>
                        </a:rPr>
                        <a:t>10</a:t>
                      </a:r>
                      <a:r>
                        <a:rPr lang="en" sz="3600" b="1" baseline="30000">
                          <a:solidFill>
                            <a:srgbClr val="FF0000"/>
                          </a:solidFill>
                          <a:latin typeface="Calibri"/>
                          <a:ea typeface="Calibri"/>
                          <a:cs typeface="Calibri"/>
                          <a:sym typeface="Calibri"/>
                        </a:rPr>
                        <a:t>6</a:t>
                      </a:r>
                      <a:r>
                        <a:rPr lang="en" sz="3600" b="1">
                          <a:solidFill>
                            <a:srgbClr val="FF0000"/>
                          </a:solidFill>
                          <a:latin typeface="Calibri"/>
                          <a:ea typeface="Calibri"/>
                          <a:cs typeface="Calibri"/>
                          <a:sym typeface="Calibri"/>
                        </a:rPr>
                        <a:t>-10</a:t>
                      </a:r>
                      <a:r>
                        <a:rPr lang="en" sz="3600" b="1" baseline="30000">
                          <a:solidFill>
                            <a:srgbClr val="FF0000"/>
                          </a:solidFill>
                          <a:latin typeface="Calibri"/>
                          <a:ea typeface="Calibri"/>
                          <a:cs typeface="Calibri"/>
                          <a:sym typeface="Calibri"/>
                        </a:rPr>
                        <a:t>11</a:t>
                      </a:r>
                      <a:r>
                        <a:rPr lang="en" sz="3600">
                          <a:solidFill>
                            <a:srgbClr val="2F2B20"/>
                          </a:solidFill>
                          <a:latin typeface="Calibri"/>
                          <a:ea typeface="Calibri"/>
                          <a:cs typeface="Calibri"/>
                          <a:sym typeface="Calibri"/>
                        </a:rPr>
                        <a:t> </a:t>
                      </a:r>
                      <a:r>
                        <a:rPr lang="en" sz="3600">
                          <a:latin typeface="Calibri"/>
                          <a:ea typeface="Calibri"/>
                          <a:cs typeface="Calibri"/>
                          <a:sym typeface="Calibri"/>
                        </a:rPr>
                        <a:t>colony-forming units </a:t>
                      </a:r>
                      <a:r>
                        <a:rPr lang="en" sz="3000">
                          <a:solidFill>
                            <a:srgbClr val="B7B7B7"/>
                          </a:solidFill>
                          <a:latin typeface="Calibri"/>
                          <a:ea typeface="Calibri"/>
                          <a:cs typeface="Calibri"/>
                          <a:sym typeface="Calibri"/>
                        </a:rPr>
                        <a:t>(not highly virulent)</a:t>
                      </a:r>
                      <a:endParaRPr sz="3000">
                        <a:solidFill>
                          <a:srgbClr val="B7B7B7"/>
                        </a:solidFill>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Due to harsh environment of the intestine i.e. temperature and stomach acidity and Bile salts, organic acids in the intestine.</a:t>
                      </a:r>
                      <a:endParaRPr sz="36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189175">
                <a:tc>
                  <a:txBody>
                    <a:bodyPr/>
                    <a:lstStyle/>
                    <a:p>
                      <a:endParaRPr lang="en-US"/>
                    </a:p>
                  </a:txBody>
                  <a:tcPr>
                    <a:lnT w="28575" cap="flat" cmpd="sng" algn="ctr">
                      <a:solidFill>
                        <a:srgbClr val="9E9E9E"/>
                      </a:solidFill>
                      <a:prstDash val="solid"/>
                      <a:round/>
                      <a:headEnd type="none" w="sm" len="sm"/>
                      <a:tailEnd type="none" w="sm" len="sm"/>
                    </a:lnT>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pic>
        <p:nvPicPr>
          <p:cNvPr id="80" name="Google Shape;80;p16"/>
          <p:cNvPicPr preferRelativeResize="0"/>
          <p:nvPr/>
        </p:nvPicPr>
        <p:blipFill>
          <a:blip r:embed="rId4">
            <a:alphaModFix/>
          </a:blip>
          <a:stretch>
            <a:fillRect/>
          </a:stretch>
        </p:blipFill>
        <p:spPr>
          <a:xfrm>
            <a:off x="4281757" y="2242102"/>
            <a:ext cx="9586545" cy="668108"/>
          </a:xfrm>
          <a:prstGeom prst="rect">
            <a:avLst/>
          </a:prstGeom>
          <a:noFill/>
          <a:ln>
            <a:noFill/>
          </a:ln>
        </p:spPr>
      </p:pic>
      <p:pic>
        <p:nvPicPr>
          <p:cNvPr id="81" name="Google Shape;81;p16"/>
          <p:cNvPicPr preferRelativeResize="0"/>
          <p:nvPr/>
        </p:nvPicPr>
        <p:blipFill>
          <a:blip r:embed="rId5">
            <a:alphaModFix/>
          </a:blip>
          <a:stretch>
            <a:fillRect/>
          </a:stretch>
        </p:blipFill>
        <p:spPr>
          <a:xfrm>
            <a:off x="5273529" y="2903806"/>
            <a:ext cx="7569149" cy="943211"/>
          </a:xfrm>
          <a:prstGeom prst="rect">
            <a:avLst/>
          </a:prstGeom>
          <a:noFill/>
          <a:ln>
            <a:noFill/>
          </a:ln>
        </p:spPr>
      </p:pic>
      <p:graphicFrame>
        <p:nvGraphicFramePr>
          <p:cNvPr id="82" name="Google Shape;82;p16"/>
          <p:cNvGraphicFramePr/>
          <p:nvPr/>
        </p:nvGraphicFramePr>
        <p:xfrm>
          <a:off x="247950" y="279363"/>
          <a:ext cx="16923400" cy="20853010"/>
        </p:xfrm>
        <a:graphic>
          <a:graphicData uri="http://schemas.openxmlformats.org/drawingml/2006/table">
            <a:tbl>
              <a:tblPr>
                <a:noFill/>
                <a:tableStyleId>{383858E9-76A2-4825-9730-A2A361508DCB}</a:tableStyleId>
              </a:tblPr>
              <a:tblGrid>
                <a:gridCol w="5009350">
                  <a:extLst>
                    <a:ext uri="{9D8B030D-6E8A-4147-A177-3AD203B41FA5}">
                      <a16:colId xmlns:a16="http://schemas.microsoft.com/office/drawing/2014/main" val="20000"/>
                    </a:ext>
                  </a:extLst>
                </a:gridCol>
                <a:gridCol w="11914050">
                  <a:extLst>
                    <a:ext uri="{9D8B030D-6E8A-4147-A177-3AD203B41FA5}">
                      <a16:colId xmlns:a16="http://schemas.microsoft.com/office/drawing/2014/main" val="20001"/>
                    </a:ext>
                  </a:extLst>
                </a:gridCol>
              </a:tblGrid>
              <a:tr h="1669050">
                <a:tc gridSpan="2">
                  <a:txBody>
                    <a:bodyPr/>
                    <a:lstStyle/>
                    <a:p>
                      <a:pPr marL="0" lvl="0" indent="0" algn="ctr" rtl="0">
                        <a:spcBef>
                          <a:spcPts val="0"/>
                        </a:spcBef>
                        <a:spcAft>
                          <a:spcPts val="0"/>
                        </a:spcAft>
                        <a:buNone/>
                      </a:pPr>
                      <a:r>
                        <a:rPr lang="en" sz="6000" b="1">
                          <a:latin typeface="Josefin Sans"/>
                          <a:ea typeface="Josefin Sans"/>
                          <a:cs typeface="Josefin Sans"/>
                          <a:sym typeface="Josefin Sans"/>
                        </a:rPr>
                        <a:t>Clinical Manifestations:</a:t>
                      </a:r>
                      <a:endParaRPr sz="6000" b="1">
                        <a:latin typeface="Josefin Sans"/>
                        <a:ea typeface="Josefin Sans"/>
                        <a:cs typeface="Josefin Sans"/>
                        <a:sym typeface="Josefin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hMerge="1">
                  <a:txBody>
                    <a:bodyPr/>
                    <a:lstStyle/>
                    <a:p>
                      <a:endParaRPr lang="en-US"/>
                    </a:p>
                  </a:txBody>
                  <a:tcPr/>
                </a:tc>
                <a:extLst>
                  <a:ext uri="{0D108BD9-81ED-4DB2-BD59-A6C34878D82A}">
                    <a16:rowId xmlns:a16="http://schemas.microsoft.com/office/drawing/2014/main" val="10000"/>
                  </a:ext>
                </a:extLst>
              </a:tr>
              <a:tr h="4445075">
                <a:tc gridSpan="2">
                  <a:txBody>
                    <a:bodyPr/>
                    <a:lstStyle/>
                    <a:p>
                      <a:pPr marL="914400" lvl="0" indent="-457200" algn="l" rtl="0">
                        <a:lnSpc>
                          <a:spcPct val="115000"/>
                        </a:lnSpc>
                        <a:spcBef>
                          <a:spcPts val="500"/>
                        </a:spcBef>
                        <a:spcAft>
                          <a:spcPts val="0"/>
                        </a:spcAft>
                        <a:buSzPts val="3600"/>
                        <a:buFont typeface="Calibri"/>
                        <a:buChar char="❖"/>
                      </a:pPr>
                      <a:r>
                        <a:rPr lang="en" sz="3600">
                          <a:latin typeface="Calibri"/>
                          <a:ea typeface="Calibri"/>
                          <a:cs typeface="Calibri"/>
                          <a:sym typeface="Calibri"/>
                        </a:rPr>
                        <a:t>Ranges from a few hours to 5 days( range 1-3 days).</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2F2B20"/>
                        </a:buClr>
                        <a:buSzPts val="3600"/>
                        <a:buFont typeface="Calibri"/>
                        <a:buChar char="❖"/>
                      </a:pPr>
                      <a:r>
                        <a:rPr lang="en" sz="3600">
                          <a:latin typeface="Calibri"/>
                          <a:ea typeface="Calibri"/>
                          <a:cs typeface="Calibri"/>
                          <a:sym typeface="Calibri"/>
                        </a:rPr>
                        <a:t>Depending on</a:t>
                      </a:r>
                      <a:r>
                        <a:rPr lang="en" sz="3600">
                          <a:solidFill>
                            <a:srgbClr val="2F2B20"/>
                          </a:solidFill>
                          <a:latin typeface="Calibri"/>
                          <a:ea typeface="Calibri"/>
                          <a:cs typeface="Calibri"/>
                          <a:sym typeface="Calibri"/>
                        </a:rPr>
                        <a:t> </a:t>
                      </a:r>
                      <a:r>
                        <a:rPr lang="en" sz="3600">
                          <a:solidFill>
                            <a:srgbClr val="BF9000"/>
                          </a:solidFill>
                          <a:latin typeface="Calibri"/>
                          <a:ea typeface="Calibri"/>
                          <a:cs typeface="Calibri"/>
                          <a:sym typeface="Calibri"/>
                        </a:rPr>
                        <a:t>gastric acidity (antacids) </a:t>
                      </a:r>
                      <a:r>
                        <a:rPr lang="en" sz="3600">
                          <a:latin typeface="Calibri"/>
                          <a:ea typeface="Calibri"/>
                          <a:cs typeface="Calibri"/>
                          <a:sym typeface="Calibri"/>
                        </a:rPr>
                        <a:t>and initial infectious dose.</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Majority have mild, or no symptoms at all</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75% asymptomatic</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 20% mild disease</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 2-5% severe</a:t>
                      </a:r>
                      <a:endParaRPr sz="36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1669050">
                <a:tc rowSpan="2">
                  <a:txBody>
                    <a:bodyPr/>
                    <a:lstStyle/>
                    <a:p>
                      <a:pPr marL="0" lvl="0" indent="0" algn="l" rtl="0">
                        <a:lnSpc>
                          <a:spcPct val="115000"/>
                        </a:lnSpc>
                        <a:spcBef>
                          <a:spcPts val="500"/>
                        </a:spcBef>
                        <a:spcAft>
                          <a:spcPts val="0"/>
                        </a:spcAft>
                        <a:buNone/>
                      </a:pPr>
                      <a:r>
                        <a:rPr lang="en" sz="4800" b="1">
                          <a:latin typeface="Calibri"/>
                          <a:ea typeface="Calibri"/>
                          <a:cs typeface="Calibri"/>
                          <a:sym typeface="Calibri"/>
                        </a:rPr>
                        <a:t>20% mild disease</a:t>
                      </a:r>
                      <a:endParaRPr sz="48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rowSpan="2">
                  <a:txBody>
                    <a:bodyPr/>
                    <a:lstStyle/>
                    <a:p>
                      <a:pPr marL="914400" lvl="0" indent="-457200" algn="l" rtl="0">
                        <a:lnSpc>
                          <a:spcPct val="115000"/>
                        </a:lnSpc>
                        <a:spcBef>
                          <a:spcPts val="500"/>
                        </a:spcBef>
                        <a:spcAft>
                          <a:spcPts val="0"/>
                        </a:spcAft>
                        <a:buSzPts val="3600"/>
                        <a:buFont typeface="Calibri"/>
                        <a:buChar char="●"/>
                      </a:pPr>
                      <a:r>
                        <a:rPr lang="en" sz="3600">
                          <a:latin typeface="Calibri"/>
                          <a:ea typeface="Calibri"/>
                          <a:cs typeface="Calibri"/>
                          <a:sym typeface="Calibri"/>
                        </a:rPr>
                        <a:t>Vomiting, </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Cramps </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2F2B20"/>
                        </a:buClr>
                        <a:buSzPts val="3600"/>
                        <a:buFont typeface="Calibri"/>
                        <a:buChar char="●"/>
                      </a:pPr>
                      <a:r>
                        <a:rPr lang="en" sz="3600">
                          <a:latin typeface="Calibri"/>
                          <a:ea typeface="Calibri"/>
                          <a:cs typeface="Calibri"/>
                          <a:sym typeface="Calibri"/>
                        </a:rPr>
                        <a:t>Watery diarrhea (1L/hour) with flecks of white mucus </a:t>
                      </a:r>
                      <a:r>
                        <a:rPr lang="en" sz="3600">
                          <a:solidFill>
                            <a:srgbClr val="BF9000"/>
                          </a:solidFill>
                          <a:latin typeface="Calibri"/>
                          <a:ea typeface="Calibri"/>
                          <a:cs typeface="Calibri"/>
                          <a:sym typeface="Calibri"/>
                        </a:rPr>
                        <a:t>(rice water stool)</a:t>
                      </a:r>
                      <a:r>
                        <a:rPr lang="en" sz="3600">
                          <a:latin typeface="Calibri"/>
                          <a:ea typeface="Calibri"/>
                          <a:cs typeface="Calibri"/>
                          <a:sym typeface="Calibri"/>
                        </a:rPr>
                        <a:t> with a fishy odor </a:t>
                      </a:r>
                      <a:r>
                        <a:rPr lang="en" sz="3000">
                          <a:solidFill>
                            <a:srgbClr val="B7B7B7"/>
                          </a:solidFill>
                          <a:latin typeface="Calibri"/>
                          <a:ea typeface="Calibri"/>
                          <a:cs typeface="Calibri"/>
                          <a:sym typeface="Calibri"/>
                        </a:rPr>
                        <a:t>(no fever)</a:t>
                      </a:r>
                      <a:endParaRPr sz="3000">
                        <a:solidFill>
                          <a:srgbClr val="B7B7B7"/>
                        </a:solidFill>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6690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669050">
                <a:tc rowSpan="2">
                  <a:txBody>
                    <a:bodyPr/>
                    <a:lstStyle/>
                    <a:p>
                      <a:pPr marL="0" lvl="0" indent="0" algn="l" rtl="0">
                        <a:lnSpc>
                          <a:spcPct val="115000"/>
                        </a:lnSpc>
                        <a:spcBef>
                          <a:spcPts val="500"/>
                        </a:spcBef>
                        <a:spcAft>
                          <a:spcPts val="0"/>
                        </a:spcAft>
                        <a:buNone/>
                      </a:pPr>
                      <a:r>
                        <a:rPr lang="en" sz="4800" b="1">
                          <a:latin typeface="Calibri"/>
                          <a:ea typeface="Calibri"/>
                          <a:cs typeface="Calibri"/>
                          <a:sym typeface="Calibri"/>
                        </a:rPr>
                        <a:t> 2-5% severe symptoms</a:t>
                      </a:r>
                      <a:endParaRPr sz="4800" b="1">
                        <a:latin typeface="Calibri"/>
                        <a:ea typeface="Calibri"/>
                        <a:cs typeface="Calibri"/>
                        <a:sym typeface="Calibri"/>
                      </a:endParaRPr>
                    </a:p>
                    <a:p>
                      <a:pPr marL="0" lvl="0" indent="0" algn="l" rtl="0">
                        <a:lnSpc>
                          <a:spcPct val="115000"/>
                        </a:lnSpc>
                        <a:spcBef>
                          <a:spcPts val="500"/>
                        </a:spcBef>
                        <a:spcAft>
                          <a:spcPts val="0"/>
                        </a:spcAft>
                        <a:buClr>
                          <a:schemeClr val="dk1"/>
                        </a:buClr>
                        <a:buSzPts val="1100"/>
                        <a:buFont typeface="Arial"/>
                        <a:buNone/>
                      </a:pPr>
                      <a:r>
                        <a:rPr lang="en" sz="4800" b="1">
                          <a:solidFill>
                            <a:srgbClr val="FF0000"/>
                          </a:solidFill>
                          <a:latin typeface="Calibri"/>
                          <a:ea typeface="Calibri"/>
                          <a:cs typeface="Calibri"/>
                          <a:sym typeface="Calibri"/>
                        </a:rPr>
                        <a:t>Cholera gravis:</a:t>
                      </a:r>
                      <a:endParaRPr sz="4800" b="1">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rowSpan="2">
                  <a:txBody>
                    <a:bodyPr/>
                    <a:lstStyle/>
                    <a:p>
                      <a:pPr marL="914400" lvl="0" indent="-457200" algn="l" rtl="0">
                        <a:lnSpc>
                          <a:spcPct val="115000"/>
                        </a:lnSpc>
                        <a:spcBef>
                          <a:spcPts val="500"/>
                        </a:spcBef>
                        <a:spcAft>
                          <a:spcPts val="0"/>
                        </a:spcAft>
                        <a:buSzPts val="3600"/>
                        <a:buFont typeface="Calibri"/>
                        <a:buChar char="●"/>
                      </a:pPr>
                      <a:r>
                        <a:rPr lang="en" sz="3600">
                          <a:latin typeface="Calibri"/>
                          <a:ea typeface="Calibri"/>
                          <a:cs typeface="Calibri"/>
                          <a:sym typeface="Calibri"/>
                        </a:rPr>
                        <a:t>More severe symptoms due to Rapid loss of body fluids</a:t>
                      </a:r>
                      <a:endParaRPr sz="3600">
                        <a:latin typeface="Calibri"/>
                        <a:ea typeface="Calibri"/>
                        <a:cs typeface="Calibri"/>
                        <a:sym typeface="Calibri"/>
                      </a:endParaRPr>
                    </a:p>
                    <a:p>
                      <a:pPr marL="914400" lvl="0" indent="0" algn="l" rtl="0">
                        <a:lnSpc>
                          <a:spcPct val="115000"/>
                        </a:lnSpc>
                        <a:spcBef>
                          <a:spcPts val="500"/>
                        </a:spcBef>
                        <a:spcAft>
                          <a:spcPts val="0"/>
                        </a:spcAft>
                        <a:buNone/>
                      </a:pPr>
                      <a:r>
                        <a:rPr lang="en" sz="2400">
                          <a:latin typeface="Calibri"/>
                          <a:ea typeface="Calibri"/>
                          <a:cs typeface="Calibri"/>
                          <a:sym typeface="Calibri"/>
                        </a:rPr>
                        <a:t>(6 liters/hour, 10</a:t>
                      </a:r>
                      <a:r>
                        <a:rPr lang="en" sz="2400" baseline="30000">
                          <a:latin typeface="Calibri"/>
                          <a:ea typeface="Calibri"/>
                          <a:cs typeface="Calibri"/>
                          <a:sym typeface="Calibri"/>
                        </a:rPr>
                        <a:t>7-9</a:t>
                      </a:r>
                      <a:r>
                        <a:rPr lang="en" sz="2400">
                          <a:latin typeface="Calibri"/>
                          <a:ea typeface="Calibri"/>
                          <a:cs typeface="Calibri"/>
                          <a:sym typeface="Calibri"/>
                        </a:rPr>
                        <a:t> vibrios CFU/mL) </a:t>
                      </a:r>
                      <a:r>
                        <a:rPr lang="en" sz="3600">
                          <a:latin typeface="Calibri"/>
                          <a:ea typeface="Calibri"/>
                          <a:cs typeface="Calibri"/>
                          <a:sym typeface="Calibri"/>
                        </a:rPr>
                        <a:t>→ hypovolemic shock</a:t>
                      </a:r>
                      <a:r>
                        <a:rPr lang="en" sz="2400">
                          <a:solidFill>
                            <a:srgbClr val="999999"/>
                          </a:solidFill>
                          <a:latin typeface="Calibri"/>
                          <a:ea typeface="Calibri"/>
                          <a:cs typeface="Calibri"/>
                          <a:sym typeface="Calibri"/>
                        </a:rPr>
                        <a:t>(severe metabolic acidosis due to inadequate O) </a:t>
                      </a:r>
                      <a:r>
                        <a:rPr lang="en" sz="3600">
                          <a:latin typeface="Calibri"/>
                          <a:ea typeface="Calibri"/>
                          <a:cs typeface="Calibri"/>
                          <a:sym typeface="Calibri"/>
                        </a:rPr>
                        <a:t>and electrolytes imbalance(↓ Ca</a:t>
                      </a:r>
                      <a:r>
                        <a:rPr lang="en" sz="3600" baseline="30000">
                          <a:latin typeface="Calibri"/>
                          <a:ea typeface="Calibri"/>
                          <a:cs typeface="Calibri"/>
                          <a:sym typeface="Calibri"/>
                        </a:rPr>
                        <a:t>++</a:t>
                      </a:r>
                      <a:r>
                        <a:rPr lang="en" sz="3600">
                          <a:latin typeface="Calibri"/>
                          <a:ea typeface="Calibri"/>
                          <a:cs typeface="Calibri"/>
                          <a:sym typeface="Calibri"/>
                        </a:rPr>
                        <a:t> and K can lead to ileus, muscle pain and spasm, and even tetany)→multi failure organ (Cardiac and Renal failure).</a:t>
                      </a:r>
                      <a:endParaRPr sz="3600">
                        <a:latin typeface="Calibri"/>
                        <a:ea typeface="Calibri"/>
                        <a:cs typeface="Calibri"/>
                        <a:sym typeface="Calibri"/>
                      </a:endParaRPr>
                    </a:p>
                    <a:p>
                      <a:pPr marL="914400" lvl="0" indent="-457200" algn="l" rtl="0">
                        <a:lnSpc>
                          <a:spcPct val="115000"/>
                        </a:lnSpc>
                        <a:spcBef>
                          <a:spcPts val="50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Rapidly lose more than 10% of body weight</a:t>
                      </a:r>
                      <a:endParaRPr sz="3600">
                        <a:solidFill>
                          <a:srgbClr val="FF0000"/>
                        </a:solidFill>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Dehydration and shock</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Sunken eyes, and ↓skin turgor ( tenting), cold and clammy.</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Anuric and lactic acidosis ( Kussmaul breathing).</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Hypoglycemia leads to seizure or comma.</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Aspiration pneumonia</a:t>
                      </a: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630422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669050">
                <a:tc>
                  <a:txBody>
                    <a:bodyPr/>
                    <a:lstStyle/>
                    <a:p>
                      <a:pPr marL="0" lvl="0" indent="0" algn="l" rtl="0">
                        <a:spcBef>
                          <a:spcPts val="0"/>
                        </a:spcBef>
                        <a:spcAft>
                          <a:spcPts val="0"/>
                        </a:spcAft>
                        <a:buNone/>
                      </a:pPr>
                      <a:r>
                        <a:rPr lang="en" sz="4800" b="1">
                          <a:latin typeface="Calibri"/>
                          <a:ea typeface="Calibri"/>
                          <a:cs typeface="Calibri"/>
                          <a:sym typeface="Calibri"/>
                        </a:rPr>
                        <a:t>Prognosis</a:t>
                      </a:r>
                      <a:endParaRPr sz="48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914400" lvl="0" indent="-457200" algn="l" rtl="0">
                        <a:lnSpc>
                          <a:spcPct val="115000"/>
                        </a:lnSpc>
                        <a:spcBef>
                          <a:spcPts val="500"/>
                        </a:spcBef>
                        <a:spcAft>
                          <a:spcPts val="0"/>
                        </a:spcAft>
                        <a:buSzPts val="3600"/>
                        <a:buFont typeface="Calibri"/>
                        <a:buChar char="●"/>
                      </a:pPr>
                      <a:r>
                        <a:rPr lang="en" sz="3600" b="1">
                          <a:latin typeface="Calibri"/>
                          <a:ea typeface="Calibri"/>
                          <a:cs typeface="Calibri"/>
                          <a:sym typeface="Calibri"/>
                        </a:rPr>
                        <a:t>Mild disease</a:t>
                      </a:r>
                      <a:r>
                        <a:rPr lang="en" sz="3600">
                          <a:latin typeface="Calibri"/>
                          <a:ea typeface="Calibri"/>
                          <a:cs typeface="Calibri"/>
                          <a:sym typeface="Calibri"/>
                        </a:rPr>
                        <a:t>→Death occurred in 18 hours-several days if not treated due dehydration.</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b="1">
                          <a:latin typeface="Calibri"/>
                          <a:ea typeface="Calibri"/>
                          <a:cs typeface="Calibri"/>
                          <a:sym typeface="Calibri"/>
                        </a:rPr>
                        <a:t>Severe symptoms</a:t>
                      </a:r>
                      <a:r>
                        <a:rPr lang="en" sz="3600">
                          <a:latin typeface="Calibri"/>
                          <a:ea typeface="Calibri"/>
                          <a:cs typeface="Calibri"/>
                          <a:sym typeface="Calibri"/>
                        </a:rPr>
                        <a:t>→•Death within 2-12 hours or less.</a:t>
                      </a:r>
                      <a:endParaRPr sz="3600">
                        <a:latin typeface="Calibri"/>
                        <a:ea typeface="Calibri"/>
                        <a:cs typeface="Calibri"/>
                        <a:sym typeface="Calibri"/>
                      </a:endParaRPr>
                    </a:p>
                    <a:p>
                      <a:pPr marL="457200" lvl="0" indent="0" algn="ctr" rtl="0">
                        <a:lnSpc>
                          <a:spcPct val="115000"/>
                        </a:lnSpc>
                        <a:spcBef>
                          <a:spcPts val="500"/>
                        </a:spcBef>
                        <a:spcAft>
                          <a:spcPts val="0"/>
                        </a:spcAft>
                        <a:buNone/>
                      </a:pPr>
                      <a:r>
                        <a:rPr lang="en" sz="3600">
                          <a:latin typeface="Calibri"/>
                          <a:ea typeface="Calibri"/>
                          <a:cs typeface="Calibri"/>
                          <a:sym typeface="Calibri"/>
                        </a:rPr>
                        <a:t>                                    •Mortality 50-60% without treatment</a:t>
                      </a:r>
                      <a:endParaRPr sz="3600">
                        <a:latin typeface="Calibri"/>
                        <a:ea typeface="Calibri"/>
                        <a:cs typeface="Calibri"/>
                        <a:sym typeface="Calibri"/>
                      </a:endParaRPr>
                    </a:p>
                    <a:p>
                      <a:pPr marL="457200" lvl="0" indent="0" algn="ctr" rtl="0">
                        <a:lnSpc>
                          <a:spcPct val="115000"/>
                        </a:lnSpc>
                        <a:spcBef>
                          <a:spcPts val="500"/>
                        </a:spcBef>
                        <a:spcAft>
                          <a:spcPts val="0"/>
                        </a:spcAft>
                        <a:buNone/>
                      </a:pPr>
                      <a:r>
                        <a:rPr lang="en" sz="3600">
                          <a:latin typeface="Calibri"/>
                          <a:ea typeface="Calibri"/>
                          <a:cs typeface="Calibri"/>
                          <a:sym typeface="Calibri"/>
                        </a:rPr>
                        <a:t>                                 •Mortality &lt;1% with redehydration.</a:t>
                      </a:r>
                      <a:endParaRPr sz="36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83" name="Google Shape;83;p16"/>
          <p:cNvPicPr preferRelativeResize="0"/>
          <p:nvPr/>
        </p:nvPicPr>
        <p:blipFill>
          <a:blip r:embed="rId6">
            <a:alphaModFix/>
          </a:blip>
          <a:stretch>
            <a:fillRect/>
          </a:stretch>
        </p:blipFill>
        <p:spPr>
          <a:xfrm>
            <a:off x="13868300" y="2242100"/>
            <a:ext cx="2834075" cy="352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Google Shape;88;p17"/>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89" name="Google Shape;89;p17"/>
          <p:cNvPicPr preferRelativeResize="0"/>
          <p:nvPr/>
        </p:nvPicPr>
        <p:blipFill>
          <a:blip r:embed="rId5">
            <a:alphaModFix/>
          </a:blip>
          <a:stretch>
            <a:fillRect/>
          </a:stretch>
        </p:blipFill>
        <p:spPr>
          <a:xfrm>
            <a:off x="4281757" y="2242102"/>
            <a:ext cx="9586545" cy="668108"/>
          </a:xfrm>
          <a:prstGeom prst="rect">
            <a:avLst/>
          </a:prstGeom>
          <a:noFill/>
          <a:ln>
            <a:noFill/>
          </a:ln>
        </p:spPr>
      </p:pic>
      <p:sp>
        <p:nvSpPr>
          <p:cNvPr id="90" name="Google Shape;90;p17"/>
          <p:cNvSpPr txBox="1">
            <a:spLocks noGrp="1"/>
          </p:cNvSpPr>
          <p:nvPr>
            <p:ph type="body" idx="1"/>
          </p:nvPr>
        </p:nvSpPr>
        <p:spPr>
          <a:xfrm>
            <a:off x="310888" y="11700888"/>
            <a:ext cx="10698000" cy="2009700"/>
          </a:xfrm>
          <a:prstGeom prst="rect">
            <a:avLst/>
          </a:prstGeom>
          <a:noFill/>
          <a:ln w="19050" cap="flat" cmpd="sng">
            <a:solidFill>
              <a:srgbClr val="274E13"/>
            </a:solidFill>
            <a:prstDash val="dash"/>
            <a:round/>
            <a:headEnd type="none" w="sm" len="sm"/>
            <a:tailEnd type="none" w="sm" len="sm"/>
          </a:ln>
        </p:spPr>
        <p:txBody>
          <a:bodyPr spcFirstLastPara="1" wrap="square" lIns="191875" tIns="191875" rIns="191875" bIns="191875" anchor="t" anchorCtr="0">
            <a:noAutofit/>
          </a:bodyPr>
          <a:lstStyle/>
          <a:p>
            <a:pPr marL="0" lvl="0" indent="0" algn="l" rtl="0">
              <a:spcBef>
                <a:spcPts val="500"/>
              </a:spcBef>
              <a:spcAft>
                <a:spcPts val="0"/>
              </a:spcAft>
              <a:buNone/>
            </a:pPr>
            <a:r>
              <a:rPr lang="en" sz="3600">
                <a:solidFill>
                  <a:srgbClr val="A9A57C"/>
                </a:solidFill>
                <a:latin typeface="Calibri"/>
                <a:ea typeface="Calibri"/>
                <a:cs typeface="Calibri"/>
                <a:sym typeface="Calibri"/>
              </a:rPr>
              <a:t>•</a:t>
            </a:r>
            <a:r>
              <a:rPr lang="en" sz="3600" i="1">
                <a:solidFill>
                  <a:srgbClr val="2F2B20"/>
                </a:solidFill>
                <a:latin typeface="Calibri"/>
                <a:ea typeface="Calibri"/>
                <a:cs typeface="Calibri"/>
                <a:sym typeface="Calibri"/>
              </a:rPr>
              <a:t>Vibrio cholera </a:t>
            </a:r>
            <a:r>
              <a:rPr lang="en" sz="3600">
                <a:solidFill>
                  <a:srgbClr val="2F2B20"/>
                </a:solidFill>
                <a:latin typeface="Calibri"/>
                <a:ea typeface="Calibri"/>
                <a:cs typeface="Calibri"/>
                <a:sym typeface="Calibri"/>
              </a:rPr>
              <a:t>is highly motile, gram-negative, curved or comma-shaped rods with a single polar flagellum.</a:t>
            </a:r>
            <a:endParaRPr sz="3600">
              <a:solidFill>
                <a:srgbClr val="2F2B20"/>
              </a:solidFill>
              <a:latin typeface="Calibri"/>
              <a:ea typeface="Calibri"/>
              <a:cs typeface="Calibri"/>
              <a:sym typeface="Calibri"/>
            </a:endParaRPr>
          </a:p>
        </p:txBody>
      </p:sp>
      <p:graphicFrame>
        <p:nvGraphicFramePr>
          <p:cNvPr id="91" name="Google Shape;91;p17"/>
          <p:cNvGraphicFramePr/>
          <p:nvPr/>
        </p:nvGraphicFramePr>
        <p:xfrm>
          <a:off x="866638" y="16929650"/>
          <a:ext cx="8723625" cy="5270163"/>
        </p:xfrm>
        <a:graphic>
          <a:graphicData uri="http://schemas.openxmlformats.org/drawingml/2006/table">
            <a:tbl>
              <a:tblPr>
                <a:noFill/>
                <a:tableStyleId>{383858E9-76A2-4825-9730-A2A361508DCB}</a:tableStyleId>
              </a:tblPr>
              <a:tblGrid>
                <a:gridCol w="2907875">
                  <a:extLst>
                    <a:ext uri="{9D8B030D-6E8A-4147-A177-3AD203B41FA5}">
                      <a16:colId xmlns:a16="http://schemas.microsoft.com/office/drawing/2014/main" val="20000"/>
                    </a:ext>
                  </a:extLst>
                </a:gridCol>
                <a:gridCol w="2907875">
                  <a:extLst>
                    <a:ext uri="{9D8B030D-6E8A-4147-A177-3AD203B41FA5}">
                      <a16:colId xmlns:a16="http://schemas.microsoft.com/office/drawing/2014/main" val="20001"/>
                    </a:ext>
                  </a:extLst>
                </a:gridCol>
                <a:gridCol w="2907875">
                  <a:extLst>
                    <a:ext uri="{9D8B030D-6E8A-4147-A177-3AD203B41FA5}">
                      <a16:colId xmlns:a16="http://schemas.microsoft.com/office/drawing/2014/main" val="20002"/>
                    </a:ext>
                  </a:extLst>
                </a:gridCol>
              </a:tblGrid>
              <a:tr h="883200">
                <a:tc>
                  <a:txBody>
                    <a:bodyPr/>
                    <a:lstStyle/>
                    <a:p>
                      <a:pPr marL="0" lvl="0" indent="0" algn="ctr" rtl="0">
                        <a:lnSpc>
                          <a:spcPct val="115000"/>
                        </a:lnSpc>
                        <a:spcBef>
                          <a:spcPts val="0"/>
                        </a:spcBef>
                        <a:spcAft>
                          <a:spcPts val="0"/>
                        </a:spcAft>
                        <a:buNone/>
                      </a:pPr>
                      <a:r>
                        <a:rPr lang="en" sz="3000" b="1">
                          <a:latin typeface="Calibri"/>
                          <a:ea typeface="Calibri"/>
                          <a:cs typeface="Calibri"/>
                          <a:sym typeface="Calibri"/>
                        </a:rPr>
                        <a:t>Biotype O 1 antigen</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3000" b="1">
                          <a:latin typeface="Calibri"/>
                          <a:ea typeface="Calibri"/>
                          <a:cs typeface="Calibri"/>
                          <a:sym typeface="Calibri"/>
                        </a:rPr>
                        <a:t>Serotype</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3000" b="1">
                          <a:latin typeface="Calibri"/>
                          <a:ea typeface="Calibri"/>
                          <a:cs typeface="Calibri"/>
                          <a:sym typeface="Calibri"/>
                        </a:rPr>
                        <a:t>Antigen</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568200">
                <a:tc rowSpan="3">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Classical</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Ogawa</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A,B</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1"/>
                  </a:ext>
                </a:extLst>
              </a:tr>
              <a:tr h="568200">
                <a:tc vMerge="1">
                  <a:txBody>
                    <a:bodyPr/>
                    <a:lstStyle/>
                    <a:p>
                      <a:endParaRPr lang="en-US"/>
                    </a:p>
                  </a:txBody>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Inaba</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A,C</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2"/>
                  </a:ext>
                </a:extLst>
              </a:tr>
              <a:tr h="568200">
                <a:tc vMerge="1">
                  <a:txBody>
                    <a:bodyPr/>
                    <a:lstStyle/>
                    <a:p>
                      <a:endParaRPr lang="en-US"/>
                    </a:p>
                  </a:txBody>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Hikojima</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A,B,C</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3"/>
                  </a:ext>
                </a:extLst>
              </a:tr>
              <a:tr h="568200">
                <a:tc rowSpan="3">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El Tor</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Ogawa</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A,B</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4"/>
                  </a:ext>
                </a:extLst>
              </a:tr>
              <a:tr h="568200">
                <a:tc vMerge="1">
                  <a:txBody>
                    <a:bodyPr/>
                    <a:lstStyle/>
                    <a:p>
                      <a:endParaRPr lang="en-US"/>
                    </a:p>
                  </a:txBody>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Inaba</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A,C</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5"/>
                  </a:ext>
                </a:extLst>
              </a:tr>
              <a:tr h="568200">
                <a:tc vMerge="1">
                  <a:txBody>
                    <a:bodyPr/>
                    <a:lstStyle/>
                    <a:p>
                      <a:endParaRPr lang="en-US"/>
                    </a:p>
                  </a:txBody>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Hikojima</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0" lvl="0" indent="0" algn="ctr" rtl="0">
                        <a:lnSpc>
                          <a:spcPct val="115000"/>
                        </a:lnSpc>
                        <a:spcBef>
                          <a:spcPts val="0"/>
                        </a:spcBef>
                        <a:spcAft>
                          <a:spcPts val="0"/>
                        </a:spcAft>
                        <a:buNone/>
                      </a:pPr>
                      <a:r>
                        <a:rPr lang="en" sz="3000">
                          <a:solidFill>
                            <a:srgbClr val="2F2B20"/>
                          </a:solidFill>
                          <a:latin typeface="Calibri"/>
                          <a:ea typeface="Calibri"/>
                          <a:cs typeface="Calibri"/>
                          <a:sym typeface="Calibri"/>
                        </a:rPr>
                        <a:t>A,B,C</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6"/>
                  </a:ext>
                </a:extLst>
              </a:tr>
            </a:tbl>
          </a:graphicData>
        </a:graphic>
      </p:graphicFrame>
      <p:graphicFrame>
        <p:nvGraphicFramePr>
          <p:cNvPr id="92" name="Google Shape;92;p17"/>
          <p:cNvGraphicFramePr/>
          <p:nvPr/>
        </p:nvGraphicFramePr>
        <p:xfrm>
          <a:off x="9804900" y="17398463"/>
          <a:ext cx="6341400" cy="2743200"/>
        </p:xfrm>
        <a:graphic>
          <a:graphicData uri="http://schemas.openxmlformats.org/drawingml/2006/table">
            <a:tbl>
              <a:tblPr>
                <a:noFill/>
                <a:tableStyleId>{4718E861-E820-4739-8F96-584D99086801}</a:tableStyleId>
              </a:tblPr>
              <a:tblGrid>
                <a:gridCol w="6341400">
                  <a:extLst>
                    <a:ext uri="{9D8B030D-6E8A-4147-A177-3AD203B41FA5}">
                      <a16:colId xmlns:a16="http://schemas.microsoft.com/office/drawing/2014/main" val="20000"/>
                    </a:ext>
                  </a:extLst>
                </a:gridCol>
              </a:tblGrid>
              <a:tr h="1371600">
                <a:tc>
                  <a:txBody>
                    <a:bodyPr/>
                    <a:lstStyle/>
                    <a:p>
                      <a:pPr marL="0" lvl="0" indent="0" algn="l" rtl="0">
                        <a:lnSpc>
                          <a:spcPct val="115000"/>
                        </a:lnSpc>
                        <a:spcBef>
                          <a:spcPts val="0"/>
                        </a:spcBef>
                        <a:spcAft>
                          <a:spcPts val="0"/>
                        </a:spcAft>
                        <a:buNone/>
                      </a:pPr>
                      <a:r>
                        <a:rPr lang="en" sz="3000" b="1">
                          <a:latin typeface="Calibri"/>
                          <a:ea typeface="Calibri"/>
                          <a:cs typeface="Calibri"/>
                          <a:sym typeface="Calibri"/>
                        </a:rPr>
                        <a:t>O 139  serogroup   appeared in Bangladesh 1992</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371600">
                <a:tc>
                  <a:txBody>
                    <a:bodyPr/>
                    <a:lstStyle/>
                    <a:p>
                      <a:pPr marL="0" lvl="0" indent="0" algn="l" rtl="0">
                        <a:lnSpc>
                          <a:spcPct val="115000"/>
                        </a:lnSpc>
                        <a:spcBef>
                          <a:spcPts val="0"/>
                        </a:spcBef>
                        <a:spcAft>
                          <a:spcPts val="0"/>
                        </a:spcAft>
                        <a:buNone/>
                      </a:pPr>
                      <a:r>
                        <a:rPr lang="en" sz="3000">
                          <a:solidFill>
                            <a:srgbClr val="2F2B20"/>
                          </a:solidFill>
                          <a:latin typeface="Calibri"/>
                          <a:ea typeface="Calibri"/>
                          <a:cs typeface="Calibri"/>
                          <a:sym typeface="Calibri"/>
                        </a:rPr>
                        <a:t>Has polysaccharide capsule but does not have  O1 antigen</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93" name="Google Shape;93;p17"/>
          <p:cNvGraphicFramePr/>
          <p:nvPr/>
        </p:nvGraphicFramePr>
        <p:xfrm>
          <a:off x="9759888" y="20282300"/>
          <a:ext cx="6816750" cy="1881318"/>
        </p:xfrm>
        <a:graphic>
          <a:graphicData uri="http://schemas.openxmlformats.org/drawingml/2006/table">
            <a:tbl>
              <a:tblPr>
                <a:noFill/>
                <a:tableStyleId>{4718E861-E820-4739-8F96-584D99086801}</a:tableStyleId>
              </a:tblPr>
              <a:tblGrid>
                <a:gridCol w="6816750">
                  <a:extLst>
                    <a:ext uri="{9D8B030D-6E8A-4147-A177-3AD203B41FA5}">
                      <a16:colId xmlns:a16="http://schemas.microsoft.com/office/drawing/2014/main" val="20000"/>
                    </a:ext>
                  </a:extLst>
                </a:gridCol>
              </a:tblGrid>
              <a:tr h="285750">
                <a:tc>
                  <a:txBody>
                    <a:bodyPr/>
                    <a:lstStyle/>
                    <a:p>
                      <a:pPr marL="0" lvl="0" indent="0" algn="l" rtl="0">
                        <a:lnSpc>
                          <a:spcPct val="115000"/>
                        </a:lnSpc>
                        <a:spcBef>
                          <a:spcPts val="0"/>
                        </a:spcBef>
                        <a:spcAft>
                          <a:spcPts val="0"/>
                        </a:spcAft>
                        <a:buNone/>
                      </a:pPr>
                      <a:r>
                        <a:rPr lang="en" sz="3000" b="1">
                          <a:latin typeface="Calibri"/>
                          <a:ea typeface="Calibri"/>
                          <a:cs typeface="Calibri"/>
                          <a:sym typeface="Calibri"/>
                        </a:rPr>
                        <a:t>Non-O1, Non-O139 Serogroup</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561975">
                <a:tc>
                  <a:txBody>
                    <a:bodyPr/>
                    <a:lstStyle/>
                    <a:p>
                      <a:pPr marL="0" lvl="0" indent="0" algn="l" rtl="0">
                        <a:lnSpc>
                          <a:spcPct val="115000"/>
                        </a:lnSpc>
                        <a:spcBef>
                          <a:spcPts val="0"/>
                        </a:spcBef>
                        <a:spcAft>
                          <a:spcPts val="0"/>
                        </a:spcAft>
                        <a:buNone/>
                      </a:pPr>
                      <a:r>
                        <a:rPr lang="en" sz="3000">
                          <a:solidFill>
                            <a:srgbClr val="2F2B20"/>
                          </a:solidFill>
                          <a:latin typeface="Calibri"/>
                          <a:ea typeface="Calibri"/>
                          <a:cs typeface="Calibri"/>
                          <a:sym typeface="Calibri"/>
                        </a:rPr>
                        <a:t>Most are CT (cholera toxin) negative and are not associated with epidemic disease.</a:t>
                      </a:r>
                      <a:endParaRPr sz="3000">
                        <a:solidFill>
                          <a:srgbClr val="2F2B20"/>
                        </a:solidFill>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4" name="Google Shape;94;p17"/>
          <p:cNvSpPr txBox="1"/>
          <p:nvPr/>
        </p:nvSpPr>
        <p:spPr>
          <a:xfrm>
            <a:off x="207213" y="1051150"/>
            <a:ext cx="17004900" cy="8925900"/>
          </a:xfrm>
          <a:prstGeom prst="rect">
            <a:avLst/>
          </a:prstGeom>
          <a:noFill/>
          <a:ln w="19050" cap="flat" cmpd="sng">
            <a:solidFill>
              <a:srgbClr val="38761D"/>
            </a:solidFill>
            <a:prstDash val="lgDash"/>
            <a:round/>
            <a:headEnd type="none" w="sm" len="sm"/>
            <a:tailEnd type="none" w="sm" len="sm"/>
          </a:ln>
        </p:spPr>
        <p:txBody>
          <a:bodyPr spcFirstLastPara="1" wrap="square" lIns="91425" tIns="91425" rIns="91425" bIns="91425" anchor="t" anchorCtr="0">
            <a:noAutofit/>
          </a:bodyPr>
          <a:lstStyle/>
          <a:p>
            <a:pPr marL="914400" lvl="0" indent="-457200" algn="l" rtl="0">
              <a:lnSpc>
                <a:spcPct val="115000"/>
              </a:lnSpc>
              <a:spcBef>
                <a:spcPts val="500"/>
              </a:spcBef>
              <a:spcAft>
                <a:spcPts val="0"/>
              </a:spcAft>
              <a:buSzPts val="3600"/>
              <a:buFont typeface="Calibri"/>
              <a:buChar char="●"/>
            </a:pPr>
            <a:r>
              <a:rPr lang="en" sz="3600">
                <a:latin typeface="Calibri"/>
                <a:ea typeface="Calibri"/>
                <a:cs typeface="Calibri"/>
                <a:sym typeface="Calibri"/>
              </a:rPr>
              <a:t>Suspect in severe diarrhea with dehydration.</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Other non-invasive bacterial, ETEC and  viral  gastroenteritis might have similar presentation.</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Complete history and physical examination.</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Insert central line for IV fluid, collect blood for basic routine tests ( chemistry and hematology).</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Send stool for smear and culture on special media.</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Culture not routinely performed, you have to request it.</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Dark field microscopy (shooting stars)</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Gram stain (curve Gram Negative bacilli)</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Culture on</a:t>
            </a:r>
            <a:r>
              <a:rPr lang="en" sz="3600">
                <a:solidFill>
                  <a:srgbClr val="FF0000"/>
                </a:solidFill>
                <a:latin typeface="Calibri"/>
                <a:ea typeface="Calibri"/>
                <a:cs typeface="Calibri"/>
                <a:sym typeface="Calibri"/>
              </a:rPr>
              <a:t> </a:t>
            </a:r>
            <a:r>
              <a:rPr lang="en" sz="3600" b="1">
                <a:solidFill>
                  <a:srgbClr val="BF9000"/>
                </a:solidFill>
                <a:latin typeface="Calibri"/>
                <a:ea typeface="Calibri"/>
                <a:cs typeface="Calibri"/>
                <a:sym typeface="Calibri"/>
              </a:rPr>
              <a:t>thiosulfate citrate bile sucrose (TCBS)</a:t>
            </a:r>
            <a:r>
              <a:rPr lang="en" sz="3600" b="1">
                <a:solidFill>
                  <a:srgbClr val="FF0000"/>
                </a:solidFill>
                <a:latin typeface="Calibri"/>
                <a:ea typeface="Calibri"/>
                <a:cs typeface="Calibri"/>
                <a:sym typeface="Calibri"/>
              </a:rPr>
              <a:t> </a:t>
            </a:r>
            <a:r>
              <a:rPr lang="en" sz="3600">
                <a:latin typeface="Calibri"/>
                <a:ea typeface="Calibri"/>
                <a:cs typeface="Calibri"/>
                <a:sym typeface="Calibri"/>
              </a:rPr>
              <a:t>agar-yellow colonies</a:t>
            </a:r>
            <a:endParaRPr sz="3600">
              <a:latin typeface="Calibri"/>
              <a:ea typeface="Calibri"/>
              <a:cs typeface="Calibri"/>
              <a:sym typeface="Calibri"/>
            </a:endParaRPr>
          </a:p>
          <a:p>
            <a:pPr marL="914400" lvl="0" indent="-457200" algn="l" rtl="0">
              <a:lnSpc>
                <a:spcPct val="115000"/>
              </a:lnSpc>
              <a:spcBef>
                <a:spcPts val="0"/>
              </a:spcBef>
              <a:spcAft>
                <a:spcPts val="0"/>
              </a:spcAft>
              <a:buSzPts val="3600"/>
              <a:buFont typeface="Calibri"/>
              <a:buChar char="●"/>
            </a:pPr>
            <a:r>
              <a:rPr lang="en" sz="3600">
                <a:latin typeface="Calibri"/>
                <a:ea typeface="Calibri"/>
                <a:cs typeface="Calibri"/>
                <a:sym typeface="Calibri"/>
              </a:rPr>
              <a:t>Recovery of organisms can be enhanced by enrichment of stool in alkaline peptone water. (60-100%).</a:t>
            </a:r>
            <a:endParaRPr/>
          </a:p>
        </p:txBody>
      </p:sp>
      <p:sp>
        <p:nvSpPr>
          <p:cNvPr id="95" name="Google Shape;95;p17"/>
          <p:cNvSpPr txBox="1"/>
          <p:nvPr/>
        </p:nvSpPr>
        <p:spPr>
          <a:xfrm>
            <a:off x="3054625" y="0"/>
            <a:ext cx="10058400" cy="105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6000" b="1">
                <a:latin typeface="Josefin Sans"/>
                <a:ea typeface="Josefin Sans"/>
                <a:cs typeface="Josefin Sans"/>
                <a:sym typeface="Josefin Sans"/>
              </a:rPr>
              <a:t>Diagnosis</a:t>
            </a:r>
            <a:r>
              <a:rPr lang="en" sz="6000" b="1">
                <a:solidFill>
                  <a:srgbClr val="675E47"/>
                </a:solidFill>
                <a:latin typeface="Josefin Sans"/>
                <a:ea typeface="Josefin Sans"/>
                <a:cs typeface="Josefin Sans"/>
                <a:sym typeface="Josefin Sans"/>
              </a:rPr>
              <a:t>:</a:t>
            </a:r>
            <a:endParaRPr b="1"/>
          </a:p>
        </p:txBody>
      </p:sp>
      <p:pic>
        <p:nvPicPr>
          <p:cNvPr id="96" name="Google Shape;96;p17"/>
          <p:cNvPicPr preferRelativeResize="0"/>
          <p:nvPr/>
        </p:nvPicPr>
        <p:blipFill>
          <a:blip r:embed="rId6">
            <a:alphaModFix/>
          </a:blip>
          <a:stretch>
            <a:fillRect/>
          </a:stretch>
        </p:blipFill>
        <p:spPr>
          <a:xfrm>
            <a:off x="14428625" y="10303400"/>
            <a:ext cx="2749825" cy="2746516"/>
          </a:xfrm>
          <a:prstGeom prst="rect">
            <a:avLst/>
          </a:prstGeom>
          <a:noFill/>
          <a:ln>
            <a:noFill/>
          </a:ln>
        </p:spPr>
      </p:pic>
      <p:pic>
        <p:nvPicPr>
          <p:cNvPr id="97" name="Google Shape;97;p17"/>
          <p:cNvPicPr preferRelativeResize="0"/>
          <p:nvPr/>
        </p:nvPicPr>
        <p:blipFill>
          <a:blip r:embed="rId7">
            <a:alphaModFix/>
          </a:blip>
          <a:stretch>
            <a:fillRect/>
          </a:stretch>
        </p:blipFill>
        <p:spPr>
          <a:xfrm>
            <a:off x="14350500" y="13756413"/>
            <a:ext cx="2906050" cy="2746525"/>
          </a:xfrm>
          <a:prstGeom prst="rect">
            <a:avLst/>
          </a:prstGeom>
          <a:noFill/>
          <a:ln>
            <a:noFill/>
          </a:ln>
        </p:spPr>
      </p:pic>
      <p:pic>
        <p:nvPicPr>
          <p:cNvPr id="98" name="Google Shape;98;p17"/>
          <p:cNvPicPr preferRelativeResize="0"/>
          <p:nvPr/>
        </p:nvPicPr>
        <p:blipFill>
          <a:blip r:embed="rId8">
            <a:alphaModFix/>
          </a:blip>
          <a:stretch>
            <a:fillRect/>
          </a:stretch>
        </p:blipFill>
        <p:spPr>
          <a:xfrm>
            <a:off x="11600675" y="10303400"/>
            <a:ext cx="2749825" cy="2746499"/>
          </a:xfrm>
          <a:prstGeom prst="rect">
            <a:avLst/>
          </a:prstGeom>
          <a:noFill/>
          <a:ln>
            <a:noFill/>
          </a:ln>
        </p:spPr>
      </p:pic>
      <p:sp>
        <p:nvSpPr>
          <p:cNvPr id="99" name="Google Shape;99;p17"/>
          <p:cNvSpPr txBox="1"/>
          <p:nvPr/>
        </p:nvSpPr>
        <p:spPr>
          <a:xfrm>
            <a:off x="10453150" y="14047150"/>
            <a:ext cx="3897300" cy="2354100"/>
          </a:xfrm>
          <a:prstGeom prst="rect">
            <a:avLst/>
          </a:prstGeom>
          <a:noFill/>
          <a:ln w="19050" cap="flat" cmpd="sng">
            <a:solidFill>
              <a:srgbClr val="274E13"/>
            </a:solidFill>
            <a:prstDash val="dashDot"/>
            <a:round/>
            <a:headEnd type="none" w="sm" len="sm"/>
            <a:tailEnd type="none" w="sm" len="sm"/>
          </a:ln>
        </p:spPr>
        <p:txBody>
          <a:bodyPr spcFirstLastPara="1" wrap="square" lIns="91425" tIns="91425" rIns="91425" bIns="91425" anchor="t" anchorCtr="0">
            <a:noAutofit/>
          </a:bodyPr>
          <a:lstStyle/>
          <a:p>
            <a:pPr marL="457200" lvl="0" indent="0" algn="l" rtl="0">
              <a:lnSpc>
                <a:spcPct val="115000"/>
              </a:lnSpc>
              <a:spcBef>
                <a:spcPts val="0"/>
              </a:spcBef>
              <a:spcAft>
                <a:spcPts val="3400"/>
              </a:spcAft>
              <a:buClr>
                <a:schemeClr val="dk1"/>
              </a:buClr>
              <a:buSzPts val="1100"/>
              <a:buFont typeface="Arial"/>
              <a:buNone/>
            </a:pPr>
            <a:r>
              <a:rPr lang="en" sz="3000">
                <a:solidFill>
                  <a:srgbClr val="675E47"/>
                </a:solidFill>
                <a:latin typeface="Calibri"/>
                <a:ea typeface="Calibri"/>
                <a:cs typeface="Calibri"/>
                <a:sym typeface="Calibri"/>
              </a:rPr>
              <a:t>String test:                        if the organism is growing it will be like a honey</a:t>
            </a:r>
            <a:endParaRPr sz="3000">
              <a:latin typeface="Calibri"/>
              <a:ea typeface="Calibri"/>
              <a:cs typeface="Calibri"/>
              <a:sym typeface="Calibri"/>
            </a:endParaRPr>
          </a:p>
        </p:txBody>
      </p:sp>
      <p:sp>
        <p:nvSpPr>
          <p:cNvPr id="100" name="Google Shape;100;p17"/>
          <p:cNvSpPr txBox="1"/>
          <p:nvPr/>
        </p:nvSpPr>
        <p:spPr>
          <a:xfrm>
            <a:off x="866650" y="10546450"/>
            <a:ext cx="9586500" cy="105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6000" b="1">
                <a:latin typeface="Josefin Sans"/>
                <a:ea typeface="Josefin Sans"/>
                <a:cs typeface="Josefin Sans"/>
                <a:sym typeface="Josefin Sans"/>
              </a:rPr>
              <a:t>Diagnosis/ microbiology:</a:t>
            </a:r>
            <a:endParaRPr b="1"/>
          </a:p>
        </p:txBody>
      </p:sp>
      <p:sp>
        <p:nvSpPr>
          <p:cNvPr id="101" name="Google Shape;101;p17"/>
          <p:cNvSpPr txBox="1"/>
          <p:nvPr/>
        </p:nvSpPr>
        <p:spPr>
          <a:xfrm>
            <a:off x="-10163300" y="11597638"/>
            <a:ext cx="3000000" cy="30000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3400"/>
              </a:spcAft>
              <a:buNone/>
            </a:pPr>
            <a:endParaRPr/>
          </a:p>
        </p:txBody>
      </p:sp>
      <p:sp>
        <p:nvSpPr>
          <p:cNvPr id="102" name="Google Shape;102;p17"/>
          <p:cNvSpPr txBox="1"/>
          <p:nvPr/>
        </p:nvSpPr>
        <p:spPr>
          <a:xfrm>
            <a:off x="2972625" y="15434450"/>
            <a:ext cx="4968900" cy="1398000"/>
          </a:xfrm>
          <a:prstGeom prst="rect">
            <a:avLst/>
          </a:prstGeom>
          <a:noFill/>
          <a:ln w="38100" cap="flat" cmpd="sng">
            <a:solidFill>
              <a:srgbClr val="99999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chemeClr val="dk1"/>
                </a:solidFill>
              </a:rPr>
              <a:t>Dont memorize these charts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108" name="Google Shape;108;p18"/>
          <p:cNvPicPr preferRelativeResize="0"/>
          <p:nvPr/>
        </p:nvPicPr>
        <p:blipFill>
          <a:blip r:embed="rId5">
            <a:alphaModFix/>
          </a:blip>
          <a:stretch>
            <a:fillRect/>
          </a:stretch>
        </p:blipFill>
        <p:spPr>
          <a:xfrm>
            <a:off x="3588082" y="2360452"/>
            <a:ext cx="9586545" cy="668108"/>
          </a:xfrm>
          <a:prstGeom prst="rect">
            <a:avLst/>
          </a:prstGeom>
          <a:noFill/>
          <a:ln>
            <a:noFill/>
          </a:ln>
        </p:spPr>
      </p:pic>
      <p:graphicFrame>
        <p:nvGraphicFramePr>
          <p:cNvPr id="109" name="Google Shape;109;p18"/>
          <p:cNvGraphicFramePr/>
          <p:nvPr/>
        </p:nvGraphicFramePr>
        <p:xfrm>
          <a:off x="871963" y="1087325"/>
          <a:ext cx="15780550" cy="16224551"/>
        </p:xfrm>
        <a:graphic>
          <a:graphicData uri="http://schemas.openxmlformats.org/drawingml/2006/table">
            <a:tbl>
              <a:tblPr>
                <a:noFill/>
                <a:tableStyleId>{383858E9-76A2-4825-9730-A2A361508DCB}</a:tableStyleId>
              </a:tblPr>
              <a:tblGrid>
                <a:gridCol w="15780550">
                  <a:extLst>
                    <a:ext uri="{9D8B030D-6E8A-4147-A177-3AD203B41FA5}">
                      <a16:colId xmlns:a16="http://schemas.microsoft.com/office/drawing/2014/main" val="20000"/>
                    </a:ext>
                  </a:extLst>
                </a:gridCol>
              </a:tblGrid>
              <a:tr h="1273125">
                <a:tc>
                  <a:txBody>
                    <a:bodyPr/>
                    <a:lstStyle/>
                    <a:p>
                      <a:pPr marL="0" lvl="0" indent="0" algn="ctr" rtl="0">
                        <a:spcBef>
                          <a:spcPts val="0"/>
                        </a:spcBef>
                        <a:spcAft>
                          <a:spcPts val="0"/>
                        </a:spcAft>
                        <a:buNone/>
                      </a:pPr>
                      <a:r>
                        <a:rPr lang="en" sz="6000" b="1">
                          <a:latin typeface="Josefin Sans"/>
                          <a:ea typeface="Josefin Sans"/>
                          <a:cs typeface="Josefin Sans"/>
                          <a:sym typeface="Josefin Sans"/>
                        </a:rPr>
                        <a:t>Treatment</a:t>
                      </a:r>
                      <a:endParaRPr sz="6000" b="1">
                        <a:latin typeface="Josefin Sans"/>
                        <a:ea typeface="Josefin Sans"/>
                        <a:cs typeface="Josefin Sans"/>
                        <a:sym typeface="Josefin Sans"/>
                      </a:endParaRPr>
                    </a:p>
                  </a:txBody>
                  <a:tcPr marL="91425" marR="91425" marT="91425" marB="91425">
                    <a:solidFill>
                      <a:srgbClr val="93C47D"/>
                    </a:solidFill>
                  </a:tcPr>
                </a:tc>
                <a:extLst>
                  <a:ext uri="{0D108BD9-81ED-4DB2-BD59-A6C34878D82A}">
                    <a16:rowId xmlns:a16="http://schemas.microsoft.com/office/drawing/2014/main" val="10000"/>
                  </a:ext>
                </a:extLst>
              </a:tr>
              <a:tr h="6342100">
                <a:tc>
                  <a:txBody>
                    <a:bodyPr/>
                    <a:lstStyle/>
                    <a:p>
                      <a:pPr marL="914400" lvl="0" indent="-457200" algn="l" rtl="0">
                        <a:lnSpc>
                          <a:spcPct val="115000"/>
                        </a:lnSpc>
                        <a:spcBef>
                          <a:spcPts val="500"/>
                        </a:spcBef>
                        <a:spcAft>
                          <a:spcPts val="0"/>
                        </a:spcAft>
                        <a:buClr>
                          <a:srgbClr val="000000"/>
                        </a:buClr>
                        <a:buSzPts val="3600"/>
                        <a:buFont typeface="Calibri"/>
                        <a:buChar char="●"/>
                      </a:pPr>
                      <a:r>
                        <a:rPr lang="en" sz="3600">
                          <a:latin typeface="Calibri"/>
                          <a:ea typeface="Calibri"/>
                          <a:cs typeface="Calibri"/>
                          <a:sym typeface="Calibri"/>
                        </a:rPr>
                        <a:t>Basically rehydration and antimicrobial therapy.</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Rehydration should be started immediately before confirming the diagnosis.</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Either oral rehydration if the patient can tolerate it ( not vomiting or start IV rehydration).</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Decrease mortality from 50% to 1 %.</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Give 1.5 time the amount lost.</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Start when 10% of total body weight lost.</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Patients recovered within 3-6 days.</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Oral Rehydration Salt (ORS) by WHO and UNICEF</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One pack in 1 liter contain NaCl, KCl, NaHCO3, glucose</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IV use either Ringer’s lactate, Saline or Sugar and water.</a:t>
                      </a:r>
                      <a:endParaRPr sz="3600">
                        <a:latin typeface="Calibri"/>
                        <a:ea typeface="Calibri"/>
                        <a:cs typeface="Calibri"/>
                        <a:sym typeface="Calibri"/>
                      </a:endParaRPr>
                    </a:p>
                    <a:p>
                      <a:pPr marL="457200" lvl="0" indent="0" algn="ctr" rtl="0">
                        <a:lnSpc>
                          <a:spcPct val="115000"/>
                        </a:lnSpc>
                        <a:spcBef>
                          <a:spcPts val="500"/>
                        </a:spcBef>
                        <a:spcAft>
                          <a:spcPts val="0"/>
                        </a:spcAft>
                        <a:buClr>
                          <a:schemeClr val="dk1"/>
                        </a:buClr>
                        <a:buSzPts val="1100"/>
                        <a:buFont typeface="Arial"/>
                        <a:buNone/>
                      </a:pPr>
                      <a:r>
                        <a:rPr lang="en" sz="4800" b="1">
                          <a:solidFill>
                            <a:schemeClr val="dk1"/>
                          </a:solidFill>
                          <a:latin typeface="Calibri"/>
                          <a:ea typeface="Calibri"/>
                          <a:cs typeface="Calibri"/>
                          <a:sym typeface="Calibri"/>
                        </a:rPr>
                        <a:t>Antibiotics:</a:t>
                      </a:r>
                      <a:endParaRPr sz="4800" b="1">
                        <a:solidFill>
                          <a:schemeClr val="dk1"/>
                        </a:solidFill>
                      </a:endParaRPr>
                    </a:p>
                    <a:p>
                      <a:pPr marL="914400" lvl="0" indent="-457200" algn="l" rtl="0">
                        <a:lnSpc>
                          <a:spcPct val="115000"/>
                        </a:lnSpc>
                        <a:spcBef>
                          <a:spcPts val="500"/>
                        </a:spcBef>
                        <a:spcAft>
                          <a:spcPts val="0"/>
                        </a:spcAft>
                        <a:buClr>
                          <a:srgbClr val="000000"/>
                        </a:buClr>
                        <a:buSzPts val="3600"/>
                        <a:buFont typeface="Calibri"/>
                        <a:buChar char="●"/>
                      </a:pPr>
                      <a:r>
                        <a:rPr lang="en" sz="3600">
                          <a:latin typeface="Calibri"/>
                          <a:ea typeface="Calibri"/>
                          <a:cs typeface="Calibri"/>
                          <a:sym typeface="Calibri"/>
                        </a:rPr>
                        <a:t>Reduce the recovery time to 2-3 days.</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 Decrease infectivity</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b="1">
                          <a:latin typeface="Calibri"/>
                          <a:ea typeface="Calibri"/>
                          <a:cs typeface="Calibri"/>
                          <a:sym typeface="Calibri"/>
                        </a:rPr>
                        <a:t>Azithromycin </a:t>
                      </a:r>
                      <a:r>
                        <a:rPr lang="en" sz="3600">
                          <a:latin typeface="Calibri"/>
                          <a:ea typeface="Calibri"/>
                          <a:cs typeface="Calibri"/>
                          <a:sym typeface="Calibri"/>
                        </a:rPr>
                        <a:t>single-dose is often the preferred therapy especially in children.</a:t>
                      </a:r>
                      <a:endParaRPr sz="3600">
                        <a:latin typeface="Calibri"/>
                        <a:ea typeface="Calibri"/>
                        <a:cs typeface="Calibri"/>
                        <a:sym typeface="Calibri"/>
                      </a:endParaRPr>
                    </a:p>
                    <a:p>
                      <a:pPr marL="914400" lvl="0" indent="-457200" algn="l" rtl="0">
                        <a:lnSpc>
                          <a:spcPct val="115000"/>
                        </a:lnSpc>
                        <a:spcBef>
                          <a:spcPts val="0"/>
                        </a:spcBef>
                        <a:spcAft>
                          <a:spcPts val="0"/>
                        </a:spcAft>
                        <a:buClr>
                          <a:schemeClr val="dk1"/>
                        </a:buClr>
                        <a:buSzPts val="3600"/>
                        <a:buFont typeface="Calibri"/>
                        <a:buChar char="➢"/>
                      </a:pPr>
                      <a:r>
                        <a:rPr lang="en" sz="3600" b="1">
                          <a:solidFill>
                            <a:srgbClr val="FF0000"/>
                          </a:solidFill>
                          <a:latin typeface="Calibri"/>
                          <a:ea typeface="Calibri"/>
                          <a:cs typeface="Calibri"/>
                          <a:sym typeface="Calibri"/>
                        </a:rPr>
                        <a:t>Ciprofloxacin</a:t>
                      </a:r>
                      <a:r>
                        <a:rPr lang="en" sz="3000">
                          <a:solidFill>
                            <a:srgbClr val="999999"/>
                          </a:solidFill>
                          <a:latin typeface="Calibri"/>
                          <a:ea typeface="Calibri"/>
                          <a:cs typeface="Calibri"/>
                          <a:sym typeface="Calibri"/>
                        </a:rPr>
                        <a:t>(not for pts younger than 18,but you can use it because its life saving)</a:t>
                      </a:r>
                      <a:endParaRPr sz="3600" b="1">
                        <a:solidFill>
                          <a:srgbClr val="999999"/>
                        </a:solidFill>
                        <a:latin typeface="Calibri"/>
                        <a:ea typeface="Calibri"/>
                        <a:cs typeface="Calibri"/>
                        <a:sym typeface="Calibri"/>
                      </a:endParaRPr>
                    </a:p>
                    <a:p>
                      <a:pPr marL="914400" lvl="0" indent="-457200" algn="l" rtl="0">
                        <a:lnSpc>
                          <a:spcPct val="115000"/>
                        </a:lnSpc>
                        <a:spcBef>
                          <a:spcPts val="0"/>
                        </a:spcBef>
                        <a:spcAft>
                          <a:spcPts val="0"/>
                        </a:spcAft>
                        <a:buClr>
                          <a:schemeClr val="dk1"/>
                        </a:buClr>
                        <a:buSzPts val="3600"/>
                        <a:buFont typeface="Calibri"/>
                        <a:buChar char="➢"/>
                      </a:pPr>
                      <a:r>
                        <a:rPr lang="en" sz="3600" b="1">
                          <a:solidFill>
                            <a:srgbClr val="FF0000"/>
                          </a:solidFill>
                          <a:latin typeface="Calibri"/>
                          <a:ea typeface="Calibri"/>
                          <a:cs typeface="Calibri"/>
                          <a:sym typeface="Calibri"/>
                        </a:rPr>
                        <a:t>Tetracycline</a:t>
                      </a:r>
                      <a:r>
                        <a:rPr lang="en" sz="3600" b="1">
                          <a:solidFill>
                            <a:srgbClr val="2F2B20"/>
                          </a:solidFill>
                          <a:latin typeface="Calibri"/>
                          <a:ea typeface="Calibri"/>
                          <a:cs typeface="Calibri"/>
                          <a:sym typeface="Calibri"/>
                        </a:rPr>
                        <a:t>, Doxycycline </a:t>
                      </a:r>
                      <a:r>
                        <a:rPr lang="en" sz="3600" b="1">
                          <a:solidFill>
                            <a:srgbClr val="999999"/>
                          </a:solidFill>
                          <a:latin typeface="Calibri"/>
                          <a:ea typeface="Calibri"/>
                          <a:cs typeface="Calibri"/>
                          <a:sym typeface="Calibri"/>
                        </a:rPr>
                        <a:t>(not in patients younger than 7)</a:t>
                      </a:r>
                      <a:endParaRPr sz="3600" b="1">
                        <a:solidFill>
                          <a:srgbClr val="999999"/>
                        </a:solidFill>
                        <a:latin typeface="Calibri"/>
                        <a:ea typeface="Calibri"/>
                        <a:cs typeface="Calibri"/>
                        <a:sym typeface="Calibri"/>
                      </a:endParaRPr>
                    </a:p>
                    <a:p>
                      <a:pPr marL="457200" lvl="0" indent="0" algn="ctr" rtl="0">
                        <a:lnSpc>
                          <a:spcPct val="115000"/>
                        </a:lnSpc>
                        <a:spcBef>
                          <a:spcPts val="500"/>
                        </a:spcBef>
                        <a:spcAft>
                          <a:spcPts val="0"/>
                        </a:spcAft>
                        <a:buClr>
                          <a:schemeClr val="dk1"/>
                        </a:buClr>
                        <a:buSzPts val="1100"/>
                        <a:buFont typeface="Arial"/>
                        <a:buNone/>
                      </a:pPr>
                      <a:r>
                        <a:rPr lang="en" sz="4800" b="1">
                          <a:solidFill>
                            <a:schemeClr val="dk1"/>
                          </a:solidFill>
                          <a:latin typeface="Calibri"/>
                          <a:ea typeface="Calibri"/>
                          <a:cs typeface="Calibri"/>
                          <a:sym typeface="Calibri"/>
                        </a:rPr>
                        <a:t>Can be a bioterrorism agents:</a:t>
                      </a:r>
                      <a:endParaRPr sz="4800" b="1">
                        <a:solidFill>
                          <a:schemeClr val="dk1"/>
                        </a:solidFill>
                        <a:latin typeface="Calibri"/>
                        <a:ea typeface="Calibri"/>
                        <a:cs typeface="Calibri"/>
                        <a:sym typeface="Calibri"/>
                      </a:endParaRPr>
                    </a:p>
                    <a:p>
                      <a:pPr marL="914400" lvl="0" indent="-457200" algn="l" rtl="0">
                        <a:lnSpc>
                          <a:spcPct val="115000"/>
                        </a:lnSpc>
                        <a:spcBef>
                          <a:spcPts val="500"/>
                        </a:spcBef>
                        <a:spcAft>
                          <a:spcPts val="0"/>
                        </a:spcAft>
                        <a:buClr>
                          <a:srgbClr val="000000"/>
                        </a:buClr>
                        <a:buSzPts val="3600"/>
                        <a:buFont typeface="Calibri"/>
                        <a:buChar char="●"/>
                      </a:pPr>
                      <a:r>
                        <a:rPr lang="en" sz="3600">
                          <a:latin typeface="Calibri"/>
                          <a:ea typeface="Calibri"/>
                          <a:cs typeface="Calibri"/>
                          <a:sym typeface="Calibri"/>
                        </a:rPr>
                        <a:t>Ease of procurement</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Simplicity of production in large quantities at minimal expense</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Ease of dissemination with low technology</a:t>
                      </a:r>
                      <a:endParaRPr sz="3600">
                        <a:latin typeface="Calibri"/>
                        <a:ea typeface="Calibri"/>
                        <a:cs typeface="Calibri"/>
                        <a:sym typeface="Calibri"/>
                      </a:endParaRPr>
                    </a:p>
                    <a:p>
                      <a:pPr marL="914400" lvl="0" indent="-457200" algn="l" rtl="0">
                        <a:lnSpc>
                          <a:spcPct val="115000"/>
                        </a:lnSpc>
                        <a:spcBef>
                          <a:spcPts val="0"/>
                        </a:spcBef>
                        <a:spcAft>
                          <a:spcPts val="0"/>
                        </a:spcAft>
                        <a:buClr>
                          <a:srgbClr val="000000"/>
                        </a:buClr>
                        <a:buSzPts val="3600"/>
                        <a:buFont typeface="Calibri"/>
                        <a:buChar char="●"/>
                      </a:pPr>
                      <a:r>
                        <a:rPr lang="en" sz="3600">
                          <a:latin typeface="Calibri"/>
                          <a:ea typeface="Calibri"/>
                          <a:cs typeface="Calibri"/>
                          <a:sym typeface="Calibri"/>
                        </a:rPr>
                        <a:t>Silent dissemination.</a:t>
                      </a:r>
                      <a:endParaRPr sz="5000">
                        <a:latin typeface="Josefin Sans"/>
                        <a:ea typeface="Josefin Sans"/>
                        <a:cs typeface="Josefin Sans"/>
                        <a:sym typeface="Josefin Sans"/>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19"/>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115" name="Google Shape;115;p19"/>
          <p:cNvPicPr preferRelativeResize="0"/>
          <p:nvPr/>
        </p:nvPicPr>
        <p:blipFill>
          <a:blip r:embed="rId5">
            <a:alphaModFix/>
          </a:blip>
          <a:stretch>
            <a:fillRect/>
          </a:stretch>
        </p:blipFill>
        <p:spPr>
          <a:xfrm>
            <a:off x="4281757" y="2242102"/>
            <a:ext cx="9586545" cy="668108"/>
          </a:xfrm>
          <a:prstGeom prst="rect">
            <a:avLst/>
          </a:prstGeom>
          <a:noFill/>
          <a:ln>
            <a:noFill/>
          </a:ln>
        </p:spPr>
      </p:pic>
      <p:sp>
        <p:nvSpPr>
          <p:cNvPr id="116" name="Google Shape;116;p19"/>
          <p:cNvSpPr txBox="1">
            <a:spLocks noGrp="1"/>
          </p:cNvSpPr>
          <p:nvPr>
            <p:ph type="body" idx="1"/>
          </p:nvPr>
        </p:nvSpPr>
        <p:spPr>
          <a:xfrm>
            <a:off x="7964125" y="383000"/>
            <a:ext cx="9117900" cy="1886400"/>
          </a:xfrm>
          <a:prstGeom prst="rect">
            <a:avLst/>
          </a:prstGeom>
        </p:spPr>
        <p:txBody>
          <a:bodyPr spcFirstLastPara="1" wrap="square" lIns="191875" tIns="191875" rIns="191875" bIns="191875" anchor="t" anchorCtr="0">
            <a:noAutofit/>
          </a:bodyPr>
          <a:lstStyle/>
          <a:p>
            <a:pPr marL="0" lvl="0" indent="0" algn="l" rtl="0">
              <a:spcBef>
                <a:spcPts val="0"/>
              </a:spcBef>
              <a:spcAft>
                <a:spcPts val="0"/>
              </a:spcAft>
              <a:buNone/>
            </a:pPr>
            <a:r>
              <a:rPr lang="en" sz="6000" b="1">
                <a:solidFill>
                  <a:srgbClr val="000000"/>
                </a:solidFill>
                <a:latin typeface="Josefin Sans"/>
                <a:ea typeface="Josefin Sans"/>
                <a:cs typeface="Josefin Sans"/>
                <a:sym typeface="Josefin Sans"/>
              </a:rPr>
              <a:t>International Efforts:</a:t>
            </a:r>
            <a:endParaRPr sz="6000" b="1">
              <a:solidFill>
                <a:srgbClr val="000000"/>
              </a:solidFill>
              <a:latin typeface="Josefin Sans"/>
              <a:ea typeface="Josefin Sans"/>
              <a:cs typeface="Josefin Sans"/>
              <a:sym typeface="Josefin Sans"/>
            </a:endParaRPr>
          </a:p>
          <a:p>
            <a:pPr marL="0" lvl="0" indent="0" algn="l" rtl="0">
              <a:spcBef>
                <a:spcPts val="3400"/>
              </a:spcBef>
              <a:spcAft>
                <a:spcPts val="0"/>
              </a:spcAft>
              <a:buNone/>
            </a:pPr>
            <a:endParaRPr sz="3600">
              <a:solidFill>
                <a:srgbClr val="000000"/>
              </a:solidFill>
              <a:latin typeface="Calibri"/>
              <a:ea typeface="Calibri"/>
              <a:cs typeface="Calibri"/>
              <a:sym typeface="Calibri"/>
            </a:endParaRPr>
          </a:p>
          <a:p>
            <a:pPr marL="0" lvl="0" indent="0" algn="l" rtl="0">
              <a:spcBef>
                <a:spcPts val="500"/>
              </a:spcBef>
              <a:spcAft>
                <a:spcPts val="0"/>
              </a:spcAft>
              <a:buNone/>
            </a:pPr>
            <a:endParaRPr sz="4600">
              <a:solidFill>
                <a:srgbClr val="000000"/>
              </a:solidFill>
              <a:latin typeface="Arial"/>
              <a:ea typeface="Arial"/>
              <a:cs typeface="Arial"/>
              <a:sym typeface="Arial"/>
            </a:endParaRPr>
          </a:p>
          <a:p>
            <a:pPr marL="0" lvl="0" indent="0" algn="l" rtl="0">
              <a:spcBef>
                <a:spcPts val="500"/>
              </a:spcBef>
              <a:spcAft>
                <a:spcPts val="0"/>
              </a:spcAft>
              <a:buNone/>
            </a:pPr>
            <a:endParaRPr sz="4600">
              <a:solidFill>
                <a:srgbClr val="000000"/>
              </a:solidFill>
              <a:latin typeface="Arial"/>
              <a:ea typeface="Arial"/>
              <a:cs typeface="Arial"/>
              <a:sym typeface="Arial"/>
            </a:endParaRPr>
          </a:p>
          <a:p>
            <a:pPr marL="0" lvl="0" indent="0" algn="l" rtl="0">
              <a:spcBef>
                <a:spcPts val="500"/>
              </a:spcBef>
              <a:spcAft>
                <a:spcPts val="0"/>
              </a:spcAft>
              <a:buNone/>
            </a:pPr>
            <a:endParaRPr sz="4600">
              <a:solidFill>
                <a:srgbClr val="000000"/>
              </a:solidFill>
              <a:latin typeface="Arial"/>
              <a:ea typeface="Arial"/>
              <a:cs typeface="Arial"/>
              <a:sym typeface="Arial"/>
            </a:endParaRPr>
          </a:p>
          <a:p>
            <a:pPr marL="0" lvl="0" indent="0" algn="l" rtl="0">
              <a:spcBef>
                <a:spcPts val="500"/>
              </a:spcBef>
              <a:spcAft>
                <a:spcPts val="0"/>
              </a:spcAft>
              <a:buNone/>
            </a:pPr>
            <a:endParaRPr sz="4600">
              <a:solidFill>
                <a:srgbClr val="000000"/>
              </a:solidFill>
              <a:latin typeface="Arial"/>
              <a:ea typeface="Arial"/>
              <a:cs typeface="Arial"/>
              <a:sym typeface="Arial"/>
            </a:endParaRPr>
          </a:p>
          <a:p>
            <a:pPr marL="0" lvl="0" indent="0" algn="l" rtl="0">
              <a:spcBef>
                <a:spcPts val="500"/>
              </a:spcBef>
              <a:spcAft>
                <a:spcPts val="0"/>
              </a:spcAft>
              <a:buNone/>
            </a:pPr>
            <a:endParaRPr sz="4600">
              <a:solidFill>
                <a:srgbClr val="000000"/>
              </a:solidFill>
              <a:latin typeface="Arial"/>
              <a:ea typeface="Arial"/>
              <a:cs typeface="Arial"/>
              <a:sym typeface="Arial"/>
            </a:endParaRPr>
          </a:p>
          <a:p>
            <a:pPr marL="0" lvl="0" indent="0" algn="l" rtl="0">
              <a:spcBef>
                <a:spcPts val="0"/>
              </a:spcBef>
              <a:spcAft>
                <a:spcPts val="0"/>
              </a:spcAft>
              <a:buNone/>
            </a:pPr>
            <a:endParaRPr sz="4600">
              <a:solidFill>
                <a:srgbClr val="000000"/>
              </a:solidFill>
              <a:latin typeface="Arial"/>
              <a:ea typeface="Arial"/>
              <a:cs typeface="Arial"/>
              <a:sym typeface="Arial"/>
            </a:endParaRPr>
          </a:p>
          <a:p>
            <a:pPr marL="0" lvl="0" indent="0" algn="l" rtl="0">
              <a:spcBef>
                <a:spcPts val="3400"/>
              </a:spcBef>
              <a:spcAft>
                <a:spcPts val="0"/>
              </a:spcAft>
              <a:buClr>
                <a:schemeClr val="dk1"/>
              </a:buClr>
              <a:buSzPts val="1100"/>
              <a:buFont typeface="Arial"/>
              <a:buNone/>
            </a:pPr>
            <a:endParaRPr sz="3600">
              <a:solidFill>
                <a:srgbClr val="000000"/>
              </a:solidFill>
              <a:latin typeface="Calibri"/>
              <a:ea typeface="Calibri"/>
              <a:cs typeface="Calibri"/>
              <a:sym typeface="Calibri"/>
            </a:endParaRPr>
          </a:p>
          <a:p>
            <a:pPr marL="0" lvl="0" indent="0" algn="l" rtl="0">
              <a:spcBef>
                <a:spcPts val="0"/>
              </a:spcBef>
              <a:spcAft>
                <a:spcPts val="3400"/>
              </a:spcAft>
              <a:buNone/>
            </a:pPr>
            <a:endParaRPr>
              <a:solidFill>
                <a:srgbClr val="000000"/>
              </a:solidFill>
            </a:endParaRPr>
          </a:p>
        </p:txBody>
      </p:sp>
      <p:sp>
        <p:nvSpPr>
          <p:cNvPr id="117" name="Google Shape;117;p19"/>
          <p:cNvSpPr txBox="1"/>
          <p:nvPr/>
        </p:nvSpPr>
        <p:spPr>
          <a:xfrm>
            <a:off x="131897" y="383000"/>
            <a:ext cx="6588300" cy="141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500"/>
              </a:spcBef>
              <a:spcAft>
                <a:spcPts val="0"/>
              </a:spcAft>
              <a:buNone/>
            </a:pPr>
            <a:r>
              <a:rPr lang="en" sz="6000" b="1">
                <a:latin typeface="Josefin Sans"/>
                <a:ea typeface="Josefin Sans"/>
                <a:cs typeface="Josefin Sans"/>
                <a:sym typeface="Josefin Sans"/>
              </a:rPr>
              <a:t>Prevention:</a:t>
            </a:r>
            <a:endParaRPr sz="6000" b="1">
              <a:latin typeface="Josefin Sans"/>
              <a:ea typeface="Josefin Sans"/>
              <a:cs typeface="Josefin Sans"/>
              <a:sym typeface="Josefin Sans"/>
            </a:endParaRPr>
          </a:p>
        </p:txBody>
      </p:sp>
      <p:sp>
        <p:nvSpPr>
          <p:cNvPr id="118" name="Google Shape;118;p19"/>
          <p:cNvSpPr txBox="1"/>
          <p:nvPr/>
        </p:nvSpPr>
        <p:spPr>
          <a:xfrm>
            <a:off x="131900" y="1795400"/>
            <a:ext cx="7035000" cy="5184900"/>
          </a:xfrm>
          <a:prstGeom prst="rect">
            <a:avLst/>
          </a:prstGeom>
          <a:noFill/>
          <a:ln w="19050" cap="flat" cmpd="sng">
            <a:solidFill>
              <a:srgbClr val="274E13"/>
            </a:solidFill>
            <a:prstDash val="lgDashDot"/>
            <a:round/>
            <a:headEnd type="none" w="sm" len="sm"/>
            <a:tailEnd type="none" w="sm" len="sm"/>
          </a:ln>
        </p:spPr>
        <p:txBody>
          <a:bodyPr spcFirstLastPara="1" wrap="square" lIns="91425" tIns="91425" rIns="91425" bIns="91425" anchor="t" anchorCtr="0">
            <a:noAutofit/>
          </a:bodyPr>
          <a:lstStyle/>
          <a:p>
            <a:pPr marL="914400" lvl="0" indent="-444500" algn="l" rtl="0">
              <a:lnSpc>
                <a:spcPct val="115000"/>
              </a:lnSpc>
              <a:spcBef>
                <a:spcPts val="500"/>
              </a:spcBef>
              <a:spcAft>
                <a:spcPts val="0"/>
              </a:spcAft>
              <a:buSzPts val="3400"/>
              <a:buFont typeface="Calibri"/>
              <a:buChar char="➔"/>
            </a:pPr>
            <a:r>
              <a:rPr lang="en" sz="3400">
                <a:latin typeface="Calibri"/>
                <a:ea typeface="Calibri"/>
                <a:cs typeface="Calibri"/>
                <a:sym typeface="Calibri"/>
              </a:rPr>
              <a:t>Wash your hand frequently</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Boil water and chlorination.</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Cook all types of food very well.</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Avoid salad, ice and iced food</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Water Sanitation</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Water treatment</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Disrupt fecal-oral transmission if present.</a:t>
            </a:r>
            <a:endParaRPr sz="3400"/>
          </a:p>
        </p:txBody>
      </p:sp>
      <p:graphicFrame>
        <p:nvGraphicFramePr>
          <p:cNvPr id="119" name="Google Shape;119;p19"/>
          <p:cNvGraphicFramePr/>
          <p:nvPr/>
        </p:nvGraphicFramePr>
        <p:xfrm>
          <a:off x="415750" y="9229350"/>
          <a:ext cx="16409825" cy="4946275"/>
        </p:xfrm>
        <a:graphic>
          <a:graphicData uri="http://schemas.openxmlformats.org/drawingml/2006/table">
            <a:tbl>
              <a:tblPr>
                <a:noFill/>
                <a:tableStyleId>{4718E861-E820-4739-8F96-584D99086801}</a:tableStyleId>
              </a:tblPr>
              <a:tblGrid>
                <a:gridCol w="3865275">
                  <a:extLst>
                    <a:ext uri="{9D8B030D-6E8A-4147-A177-3AD203B41FA5}">
                      <a16:colId xmlns:a16="http://schemas.microsoft.com/office/drawing/2014/main" val="20000"/>
                    </a:ext>
                  </a:extLst>
                </a:gridCol>
                <a:gridCol w="5911350">
                  <a:extLst>
                    <a:ext uri="{9D8B030D-6E8A-4147-A177-3AD203B41FA5}">
                      <a16:colId xmlns:a16="http://schemas.microsoft.com/office/drawing/2014/main" val="20001"/>
                    </a:ext>
                  </a:extLst>
                </a:gridCol>
                <a:gridCol w="6633200">
                  <a:extLst>
                    <a:ext uri="{9D8B030D-6E8A-4147-A177-3AD203B41FA5}">
                      <a16:colId xmlns:a16="http://schemas.microsoft.com/office/drawing/2014/main" val="20002"/>
                    </a:ext>
                  </a:extLst>
                </a:gridCol>
              </a:tblGrid>
              <a:tr h="861525">
                <a:tc>
                  <a:txBody>
                    <a:bodyPr/>
                    <a:lstStyle/>
                    <a:p>
                      <a:pPr marL="0" lvl="0" indent="0" algn="l" rtl="0">
                        <a:spcBef>
                          <a:spcPts val="0"/>
                        </a:spcBef>
                        <a:spcAft>
                          <a:spcPts val="0"/>
                        </a:spcAft>
                        <a:buNone/>
                      </a:pPr>
                      <a:endParaRPr sz="3000">
                        <a:latin typeface="Calibri"/>
                        <a:ea typeface="Calibri"/>
                        <a:cs typeface="Calibri"/>
                        <a:sym typeface="Calibri"/>
                      </a:endParaRPr>
                    </a:p>
                  </a:txBody>
                  <a:tcPr marL="91425" marR="91425" marT="91425" marB="91425">
                    <a:lnL w="28575" cap="flat" cmpd="sng">
                      <a:solidFill>
                        <a:srgbClr val="9E9E9E">
                          <a:alpha val="0"/>
                        </a:srgbClr>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alpha val="0"/>
                        </a:srgbClr>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3000" b="1">
                          <a:latin typeface="Calibri"/>
                          <a:ea typeface="Calibri"/>
                          <a:cs typeface="Calibri"/>
                          <a:sym typeface="Calibri"/>
                        </a:rPr>
                        <a:t>Killed Whole-cell Vaccines</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6AA84F"/>
                    </a:solidFill>
                  </a:tcPr>
                </a:tc>
                <a:tc>
                  <a:txBody>
                    <a:bodyPr/>
                    <a:lstStyle/>
                    <a:p>
                      <a:pPr marL="0" lvl="0" indent="0" algn="l" rtl="0">
                        <a:lnSpc>
                          <a:spcPct val="115000"/>
                        </a:lnSpc>
                        <a:spcBef>
                          <a:spcPts val="0"/>
                        </a:spcBef>
                        <a:spcAft>
                          <a:spcPts val="0"/>
                        </a:spcAft>
                        <a:buNone/>
                      </a:pPr>
                      <a:r>
                        <a:rPr lang="en" sz="3000" b="1">
                          <a:latin typeface="Calibri"/>
                          <a:ea typeface="Calibri"/>
                          <a:cs typeface="Calibri"/>
                          <a:sym typeface="Calibri"/>
                        </a:rPr>
                        <a:t>Live Attenuated Vaccines</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6AA84F"/>
                    </a:solidFill>
                  </a:tcPr>
                </a:tc>
                <a:extLst>
                  <a:ext uri="{0D108BD9-81ED-4DB2-BD59-A6C34878D82A}">
                    <a16:rowId xmlns:a16="http://schemas.microsoft.com/office/drawing/2014/main" val="10000"/>
                  </a:ext>
                </a:extLst>
              </a:tr>
              <a:tr h="861525">
                <a:tc>
                  <a:txBody>
                    <a:bodyPr/>
                    <a:lstStyle/>
                    <a:p>
                      <a:pPr marL="0" lvl="0" indent="0" algn="l" rtl="0">
                        <a:lnSpc>
                          <a:spcPct val="115000"/>
                        </a:lnSpc>
                        <a:spcBef>
                          <a:spcPts val="0"/>
                        </a:spcBef>
                        <a:spcAft>
                          <a:spcPts val="0"/>
                        </a:spcAft>
                        <a:buNone/>
                      </a:pPr>
                      <a:r>
                        <a:rPr lang="en" sz="3000" b="1">
                          <a:latin typeface="Calibri"/>
                          <a:ea typeface="Calibri"/>
                          <a:cs typeface="Calibri"/>
                          <a:sym typeface="Calibri"/>
                        </a:rPr>
                        <a:t>Adult</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0" lvl="0" indent="0" algn="l" rtl="0">
                        <a:lnSpc>
                          <a:spcPct val="115000"/>
                        </a:lnSpc>
                        <a:spcBef>
                          <a:spcPts val="0"/>
                        </a:spcBef>
                        <a:spcAft>
                          <a:spcPts val="0"/>
                        </a:spcAft>
                        <a:buNone/>
                      </a:pPr>
                      <a:r>
                        <a:rPr lang="en" sz="3000">
                          <a:latin typeface="Calibri"/>
                          <a:ea typeface="Calibri"/>
                          <a:cs typeface="Calibri"/>
                          <a:sym typeface="Calibri"/>
                        </a:rPr>
                        <a:t>50% protection for 6 months</a:t>
                      </a:r>
                      <a:endParaRPr sz="30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3000">
                          <a:latin typeface="Calibri"/>
                          <a:ea typeface="Calibri"/>
                          <a:cs typeface="Calibri"/>
                          <a:sym typeface="Calibri"/>
                        </a:rPr>
                        <a:t>60% protection for 2 years</a:t>
                      </a:r>
                      <a:endParaRPr sz="30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500175">
                <a:tc>
                  <a:txBody>
                    <a:bodyPr/>
                    <a:lstStyle/>
                    <a:p>
                      <a:pPr marL="0" lvl="0" indent="0" algn="l" rtl="0">
                        <a:lnSpc>
                          <a:spcPct val="115000"/>
                        </a:lnSpc>
                        <a:spcBef>
                          <a:spcPts val="0"/>
                        </a:spcBef>
                        <a:spcAft>
                          <a:spcPts val="0"/>
                        </a:spcAft>
                        <a:buNone/>
                      </a:pPr>
                      <a:r>
                        <a:rPr lang="en" sz="3000" b="1">
                          <a:latin typeface="Calibri"/>
                          <a:ea typeface="Calibri"/>
                          <a:cs typeface="Calibri"/>
                          <a:sym typeface="Calibri"/>
                        </a:rPr>
                        <a:t>children aged 2-5</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0" lvl="0" indent="0" algn="l" rtl="0">
                        <a:lnSpc>
                          <a:spcPct val="115000"/>
                        </a:lnSpc>
                        <a:spcBef>
                          <a:spcPts val="0"/>
                        </a:spcBef>
                        <a:spcAft>
                          <a:spcPts val="0"/>
                        </a:spcAft>
                        <a:buNone/>
                      </a:pPr>
                      <a:r>
                        <a:rPr lang="en" sz="3000">
                          <a:latin typeface="Calibri"/>
                          <a:ea typeface="Calibri"/>
                          <a:cs typeface="Calibri"/>
                          <a:sym typeface="Calibri"/>
                        </a:rPr>
                        <a:t>&lt; 25% protection</a:t>
                      </a:r>
                      <a:endParaRPr sz="30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3000">
                          <a:latin typeface="Calibri"/>
                          <a:ea typeface="Calibri"/>
                          <a:cs typeface="Calibri"/>
                          <a:sym typeface="Calibri"/>
                        </a:rPr>
                        <a:t>protection rapidly declines after 6 months</a:t>
                      </a:r>
                      <a:endParaRPr sz="30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61525">
                <a:tc>
                  <a:txBody>
                    <a:bodyPr/>
                    <a:lstStyle/>
                    <a:p>
                      <a:pPr marL="0" lvl="0" indent="0" algn="l" rtl="0">
                        <a:lnSpc>
                          <a:spcPct val="115000"/>
                        </a:lnSpc>
                        <a:spcBef>
                          <a:spcPts val="0"/>
                        </a:spcBef>
                        <a:spcAft>
                          <a:spcPts val="0"/>
                        </a:spcAft>
                        <a:buNone/>
                      </a:pPr>
                      <a:r>
                        <a:rPr lang="en" sz="3000" b="1">
                          <a:latin typeface="Calibri"/>
                          <a:ea typeface="Calibri"/>
                          <a:cs typeface="Calibri"/>
                          <a:sym typeface="Calibri"/>
                        </a:rPr>
                        <a:t>Doses</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B6D7A8"/>
                    </a:solidFill>
                  </a:tcPr>
                </a:tc>
                <a:tc>
                  <a:txBody>
                    <a:bodyPr/>
                    <a:lstStyle/>
                    <a:p>
                      <a:pPr marL="0" lvl="0" indent="0" algn="l" rtl="0">
                        <a:lnSpc>
                          <a:spcPct val="115000"/>
                        </a:lnSpc>
                        <a:spcBef>
                          <a:spcPts val="0"/>
                        </a:spcBef>
                        <a:spcAft>
                          <a:spcPts val="0"/>
                        </a:spcAft>
                        <a:buNone/>
                      </a:pPr>
                      <a:r>
                        <a:rPr lang="en" sz="3000">
                          <a:latin typeface="Calibri"/>
                          <a:ea typeface="Calibri"/>
                          <a:cs typeface="Calibri"/>
                          <a:sym typeface="Calibri"/>
                        </a:rPr>
                        <a:t>Multiple doses</a:t>
                      </a:r>
                      <a:endParaRPr sz="30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3000">
                          <a:latin typeface="Calibri"/>
                          <a:ea typeface="Calibri"/>
                          <a:cs typeface="Calibri"/>
                          <a:sym typeface="Calibri"/>
                        </a:rPr>
                        <a:t>3 dose</a:t>
                      </a:r>
                      <a:endParaRPr sz="30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861525">
                <a:tc>
                  <a:txBody>
                    <a:bodyPr/>
                    <a:lstStyle/>
                    <a:p>
                      <a:pPr marL="0" lvl="0" indent="0" algn="l" rtl="0">
                        <a:lnSpc>
                          <a:spcPct val="115000"/>
                        </a:lnSpc>
                        <a:spcBef>
                          <a:spcPts val="0"/>
                        </a:spcBef>
                        <a:spcAft>
                          <a:spcPts val="0"/>
                        </a:spcAft>
                        <a:buNone/>
                      </a:pPr>
                      <a:r>
                        <a:rPr lang="en" sz="3000" b="1">
                          <a:latin typeface="Calibri"/>
                          <a:ea typeface="Calibri"/>
                          <a:cs typeface="Calibri"/>
                          <a:sym typeface="Calibri"/>
                        </a:rPr>
                        <a:t>Side effects</a:t>
                      </a:r>
                      <a:endParaRPr sz="3000" b="1">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93C47D"/>
                    </a:solidFill>
                  </a:tcPr>
                </a:tc>
                <a:tc>
                  <a:txBody>
                    <a:bodyPr/>
                    <a:lstStyle/>
                    <a:p>
                      <a:pPr marL="0" lvl="0" indent="0" algn="l" rtl="0">
                        <a:lnSpc>
                          <a:spcPct val="115000"/>
                        </a:lnSpc>
                        <a:spcBef>
                          <a:spcPts val="0"/>
                        </a:spcBef>
                        <a:spcAft>
                          <a:spcPts val="0"/>
                        </a:spcAft>
                        <a:buNone/>
                      </a:pPr>
                      <a:r>
                        <a:rPr lang="en" sz="3000">
                          <a:latin typeface="Calibri"/>
                          <a:ea typeface="Calibri"/>
                          <a:cs typeface="Calibri"/>
                          <a:sym typeface="Calibri"/>
                        </a:rPr>
                        <a:t>--------------------</a:t>
                      </a:r>
                      <a:endParaRPr sz="30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3000">
                          <a:latin typeface="Calibri"/>
                          <a:ea typeface="Calibri"/>
                          <a:cs typeface="Calibri"/>
                          <a:sym typeface="Calibri"/>
                        </a:rPr>
                        <a:t>Mild diarrhea, abdominal cramping</a:t>
                      </a:r>
                      <a:endParaRPr sz="3000">
                        <a:latin typeface="Calibri"/>
                        <a:ea typeface="Calibri"/>
                        <a:cs typeface="Calibri"/>
                        <a:sym typeface="Calibri"/>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20" name="Google Shape;120;p19"/>
          <p:cNvSpPr txBox="1"/>
          <p:nvPr/>
        </p:nvSpPr>
        <p:spPr>
          <a:xfrm>
            <a:off x="7964125" y="1795400"/>
            <a:ext cx="9117900" cy="5778000"/>
          </a:xfrm>
          <a:prstGeom prst="rect">
            <a:avLst/>
          </a:prstGeom>
          <a:noFill/>
          <a:ln w="19050" cap="flat" cmpd="sng">
            <a:solidFill>
              <a:srgbClr val="274E13"/>
            </a:solidFill>
            <a:prstDash val="lgDashDot"/>
            <a:round/>
            <a:headEnd type="none" w="sm" len="sm"/>
            <a:tailEnd type="none" w="sm" len="sm"/>
          </a:ln>
        </p:spPr>
        <p:txBody>
          <a:bodyPr spcFirstLastPara="1" wrap="square" lIns="91425" tIns="91425" rIns="91425" bIns="91425" anchor="t" anchorCtr="0">
            <a:noAutofit/>
          </a:bodyPr>
          <a:lstStyle/>
          <a:p>
            <a:pPr marL="914400" lvl="0" indent="-444500" algn="l" rtl="0">
              <a:lnSpc>
                <a:spcPct val="115000"/>
              </a:lnSpc>
              <a:spcBef>
                <a:spcPts val="700"/>
              </a:spcBef>
              <a:spcAft>
                <a:spcPts val="0"/>
              </a:spcAft>
              <a:buSzPts val="3400"/>
              <a:buFont typeface="Calibri"/>
              <a:buChar char="●"/>
            </a:pPr>
            <a:r>
              <a:rPr lang="en" sz="3400" b="1">
                <a:latin typeface="Calibri"/>
                <a:ea typeface="Calibri"/>
                <a:cs typeface="Calibri"/>
                <a:sym typeface="Calibri"/>
              </a:rPr>
              <a:t>WHO:</a:t>
            </a:r>
            <a:r>
              <a:rPr lang="en" sz="3400">
                <a:latin typeface="Calibri"/>
                <a:ea typeface="Calibri"/>
                <a:cs typeface="Calibri"/>
                <a:sym typeface="Calibri"/>
              </a:rPr>
              <a:t> Global Task Force on Cholera Control</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Reduce mortality and morbidity</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Provide aid for social and economic consequences of Cholera</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b="1">
                <a:latin typeface="Calibri"/>
                <a:ea typeface="Calibri"/>
                <a:cs typeface="Calibri"/>
                <a:sym typeface="Calibri"/>
              </a:rPr>
              <a:t>CDC</a:t>
            </a:r>
            <a:endParaRPr sz="3400" b="1">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b="1">
                <a:latin typeface="Calibri"/>
                <a:ea typeface="Calibri"/>
                <a:cs typeface="Calibri"/>
                <a:sym typeface="Calibri"/>
              </a:rPr>
              <a:t>U.N.: GEMS/Water</a:t>
            </a:r>
            <a:endParaRPr sz="3400" b="1">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Global Water Quality Monitoring Project</a:t>
            </a:r>
            <a:endParaRPr sz="3400">
              <a:latin typeface="Calibri"/>
              <a:ea typeface="Calibri"/>
              <a:cs typeface="Calibri"/>
              <a:sym typeface="Calibri"/>
            </a:endParaRPr>
          </a:p>
          <a:p>
            <a:pPr marL="914400" lvl="0" indent="-444500" algn="l" rtl="0">
              <a:lnSpc>
                <a:spcPct val="115000"/>
              </a:lnSpc>
              <a:spcBef>
                <a:spcPts val="0"/>
              </a:spcBef>
              <a:spcAft>
                <a:spcPts val="0"/>
              </a:spcAft>
              <a:buSzPts val="3400"/>
              <a:buFont typeface="Calibri"/>
              <a:buChar char="●"/>
            </a:pPr>
            <a:r>
              <a:rPr lang="en" sz="3400">
                <a:latin typeface="Calibri"/>
                <a:ea typeface="Calibri"/>
                <a:cs typeface="Calibri"/>
                <a:sym typeface="Calibri"/>
              </a:rPr>
              <a:t>Addresses global issues of water quality with monitoring stations on all continents</a:t>
            </a:r>
            <a:endParaRPr sz="3400"/>
          </a:p>
        </p:txBody>
      </p:sp>
      <p:cxnSp>
        <p:nvCxnSpPr>
          <p:cNvPr id="121" name="Google Shape;121;p19"/>
          <p:cNvCxnSpPr/>
          <p:nvPr/>
        </p:nvCxnSpPr>
        <p:spPr>
          <a:xfrm>
            <a:off x="7543800" y="346850"/>
            <a:ext cx="43500" cy="6459900"/>
          </a:xfrm>
          <a:prstGeom prst="straightConnector1">
            <a:avLst/>
          </a:prstGeom>
          <a:noFill/>
          <a:ln w="38100" cap="flat" cmpd="sng">
            <a:solidFill>
              <a:srgbClr val="274E13"/>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pic>
        <p:nvPicPr>
          <p:cNvPr id="126" name="Google Shape;126;p20"/>
          <p:cNvPicPr preferRelativeResize="0"/>
          <p:nvPr/>
        </p:nvPicPr>
        <p:blipFill>
          <a:blip r:embed="rId4">
            <a:alphaModFix/>
          </a:blip>
          <a:stretch>
            <a:fillRect/>
          </a:stretch>
        </p:blipFill>
        <p:spPr>
          <a:xfrm>
            <a:off x="5273516" y="3313518"/>
            <a:ext cx="7569149" cy="943211"/>
          </a:xfrm>
          <a:prstGeom prst="rect">
            <a:avLst/>
          </a:prstGeom>
          <a:noFill/>
          <a:ln>
            <a:noFill/>
          </a:ln>
        </p:spPr>
      </p:pic>
      <p:pic>
        <p:nvPicPr>
          <p:cNvPr id="127" name="Google Shape;127;p20"/>
          <p:cNvPicPr preferRelativeResize="0"/>
          <p:nvPr/>
        </p:nvPicPr>
        <p:blipFill>
          <a:blip r:embed="rId5">
            <a:alphaModFix/>
          </a:blip>
          <a:stretch>
            <a:fillRect/>
          </a:stretch>
        </p:blipFill>
        <p:spPr>
          <a:xfrm>
            <a:off x="4281744" y="1875540"/>
            <a:ext cx="9586545" cy="668108"/>
          </a:xfrm>
          <a:prstGeom prst="rect">
            <a:avLst/>
          </a:prstGeom>
          <a:noFill/>
          <a:ln>
            <a:noFill/>
          </a:ln>
        </p:spPr>
      </p:pic>
      <p:graphicFrame>
        <p:nvGraphicFramePr>
          <p:cNvPr id="128" name="Google Shape;128;p20"/>
          <p:cNvGraphicFramePr/>
          <p:nvPr/>
        </p:nvGraphicFramePr>
        <p:xfrm>
          <a:off x="185875" y="232950"/>
          <a:ext cx="17047550" cy="2011650"/>
        </p:xfrm>
        <a:graphic>
          <a:graphicData uri="http://schemas.openxmlformats.org/drawingml/2006/table">
            <a:tbl>
              <a:tblPr>
                <a:noFill/>
                <a:tableStyleId>{383858E9-76A2-4825-9730-A2A361508DCB}</a:tableStyleId>
              </a:tblPr>
              <a:tblGrid>
                <a:gridCol w="17047550">
                  <a:extLst>
                    <a:ext uri="{9D8B030D-6E8A-4147-A177-3AD203B41FA5}">
                      <a16:colId xmlns:a16="http://schemas.microsoft.com/office/drawing/2014/main" val="20000"/>
                    </a:ext>
                  </a:extLst>
                </a:gridCol>
              </a:tblGrid>
              <a:tr h="1420025">
                <a:tc>
                  <a:txBody>
                    <a:bodyPr/>
                    <a:lstStyle/>
                    <a:p>
                      <a:pPr marL="0" lvl="0" indent="0" algn="ctr" rtl="0">
                        <a:spcBef>
                          <a:spcPts val="0"/>
                        </a:spcBef>
                        <a:spcAft>
                          <a:spcPts val="0"/>
                        </a:spcAft>
                        <a:buClr>
                          <a:srgbClr val="000000"/>
                        </a:buClr>
                        <a:buSzPts val="1100"/>
                        <a:buFont typeface="Arial"/>
                        <a:buNone/>
                      </a:pPr>
                      <a:r>
                        <a:rPr lang="en" sz="6000" b="1">
                          <a:latin typeface="Josefin Sans"/>
                          <a:ea typeface="Josefin Sans"/>
                          <a:cs typeface="Josefin Sans"/>
                          <a:sym typeface="Josefin Sans"/>
                        </a:rPr>
                        <a:t>Summary </a:t>
                      </a:r>
                      <a:endParaRPr sz="6000" b="1">
                        <a:latin typeface="Josefin Sans"/>
                        <a:ea typeface="Josefin Sans"/>
                        <a:cs typeface="Josefin Sans"/>
                        <a:sym typeface="Josefin Sans"/>
                      </a:endParaRPr>
                    </a:p>
                    <a:p>
                      <a:pPr marL="0" lvl="0" indent="0" algn="ctr" rtl="0">
                        <a:spcBef>
                          <a:spcPts val="0"/>
                        </a:spcBef>
                        <a:spcAft>
                          <a:spcPts val="0"/>
                        </a:spcAft>
                        <a:buClr>
                          <a:srgbClr val="000000"/>
                        </a:buClr>
                        <a:buSzPts val="1100"/>
                        <a:buFont typeface="Arial"/>
                        <a:buNone/>
                      </a:pPr>
                      <a:r>
                        <a:rPr lang="en" sz="6000" b="1">
                          <a:latin typeface="Josefin Sans"/>
                          <a:ea typeface="Josefin Sans"/>
                          <a:cs typeface="Josefin Sans"/>
                          <a:sym typeface="Josefin Sans"/>
                        </a:rPr>
                        <a:t>Vibrio Cholera</a:t>
                      </a:r>
                      <a:endParaRPr sz="6000" b="1">
                        <a:latin typeface="Josefin Sans"/>
                        <a:ea typeface="Josefin Sans"/>
                        <a:cs typeface="Josefin Sans"/>
                        <a:sym typeface="Josefin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6AA84F"/>
                    </a:solidFill>
                  </a:tcPr>
                </a:tc>
                <a:extLst>
                  <a:ext uri="{0D108BD9-81ED-4DB2-BD59-A6C34878D82A}">
                    <a16:rowId xmlns:a16="http://schemas.microsoft.com/office/drawing/2014/main" val="10000"/>
                  </a:ext>
                </a:extLst>
              </a:tr>
            </a:tbl>
          </a:graphicData>
        </a:graphic>
      </p:graphicFrame>
      <p:graphicFrame>
        <p:nvGraphicFramePr>
          <p:cNvPr id="129" name="Google Shape;129;p20"/>
          <p:cNvGraphicFramePr/>
          <p:nvPr/>
        </p:nvGraphicFramePr>
        <p:xfrm>
          <a:off x="205250" y="2244613"/>
          <a:ext cx="17008775" cy="2777905"/>
        </p:xfrm>
        <a:graphic>
          <a:graphicData uri="http://schemas.openxmlformats.org/drawingml/2006/table">
            <a:tbl>
              <a:tblPr>
                <a:noFill/>
                <a:tableStyleId>{383858E9-76A2-4825-9730-A2A361508DCB}</a:tableStyleId>
              </a:tblPr>
              <a:tblGrid>
                <a:gridCol w="2995800">
                  <a:extLst>
                    <a:ext uri="{9D8B030D-6E8A-4147-A177-3AD203B41FA5}">
                      <a16:colId xmlns:a16="http://schemas.microsoft.com/office/drawing/2014/main" val="20000"/>
                    </a:ext>
                  </a:extLst>
                </a:gridCol>
                <a:gridCol w="14012975">
                  <a:extLst>
                    <a:ext uri="{9D8B030D-6E8A-4147-A177-3AD203B41FA5}">
                      <a16:colId xmlns:a16="http://schemas.microsoft.com/office/drawing/2014/main" val="20001"/>
                    </a:ext>
                  </a:extLst>
                </a:gridCol>
              </a:tblGrid>
              <a:tr h="1334800">
                <a:tc rowSpan="2">
                  <a:txBody>
                    <a:bodyPr/>
                    <a:lstStyle/>
                    <a:p>
                      <a:pPr marL="0" lvl="0" indent="0" algn="l" rtl="0">
                        <a:spcBef>
                          <a:spcPts val="0"/>
                        </a:spcBef>
                        <a:spcAft>
                          <a:spcPts val="0"/>
                        </a:spcAft>
                        <a:buNone/>
                      </a:pPr>
                      <a:r>
                        <a:rPr lang="en" sz="3000" b="1">
                          <a:latin typeface="Calibri"/>
                          <a:ea typeface="Calibri"/>
                          <a:cs typeface="Calibri"/>
                          <a:sym typeface="Calibri"/>
                        </a:rPr>
                        <a:t>Description</a:t>
                      </a:r>
                      <a:endParaRPr sz="3000" b="1">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93C47D"/>
                    </a:solidFill>
                  </a:tcPr>
                </a:tc>
                <a:tc rowSpan="2">
                  <a:txBody>
                    <a:bodyPr/>
                    <a:lstStyle/>
                    <a:p>
                      <a:pPr marL="457200" lvl="0" indent="-419100" algn="l" rtl="0">
                        <a:lnSpc>
                          <a:spcPct val="115000"/>
                        </a:lnSpc>
                        <a:spcBef>
                          <a:spcPts val="500"/>
                        </a:spcBef>
                        <a:spcAft>
                          <a:spcPts val="0"/>
                        </a:spcAft>
                        <a:buSzPts val="3000"/>
                        <a:buFont typeface="Calibri"/>
                        <a:buChar char="●"/>
                      </a:pPr>
                      <a:r>
                        <a:rPr lang="en" sz="3000">
                          <a:latin typeface="Calibri"/>
                          <a:ea typeface="Calibri"/>
                          <a:cs typeface="Calibri"/>
                          <a:sym typeface="Calibri"/>
                        </a:rPr>
                        <a:t>A waterborne live threatening diarrheal disease.</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Caused by </a:t>
                      </a:r>
                      <a:r>
                        <a:rPr lang="en" sz="3000" i="1">
                          <a:latin typeface="Calibri"/>
                          <a:ea typeface="Calibri"/>
                          <a:cs typeface="Calibri"/>
                          <a:sym typeface="Calibri"/>
                        </a:rPr>
                        <a:t>Vibrio Cholera </a:t>
                      </a:r>
                      <a:r>
                        <a:rPr lang="en" sz="3000">
                          <a:latin typeface="Calibri"/>
                          <a:ea typeface="Calibri"/>
                          <a:cs typeface="Calibri"/>
                          <a:sym typeface="Calibri"/>
                        </a:rPr>
                        <a:t>which is  a </a:t>
                      </a:r>
                      <a:r>
                        <a:rPr lang="en" sz="3000">
                          <a:solidFill>
                            <a:srgbClr val="FF0000"/>
                          </a:solidFill>
                          <a:latin typeface="Calibri"/>
                          <a:ea typeface="Calibri"/>
                          <a:cs typeface="Calibri"/>
                          <a:sym typeface="Calibri"/>
                        </a:rPr>
                        <a:t>comma- shaped gram-negative rods.</a:t>
                      </a:r>
                      <a:r>
                        <a:rPr lang="en" sz="3000">
                          <a:latin typeface="Calibri"/>
                          <a:ea typeface="Calibri"/>
                          <a:cs typeface="Calibri"/>
                          <a:sym typeface="Calibri"/>
                        </a:rPr>
                        <a:t> Which is found in salt and freshwater.</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Serotypes (O 1 and O 139).</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Produce a non-invasive enterotoxin.</a:t>
                      </a:r>
                      <a:endParaRPr sz="3000"/>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13348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130" name="Google Shape;130;p20"/>
          <p:cNvGraphicFramePr/>
          <p:nvPr/>
        </p:nvGraphicFramePr>
        <p:xfrm>
          <a:off x="205263" y="5159650"/>
          <a:ext cx="17008775" cy="1754850"/>
        </p:xfrm>
        <a:graphic>
          <a:graphicData uri="http://schemas.openxmlformats.org/drawingml/2006/table">
            <a:tbl>
              <a:tblPr>
                <a:noFill/>
                <a:tableStyleId>{383858E9-76A2-4825-9730-A2A361508DCB}</a:tableStyleId>
              </a:tblPr>
              <a:tblGrid>
                <a:gridCol w="2995800">
                  <a:extLst>
                    <a:ext uri="{9D8B030D-6E8A-4147-A177-3AD203B41FA5}">
                      <a16:colId xmlns:a16="http://schemas.microsoft.com/office/drawing/2014/main" val="20000"/>
                    </a:ext>
                  </a:extLst>
                </a:gridCol>
                <a:gridCol w="14012975">
                  <a:extLst>
                    <a:ext uri="{9D8B030D-6E8A-4147-A177-3AD203B41FA5}">
                      <a16:colId xmlns:a16="http://schemas.microsoft.com/office/drawing/2014/main" val="20001"/>
                    </a:ext>
                  </a:extLst>
                </a:gridCol>
              </a:tblGrid>
              <a:tr h="877425">
                <a:tc rowSpan="2">
                  <a:txBody>
                    <a:bodyPr/>
                    <a:lstStyle/>
                    <a:p>
                      <a:pPr marL="0" lvl="0" indent="0" algn="l" rtl="0">
                        <a:spcBef>
                          <a:spcPts val="0"/>
                        </a:spcBef>
                        <a:spcAft>
                          <a:spcPts val="0"/>
                        </a:spcAft>
                        <a:buClr>
                          <a:schemeClr val="dk1"/>
                        </a:buClr>
                        <a:buSzPts val="1100"/>
                        <a:buFont typeface="Arial"/>
                        <a:buNone/>
                      </a:pPr>
                      <a:r>
                        <a:rPr lang="en" sz="3000" b="1">
                          <a:latin typeface="Calibri"/>
                          <a:ea typeface="Calibri"/>
                          <a:cs typeface="Calibri"/>
                          <a:sym typeface="Calibri"/>
                        </a:rPr>
                        <a:t>Transmission</a:t>
                      </a:r>
                      <a:endParaRPr sz="3000" b="1">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B6D7A8"/>
                    </a:solidFill>
                  </a:tcPr>
                </a:tc>
                <a:tc rowSpan="2">
                  <a:txBody>
                    <a:bodyPr/>
                    <a:lstStyle/>
                    <a:p>
                      <a:pPr marL="457200" lvl="0" indent="-419100" algn="l" rtl="0">
                        <a:lnSpc>
                          <a:spcPct val="115000"/>
                        </a:lnSpc>
                        <a:spcBef>
                          <a:spcPts val="500"/>
                        </a:spcBef>
                        <a:spcAft>
                          <a:spcPts val="0"/>
                        </a:spcAft>
                        <a:buSzPts val="3000"/>
                        <a:buFont typeface="Calibri"/>
                        <a:buChar char="●"/>
                      </a:pPr>
                      <a:r>
                        <a:rPr lang="en" sz="3000">
                          <a:latin typeface="Calibri"/>
                          <a:ea typeface="Calibri"/>
                          <a:cs typeface="Calibri"/>
                          <a:sym typeface="Calibri"/>
                        </a:rPr>
                        <a:t>Fecal- oral transmission through</a:t>
                      </a:r>
                      <a:r>
                        <a:rPr lang="en" sz="3000">
                          <a:solidFill>
                            <a:srgbClr val="BF9000"/>
                          </a:solidFill>
                          <a:latin typeface="Calibri"/>
                          <a:ea typeface="Calibri"/>
                          <a:cs typeface="Calibri"/>
                          <a:sym typeface="Calibri"/>
                        </a:rPr>
                        <a:t> contaminated food or water.</a:t>
                      </a:r>
                      <a:endParaRPr sz="3000">
                        <a:solidFill>
                          <a:srgbClr val="BF9000"/>
                        </a:solidFill>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Sewage or infected person contaminate water supply.</a:t>
                      </a:r>
                      <a:endParaRPr sz="3000">
                        <a:latin typeface="Calibri"/>
                        <a:ea typeface="Calibri"/>
                        <a:cs typeface="Calibri"/>
                        <a:sym typeface="Calibri"/>
                      </a:endParaRPr>
                    </a:p>
                    <a:p>
                      <a:pPr marL="457200" lvl="0" indent="-419100" algn="l" rtl="0">
                        <a:lnSpc>
                          <a:spcPct val="115000"/>
                        </a:lnSpc>
                        <a:spcBef>
                          <a:spcPts val="0"/>
                        </a:spcBef>
                        <a:spcAft>
                          <a:spcPts val="0"/>
                        </a:spcAft>
                        <a:buClr>
                          <a:srgbClr val="FF0000"/>
                        </a:buClr>
                        <a:buSzPts val="3000"/>
                        <a:buFont typeface="Calibri"/>
                        <a:buChar char="●"/>
                      </a:pPr>
                      <a:r>
                        <a:rPr lang="en" sz="3000">
                          <a:solidFill>
                            <a:srgbClr val="FF0000"/>
                          </a:solidFill>
                          <a:latin typeface="Calibri"/>
                          <a:ea typeface="Calibri"/>
                          <a:cs typeface="Calibri"/>
                          <a:sym typeface="Calibri"/>
                        </a:rPr>
                        <a:t>Undercooked shellfish.</a:t>
                      </a:r>
                      <a:endParaRPr sz="3000">
                        <a:solidFill>
                          <a:srgbClr val="FF0000"/>
                        </a:solidFill>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tcPr>
                </a:tc>
                <a:extLst>
                  <a:ext uri="{0D108BD9-81ED-4DB2-BD59-A6C34878D82A}">
                    <a16:rowId xmlns:a16="http://schemas.microsoft.com/office/drawing/2014/main" val="10000"/>
                  </a:ext>
                </a:extLst>
              </a:tr>
              <a:tr h="87742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pic>
        <p:nvPicPr>
          <p:cNvPr id="131" name="Google Shape;131;p20"/>
          <p:cNvPicPr preferRelativeResize="0"/>
          <p:nvPr/>
        </p:nvPicPr>
        <p:blipFill>
          <a:blip r:embed="rId4">
            <a:alphaModFix/>
          </a:blip>
          <a:stretch>
            <a:fillRect/>
          </a:stretch>
        </p:blipFill>
        <p:spPr>
          <a:xfrm>
            <a:off x="5273529" y="9375893"/>
            <a:ext cx="7569149" cy="943211"/>
          </a:xfrm>
          <a:prstGeom prst="rect">
            <a:avLst/>
          </a:prstGeom>
          <a:noFill/>
          <a:ln>
            <a:noFill/>
          </a:ln>
        </p:spPr>
      </p:pic>
      <p:graphicFrame>
        <p:nvGraphicFramePr>
          <p:cNvPr id="132" name="Google Shape;132;p20"/>
          <p:cNvGraphicFramePr/>
          <p:nvPr/>
        </p:nvGraphicFramePr>
        <p:xfrm>
          <a:off x="205263" y="6980813"/>
          <a:ext cx="17008775" cy="1821150"/>
        </p:xfrm>
        <a:graphic>
          <a:graphicData uri="http://schemas.openxmlformats.org/drawingml/2006/table">
            <a:tbl>
              <a:tblPr>
                <a:noFill/>
                <a:tableStyleId>{383858E9-76A2-4825-9730-A2A361508DCB}</a:tableStyleId>
              </a:tblPr>
              <a:tblGrid>
                <a:gridCol w="2995800">
                  <a:extLst>
                    <a:ext uri="{9D8B030D-6E8A-4147-A177-3AD203B41FA5}">
                      <a16:colId xmlns:a16="http://schemas.microsoft.com/office/drawing/2014/main" val="20000"/>
                    </a:ext>
                  </a:extLst>
                </a:gridCol>
                <a:gridCol w="14012975">
                  <a:extLst>
                    <a:ext uri="{9D8B030D-6E8A-4147-A177-3AD203B41FA5}">
                      <a16:colId xmlns:a16="http://schemas.microsoft.com/office/drawing/2014/main" val="20001"/>
                    </a:ext>
                  </a:extLst>
                </a:gridCol>
              </a:tblGrid>
              <a:tr h="910575">
                <a:tc rowSpan="2">
                  <a:txBody>
                    <a:bodyPr/>
                    <a:lstStyle/>
                    <a:p>
                      <a:pPr marL="0" lvl="0" indent="0" algn="l" rtl="0">
                        <a:spcBef>
                          <a:spcPts val="0"/>
                        </a:spcBef>
                        <a:spcAft>
                          <a:spcPts val="0"/>
                        </a:spcAft>
                        <a:buNone/>
                      </a:pPr>
                      <a:r>
                        <a:rPr lang="en" sz="3000" b="1">
                          <a:latin typeface="Calibri"/>
                          <a:ea typeface="Calibri"/>
                          <a:cs typeface="Calibri"/>
                          <a:sym typeface="Calibri"/>
                        </a:rPr>
                        <a:t>Infectivity</a:t>
                      </a:r>
                      <a:endParaRPr sz="3000" b="1">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93C47D"/>
                    </a:solidFill>
                  </a:tcPr>
                </a:tc>
                <a:tc rowSpan="2">
                  <a:txBody>
                    <a:bodyPr/>
                    <a:lstStyle/>
                    <a:p>
                      <a:pPr marL="457200" lvl="0" indent="-419100" algn="l" rtl="0">
                        <a:lnSpc>
                          <a:spcPct val="115000"/>
                        </a:lnSpc>
                        <a:spcBef>
                          <a:spcPts val="500"/>
                        </a:spcBef>
                        <a:spcAft>
                          <a:spcPts val="0"/>
                        </a:spcAft>
                        <a:buSzPts val="3000"/>
                        <a:buFont typeface="Calibri"/>
                        <a:buChar char="●"/>
                      </a:pPr>
                      <a:r>
                        <a:rPr lang="en" sz="3000">
                          <a:latin typeface="Calibri"/>
                          <a:ea typeface="Calibri"/>
                          <a:cs typeface="Calibri"/>
                          <a:sym typeface="Calibri"/>
                        </a:rPr>
                        <a:t>During acute stage till recovery ( end one to three weeks)</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Infected person can produce up to 20 L of 10</a:t>
                      </a:r>
                      <a:r>
                        <a:rPr lang="en" sz="3000" baseline="30000">
                          <a:latin typeface="Calibri"/>
                          <a:ea typeface="Calibri"/>
                          <a:cs typeface="Calibri"/>
                          <a:sym typeface="Calibri"/>
                        </a:rPr>
                        <a:t>9</a:t>
                      </a:r>
                      <a:r>
                        <a:rPr lang="en" sz="3000">
                          <a:latin typeface="Calibri"/>
                          <a:ea typeface="Calibri"/>
                          <a:cs typeface="Calibri"/>
                          <a:sym typeface="Calibri"/>
                        </a:rPr>
                        <a:t> CFU/ml /day</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Infectious dose </a:t>
                      </a:r>
                      <a:r>
                        <a:rPr lang="en" sz="3000" b="1">
                          <a:solidFill>
                            <a:srgbClr val="BF9000"/>
                          </a:solidFill>
                          <a:latin typeface="Calibri"/>
                          <a:ea typeface="Calibri"/>
                          <a:cs typeface="Calibri"/>
                          <a:sym typeface="Calibri"/>
                        </a:rPr>
                        <a:t>10</a:t>
                      </a:r>
                      <a:r>
                        <a:rPr lang="en" sz="3000" b="1" baseline="30000">
                          <a:solidFill>
                            <a:srgbClr val="BF9000"/>
                          </a:solidFill>
                          <a:latin typeface="Calibri"/>
                          <a:ea typeface="Calibri"/>
                          <a:cs typeface="Calibri"/>
                          <a:sym typeface="Calibri"/>
                        </a:rPr>
                        <a:t>6</a:t>
                      </a:r>
                      <a:r>
                        <a:rPr lang="en" sz="3000" b="1">
                          <a:solidFill>
                            <a:srgbClr val="BF9000"/>
                          </a:solidFill>
                          <a:latin typeface="Calibri"/>
                          <a:ea typeface="Calibri"/>
                          <a:cs typeface="Calibri"/>
                          <a:sym typeface="Calibri"/>
                        </a:rPr>
                        <a:t>-10</a:t>
                      </a:r>
                      <a:r>
                        <a:rPr lang="en" sz="3000" b="1" baseline="30000">
                          <a:solidFill>
                            <a:srgbClr val="BF9000"/>
                          </a:solidFill>
                          <a:latin typeface="Calibri"/>
                          <a:ea typeface="Calibri"/>
                          <a:cs typeface="Calibri"/>
                          <a:sym typeface="Calibri"/>
                        </a:rPr>
                        <a:t>11</a:t>
                      </a:r>
                      <a:r>
                        <a:rPr lang="en" sz="3000">
                          <a:latin typeface="Calibri"/>
                          <a:ea typeface="Calibri"/>
                          <a:cs typeface="Calibri"/>
                          <a:sym typeface="Calibri"/>
                        </a:rPr>
                        <a:t> colony-forming units</a:t>
                      </a:r>
                      <a:endParaRPr sz="3000">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91057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133" name="Google Shape;133;p20"/>
          <p:cNvGraphicFramePr/>
          <p:nvPr/>
        </p:nvGraphicFramePr>
        <p:xfrm>
          <a:off x="205263" y="8607300"/>
          <a:ext cx="17008775" cy="1543100"/>
        </p:xfrm>
        <a:graphic>
          <a:graphicData uri="http://schemas.openxmlformats.org/drawingml/2006/table">
            <a:tbl>
              <a:tblPr>
                <a:noFill/>
                <a:tableStyleId>{383858E9-76A2-4825-9730-A2A361508DCB}</a:tableStyleId>
              </a:tblPr>
              <a:tblGrid>
                <a:gridCol w="2995800">
                  <a:extLst>
                    <a:ext uri="{9D8B030D-6E8A-4147-A177-3AD203B41FA5}">
                      <a16:colId xmlns:a16="http://schemas.microsoft.com/office/drawing/2014/main" val="20000"/>
                    </a:ext>
                  </a:extLst>
                </a:gridCol>
                <a:gridCol w="14012975">
                  <a:extLst>
                    <a:ext uri="{9D8B030D-6E8A-4147-A177-3AD203B41FA5}">
                      <a16:colId xmlns:a16="http://schemas.microsoft.com/office/drawing/2014/main" val="20001"/>
                    </a:ext>
                  </a:extLst>
                </a:gridCol>
              </a:tblGrid>
              <a:tr h="771550">
                <a:tc rowSpan="2">
                  <a:txBody>
                    <a:bodyPr/>
                    <a:lstStyle/>
                    <a:p>
                      <a:pPr marL="0" lvl="0" indent="0" algn="l" rtl="0">
                        <a:spcBef>
                          <a:spcPts val="0"/>
                        </a:spcBef>
                        <a:spcAft>
                          <a:spcPts val="0"/>
                        </a:spcAft>
                        <a:buClr>
                          <a:schemeClr val="dk1"/>
                        </a:buClr>
                        <a:buSzPts val="1100"/>
                        <a:buFont typeface="Arial"/>
                        <a:buNone/>
                      </a:pPr>
                      <a:r>
                        <a:rPr lang="en" sz="3000" b="1">
                          <a:latin typeface="Calibri"/>
                          <a:ea typeface="Calibri"/>
                          <a:cs typeface="Calibri"/>
                          <a:sym typeface="Calibri"/>
                        </a:rPr>
                        <a:t>Pathogenesis</a:t>
                      </a:r>
                      <a:endParaRPr sz="3000" b="1">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B6D7A8"/>
                    </a:solidFill>
                  </a:tcPr>
                </a:tc>
                <a:tc rowSpan="2">
                  <a:txBody>
                    <a:bodyPr/>
                    <a:lstStyle/>
                    <a:p>
                      <a:pPr marL="457200" lvl="0" indent="-419100" algn="l" rtl="0">
                        <a:lnSpc>
                          <a:spcPct val="115000"/>
                        </a:lnSpc>
                        <a:spcBef>
                          <a:spcPts val="500"/>
                        </a:spcBef>
                        <a:spcAft>
                          <a:spcPts val="0"/>
                        </a:spcAft>
                        <a:buClr>
                          <a:schemeClr val="dk1"/>
                        </a:buClr>
                        <a:buSzPts val="3000"/>
                        <a:buFont typeface="Calibri"/>
                        <a:buChar char="●"/>
                      </a:pPr>
                      <a:r>
                        <a:rPr lang="en" sz="3000">
                          <a:latin typeface="Calibri"/>
                          <a:ea typeface="Calibri"/>
                          <a:cs typeface="Calibri"/>
                          <a:sym typeface="Calibri"/>
                        </a:rPr>
                        <a:t>Vibrio cholerae uses</a:t>
                      </a:r>
                      <a:r>
                        <a:rPr lang="en" sz="3000">
                          <a:solidFill>
                            <a:srgbClr val="2F2B20"/>
                          </a:solidFill>
                          <a:latin typeface="Calibri"/>
                          <a:ea typeface="Calibri"/>
                          <a:cs typeface="Calibri"/>
                          <a:sym typeface="Calibri"/>
                        </a:rPr>
                        <a:t> </a:t>
                      </a:r>
                      <a:r>
                        <a:rPr lang="en" sz="3000">
                          <a:solidFill>
                            <a:srgbClr val="FF0000"/>
                          </a:solidFill>
                          <a:latin typeface="Calibri"/>
                          <a:ea typeface="Calibri"/>
                          <a:cs typeface="Calibri"/>
                          <a:sym typeface="Calibri"/>
                        </a:rPr>
                        <a:t>toxin-coregulated pili (TCP)</a:t>
                      </a:r>
                      <a:r>
                        <a:rPr lang="en" sz="3000">
                          <a:solidFill>
                            <a:srgbClr val="2F2B20"/>
                          </a:solidFill>
                          <a:latin typeface="Calibri"/>
                          <a:ea typeface="Calibri"/>
                          <a:cs typeface="Calibri"/>
                          <a:sym typeface="Calibri"/>
                        </a:rPr>
                        <a:t> To c</a:t>
                      </a:r>
                      <a:r>
                        <a:rPr lang="en" sz="3000">
                          <a:latin typeface="Calibri"/>
                          <a:ea typeface="Calibri"/>
                          <a:cs typeface="Calibri"/>
                          <a:sym typeface="Calibri"/>
                        </a:rPr>
                        <a:t>olonize the human intestine.</a:t>
                      </a:r>
                      <a:endParaRPr sz="3000">
                        <a:latin typeface="Calibri"/>
                        <a:ea typeface="Calibri"/>
                        <a:cs typeface="Calibri"/>
                        <a:sym typeface="Calibri"/>
                      </a:endParaRPr>
                    </a:p>
                    <a:p>
                      <a:pPr marL="457200" lvl="0" indent="-419100" algn="l" rtl="0">
                        <a:lnSpc>
                          <a:spcPct val="115000"/>
                        </a:lnSpc>
                        <a:spcBef>
                          <a:spcPts val="0"/>
                        </a:spcBef>
                        <a:spcAft>
                          <a:spcPts val="0"/>
                        </a:spcAft>
                        <a:buClr>
                          <a:srgbClr val="2F2B20"/>
                        </a:buClr>
                        <a:buSzPts val="3000"/>
                        <a:buFont typeface="Calibri"/>
                        <a:buChar char="●"/>
                      </a:pPr>
                      <a:r>
                        <a:rPr lang="en" sz="3000">
                          <a:latin typeface="Calibri"/>
                          <a:ea typeface="Calibri"/>
                          <a:cs typeface="Calibri"/>
                          <a:sym typeface="Calibri"/>
                        </a:rPr>
                        <a:t>secretory diarrhea caused by the actions o</a:t>
                      </a:r>
                      <a:r>
                        <a:rPr lang="en" sz="3000">
                          <a:solidFill>
                            <a:srgbClr val="2F2B20"/>
                          </a:solidFill>
                          <a:latin typeface="Calibri"/>
                          <a:ea typeface="Calibri"/>
                          <a:cs typeface="Calibri"/>
                          <a:sym typeface="Calibri"/>
                        </a:rPr>
                        <a:t>f </a:t>
                      </a:r>
                      <a:r>
                        <a:rPr lang="en" sz="3000">
                          <a:solidFill>
                            <a:srgbClr val="FF0000"/>
                          </a:solidFill>
                          <a:latin typeface="Calibri"/>
                          <a:ea typeface="Calibri"/>
                          <a:cs typeface="Calibri"/>
                          <a:sym typeface="Calibri"/>
                        </a:rPr>
                        <a:t>cholera toxin </a:t>
                      </a:r>
                      <a:r>
                        <a:rPr lang="en" sz="3000">
                          <a:solidFill>
                            <a:srgbClr val="BF9000"/>
                          </a:solidFill>
                          <a:latin typeface="Calibri"/>
                          <a:ea typeface="Calibri"/>
                          <a:cs typeface="Calibri"/>
                          <a:sym typeface="Calibri"/>
                        </a:rPr>
                        <a:t>(enterotoxin)</a:t>
                      </a:r>
                      <a:endParaRPr sz="3000">
                        <a:solidFill>
                          <a:srgbClr val="BF9000"/>
                        </a:solidFill>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tcPr>
                </a:tc>
                <a:extLst>
                  <a:ext uri="{0D108BD9-81ED-4DB2-BD59-A6C34878D82A}">
                    <a16:rowId xmlns:a16="http://schemas.microsoft.com/office/drawing/2014/main" val="10000"/>
                  </a:ext>
                </a:extLst>
              </a:tr>
              <a:tr h="7715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pic>
        <p:nvPicPr>
          <p:cNvPr id="134" name="Google Shape;134;p20"/>
          <p:cNvPicPr preferRelativeResize="0"/>
          <p:nvPr/>
        </p:nvPicPr>
        <p:blipFill>
          <a:blip r:embed="rId4">
            <a:alphaModFix/>
          </a:blip>
          <a:stretch>
            <a:fillRect/>
          </a:stretch>
        </p:blipFill>
        <p:spPr>
          <a:xfrm>
            <a:off x="5273541" y="14715093"/>
            <a:ext cx="7569149" cy="943211"/>
          </a:xfrm>
          <a:prstGeom prst="rect">
            <a:avLst/>
          </a:prstGeom>
          <a:noFill/>
          <a:ln>
            <a:noFill/>
          </a:ln>
        </p:spPr>
      </p:pic>
      <p:graphicFrame>
        <p:nvGraphicFramePr>
          <p:cNvPr id="135" name="Google Shape;135;p20"/>
          <p:cNvGraphicFramePr/>
          <p:nvPr/>
        </p:nvGraphicFramePr>
        <p:xfrm>
          <a:off x="205250" y="10107750"/>
          <a:ext cx="17008775" cy="3951100"/>
        </p:xfrm>
        <a:graphic>
          <a:graphicData uri="http://schemas.openxmlformats.org/drawingml/2006/table">
            <a:tbl>
              <a:tblPr>
                <a:noFill/>
                <a:tableStyleId>{383858E9-76A2-4825-9730-A2A361508DCB}</a:tableStyleId>
              </a:tblPr>
              <a:tblGrid>
                <a:gridCol w="2995800">
                  <a:extLst>
                    <a:ext uri="{9D8B030D-6E8A-4147-A177-3AD203B41FA5}">
                      <a16:colId xmlns:a16="http://schemas.microsoft.com/office/drawing/2014/main" val="20000"/>
                    </a:ext>
                  </a:extLst>
                </a:gridCol>
                <a:gridCol w="14012975">
                  <a:extLst>
                    <a:ext uri="{9D8B030D-6E8A-4147-A177-3AD203B41FA5}">
                      <a16:colId xmlns:a16="http://schemas.microsoft.com/office/drawing/2014/main" val="20001"/>
                    </a:ext>
                  </a:extLst>
                </a:gridCol>
              </a:tblGrid>
              <a:tr h="1334800">
                <a:tc rowSpan="2">
                  <a:txBody>
                    <a:bodyPr/>
                    <a:lstStyle/>
                    <a:p>
                      <a:pPr marL="0" lvl="0" indent="0" algn="l" rtl="0">
                        <a:spcBef>
                          <a:spcPts val="0"/>
                        </a:spcBef>
                        <a:spcAft>
                          <a:spcPts val="0"/>
                        </a:spcAft>
                        <a:buNone/>
                      </a:pPr>
                      <a:r>
                        <a:rPr lang="en" sz="3000" b="1">
                          <a:latin typeface="Calibri"/>
                          <a:ea typeface="Calibri"/>
                          <a:cs typeface="Calibri"/>
                          <a:sym typeface="Calibri"/>
                        </a:rPr>
                        <a:t>Clinical Manifestations</a:t>
                      </a:r>
                      <a:endParaRPr sz="3000" b="1">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93C47D"/>
                    </a:solidFill>
                  </a:tcPr>
                </a:tc>
                <a:tc rowSpan="2">
                  <a:txBody>
                    <a:bodyPr/>
                    <a:lstStyle/>
                    <a:p>
                      <a:pPr marL="457200" lvl="0" indent="-419100" algn="l" rtl="0">
                        <a:lnSpc>
                          <a:spcPct val="115000"/>
                        </a:lnSpc>
                        <a:spcBef>
                          <a:spcPts val="500"/>
                        </a:spcBef>
                        <a:spcAft>
                          <a:spcPts val="0"/>
                        </a:spcAft>
                        <a:buSzPts val="3000"/>
                        <a:buFont typeface="Calibri"/>
                        <a:buChar char="●"/>
                      </a:pPr>
                      <a:r>
                        <a:rPr lang="en" sz="3000">
                          <a:latin typeface="Calibri"/>
                          <a:ea typeface="Calibri"/>
                          <a:cs typeface="Calibri"/>
                          <a:sym typeface="Calibri"/>
                        </a:rPr>
                        <a:t>Ranges from a few hours to 5 days( range 1-3 days).</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Depending on</a:t>
                      </a:r>
                      <a:r>
                        <a:rPr lang="en" sz="3000">
                          <a:solidFill>
                            <a:srgbClr val="BF9000"/>
                          </a:solidFill>
                          <a:latin typeface="Calibri"/>
                          <a:ea typeface="Calibri"/>
                          <a:cs typeface="Calibri"/>
                          <a:sym typeface="Calibri"/>
                        </a:rPr>
                        <a:t> gastric acidity</a:t>
                      </a:r>
                      <a:r>
                        <a:rPr lang="en" sz="3000">
                          <a:latin typeface="Calibri"/>
                          <a:ea typeface="Calibri"/>
                          <a:cs typeface="Calibri"/>
                          <a:sym typeface="Calibri"/>
                        </a:rPr>
                        <a:t> and initial infectious dose.</a:t>
                      </a:r>
                      <a:endParaRPr sz="3000">
                        <a:latin typeface="Calibri"/>
                        <a:ea typeface="Calibri"/>
                        <a:cs typeface="Calibri"/>
                        <a:sym typeface="Calibri"/>
                      </a:endParaRPr>
                    </a:p>
                    <a:p>
                      <a:pPr marL="457200" lvl="0" indent="-419100" algn="l" rtl="0">
                        <a:lnSpc>
                          <a:spcPct val="115000"/>
                        </a:lnSpc>
                        <a:spcBef>
                          <a:spcPts val="0"/>
                        </a:spcBef>
                        <a:spcAft>
                          <a:spcPts val="0"/>
                        </a:spcAft>
                        <a:buClr>
                          <a:srgbClr val="2F2B20"/>
                        </a:buClr>
                        <a:buSzPts val="3000"/>
                        <a:buFont typeface="Calibri"/>
                        <a:buChar char="●"/>
                      </a:pPr>
                      <a:r>
                        <a:rPr lang="en" sz="3000" b="1">
                          <a:solidFill>
                            <a:srgbClr val="2F2B20"/>
                          </a:solidFill>
                          <a:latin typeface="Calibri"/>
                          <a:ea typeface="Calibri"/>
                          <a:cs typeface="Calibri"/>
                          <a:sym typeface="Calibri"/>
                        </a:rPr>
                        <a:t>75% asymptomatic</a:t>
                      </a:r>
                      <a:endParaRPr sz="3000" b="1">
                        <a:solidFill>
                          <a:srgbClr val="2F2B20"/>
                        </a:solidFill>
                        <a:latin typeface="Calibri"/>
                        <a:ea typeface="Calibri"/>
                        <a:cs typeface="Calibri"/>
                        <a:sym typeface="Calibri"/>
                      </a:endParaRPr>
                    </a:p>
                    <a:p>
                      <a:pPr marL="457200" lvl="0" indent="-419100" algn="l" rtl="0">
                        <a:lnSpc>
                          <a:spcPct val="115000"/>
                        </a:lnSpc>
                        <a:spcBef>
                          <a:spcPts val="0"/>
                        </a:spcBef>
                        <a:spcAft>
                          <a:spcPts val="0"/>
                        </a:spcAft>
                        <a:buClr>
                          <a:srgbClr val="2F2B20"/>
                        </a:buClr>
                        <a:buSzPts val="3000"/>
                        <a:buFont typeface="Calibri"/>
                        <a:buChar char="●"/>
                      </a:pPr>
                      <a:r>
                        <a:rPr lang="en" sz="3000">
                          <a:solidFill>
                            <a:srgbClr val="2F2B20"/>
                          </a:solidFill>
                          <a:latin typeface="Calibri"/>
                          <a:ea typeface="Calibri"/>
                          <a:cs typeface="Calibri"/>
                          <a:sym typeface="Calibri"/>
                        </a:rPr>
                        <a:t> </a:t>
                      </a:r>
                      <a:r>
                        <a:rPr lang="en" sz="3000" b="1">
                          <a:solidFill>
                            <a:srgbClr val="2F2B20"/>
                          </a:solidFill>
                          <a:latin typeface="Calibri"/>
                          <a:ea typeface="Calibri"/>
                          <a:cs typeface="Calibri"/>
                          <a:sym typeface="Calibri"/>
                        </a:rPr>
                        <a:t>20% mild disease:</a:t>
                      </a:r>
                      <a:r>
                        <a:rPr lang="en" sz="3000">
                          <a:latin typeface="Calibri"/>
                          <a:ea typeface="Calibri"/>
                          <a:cs typeface="Calibri"/>
                          <a:sym typeface="Calibri"/>
                        </a:rPr>
                        <a:t>Vomiting -Cramps -Watery diarrhea (1L/hour) with flecks of white mucus</a:t>
                      </a:r>
                      <a:r>
                        <a:rPr lang="en" sz="3000">
                          <a:solidFill>
                            <a:srgbClr val="BF9000"/>
                          </a:solidFill>
                          <a:latin typeface="Calibri"/>
                          <a:ea typeface="Calibri"/>
                          <a:cs typeface="Calibri"/>
                          <a:sym typeface="Calibri"/>
                        </a:rPr>
                        <a:t> (rice water stool)</a:t>
                      </a:r>
                      <a:r>
                        <a:rPr lang="en" sz="3000">
                          <a:latin typeface="Calibri"/>
                          <a:ea typeface="Calibri"/>
                          <a:cs typeface="Calibri"/>
                          <a:sym typeface="Calibri"/>
                        </a:rPr>
                        <a:t> with a fishy odor</a:t>
                      </a:r>
                      <a:endParaRPr sz="3000">
                        <a:latin typeface="Calibri"/>
                        <a:ea typeface="Calibri"/>
                        <a:cs typeface="Calibri"/>
                        <a:sym typeface="Calibri"/>
                      </a:endParaRPr>
                    </a:p>
                    <a:p>
                      <a:pPr marL="457200" lvl="0" indent="-419100" algn="l" rtl="0">
                        <a:lnSpc>
                          <a:spcPct val="115000"/>
                        </a:lnSpc>
                        <a:spcBef>
                          <a:spcPts val="0"/>
                        </a:spcBef>
                        <a:spcAft>
                          <a:spcPts val="0"/>
                        </a:spcAft>
                        <a:buClr>
                          <a:srgbClr val="2F2B20"/>
                        </a:buClr>
                        <a:buSzPts val="3000"/>
                        <a:buFont typeface="Calibri"/>
                        <a:buChar char="●"/>
                      </a:pPr>
                      <a:r>
                        <a:rPr lang="en" sz="3000">
                          <a:solidFill>
                            <a:srgbClr val="2F2B20"/>
                          </a:solidFill>
                          <a:latin typeface="Calibri"/>
                          <a:ea typeface="Calibri"/>
                          <a:cs typeface="Calibri"/>
                          <a:sym typeface="Calibri"/>
                        </a:rPr>
                        <a:t> </a:t>
                      </a:r>
                      <a:r>
                        <a:rPr lang="en" sz="3000" b="1">
                          <a:solidFill>
                            <a:srgbClr val="2F2B20"/>
                          </a:solidFill>
                          <a:latin typeface="Calibri"/>
                          <a:ea typeface="Calibri"/>
                          <a:cs typeface="Calibri"/>
                          <a:sym typeface="Calibri"/>
                        </a:rPr>
                        <a:t>2-5% severe</a:t>
                      </a:r>
                      <a:r>
                        <a:rPr lang="en" sz="3000" b="1">
                          <a:solidFill>
                            <a:srgbClr val="FF0000"/>
                          </a:solidFill>
                          <a:latin typeface="Calibri"/>
                          <a:ea typeface="Calibri"/>
                          <a:cs typeface="Calibri"/>
                          <a:sym typeface="Calibri"/>
                        </a:rPr>
                        <a:t>(Cholera Gravis)</a:t>
                      </a:r>
                      <a:r>
                        <a:rPr lang="en" sz="3000" b="1">
                          <a:latin typeface="Calibri"/>
                          <a:ea typeface="Calibri"/>
                          <a:cs typeface="Calibri"/>
                          <a:sym typeface="Calibri"/>
                        </a:rPr>
                        <a:t>: </a:t>
                      </a:r>
                      <a:r>
                        <a:rPr lang="en" sz="3000">
                          <a:latin typeface="Calibri"/>
                          <a:ea typeface="Calibri"/>
                          <a:cs typeface="Calibri"/>
                          <a:sym typeface="Calibri"/>
                        </a:rPr>
                        <a:t>More severe symptoms due to Rapid loss of body fluids </a:t>
                      </a:r>
                      <a:r>
                        <a:rPr lang="en" sz="3000" u="sng">
                          <a:latin typeface="Calibri"/>
                          <a:ea typeface="Calibri"/>
                          <a:cs typeface="Calibri"/>
                          <a:sym typeface="Calibri"/>
                        </a:rPr>
                        <a:t>Causing </a:t>
                      </a:r>
                      <a:r>
                        <a:rPr lang="en" sz="3000">
                          <a:latin typeface="Calibri"/>
                          <a:ea typeface="Calibri"/>
                          <a:cs typeface="Calibri"/>
                          <a:sym typeface="Calibri"/>
                        </a:rPr>
                        <a:t>Hypovolemic Shock &amp; electrolytes imbalance.</a:t>
                      </a:r>
                      <a:endParaRPr sz="3000">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26163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136" name="Google Shape;136;p20"/>
          <p:cNvGraphicFramePr/>
          <p:nvPr/>
        </p:nvGraphicFramePr>
        <p:xfrm>
          <a:off x="205263" y="14058850"/>
          <a:ext cx="17008775" cy="1821150"/>
        </p:xfrm>
        <a:graphic>
          <a:graphicData uri="http://schemas.openxmlformats.org/drawingml/2006/table">
            <a:tbl>
              <a:tblPr>
                <a:noFill/>
                <a:tableStyleId>{383858E9-76A2-4825-9730-A2A361508DCB}</a:tableStyleId>
              </a:tblPr>
              <a:tblGrid>
                <a:gridCol w="2995800">
                  <a:extLst>
                    <a:ext uri="{9D8B030D-6E8A-4147-A177-3AD203B41FA5}">
                      <a16:colId xmlns:a16="http://schemas.microsoft.com/office/drawing/2014/main" val="20000"/>
                    </a:ext>
                  </a:extLst>
                </a:gridCol>
                <a:gridCol w="14012975">
                  <a:extLst>
                    <a:ext uri="{9D8B030D-6E8A-4147-A177-3AD203B41FA5}">
                      <a16:colId xmlns:a16="http://schemas.microsoft.com/office/drawing/2014/main" val="20001"/>
                    </a:ext>
                  </a:extLst>
                </a:gridCol>
              </a:tblGrid>
              <a:tr h="910575">
                <a:tc rowSpan="2">
                  <a:txBody>
                    <a:bodyPr/>
                    <a:lstStyle/>
                    <a:p>
                      <a:pPr marL="0" lvl="0" indent="0" algn="l" rtl="0">
                        <a:spcBef>
                          <a:spcPts val="0"/>
                        </a:spcBef>
                        <a:spcAft>
                          <a:spcPts val="0"/>
                        </a:spcAft>
                        <a:buClr>
                          <a:schemeClr val="dk1"/>
                        </a:buClr>
                        <a:buSzPts val="1100"/>
                        <a:buFont typeface="Arial"/>
                        <a:buNone/>
                      </a:pPr>
                      <a:r>
                        <a:rPr lang="en" sz="3000" b="1">
                          <a:latin typeface="Calibri"/>
                          <a:ea typeface="Calibri"/>
                          <a:cs typeface="Calibri"/>
                          <a:sym typeface="Calibri"/>
                        </a:rPr>
                        <a:t>Prognosis</a:t>
                      </a:r>
                      <a:endParaRPr sz="3000" b="1">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B6D7A8"/>
                    </a:solidFill>
                  </a:tcPr>
                </a:tc>
                <a:tc rowSpan="2">
                  <a:txBody>
                    <a:bodyPr/>
                    <a:lstStyle/>
                    <a:p>
                      <a:pPr marL="457200" lvl="0" indent="-419100" algn="l" rtl="0">
                        <a:lnSpc>
                          <a:spcPct val="115000"/>
                        </a:lnSpc>
                        <a:spcBef>
                          <a:spcPts val="500"/>
                        </a:spcBef>
                        <a:spcAft>
                          <a:spcPts val="0"/>
                        </a:spcAft>
                        <a:buClr>
                          <a:schemeClr val="dk1"/>
                        </a:buClr>
                        <a:buSzPts val="3000"/>
                        <a:buFont typeface="Calibri"/>
                        <a:buChar char="●"/>
                      </a:pPr>
                      <a:r>
                        <a:rPr lang="en" sz="3000" b="1">
                          <a:solidFill>
                            <a:srgbClr val="274E13"/>
                          </a:solidFill>
                          <a:latin typeface="Calibri"/>
                          <a:ea typeface="Calibri"/>
                          <a:cs typeface="Calibri"/>
                          <a:sym typeface="Calibri"/>
                        </a:rPr>
                        <a:t>mild disease</a:t>
                      </a:r>
                      <a:r>
                        <a:rPr lang="en" sz="3000">
                          <a:solidFill>
                            <a:srgbClr val="2F2B20"/>
                          </a:solidFill>
                          <a:latin typeface="Calibri"/>
                          <a:ea typeface="Calibri"/>
                          <a:cs typeface="Calibri"/>
                          <a:sym typeface="Calibri"/>
                        </a:rPr>
                        <a:t>→</a:t>
                      </a:r>
                      <a:r>
                        <a:rPr lang="en" sz="3000">
                          <a:latin typeface="Calibri"/>
                          <a:ea typeface="Calibri"/>
                          <a:cs typeface="Calibri"/>
                          <a:sym typeface="Calibri"/>
                        </a:rPr>
                        <a:t> Death in 18 Hours-days if not treated due dehydration.</a:t>
                      </a:r>
                      <a:endParaRPr sz="3000">
                        <a:latin typeface="Calibri"/>
                        <a:ea typeface="Calibri"/>
                        <a:cs typeface="Calibri"/>
                        <a:sym typeface="Calibri"/>
                      </a:endParaRPr>
                    </a:p>
                    <a:p>
                      <a:pPr marL="457200" lvl="0" indent="-419100" algn="l" rtl="0">
                        <a:lnSpc>
                          <a:spcPct val="115000"/>
                        </a:lnSpc>
                        <a:spcBef>
                          <a:spcPts val="0"/>
                        </a:spcBef>
                        <a:spcAft>
                          <a:spcPts val="0"/>
                        </a:spcAft>
                        <a:buClr>
                          <a:schemeClr val="dk1"/>
                        </a:buClr>
                        <a:buSzPts val="3000"/>
                        <a:buFont typeface="Calibri"/>
                        <a:buChar char="●"/>
                      </a:pPr>
                      <a:r>
                        <a:rPr lang="en" sz="3000" b="1">
                          <a:solidFill>
                            <a:srgbClr val="073763"/>
                          </a:solidFill>
                          <a:latin typeface="Calibri"/>
                          <a:ea typeface="Calibri"/>
                          <a:cs typeface="Calibri"/>
                          <a:sym typeface="Calibri"/>
                        </a:rPr>
                        <a:t>severe symptoms</a:t>
                      </a:r>
                      <a:r>
                        <a:rPr lang="en" sz="3000">
                          <a:solidFill>
                            <a:srgbClr val="2F2B20"/>
                          </a:solidFill>
                          <a:latin typeface="Calibri"/>
                          <a:ea typeface="Calibri"/>
                          <a:cs typeface="Calibri"/>
                          <a:sym typeface="Calibri"/>
                        </a:rPr>
                        <a:t>→</a:t>
                      </a:r>
                      <a:r>
                        <a:rPr lang="en" sz="3000">
                          <a:solidFill>
                            <a:srgbClr val="A9A57C"/>
                          </a:solidFill>
                          <a:latin typeface="Calibri"/>
                          <a:ea typeface="Calibri"/>
                          <a:cs typeface="Calibri"/>
                          <a:sym typeface="Calibri"/>
                        </a:rPr>
                        <a:t>•</a:t>
                      </a:r>
                      <a:r>
                        <a:rPr lang="en" sz="3000">
                          <a:latin typeface="Calibri"/>
                          <a:ea typeface="Calibri"/>
                          <a:cs typeface="Calibri"/>
                          <a:sym typeface="Calibri"/>
                        </a:rPr>
                        <a:t>Death within 2-12 hours or less.</a:t>
                      </a:r>
                      <a:endParaRPr sz="3000">
                        <a:latin typeface="Calibri"/>
                        <a:ea typeface="Calibri"/>
                        <a:cs typeface="Calibri"/>
                        <a:sym typeface="Calibri"/>
                      </a:endParaRPr>
                    </a:p>
                    <a:p>
                      <a:pPr marL="457200" lvl="0" indent="-419100" algn="l" rtl="0">
                        <a:lnSpc>
                          <a:spcPct val="115000"/>
                        </a:lnSpc>
                        <a:spcBef>
                          <a:spcPts val="0"/>
                        </a:spcBef>
                        <a:spcAft>
                          <a:spcPts val="0"/>
                        </a:spcAft>
                        <a:buClr>
                          <a:srgbClr val="000000"/>
                        </a:buClr>
                        <a:buSzPts val="3000"/>
                        <a:buFont typeface="Calibri"/>
                        <a:buChar char="●"/>
                      </a:pPr>
                      <a:r>
                        <a:rPr lang="en" sz="3000">
                          <a:latin typeface="Calibri"/>
                          <a:ea typeface="Calibri"/>
                          <a:cs typeface="Calibri"/>
                          <a:sym typeface="Calibri"/>
                        </a:rPr>
                        <a:t>Mortality 50-60% without treatment </a:t>
                      </a:r>
                      <a:r>
                        <a:rPr lang="en" sz="3000" u="sng">
                          <a:latin typeface="Calibri"/>
                          <a:ea typeface="Calibri"/>
                          <a:cs typeface="Calibri"/>
                          <a:sym typeface="Calibri"/>
                        </a:rPr>
                        <a:t>DECREASE</a:t>
                      </a:r>
                      <a:r>
                        <a:rPr lang="en" sz="3000">
                          <a:latin typeface="Calibri"/>
                          <a:ea typeface="Calibri"/>
                          <a:cs typeface="Calibri"/>
                          <a:sym typeface="Calibri"/>
                        </a:rPr>
                        <a:t>  to 1% with redehydration.</a:t>
                      </a:r>
                      <a:endParaRPr sz="3000">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tcPr>
                </a:tc>
                <a:extLst>
                  <a:ext uri="{0D108BD9-81ED-4DB2-BD59-A6C34878D82A}">
                    <a16:rowId xmlns:a16="http://schemas.microsoft.com/office/drawing/2014/main" val="10000"/>
                  </a:ext>
                </a:extLst>
              </a:tr>
              <a:tr h="91057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pic>
        <p:nvPicPr>
          <p:cNvPr id="137" name="Google Shape;137;p20"/>
          <p:cNvPicPr preferRelativeResize="0"/>
          <p:nvPr/>
        </p:nvPicPr>
        <p:blipFill>
          <a:blip r:embed="rId4">
            <a:alphaModFix/>
          </a:blip>
          <a:stretch>
            <a:fillRect/>
          </a:stretch>
        </p:blipFill>
        <p:spPr>
          <a:xfrm>
            <a:off x="5273529" y="22034768"/>
            <a:ext cx="7569149" cy="943211"/>
          </a:xfrm>
          <a:prstGeom prst="rect">
            <a:avLst/>
          </a:prstGeom>
          <a:noFill/>
          <a:ln>
            <a:noFill/>
          </a:ln>
        </p:spPr>
      </p:pic>
      <p:graphicFrame>
        <p:nvGraphicFramePr>
          <p:cNvPr id="138" name="Google Shape;138;p20"/>
          <p:cNvGraphicFramePr/>
          <p:nvPr/>
        </p:nvGraphicFramePr>
        <p:xfrm>
          <a:off x="205263" y="15914463"/>
          <a:ext cx="17008775" cy="4358229"/>
        </p:xfrm>
        <a:graphic>
          <a:graphicData uri="http://schemas.openxmlformats.org/drawingml/2006/table">
            <a:tbl>
              <a:tblPr>
                <a:noFill/>
                <a:tableStyleId>{383858E9-76A2-4825-9730-A2A361508DCB}</a:tableStyleId>
              </a:tblPr>
              <a:tblGrid>
                <a:gridCol w="2995800">
                  <a:extLst>
                    <a:ext uri="{9D8B030D-6E8A-4147-A177-3AD203B41FA5}">
                      <a16:colId xmlns:a16="http://schemas.microsoft.com/office/drawing/2014/main" val="20000"/>
                    </a:ext>
                  </a:extLst>
                </a:gridCol>
                <a:gridCol w="14012975">
                  <a:extLst>
                    <a:ext uri="{9D8B030D-6E8A-4147-A177-3AD203B41FA5}">
                      <a16:colId xmlns:a16="http://schemas.microsoft.com/office/drawing/2014/main" val="20001"/>
                    </a:ext>
                  </a:extLst>
                </a:gridCol>
              </a:tblGrid>
              <a:tr h="1334800">
                <a:tc rowSpan="2">
                  <a:txBody>
                    <a:bodyPr/>
                    <a:lstStyle/>
                    <a:p>
                      <a:pPr marL="0" lvl="0" indent="0" algn="l" rtl="0">
                        <a:spcBef>
                          <a:spcPts val="0"/>
                        </a:spcBef>
                        <a:spcAft>
                          <a:spcPts val="0"/>
                        </a:spcAft>
                        <a:buNone/>
                      </a:pPr>
                      <a:r>
                        <a:rPr lang="en" sz="3000" b="1">
                          <a:latin typeface="Calibri"/>
                          <a:ea typeface="Calibri"/>
                          <a:cs typeface="Calibri"/>
                          <a:sym typeface="Calibri"/>
                        </a:rPr>
                        <a:t>Diagnosis</a:t>
                      </a:r>
                      <a:endParaRPr sz="3000" b="1">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93C47D"/>
                    </a:solidFill>
                  </a:tcPr>
                </a:tc>
                <a:tc rowSpan="2">
                  <a:txBody>
                    <a:bodyPr/>
                    <a:lstStyle/>
                    <a:p>
                      <a:pPr marL="457200" lvl="0" indent="-419100" algn="l" rtl="0">
                        <a:lnSpc>
                          <a:spcPct val="115000"/>
                        </a:lnSpc>
                        <a:spcBef>
                          <a:spcPts val="500"/>
                        </a:spcBef>
                        <a:spcAft>
                          <a:spcPts val="0"/>
                        </a:spcAft>
                        <a:buSzPts val="3000"/>
                        <a:buFont typeface="Calibri"/>
                        <a:buChar char="●"/>
                      </a:pPr>
                      <a:r>
                        <a:rPr lang="en" sz="3000">
                          <a:latin typeface="Calibri"/>
                          <a:ea typeface="Calibri"/>
                          <a:cs typeface="Calibri"/>
                          <a:sym typeface="Calibri"/>
                        </a:rPr>
                        <a:t>Complete history and physical examination.</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Collect blood for routine tests</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stool for smear and culture on special media.</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Dark field microscopy (shooting stars)</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Gram stain (curve Gram Negative bacilli)</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Culture on </a:t>
                      </a:r>
                      <a:r>
                        <a:rPr lang="en" sz="3000" b="1">
                          <a:solidFill>
                            <a:srgbClr val="BF9000"/>
                          </a:solidFill>
                          <a:latin typeface="Calibri"/>
                          <a:ea typeface="Calibri"/>
                          <a:cs typeface="Calibri"/>
                          <a:sym typeface="Calibri"/>
                        </a:rPr>
                        <a:t>thiosulfate citrate bile sucrose (TCBS)</a:t>
                      </a:r>
                      <a:r>
                        <a:rPr lang="en" sz="3000" b="1">
                          <a:latin typeface="Calibri"/>
                          <a:ea typeface="Calibri"/>
                          <a:cs typeface="Calibri"/>
                          <a:sym typeface="Calibri"/>
                        </a:rPr>
                        <a:t> </a:t>
                      </a:r>
                      <a:r>
                        <a:rPr lang="en" sz="3000">
                          <a:latin typeface="Calibri"/>
                          <a:ea typeface="Calibri"/>
                          <a:cs typeface="Calibri"/>
                          <a:sym typeface="Calibri"/>
                        </a:rPr>
                        <a:t>agar-yellow colonies</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a:latin typeface="Calibri"/>
                          <a:ea typeface="Calibri"/>
                          <a:cs typeface="Calibri"/>
                          <a:sym typeface="Calibri"/>
                        </a:rPr>
                        <a:t>Recovery of organisms can be enhanced by enrichment of stool in alkaline peptone water. (60-100%).</a:t>
                      </a:r>
                      <a:endParaRPr sz="3000">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133480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pic>
        <p:nvPicPr>
          <p:cNvPr id="139" name="Google Shape;139;p20"/>
          <p:cNvPicPr preferRelativeResize="0"/>
          <p:nvPr/>
        </p:nvPicPr>
        <p:blipFill>
          <a:blip r:embed="rId4">
            <a:alphaModFix/>
          </a:blip>
          <a:stretch>
            <a:fillRect/>
          </a:stretch>
        </p:blipFill>
        <p:spPr>
          <a:xfrm>
            <a:off x="5273541" y="20879218"/>
            <a:ext cx="7569149" cy="943211"/>
          </a:xfrm>
          <a:prstGeom prst="rect">
            <a:avLst/>
          </a:prstGeom>
          <a:noFill/>
          <a:ln>
            <a:noFill/>
          </a:ln>
        </p:spPr>
      </p:pic>
      <p:graphicFrame>
        <p:nvGraphicFramePr>
          <p:cNvPr id="140" name="Google Shape;140;p20"/>
          <p:cNvGraphicFramePr/>
          <p:nvPr/>
        </p:nvGraphicFramePr>
        <p:xfrm>
          <a:off x="205263" y="20222975"/>
          <a:ext cx="17008775" cy="2780889"/>
        </p:xfrm>
        <a:graphic>
          <a:graphicData uri="http://schemas.openxmlformats.org/drawingml/2006/table">
            <a:tbl>
              <a:tblPr>
                <a:noFill/>
                <a:tableStyleId>{383858E9-76A2-4825-9730-A2A361508DCB}</a:tableStyleId>
              </a:tblPr>
              <a:tblGrid>
                <a:gridCol w="2995800">
                  <a:extLst>
                    <a:ext uri="{9D8B030D-6E8A-4147-A177-3AD203B41FA5}">
                      <a16:colId xmlns:a16="http://schemas.microsoft.com/office/drawing/2014/main" val="20000"/>
                    </a:ext>
                  </a:extLst>
                </a:gridCol>
                <a:gridCol w="14012975">
                  <a:extLst>
                    <a:ext uri="{9D8B030D-6E8A-4147-A177-3AD203B41FA5}">
                      <a16:colId xmlns:a16="http://schemas.microsoft.com/office/drawing/2014/main" val="20001"/>
                    </a:ext>
                  </a:extLst>
                </a:gridCol>
              </a:tblGrid>
              <a:tr h="910575">
                <a:tc rowSpan="2">
                  <a:txBody>
                    <a:bodyPr/>
                    <a:lstStyle/>
                    <a:p>
                      <a:pPr marL="0" lvl="0" indent="0" algn="l" rtl="0">
                        <a:spcBef>
                          <a:spcPts val="0"/>
                        </a:spcBef>
                        <a:spcAft>
                          <a:spcPts val="0"/>
                        </a:spcAft>
                        <a:buClr>
                          <a:schemeClr val="dk1"/>
                        </a:buClr>
                        <a:buSzPts val="1100"/>
                        <a:buFont typeface="Arial"/>
                        <a:buNone/>
                      </a:pPr>
                      <a:r>
                        <a:rPr lang="en" sz="3000" b="1">
                          <a:latin typeface="Calibri"/>
                          <a:ea typeface="Calibri"/>
                          <a:cs typeface="Calibri"/>
                          <a:sym typeface="Calibri"/>
                        </a:rPr>
                        <a:t>Treatment</a:t>
                      </a:r>
                      <a:endParaRPr sz="3000">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B6D7A8"/>
                    </a:solidFill>
                  </a:tcPr>
                </a:tc>
                <a:tc rowSpan="2">
                  <a:txBody>
                    <a:bodyPr/>
                    <a:lstStyle/>
                    <a:p>
                      <a:pPr marL="457200" lvl="0" indent="-419100" algn="l" rtl="0">
                        <a:lnSpc>
                          <a:spcPct val="115000"/>
                        </a:lnSpc>
                        <a:spcBef>
                          <a:spcPts val="500"/>
                        </a:spcBef>
                        <a:spcAft>
                          <a:spcPts val="0"/>
                        </a:spcAft>
                        <a:buClr>
                          <a:srgbClr val="000000"/>
                        </a:buClr>
                        <a:buSzPts val="3000"/>
                        <a:buFont typeface="Calibri"/>
                        <a:buChar char="●"/>
                      </a:pPr>
                      <a:r>
                        <a:rPr lang="en" sz="3000">
                          <a:latin typeface="Calibri"/>
                          <a:ea typeface="Calibri"/>
                          <a:cs typeface="Calibri"/>
                          <a:sym typeface="Calibri"/>
                        </a:rPr>
                        <a:t>Rehydration</a:t>
                      </a:r>
                      <a:endParaRPr sz="3000">
                        <a:latin typeface="Calibri"/>
                        <a:ea typeface="Calibri"/>
                        <a:cs typeface="Calibri"/>
                        <a:sym typeface="Calibri"/>
                      </a:endParaRPr>
                    </a:p>
                    <a:p>
                      <a:pPr marL="457200" lvl="0" indent="-419100" algn="l" rtl="0">
                        <a:lnSpc>
                          <a:spcPct val="115000"/>
                        </a:lnSpc>
                        <a:spcBef>
                          <a:spcPts val="0"/>
                        </a:spcBef>
                        <a:spcAft>
                          <a:spcPts val="0"/>
                        </a:spcAft>
                        <a:buClr>
                          <a:schemeClr val="dk1"/>
                        </a:buClr>
                        <a:buSzPts val="3000"/>
                        <a:buFont typeface="Calibri"/>
                        <a:buChar char="●"/>
                      </a:pPr>
                      <a:r>
                        <a:rPr lang="en" sz="3000" b="1">
                          <a:solidFill>
                            <a:srgbClr val="2F2B20"/>
                          </a:solidFill>
                          <a:latin typeface="Calibri"/>
                          <a:ea typeface="Calibri"/>
                          <a:cs typeface="Calibri"/>
                          <a:sym typeface="Calibri"/>
                        </a:rPr>
                        <a:t>Azithromycin </a:t>
                      </a:r>
                      <a:r>
                        <a:rPr lang="en" sz="3000">
                          <a:solidFill>
                            <a:srgbClr val="2F2B20"/>
                          </a:solidFill>
                          <a:latin typeface="Calibri"/>
                          <a:ea typeface="Calibri"/>
                          <a:cs typeface="Calibri"/>
                          <a:sym typeface="Calibri"/>
                        </a:rPr>
                        <a:t>single-dose is often the preferred therapy especially in children.</a:t>
                      </a:r>
                      <a:endParaRPr sz="3000">
                        <a:solidFill>
                          <a:srgbClr val="2F2B20"/>
                        </a:solidFill>
                        <a:latin typeface="Calibri"/>
                        <a:ea typeface="Calibri"/>
                        <a:cs typeface="Calibri"/>
                        <a:sym typeface="Calibri"/>
                      </a:endParaRPr>
                    </a:p>
                    <a:p>
                      <a:pPr marL="457200" lvl="0" indent="-419100" algn="l" rtl="0">
                        <a:lnSpc>
                          <a:spcPct val="115000"/>
                        </a:lnSpc>
                        <a:spcBef>
                          <a:spcPts val="0"/>
                        </a:spcBef>
                        <a:spcAft>
                          <a:spcPts val="0"/>
                        </a:spcAft>
                        <a:buClr>
                          <a:schemeClr val="dk1"/>
                        </a:buClr>
                        <a:buSzPts val="3000"/>
                        <a:buFont typeface="Calibri"/>
                        <a:buChar char="●"/>
                      </a:pPr>
                      <a:r>
                        <a:rPr lang="en" sz="3000" b="1">
                          <a:solidFill>
                            <a:srgbClr val="FF0000"/>
                          </a:solidFill>
                          <a:latin typeface="Calibri"/>
                          <a:ea typeface="Calibri"/>
                          <a:cs typeface="Calibri"/>
                          <a:sym typeface="Calibri"/>
                        </a:rPr>
                        <a:t>Tetracycline</a:t>
                      </a:r>
                      <a:r>
                        <a:rPr lang="en" sz="3000" b="1">
                          <a:latin typeface="Calibri"/>
                          <a:ea typeface="Calibri"/>
                          <a:cs typeface="Calibri"/>
                          <a:sym typeface="Calibri"/>
                        </a:rPr>
                        <a:t>,doxycycline</a:t>
                      </a:r>
                      <a:r>
                        <a:rPr lang="en" sz="3000">
                          <a:solidFill>
                            <a:srgbClr val="999999"/>
                          </a:solidFill>
                          <a:latin typeface="Calibri"/>
                          <a:ea typeface="Calibri"/>
                          <a:cs typeface="Calibri"/>
                          <a:sym typeface="Calibri"/>
                        </a:rPr>
                        <a:t>(</a:t>
                      </a:r>
                      <a:r>
                        <a:rPr lang="en" sz="3000" b="1">
                          <a:solidFill>
                            <a:srgbClr val="999999"/>
                          </a:solidFill>
                          <a:latin typeface="Calibri"/>
                          <a:ea typeface="Calibri"/>
                          <a:cs typeface="Calibri"/>
                          <a:sym typeface="Calibri"/>
                        </a:rPr>
                        <a:t>not</a:t>
                      </a:r>
                      <a:r>
                        <a:rPr lang="en" sz="3000">
                          <a:solidFill>
                            <a:srgbClr val="999999"/>
                          </a:solidFill>
                          <a:latin typeface="Calibri"/>
                          <a:ea typeface="Calibri"/>
                          <a:cs typeface="Calibri"/>
                          <a:sym typeface="Calibri"/>
                        </a:rPr>
                        <a:t> for pts younger than 7)</a:t>
                      </a:r>
                      <a:endParaRPr sz="3000">
                        <a:solidFill>
                          <a:srgbClr val="999999"/>
                        </a:solidFill>
                        <a:latin typeface="Calibri"/>
                        <a:ea typeface="Calibri"/>
                        <a:cs typeface="Calibri"/>
                        <a:sym typeface="Calibri"/>
                      </a:endParaRPr>
                    </a:p>
                    <a:p>
                      <a:pPr marL="457200" lvl="0" indent="-419100" algn="l" rtl="0">
                        <a:lnSpc>
                          <a:spcPct val="115000"/>
                        </a:lnSpc>
                        <a:spcBef>
                          <a:spcPts val="0"/>
                        </a:spcBef>
                        <a:spcAft>
                          <a:spcPts val="0"/>
                        </a:spcAft>
                        <a:buClr>
                          <a:schemeClr val="dk1"/>
                        </a:buClr>
                        <a:buSzPts val="3000"/>
                        <a:buFont typeface="Calibri"/>
                        <a:buChar char="●"/>
                      </a:pPr>
                      <a:r>
                        <a:rPr lang="en" sz="3000" b="1">
                          <a:solidFill>
                            <a:srgbClr val="FF0000"/>
                          </a:solidFill>
                          <a:latin typeface="Calibri"/>
                          <a:ea typeface="Calibri"/>
                          <a:cs typeface="Calibri"/>
                          <a:sym typeface="Calibri"/>
                        </a:rPr>
                        <a:t>Ciprofloxacin</a:t>
                      </a:r>
                      <a:r>
                        <a:rPr lang="en" sz="3000">
                          <a:solidFill>
                            <a:schemeClr val="dk1"/>
                          </a:solidFill>
                          <a:latin typeface="Calibri"/>
                          <a:ea typeface="Calibri"/>
                          <a:cs typeface="Calibri"/>
                          <a:sym typeface="Calibri"/>
                        </a:rPr>
                        <a:t>(</a:t>
                      </a:r>
                      <a:r>
                        <a:rPr lang="en" sz="3000" b="1">
                          <a:solidFill>
                            <a:srgbClr val="999999"/>
                          </a:solidFill>
                          <a:latin typeface="Calibri"/>
                          <a:ea typeface="Calibri"/>
                          <a:cs typeface="Calibri"/>
                          <a:sym typeface="Calibri"/>
                        </a:rPr>
                        <a:t>not</a:t>
                      </a:r>
                      <a:r>
                        <a:rPr lang="en" sz="3000">
                          <a:solidFill>
                            <a:srgbClr val="999999"/>
                          </a:solidFill>
                          <a:latin typeface="Calibri"/>
                          <a:ea typeface="Calibri"/>
                          <a:cs typeface="Calibri"/>
                          <a:sym typeface="Calibri"/>
                        </a:rPr>
                        <a:t> for pts younger than 18,but you can use it because its life saving)</a:t>
                      </a:r>
                      <a:endParaRPr sz="3000">
                        <a:solidFill>
                          <a:srgbClr val="999999"/>
                        </a:solidFill>
                        <a:latin typeface="Calibri"/>
                        <a:ea typeface="Calibri"/>
                        <a:cs typeface="Calibri"/>
                        <a:sym typeface="Calibri"/>
                      </a:endParaRPr>
                    </a:p>
                    <a:p>
                      <a:pPr marL="457200" lvl="0" indent="-419100" algn="l" rtl="0">
                        <a:lnSpc>
                          <a:spcPct val="115000"/>
                        </a:lnSpc>
                        <a:spcBef>
                          <a:spcPts val="0"/>
                        </a:spcBef>
                        <a:spcAft>
                          <a:spcPts val="0"/>
                        </a:spcAft>
                        <a:buClr>
                          <a:srgbClr val="FF0000"/>
                        </a:buClr>
                        <a:buSzPts val="3000"/>
                        <a:buFont typeface="Calibri"/>
                        <a:buChar char="●"/>
                      </a:pPr>
                      <a:endParaRPr sz="3000" b="1">
                        <a:solidFill>
                          <a:srgbClr val="FF0000"/>
                        </a:solidFill>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tcPr>
                </a:tc>
                <a:extLst>
                  <a:ext uri="{0D108BD9-81ED-4DB2-BD59-A6C34878D82A}">
                    <a16:rowId xmlns:a16="http://schemas.microsoft.com/office/drawing/2014/main" val="10000"/>
                  </a:ext>
                </a:extLst>
              </a:tr>
              <a:tr h="91057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141" name="Google Shape;141;p20"/>
          <p:cNvGraphicFramePr/>
          <p:nvPr/>
        </p:nvGraphicFramePr>
        <p:xfrm>
          <a:off x="205263" y="22568013"/>
          <a:ext cx="17008775" cy="2255109"/>
        </p:xfrm>
        <a:graphic>
          <a:graphicData uri="http://schemas.openxmlformats.org/drawingml/2006/table">
            <a:tbl>
              <a:tblPr>
                <a:noFill/>
                <a:tableStyleId>{383858E9-76A2-4825-9730-A2A361508DCB}</a:tableStyleId>
              </a:tblPr>
              <a:tblGrid>
                <a:gridCol w="2995800">
                  <a:extLst>
                    <a:ext uri="{9D8B030D-6E8A-4147-A177-3AD203B41FA5}">
                      <a16:colId xmlns:a16="http://schemas.microsoft.com/office/drawing/2014/main" val="20000"/>
                    </a:ext>
                  </a:extLst>
                </a:gridCol>
                <a:gridCol w="14012975">
                  <a:extLst>
                    <a:ext uri="{9D8B030D-6E8A-4147-A177-3AD203B41FA5}">
                      <a16:colId xmlns:a16="http://schemas.microsoft.com/office/drawing/2014/main" val="20001"/>
                    </a:ext>
                  </a:extLst>
                </a:gridCol>
              </a:tblGrid>
              <a:tr h="910575">
                <a:tc rowSpan="2">
                  <a:txBody>
                    <a:bodyPr/>
                    <a:lstStyle/>
                    <a:p>
                      <a:pPr marL="0" lvl="0" indent="0" algn="l" rtl="0">
                        <a:spcBef>
                          <a:spcPts val="0"/>
                        </a:spcBef>
                        <a:spcAft>
                          <a:spcPts val="0"/>
                        </a:spcAft>
                        <a:buNone/>
                      </a:pPr>
                      <a:r>
                        <a:rPr lang="en" sz="3000" b="1">
                          <a:latin typeface="Calibri"/>
                          <a:ea typeface="Calibri"/>
                          <a:cs typeface="Calibri"/>
                          <a:sym typeface="Calibri"/>
                        </a:rPr>
                        <a:t>Prevention</a:t>
                      </a:r>
                      <a:endParaRPr sz="3000" b="1">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93C47D"/>
                    </a:solidFill>
                  </a:tcPr>
                </a:tc>
                <a:tc rowSpan="2">
                  <a:txBody>
                    <a:bodyPr/>
                    <a:lstStyle/>
                    <a:p>
                      <a:pPr marL="457200" lvl="0" indent="-419100" algn="l" rtl="0">
                        <a:lnSpc>
                          <a:spcPct val="115000"/>
                        </a:lnSpc>
                        <a:spcBef>
                          <a:spcPts val="500"/>
                        </a:spcBef>
                        <a:spcAft>
                          <a:spcPts val="0"/>
                        </a:spcAft>
                        <a:buSzPts val="3000"/>
                        <a:buFont typeface="Calibri"/>
                        <a:buChar char="●"/>
                      </a:pPr>
                      <a:r>
                        <a:rPr lang="en" sz="3000" b="1">
                          <a:latin typeface="Calibri"/>
                          <a:ea typeface="Calibri"/>
                          <a:cs typeface="Calibri"/>
                          <a:sym typeface="Calibri"/>
                        </a:rPr>
                        <a:t>General prevention:</a:t>
                      </a:r>
                      <a:r>
                        <a:rPr lang="en" sz="3000">
                          <a:latin typeface="Calibri"/>
                          <a:ea typeface="Calibri"/>
                          <a:cs typeface="Calibri"/>
                          <a:sym typeface="Calibri"/>
                        </a:rPr>
                        <a:t>hand wash, cooking food well water cleaning...etc</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b="1">
                          <a:latin typeface="Calibri"/>
                          <a:ea typeface="Calibri"/>
                          <a:cs typeface="Calibri"/>
                          <a:sym typeface="Calibri"/>
                        </a:rPr>
                        <a:t>Killed Whole Cell Vacc:</a:t>
                      </a:r>
                      <a:r>
                        <a:rPr lang="en" sz="3000">
                          <a:latin typeface="Calibri"/>
                          <a:ea typeface="Calibri"/>
                          <a:cs typeface="Calibri"/>
                          <a:sym typeface="Calibri"/>
                        </a:rPr>
                        <a:t>50% for adults for 6 months- 25% children -multiple doses.</a:t>
                      </a:r>
                      <a:endParaRPr sz="300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 sz="3000" b="1">
                          <a:latin typeface="Calibri"/>
                          <a:ea typeface="Calibri"/>
                          <a:cs typeface="Calibri"/>
                          <a:sym typeface="Calibri"/>
                        </a:rPr>
                        <a:t>Live Attenuated Vacc:</a:t>
                      </a:r>
                      <a:r>
                        <a:rPr lang="en" sz="3000">
                          <a:latin typeface="Calibri"/>
                          <a:ea typeface="Calibri"/>
                          <a:cs typeface="Calibri"/>
                          <a:sym typeface="Calibri"/>
                        </a:rPr>
                        <a:t>60% for adults for 2 years-declines after 6 months -3 doses-Side effects: mild diarrhea, abdominal cramping.</a:t>
                      </a:r>
                      <a:endParaRPr sz="3000">
                        <a:latin typeface="Calibri"/>
                        <a:ea typeface="Calibri"/>
                        <a:cs typeface="Calibri"/>
                        <a:sym typeface="Calibri"/>
                      </a:endParaRPr>
                    </a:p>
                  </a:txBody>
                  <a:tcPr marL="91425" marR="91425" marT="91425" marB="91425">
                    <a:lnL w="28575" cap="flat" cmpd="sng">
                      <a:solidFill>
                        <a:srgbClr val="274E13"/>
                      </a:solidFill>
                      <a:prstDash val="solid"/>
                      <a:round/>
                      <a:headEnd type="none" w="sm" len="sm"/>
                      <a:tailEnd type="none" w="sm" len="sm"/>
                    </a:lnL>
                    <a:lnR w="28575" cap="flat" cmpd="sng">
                      <a:solidFill>
                        <a:srgbClr val="274E13"/>
                      </a:solidFill>
                      <a:prstDash val="solid"/>
                      <a:round/>
                      <a:headEnd type="none" w="sm" len="sm"/>
                      <a:tailEnd type="none" w="sm" len="sm"/>
                    </a:lnR>
                    <a:lnT w="28575" cap="flat" cmpd="sng">
                      <a:solidFill>
                        <a:srgbClr val="274E13"/>
                      </a:solidFill>
                      <a:prstDash val="solid"/>
                      <a:round/>
                      <a:headEnd type="none" w="sm" len="sm"/>
                      <a:tailEnd type="none" w="sm" len="sm"/>
                    </a:lnT>
                    <a:lnB w="28575" cap="flat" cmpd="sng">
                      <a:solidFill>
                        <a:srgbClr val="274E13"/>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910575">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pic>
        <p:nvPicPr>
          <p:cNvPr id="146" name="Google Shape;146;p21"/>
          <p:cNvPicPr preferRelativeResize="0"/>
          <p:nvPr/>
        </p:nvPicPr>
        <p:blipFill>
          <a:blip r:embed="rId4">
            <a:alphaModFix/>
          </a:blip>
          <a:stretch>
            <a:fillRect/>
          </a:stretch>
        </p:blipFill>
        <p:spPr>
          <a:xfrm>
            <a:off x="5273529" y="2903806"/>
            <a:ext cx="7569149" cy="943211"/>
          </a:xfrm>
          <a:prstGeom prst="rect">
            <a:avLst/>
          </a:prstGeom>
          <a:noFill/>
          <a:ln>
            <a:noFill/>
          </a:ln>
        </p:spPr>
      </p:pic>
      <p:pic>
        <p:nvPicPr>
          <p:cNvPr id="147" name="Google Shape;147;p21"/>
          <p:cNvPicPr preferRelativeResize="0"/>
          <p:nvPr/>
        </p:nvPicPr>
        <p:blipFill>
          <a:blip r:embed="rId5">
            <a:alphaModFix/>
          </a:blip>
          <a:stretch>
            <a:fillRect/>
          </a:stretch>
        </p:blipFill>
        <p:spPr>
          <a:xfrm>
            <a:off x="4281757" y="2242102"/>
            <a:ext cx="9586545" cy="668108"/>
          </a:xfrm>
          <a:prstGeom prst="rect">
            <a:avLst/>
          </a:prstGeom>
          <a:noFill/>
          <a:ln>
            <a:noFill/>
          </a:ln>
        </p:spPr>
      </p:pic>
      <p:sp>
        <p:nvSpPr>
          <p:cNvPr id="148" name="Google Shape;148;p21"/>
          <p:cNvSpPr txBox="1">
            <a:spLocks noGrp="1"/>
          </p:cNvSpPr>
          <p:nvPr>
            <p:ph type="body" idx="1"/>
          </p:nvPr>
        </p:nvSpPr>
        <p:spPr>
          <a:xfrm>
            <a:off x="216775" y="552650"/>
            <a:ext cx="16700100" cy="21708300"/>
          </a:xfrm>
          <a:prstGeom prst="rect">
            <a:avLst/>
          </a:prstGeom>
          <a:ln>
            <a:noFill/>
          </a:ln>
        </p:spPr>
        <p:txBody>
          <a:bodyPr spcFirstLastPara="1" wrap="square" lIns="191875" tIns="191875" rIns="191875" bIns="191875" anchor="t" anchorCtr="0">
            <a:noAutofit/>
          </a:bodyPr>
          <a:lstStyle/>
          <a:p>
            <a:pPr marL="0" lvl="0" indent="0" algn="ctr" rtl="0">
              <a:spcBef>
                <a:spcPts val="0"/>
              </a:spcBef>
              <a:spcAft>
                <a:spcPts val="0"/>
              </a:spcAft>
              <a:buNone/>
            </a:pPr>
            <a:r>
              <a:rPr lang="en" sz="6000" b="1">
                <a:solidFill>
                  <a:srgbClr val="000000"/>
                </a:solidFill>
                <a:latin typeface="Josefin Sans"/>
                <a:ea typeface="Josefin Sans"/>
                <a:cs typeface="Josefin Sans"/>
                <a:sym typeface="Josefin Sans"/>
              </a:rPr>
              <a:t>Dr’s Notes</a:t>
            </a:r>
            <a:endParaRPr sz="6000" b="1">
              <a:solidFill>
                <a:srgbClr val="000000"/>
              </a:solidFill>
              <a:latin typeface="Josefin Sans"/>
              <a:ea typeface="Josefin Sans"/>
              <a:cs typeface="Josefin Sans"/>
              <a:sym typeface="Josefin Sans"/>
            </a:endParaRPr>
          </a:p>
          <a:p>
            <a:pPr marL="914400" lvl="0" indent="-482600" algn="l" rtl="0">
              <a:spcBef>
                <a:spcPts val="3400"/>
              </a:spcBef>
              <a:spcAft>
                <a:spcPts val="0"/>
              </a:spcAft>
              <a:buClr>
                <a:srgbClr val="000000"/>
              </a:buClr>
              <a:buSzPts val="4000"/>
              <a:buFont typeface="Josefin Sans"/>
              <a:buChar char="❖"/>
            </a:pPr>
            <a:r>
              <a:rPr lang="en" sz="4000" b="1">
                <a:solidFill>
                  <a:srgbClr val="000000"/>
                </a:solidFill>
                <a:latin typeface="Calibri"/>
                <a:ea typeface="Calibri"/>
                <a:cs typeface="Calibri"/>
                <a:sym typeface="Calibri"/>
              </a:rPr>
              <a:t>introduction</a:t>
            </a:r>
            <a:r>
              <a:rPr lang="en" sz="4000">
                <a:solidFill>
                  <a:srgbClr val="000000"/>
                </a:solidFill>
                <a:latin typeface="Calibri"/>
                <a:ea typeface="Calibri"/>
                <a:cs typeface="Calibri"/>
                <a:sym typeface="Calibri"/>
              </a:rPr>
              <a:t>:</a:t>
            </a:r>
            <a:endParaRPr sz="4000">
              <a:solidFill>
                <a:srgbClr val="000000"/>
              </a:solidFill>
              <a:latin typeface="Calibri"/>
              <a:ea typeface="Calibri"/>
              <a:cs typeface="Calibri"/>
              <a:sym typeface="Calibri"/>
            </a:endParaRPr>
          </a:p>
          <a:p>
            <a:pPr marL="914400" lvl="0" indent="-457200" algn="l" rtl="0">
              <a:spcBef>
                <a:spcPts val="0"/>
              </a:spcBef>
              <a:spcAft>
                <a:spcPts val="0"/>
              </a:spcAft>
              <a:buClr>
                <a:srgbClr val="675E47"/>
              </a:buClr>
              <a:buSzPts val="3600"/>
              <a:buFont typeface="Josefin Sans"/>
              <a:buChar char="●"/>
            </a:pPr>
            <a:r>
              <a:rPr lang="en" sz="3600">
                <a:solidFill>
                  <a:srgbClr val="000000"/>
                </a:solidFill>
                <a:latin typeface="Calibri"/>
                <a:ea typeface="Calibri"/>
                <a:cs typeface="Calibri"/>
                <a:sym typeface="Calibri"/>
              </a:rPr>
              <a:t>Cholera is a curved gram negative bacteria,that causes rice-watery</a:t>
            </a:r>
            <a:r>
              <a:rPr lang="en" sz="3600">
                <a:solidFill>
                  <a:srgbClr val="999999"/>
                </a:solidFill>
                <a:latin typeface="Calibri"/>
                <a:ea typeface="Calibri"/>
                <a:cs typeface="Calibri"/>
                <a:sym typeface="Calibri"/>
              </a:rPr>
              <a:t>(with mucous)</a:t>
            </a:r>
            <a:r>
              <a:rPr lang="en" sz="3600" b="1">
                <a:solidFill>
                  <a:srgbClr val="675E47"/>
                </a:solidFill>
                <a:latin typeface="Calibri"/>
                <a:ea typeface="Calibri"/>
                <a:cs typeface="Calibri"/>
                <a:sym typeface="Calibri"/>
              </a:rPr>
              <a:t> </a:t>
            </a:r>
            <a:r>
              <a:rPr lang="en" sz="3600">
                <a:solidFill>
                  <a:srgbClr val="000000"/>
                </a:solidFill>
                <a:latin typeface="Calibri"/>
                <a:ea typeface="Calibri"/>
                <a:cs typeface="Calibri"/>
                <a:sym typeface="Calibri"/>
              </a:rPr>
              <a:t>diarrhea usually through contaminated water</a:t>
            </a:r>
            <a:r>
              <a:rPr lang="en" sz="3600" b="1">
                <a:solidFill>
                  <a:srgbClr val="000000"/>
                </a:solidFill>
                <a:latin typeface="Calibri"/>
                <a:ea typeface="Calibri"/>
                <a:cs typeface="Calibri"/>
                <a:sym typeface="Calibri"/>
              </a:rPr>
              <a:t>, </a:t>
            </a:r>
            <a:r>
              <a:rPr lang="en" sz="3600">
                <a:solidFill>
                  <a:srgbClr val="000000"/>
                </a:solidFill>
                <a:latin typeface="Calibri"/>
                <a:ea typeface="Calibri"/>
                <a:cs typeface="Calibri"/>
                <a:sym typeface="Calibri"/>
              </a:rPr>
              <a:t>it lives within shellfishes </a:t>
            </a:r>
            <a:r>
              <a:rPr lang="en" sz="3600">
                <a:solidFill>
                  <a:srgbClr val="999999"/>
                </a:solidFill>
                <a:latin typeface="Calibri"/>
                <a:ea typeface="Calibri"/>
                <a:cs typeface="Calibri"/>
                <a:sym typeface="Calibri"/>
              </a:rPr>
              <a:t>it prefers in salt water</a:t>
            </a:r>
            <a:r>
              <a:rPr lang="en" sz="3600">
                <a:solidFill>
                  <a:srgbClr val="675E47"/>
                </a:solidFill>
                <a:latin typeface="Calibri"/>
                <a:ea typeface="Calibri"/>
                <a:cs typeface="Calibri"/>
                <a:sym typeface="Calibri"/>
              </a:rPr>
              <a:t>,</a:t>
            </a:r>
            <a:r>
              <a:rPr lang="en" sz="3600">
                <a:solidFill>
                  <a:srgbClr val="999999"/>
                </a:solidFill>
                <a:latin typeface="Calibri"/>
                <a:ea typeface="Calibri"/>
                <a:cs typeface="Calibri"/>
                <a:sym typeface="Calibri"/>
              </a:rPr>
              <a:t> It may contaminate water after an earthquake due to the mixing between sewage and water</a:t>
            </a:r>
            <a:r>
              <a:rPr lang="en" sz="3600">
                <a:solidFill>
                  <a:srgbClr val="675E47"/>
                </a:solidFill>
                <a:latin typeface="Calibri"/>
                <a:ea typeface="Calibri"/>
                <a:cs typeface="Calibri"/>
                <a:sym typeface="Calibri"/>
              </a:rPr>
              <a:t>. </a:t>
            </a:r>
            <a:r>
              <a:rPr lang="en" sz="3600">
                <a:solidFill>
                  <a:srgbClr val="000000"/>
                </a:solidFill>
                <a:latin typeface="Calibri"/>
                <a:ea typeface="Calibri"/>
                <a:cs typeface="Calibri"/>
                <a:sym typeface="Calibri"/>
              </a:rPr>
              <a:t>patients may die </a:t>
            </a:r>
            <a:r>
              <a:rPr lang="en" sz="3600" b="1">
                <a:solidFill>
                  <a:srgbClr val="000000"/>
                </a:solidFill>
                <a:latin typeface="Calibri"/>
                <a:ea typeface="Calibri"/>
                <a:cs typeface="Calibri"/>
                <a:sym typeface="Calibri"/>
              </a:rPr>
              <a:t>why</a:t>
            </a:r>
            <a:r>
              <a:rPr lang="en" sz="3600">
                <a:solidFill>
                  <a:srgbClr val="000000"/>
                </a:solidFill>
                <a:latin typeface="Calibri"/>
                <a:ea typeface="Calibri"/>
                <a:cs typeface="Calibri"/>
                <a:sym typeface="Calibri"/>
              </a:rPr>
              <a:t>?Because of dehydration→renal/cardiac failure.</a:t>
            </a:r>
            <a:r>
              <a:rPr lang="en" sz="3600" b="1">
                <a:solidFill>
                  <a:srgbClr val="000000"/>
                </a:solidFill>
                <a:latin typeface="Calibri"/>
                <a:ea typeface="Calibri"/>
                <a:cs typeface="Calibri"/>
                <a:sym typeface="Calibri"/>
              </a:rPr>
              <a:t>treated</a:t>
            </a:r>
            <a:r>
              <a:rPr lang="en" sz="3600">
                <a:solidFill>
                  <a:srgbClr val="000000"/>
                </a:solidFill>
                <a:latin typeface="Calibri"/>
                <a:ea typeface="Calibri"/>
                <a:cs typeface="Calibri"/>
                <a:sym typeface="Calibri"/>
              </a:rPr>
              <a:t> by→dehydration Can be prevented by vaccines</a:t>
            </a:r>
            <a:endParaRPr sz="3600">
              <a:solidFill>
                <a:srgbClr val="000000"/>
              </a:solidFill>
              <a:latin typeface="Calibri"/>
              <a:ea typeface="Calibri"/>
              <a:cs typeface="Calibri"/>
              <a:sym typeface="Calibri"/>
            </a:endParaRPr>
          </a:p>
          <a:p>
            <a:pPr marL="914400" lvl="0" indent="-482600" algn="l" rtl="0">
              <a:spcBef>
                <a:spcPts val="0"/>
              </a:spcBef>
              <a:spcAft>
                <a:spcPts val="0"/>
              </a:spcAft>
              <a:buClr>
                <a:srgbClr val="000000"/>
              </a:buClr>
              <a:buSzPts val="4000"/>
              <a:buFont typeface="Calibri"/>
              <a:buChar char="❖"/>
            </a:pPr>
            <a:r>
              <a:rPr lang="en" sz="4000" b="1">
                <a:solidFill>
                  <a:srgbClr val="000000"/>
                </a:solidFill>
                <a:latin typeface="Calibri"/>
                <a:ea typeface="Calibri"/>
                <a:cs typeface="Calibri"/>
                <a:sym typeface="Calibri"/>
              </a:rPr>
              <a:t>epidemiology:</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675E47"/>
              </a:buClr>
              <a:buSzPts val="3600"/>
              <a:buFont typeface="Calibri"/>
              <a:buChar char="●"/>
            </a:pPr>
            <a:r>
              <a:rPr lang="en" sz="3600">
                <a:solidFill>
                  <a:srgbClr val="000000"/>
                </a:solidFill>
                <a:latin typeface="Calibri"/>
                <a:ea typeface="Calibri"/>
                <a:cs typeface="Calibri"/>
                <a:sym typeface="Calibri"/>
              </a:rPr>
              <a:t>Old type O1/new type O139 in india bangladesh</a:t>
            </a:r>
            <a:r>
              <a:rPr lang="en" sz="3600">
                <a:solidFill>
                  <a:srgbClr val="999999"/>
                </a:solidFill>
                <a:latin typeface="Calibri"/>
                <a:ea typeface="Calibri"/>
                <a:cs typeface="Calibri"/>
                <a:sym typeface="Calibri"/>
              </a:rPr>
              <a:t>(O=somatic antigen) </a:t>
            </a:r>
            <a:endParaRPr sz="3600">
              <a:solidFill>
                <a:srgbClr val="999999"/>
              </a:solidFill>
              <a:latin typeface="Calibri"/>
              <a:ea typeface="Calibri"/>
              <a:cs typeface="Calibri"/>
              <a:sym typeface="Calibri"/>
            </a:endParaRPr>
          </a:p>
          <a:p>
            <a:pPr marL="914400" lvl="0" indent="-457200" algn="l" rtl="0">
              <a:spcBef>
                <a:spcPts val="0"/>
              </a:spcBef>
              <a:spcAft>
                <a:spcPts val="0"/>
              </a:spcAft>
              <a:buClr>
                <a:srgbClr val="FF0000"/>
              </a:buClr>
              <a:buSzPts val="3600"/>
              <a:buFont typeface="Calibri"/>
              <a:buChar char="●"/>
            </a:pPr>
            <a:r>
              <a:rPr lang="en" sz="3600">
                <a:solidFill>
                  <a:srgbClr val="FF0000"/>
                </a:solidFill>
                <a:latin typeface="Calibri"/>
                <a:ea typeface="Calibri"/>
                <a:cs typeface="Calibri"/>
                <a:sym typeface="Calibri"/>
              </a:rPr>
              <a:t>There is an outbreak in yemen right now</a:t>
            </a:r>
            <a:endParaRPr sz="3600">
              <a:solidFill>
                <a:srgbClr val="FF0000"/>
              </a:solidFill>
              <a:latin typeface="Calibri"/>
              <a:ea typeface="Calibri"/>
              <a:cs typeface="Calibri"/>
              <a:sym typeface="Calibri"/>
            </a:endParaRPr>
          </a:p>
          <a:p>
            <a:pPr marL="914400" lvl="0" indent="-469900" algn="l" rtl="0">
              <a:spcBef>
                <a:spcPts val="0"/>
              </a:spcBef>
              <a:spcAft>
                <a:spcPts val="0"/>
              </a:spcAft>
              <a:buSzPts val="3800"/>
              <a:buFont typeface="Josefin Sans"/>
              <a:buChar char="❖"/>
            </a:pPr>
            <a:r>
              <a:rPr lang="en" sz="4000" b="1">
                <a:solidFill>
                  <a:srgbClr val="000000"/>
                </a:solidFill>
                <a:latin typeface="Calibri"/>
                <a:ea typeface="Calibri"/>
                <a:cs typeface="Calibri"/>
                <a:sym typeface="Calibri"/>
              </a:rPr>
              <a:t>Transmission: </a:t>
            </a:r>
            <a:r>
              <a:rPr lang="en" sz="3600">
                <a:solidFill>
                  <a:srgbClr val="FF0000"/>
                </a:solidFill>
                <a:latin typeface="Calibri"/>
                <a:ea typeface="Calibri"/>
                <a:cs typeface="Calibri"/>
                <a:sym typeface="Calibri"/>
              </a:rPr>
              <a:t>fecal-oral </a:t>
            </a:r>
            <a:endParaRPr sz="3600">
              <a:solidFill>
                <a:srgbClr val="FF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Due to water contaminated by sewage </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675E47"/>
              </a:buClr>
              <a:buSzPts val="3600"/>
              <a:buFont typeface="Calibri"/>
              <a:buChar char="●"/>
            </a:pPr>
            <a:r>
              <a:rPr lang="en" sz="3600">
                <a:solidFill>
                  <a:srgbClr val="000000"/>
                </a:solidFill>
                <a:latin typeface="Calibri"/>
                <a:ea typeface="Calibri"/>
                <a:cs typeface="Calibri"/>
                <a:sym typeface="Calibri"/>
              </a:rPr>
              <a:t>Undercooked</a:t>
            </a:r>
            <a:r>
              <a:rPr lang="en" sz="3600">
                <a:solidFill>
                  <a:srgbClr val="675E47"/>
                </a:solidFill>
                <a:latin typeface="Calibri"/>
                <a:ea typeface="Calibri"/>
                <a:cs typeface="Calibri"/>
                <a:sym typeface="Calibri"/>
              </a:rPr>
              <a:t> </a:t>
            </a:r>
            <a:r>
              <a:rPr lang="en" sz="3600">
                <a:solidFill>
                  <a:srgbClr val="FF0000"/>
                </a:solidFill>
                <a:latin typeface="Calibri"/>
                <a:ea typeface="Calibri"/>
                <a:cs typeface="Calibri"/>
                <a:sym typeface="Calibri"/>
              </a:rPr>
              <a:t>shellfish</a:t>
            </a:r>
            <a:endParaRPr sz="3600">
              <a:solidFill>
                <a:srgbClr val="FF0000"/>
              </a:solidFill>
              <a:latin typeface="Calibri"/>
              <a:ea typeface="Calibri"/>
              <a:cs typeface="Calibri"/>
              <a:sym typeface="Calibri"/>
            </a:endParaRPr>
          </a:p>
          <a:p>
            <a:pPr marL="914400" lvl="0" indent="-469900" algn="l" rtl="0">
              <a:spcBef>
                <a:spcPts val="0"/>
              </a:spcBef>
              <a:spcAft>
                <a:spcPts val="0"/>
              </a:spcAft>
              <a:buClr>
                <a:srgbClr val="000000"/>
              </a:buClr>
              <a:buSzPts val="3800"/>
              <a:buFont typeface="Josefin Sans"/>
              <a:buChar char="❖"/>
            </a:pPr>
            <a:r>
              <a:rPr lang="en" sz="4000" b="1">
                <a:solidFill>
                  <a:srgbClr val="000000"/>
                </a:solidFill>
                <a:latin typeface="Calibri"/>
                <a:ea typeface="Calibri"/>
                <a:cs typeface="Calibri"/>
                <a:sym typeface="Calibri"/>
              </a:rPr>
              <a:t>Infectivity</a:t>
            </a:r>
            <a:r>
              <a:rPr lang="en" sz="3600">
                <a:solidFill>
                  <a:srgbClr val="000000"/>
                </a:solidFill>
                <a:latin typeface="Calibri"/>
                <a:ea typeface="Calibri"/>
                <a:cs typeface="Calibri"/>
                <a:sym typeface="Calibri"/>
              </a:rPr>
              <a:t>: it needs a higher infectious dose than shigella and salmonella </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999999"/>
              </a:buClr>
              <a:buSzPts val="3600"/>
              <a:buFont typeface="Calibri"/>
              <a:buChar char="●"/>
            </a:pPr>
            <a:r>
              <a:rPr lang="en" sz="3600">
                <a:solidFill>
                  <a:srgbClr val="999999"/>
                </a:solidFill>
                <a:latin typeface="Calibri"/>
                <a:ea typeface="Calibri"/>
                <a:cs typeface="Calibri"/>
                <a:sym typeface="Calibri"/>
              </a:rPr>
              <a:t>Period of infectivity is 1-3 weeks so you have to isolate them</a:t>
            </a:r>
            <a:endParaRPr sz="3600">
              <a:solidFill>
                <a:srgbClr val="675E47"/>
              </a:solidFill>
              <a:latin typeface="Calibri"/>
              <a:ea typeface="Calibri"/>
              <a:cs typeface="Calibri"/>
              <a:sym typeface="Calibri"/>
            </a:endParaRPr>
          </a:p>
          <a:p>
            <a:pPr marL="914400" lvl="0" indent="-469900" algn="l" rtl="0">
              <a:spcBef>
                <a:spcPts val="0"/>
              </a:spcBef>
              <a:spcAft>
                <a:spcPts val="0"/>
              </a:spcAft>
              <a:buClr>
                <a:srgbClr val="000000"/>
              </a:buClr>
              <a:buSzPts val="3800"/>
              <a:buFont typeface="Josefin Sans"/>
              <a:buChar char="❖"/>
            </a:pPr>
            <a:r>
              <a:rPr lang="en" sz="4000" b="1">
                <a:solidFill>
                  <a:srgbClr val="000000"/>
                </a:solidFill>
                <a:latin typeface="Calibri"/>
                <a:ea typeface="Calibri"/>
                <a:cs typeface="Calibri"/>
                <a:sym typeface="Calibri"/>
              </a:rPr>
              <a:t>Pathogenesis:</a:t>
            </a:r>
            <a:r>
              <a:rPr lang="en" sz="3600">
                <a:solidFill>
                  <a:srgbClr val="000000"/>
                </a:solidFill>
                <a:latin typeface="Calibri"/>
                <a:ea typeface="Calibri"/>
                <a:cs typeface="Calibri"/>
                <a:sym typeface="Calibri"/>
              </a:rPr>
              <a:t> (he said just know the following)</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They have </a:t>
            </a:r>
            <a:r>
              <a:rPr lang="en" sz="3600">
                <a:solidFill>
                  <a:srgbClr val="BF9000"/>
                </a:solidFill>
                <a:latin typeface="Calibri"/>
                <a:ea typeface="Calibri"/>
                <a:cs typeface="Calibri"/>
                <a:sym typeface="Calibri"/>
              </a:rPr>
              <a:t>enterotoxin </a:t>
            </a:r>
            <a:r>
              <a:rPr lang="en" sz="3600">
                <a:solidFill>
                  <a:srgbClr val="000000"/>
                </a:solidFill>
                <a:latin typeface="Calibri"/>
                <a:ea typeface="Calibri"/>
                <a:cs typeface="Calibri"/>
                <a:sym typeface="Calibri"/>
              </a:rPr>
              <a:t>and it will increase cAMP leading to increased Na+ and water secretions</a:t>
            </a:r>
            <a:endParaRPr sz="3600">
              <a:solidFill>
                <a:srgbClr val="000000"/>
              </a:solidFill>
              <a:latin typeface="Calibri"/>
              <a:ea typeface="Calibri"/>
              <a:cs typeface="Calibri"/>
              <a:sym typeface="Calibri"/>
            </a:endParaRPr>
          </a:p>
          <a:p>
            <a:pPr marL="914400" lvl="0" indent="-482600" algn="l" rtl="0">
              <a:spcBef>
                <a:spcPts val="0"/>
              </a:spcBef>
              <a:spcAft>
                <a:spcPts val="0"/>
              </a:spcAft>
              <a:buClr>
                <a:srgbClr val="000000"/>
              </a:buClr>
              <a:buSzPts val="4000"/>
              <a:buFont typeface="Calibri"/>
              <a:buChar char="❖"/>
            </a:pPr>
            <a:r>
              <a:rPr lang="en" sz="4000" b="1">
                <a:solidFill>
                  <a:srgbClr val="000000"/>
                </a:solidFill>
                <a:latin typeface="Calibri"/>
                <a:ea typeface="Calibri"/>
                <a:cs typeface="Calibri"/>
                <a:sym typeface="Calibri"/>
              </a:rPr>
              <a:t>Clinical manifestation:</a:t>
            </a:r>
            <a:endParaRPr sz="4000" b="1">
              <a:solidFill>
                <a:srgbClr val="000000"/>
              </a:solidFill>
              <a:latin typeface="Calibri"/>
              <a:ea typeface="Calibri"/>
              <a:cs typeface="Calibri"/>
              <a:sym typeface="Calibri"/>
            </a:endParaRPr>
          </a:p>
          <a:p>
            <a:pPr marL="914400" lvl="0" indent="-457200" algn="l" rtl="0">
              <a:spcBef>
                <a:spcPts val="0"/>
              </a:spcBef>
              <a:spcAft>
                <a:spcPts val="0"/>
              </a:spcAft>
              <a:buClr>
                <a:srgbClr val="999999"/>
              </a:buClr>
              <a:buSzPts val="3600"/>
              <a:buFont typeface="Calibri"/>
              <a:buChar char="➔"/>
            </a:pPr>
            <a:r>
              <a:rPr lang="en" sz="3600">
                <a:solidFill>
                  <a:srgbClr val="999999"/>
                </a:solidFill>
                <a:latin typeface="Calibri"/>
                <a:ea typeface="Calibri"/>
                <a:cs typeface="Calibri"/>
                <a:sym typeface="Calibri"/>
              </a:rPr>
              <a:t>It depends on gastric acidity and patients immunity</a:t>
            </a:r>
            <a:endParaRPr sz="3600">
              <a:solidFill>
                <a:srgbClr val="999999"/>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Most people are asymptomatic, 5% have severe symptoms</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It causes </a:t>
            </a:r>
            <a:r>
              <a:rPr lang="en" sz="3600">
                <a:solidFill>
                  <a:srgbClr val="BF9000"/>
                </a:solidFill>
                <a:latin typeface="Calibri"/>
                <a:ea typeface="Calibri"/>
                <a:cs typeface="Calibri"/>
                <a:sym typeface="Calibri"/>
              </a:rPr>
              <a:t>rice water stool </a:t>
            </a:r>
            <a:r>
              <a:rPr lang="en" sz="3600">
                <a:solidFill>
                  <a:srgbClr val="000000"/>
                </a:solidFill>
                <a:latin typeface="Calibri"/>
                <a:ea typeface="Calibri"/>
                <a:cs typeface="Calibri"/>
                <a:sym typeface="Calibri"/>
              </a:rPr>
              <a:t>Patient will lose 1L/hour.</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Death may occur due to dehydration</a:t>
            </a:r>
            <a:endParaRPr sz="3600">
              <a:solidFill>
                <a:srgbClr val="000000"/>
              </a:solidFill>
              <a:latin typeface="Calibri"/>
              <a:ea typeface="Calibri"/>
              <a:cs typeface="Calibri"/>
              <a:sym typeface="Calibri"/>
            </a:endParaRPr>
          </a:p>
          <a:p>
            <a:pPr marL="914400" lvl="0" indent="-444500" algn="l" rtl="0">
              <a:spcBef>
                <a:spcPts val="0"/>
              </a:spcBef>
              <a:spcAft>
                <a:spcPts val="0"/>
              </a:spcAft>
              <a:buClr>
                <a:srgbClr val="000000"/>
              </a:buClr>
              <a:buSzPts val="3400"/>
              <a:buFont typeface="Calibri"/>
              <a:buChar char="●"/>
            </a:pPr>
            <a:r>
              <a:rPr lang="en" sz="3400" b="1">
                <a:solidFill>
                  <a:srgbClr val="000000"/>
                </a:solidFill>
                <a:latin typeface="Calibri"/>
                <a:ea typeface="Calibri"/>
                <a:cs typeface="Calibri"/>
                <a:sym typeface="Calibri"/>
              </a:rPr>
              <a:t>Cholera gravis(severe):</a:t>
            </a:r>
            <a:endParaRPr sz="3400" b="1">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Death will be fast he will lose 10% of his weight </a:t>
            </a:r>
            <a:endParaRPr sz="3600">
              <a:solidFill>
                <a:srgbClr val="000000"/>
              </a:solidFill>
              <a:latin typeface="Calibri"/>
              <a:ea typeface="Calibri"/>
              <a:cs typeface="Calibri"/>
              <a:sym typeface="Calibri"/>
            </a:endParaRPr>
          </a:p>
          <a:p>
            <a:pPr marL="914400" lvl="0" indent="-457200" algn="l" rtl="0">
              <a:spcBef>
                <a:spcPts val="0"/>
              </a:spcBef>
              <a:spcAft>
                <a:spcPts val="0"/>
              </a:spcAft>
              <a:buClr>
                <a:srgbClr val="000000"/>
              </a:buClr>
              <a:buSzPts val="3600"/>
              <a:buFont typeface="Calibri"/>
              <a:buChar char="➔"/>
            </a:pPr>
            <a:r>
              <a:rPr lang="en" sz="3600">
                <a:solidFill>
                  <a:srgbClr val="000000"/>
                </a:solidFill>
                <a:latin typeface="Calibri"/>
                <a:ea typeface="Calibri"/>
                <a:cs typeface="Calibri"/>
                <a:sym typeface="Calibri"/>
              </a:rPr>
              <a:t>They will have signs of dehydration:sunken eye ,turgor(elastic) skin. They will be anuric and hypoglycemic) so you need to rehydrate them very fast</a:t>
            </a:r>
            <a:endParaRPr sz="3600">
              <a:solidFill>
                <a:srgbClr val="000000"/>
              </a:solidFill>
              <a:latin typeface="Calibri"/>
              <a:ea typeface="Calibri"/>
              <a:cs typeface="Calibri"/>
              <a:sym typeface="Calibri"/>
            </a:endParaRPr>
          </a:p>
          <a:p>
            <a:pPr marL="457200" lvl="0" indent="0" algn="l" rtl="0">
              <a:spcBef>
                <a:spcPts val="3400"/>
              </a:spcBef>
              <a:spcAft>
                <a:spcPts val="3400"/>
              </a:spcAft>
              <a:buNone/>
            </a:pPr>
            <a:endParaRPr sz="4600">
              <a:solidFill>
                <a:srgbClr val="675E4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2448</Words>
  <Application>Microsoft Office PowerPoint</Application>
  <PresentationFormat>مخصص</PresentationFormat>
  <Paragraphs>306</Paragraphs>
  <Slides>12</Slides>
  <Notes>12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12</vt:i4>
      </vt:variant>
    </vt:vector>
  </HeadingPairs>
  <TitlesOfParts>
    <vt:vector size="18" baseType="lpstr">
      <vt:lpstr>Arial</vt:lpstr>
      <vt:lpstr>Comic Sans MS</vt:lpstr>
      <vt:lpstr>Calibri</vt:lpstr>
      <vt:lpstr>Amatic SC</vt:lpstr>
      <vt:lpstr>Josefin Sans</vt:lpstr>
      <vt:lpstr>Simple Light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WINAM06052017</dc:creator>
  <cp:lastModifiedBy>ftomy naje</cp:lastModifiedBy>
  <cp:revision>2</cp:revision>
  <dcterms:modified xsi:type="dcterms:W3CDTF">2019-01-20T19:54:43Z</dcterms:modified>
</cp:coreProperties>
</file>