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7419638" cy="25146000"/>
  <p:notesSz cx="6858000" cy="9144000"/>
  <p:embeddedFontLst>
    <p:embeddedFont>
      <p:font typeface="Amatic SC" panose="020B0604020202020204" charset="-79"/>
      <p:regular r:id="rId16"/>
      <p:bold r:id="rId17"/>
    </p:embeddedFon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embeddedFont>
    <p:embeddedFont>
      <p:font typeface="Josefin Sa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DCD53-112D-4169-9141-99F3A3DE90D1}">
  <a:tblStyle styleId="{A21DCD53-112D-4169-9141-99F3A3DE90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23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5dfc3bb6d_0_0: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5dfc3b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85e76f911_0_9: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85e76f91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85e76f911_0_25: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85e76f91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97a12413e_2_0: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97a12413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cb3deade_0_5: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cb3dea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3fac12d24_0_42: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3fac12d2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55183417_0_30: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5518341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955183417_0_22: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95518341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955183417_0_14: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95518341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955183417_0_6: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9551834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86f566229_0_25: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86f56622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955183417_0_113: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95518341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85e76f911_0_1: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85e76f9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3805" y="3640144"/>
            <a:ext cx="16231800" cy="10035000"/>
          </a:xfrm>
          <a:prstGeom prst="rect">
            <a:avLst/>
          </a:prstGeom>
        </p:spPr>
        <p:txBody>
          <a:bodyPr spcFirstLastPara="1" wrap="square" lIns="191875" tIns="191875" rIns="191875" bIns="191875" anchor="b" anchorCtr="0"/>
          <a:lstStyle>
            <a:lvl1pPr lvl="0" algn="ctr">
              <a:spcBef>
                <a:spcPts val="0"/>
              </a:spcBef>
              <a:spcAft>
                <a:spcPts val="0"/>
              </a:spcAft>
              <a:buSzPts val="10900"/>
              <a:buNone/>
              <a:defRPr sz="10900"/>
            </a:lvl1pPr>
            <a:lvl2pPr lvl="1" algn="ctr">
              <a:spcBef>
                <a:spcPts val="0"/>
              </a:spcBef>
              <a:spcAft>
                <a:spcPts val="0"/>
              </a:spcAft>
              <a:buSzPts val="10900"/>
              <a:buNone/>
              <a:defRPr sz="10900"/>
            </a:lvl2pPr>
            <a:lvl3pPr lvl="2" algn="ctr">
              <a:spcBef>
                <a:spcPts val="0"/>
              </a:spcBef>
              <a:spcAft>
                <a:spcPts val="0"/>
              </a:spcAft>
              <a:buSzPts val="10900"/>
              <a:buNone/>
              <a:defRPr sz="10900"/>
            </a:lvl3pPr>
            <a:lvl4pPr lvl="3" algn="ctr">
              <a:spcBef>
                <a:spcPts val="0"/>
              </a:spcBef>
              <a:spcAft>
                <a:spcPts val="0"/>
              </a:spcAft>
              <a:buSzPts val="10900"/>
              <a:buNone/>
              <a:defRPr sz="10900"/>
            </a:lvl4pPr>
            <a:lvl5pPr lvl="4" algn="ctr">
              <a:spcBef>
                <a:spcPts val="0"/>
              </a:spcBef>
              <a:spcAft>
                <a:spcPts val="0"/>
              </a:spcAft>
              <a:buSzPts val="10900"/>
              <a:buNone/>
              <a:defRPr sz="10900"/>
            </a:lvl5pPr>
            <a:lvl6pPr lvl="5" algn="ctr">
              <a:spcBef>
                <a:spcPts val="0"/>
              </a:spcBef>
              <a:spcAft>
                <a:spcPts val="0"/>
              </a:spcAft>
              <a:buSzPts val="10900"/>
              <a:buNone/>
              <a:defRPr sz="10900"/>
            </a:lvl6pPr>
            <a:lvl7pPr lvl="6" algn="ctr">
              <a:spcBef>
                <a:spcPts val="0"/>
              </a:spcBef>
              <a:spcAft>
                <a:spcPts val="0"/>
              </a:spcAft>
              <a:buSzPts val="10900"/>
              <a:buNone/>
              <a:defRPr sz="10900"/>
            </a:lvl7pPr>
            <a:lvl8pPr lvl="7" algn="ctr">
              <a:spcBef>
                <a:spcPts val="0"/>
              </a:spcBef>
              <a:spcAft>
                <a:spcPts val="0"/>
              </a:spcAft>
              <a:buSzPts val="10900"/>
              <a:buNone/>
              <a:defRPr sz="10900"/>
            </a:lvl8pPr>
            <a:lvl9pPr lvl="8" algn="ctr">
              <a:spcBef>
                <a:spcPts val="0"/>
              </a:spcBef>
              <a:spcAft>
                <a:spcPts val="0"/>
              </a:spcAft>
              <a:buSzPts val="10900"/>
              <a:buNone/>
              <a:defRPr sz="10900"/>
            </a:lvl9pPr>
          </a:lstStyle>
          <a:p>
            <a:endParaRPr/>
          </a:p>
        </p:txBody>
      </p:sp>
      <p:sp>
        <p:nvSpPr>
          <p:cNvPr id="11" name="Google Shape;11;p2"/>
          <p:cNvSpPr txBox="1">
            <a:spLocks noGrp="1"/>
          </p:cNvSpPr>
          <p:nvPr>
            <p:ph type="subTitle" idx="1"/>
          </p:nvPr>
        </p:nvSpPr>
        <p:spPr>
          <a:xfrm>
            <a:off x="593789" y="13855722"/>
            <a:ext cx="16231800" cy="38751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12" name="Google Shape;12;p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93789" y="5407722"/>
            <a:ext cx="16231800" cy="9599100"/>
          </a:xfrm>
          <a:prstGeom prst="rect">
            <a:avLst/>
          </a:prstGeom>
        </p:spPr>
        <p:txBody>
          <a:bodyPr spcFirstLastPara="1" wrap="square" lIns="191875" tIns="191875" rIns="191875" bIns="191875" anchor="b" anchorCtr="0"/>
          <a:lstStyle>
            <a:lvl1pPr lvl="0" algn="ctr">
              <a:spcBef>
                <a:spcPts val="0"/>
              </a:spcBef>
              <a:spcAft>
                <a:spcPts val="0"/>
              </a:spcAft>
              <a:buSzPts val="25200"/>
              <a:buNone/>
              <a:defRPr sz="25200"/>
            </a:lvl1pPr>
            <a:lvl2pPr lvl="1" algn="ctr">
              <a:spcBef>
                <a:spcPts val="0"/>
              </a:spcBef>
              <a:spcAft>
                <a:spcPts val="0"/>
              </a:spcAft>
              <a:buSzPts val="25200"/>
              <a:buNone/>
              <a:defRPr sz="25200"/>
            </a:lvl2pPr>
            <a:lvl3pPr lvl="2" algn="ctr">
              <a:spcBef>
                <a:spcPts val="0"/>
              </a:spcBef>
              <a:spcAft>
                <a:spcPts val="0"/>
              </a:spcAft>
              <a:buSzPts val="25200"/>
              <a:buNone/>
              <a:defRPr sz="25200"/>
            </a:lvl3pPr>
            <a:lvl4pPr lvl="3" algn="ctr">
              <a:spcBef>
                <a:spcPts val="0"/>
              </a:spcBef>
              <a:spcAft>
                <a:spcPts val="0"/>
              </a:spcAft>
              <a:buSzPts val="25200"/>
              <a:buNone/>
              <a:defRPr sz="25200"/>
            </a:lvl4pPr>
            <a:lvl5pPr lvl="4" algn="ctr">
              <a:spcBef>
                <a:spcPts val="0"/>
              </a:spcBef>
              <a:spcAft>
                <a:spcPts val="0"/>
              </a:spcAft>
              <a:buSzPts val="25200"/>
              <a:buNone/>
              <a:defRPr sz="25200"/>
            </a:lvl5pPr>
            <a:lvl6pPr lvl="5" algn="ctr">
              <a:spcBef>
                <a:spcPts val="0"/>
              </a:spcBef>
              <a:spcAft>
                <a:spcPts val="0"/>
              </a:spcAft>
              <a:buSzPts val="25200"/>
              <a:buNone/>
              <a:defRPr sz="25200"/>
            </a:lvl6pPr>
            <a:lvl7pPr lvl="6" algn="ctr">
              <a:spcBef>
                <a:spcPts val="0"/>
              </a:spcBef>
              <a:spcAft>
                <a:spcPts val="0"/>
              </a:spcAft>
              <a:buSzPts val="25200"/>
              <a:buNone/>
              <a:defRPr sz="25200"/>
            </a:lvl7pPr>
            <a:lvl8pPr lvl="7" algn="ctr">
              <a:spcBef>
                <a:spcPts val="0"/>
              </a:spcBef>
              <a:spcAft>
                <a:spcPts val="0"/>
              </a:spcAft>
              <a:buSzPts val="25200"/>
              <a:buNone/>
              <a:defRPr sz="25200"/>
            </a:lvl8pPr>
            <a:lvl9pPr lvl="8" algn="ctr">
              <a:spcBef>
                <a:spcPts val="0"/>
              </a:spcBef>
              <a:spcAft>
                <a:spcPts val="0"/>
              </a:spcAft>
              <a:buSzPts val="25200"/>
              <a:buNone/>
              <a:defRPr sz="25200"/>
            </a:lvl9pPr>
          </a:lstStyle>
          <a:p>
            <a:r>
              <a:t>xx%</a:t>
            </a:r>
          </a:p>
        </p:txBody>
      </p:sp>
      <p:sp>
        <p:nvSpPr>
          <p:cNvPr id="46" name="Google Shape;46;p11"/>
          <p:cNvSpPr txBox="1">
            <a:spLocks noGrp="1"/>
          </p:cNvSpPr>
          <p:nvPr>
            <p:ph type="body" idx="1"/>
          </p:nvPr>
        </p:nvSpPr>
        <p:spPr>
          <a:xfrm>
            <a:off x="593789" y="15410878"/>
            <a:ext cx="16231800" cy="6360000"/>
          </a:xfrm>
          <a:prstGeom prst="rect">
            <a:avLst/>
          </a:prstGeom>
        </p:spPr>
        <p:txBody>
          <a:bodyPr spcFirstLastPara="1" wrap="square" lIns="191875" tIns="191875" rIns="191875" bIns="191875" anchor="t" anchorCtr="0"/>
          <a:lstStyle>
            <a:lvl1pPr marL="457200" lvl="0" indent="-469900" algn="ctr">
              <a:spcBef>
                <a:spcPts val="0"/>
              </a:spcBef>
              <a:spcAft>
                <a:spcPts val="0"/>
              </a:spcAft>
              <a:buSzPts val="3800"/>
              <a:buChar char="●"/>
              <a:defRPr/>
            </a:lvl1pPr>
            <a:lvl2pPr marL="914400" lvl="1" indent="-412750" algn="ctr">
              <a:spcBef>
                <a:spcPts val="3400"/>
              </a:spcBef>
              <a:spcAft>
                <a:spcPts val="0"/>
              </a:spcAft>
              <a:buSzPts val="2900"/>
              <a:buChar char="○"/>
              <a:defRPr/>
            </a:lvl2pPr>
            <a:lvl3pPr marL="1371600" lvl="2" indent="-412750" algn="ctr">
              <a:spcBef>
                <a:spcPts val="3400"/>
              </a:spcBef>
              <a:spcAft>
                <a:spcPts val="0"/>
              </a:spcAft>
              <a:buSzPts val="2900"/>
              <a:buChar char="■"/>
              <a:defRPr/>
            </a:lvl3pPr>
            <a:lvl4pPr marL="1828800" lvl="3" indent="-412750" algn="ctr">
              <a:spcBef>
                <a:spcPts val="3400"/>
              </a:spcBef>
              <a:spcAft>
                <a:spcPts val="0"/>
              </a:spcAft>
              <a:buSzPts val="2900"/>
              <a:buChar char="●"/>
              <a:defRPr/>
            </a:lvl4pPr>
            <a:lvl5pPr marL="2286000" lvl="4" indent="-412750" algn="ctr">
              <a:spcBef>
                <a:spcPts val="3400"/>
              </a:spcBef>
              <a:spcAft>
                <a:spcPts val="0"/>
              </a:spcAft>
              <a:buSzPts val="2900"/>
              <a:buChar char="○"/>
              <a:defRPr/>
            </a:lvl5pPr>
            <a:lvl6pPr marL="2743200" lvl="5" indent="-412750" algn="ctr">
              <a:spcBef>
                <a:spcPts val="3400"/>
              </a:spcBef>
              <a:spcAft>
                <a:spcPts val="0"/>
              </a:spcAft>
              <a:buSzPts val="2900"/>
              <a:buChar char="■"/>
              <a:defRPr/>
            </a:lvl6pPr>
            <a:lvl7pPr marL="3200400" lvl="6" indent="-412750" algn="ctr">
              <a:spcBef>
                <a:spcPts val="3400"/>
              </a:spcBef>
              <a:spcAft>
                <a:spcPts val="0"/>
              </a:spcAft>
              <a:buSzPts val="2900"/>
              <a:buChar char="●"/>
              <a:defRPr/>
            </a:lvl7pPr>
            <a:lvl8pPr marL="3657600" lvl="7" indent="-412750" algn="ctr">
              <a:spcBef>
                <a:spcPts val="3400"/>
              </a:spcBef>
              <a:spcAft>
                <a:spcPts val="0"/>
              </a:spcAft>
              <a:buSzPts val="2900"/>
              <a:buChar char="○"/>
              <a:defRPr/>
            </a:lvl8pPr>
            <a:lvl9pPr marL="4114800" lvl="8" indent="-412750" algn="ctr">
              <a:spcBef>
                <a:spcPts val="3400"/>
              </a:spcBef>
              <a:spcAft>
                <a:spcPts val="3400"/>
              </a:spcAft>
              <a:buSzPts val="2900"/>
              <a:buChar char="■"/>
              <a:defRPr/>
            </a:lvl9pPr>
          </a:lstStyle>
          <a:p>
            <a:endParaRPr/>
          </a:p>
        </p:txBody>
      </p:sp>
      <p:sp>
        <p:nvSpPr>
          <p:cNvPr id="47" name="Google Shape;47;p11"/>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93789" y="10515267"/>
            <a:ext cx="16231800" cy="4115700"/>
          </a:xfrm>
          <a:prstGeom prst="rect">
            <a:avLst/>
          </a:prstGeom>
        </p:spPr>
        <p:txBody>
          <a:bodyPr spcFirstLastPara="1" wrap="square" lIns="191875" tIns="191875" rIns="191875" bIns="191875" anchor="ctr" anchorCtr="0"/>
          <a:lstStyle>
            <a:lvl1pPr lvl="0" algn="ctr">
              <a:spcBef>
                <a:spcPts val="0"/>
              </a:spcBef>
              <a:spcAft>
                <a:spcPts val="0"/>
              </a:spcAft>
              <a:buSzPts val="7600"/>
              <a:buNone/>
              <a:defRPr sz="7600"/>
            </a:lvl1pPr>
            <a:lvl2pPr lvl="1" algn="ctr">
              <a:spcBef>
                <a:spcPts val="0"/>
              </a:spcBef>
              <a:spcAft>
                <a:spcPts val="0"/>
              </a:spcAft>
              <a:buSzPts val="7600"/>
              <a:buNone/>
              <a:defRPr sz="7600"/>
            </a:lvl2pPr>
            <a:lvl3pPr lvl="2" algn="ctr">
              <a:spcBef>
                <a:spcPts val="0"/>
              </a:spcBef>
              <a:spcAft>
                <a:spcPts val="0"/>
              </a:spcAft>
              <a:buSzPts val="7600"/>
              <a:buNone/>
              <a:defRPr sz="7600"/>
            </a:lvl3pPr>
            <a:lvl4pPr lvl="3" algn="ctr">
              <a:spcBef>
                <a:spcPts val="0"/>
              </a:spcBef>
              <a:spcAft>
                <a:spcPts val="0"/>
              </a:spcAft>
              <a:buSzPts val="7600"/>
              <a:buNone/>
              <a:defRPr sz="7600"/>
            </a:lvl4pPr>
            <a:lvl5pPr lvl="4" algn="ctr">
              <a:spcBef>
                <a:spcPts val="0"/>
              </a:spcBef>
              <a:spcAft>
                <a:spcPts val="0"/>
              </a:spcAft>
              <a:buSzPts val="7600"/>
              <a:buNone/>
              <a:defRPr sz="7600"/>
            </a:lvl5pPr>
            <a:lvl6pPr lvl="5" algn="ctr">
              <a:spcBef>
                <a:spcPts val="0"/>
              </a:spcBef>
              <a:spcAft>
                <a:spcPts val="0"/>
              </a:spcAft>
              <a:buSzPts val="7600"/>
              <a:buNone/>
              <a:defRPr sz="7600"/>
            </a:lvl6pPr>
            <a:lvl7pPr lvl="6" algn="ctr">
              <a:spcBef>
                <a:spcPts val="0"/>
              </a:spcBef>
              <a:spcAft>
                <a:spcPts val="0"/>
              </a:spcAft>
              <a:buSzPts val="7600"/>
              <a:buNone/>
              <a:defRPr sz="7600"/>
            </a:lvl7pPr>
            <a:lvl8pPr lvl="7" algn="ctr">
              <a:spcBef>
                <a:spcPts val="0"/>
              </a:spcBef>
              <a:spcAft>
                <a:spcPts val="0"/>
              </a:spcAft>
              <a:buSzPts val="7600"/>
              <a:buNone/>
              <a:defRPr sz="7600"/>
            </a:lvl8pPr>
            <a:lvl9pPr lvl="8" algn="ctr">
              <a:spcBef>
                <a:spcPts val="0"/>
              </a:spcBef>
              <a:spcAft>
                <a:spcPts val="0"/>
              </a:spcAft>
              <a:buSzPts val="7600"/>
              <a:buNone/>
              <a:defRPr sz="7600"/>
            </a:lvl9pPr>
          </a:lstStyle>
          <a:p>
            <a:endParaRPr/>
          </a:p>
        </p:txBody>
      </p:sp>
      <p:sp>
        <p:nvSpPr>
          <p:cNvPr id="15" name="Google Shape;15;p3"/>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Font typeface="Comic Sans MS"/>
              <a:buNone/>
              <a:defRPr>
                <a:latin typeface="Comic Sans MS"/>
                <a:ea typeface="Comic Sans MS"/>
                <a:cs typeface="Comic Sans MS"/>
                <a:sym typeface="Comic Sans MS"/>
              </a:defRPr>
            </a:lvl1pPr>
            <a:lvl2pPr lvl="1">
              <a:spcBef>
                <a:spcPts val="0"/>
              </a:spcBef>
              <a:spcAft>
                <a:spcPts val="0"/>
              </a:spcAft>
              <a:buSzPts val="5900"/>
              <a:buFont typeface="Comic Sans MS"/>
              <a:buNone/>
              <a:defRPr>
                <a:latin typeface="Comic Sans MS"/>
                <a:ea typeface="Comic Sans MS"/>
                <a:cs typeface="Comic Sans MS"/>
                <a:sym typeface="Comic Sans MS"/>
              </a:defRPr>
            </a:lvl2pPr>
            <a:lvl3pPr lvl="2">
              <a:spcBef>
                <a:spcPts val="0"/>
              </a:spcBef>
              <a:spcAft>
                <a:spcPts val="0"/>
              </a:spcAft>
              <a:buSzPts val="5900"/>
              <a:buFont typeface="Comic Sans MS"/>
              <a:buNone/>
              <a:defRPr>
                <a:latin typeface="Comic Sans MS"/>
                <a:ea typeface="Comic Sans MS"/>
                <a:cs typeface="Comic Sans MS"/>
                <a:sym typeface="Comic Sans MS"/>
              </a:defRPr>
            </a:lvl3pPr>
            <a:lvl4pPr lvl="3">
              <a:spcBef>
                <a:spcPts val="0"/>
              </a:spcBef>
              <a:spcAft>
                <a:spcPts val="0"/>
              </a:spcAft>
              <a:buSzPts val="5900"/>
              <a:buFont typeface="Comic Sans MS"/>
              <a:buNone/>
              <a:defRPr>
                <a:latin typeface="Comic Sans MS"/>
                <a:ea typeface="Comic Sans MS"/>
                <a:cs typeface="Comic Sans MS"/>
                <a:sym typeface="Comic Sans MS"/>
              </a:defRPr>
            </a:lvl4pPr>
            <a:lvl5pPr lvl="4">
              <a:spcBef>
                <a:spcPts val="0"/>
              </a:spcBef>
              <a:spcAft>
                <a:spcPts val="0"/>
              </a:spcAft>
              <a:buSzPts val="5900"/>
              <a:buFont typeface="Comic Sans MS"/>
              <a:buNone/>
              <a:defRPr>
                <a:latin typeface="Comic Sans MS"/>
                <a:ea typeface="Comic Sans MS"/>
                <a:cs typeface="Comic Sans MS"/>
                <a:sym typeface="Comic Sans MS"/>
              </a:defRPr>
            </a:lvl5pPr>
            <a:lvl6pPr lvl="5">
              <a:spcBef>
                <a:spcPts val="0"/>
              </a:spcBef>
              <a:spcAft>
                <a:spcPts val="0"/>
              </a:spcAft>
              <a:buSzPts val="5900"/>
              <a:buFont typeface="Comic Sans MS"/>
              <a:buNone/>
              <a:defRPr>
                <a:latin typeface="Comic Sans MS"/>
                <a:ea typeface="Comic Sans MS"/>
                <a:cs typeface="Comic Sans MS"/>
                <a:sym typeface="Comic Sans MS"/>
              </a:defRPr>
            </a:lvl6pPr>
            <a:lvl7pPr lvl="6">
              <a:spcBef>
                <a:spcPts val="0"/>
              </a:spcBef>
              <a:spcAft>
                <a:spcPts val="0"/>
              </a:spcAft>
              <a:buSzPts val="5900"/>
              <a:buFont typeface="Comic Sans MS"/>
              <a:buNone/>
              <a:defRPr>
                <a:latin typeface="Comic Sans MS"/>
                <a:ea typeface="Comic Sans MS"/>
                <a:cs typeface="Comic Sans MS"/>
                <a:sym typeface="Comic Sans MS"/>
              </a:defRPr>
            </a:lvl7pPr>
            <a:lvl8pPr lvl="7">
              <a:spcBef>
                <a:spcPts val="0"/>
              </a:spcBef>
              <a:spcAft>
                <a:spcPts val="0"/>
              </a:spcAft>
              <a:buSzPts val="5900"/>
              <a:buFont typeface="Comic Sans MS"/>
              <a:buNone/>
              <a:defRPr>
                <a:latin typeface="Comic Sans MS"/>
                <a:ea typeface="Comic Sans MS"/>
                <a:cs typeface="Comic Sans MS"/>
                <a:sym typeface="Comic Sans MS"/>
              </a:defRPr>
            </a:lvl8pPr>
            <a:lvl9pPr lvl="8">
              <a:spcBef>
                <a:spcPts val="0"/>
              </a:spcBef>
              <a:spcAft>
                <a:spcPts val="0"/>
              </a:spcAft>
              <a:buSzPts val="5900"/>
              <a:buFont typeface="Comic Sans MS"/>
              <a:buNone/>
              <a:defRPr>
                <a:latin typeface="Comic Sans MS"/>
                <a:ea typeface="Comic Sans MS"/>
                <a:cs typeface="Comic Sans MS"/>
                <a:sym typeface="Comic Sans MS"/>
              </a:defRPr>
            </a:lvl9pPr>
          </a:lstStyle>
          <a:p>
            <a:endParaRPr/>
          </a:p>
        </p:txBody>
      </p:sp>
      <p:sp>
        <p:nvSpPr>
          <p:cNvPr id="18" name="Google Shape;18;p4"/>
          <p:cNvSpPr txBox="1">
            <a:spLocks noGrp="1"/>
          </p:cNvSpPr>
          <p:nvPr>
            <p:ph type="body" idx="1"/>
          </p:nvPr>
        </p:nvSpPr>
        <p:spPr>
          <a:xfrm>
            <a:off x="593789" y="5634322"/>
            <a:ext cx="16231800" cy="16702500"/>
          </a:xfrm>
          <a:prstGeom prst="rect">
            <a:avLst/>
          </a:prstGeom>
        </p:spPr>
        <p:txBody>
          <a:bodyPr spcFirstLastPara="1" wrap="square" lIns="191875" tIns="191875" rIns="191875" bIns="191875" anchor="t" anchorCtr="0"/>
          <a:lstStyle>
            <a:lvl1pPr marL="457200" lvl="0" indent="-469900">
              <a:spcBef>
                <a:spcPts val="0"/>
              </a:spcBef>
              <a:spcAft>
                <a:spcPts val="0"/>
              </a:spcAft>
              <a:buSzPts val="3800"/>
              <a:buFont typeface="Comic Sans MS"/>
              <a:buChar char="●"/>
              <a:defRPr>
                <a:latin typeface="Comic Sans MS"/>
                <a:ea typeface="Comic Sans MS"/>
                <a:cs typeface="Comic Sans MS"/>
                <a:sym typeface="Comic Sans MS"/>
              </a:defRPr>
            </a:lvl1pPr>
            <a:lvl2pPr marL="914400" lvl="1" indent="-412750">
              <a:spcBef>
                <a:spcPts val="3400"/>
              </a:spcBef>
              <a:spcAft>
                <a:spcPts val="0"/>
              </a:spcAft>
              <a:buSzPts val="2900"/>
              <a:buFont typeface="Comic Sans MS"/>
              <a:buChar char="○"/>
              <a:defRPr>
                <a:latin typeface="Comic Sans MS"/>
                <a:ea typeface="Comic Sans MS"/>
                <a:cs typeface="Comic Sans MS"/>
                <a:sym typeface="Comic Sans MS"/>
              </a:defRPr>
            </a:lvl2pPr>
            <a:lvl3pPr marL="1371600" lvl="2" indent="-412750">
              <a:spcBef>
                <a:spcPts val="3400"/>
              </a:spcBef>
              <a:spcAft>
                <a:spcPts val="0"/>
              </a:spcAft>
              <a:buSzPts val="2900"/>
              <a:buFont typeface="Comic Sans MS"/>
              <a:buChar char="■"/>
              <a:defRPr>
                <a:latin typeface="Comic Sans MS"/>
                <a:ea typeface="Comic Sans MS"/>
                <a:cs typeface="Comic Sans MS"/>
                <a:sym typeface="Comic Sans MS"/>
              </a:defRPr>
            </a:lvl3pPr>
            <a:lvl4pPr marL="1828800" lvl="3" indent="-412750">
              <a:spcBef>
                <a:spcPts val="3400"/>
              </a:spcBef>
              <a:spcAft>
                <a:spcPts val="0"/>
              </a:spcAft>
              <a:buSzPts val="2900"/>
              <a:buFont typeface="Comic Sans MS"/>
              <a:buChar char="●"/>
              <a:defRPr>
                <a:latin typeface="Comic Sans MS"/>
                <a:ea typeface="Comic Sans MS"/>
                <a:cs typeface="Comic Sans MS"/>
                <a:sym typeface="Comic Sans MS"/>
              </a:defRPr>
            </a:lvl4pPr>
            <a:lvl5pPr marL="2286000" lvl="4" indent="-412750">
              <a:spcBef>
                <a:spcPts val="3400"/>
              </a:spcBef>
              <a:spcAft>
                <a:spcPts val="0"/>
              </a:spcAft>
              <a:buSzPts val="2900"/>
              <a:buFont typeface="Comic Sans MS"/>
              <a:buChar char="○"/>
              <a:defRPr>
                <a:latin typeface="Comic Sans MS"/>
                <a:ea typeface="Comic Sans MS"/>
                <a:cs typeface="Comic Sans MS"/>
                <a:sym typeface="Comic Sans MS"/>
              </a:defRPr>
            </a:lvl5pPr>
            <a:lvl6pPr marL="2743200" lvl="5" indent="-412750">
              <a:spcBef>
                <a:spcPts val="3400"/>
              </a:spcBef>
              <a:spcAft>
                <a:spcPts val="0"/>
              </a:spcAft>
              <a:buSzPts val="2900"/>
              <a:buFont typeface="Comic Sans MS"/>
              <a:buChar char="■"/>
              <a:defRPr>
                <a:latin typeface="Comic Sans MS"/>
                <a:ea typeface="Comic Sans MS"/>
                <a:cs typeface="Comic Sans MS"/>
                <a:sym typeface="Comic Sans MS"/>
              </a:defRPr>
            </a:lvl6pPr>
            <a:lvl7pPr marL="3200400" lvl="6" indent="-412750">
              <a:spcBef>
                <a:spcPts val="3400"/>
              </a:spcBef>
              <a:spcAft>
                <a:spcPts val="0"/>
              </a:spcAft>
              <a:buSzPts val="2900"/>
              <a:buFont typeface="Comic Sans MS"/>
              <a:buChar char="●"/>
              <a:defRPr>
                <a:latin typeface="Comic Sans MS"/>
                <a:ea typeface="Comic Sans MS"/>
                <a:cs typeface="Comic Sans MS"/>
                <a:sym typeface="Comic Sans MS"/>
              </a:defRPr>
            </a:lvl7pPr>
            <a:lvl8pPr marL="3657600" lvl="7" indent="-412750">
              <a:spcBef>
                <a:spcPts val="3400"/>
              </a:spcBef>
              <a:spcAft>
                <a:spcPts val="0"/>
              </a:spcAft>
              <a:buSzPts val="2900"/>
              <a:buFont typeface="Comic Sans MS"/>
              <a:buChar char="○"/>
              <a:defRPr>
                <a:latin typeface="Comic Sans MS"/>
                <a:ea typeface="Comic Sans MS"/>
                <a:cs typeface="Comic Sans MS"/>
                <a:sym typeface="Comic Sans MS"/>
              </a:defRPr>
            </a:lvl8pPr>
            <a:lvl9pPr marL="4114800" lvl="8" indent="-412750">
              <a:spcBef>
                <a:spcPts val="3400"/>
              </a:spcBef>
              <a:spcAft>
                <a:spcPts val="3400"/>
              </a:spcAft>
              <a:buSzPts val="2900"/>
              <a:buFont typeface="Comic Sans MS"/>
              <a:buChar char="■"/>
              <a:defRPr>
                <a:latin typeface="Comic Sans MS"/>
                <a:ea typeface="Comic Sans MS"/>
                <a:cs typeface="Comic Sans MS"/>
                <a:sym typeface="Comic Sans MS"/>
              </a:defRPr>
            </a:lvl9pPr>
          </a:lstStyle>
          <a:p>
            <a:endParaRPr/>
          </a:p>
        </p:txBody>
      </p:sp>
      <p:sp>
        <p:nvSpPr>
          <p:cNvPr id="19" name="Google Shape;19;p4"/>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2" name="Google Shape;22;p5"/>
          <p:cNvSpPr txBox="1">
            <a:spLocks noGrp="1"/>
          </p:cNvSpPr>
          <p:nvPr>
            <p:ph type="body" idx="1"/>
          </p:nvPr>
        </p:nvSpPr>
        <p:spPr>
          <a:xfrm>
            <a:off x="593789"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3" name="Google Shape;23;p5"/>
          <p:cNvSpPr txBox="1">
            <a:spLocks noGrp="1"/>
          </p:cNvSpPr>
          <p:nvPr>
            <p:ph type="body" idx="2"/>
          </p:nvPr>
        </p:nvSpPr>
        <p:spPr>
          <a:xfrm>
            <a:off x="9205725"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4" name="Google Shape;24;p5"/>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7" name="Google Shape;27;p6"/>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93789" y="2716267"/>
            <a:ext cx="5349300" cy="3694200"/>
          </a:xfrm>
          <a:prstGeom prst="rect">
            <a:avLst/>
          </a:prstGeom>
        </p:spPr>
        <p:txBody>
          <a:bodyPr spcFirstLastPara="1" wrap="square" lIns="191875" tIns="191875" rIns="191875" bIns="191875" anchor="b" anchorCtr="0"/>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30" name="Google Shape;30;p7"/>
          <p:cNvSpPr txBox="1">
            <a:spLocks noGrp="1"/>
          </p:cNvSpPr>
          <p:nvPr>
            <p:ph type="body" idx="1"/>
          </p:nvPr>
        </p:nvSpPr>
        <p:spPr>
          <a:xfrm>
            <a:off x="593789" y="6793600"/>
            <a:ext cx="5349300" cy="15543900"/>
          </a:xfrm>
          <a:prstGeom prst="rect">
            <a:avLst/>
          </a:prstGeom>
        </p:spPr>
        <p:txBody>
          <a:bodyPr spcFirstLastPara="1" wrap="square" lIns="191875" tIns="191875" rIns="191875" bIns="191875" anchor="t" anchorCtr="0"/>
          <a:lstStyle>
            <a:lvl1pPr marL="457200" lvl="0" indent="-387350">
              <a:spcBef>
                <a:spcPts val="0"/>
              </a:spcBef>
              <a:spcAft>
                <a:spcPts val="0"/>
              </a:spcAft>
              <a:buSzPts val="2500"/>
              <a:buChar char="●"/>
              <a:defRPr sz="25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31" name="Google Shape;31;p7"/>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33927" y="2200733"/>
            <a:ext cx="12130500" cy="19999200"/>
          </a:xfrm>
          <a:prstGeom prst="rect">
            <a:avLst/>
          </a:prstGeom>
        </p:spPr>
        <p:txBody>
          <a:bodyPr spcFirstLastPara="1" wrap="square" lIns="191875" tIns="191875" rIns="191875" bIns="191875" anchor="ctr" anchorCtr="0"/>
          <a:lstStyle>
            <a:lvl1pPr lvl="0">
              <a:spcBef>
                <a:spcPts val="0"/>
              </a:spcBef>
              <a:spcAft>
                <a:spcPts val="0"/>
              </a:spcAft>
              <a:buSzPts val="10100"/>
              <a:buNone/>
              <a:defRPr sz="10100"/>
            </a:lvl1pPr>
            <a:lvl2pPr lvl="1">
              <a:spcBef>
                <a:spcPts val="0"/>
              </a:spcBef>
              <a:spcAft>
                <a:spcPts val="0"/>
              </a:spcAft>
              <a:buSzPts val="10100"/>
              <a:buNone/>
              <a:defRPr sz="10100"/>
            </a:lvl2pPr>
            <a:lvl3pPr lvl="2">
              <a:spcBef>
                <a:spcPts val="0"/>
              </a:spcBef>
              <a:spcAft>
                <a:spcPts val="0"/>
              </a:spcAft>
              <a:buSzPts val="10100"/>
              <a:buNone/>
              <a:defRPr sz="10100"/>
            </a:lvl3pPr>
            <a:lvl4pPr lvl="3">
              <a:spcBef>
                <a:spcPts val="0"/>
              </a:spcBef>
              <a:spcAft>
                <a:spcPts val="0"/>
              </a:spcAft>
              <a:buSzPts val="10100"/>
              <a:buNone/>
              <a:defRPr sz="10100"/>
            </a:lvl4pPr>
            <a:lvl5pPr lvl="4">
              <a:spcBef>
                <a:spcPts val="0"/>
              </a:spcBef>
              <a:spcAft>
                <a:spcPts val="0"/>
              </a:spcAft>
              <a:buSzPts val="10100"/>
              <a:buNone/>
              <a:defRPr sz="10100"/>
            </a:lvl5pPr>
            <a:lvl6pPr lvl="5">
              <a:spcBef>
                <a:spcPts val="0"/>
              </a:spcBef>
              <a:spcAft>
                <a:spcPts val="0"/>
              </a:spcAft>
              <a:buSzPts val="10100"/>
              <a:buNone/>
              <a:defRPr sz="10100"/>
            </a:lvl6pPr>
            <a:lvl7pPr lvl="6">
              <a:spcBef>
                <a:spcPts val="0"/>
              </a:spcBef>
              <a:spcAft>
                <a:spcPts val="0"/>
              </a:spcAft>
              <a:buSzPts val="10100"/>
              <a:buNone/>
              <a:defRPr sz="10100"/>
            </a:lvl7pPr>
            <a:lvl8pPr lvl="7">
              <a:spcBef>
                <a:spcPts val="0"/>
              </a:spcBef>
              <a:spcAft>
                <a:spcPts val="0"/>
              </a:spcAft>
              <a:buSzPts val="10100"/>
              <a:buNone/>
              <a:defRPr sz="10100"/>
            </a:lvl8pPr>
            <a:lvl9pPr lvl="8">
              <a:spcBef>
                <a:spcPts val="0"/>
              </a:spcBef>
              <a:spcAft>
                <a:spcPts val="0"/>
              </a:spcAft>
              <a:buSzPts val="10100"/>
              <a:buNone/>
              <a:defRPr sz="10100"/>
            </a:lvl9pPr>
          </a:lstStyle>
          <a:p>
            <a:endParaRPr/>
          </a:p>
        </p:txBody>
      </p:sp>
      <p:sp>
        <p:nvSpPr>
          <p:cNvPr id="34" name="Google Shape;34;p8"/>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8709663" y="-611"/>
            <a:ext cx="8709600" cy="25146000"/>
          </a:xfrm>
          <a:prstGeom prst="rect">
            <a:avLst/>
          </a:prstGeom>
          <a:solidFill>
            <a:schemeClr val="lt2"/>
          </a:solid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505778" y="6028856"/>
            <a:ext cx="7706400" cy="7246800"/>
          </a:xfrm>
          <a:prstGeom prst="rect">
            <a:avLst/>
          </a:prstGeom>
        </p:spPr>
        <p:txBody>
          <a:bodyPr spcFirstLastPara="1" wrap="square" lIns="191875" tIns="191875" rIns="191875" bIns="191875" anchor="b" anchorCtr="0"/>
          <a:lstStyle>
            <a:lvl1pPr lvl="0" algn="ctr">
              <a:spcBef>
                <a:spcPts val="0"/>
              </a:spcBef>
              <a:spcAft>
                <a:spcPts val="0"/>
              </a:spcAft>
              <a:buSzPts val="8800"/>
              <a:buNone/>
              <a:defRPr sz="8800"/>
            </a:lvl1pPr>
            <a:lvl2pPr lvl="1" algn="ctr">
              <a:spcBef>
                <a:spcPts val="0"/>
              </a:spcBef>
              <a:spcAft>
                <a:spcPts val="0"/>
              </a:spcAft>
              <a:buSzPts val="8800"/>
              <a:buNone/>
              <a:defRPr sz="8800"/>
            </a:lvl2pPr>
            <a:lvl3pPr lvl="2" algn="ctr">
              <a:spcBef>
                <a:spcPts val="0"/>
              </a:spcBef>
              <a:spcAft>
                <a:spcPts val="0"/>
              </a:spcAft>
              <a:buSzPts val="8800"/>
              <a:buNone/>
              <a:defRPr sz="8800"/>
            </a:lvl3pPr>
            <a:lvl4pPr lvl="3" algn="ctr">
              <a:spcBef>
                <a:spcPts val="0"/>
              </a:spcBef>
              <a:spcAft>
                <a:spcPts val="0"/>
              </a:spcAft>
              <a:buSzPts val="8800"/>
              <a:buNone/>
              <a:defRPr sz="8800"/>
            </a:lvl4pPr>
            <a:lvl5pPr lvl="4" algn="ctr">
              <a:spcBef>
                <a:spcPts val="0"/>
              </a:spcBef>
              <a:spcAft>
                <a:spcPts val="0"/>
              </a:spcAft>
              <a:buSzPts val="8800"/>
              <a:buNone/>
              <a:defRPr sz="8800"/>
            </a:lvl5pPr>
            <a:lvl6pPr lvl="5" algn="ctr">
              <a:spcBef>
                <a:spcPts val="0"/>
              </a:spcBef>
              <a:spcAft>
                <a:spcPts val="0"/>
              </a:spcAft>
              <a:buSzPts val="8800"/>
              <a:buNone/>
              <a:defRPr sz="8800"/>
            </a:lvl6pPr>
            <a:lvl7pPr lvl="6" algn="ctr">
              <a:spcBef>
                <a:spcPts val="0"/>
              </a:spcBef>
              <a:spcAft>
                <a:spcPts val="0"/>
              </a:spcAft>
              <a:buSzPts val="8800"/>
              <a:buNone/>
              <a:defRPr sz="8800"/>
            </a:lvl7pPr>
            <a:lvl8pPr lvl="7" algn="ctr">
              <a:spcBef>
                <a:spcPts val="0"/>
              </a:spcBef>
              <a:spcAft>
                <a:spcPts val="0"/>
              </a:spcAft>
              <a:buSzPts val="8800"/>
              <a:buNone/>
              <a:defRPr sz="8800"/>
            </a:lvl8pPr>
            <a:lvl9pPr lvl="8" algn="ctr">
              <a:spcBef>
                <a:spcPts val="0"/>
              </a:spcBef>
              <a:spcAft>
                <a:spcPts val="0"/>
              </a:spcAft>
              <a:buSzPts val="8800"/>
              <a:buNone/>
              <a:defRPr sz="8800"/>
            </a:lvl9pPr>
          </a:lstStyle>
          <a:p>
            <a:endParaRPr/>
          </a:p>
        </p:txBody>
      </p:sp>
      <p:sp>
        <p:nvSpPr>
          <p:cNvPr id="38" name="Google Shape;38;p9"/>
          <p:cNvSpPr txBox="1">
            <a:spLocks noGrp="1"/>
          </p:cNvSpPr>
          <p:nvPr>
            <p:ph type="subTitle" idx="1"/>
          </p:nvPr>
        </p:nvSpPr>
        <p:spPr>
          <a:xfrm>
            <a:off x="505778" y="13703922"/>
            <a:ext cx="7706400" cy="60387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a:endParaRPr/>
          </a:p>
        </p:txBody>
      </p:sp>
      <p:sp>
        <p:nvSpPr>
          <p:cNvPr id="39" name="Google Shape;39;p9"/>
          <p:cNvSpPr txBox="1">
            <a:spLocks noGrp="1"/>
          </p:cNvSpPr>
          <p:nvPr>
            <p:ph type="body" idx="2"/>
          </p:nvPr>
        </p:nvSpPr>
        <p:spPr>
          <a:xfrm>
            <a:off x="9409750" y="3539922"/>
            <a:ext cx="7309500" cy="18065100"/>
          </a:xfrm>
          <a:prstGeom prst="rect">
            <a:avLst/>
          </a:prstGeom>
        </p:spPr>
        <p:txBody>
          <a:bodyPr spcFirstLastPara="1" wrap="square" lIns="191875" tIns="191875" rIns="191875" bIns="191875" anchor="ctr" anchorCtr="0"/>
          <a:lstStyle>
            <a:lvl1pPr marL="457200" lvl="0" indent="-469900">
              <a:spcBef>
                <a:spcPts val="0"/>
              </a:spcBef>
              <a:spcAft>
                <a:spcPts val="0"/>
              </a:spcAft>
              <a:buSzPts val="3800"/>
              <a:buChar char="●"/>
              <a:defRPr/>
            </a:lvl1pPr>
            <a:lvl2pPr marL="914400" lvl="1" indent="-412750">
              <a:spcBef>
                <a:spcPts val="3400"/>
              </a:spcBef>
              <a:spcAft>
                <a:spcPts val="0"/>
              </a:spcAft>
              <a:buSzPts val="2900"/>
              <a:buChar char="○"/>
              <a:defRPr/>
            </a:lvl2pPr>
            <a:lvl3pPr marL="1371600" lvl="2" indent="-412750">
              <a:spcBef>
                <a:spcPts val="3400"/>
              </a:spcBef>
              <a:spcAft>
                <a:spcPts val="0"/>
              </a:spcAft>
              <a:buSzPts val="2900"/>
              <a:buChar char="■"/>
              <a:defRPr/>
            </a:lvl3pPr>
            <a:lvl4pPr marL="1828800" lvl="3" indent="-412750">
              <a:spcBef>
                <a:spcPts val="3400"/>
              </a:spcBef>
              <a:spcAft>
                <a:spcPts val="0"/>
              </a:spcAft>
              <a:buSzPts val="2900"/>
              <a:buChar char="●"/>
              <a:defRPr/>
            </a:lvl4pPr>
            <a:lvl5pPr marL="2286000" lvl="4" indent="-412750">
              <a:spcBef>
                <a:spcPts val="3400"/>
              </a:spcBef>
              <a:spcAft>
                <a:spcPts val="0"/>
              </a:spcAft>
              <a:buSzPts val="2900"/>
              <a:buChar char="○"/>
              <a:defRPr/>
            </a:lvl5pPr>
            <a:lvl6pPr marL="2743200" lvl="5" indent="-412750">
              <a:spcBef>
                <a:spcPts val="3400"/>
              </a:spcBef>
              <a:spcAft>
                <a:spcPts val="0"/>
              </a:spcAft>
              <a:buSzPts val="2900"/>
              <a:buChar char="■"/>
              <a:defRPr/>
            </a:lvl6pPr>
            <a:lvl7pPr marL="3200400" lvl="6" indent="-412750">
              <a:spcBef>
                <a:spcPts val="3400"/>
              </a:spcBef>
              <a:spcAft>
                <a:spcPts val="0"/>
              </a:spcAft>
              <a:buSzPts val="2900"/>
              <a:buChar char="●"/>
              <a:defRPr/>
            </a:lvl7pPr>
            <a:lvl8pPr marL="3657600" lvl="7" indent="-412750">
              <a:spcBef>
                <a:spcPts val="3400"/>
              </a:spcBef>
              <a:spcAft>
                <a:spcPts val="0"/>
              </a:spcAft>
              <a:buSzPts val="2900"/>
              <a:buChar char="○"/>
              <a:defRPr/>
            </a:lvl8pPr>
            <a:lvl9pPr marL="4114800" lvl="8" indent="-412750">
              <a:spcBef>
                <a:spcPts val="3400"/>
              </a:spcBef>
              <a:spcAft>
                <a:spcPts val="3400"/>
              </a:spcAft>
              <a:buSzPts val="2900"/>
              <a:buChar char="■"/>
              <a:defRPr/>
            </a:lvl9pPr>
          </a:lstStyle>
          <a:p>
            <a:endParaRPr/>
          </a:p>
        </p:txBody>
      </p:sp>
      <p:sp>
        <p:nvSpPr>
          <p:cNvPr id="40" name="Google Shape;40;p9"/>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93789" y="20682811"/>
            <a:ext cx="11427600" cy="2958300"/>
          </a:xfrm>
          <a:prstGeom prst="rect">
            <a:avLst/>
          </a:prstGeom>
        </p:spPr>
        <p:txBody>
          <a:bodyPr spcFirstLastPara="1" wrap="square" lIns="191875" tIns="191875" rIns="191875" bIns="191875" anchor="ctr" anchorCtr="0"/>
          <a:lstStyle>
            <a:lvl1pPr marL="457200" lvl="0" indent="-228600">
              <a:lnSpc>
                <a:spcPct val="100000"/>
              </a:lnSpc>
              <a:spcBef>
                <a:spcPts val="0"/>
              </a:spcBef>
              <a:spcAft>
                <a:spcPts val="0"/>
              </a:spcAft>
              <a:buSzPts val="3800"/>
              <a:buNone/>
              <a:defRPr/>
            </a:lvl1pPr>
          </a:lstStyle>
          <a:p>
            <a:endParaRPr/>
          </a:p>
        </p:txBody>
      </p:sp>
      <p:sp>
        <p:nvSpPr>
          <p:cNvPr id="43" name="Google Shape;43;p10"/>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3789" y="2175678"/>
            <a:ext cx="16231800" cy="2799900"/>
          </a:xfrm>
          <a:prstGeom prst="rect">
            <a:avLst/>
          </a:prstGeom>
          <a:noFill/>
          <a:ln>
            <a:noFill/>
          </a:ln>
        </p:spPr>
        <p:txBody>
          <a:bodyPr spcFirstLastPara="1" wrap="square" lIns="191875" tIns="191875" rIns="191875" bIns="191875" anchor="t" anchorCtr="0"/>
          <a:lstStyle>
            <a:lvl1pPr lvl="0">
              <a:spcBef>
                <a:spcPts val="0"/>
              </a:spcBef>
              <a:spcAft>
                <a:spcPts val="0"/>
              </a:spcAft>
              <a:buClr>
                <a:schemeClr val="dk1"/>
              </a:buClr>
              <a:buSzPts val="5900"/>
              <a:buNone/>
              <a:defRPr sz="5900">
                <a:solidFill>
                  <a:schemeClr val="dk1"/>
                </a:solidFill>
              </a:defRPr>
            </a:lvl1pPr>
            <a:lvl2pPr lvl="1">
              <a:spcBef>
                <a:spcPts val="0"/>
              </a:spcBef>
              <a:spcAft>
                <a:spcPts val="0"/>
              </a:spcAft>
              <a:buClr>
                <a:schemeClr val="dk1"/>
              </a:buClr>
              <a:buSzPts val="5900"/>
              <a:buNone/>
              <a:defRPr sz="5900">
                <a:solidFill>
                  <a:schemeClr val="dk1"/>
                </a:solidFill>
              </a:defRPr>
            </a:lvl2pPr>
            <a:lvl3pPr lvl="2">
              <a:spcBef>
                <a:spcPts val="0"/>
              </a:spcBef>
              <a:spcAft>
                <a:spcPts val="0"/>
              </a:spcAft>
              <a:buClr>
                <a:schemeClr val="dk1"/>
              </a:buClr>
              <a:buSzPts val="5900"/>
              <a:buNone/>
              <a:defRPr sz="5900">
                <a:solidFill>
                  <a:schemeClr val="dk1"/>
                </a:solidFill>
              </a:defRPr>
            </a:lvl3pPr>
            <a:lvl4pPr lvl="3">
              <a:spcBef>
                <a:spcPts val="0"/>
              </a:spcBef>
              <a:spcAft>
                <a:spcPts val="0"/>
              </a:spcAft>
              <a:buClr>
                <a:schemeClr val="dk1"/>
              </a:buClr>
              <a:buSzPts val="5900"/>
              <a:buNone/>
              <a:defRPr sz="5900">
                <a:solidFill>
                  <a:schemeClr val="dk1"/>
                </a:solidFill>
              </a:defRPr>
            </a:lvl4pPr>
            <a:lvl5pPr lvl="4">
              <a:spcBef>
                <a:spcPts val="0"/>
              </a:spcBef>
              <a:spcAft>
                <a:spcPts val="0"/>
              </a:spcAft>
              <a:buClr>
                <a:schemeClr val="dk1"/>
              </a:buClr>
              <a:buSzPts val="5900"/>
              <a:buNone/>
              <a:defRPr sz="5900">
                <a:solidFill>
                  <a:schemeClr val="dk1"/>
                </a:solidFill>
              </a:defRPr>
            </a:lvl5pPr>
            <a:lvl6pPr lvl="5">
              <a:spcBef>
                <a:spcPts val="0"/>
              </a:spcBef>
              <a:spcAft>
                <a:spcPts val="0"/>
              </a:spcAft>
              <a:buClr>
                <a:schemeClr val="dk1"/>
              </a:buClr>
              <a:buSzPts val="5900"/>
              <a:buNone/>
              <a:defRPr sz="5900">
                <a:solidFill>
                  <a:schemeClr val="dk1"/>
                </a:solidFill>
              </a:defRPr>
            </a:lvl6pPr>
            <a:lvl7pPr lvl="6">
              <a:spcBef>
                <a:spcPts val="0"/>
              </a:spcBef>
              <a:spcAft>
                <a:spcPts val="0"/>
              </a:spcAft>
              <a:buClr>
                <a:schemeClr val="dk1"/>
              </a:buClr>
              <a:buSzPts val="5900"/>
              <a:buNone/>
              <a:defRPr sz="5900">
                <a:solidFill>
                  <a:schemeClr val="dk1"/>
                </a:solidFill>
              </a:defRPr>
            </a:lvl7pPr>
            <a:lvl8pPr lvl="7">
              <a:spcBef>
                <a:spcPts val="0"/>
              </a:spcBef>
              <a:spcAft>
                <a:spcPts val="0"/>
              </a:spcAft>
              <a:buClr>
                <a:schemeClr val="dk1"/>
              </a:buClr>
              <a:buSzPts val="5900"/>
              <a:buNone/>
              <a:defRPr sz="5900">
                <a:solidFill>
                  <a:schemeClr val="dk1"/>
                </a:solidFill>
              </a:defRPr>
            </a:lvl8pPr>
            <a:lvl9pPr lvl="8">
              <a:spcBef>
                <a:spcPts val="0"/>
              </a:spcBef>
              <a:spcAft>
                <a:spcPts val="0"/>
              </a:spcAft>
              <a:buClr>
                <a:schemeClr val="dk1"/>
              </a:buClr>
              <a:buSzPts val="5900"/>
              <a:buNone/>
              <a:defRPr sz="5900">
                <a:solidFill>
                  <a:schemeClr val="dk1"/>
                </a:solidFill>
              </a:defRPr>
            </a:lvl9pPr>
          </a:lstStyle>
          <a:p>
            <a:endParaRPr/>
          </a:p>
        </p:txBody>
      </p:sp>
      <p:sp>
        <p:nvSpPr>
          <p:cNvPr id="7" name="Google Shape;7;p1"/>
          <p:cNvSpPr txBox="1">
            <a:spLocks noGrp="1"/>
          </p:cNvSpPr>
          <p:nvPr>
            <p:ph type="body" idx="1"/>
          </p:nvPr>
        </p:nvSpPr>
        <p:spPr>
          <a:xfrm>
            <a:off x="593789" y="5634322"/>
            <a:ext cx="16231800" cy="16702500"/>
          </a:xfrm>
          <a:prstGeom prst="rect">
            <a:avLst/>
          </a:prstGeom>
          <a:noFill/>
          <a:ln>
            <a:noFill/>
          </a:ln>
        </p:spPr>
        <p:txBody>
          <a:bodyPr spcFirstLastPara="1" wrap="square" lIns="191875" tIns="191875" rIns="191875" bIns="191875" anchor="t" anchorCtr="0"/>
          <a:lstStyle>
            <a:lvl1pPr marL="457200" lvl="0" indent="-469900">
              <a:lnSpc>
                <a:spcPct val="115000"/>
              </a:lnSpc>
              <a:spcBef>
                <a:spcPts val="0"/>
              </a:spcBef>
              <a:spcAft>
                <a:spcPts val="0"/>
              </a:spcAft>
              <a:buClr>
                <a:schemeClr val="dk2"/>
              </a:buClr>
              <a:buSzPts val="3800"/>
              <a:buChar char="●"/>
              <a:defRPr sz="3800">
                <a:solidFill>
                  <a:schemeClr val="dk2"/>
                </a:solidFill>
              </a:defRPr>
            </a:lvl1pPr>
            <a:lvl2pPr marL="914400" lvl="1" indent="-412750">
              <a:lnSpc>
                <a:spcPct val="115000"/>
              </a:lnSpc>
              <a:spcBef>
                <a:spcPts val="3400"/>
              </a:spcBef>
              <a:spcAft>
                <a:spcPts val="0"/>
              </a:spcAft>
              <a:buClr>
                <a:schemeClr val="dk2"/>
              </a:buClr>
              <a:buSzPts val="2900"/>
              <a:buChar char="○"/>
              <a:defRPr sz="2900">
                <a:solidFill>
                  <a:schemeClr val="dk2"/>
                </a:solidFill>
              </a:defRPr>
            </a:lvl2pPr>
            <a:lvl3pPr marL="1371600" lvl="2" indent="-412750">
              <a:lnSpc>
                <a:spcPct val="115000"/>
              </a:lnSpc>
              <a:spcBef>
                <a:spcPts val="3400"/>
              </a:spcBef>
              <a:spcAft>
                <a:spcPts val="0"/>
              </a:spcAft>
              <a:buClr>
                <a:schemeClr val="dk2"/>
              </a:buClr>
              <a:buSzPts val="2900"/>
              <a:buChar char="■"/>
              <a:defRPr sz="2900">
                <a:solidFill>
                  <a:schemeClr val="dk2"/>
                </a:solidFill>
              </a:defRPr>
            </a:lvl3pPr>
            <a:lvl4pPr marL="1828800" lvl="3" indent="-412750">
              <a:lnSpc>
                <a:spcPct val="115000"/>
              </a:lnSpc>
              <a:spcBef>
                <a:spcPts val="3400"/>
              </a:spcBef>
              <a:spcAft>
                <a:spcPts val="0"/>
              </a:spcAft>
              <a:buClr>
                <a:schemeClr val="dk2"/>
              </a:buClr>
              <a:buSzPts val="2900"/>
              <a:buChar char="●"/>
              <a:defRPr sz="2900">
                <a:solidFill>
                  <a:schemeClr val="dk2"/>
                </a:solidFill>
              </a:defRPr>
            </a:lvl4pPr>
            <a:lvl5pPr marL="2286000" lvl="4" indent="-412750">
              <a:lnSpc>
                <a:spcPct val="115000"/>
              </a:lnSpc>
              <a:spcBef>
                <a:spcPts val="3400"/>
              </a:spcBef>
              <a:spcAft>
                <a:spcPts val="0"/>
              </a:spcAft>
              <a:buClr>
                <a:schemeClr val="dk2"/>
              </a:buClr>
              <a:buSzPts val="2900"/>
              <a:buChar char="○"/>
              <a:defRPr sz="2900">
                <a:solidFill>
                  <a:schemeClr val="dk2"/>
                </a:solidFill>
              </a:defRPr>
            </a:lvl5pPr>
            <a:lvl6pPr marL="2743200" lvl="5" indent="-412750">
              <a:lnSpc>
                <a:spcPct val="115000"/>
              </a:lnSpc>
              <a:spcBef>
                <a:spcPts val="3400"/>
              </a:spcBef>
              <a:spcAft>
                <a:spcPts val="0"/>
              </a:spcAft>
              <a:buClr>
                <a:schemeClr val="dk2"/>
              </a:buClr>
              <a:buSzPts val="2900"/>
              <a:buChar char="■"/>
              <a:defRPr sz="2900">
                <a:solidFill>
                  <a:schemeClr val="dk2"/>
                </a:solidFill>
              </a:defRPr>
            </a:lvl6pPr>
            <a:lvl7pPr marL="3200400" lvl="6" indent="-412750">
              <a:lnSpc>
                <a:spcPct val="115000"/>
              </a:lnSpc>
              <a:spcBef>
                <a:spcPts val="3400"/>
              </a:spcBef>
              <a:spcAft>
                <a:spcPts val="0"/>
              </a:spcAft>
              <a:buClr>
                <a:schemeClr val="dk2"/>
              </a:buClr>
              <a:buSzPts val="2900"/>
              <a:buChar char="●"/>
              <a:defRPr sz="2900">
                <a:solidFill>
                  <a:schemeClr val="dk2"/>
                </a:solidFill>
              </a:defRPr>
            </a:lvl7pPr>
            <a:lvl8pPr marL="3657600" lvl="7" indent="-412750">
              <a:lnSpc>
                <a:spcPct val="115000"/>
              </a:lnSpc>
              <a:spcBef>
                <a:spcPts val="3400"/>
              </a:spcBef>
              <a:spcAft>
                <a:spcPts val="0"/>
              </a:spcAft>
              <a:buClr>
                <a:schemeClr val="dk2"/>
              </a:buClr>
              <a:buSzPts val="2900"/>
              <a:buChar char="○"/>
              <a:defRPr sz="2900">
                <a:solidFill>
                  <a:schemeClr val="dk2"/>
                </a:solidFill>
              </a:defRPr>
            </a:lvl8pPr>
            <a:lvl9pPr marL="4114800" lvl="8" indent="-412750">
              <a:lnSpc>
                <a:spcPct val="115000"/>
              </a:lnSpc>
              <a:spcBef>
                <a:spcPts val="3400"/>
              </a:spcBef>
              <a:spcAft>
                <a:spcPts val="3400"/>
              </a:spcAft>
              <a:buClr>
                <a:schemeClr val="dk2"/>
              </a:buClr>
              <a:buSzPts val="2900"/>
              <a:buChar char="■"/>
              <a:defRPr sz="2900">
                <a:solidFill>
                  <a:schemeClr val="dk2"/>
                </a:solidFill>
              </a:defRPr>
            </a:lvl9pPr>
          </a:lstStyle>
          <a:p>
            <a:endParaRPr/>
          </a:p>
        </p:txBody>
      </p:sp>
      <p:sp>
        <p:nvSpPr>
          <p:cNvPr id="8" name="Google Shape;8;p1"/>
          <p:cNvSpPr txBox="1">
            <a:spLocks noGrp="1"/>
          </p:cNvSpPr>
          <p:nvPr>
            <p:ph type="sldNum" idx="12"/>
          </p:nvPr>
        </p:nvSpPr>
        <p:spPr>
          <a:xfrm>
            <a:off x="16140037" y="22797949"/>
            <a:ext cx="1045200" cy="1924200"/>
          </a:xfrm>
          <a:prstGeom prst="rect">
            <a:avLst/>
          </a:prstGeom>
          <a:noFill/>
          <a:ln>
            <a:noFill/>
          </a:ln>
        </p:spPr>
        <p:txBody>
          <a:bodyPr spcFirstLastPara="1" wrap="square" lIns="191875" tIns="191875" rIns="191875" bIns="191875" anchor="ctr" anchorCtr="0">
            <a:no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twitter.com/microbiology4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5476927" y="-2"/>
            <a:ext cx="1942401" cy="1825600"/>
          </a:xfrm>
          <a:prstGeom prst="rect">
            <a:avLst/>
          </a:prstGeom>
          <a:noFill/>
          <a:ln>
            <a:noFill/>
          </a:ln>
        </p:spPr>
      </p:pic>
      <p:pic>
        <p:nvPicPr>
          <p:cNvPr id="55" name="Google Shape;55;p13"/>
          <p:cNvPicPr preferRelativeResize="0"/>
          <p:nvPr/>
        </p:nvPicPr>
        <p:blipFill>
          <a:blip r:embed="rId5">
            <a:alphaModFix/>
          </a:blip>
          <a:stretch>
            <a:fillRect/>
          </a:stretch>
        </p:blipFill>
        <p:spPr>
          <a:xfrm>
            <a:off x="-2435226" y="-3014995"/>
            <a:ext cx="10134204" cy="10134204"/>
          </a:xfrm>
          <a:prstGeom prst="rect">
            <a:avLst/>
          </a:prstGeom>
          <a:noFill/>
          <a:ln>
            <a:noFill/>
          </a:ln>
        </p:spPr>
      </p:pic>
      <p:pic>
        <p:nvPicPr>
          <p:cNvPr id="56" name="Google Shape;56;p13"/>
          <p:cNvPicPr preferRelativeResize="0"/>
          <p:nvPr/>
        </p:nvPicPr>
        <p:blipFill>
          <a:blip r:embed="rId6">
            <a:alphaModFix/>
          </a:blip>
          <a:stretch>
            <a:fillRect/>
          </a:stretch>
        </p:blipFill>
        <p:spPr>
          <a:xfrm>
            <a:off x="12839993" y="18483202"/>
            <a:ext cx="4579323" cy="460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pic>
        <p:nvPicPr>
          <p:cNvPr id="169" name="Google Shape;169;p22"/>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70" name="Google Shape;170;p22"/>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71" name="Google Shape;171;p22"/>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72" name="Google Shape;172;p22"/>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73" name="Google Shape;173;p22"/>
          <p:cNvSpPr txBox="1">
            <a:spLocks noGrp="1"/>
          </p:cNvSpPr>
          <p:nvPr>
            <p:ph type="body" idx="1"/>
          </p:nvPr>
        </p:nvSpPr>
        <p:spPr>
          <a:xfrm>
            <a:off x="593763" y="230276"/>
            <a:ext cx="16231800" cy="22106700"/>
          </a:xfrm>
          <a:prstGeom prst="rect">
            <a:avLst/>
          </a:prstGeom>
        </p:spPr>
        <p:txBody>
          <a:bodyPr spcFirstLastPara="1" wrap="square" lIns="191875" tIns="191875" rIns="191875" bIns="191875" anchor="t" anchorCtr="0">
            <a:noAutofit/>
          </a:bodyPr>
          <a:lstStyle/>
          <a:p>
            <a:pPr marL="0" lvl="0" indent="0" algn="l" rtl="0">
              <a:spcBef>
                <a:spcPts val="0"/>
              </a:spcBef>
              <a:spcAft>
                <a:spcPts val="0"/>
              </a:spcAft>
              <a:buNone/>
            </a:pPr>
            <a:endParaRPr sz="3600">
              <a:solidFill>
                <a:srgbClr val="999999"/>
              </a:solidFill>
              <a:latin typeface="Calibri"/>
              <a:ea typeface="Calibri"/>
              <a:cs typeface="Calibri"/>
              <a:sym typeface="Calibri"/>
            </a:endParaRPr>
          </a:p>
          <a:p>
            <a:pPr marL="0" lvl="0" indent="0" algn="l" rtl="0">
              <a:spcBef>
                <a:spcPts val="3400"/>
              </a:spcBef>
              <a:spcAft>
                <a:spcPts val="0"/>
              </a:spcAft>
              <a:buNone/>
            </a:pPr>
            <a:r>
              <a:rPr lang="en" sz="4800" b="1">
                <a:solidFill>
                  <a:srgbClr val="C00000"/>
                </a:solidFill>
                <a:latin typeface="Calibri"/>
                <a:ea typeface="Calibri"/>
                <a:cs typeface="Calibri"/>
                <a:sym typeface="Calibri"/>
              </a:rPr>
              <a:t>Clinical disease of Salmonella species: </a:t>
            </a:r>
            <a:endParaRPr sz="4800" b="1">
              <a:solidFill>
                <a:srgbClr val="C00000"/>
              </a:solidFill>
              <a:latin typeface="Calibri"/>
              <a:ea typeface="Calibri"/>
              <a:cs typeface="Calibri"/>
              <a:sym typeface="Calibri"/>
            </a:endParaRPr>
          </a:p>
          <a:p>
            <a:pPr marL="457200" lvl="0" indent="-457200" algn="l" rtl="0">
              <a:spcBef>
                <a:spcPts val="340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 acute gastroenteritis</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 mild disease mild fever and diarrhea and they will recover and its mostly from chicken, if you have a chicken without salmonella  then its not a chicken </a:t>
            </a:r>
            <a:endParaRPr sz="3600">
              <a:solidFill>
                <a:srgbClr val="999999"/>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Typhoid (enteric fever) </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Non typhoid bacteremia (in AIDS)</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Carrier state </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999999"/>
              </a:buClr>
              <a:buSzPts val="3600"/>
              <a:buFont typeface="Josefin Sans"/>
              <a:buChar char="➔"/>
            </a:pPr>
            <a:r>
              <a:rPr lang="en" sz="3600" b="1">
                <a:solidFill>
                  <a:srgbClr val="999999"/>
                </a:solidFill>
                <a:latin typeface="Calibri"/>
                <a:ea typeface="Calibri"/>
                <a:cs typeface="Calibri"/>
                <a:sym typeface="Calibri"/>
              </a:rPr>
              <a:t>Story</a:t>
            </a:r>
            <a:r>
              <a:rPr lang="en" sz="3600">
                <a:solidFill>
                  <a:srgbClr val="999999"/>
                </a:solidFill>
                <a:latin typeface="Calibri"/>
                <a:ea typeface="Calibri"/>
                <a:cs typeface="Calibri"/>
                <a:sym typeface="Calibri"/>
              </a:rPr>
              <a:t>:there was an outbreak on canada and a guy who was working at a restaurant got colonized, he is a carrier, Can he cook at the restaurant?</a:t>
            </a:r>
            <a:endParaRPr sz="3600">
              <a:solidFill>
                <a:srgbClr val="999999"/>
              </a:solidFill>
              <a:latin typeface="Calibri"/>
              <a:ea typeface="Calibri"/>
              <a:cs typeface="Calibri"/>
              <a:sym typeface="Calibri"/>
            </a:endParaRPr>
          </a:p>
          <a:p>
            <a:pPr marL="457200" lvl="0" indent="0" algn="l" rtl="0">
              <a:spcBef>
                <a:spcPts val="3400"/>
              </a:spcBef>
              <a:spcAft>
                <a:spcPts val="0"/>
              </a:spcAft>
              <a:buNone/>
            </a:pPr>
            <a:r>
              <a:rPr lang="en" sz="3600">
                <a:solidFill>
                  <a:srgbClr val="999999"/>
                </a:solidFill>
                <a:latin typeface="Calibri"/>
                <a:ea typeface="Calibri"/>
                <a:cs typeface="Calibri"/>
                <a:sym typeface="Calibri"/>
              </a:rPr>
              <a:t>They can't treat him. treatment increase the carriage;</a:t>
            </a:r>
            <a:endParaRPr sz="3600">
              <a:solidFill>
                <a:srgbClr val="999999"/>
              </a:solidFill>
              <a:latin typeface="Calibri"/>
              <a:ea typeface="Calibri"/>
              <a:cs typeface="Calibri"/>
              <a:sym typeface="Calibri"/>
            </a:endParaRPr>
          </a:p>
          <a:p>
            <a:pPr marL="457200" lvl="0" indent="0" algn="l" rtl="0">
              <a:spcBef>
                <a:spcPts val="3400"/>
              </a:spcBef>
              <a:spcAft>
                <a:spcPts val="0"/>
              </a:spcAft>
              <a:buNone/>
            </a:pPr>
            <a:r>
              <a:rPr lang="en" sz="3600">
                <a:solidFill>
                  <a:srgbClr val="999999"/>
                </a:solidFill>
                <a:latin typeface="Calibri"/>
                <a:ea typeface="Calibri"/>
                <a:cs typeface="Calibri"/>
                <a:sym typeface="Calibri"/>
              </a:rPr>
              <a:t>Yes he can cook  but he needs to clean his hands and maintain hygiene</a:t>
            </a:r>
            <a:endParaRPr sz="3600">
              <a:solidFill>
                <a:srgbClr val="999999"/>
              </a:solidFill>
              <a:latin typeface="Calibri"/>
              <a:ea typeface="Calibri"/>
              <a:cs typeface="Calibri"/>
              <a:sym typeface="Calibri"/>
            </a:endParaRPr>
          </a:p>
          <a:p>
            <a:pPr marL="457200" lvl="0" indent="0" algn="l" rtl="0">
              <a:spcBef>
                <a:spcPts val="3400"/>
              </a:spcBef>
              <a:spcAft>
                <a:spcPts val="0"/>
              </a:spcAft>
              <a:buNone/>
            </a:pPr>
            <a:r>
              <a:rPr lang="en" sz="3600">
                <a:solidFill>
                  <a:srgbClr val="999999"/>
                </a:solidFill>
                <a:latin typeface="Calibri"/>
                <a:ea typeface="Calibri"/>
                <a:cs typeface="Calibri"/>
                <a:sym typeface="Calibri"/>
              </a:rPr>
              <a:t>Salmonella needs a high infective dose if someone had shigella i wouldn't allow him to work because 10 organisms can cause a disease</a:t>
            </a:r>
            <a:endParaRPr sz="3600">
              <a:solidFill>
                <a:srgbClr val="999999"/>
              </a:solidFill>
              <a:latin typeface="Calibri"/>
              <a:ea typeface="Calibri"/>
              <a:cs typeface="Calibri"/>
              <a:sym typeface="Calibri"/>
            </a:endParaRPr>
          </a:p>
          <a:p>
            <a:pPr marL="0" lvl="0" indent="0" algn="l" rtl="0">
              <a:spcBef>
                <a:spcPts val="3400"/>
              </a:spcBef>
              <a:spcAft>
                <a:spcPts val="0"/>
              </a:spcAft>
              <a:buNone/>
            </a:pPr>
            <a:endParaRPr sz="3600" b="1">
              <a:solidFill>
                <a:srgbClr val="C00000"/>
              </a:solidFill>
              <a:latin typeface="Calibri"/>
              <a:ea typeface="Calibri"/>
              <a:cs typeface="Calibri"/>
              <a:sym typeface="Calibri"/>
            </a:endParaRPr>
          </a:p>
          <a:p>
            <a:pPr marL="0" lvl="0" indent="0" algn="l" rtl="0">
              <a:spcBef>
                <a:spcPts val="3400"/>
              </a:spcBef>
              <a:spcAft>
                <a:spcPts val="0"/>
              </a:spcAft>
              <a:buNone/>
            </a:pPr>
            <a:r>
              <a:rPr lang="en" sz="3600" b="1">
                <a:solidFill>
                  <a:srgbClr val="C00000"/>
                </a:solidFill>
                <a:latin typeface="Calibri"/>
                <a:ea typeface="Calibri"/>
                <a:cs typeface="Calibri"/>
                <a:sym typeface="Calibri"/>
              </a:rPr>
              <a:t>S.typhi complications </a:t>
            </a:r>
            <a:r>
              <a:rPr lang="en" sz="3600">
                <a:solidFill>
                  <a:srgbClr val="C00000"/>
                </a:solidFill>
                <a:latin typeface="Calibri"/>
                <a:ea typeface="Calibri"/>
                <a:cs typeface="Calibri"/>
                <a:sym typeface="Calibri"/>
              </a:rPr>
              <a:t>: necrotizing cholecystitis, pneumonia. And may cause any infection because they have reached the blood </a:t>
            </a:r>
            <a:endParaRPr sz="3600">
              <a:solidFill>
                <a:srgbClr val="C00000"/>
              </a:solidFill>
              <a:latin typeface="Calibri"/>
              <a:ea typeface="Calibri"/>
              <a:cs typeface="Calibri"/>
              <a:sym typeface="Calibri"/>
            </a:endParaRPr>
          </a:p>
          <a:p>
            <a:pPr marL="0" lvl="0" indent="0" algn="l" rtl="0">
              <a:spcBef>
                <a:spcPts val="3400"/>
              </a:spcBef>
              <a:spcAft>
                <a:spcPts val="0"/>
              </a:spcAft>
              <a:buNone/>
            </a:pPr>
            <a:r>
              <a:rPr lang="en" sz="4800" b="1">
                <a:solidFill>
                  <a:srgbClr val="222222"/>
                </a:solidFill>
                <a:latin typeface="Calibri"/>
                <a:ea typeface="Calibri"/>
                <a:cs typeface="Calibri"/>
                <a:sym typeface="Calibri"/>
              </a:rPr>
              <a:t>Treatment</a:t>
            </a:r>
            <a:endParaRPr sz="4800" b="1">
              <a:solidFill>
                <a:srgbClr val="222222"/>
              </a:solidFill>
              <a:latin typeface="Calibri"/>
              <a:ea typeface="Calibri"/>
              <a:cs typeface="Calibri"/>
              <a:sym typeface="Calibri"/>
            </a:endParaRPr>
          </a:p>
          <a:p>
            <a:pPr marL="457200" lvl="0" indent="-469900" algn="l" rtl="0">
              <a:spcBef>
                <a:spcPts val="3400"/>
              </a:spcBef>
              <a:spcAft>
                <a:spcPts val="0"/>
              </a:spcAft>
              <a:buClr>
                <a:srgbClr val="C00000"/>
              </a:buClr>
              <a:buSzPts val="3800"/>
              <a:buFont typeface="Calibri"/>
              <a:buChar char="➔"/>
            </a:pPr>
            <a:r>
              <a:rPr lang="en" sz="3600">
                <a:solidFill>
                  <a:srgbClr val="C00000"/>
                </a:solidFill>
                <a:latin typeface="Calibri"/>
                <a:ea typeface="Calibri"/>
                <a:cs typeface="Calibri"/>
                <a:sym typeface="Calibri"/>
              </a:rPr>
              <a:t>salmonella gastroenteritis is self limiting </a:t>
            </a:r>
            <a:r>
              <a:rPr lang="en" sz="3000">
                <a:solidFill>
                  <a:srgbClr val="C00000"/>
                </a:solidFill>
                <a:latin typeface="Calibri"/>
                <a:ea typeface="Calibri"/>
                <a:cs typeface="Calibri"/>
                <a:sym typeface="Calibri"/>
              </a:rPr>
              <a:t>(except in HIV,sickle cell anemia…)</a:t>
            </a:r>
            <a:endParaRPr sz="3000">
              <a:solidFill>
                <a:srgbClr val="C00000"/>
              </a:solidFill>
              <a:latin typeface="Calibri"/>
              <a:ea typeface="Calibri"/>
              <a:cs typeface="Calibri"/>
              <a:sym typeface="Calibri"/>
            </a:endParaRPr>
          </a:p>
          <a:p>
            <a:pPr marL="457200" lvl="0" indent="-419100" algn="l" rtl="0">
              <a:spcBef>
                <a:spcPts val="0"/>
              </a:spcBef>
              <a:spcAft>
                <a:spcPts val="0"/>
              </a:spcAft>
              <a:buClr>
                <a:srgbClr val="222222"/>
              </a:buClr>
              <a:buSzPts val="3000"/>
              <a:buFont typeface="Calibri"/>
              <a:buChar char="➔"/>
            </a:pPr>
            <a:r>
              <a:rPr lang="en" sz="3600">
                <a:solidFill>
                  <a:srgbClr val="222222"/>
                </a:solidFill>
                <a:latin typeface="Calibri"/>
                <a:ea typeface="Calibri"/>
                <a:cs typeface="Calibri"/>
                <a:sym typeface="Calibri"/>
              </a:rPr>
              <a:t>Salmonella and shigella share the same treatment:</a:t>
            </a:r>
            <a:endParaRPr sz="3000">
              <a:solidFill>
                <a:srgbClr val="222222"/>
              </a:solidFill>
              <a:latin typeface="Calibri"/>
              <a:ea typeface="Calibri"/>
              <a:cs typeface="Calibri"/>
              <a:sym typeface="Calibri"/>
            </a:endParaRPr>
          </a:p>
          <a:p>
            <a:pPr marL="457200" lvl="0" indent="0" algn="l" rtl="0">
              <a:spcBef>
                <a:spcPts val="3400"/>
              </a:spcBef>
              <a:spcAft>
                <a:spcPts val="0"/>
              </a:spcAft>
              <a:buNone/>
            </a:pPr>
            <a:r>
              <a:rPr lang="en" sz="3600">
                <a:solidFill>
                  <a:srgbClr val="222222"/>
                </a:solidFill>
                <a:latin typeface="Calibri"/>
                <a:ea typeface="Calibri"/>
                <a:cs typeface="Calibri"/>
                <a:sym typeface="Calibri"/>
              </a:rPr>
              <a:t>Ceftriaxone,Ciprofloxacin,TMP-SMX,ampicillin </a:t>
            </a:r>
            <a:endParaRPr sz="3600">
              <a:solidFill>
                <a:srgbClr val="222222"/>
              </a:solidFill>
              <a:latin typeface="Calibri"/>
              <a:ea typeface="Calibri"/>
              <a:cs typeface="Calibri"/>
              <a:sym typeface="Calibri"/>
            </a:endParaRPr>
          </a:p>
          <a:p>
            <a:pPr marL="457200" lvl="0" indent="-457200" algn="l" rtl="0">
              <a:spcBef>
                <a:spcPts val="340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While Azithromycin is </a:t>
            </a:r>
            <a:r>
              <a:rPr lang="en" sz="3600" u="sng">
                <a:solidFill>
                  <a:srgbClr val="C00000"/>
                </a:solidFill>
                <a:latin typeface="Calibri"/>
                <a:ea typeface="Calibri"/>
                <a:cs typeface="Calibri"/>
                <a:sym typeface="Calibri"/>
              </a:rPr>
              <a:t>only</a:t>
            </a:r>
            <a:r>
              <a:rPr lang="en" sz="3600" u="sng">
                <a:solidFill>
                  <a:srgbClr val="222222"/>
                </a:solidFill>
                <a:latin typeface="Calibri"/>
                <a:ea typeface="Calibri"/>
                <a:cs typeface="Calibri"/>
                <a:sym typeface="Calibri"/>
              </a:rPr>
              <a:t> </a:t>
            </a:r>
            <a:r>
              <a:rPr lang="en" sz="3600">
                <a:solidFill>
                  <a:srgbClr val="222222"/>
                </a:solidFill>
                <a:latin typeface="Calibri"/>
                <a:ea typeface="Calibri"/>
                <a:cs typeface="Calibri"/>
                <a:sym typeface="Calibri"/>
              </a:rPr>
              <a:t>for salmonella</a:t>
            </a:r>
            <a:endParaRPr sz="3600" b="1">
              <a:solidFill>
                <a:srgbClr val="C00000"/>
              </a:solidFill>
              <a:latin typeface="Calibri"/>
              <a:ea typeface="Calibri"/>
              <a:cs typeface="Calibri"/>
              <a:sym typeface="Calibri"/>
            </a:endParaRPr>
          </a:p>
          <a:p>
            <a:pPr marL="0" lvl="0" indent="0" algn="l" rtl="0">
              <a:spcBef>
                <a:spcPts val="3400"/>
              </a:spcBef>
              <a:spcAft>
                <a:spcPts val="0"/>
              </a:spcAft>
              <a:buNone/>
            </a:pPr>
            <a:endParaRPr sz="3600" b="1">
              <a:solidFill>
                <a:srgbClr val="C00000"/>
              </a:solidFill>
              <a:latin typeface="Calibri"/>
              <a:ea typeface="Calibri"/>
              <a:cs typeface="Calibri"/>
              <a:sym typeface="Calibri"/>
            </a:endParaRPr>
          </a:p>
          <a:p>
            <a:pPr marL="0" lvl="0" indent="0" algn="l" rtl="0">
              <a:spcBef>
                <a:spcPts val="3400"/>
              </a:spcBef>
              <a:spcAft>
                <a:spcPts val="3400"/>
              </a:spcAft>
              <a:buNone/>
            </a:pPr>
            <a:endParaRPr sz="3600" b="1">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pic>
        <p:nvPicPr>
          <p:cNvPr id="178" name="Google Shape;178;p23"/>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79" name="Google Shape;179;p23"/>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80" name="Google Shape;180;p23"/>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81" name="Google Shape;181;p23"/>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82" name="Google Shape;182;p23"/>
          <p:cNvSpPr txBox="1">
            <a:spLocks noGrp="1"/>
          </p:cNvSpPr>
          <p:nvPr>
            <p:ph type="body" idx="1"/>
          </p:nvPr>
        </p:nvSpPr>
        <p:spPr>
          <a:xfrm>
            <a:off x="593775" y="230275"/>
            <a:ext cx="16651200" cy="22981500"/>
          </a:xfrm>
          <a:prstGeom prst="rect">
            <a:avLst/>
          </a:prstGeom>
        </p:spPr>
        <p:txBody>
          <a:bodyPr spcFirstLastPara="1" wrap="square" lIns="191875" tIns="191875" rIns="191875" bIns="191875" anchor="t" anchorCtr="0">
            <a:noAutofit/>
          </a:bodyPr>
          <a:lstStyle/>
          <a:p>
            <a:pPr marL="0" lvl="0" indent="0" algn="l" rtl="0">
              <a:spcBef>
                <a:spcPts val="0"/>
              </a:spcBef>
              <a:spcAft>
                <a:spcPts val="0"/>
              </a:spcAft>
              <a:buNone/>
            </a:pPr>
            <a:r>
              <a:rPr lang="en" sz="4800" b="1">
                <a:solidFill>
                  <a:srgbClr val="222222"/>
                </a:solidFill>
                <a:latin typeface="Calibri"/>
                <a:ea typeface="Calibri"/>
                <a:cs typeface="Calibri"/>
                <a:sym typeface="Calibri"/>
              </a:rPr>
              <a:t>  Shigella: </a:t>
            </a:r>
            <a:endParaRPr sz="4800" b="1">
              <a:solidFill>
                <a:srgbClr val="222222"/>
              </a:solidFill>
              <a:latin typeface="Calibri"/>
              <a:ea typeface="Calibri"/>
              <a:cs typeface="Calibri"/>
              <a:sym typeface="Calibri"/>
            </a:endParaRPr>
          </a:p>
          <a:p>
            <a:pPr marL="0" lvl="0" indent="0" algn="l" rtl="0">
              <a:spcBef>
                <a:spcPts val="3400"/>
              </a:spcBef>
              <a:spcAft>
                <a:spcPts val="0"/>
              </a:spcAft>
              <a:buNone/>
            </a:pPr>
            <a:r>
              <a:rPr lang="en" sz="3600" b="1">
                <a:solidFill>
                  <a:srgbClr val="C00000"/>
                </a:solidFill>
                <a:latin typeface="Calibri"/>
                <a:ea typeface="Calibri"/>
                <a:cs typeface="Calibri"/>
                <a:sym typeface="Calibri"/>
              </a:rPr>
              <a:t>features:</a:t>
            </a:r>
            <a:r>
              <a:rPr lang="en" sz="3600">
                <a:solidFill>
                  <a:srgbClr val="C00000"/>
                </a:solidFill>
                <a:latin typeface="Calibri"/>
                <a:ea typeface="Calibri"/>
                <a:cs typeface="Calibri"/>
                <a:sym typeface="Calibri"/>
              </a:rPr>
              <a:t>Non motile,doesn’t produce H2S Low infective dose &lt;200 even 10 cause infectious </a:t>
            </a:r>
            <a:endParaRPr sz="3600">
              <a:solidFill>
                <a:srgbClr val="C00000"/>
              </a:solidFill>
              <a:latin typeface="Calibri"/>
              <a:ea typeface="Calibri"/>
              <a:cs typeface="Calibri"/>
              <a:sym typeface="Calibri"/>
            </a:endParaRPr>
          </a:p>
          <a:p>
            <a:pPr marL="0" lvl="0" indent="0" algn="l" rtl="0">
              <a:spcBef>
                <a:spcPts val="3400"/>
              </a:spcBef>
              <a:spcAft>
                <a:spcPts val="0"/>
              </a:spcAft>
              <a:buNone/>
            </a:pPr>
            <a:r>
              <a:rPr lang="en" sz="3600" b="1">
                <a:solidFill>
                  <a:srgbClr val="C00000"/>
                </a:solidFill>
                <a:latin typeface="Calibri"/>
                <a:ea typeface="Calibri"/>
                <a:cs typeface="Calibri"/>
                <a:sym typeface="Calibri"/>
              </a:rPr>
              <a:t>causes: </a:t>
            </a:r>
            <a:r>
              <a:rPr lang="en" sz="3600">
                <a:solidFill>
                  <a:srgbClr val="C00000"/>
                </a:solidFill>
                <a:latin typeface="Calibri"/>
                <a:ea typeface="Calibri"/>
                <a:cs typeface="Calibri"/>
                <a:sym typeface="Calibri"/>
              </a:rPr>
              <a:t>dysentery which is a bloody stool with mucus accompanied by lower abdominal pain relieved after passing stool </a:t>
            </a:r>
            <a:endParaRPr sz="3600">
              <a:solidFill>
                <a:srgbClr val="C00000"/>
              </a:solidFill>
              <a:latin typeface="Calibri"/>
              <a:ea typeface="Calibri"/>
              <a:cs typeface="Calibri"/>
              <a:sym typeface="Calibri"/>
            </a:endParaRPr>
          </a:p>
          <a:p>
            <a:pPr marL="0" lvl="0" indent="0" algn="l" rtl="0">
              <a:spcBef>
                <a:spcPts val="3400"/>
              </a:spcBef>
              <a:spcAft>
                <a:spcPts val="0"/>
              </a:spcAft>
              <a:buClr>
                <a:schemeClr val="dk1"/>
              </a:buClr>
              <a:buSzPts val="1100"/>
              <a:buFont typeface="Arial"/>
              <a:buNone/>
            </a:pPr>
            <a:r>
              <a:rPr lang="en" sz="3600">
                <a:solidFill>
                  <a:srgbClr val="999999"/>
                </a:solidFill>
                <a:latin typeface="Calibri"/>
                <a:ea typeface="Calibri"/>
                <a:cs typeface="Calibri"/>
                <a:sym typeface="Calibri"/>
              </a:rPr>
              <a:t>If the question said: bloody stool  with mucus its shigella</a:t>
            </a:r>
            <a:r>
              <a:rPr lang="en" sz="3600">
                <a:solidFill>
                  <a:srgbClr val="222222"/>
                </a:solidFill>
                <a:latin typeface="Calibri"/>
                <a:ea typeface="Calibri"/>
                <a:cs typeface="Calibri"/>
                <a:sym typeface="Calibri"/>
              </a:rPr>
              <a:t> </a:t>
            </a:r>
            <a:endParaRPr sz="3600">
              <a:solidFill>
                <a:srgbClr val="222222"/>
              </a:solidFill>
              <a:latin typeface="Calibri"/>
              <a:ea typeface="Calibri"/>
              <a:cs typeface="Calibri"/>
              <a:sym typeface="Calibri"/>
            </a:endParaRPr>
          </a:p>
          <a:p>
            <a:pPr marL="457200" lvl="0" indent="-457200" algn="l" rtl="0">
              <a:spcBef>
                <a:spcPts val="340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Shigella has 4 species S.sonnei is most common USA</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Josefin Sans"/>
              <a:buChar char="➔"/>
            </a:pPr>
            <a:r>
              <a:rPr lang="en" sz="3600">
                <a:solidFill>
                  <a:srgbClr val="222222"/>
                </a:solidFill>
                <a:latin typeface="Calibri"/>
                <a:ea typeface="Calibri"/>
                <a:cs typeface="Calibri"/>
                <a:sym typeface="Calibri"/>
              </a:rPr>
              <a:t> they have K and O and </a:t>
            </a:r>
            <a:r>
              <a:rPr lang="en" sz="3600" b="1">
                <a:solidFill>
                  <a:srgbClr val="C00000"/>
                </a:solidFill>
                <a:latin typeface="Calibri"/>
                <a:ea typeface="Calibri"/>
                <a:cs typeface="Calibri"/>
                <a:sym typeface="Calibri"/>
              </a:rPr>
              <a:t>no H</a:t>
            </a:r>
            <a:r>
              <a:rPr lang="en" sz="3600" b="1">
                <a:solidFill>
                  <a:srgbClr val="222222"/>
                </a:solidFill>
                <a:latin typeface="Calibri"/>
                <a:ea typeface="Calibri"/>
                <a:cs typeface="Calibri"/>
                <a:sym typeface="Calibri"/>
              </a:rPr>
              <a:t> </a:t>
            </a:r>
            <a:r>
              <a:rPr lang="en" sz="3600">
                <a:solidFill>
                  <a:srgbClr val="222222"/>
                </a:solidFill>
                <a:latin typeface="Calibri"/>
                <a:ea typeface="Calibri"/>
                <a:cs typeface="Calibri"/>
                <a:sym typeface="Calibri"/>
              </a:rPr>
              <a:t>(because they are non motile)</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Human is the only reservoir and its highly infectious</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Josefin Sans"/>
              <a:buChar char="➔"/>
            </a:pPr>
            <a:r>
              <a:rPr lang="en" sz="3600" b="1">
                <a:solidFill>
                  <a:srgbClr val="222222"/>
                </a:solidFill>
                <a:latin typeface="Calibri"/>
                <a:ea typeface="Calibri"/>
                <a:cs typeface="Calibri"/>
                <a:sym typeface="Calibri"/>
              </a:rPr>
              <a:t>transmission: </a:t>
            </a:r>
            <a:r>
              <a:rPr lang="en" sz="3600">
                <a:solidFill>
                  <a:srgbClr val="222222"/>
                </a:solidFill>
                <a:latin typeface="Calibri"/>
                <a:ea typeface="Calibri"/>
                <a:cs typeface="Calibri"/>
                <a:sym typeface="Calibri"/>
              </a:rPr>
              <a:t>person to person or by Flies ,food sewage leak</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Josefin Sans"/>
              <a:buChar char="➔"/>
            </a:pPr>
            <a:r>
              <a:rPr lang="en" sz="3600" b="1">
                <a:solidFill>
                  <a:srgbClr val="222222"/>
                </a:solidFill>
                <a:latin typeface="Calibri"/>
                <a:ea typeface="Calibri"/>
                <a:cs typeface="Calibri"/>
                <a:sym typeface="Calibri"/>
              </a:rPr>
              <a:t>Symptoms </a:t>
            </a:r>
            <a:r>
              <a:rPr lang="en" sz="3600">
                <a:solidFill>
                  <a:srgbClr val="222222"/>
                </a:solidFill>
                <a:latin typeface="Calibri"/>
                <a:ea typeface="Calibri"/>
                <a:cs typeface="Calibri"/>
                <a:sym typeface="Calibri"/>
              </a:rPr>
              <a:t>:high fever chills abdominal cramps Accompanied by tenesmus bloody stool</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Josefin Sans"/>
              <a:buChar char="➔"/>
            </a:pPr>
            <a:r>
              <a:rPr lang="en" sz="3600" b="1">
                <a:solidFill>
                  <a:srgbClr val="222222"/>
                </a:solidFill>
                <a:latin typeface="Calibri"/>
                <a:ea typeface="Calibri"/>
                <a:cs typeface="Calibri"/>
                <a:sym typeface="Calibri"/>
              </a:rPr>
              <a:t>complications</a:t>
            </a:r>
            <a:r>
              <a:rPr lang="en" sz="3600">
                <a:solidFill>
                  <a:srgbClr val="222222"/>
                </a:solidFill>
                <a:latin typeface="Calibri"/>
                <a:ea typeface="Calibri"/>
                <a:cs typeface="Calibri"/>
                <a:sym typeface="Calibri"/>
              </a:rPr>
              <a:t>: ileus bowel (lazy bowel),toxic megacolon ,HUS</a:t>
            </a:r>
            <a:endParaRPr sz="3600">
              <a:solidFill>
                <a:srgbClr val="222222"/>
              </a:solidFill>
              <a:latin typeface="Calibri"/>
              <a:ea typeface="Calibri"/>
              <a:cs typeface="Calibri"/>
              <a:sym typeface="Calibri"/>
            </a:endParaRPr>
          </a:p>
          <a:p>
            <a:pPr marL="0" lvl="0" indent="0" algn="l" rtl="0">
              <a:spcBef>
                <a:spcPts val="3400"/>
              </a:spcBef>
              <a:spcAft>
                <a:spcPts val="0"/>
              </a:spcAft>
              <a:buNone/>
            </a:pPr>
            <a:r>
              <a:rPr lang="en" sz="3600" b="1">
                <a:solidFill>
                  <a:srgbClr val="222222"/>
                </a:solidFill>
                <a:latin typeface="Calibri"/>
                <a:ea typeface="Calibri"/>
                <a:cs typeface="Calibri"/>
                <a:sym typeface="Calibri"/>
              </a:rPr>
              <a:t>Incubation period</a:t>
            </a:r>
            <a:r>
              <a:rPr lang="en" sz="3600">
                <a:solidFill>
                  <a:srgbClr val="222222"/>
                </a:solidFill>
                <a:latin typeface="Calibri"/>
                <a:ea typeface="Calibri"/>
                <a:cs typeface="Calibri"/>
                <a:sym typeface="Calibri"/>
              </a:rPr>
              <a:t>: all enteropathogenic bacteria are 1-3 days except </a:t>
            </a:r>
            <a:endParaRPr sz="3600">
              <a:solidFill>
                <a:srgbClr val="222222"/>
              </a:solidFill>
              <a:latin typeface="Calibri"/>
              <a:ea typeface="Calibri"/>
              <a:cs typeface="Calibri"/>
              <a:sym typeface="Calibri"/>
            </a:endParaRPr>
          </a:p>
          <a:p>
            <a:pPr marL="0" lvl="0" indent="0" algn="l" rtl="0">
              <a:spcBef>
                <a:spcPts val="3400"/>
              </a:spcBef>
              <a:spcAft>
                <a:spcPts val="0"/>
              </a:spcAft>
              <a:buNone/>
            </a:pPr>
            <a:r>
              <a:rPr lang="en" sz="3600">
                <a:solidFill>
                  <a:srgbClr val="222222"/>
                </a:solidFill>
                <a:latin typeface="Calibri"/>
                <a:ea typeface="Calibri"/>
                <a:cs typeface="Calibri"/>
                <a:sym typeface="Calibri"/>
              </a:rPr>
              <a:t>S.typhi Listeria entamoeba histolytica (longer than 3 days) </a:t>
            </a:r>
            <a:endParaRPr sz="3600">
              <a:solidFill>
                <a:srgbClr val="222222"/>
              </a:solidFill>
              <a:latin typeface="Calibri"/>
              <a:ea typeface="Calibri"/>
              <a:cs typeface="Calibri"/>
              <a:sym typeface="Calibri"/>
            </a:endParaRPr>
          </a:p>
          <a:p>
            <a:pPr marL="0" lvl="0" indent="0" algn="l" rtl="0">
              <a:spcBef>
                <a:spcPts val="3400"/>
              </a:spcBef>
              <a:spcAft>
                <a:spcPts val="0"/>
              </a:spcAft>
              <a:buNone/>
            </a:pPr>
            <a:r>
              <a:rPr lang="en" sz="3600">
                <a:solidFill>
                  <a:srgbClr val="222222"/>
                </a:solidFill>
                <a:latin typeface="Calibri"/>
                <a:ea typeface="Calibri"/>
                <a:cs typeface="Calibri"/>
                <a:sym typeface="Calibri"/>
              </a:rPr>
              <a:t>Prevention: hand hygiene and screening food handlers</a:t>
            </a:r>
            <a:endParaRPr sz="3600">
              <a:solidFill>
                <a:srgbClr val="222222"/>
              </a:solidFill>
              <a:latin typeface="Calibri"/>
              <a:ea typeface="Calibri"/>
              <a:cs typeface="Calibri"/>
              <a:sym typeface="Calibri"/>
            </a:endParaRPr>
          </a:p>
          <a:p>
            <a:pPr marL="0" lvl="0" indent="0" algn="l" rtl="0">
              <a:spcBef>
                <a:spcPts val="3400"/>
              </a:spcBef>
              <a:spcAft>
                <a:spcPts val="0"/>
              </a:spcAft>
              <a:buNone/>
            </a:pPr>
            <a:r>
              <a:rPr lang="en" sz="4800" b="1">
                <a:solidFill>
                  <a:srgbClr val="222222"/>
                </a:solidFill>
                <a:latin typeface="Calibri"/>
                <a:ea typeface="Calibri"/>
                <a:cs typeface="Calibri"/>
                <a:sym typeface="Calibri"/>
              </a:rPr>
              <a:t>Laboratory diagnosis for shigella and salmonella :</a:t>
            </a:r>
            <a:endParaRPr sz="4800" b="1">
              <a:solidFill>
                <a:srgbClr val="222222"/>
              </a:solidFill>
              <a:latin typeface="Calibri"/>
              <a:ea typeface="Calibri"/>
              <a:cs typeface="Calibri"/>
              <a:sym typeface="Calibri"/>
            </a:endParaRPr>
          </a:p>
          <a:p>
            <a:pPr marL="457200" lvl="0" indent="-457200" algn="l" rtl="0">
              <a:spcBef>
                <a:spcPts val="340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Both are gram -ve bacilli</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Salmonella produce H2S (appear black)</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Biochemical tests (old method)</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Motility (we stap the media into a tube if they were motile you will see that  these dots have been distributed over the tube)</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Serology </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We culture on selective media </a:t>
            </a:r>
            <a:endParaRPr sz="3600">
              <a:solidFill>
                <a:srgbClr val="C00000"/>
              </a:solidFill>
              <a:latin typeface="Calibri"/>
              <a:ea typeface="Calibri"/>
              <a:cs typeface="Calibri"/>
              <a:sym typeface="Calibri"/>
            </a:endParaRPr>
          </a:p>
          <a:p>
            <a:pPr marL="0" lvl="0" indent="0" algn="l" rtl="0">
              <a:spcBef>
                <a:spcPts val="3400"/>
              </a:spcBef>
              <a:spcAft>
                <a:spcPts val="0"/>
              </a:spcAft>
              <a:buNone/>
            </a:pPr>
            <a:r>
              <a:rPr lang="en" sz="3600" b="1">
                <a:solidFill>
                  <a:srgbClr val="C00000"/>
                </a:solidFill>
                <a:latin typeface="Calibri"/>
                <a:ea typeface="Calibri"/>
                <a:cs typeface="Calibri"/>
                <a:sym typeface="Calibri"/>
              </a:rPr>
              <a:t> </a:t>
            </a:r>
            <a:endParaRPr sz="3600" b="1">
              <a:solidFill>
                <a:srgbClr val="C00000"/>
              </a:solidFill>
              <a:latin typeface="Calibri"/>
              <a:ea typeface="Calibri"/>
              <a:cs typeface="Calibri"/>
              <a:sym typeface="Calibri"/>
            </a:endParaRPr>
          </a:p>
          <a:p>
            <a:pPr marL="0" lvl="0" indent="0" algn="l" rtl="0">
              <a:spcBef>
                <a:spcPts val="3400"/>
              </a:spcBef>
              <a:spcAft>
                <a:spcPts val="0"/>
              </a:spcAft>
              <a:buNone/>
            </a:pPr>
            <a:endParaRPr sz="3600" b="1">
              <a:solidFill>
                <a:srgbClr val="C00000"/>
              </a:solidFill>
              <a:latin typeface="Calibri"/>
              <a:ea typeface="Calibri"/>
              <a:cs typeface="Calibri"/>
              <a:sym typeface="Calibri"/>
            </a:endParaRPr>
          </a:p>
          <a:p>
            <a:pPr marL="0" lvl="0" indent="0" algn="l" rtl="0">
              <a:spcBef>
                <a:spcPts val="3400"/>
              </a:spcBef>
              <a:spcAft>
                <a:spcPts val="3400"/>
              </a:spcAft>
              <a:buNone/>
            </a:pPr>
            <a:endParaRPr sz="3600" b="1">
              <a:solidFill>
                <a:srgbClr val="C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pic>
        <p:nvPicPr>
          <p:cNvPr id="187" name="Google Shape;187;p24"/>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88" name="Google Shape;188;p24"/>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89" name="Google Shape;189;p24"/>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90" name="Google Shape;190;p24"/>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91" name="Google Shape;191;p24"/>
          <p:cNvSpPr txBox="1">
            <a:spLocks noGrp="1"/>
          </p:cNvSpPr>
          <p:nvPr>
            <p:ph type="title"/>
          </p:nvPr>
        </p:nvSpPr>
        <p:spPr>
          <a:xfrm>
            <a:off x="593750" y="399177"/>
            <a:ext cx="16231800" cy="1138800"/>
          </a:xfrm>
          <a:prstGeom prst="rect">
            <a:avLst/>
          </a:prstGeom>
        </p:spPr>
        <p:txBody>
          <a:bodyPr spcFirstLastPara="1" wrap="square" lIns="191875" tIns="191875" rIns="191875" bIns="191875" anchor="t" anchorCtr="0">
            <a:noAutofit/>
          </a:bodyPr>
          <a:lstStyle/>
          <a:p>
            <a:pPr marL="0" lvl="0" indent="0" algn="ctr" rtl="0">
              <a:spcBef>
                <a:spcPts val="0"/>
              </a:spcBef>
              <a:spcAft>
                <a:spcPts val="0"/>
              </a:spcAft>
              <a:buNone/>
            </a:pPr>
            <a:r>
              <a:rPr lang="en" sz="6000" b="1">
                <a:latin typeface="Josefin Sans"/>
                <a:ea typeface="Josefin Sans"/>
                <a:cs typeface="Josefin Sans"/>
                <a:sym typeface="Josefin Sans"/>
              </a:rPr>
              <a:t>QUIZ:</a:t>
            </a:r>
            <a:endParaRPr sz="6000" b="1">
              <a:latin typeface="Josefin Sans"/>
              <a:ea typeface="Josefin Sans"/>
              <a:cs typeface="Josefin Sans"/>
              <a:sym typeface="Josefin Sans"/>
            </a:endParaRPr>
          </a:p>
        </p:txBody>
      </p:sp>
      <p:sp>
        <p:nvSpPr>
          <p:cNvPr id="192" name="Google Shape;192;p24"/>
          <p:cNvSpPr txBox="1"/>
          <p:nvPr/>
        </p:nvSpPr>
        <p:spPr>
          <a:xfrm>
            <a:off x="650325" y="2459450"/>
            <a:ext cx="7807800" cy="161952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alibri"/>
                <a:ea typeface="Calibri"/>
                <a:cs typeface="Calibri"/>
                <a:sym typeface="Calibri"/>
              </a:rPr>
              <a:t>1.Which one of the following antigens is found in salmonella and not found in shigella?</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A-H-antigen</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B-O-antigen</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C-K-antigen</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D-A-antigen</a:t>
            </a:r>
            <a:endParaRPr sz="3600">
              <a:latin typeface="Calibri"/>
              <a:ea typeface="Calibri"/>
              <a:cs typeface="Calibri"/>
              <a:sym typeface="Calibri"/>
            </a:endParaRPr>
          </a:p>
          <a:p>
            <a:pPr marL="0" lvl="0" indent="0" algn="l" rtl="0">
              <a:spcBef>
                <a:spcPts val="0"/>
              </a:spcBef>
              <a:spcAft>
                <a:spcPts val="0"/>
              </a:spcAft>
              <a:buNone/>
            </a:pPr>
            <a:endParaRPr sz="3600">
              <a:solidFill>
                <a:srgbClr val="D9D9D9"/>
              </a:solidFill>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2.Which one of the following salmonella antigen is heat stable?</a:t>
            </a:r>
            <a:endParaRPr sz="36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A-H-antigen</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B-O-antigen</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C-K-antigen</a:t>
            </a:r>
            <a:endParaRPr sz="3600">
              <a:solidFill>
                <a:schemeClr val="dk1"/>
              </a:solidFill>
              <a:latin typeface="Calibri"/>
              <a:ea typeface="Calibri"/>
              <a:cs typeface="Calibri"/>
              <a:sym typeface="Calibri"/>
            </a:endParaRPr>
          </a:p>
          <a:p>
            <a:pPr marL="0" lvl="0" indent="0" algn="l" rtl="0">
              <a:spcBef>
                <a:spcPts val="0"/>
              </a:spcBef>
              <a:spcAft>
                <a:spcPts val="0"/>
              </a:spcAft>
              <a:buNone/>
            </a:pPr>
            <a:r>
              <a:rPr lang="en" sz="3600">
                <a:solidFill>
                  <a:schemeClr val="dk1"/>
                </a:solidFill>
                <a:latin typeface="Calibri"/>
                <a:ea typeface="Calibri"/>
                <a:cs typeface="Calibri"/>
                <a:sym typeface="Calibri"/>
              </a:rPr>
              <a:t>D-A-antigen</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600">
              <a:solidFill>
                <a:srgbClr val="CCCCCC"/>
              </a:solidFill>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3.Which of the following is the function of salmonella K-antigen?</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A-prevent phagocytosis</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B-promote invasion </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C-adherence</a:t>
            </a:r>
            <a:endParaRPr sz="3600">
              <a:latin typeface="Calibri"/>
              <a:ea typeface="Calibri"/>
              <a:cs typeface="Calibri"/>
              <a:sym typeface="Calibri"/>
            </a:endParaRPr>
          </a:p>
          <a:p>
            <a:pPr marL="0" lvl="0" indent="0" algn="l" rtl="0">
              <a:spcBef>
                <a:spcPts val="0"/>
              </a:spcBef>
              <a:spcAft>
                <a:spcPts val="0"/>
              </a:spcAft>
              <a:buNone/>
            </a:pPr>
            <a:r>
              <a:rPr lang="en" sz="3600">
                <a:latin typeface="Calibri"/>
                <a:ea typeface="Calibri"/>
                <a:cs typeface="Calibri"/>
                <a:sym typeface="Calibri"/>
              </a:rPr>
              <a:t>D-heat stable </a:t>
            </a:r>
            <a:endParaRPr sz="3600">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4.which one of the following gastroenteritis circumstances does </a:t>
            </a:r>
            <a:r>
              <a:rPr lang="en" sz="3600" u="sng">
                <a:solidFill>
                  <a:schemeClr val="dk1"/>
                </a:solidFill>
                <a:latin typeface="Calibri"/>
                <a:ea typeface="Calibri"/>
                <a:cs typeface="Calibri"/>
                <a:sym typeface="Calibri"/>
              </a:rPr>
              <a:t>not </a:t>
            </a:r>
            <a:r>
              <a:rPr lang="en" sz="3600">
                <a:solidFill>
                  <a:schemeClr val="dk1"/>
                </a:solidFill>
                <a:latin typeface="Calibri"/>
                <a:ea typeface="Calibri"/>
                <a:cs typeface="Calibri"/>
                <a:sym typeface="Calibri"/>
              </a:rPr>
              <a:t>need to be treated by antibiotics?</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A-sickle cell anemia with mild symptoms</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B-a 55 years patient </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C-pregnancy</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D-CD4 count below 200 (HIV)</a:t>
            </a:r>
            <a:endParaRPr sz="3600">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a:p>
            <a:pPr marL="0" lvl="0" indent="0" algn="l" rtl="0">
              <a:spcBef>
                <a:spcPts val="0"/>
              </a:spcBef>
              <a:spcAft>
                <a:spcPts val="0"/>
              </a:spcAft>
              <a:buNone/>
            </a:pPr>
            <a:endParaRPr sz="3600">
              <a:latin typeface="Calibri"/>
              <a:ea typeface="Calibri"/>
              <a:cs typeface="Calibri"/>
              <a:sym typeface="Calibri"/>
            </a:endParaRPr>
          </a:p>
          <a:p>
            <a:pPr marL="0" lvl="0" indent="0" algn="l" rtl="0">
              <a:spcBef>
                <a:spcPts val="0"/>
              </a:spcBef>
              <a:spcAft>
                <a:spcPts val="0"/>
              </a:spcAft>
              <a:buNone/>
            </a:pPr>
            <a:endParaRPr sz="600">
              <a:solidFill>
                <a:srgbClr val="D9D9D9"/>
              </a:solidFill>
              <a:latin typeface="Calibri"/>
              <a:ea typeface="Calibri"/>
              <a:cs typeface="Calibri"/>
              <a:sym typeface="Calibri"/>
            </a:endParaRPr>
          </a:p>
        </p:txBody>
      </p:sp>
      <p:sp>
        <p:nvSpPr>
          <p:cNvPr id="193" name="Google Shape;193;p24"/>
          <p:cNvSpPr txBox="1"/>
          <p:nvPr/>
        </p:nvSpPr>
        <p:spPr>
          <a:xfrm>
            <a:off x="9017775" y="2459450"/>
            <a:ext cx="7807800" cy="161952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alibri"/>
                <a:ea typeface="Calibri"/>
                <a:cs typeface="Calibri"/>
                <a:sym typeface="Calibri"/>
              </a:rPr>
              <a:t>5.Which one of the following species causes enteric fever?</a:t>
            </a:r>
            <a:endParaRPr sz="36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A-S. bongori(V)</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B-S.enterica(I)</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C-shigella</a:t>
            </a:r>
            <a:endParaRPr sz="3600">
              <a:solidFill>
                <a:schemeClr val="dk1"/>
              </a:solidFill>
              <a:latin typeface="Calibri"/>
              <a:ea typeface="Calibri"/>
              <a:cs typeface="Calibri"/>
              <a:sym typeface="Calibri"/>
            </a:endParaRPr>
          </a:p>
          <a:p>
            <a:pPr marL="0" lvl="0" indent="0" algn="l" rtl="0">
              <a:spcBef>
                <a:spcPts val="0"/>
              </a:spcBef>
              <a:spcAft>
                <a:spcPts val="0"/>
              </a:spcAft>
              <a:buNone/>
            </a:pPr>
            <a:r>
              <a:rPr lang="en" sz="3600">
                <a:solidFill>
                  <a:schemeClr val="dk1"/>
                </a:solidFill>
                <a:latin typeface="Calibri"/>
                <a:ea typeface="Calibri"/>
                <a:cs typeface="Calibri"/>
                <a:sym typeface="Calibri"/>
              </a:rPr>
              <a:t>D-A&amp;B</a:t>
            </a: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rgbClr val="CCCCCC"/>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chemeClr val="dk1"/>
                </a:solidFill>
              </a:rPr>
              <a:t>6.</a:t>
            </a:r>
            <a:r>
              <a:rPr lang="en" sz="3600">
                <a:solidFill>
                  <a:schemeClr val="dk1"/>
                </a:solidFill>
                <a:latin typeface="Calibri"/>
                <a:ea typeface="Calibri"/>
                <a:cs typeface="Calibri"/>
                <a:sym typeface="Calibri"/>
              </a:rPr>
              <a:t>A 3-year-old child, who attends day care, is seen at the emergency department presenting with bloody diarrhea (“currant jelly” stools), accompanied by painful abdominal cramping. Stool specimens were plated on MacConkey and Hektoen agars. Gram stain of the resulting bacteria resembled gram negative rods. Colorless colonies grew on both MacConkey and Hektoen agars, and the organisms were nonmotile. What is the most likely etiology and infection?</a:t>
            </a:r>
            <a:endParaRPr sz="3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600">
                <a:solidFill>
                  <a:srgbClr val="999999"/>
                </a:solidFill>
                <a:latin typeface="Calibri"/>
                <a:ea typeface="Calibri"/>
                <a:cs typeface="Calibri"/>
                <a:sym typeface="Calibri"/>
              </a:rPr>
              <a:t>The patient most likely has bacillary dysentery  caused by  Shigella sonnei . </a:t>
            </a:r>
            <a:endParaRPr sz="3600">
              <a:solidFill>
                <a:schemeClr val="dk1"/>
              </a:solidFill>
              <a:latin typeface="Calibri"/>
              <a:ea typeface="Calibri"/>
              <a:cs typeface="Calibri"/>
              <a:sym typeface="Calibri"/>
            </a:endParaRPr>
          </a:p>
        </p:txBody>
      </p:sp>
      <p:sp>
        <p:nvSpPr>
          <p:cNvPr id="194" name="Google Shape;194;p24"/>
          <p:cNvSpPr txBox="1"/>
          <p:nvPr/>
        </p:nvSpPr>
        <p:spPr>
          <a:xfrm rot="5400000">
            <a:off x="3394425" y="19315650"/>
            <a:ext cx="2081100" cy="43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999999"/>
                </a:solidFill>
              </a:rPr>
              <a:t>MCQs Answer:</a:t>
            </a:r>
            <a:endParaRPr sz="3600">
              <a:solidFill>
                <a:srgbClr val="999999"/>
              </a:solidFill>
            </a:endParaRPr>
          </a:p>
          <a:p>
            <a:pPr marL="914400" lvl="0" indent="-457200" algn="l" rtl="0">
              <a:spcBef>
                <a:spcPts val="0"/>
              </a:spcBef>
              <a:spcAft>
                <a:spcPts val="0"/>
              </a:spcAft>
              <a:buClr>
                <a:srgbClr val="999999"/>
              </a:buClr>
              <a:buSzPts val="3600"/>
              <a:buAutoNum type="arabicPeriod"/>
            </a:pPr>
            <a:r>
              <a:rPr lang="en" sz="3600">
                <a:solidFill>
                  <a:srgbClr val="999999"/>
                </a:solidFill>
              </a:rPr>
              <a:t>A</a:t>
            </a:r>
            <a:endParaRPr sz="3600">
              <a:solidFill>
                <a:srgbClr val="999999"/>
              </a:solidFill>
            </a:endParaRPr>
          </a:p>
          <a:p>
            <a:pPr marL="914400" lvl="0" indent="-457200" algn="l" rtl="0">
              <a:spcBef>
                <a:spcPts val="0"/>
              </a:spcBef>
              <a:spcAft>
                <a:spcPts val="0"/>
              </a:spcAft>
              <a:buClr>
                <a:srgbClr val="999999"/>
              </a:buClr>
              <a:buSzPts val="3600"/>
              <a:buAutoNum type="arabicPeriod"/>
            </a:pPr>
            <a:r>
              <a:rPr lang="en" sz="3600">
                <a:solidFill>
                  <a:srgbClr val="999999"/>
                </a:solidFill>
              </a:rPr>
              <a:t>B</a:t>
            </a:r>
            <a:endParaRPr sz="3600">
              <a:solidFill>
                <a:srgbClr val="999999"/>
              </a:solidFill>
            </a:endParaRPr>
          </a:p>
          <a:p>
            <a:pPr marL="914400" lvl="0" indent="-457200" algn="l" rtl="0">
              <a:spcBef>
                <a:spcPts val="0"/>
              </a:spcBef>
              <a:spcAft>
                <a:spcPts val="0"/>
              </a:spcAft>
              <a:buClr>
                <a:srgbClr val="999999"/>
              </a:buClr>
              <a:buSzPts val="3600"/>
              <a:buAutoNum type="arabicPeriod"/>
            </a:pPr>
            <a:r>
              <a:rPr lang="en" sz="3600">
                <a:solidFill>
                  <a:srgbClr val="999999"/>
                </a:solidFill>
              </a:rPr>
              <a:t>A</a:t>
            </a:r>
            <a:endParaRPr sz="3600">
              <a:solidFill>
                <a:srgbClr val="999999"/>
              </a:solidFill>
            </a:endParaRPr>
          </a:p>
          <a:p>
            <a:pPr marL="914400" lvl="0" indent="-457200" algn="l" rtl="0">
              <a:spcBef>
                <a:spcPts val="0"/>
              </a:spcBef>
              <a:spcAft>
                <a:spcPts val="0"/>
              </a:spcAft>
              <a:buClr>
                <a:srgbClr val="999999"/>
              </a:buClr>
              <a:buSzPts val="3600"/>
              <a:buAutoNum type="arabicPeriod"/>
            </a:pPr>
            <a:r>
              <a:rPr lang="en" sz="3600">
                <a:solidFill>
                  <a:srgbClr val="999999"/>
                </a:solidFill>
              </a:rPr>
              <a:t>C</a:t>
            </a:r>
            <a:endParaRPr sz="3600">
              <a:solidFill>
                <a:srgbClr val="999999"/>
              </a:solidFill>
            </a:endParaRPr>
          </a:p>
          <a:p>
            <a:pPr marL="914400" lvl="0" indent="-457200" algn="l" rtl="0">
              <a:spcBef>
                <a:spcPts val="0"/>
              </a:spcBef>
              <a:spcAft>
                <a:spcPts val="0"/>
              </a:spcAft>
              <a:buClr>
                <a:srgbClr val="999999"/>
              </a:buClr>
              <a:buSzPts val="3600"/>
              <a:buAutoNum type="arabicPeriod"/>
            </a:pPr>
            <a:r>
              <a:rPr lang="en" sz="3600">
                <a:solidFill>
                  <a:srgbClr val="999999"/>
                </a:solidFill>
              </a:rPr>
              <a:t>B</a:t>
            </a:r>
            <a:endParaRPr sz="3600">
              <a:solidFill>
                <a:srgbClr val="999999"/>
              </a:solidFill>
            </a:endParaRPr>
          </a:p>
          <a:p>
            <a:pPr marL="1371600" lvl="0" indent="0" algn="l" rtl="0">
              <a:spcBef>
                <a:spcPts val="0"/>
              </a:spcBef>
              <a:spcAft>
                <a:spcPts val="0"/>
              </a:spcAft>
              <a:buNone/>
            </a:pPr>
            <a:endParaRPr sz="3600">
              <a:solidFill>
                <a:srgbClr val="999999"/>
              </a:solidFill>
            </a:endParaRPr>
          </a:p>
        </p:txBody>
      </p:sp>
      <p:sp>
        <p:nvSpPr>
          <p:cNvPr id="195" name="Google Shape;195;p24"/>
          <p:cNvSpPr txBox="1"/>
          <p:nvPr/>
        </p:nvSpPr>
        <p:spPr>
          <a:xfrm>
            <a:off x="-11881050" y="12228775"/>
            <a:ext cx="11356500" cy="620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solidFill>
                <a:srgbClr val="99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5"/>
          <p:cNvSpPr txBox="1"/>
          <p:nvPr/>
        </p:nvSpPr>
        <p:spPr>
          <a:xfrm>
            <a:off x="891170" y="14472520"/>
            <a:ext cx="15075600" cy="1749000"/>
          </a:xfrm>
          <a:prstGeom prst="rect">
            <a:avLst/>
          </a:prstGeom>
          <a:noFill/>
          <a:ln>
            <a:noFill/>
          </a:ln>
        </p:spPr>
        <p:txBody>
          <a:bodyPr spcFirstLastPara="1" wrap="square" lIns="191875" tIns="191875" rIns="191875" bIns="191875" anchor="t" anchorCtr="0">
            <a:noAutofit/>
          </a:bodyPr>
          <a:lstStyle/>
          <a:p>
            <a:pPr marL="0" lvl="0" indent="0" algn="l" rtl="0">
              <a:spcBef>
                <a:spcPts val="0"/>
              </a:spcBef>
              <a:spcAft>
                <a:spcPts val="0"/>
              </a:spcAft>
              <a:buNone/>
            </a:pPr>
            <a:endParaRPr/>
          </a:p>
        </p:txBody>
      </p:sp>
      <p:sp>
        <p:nvSpPr>
          <p:cNvPr id="201" name="Google Shape;201;p25"/>
          <p:cNvSpPr txBox="1"/>
          <p:nvPr/>
        </p:nvSpPr>
        <p:spPr>
          <a:xfrm>
            <a:off x="2614296" y="14701517"/>
            <a:ext cx="12190800" cy="12909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None/>
            </a:pPr>
            <a:r>
              <a:rPr lang="en" sz="7100" b="1">
                <a:latin typeface="Amatic SC"/>
                <a:ea typeface="Amatic SC"/>
                <a:cs typeface="Amatic SC"/>
                <a:sym typeface="Amatic SC"/>
              </a:rPr>
              <a:t>ALANOUD AL-MANSOUR &amp; KHALED AL-OQEELY</a:t>
            </a:r>
            <a:endParaRPr sz="7100" b="1">
              <a:latin typeface="Amatic SC"/>
              <a:ea typeface="Amatic SC"/>
              <a:cs typeface="Amatic SC"/>
              <a:sym typeface="Amatic SC"/>
            </a:endParaRPr>
          </a:p>
        </p:txBody>
      </p:sp>
      <p:pic>
        <p:nvPicPr>
          <p:cNvPr id="202" name="Google Shape;202;p25">
            <a:hlinkClick r:id="rId4"/>
          </p:cNvPr>
          <p:cNvPicPr preferRelativeResize="0"/>
          <p:nvPr/>
        </p:nvPicPr>
        <p:blipFill>
          <a:blip r:embed="rId5">
            <a:alphaModFix/>
          </a:blip>
          <a:stretch>
            <a:fillRect/>
          </a:stretch>
        </p:blipFill>
        <p:spPr>
          <a:xfrm>
            <a:off x="11597590" y="23731901"/>
            <a:ext cx="1329821" cy="1113725"/>
          </a:xfrm>
          <a:prstGeom prst="rect">
            <a:avLst/>
          </a:prstGeom>
          <a:noFill/>
          <a:ln>
            <a:noFill/>
          </a:ln>
        </p:spPr>
      </p:pic>
      <p:pic>
        <p:nvPicPr>
          <p:cNvPr id="203" name="Google Shape;203;p25"/>
          <p:cNvPicPr preferRelativeResize="0"/>
          <p:nvPr/>
        </p:nvPicPr>
        <p:blipFill>
          <a:blip r:embed="rId6">
            <a:alphaModFix/>
          </a:blip>
          <a:stretch>
            <a:fillRect/>
          </a:stretch>
        </p:blipFill>
        <p:spPr>
          <a:xfrm>
            <a:off x="15955808" y="23807103"/>
            <a:ext cx="1364404" cy="1291036"/>
          </a:xfrm>
          <a:prstGeom prst="rect">
            <a:avLst/>
          </a:prstGeom>
          <a:noFill/>
          <a:ln>
            <a:noFill/>
          </a:ln>
        </p:spPr>
      </p:pic>
      <p:pic>
        <p:nvPicPr>
          <p:cNvPr id="204" name="Google Shape;204;p25"/>
          <p:cNvPicPr preferRelativeResize="0"/>
          <p:nvPr/>
        </p:nvPicPr>
        <p:blipFill>
          <a:blip r:embed="rId7">
            <a:alphaModFix/>
          </a:blip>
          <a:stretch>
            <a:fillRect/>
          </a:stretch>
        </p:blipFill>
        <p:spPr>
          <a:xfrm>
            <a:off x="15595446" y="23784758"/>
            <a:ext cx="1329820" cy="1008004"/>
          </a:xfrm>
          <a:prstGeom prst="rect">
            <a:avLst/>
          </a:prstGeom>
          <a:noFill/>
          <a:ln>
            <a:noFill/>
          </a:ln>
        </p:spPr>
      </p:pic>
      <p:sp>
        <p:nvSpPr>
          <p:cNvPr id="205" name="Google Shape;205;p25"/>
          <p:cNvSpPr txBox="1"/>
          <p:nvPr/>
        </p:nvSpPr>
        <p:spPr>
          <a:xfrm>
            <a:off x="4855850" y="18104200"/>
            <a:ext cx="7707600" cy="56277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Clr>
                <a:schemeClr val="dk1"/>
              </a:buClr>
              <a:buSzPts val="1100"/>
              <a:buFont typeface="Arial"/>
              <a:buNone/>
            </a:pPr>
            <a:r>
              <a:rPr lang="en" sz="7200" b="1">
                <a:solidFill>
                  <a:schemeClr val="dk1"/>
                </a:solidFill>
                <a:latin typeface="Amatic SC"/>
                <a:ea typeface="Amatic SC"/>
                <a:cs typeface="Amatic SC"/>
                <a:sym typeface="Amatic SC"/>
              </a:rPr>
              <a:t>Hassan Al-oraini</a:t>
            </a:r>
            <a:endParaRPr sz="7200" b="1">
              <a:latin typeface="Amatic SC"/>
              <a:ea typeface="Amatic SC"/>
              <a:cs typeface="Amatic SC"/>
              <a:sym typeface="Amatic SC"/>
            </a:endParaRPr>
          </a:p>
          <a:p>
            <a:pPr marL="0" lvl="0" indent="0" algn="ctr" rtl="0">
              <a:spcBef>
                <a:spcPts val="0"/>
              </a:spcBef>
              <a:spcAft>
                <a:spcPts val="0"/>
              </a:spcAft>
              <a:buNone/>
            </a:pPr>
            <a:r>
              <a:rPr lang="en" sz="7200" b="1">
                <a:latin typeface="Amatic SC"/>
                <a:ea typeface="Amatic SC"/>
                <a:cs typeface="Amatic SC"/>
                <a:sym typeface="Amatic SC"/>
              </a:rPr>
              <a:t>Hussam Al-hajlah</a:t>
            </a:r>
            <a:endParaRPr sz="7200" b="1">
              <a:latin typeface="Amatic SC"/>
              <a:ea typeface="Amatic SC"/>
              <a:cs typeface="Amatic SC"/>
              <a:sym typeface="Amatic SC"/>
            </a:endParaRPr>
          </a:p>
          <a:p>
            <a:pPr marL="0" lvl="0" indent="0" algn="ctr" rtl="0">
              <a:spcBef>
                <a:spcPts val="0"/>
              </a:spcBef>
              <a:spcAft>
                <a:spcPts val="0"/>
              </a:spcAft>
              <a:buNone/>
            </a:pPr>
            <a:r>
              <a:rPr lang="en" sz="7200" b="1">
                <a:latin typeface="Amatic SC"/>
                <a:ea typeface="Amatic SC"/>
                <a:cs typeface="Amatic SC"/>
                <a:sym typeface="Amatic SC"/>
              </a:rPr>
              <a:t>Mohammed Al-dwaghri</a:t>
            </a:r>
            <a:endParaRPr sz="7200" b="1">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r>
              <a:rPr lang="en" sz="7200" b="1">
                <a:solidFill>
                  <a:schemeClr val="dk1"/>
                </a:solidFill>
                <a:latin typeface="Amatic SC"/>
                <a:ea typeface="Amatic SC"/>
                <a:cs typeface="Amatic SC"/>
                <a:sym typeface="Amatic SC"/>
              </a:rPr>
              <a:t>Saif Al-meshari</a:t>
            </a:r>
            <a:endParaRPr sz="7200" b="1">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a:blip r:embed="rId4">
            <a:alphaModFix/>
          </a:blip>
          <a:stretch>
            <a:fillRect/>
          </a:stretch>
        </p:blipFill>
        <p:spPr>
          <a:xfrm>
            <a:off x="5226697" y="10111700"/>
            <a:ext cx="7569149" cy="943211"/>
          </a:xfrm>
          <a:prstGeom prst="rect">
            <a:avLst/>
          </a:prstGeom>
          <a:noFill/>
          <a:ln>
            <a:noFill/>
          </a:ln>
        </p:spPr>
      </p:pic>
      <p:pic>
        <p:nvPicPr>
          <p:cNvPr id="62" name="Google Shape;62;p14"/>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63" name="Google Shape;63;p14"/>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64" name="Google Shape;64;p14"/>
          <p:cNvPicPr preferRelativeResize="0"/>
          <p:nvPr/>
        </p:nvPicPr>
        <p:blipFill>
          <a:blip r:embed="rId6">
            <a:alphaModFix/>
          </a:blip>
          <a:stretch>
            <a:fillRect/>
          </a:stretch>
        </p:blipFill>
        <p:spPr>
          <a:xfrm>
            <a:off x="12968813" y="9046700"/>
            <a:ext cx="2438400" cy="2011875"/>
          </a:xfrm>
          <a:prstGeom prst="rect">
            <a:avLst/>
          </a:prstGeom>
          <a:noFill/>
          <a:ln>
            <a:noFill/>
          </a:ln>
        </p:spPr>
      </p:pic>
      <p:graphicFrame>
        <p:nvGraphicFramePr>
          <p:cNvPr id="65" name="Google Shape;65;p14"/>
          <p:cNvGraphicFramePr/>
          <p:nvPr/>
        </p:nvGraphicFramePr>
        <p:xfrm>
          <a:off x="419950" y="323175"/>
          <a:ext cx="3000000" cy="3000000"/>
        </p:xfrm>
        <a:graphic>
          <a:graphicData uri="http://schemas.openxmlformats.org/drawingml/2006/table">
            <a:tbl>
              <a:tblPr>
                <a:noFill/>
                <a:tableStyleId>{A21DCD53-112D-4169-9141-99F3A3DE90D1}</a:tableStyleId>
              </a:tblPr>
              <a:tblGrid>
                <a:gridCol w="3861800">
                  <a:extLst>
                    <a:ext uri="{9D8B030D-6E8A-4147-A177-3AD203B41FA5}">
                      <a16:colId xmlns:a16="http://schemas.microsoft.com/office/drawing/2014/main" val="20000"/>
                    </a:ext>
                  </a:extLst>
                </a:gridCol>
                <a:gridCol w="12806325">
                  <a:extLst>
                    <a:ext uri="{9D8B030D-6E8A-4147-A177-3AD203B41FA5}">
                      <a16:colId xmlns:a16="http://schemas.microsoft.com/office/drawing/2014/main" val="20001"/>
                    </a:ext>
                  </a:extLst>
                </a:gridCol>
              </a:tblGrid>
              <a:tr h="1183975">
                <a:tc gridSpan="2">
                  <a:txBody>
                    <a:bodyPr/>
                    <a:lstStyle/>
                    <a:p>
                      <a:pPr marL="0" lvl="0" indent="0" algn="ctr" rtl="0">
                        <a:spcBef>
                          <a:spcPts val="0"/>
                        </a:spcBef>
                        <a:spcAft>
                          <a:spcPts val="0"/>
                        </a:spcAft>
                        <a:buNone/>
                      </a:pPr>
                      <a:r>
                        <a:rPr lang="en" sz="6000" b="1">
                          <a:latin typeface="Josefin Sans"/>
                          <a:ea typeface="Josefin Sans"/>
                          <a:cs typeface="Josefin Sans"/>
                          <a:sym typeface="Josefin Sans"/>
                        </a:rPr>
                        <a:t>Salmonella</a:t>
                      </a:r>
                      <a:endParaRPr sz="6000" b="1">
                        <a:latin typeface="Josefin Sans"/>
                        <a:ea typeface="Josefin Sans"/>
                        <a:cs typeface="Josefin Sans"/>
                        <a:sym typeface="Josefin Sans"/>
                      </a:endParaRPr>
                    </a:p>
                  </a:txBody>
                  <a:tcPr marL="91425" marR="91425" marT="91425" marB="91425">
                    <a:lnB w="28575" cap="flat" cmpd="sng">
                      <a:solidFill>
                        <a:srgbClr val="9E9E9E"/>
                      </a:solidFill>
                      <a:prstDash val="solid"/>
                      <a:round/>
                      <a:headEnd type="none" w="sm" len="sm"/>
                      <a:tailEnd type="none" w="sm" len="sm"/>
                    </a:lnB>
                    <a:solidFill>
                      <a:srgbClr val="6AA84F"/>
                    </a:solidFill>
                  </a:tcPr>
                </a:tc>
                <a:tc hMerge="1">
                  <a:txBody>
                    <a:bodyPr/>
                    <a:lstStyle/>
                    <a:p>
                      <a:endParaRPr lang="ar-SA"/>
                    </a:p>
                  </a:txBody>
                  <a:tcPr/>
                </a:tc>
                <a:extLst>
                  <a:ext uri="{0D108BD9-81ED-4DB2-BD59-A6C34878D82A}">
                    <a16:rowId xmlns:a16="http://schemas.microsoft.com/office/drawing/2014/main" val="10000"/>
                  </a:ext>
                </a:extLst>
              </a:tr>
              <a:tr h="3018150">
                <a:tc>
                  <a:txBody>
                    <a:bodyPr/>
                    <a:lstStyle/>
                    <a:p>
                      <a:pPr marL="0" lvl="0" indent="0" algn="l" rtl="0">
                        <a:spcBef>
                          <a:spcPts val="0"/>
                        </a:spcBef>
                        <a:spcAft>
                          <a:spcPts val="0"/>
                        </a:spcAft>
                        <a:buNone/>
                      </a:pPr>
                      <a:r>
                        <a:rPr lang="en" sz="3600" b="1">
                          <a:latin typeface="Calibri"/>
                          <a:ea typeface="Calibri"/>
                          <a:cs typeface="Calibri"/>
                          <a:sym typeface="Calibri"/>
                        </a:rPr>
                        <a:t>Introduction</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457200" lvl="0" indent="-457200" algn="l" rtl="0">
                        <a:lnSpc>
                          <a:spcPct val="115000"/>
                        </a:lnSpc>
                        <a:spcBef>
                          <a:spcPts val="90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Gram negative ,motile ,facultative anaerobic bacilli</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Non lactose fermenting colonies</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Highest during the rainy season in tropical climates and during the warmer months in temperate climates.</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018150">
                <a:tc>
                  <a:txBody>
                    <a:bodyPr/>
                    <a:lstStyle/>
                    <a:p>
                      <a:pPr marL="0" lvl="0" indent="0" algn="l" rtl="0">
                        <a:spcBef>
                          <a:spcPts val="0"/>
                        </a:spcBef>
                        <a:spcAft>
                          <a:spcPts val="0"/>
                        </a:spcAft>
                        <a:buClr>
                          <a:schemeClr val="dk1"/>
                        </a:buClr>
                        <a:buSzPts val="1100"/>
                        <a:buFont typeface="Arial"/>
                        <a:buNone/>
                      </a:pPr>
                      <a:r>
                        <a:rPr lang="en" sz="3600" b="1">
                          <a:latin typeface="Calibri"/>
                          <a:ea typeface="Calibri"/>
                          <a:cs typeface="Calibri"/>
                          <a:sym typeface="Calibri"/>
                        </a:rPr>
                        <a:t>Classification</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457200" lvl="0" indent="-457200" algn="l" rtl="0">
                        <a:lnSpc>
                          <a:spcPct val="115000"/>
                        </a:lnSpc>
                        <a:spcBef>
                          <a:spcPts val="800"/>
                        </a:spcBef>
                        <a:spcAft>
                          <a:spcPts val="0"/>
                        </a:spcAft>
                        <a:buSzPts val="3600"/>
                        <a:buFont typeface="Calibri"/>
                        <a:buChar char="-"/>
                      </a:pPr>
                      <a:r>
                        <a:rPr lang="en" sz="3600">
                          <a:latin typeface="Calibri"/>
                          <a:ea typeface="Calibri"/>
                          <a:cs typeface="Calibri"/>
                          <a:sym typeface="Calibri"/>
                        </a:rPr>
                        <a:t>Two species of Salmonella :</a:t>
                      </a:r>
                      <a:endParaRPr sz="3600">
                        <a:latin typeface="Calibri"/>
                        <a:ea typeface="Calibri"/>
                        <a:cs typeface="Calibri"/>
                        <a:sym typeface="Calibri"/>
                      </a:endParaRPr>
                    </a:p>
                    <a:p>
                      <a:pPr marL="914400" lvl="1"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S.enterica (six subspecies I, II, III, IV, V, VI)</a:t>
                      </a:r>
                      <a:endParaRPr sz="3600">
                        <a:latin typeface="Calibri"/>
                        <a:ea typeface="Calibri"/>
                        <a:cs typeface="Calibri"/>
                        <a:sym typeface="Calibri"/>
                      </a:endParaRPr>
                    </a:p>
                    <a:p>
                      <a:pPr marL="914400" lvl="1"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S.borgori (rare)</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Found in cold blooded animal, birds, rodents, turtles, snakes and fish.</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018150">
                <a:tc>
                  <a:txBody>
                    <a:bodyPr/>
                    <a:lstStyle/>
                    <a:p>
                      <a:pPr marL="0" lvl="0" indent="0" algn="l" rtl="0">
                        <a:spcBef>
                          <a:spcPts val="0"/>
                        </a:spcBef>
                        <a:spcAft>
                          <a:spcPts val="0"/>
                        </a:spcAft>
                        <a:buClr>
                          <a:schemeClr val="dk1"/>
                        </a:buClr>
                        <a:buSzPts val="1100"/>
                        <a:buFont typeface="Arial"/>
                        <a:buNone/>
                      </a:pPr>
                      <a:r>
                        <a:rPr lang="en" sz="3600" b="1">
                          <a:latin typeface="Calibri"/>
                          <a:ea typeface="Calibri"/>
                          <a:cs typeface="Calibri"/>
                          <a:sym typeface="Calibri"/>
                        </a:rPr>
                        <a:t>Virulence Factors</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457200" lvl="0" indent="-457200" algn="l" rtl="0">
                        <a:lnSpc>
                          <a:spcPct val="100000"/>
                        </a:lnSpc>
                        <a:spcBef>
                          <a:spcPts val="1000"/>
                        </a:spcBef>
                        <a:spcAft>
                          <a:spcPts val="0"/>
                        </a:spcAft>
                        <a:buSzPts val="3600"/>
                        <a:buFont typeface="Calibri"/>
                        <a:buChar char="-"/>
                      </a:pPr>
                      <a:r>
                        <a:rPr lang="en" sz="3600">
                          <a:latin typeface="Calibri"/>
                          <a:ea typeface="Calibri"/>
                          <a:cs typeface="Calibri"/>
                          <a:sym typeface="Calibri"/>
                        </a:rPr>
                        <a:t>Fimbria  -  Adherence</a:t>
                      </a:r>
                      <a:endParaRPr sz="3600">
                        <a:latin typeface="Calibri"/>
                        <a:ea typeface="Calibri"/>
                        <a:cs typeface="Calibri"/>
                        <a:sym typeface="Calibri"/>
                      </a:endParaRPr>
                    </a:p>
                    <a:p>
                      <a:pPr marL="457200" lvl="0" indent="-457200" algn="l" rtl="0">
                        <a:lnSpc>
                          <a:spcPct val="100000"/>
                        </a:lnSpc>
                        <a:spcBef>
                          <a:spcPts val="0"/>
                        </a:spcBef>
                        <a:spcAft>
                          <a:spcPts val="0"/>
                        </a:spcAft>
                        <a:buSzPts val="3600"/>
                        <a:buFont typeface="Calibri"/>
                        <a:buChar char="-"/>
                      </a:pPr>
                      <a:r>
                        <a:rPr lang="en" sz="3600">
                          <a:latin typeface="Calibri"/>
                          <a:ea typeface="Calibri"/>
                          <a:cs typeface="Calibri"/>
                          <a:sym typeface="Calibri"/>
                        </a:rPr>
                        <a:t>Endocytosis:</a:t>
                      </a:r>
                      <a:endParaRPr sz="3600">
                        <a:latin typeface="Calibri"/>
                        <a:ea typeface="Calibri"/>
                        <a:cs typeface="Calibri"/>
                        <a:sym typeface="Calibri"/>
                      </a:endParaRPr>
                    </a:p>
                    <a:p>
                      <a:pPr marL="914400" lvl="0" indent="-457200" algn="l" rtl="0">
                        <a:lnSpc>
                          <a:spcPct val="100000"/>
                        </a:lnSpc>
                        <a:spcBef>
                          <a:spcPts val="0"/>
                        </a:spcBef>
                        <a:spcAft>
                          <a:spcPts val="0"/>
                        </a:spcAft>
                        <a:buClr>
                          <a:srgbClr val="000000"/>
                        </a:buClr>
                        <a:buSzPts val="3600"/>
                        <a:buFont typeface="Calibri"/>
                        <a:buAutoNum type="arabicPeriod"/>
                      </a:pPr>
                      <a:r>
                        <a:rPr lang="en" sz="3600">
                          <a:latin typeface="Calibri"/>
                          <a:ea typeface="Calibri"/>
                          <a:cs typeface="Calibri"/>
                          <a:sym typeface="Calibri"/>
                        </a:rPr>
                        <a:t>SPI 1 T3SS</a:t>
                      </a:r>
                      <a:endParaRPr sz="3600">
                        <a:latin typeface="Calibri"/>
                        <a:ea typeface="Calibri"/>
                        <a:cs typeface="Calibri"/>
                        <a:sym typeface="Calibri"/>
                      </a:endParaRPr>
                    </a:p>
                    <a:p>
                      <a:pPr marL="914400" lvl="0" indent="-457200" algn="l" rtl="0">
                        <a:lnSpc>
                          <a:spcPct val="100000"/>
                        </a:lnSpc>
                        <a:spcBef>
                          <a:spcPts val="0"/>
                        </a:spcBef>
                        <a:spcAft>
                          <a:spcPts val="0"/>
                        </a:spcAft>
                        <a:buClr>
                          <a:srgbClr val="000000"/>
                        </a:buClr>
                        <a:buSzPts val="3600"/>
                        <a:buFont typeface="Calibri"/>
                        <a:buAutoNum type="arabicPeriod"/>
                      </a:pPr>
                      <a:r>
                        <a:rPr lang="en" sz="3600">
                          <a:latin typeface="Calibri"/>
                          <a:ea typeface="Calibri"/>
                          <a:cs typeface="Calibri"/>
                          <a:sym typeface="Calibri"/>
                        </a:rPr>
                        <a:t>TLR</a:t>
                      </a:r>
                      <a:endParaRPr sz="3600">
                        <a:latin typeface="Calibri"/>
                        <a:ea typeface="Calibri"/>
                        <a:cs typeface="Calibri"/>
                        <a:sym typeface="Calibri"/>
                      </a:endParaRPr>
                    </a:p>
                    <a:p>
                      <a:pPr marL="457200" lvl="0" indent="-457200" algn="l" rtl="0">
                        <a:lnSpc>
                          <a:spcPct val="100000"/>
                        </a:lnSpc>
                        <a:spcBef>
                          <a:spcPts val="0"/>
                        </a:spcBef>
                        <a:spcAft>
                          <a:spcPts val="0"/>
                        </a:spcAft>
                        <a:buSzPts val="3600"/>
                        <a:buFont typeface="Calibri"/>
                        <a:buChar char="-"/>
                      </a:pPr>
                      <a:r>
                        <a:rPr lang="en" sz="3600">
                          <a:latin typeface="Calibri"/>
                          <a:ea typeface="Calibri"/>
                          <a:cs typeface="Calibri"/>
                          <a:sym typeface="Calibri"/>
                        </a:rPr>
                        <a:t>Replication in macrophage</a:t>
                      </a:r>
                      <a:endParaRPr sz="3600">
                        <a:latin typeface="Calibri"/>
                        <a:ea typeface="Calibri"/>
                        <a:cs typeface="Calibri"/>
                        <a:sym typeface="Calibri"/>
                      </a:endParaRPr>
                    </a:p>
                    <a:p>
                      <a:pPr marL="457200" lvl="0" indent="-457200" algn="l" rtl="0">
                        <a:lnSpc>
                          <a:spcPct val="100000"/>
                        </a:lnSpc>
                        <a:spcBef>
                          <a:spcPts val="0"/>
                        </a:spcBef>
                        <a:spcAft>
                          <a:spcPts val="0"/>
                        </a:spcAft>
                        <a:buSzPts val="3600"/>
                        <a:buFont typeface="Calibri"/>
                        <a:buChar char="-"/>
                      </a:pPr>
                      <a:r>
                        <a:rPr lang="en" sz="3600">
                          <a:solidFill>
                            <a:srgbClr val="FF0000"/>
                          </a:solidFill>
                          <a:latin typeface="Calibri"/>
                          <a:ea typeface="Calibri"/>
                          <a:cs typeface="Calibri"/>
                          <a:sym typeface="Calibri"/>
                        </a:rPr>
                        <a:t>Enterotoxin</a:t>
                      </a:r>
                      <a:endParaRPr sz="3600" b="1">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018150">
                <a:tc>
                  <a:txBody>
                    <a:bodyPr/>
                    <a:lstStyle/>
                    <a:p>
                      <a:pPr marL="0" lvl="0" indent="0" algn="l" rtl="0">
                        <a:spcBef>
                          <a:spcPts val="0"/>
                        </a:spcBef>
                        <a:spcAft>
                          <a:spcPts val="0"/>
                        </a:spcAft>
                        <a:buClr>
                          <a:schemeClr val="dk1"/>
                        </a:buClr>
                        <a:buSzPts val="1100"/>
                        <a:buFont typeface="Arial"/>
                        <a:buNone/>
                      </a:pPr>
                      <a:r>
                        <a:rPr lang="en" sz="3600" b="1">
                          <a:latin typeface="Calibri"/>
                          <a:ea typeface="Calibri"/>
                          <a:cs typeface="Calibri"/>
                          <a:sym typeface="Calibri"/>
                        </a:rPr>
                        <a:t>Antigenic Structures</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457200" lvl="0" indent="-457200" algn="l" rtl="0">
                        <a:lnSpc>
                          <a:spcPct val="115000"/>
                        </a:lnSpc>
                        <a:spcBef>
                          <a:spcPts val="1300"/>
                        </a:spcBef>
                        <a:spcAft>
                          <a:spcPts val="0"/>
                        </a:spcAft>
                        <a:buSzPts val="3600"/>
                        <a:buFont typeface="Calibri"/>
                        <a:buChar char="-"/>
                      </a:pPr>
                      <a:r>
                        <a:rPr lang="en" sz="3600">
                          <a:latin typeface="Calibri"/>
                          <a:ea typeface="Calibri"/>
                          <a:cs typeface="Calibri"/>
                          <a:sym typeface="Calibri"/>
                        </a:rPr>
                        <a:t>O. Somatic antigen</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H.  Flagellar antigen </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K.  Capsular antigen</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V</a:t>
                      </a:r>
                      <a:r>
                        <a:rPr lang="en" sz="3600" baseline="-25000">
                          <a:latin typeface="Calibri"/>
                          <a:ea typeface="Calibri"/>
                          <a:cs typeface="Calibri"/>
                          <a:sym typeface="Calibri"/>
                        </a:rPr>
                        <a:t>I</a:t>
                      </a:r>
                      <a:r>
                        <a:rPr lang="en" sz="3600">
                          <a:latin typeface="Calibri"/>
                          <a:ea typeface="Calibri"/>
                          <a:cs typeface="Calibri"/>
                          <a:sym typeface="Calibri"/>
                        </a:rPr>
                        <a:t> in </a:t>
                      </a:r>
                      <a:r>
                        <a:rPr lang="en" sz="3600" i="1">
                          <a:latin typeface="Calibri"/>
                          <a:ea typeface="Calibri"/>
                          <a:cs typeface="Calibri"/>
                          <a:sym typeface="Calibri"/>
                        </a:rPr>
                        <a:t>Salmonella serotype typhi</a:t>
                      </a:r>
                      <a:r>
                        <a:rPr lang="en" sz="3600">
                          <a:latin typeface="Calibri"/>
                          <a:ea typeface="Calibri"/>
                          <a:cs typeface="Calibri"/>
                          <a:sym typeface="Calibri"/>
                        </a:rPr>
                        <a:t> (virulence </a:t>
                      </a:r>
                      <a:r>
                        <a:rPr lang="en" sz="3600">
                          <a:solidFill>
                            <a:srgbClr val="FF0000"/>
                          </a:solidFill>
                          <a:latin typeface="Calibri"/>
                          <a:ea typeface="Calibri"/>
                          <a:cs typeface="Calibri"/>
                          <a:sym typeface="Calibri"/>
                        </a:rPr>
                        <a:t>heat-labile</a:t>
                      </a:r>
                      <a:r>
                        <a:rPr lang="en" sz="3600">
                          <a:latin typeface="Calibri"/>
                          <a:ea typeface="Calibri"/>
                          <a:cs typeface="Calibri"/>
                          <a:sym typeface="Calibri"/>
                        </a:rPr>
                        <a:t> capsular homopolymer of N-acetyl-galactosamino-uronic acid) </a:t>
                      </a:r>
                      <a:r>
                        <a:rPr lang="en" sz="3600" i="1">
                          <a:latin typeface="Calibri"/>
                          <a:ea typeface="Calibri"/>
                          <a:cs typeface="Calibri"/>
                          <a:sym typeface="Calibri"/>
                        </a:rPr>
                        <a:t>vs</a:t>
                      </a:r>
                      <a:r>
                        <a:rPr lang="en" sz="3600">
                          <a:latin typeface="Calibri"/>
                          <a:ea typeface="Calibri"/>
                          <a:cs typeface="Calibri"/>
                          <a:sym typeface="Calibri"/>
                        </a:rPr>
                        <a:t> phagocytosis </a:t>
                      </a:r>
                      <a:r>
                        <a:rPr lang="en" sz="3000">
                          <a:solidFill>
                            <a:srgbClr val="B7B7B7"/>
                          </a:solidFill>
                          <a:latin typeface="Calibri"/>
                          <a:ea typeface="Calibri"/>
                          <a:cs typeface="Calibri"/>
                          <a:sym typeface="Calibri"/>
                        </a:rPr>
                        <a:t>Dr. Hanan said don’t memorize the long name </a:t>
                      </a:r>
                      <a:endParaRPr sz="3000">
                        <a:solidFill>
                          <a:srgbClr val="B7B7B7"/>
                        </a:solidFill>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O Antigen </a:t>
                      </a:r>
                      <a:r>
                        <a:rPr lang="en" sz="3600">
                          <a:solidFill>
                            <a:srgbClr val="FF0000"/>
                          </a:solidFill>
                          <a:latin typeface="Calibri"/>
                          <a:ea typeface="Calibri"/>
                          <a:cs typeface="Calibri"/>
                          <a:sym typeface="Calibri"/>
                        </a:rPr>
                        <a:t>(Heat stable)</a:t>
                      </a:r>
                      <a:r>
                        <a:rPr lang="en" sz="3600">
                          <a:latin typeface="Calibri"/>
                          <a:ea typeface="Calibri"/>
                          <a:cs typeface="Calibri"/>
                          <a:sym typeface="Calibri"/>
                        </a:rPr>
                        <a:t> is lipopolysaccharide in the outer membrane A,</a:t>
                      </a:r>
                      <a:r>
                        <a:rPr lang="en" sz="3600">
                          <a:solidFill>
                            <a:srgbClr val="FF0000"/>
                          </a:solidFill>
                          <a:latin typeface="Calibri"/>
                          <a:ea typeface="Calibri"/>
                          <a:cs typeface="Calibri"/>
                          <a:sym typeface="Calibri"/>
                        </a:rPr>
                        <a:t>B</a:t>
                      </a:r>
                      <a:r>
                        <a:rPr lang="en" sz="3600">
                          <a:latin typeface="Calibri"/>
                          <a:ea typeface="Calibri"/>
                          <a:cs typeface="Calibri"/>
                          <a:sym typeface="Calibri"/>
                        </a:rPr>
                        <a:t>,C1,C2,</a:t>
                      </a:r>
                      <a:r>
                        <a:rPr lang="en" sz="3600">
                          <a:solidFill>
                            <a:srgbClr val="FF0000"/>
                          </a:solidFill>
                          <a:latin typeface="Calibri"/>
                          <a:ea typeface="Calibri"/>
                          <a:cs typeface="Calibri"/>
                          <a:sym typeface="Calibri"/>
                        </a:rPr>
                        <a:t>D</a:t>
                      </a:r>
                      <a:r>
                        <a:rPr lang="en" sz="3600">
                          <a:latin typeface="Calibri"/>
                          <a:ea typeface="Calibri"/>
                          <a:cs typeface="Calibri"/>
                          <a:sym typeface="Calibri"/>
                        </a:rPr>
                        <a:t>,E</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H</a:t>
                      </a:r>
                      <a:r>
                        <a:rPr lang="en" sz="3600" baseline="-25000">
                          <a:latin typeface="Calibri"/>
                          <a:ea typeface="Calibri"/>
                          <a:cs typeface="Calibri"/>
                          <a:sym typeface="Calibri"/>
                        </a:rPr>
                        <a:t>-</a:t>
                      </a:r>
                      <a:r>
                        <a:rPr lang="en" sz="3600">
                          <a:latin typeface="Calibri"/>
                          <a:ea typeface="Calibri"/>
                          <a:cs typeface="Calibri"/>
                          <a:sym typeface="Calibri"/>
                        </a:rPr>
                        <a:t>antigen </a:t>
                      </a:r>
                      <a:r>
                        <a:rPr lang="en" sz="3600">
                          <a:solidFill>
                            <a:srgbClr val="FF0000"/>
                          </a:solidFill>
                          <a:latin typeface="Calibri"/>
                          <a:ea typeface="Calibri"/>
                          <a:cs typeface="Calibri"/>
                          <a:sym typeface="Calibri"/>
                        </a:rPr>
                        <a:t>(Heat labile)</a:t>
                      </a:r>
                      <a:endParaRPr sz="3600" b="1">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1598150">
                <a:tc>
                  <a:txBody>
                    <a:bodyPr/>
                    <a:lstStyle/>
                    <a:p>
                      <a:pPr marL="0" lvl="0" indent="0" algn="l" rtl="0">
                        <a:spcBef>
                          <a:spcPts val="0"/>
                        </a:spcBef>
                        <a:spcAft>
                          <a:spcPts val="0"/>
                        </a:spcAft>
                        <a:buClr>
                          <a:schemeClr val="dk1"/>
                        </a:buClr>
                        <a:buSzPts val="1100"/>
                        <a:buFont typeface="Arial"/>
                        <a:buNone/>
                      </a:pPr>
                      <a:r>
                        <a:rPr lang="en" sz="3600" b="1">
                          <a:solidFill>
                            <a:srgbClr val="FF0000"/>
                          </a:solidFill>
                          <a:latin typeface="Calibri"/>
                          <a:ea typeface="Calibri"/>
                          <a:cs typeface="Calibri"/>
                          <a:sym typeface="Calibri"/>
                        </a:rPr>
                        <a:t>Source </a:t>
                      </a:r>
                      <a:endParaRPr sz="3600" b="1">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457200" lvl="0" indent="-457200" algn="l" rtl="0">
                        <a:lnSpc>
                          <a:spcPct val="115000"/>
                        </a:lnSpc>
                        <a:spcBef>
                          <a:spcPts val="1000"/>
                        </a:spcBef>
                        <a:spcAft>
                          <a:spcPts val="0"/>
                        </a:spcAft>
                        <a:buSzPts val="3600"/>
                        <a:buFont typeface="Calibri"/>
                        <a:buChar char="-"/>
                      </a:pPr>
                      <a:r>
                        <a:rPr lang="en" sz="3600">
                          <a:latin typeface="Calibri"/>
                          <a:ea typeface="Calibri"/>
                          <a:cs typeface="Calibri"/>
                          <a:sym typeface="Calibri"/>
                        </a:rPr>
                        <a:t>Water, food and milk contaminated with human or</a:t>
                      </a:r>
                      <a:r>
                        <a:rPr lang="en" sz="3600">
                          <a:solidFill>
                            <a:srgbClr val="002060"/>
                          </a:solidFill>
                          <a:latin typeface="Calibri"/>
                          <a:ea typeface="Calibri"/>
                          <a:cs typeface="Calibri"/>
                          <a:sym typeface="Calibri"/>
                        </a:rPr>
                        <a:t> </a:t>
                      </a:r>
                      <a:r>
                        <a:rPr lang="en" sz="3600">
                          <a:solidFill>
                            <a:srgbClr val="FF0000"/>
                          </a:solidFill>
                          <a:latin typeface="Calibri"/>
                          <a:ea typeface="Calibri"/>
                          <a:cs typeface="Calibri"/>
                          <a:sym typeface="Calibri"/>
                        </a:rPr>
                        <a:t>animal</a:t>
                      </a:r>
                      <a:r>
                        <a:rPr lang="en" sz="3600">
                          <a:solidFill>
                            <a:srgbClr val="002060"/>
                          </a:solidFill>
                          <a:latin typeface="Calibri"/>
                          <a:ea typeface="Calibri"/>
                          <a:cs typeface="Calibri"/>
                          <a:sym typeface="Calibri"/>
                        </a:rPr>
                        <a:t> </a:t>
                      </a:r>
                      <a:r>
                        <a:rPr lang="en" sz="3600">
                          <a:latin typeface="Calibri"/>
                          <a:ea typeface="Calibri"/>
                          <a:cs typeface="Calibri"/>
                          <a:sym typeface="Calibri"/>
                        </a:rPr>
                        <a:t>excreta.</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S.typhi and S.paratyphi :  the source is</a:t>
                      </a:r>
                      <a:r>
                        <a:rPr lang="en" sz="3600">
                          <a:solidFill>
                            <a:srgbClr val="002060"/>
                          </a:solidFill>
                          <a:latin typeface="Calibri"/>
                          <a:ea typeface="Calibri"/>
                          <a:cs typeface="Calibri"/>
                          <a:sym typeface="Calibri"/>
                        </a:rPr>
                        <a:t> </a:t>
                      </a:r>
                      <a:r>
                        <a:rPr lang="en" sz="3600">
                          <a:solidFill>
                            <a:srgbClr val="FF0000"/>
                          </a:solidFill>
                          <a:latin typeface="Calibri"/>
                          <a:ea typeface="Calibri"/>
                          <a:cs typeface="Calibri"/>
                          <a:sym typeface="Calibri"/>
                        </a:rPr>
                        <a:t>human</a:t>
                      </a:r>
                      <a:r>
                        <a:rPr lang="en" sz="3600">
                          <a:solidFill>
                            <a:srgbClr val="C00000"/>
                          </a:solidFill>
                          <a:latin typeface="Calibri"/>
                          <a:ea typeface="Calibri"/>
                          <a:cs typeface="Calibri"/>
                          <a:sym typeface="Calibri"/>
                        </a:rPr>
                        <a:t>.</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018150">
                <a:tc>
                  <a:txBody>
                    <a:bodyPr/>
                    <a:lstStyle/>
                    <a:p>
                      <a:pPr marL="0" lvl="0" indent="0" algn="l" rtl="0">
                        <a:spcBef>
                          <a:spcPts val="0"/>
                        </a:spcBef>
                        <a:spcAft>
                          <a:spcPts val="0"/>
                        </a:spcAft>
                        <a:buClr>
                          <a:schemeClr val="dk1"/>
                        </a:buClr>
                        <a:buSzPts val="1100"/>
                        <a:buFont typeface="Arial"/>
                        <a:buNone/>
                      </a:pPr>
                      <a:r>
                        <a:rPr lang="en" sz="3600" b="1">
                          <a:latin typeface="Calibri"/>
                          <a:ea typeface="Calibri"/>
                          <a:cs typeface="Calibri"/>
                          <a:sym typeface="Calibri"/>
                        </a:rPr>
                        <a:t>Clinical Diseases </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457200" lvl="0" indent="-457200" algn="l" rtl="0">
                        <a:lnSpc>
                          <a:spcPct val="115000"/>
                        </a:lnSpc>
                        <a:spcBef>
                          <a:spcPts val="1000"/>
                        </a:spcBef>
                        <a:spcAft>
                          <a:spcPts val="0"/>
                        </a:spcAft>
                        <a:buSzPts val="3600"/>
                        <a:buFont typeface="Calibri"/>
                        <a:buChar char="-"/>
                      </a:pPr>
                      <a:r>
                        <a:rPr lang="en" sz="3600">
                          <a:latin typeface="Calibri"/>
                          <a:ea typeface="Calibri"/>
                          <a:cs typeface="Calibri"/>
                          <a:sym typeface="Calibri"/>
                        </a:rPr>
                        <a:t>Acute gastroenteritis (self limiting)</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Typhoid fever </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Nontyphoidal bacteremia</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Carrier state following </a:t>
                      </a:r>
                      <a:r>
                        <a:rPr lang="en" sz="3600" i="1">
                          <a:latin typeface="Calibri"/>
                          <a:ea typeface="Calibri"/>
                          <a:cs typeface="Calibri"/>
                          <a:sym typeface="Calibri"/>
                        </a:rPr>
                        <a:t>Salmonella</a:t>
                      </a:r>
                      <a:r>
                        <a:rPr lang="en" sz="3600">
                          <a:latin typeface="Calibri"/>
                          <a:ea typeface="Calibri"/>
                          <a:cs typeface="Calibri"/>
                          <a:sym typeface="Calibri"/>
                        </a:rPr>
                        <a:t> infection</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pic>
        <p:nvPicPr>
          <p:cNvPr id="70" name="Google Shape;70;p15"/>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71" name="Google Shape;71;p15"/>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72" name="Google Shape;72;p15"/>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73" name="Google Shape;73;p15"/>
          <p:cNvPicPr preferRelativeResize="0"/>
          <p:nvPr/>
        </p:nvPicPr>
        <p:blipFill>
          <a:blip r:embed="rId4">
            <a:alphaModFix/>
          </a:blip>
          <a:stretch>
            <a:fillRect/>
          </a:stretch>
        </p:blipFill>
        <p:spPr>
          <a:xfrm>
            <a:off x="5226697" y="10111700"/>
            <a:ext cx="7569149" cy="943211"/>
          </a:xfrm>
          <a:prstGeom prst="rect">
            <a:avLst/>
          </a:prstGeom>
          <a:noFill/>
          <a:ln>
            <a:noFill/>
          </a:ln>
        </p:spPr>
      </p:pic>
      <p:graphicFrame>
        <p:nvGraphicFramePr>
          <p:cNvPr id="74" name="Google Shape;74;p15"/>
          <p:cNvGraphicFramePr/>
          <p:nvPr/>
        </p:nvGraphicFramePr>
        <p:xfrm>
          <a:off x="237150" y="438738"/>
          <a:ext cx="3000000" cy="3000000"/>
        </p:xfrm>
        <a:graphic>
          <a:graphicData uri="http://schemas.openxmlformats.org/drawingml/2006/table">
            <a:tbl>
              <a:tblPr>
                <a:noFill/>
                <a:tableStyleId>{A21DCD53-112D-4169-9141-99F3A3DE90D1}</a:tableStyleId>
              </a:tblPr>
              <a:tblGrid>
                <a:gridCol w="16988375">
                  <a:extLst>
                    <a:ext uri="{9D8B030D-6E8A-4147-A177-3AD203B41FA5}">
                      <a16:colId xmlns:a16="http://schemas.microsoft.com/office/drawing/2014/main" val="20000"/>
                    </a:ext>
                  </a:extLst>
                </a:gridCol>
              </a:tblGrid>
              <a:tr h="933725">
                <a:tc>
                  <a:txBody>
                    <a:bodyPr/>
                    <a:lstStyle/>
                    <a:p>
                      <a:pPr marL="0" lvl="0" indent="0" algn="ctr" rtl="0">
                        <a:spcBef>
                          <a:spcPts val="0"/>
                        </a:spcBef>
                        <a:spcAft>
                          <a:spcPts val="0"/>
                        </a:spcAft>
                        <a:buClr>
                          <a:schemeClr val="dk1"/>
                        </a:buClr>
                        <a:buSzPts val="1100"/>
                        <a:buFont typeface="Arial"/>
                        <a:buNone/>
                      </a:pPr>
                      <a:r>
                        <a:rPr lang="en" sz="6000" b="1">
                          <a:latin typeface="Josefin Sans"/>
                          <a:ea typeface="Josefin Sans"/>
                          <a:cs typeface="Josefin Sans"/>
                          <a:sym typeface="Josefin Sans"/>
                        </a:rPr>
                        <a:t> Salmonella Gastroenteritis</a:t>
                      </a:r>
                      <a:endParaRPr b="1">
                        <a:latin typeface="Josefin Sans"/>
                        <a:ea typeface="Josefin Sans"/>
                        <a:cs typeface="Josefin Sans"/>
                        <a:sym typeface="Josefin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643725">
                <a:tc>
                  <a:txBody>
                    <a:bodyPr/>
                    <a:lstStyle/>
                    <a:p>
                      <a:pPr marL="457200" marR="0" lvl="0" indent="-457200" algn="l" rtl="0">
                        <a:lnSpc>
                          <a:spcPct val="115000"/>
                        </a:lnSpc>
                        <a:spcBef>
                          <a:spcPts val="600"/>
                        </a:spcBef>
                        <a:spcAft>
                          <a:spcPts val="0"/>
                        </a:spcAft>
                        <a:buSzPts val="3600"/>
                        <a:buFont typeface="Calibri"/>
                        <a:buChar char="-"/>
                      </a:pPr>
                      <a:r>
                        <a:rPr lang="en" sz="3600">
                          <a:latin typeface="Calibri"/>
                          <a:ea typeface="Calibri"/>
                          <a:cs typeface="Calibri"/>
                          <a:sym typeface="Calibri"/>
                        </a:rPr>
                        <a:t>Food poisoning through contaminated food</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solidFill>
                            <a:srgbClr val="FF0000"/>
                          </a:solidFill>
                          <a:latin typeface="Calibri"/>
                          <a:ea typeface="Calibri"/>
                          <a:cs typeface="Calibri"/>
                          <a:sym typeface="Calibri"/>
                        </a:rPr>
                        <a:t>S. enterica</a:t>
                      </a:r>
                      <a:r>
                        <a:rPr lang="en" sz="3600">
                          <a:latin typeface="Calibri"/>
                          <a:ea typeface="Calibri"/>
                          <a:cs typeface="Calibri"/>
                          <a:sym typeface="Calibri"/>
                        </a:rPr>
                        <a:t> subsp. </a:t>
                      </a:r>
                      <a:r>
                        <a:rPr lang="en" sz="3600" i="1">
                          <a:latin typeface="Calibri"/>
                          <a:ea typeface="Calibri"/>
                          <a:cs typeface="Calibri"/>
                          <a:sym typeface="Calibri"/>
                        </a:rPr>
                        <a:t>enterica the common cause</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Source: </a:t>
                      </a:r>
                      <a:r>
                        <a:rPr lang="en" sz="3600">
                          <a:solidFill>
                            <a:srgbClr val="FF0000"/>
                          </a:solidFill>
                          <a:latin typeface="Calibri"/>
                          <a:ea typeface="Calibri"/>
                          <a:cs typeface="Calibri"/>
                          <a:sym typeface="Calibri"/>
                        </a:rPr>
                        <a:t>poultry</a:t>
                      </a:r>
                      <a:r>
                        <a:rPr lang="en" sz="3600">
                          <a:latin typeface="Calibri"/>
                          <a:ea typeface="Calibri"/>
                          <a:cs typeface="Calibri"/>
                          <a:sym typeface="Calibri"/>
                        </a:rPr>
                        <a:t>, milk, </a:t>
                      </a:r>
                      <a:r>
                        <a:rPr lang="en" sz="3600">
                          <a:solidFill>
                            <a:srgbClr val="FF0000"/>
                          </a:solidFill>
                          <a:latin typeface="Calibri"/>
                          <a:ea typeface="Calibri"/>
                          <a:cs typeface="Calibri"/>
                          <a:sym typeface="Calibri"/>
                        </a:rPr>
                        <a:t>egg </a:t>
                      </a:r>
                      <a:r>
                        <a:rPr lang="en" sz="3600">
                          <a:latin typeface="Calibri"/>
                          <a:ea typeface="Calibri"/>
                          <a:cs typeface="Calibri"/>
                          <a:sym typeface="Calibri"/>
                        </a:rPr>
                        <a:t> &amp; egg products and handling pets</a:t>
                      </a:r>
                      <a:endParaRPr sz="3600">
                        <a:latin typeface="Calibri"/>
                        <a:ea typeface="Calibri"/>
                        <a:cs typeface="Calibri"/>
                        <a:sym typeface="Calibri"/>
                      </a:endParaRPr>
                    </a:p>
                    <a:p>
                      <a:pPr marL="45720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Infective dose: 10</a:t>
                      </a:r>
                      <a:r>
                        <a:rPr lang="en" sz="3600" baseline="30000">
                          <a:solidFill>
                            <a:srgbClr val="FF0000"/>
                          </a:solidFill>
                          <a:latin typeface="Calibri"/>
                          <a:ea typeface="Calibri"/>
                          <a:cs typeface="Calibri"/>
                          <a:sym typeface="Calibri"/>
                        </a:rPr>
                        <a:t>6</a:t>
                      </a:r>
                      <a:r>
                        <a:rPr lang="en" sz="3600">
                          <a:solidFill>
                            <a:srgbClr val="FF0000"/>
                          </a:solidFill>
                          <a:latin typeface="Calibri"/>
                          <a:ea typeface="Calibri"/>
                          <a:cs typeface="Calibri"/>
                          <a:sym typeface="Calibri"/>
                        </a:rPr>
                        <a:t> bacteria →</a:t>
                      </a:r>
                      <a:r>
                        <a:rPr lang="en" sz="3000">
                          <a:solidFill>
                            <a:srgbClr val="999999"/>
                          </a:solidFill>
                          <a:latin typeface="Calibri"/>
                          <a:ea typeface="Calibri"/>
                          <a:cs typeface="Calibri"/>
                          <a:sym typeface="Calibri"/>
                        </a:rPr>
                        <a:t> (high infective dose means the bacteria is lowly virulent)</a:t>
                      </a:r>
                      <a:endParaRPr sz="3000">
                        <a:solidFill>
                          <a:srgbClr val="999999"/>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Incubation period : 8 – 36 hrs.</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fever, chills, watery diarrhea and abdominal pain.  </a:t>
                      </a:r>
                      <a:r>
                        <a:rPr lang="en" sz="3600">
                          <a:solidFill>
                            <a:srgbClr val="FF0000"/>
                          </a:solidFill>
                          <a:latin typeface="Calibri"/>
                          <a:ea typeface="Calibri"/>
                          <a:cs typeface="Calibri"/>
                          <a:sym typeface="Calibri"/>
                        </a:rPr>
                        <a:t>Self limiting.</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solidFill>
                            <a:srgbClr val="FF0000"/>
                          </a:solidFill>
                          <a:latin typeface="Calibri"/>
                          <a:ea typeface="Calibri"/>
                          <a:cs typeface="Calibri"/>
                          <a:sym typeface="Calibri"/>
                        </a:rPr>
                        <a:t>In sickle cell ,hemolytic disorders , ulcerative colitis, elderly or very young patients</a:t>
                      </a:r>
                      <a:r>
                        <a:rPr lang="en" sz="3600">
                          <a:latin typeface="Calibri"/>
                          <a:ea typeface="Calibri"/>
                          <a:cs typeface="Calibri"/>
                          <a:sym typeface="Calibri"/>
                        </a:rPr>
                        <a:t>; the infection may be very </a:t>
                      </a:r>
                      <a:r>
                        <a:rPr lang="en" sz="3600">
                          <a:solidFill>
                            <a:srgbClr val="FF0000"/>
                          </a:solidFill>
                          <a:latin typeface="Calibri"/>
                          <a:ea typeface="Calibri"/>
                          <a:cs typeface="Calibri"/>
                          <a:sym typeface="Calibri"/>
                        </a:rPr>
                        <a:t>severe.</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solidFill>
                            <a:srgbClr val="FF0000"/>
                          </a:solidFill>
                          <a:latin typeface="Calibri"/>
                          <a:ea typeface="Calibri"/>
                          <a:cs typeface="Calibri"/>
                          <a:sym typeface="Calibri"/>
                        </a:rPr>
                        <a:t>Patients at high risk for dissemination and antimicrobial therapy is indicated.</a:t>
                      </a:r>
                      <a:endParaRPr>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643725">
                <a:tc>
                  <a:txBody>
                    <a:bodyPr/>
                    <a:lstStyle/>
                    <a:p>
                      <a:endParaRPr lang="ar-SA"/>
                    </a:p>
                  </a:txBody>
                  <a:tcPr>
                    <a:lnT w="28575" cap="flat" cmpd="sng" algn="ctr">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1643725">
                <a:tc>
                  <a:txBody>
                    <a:bodyPr/>
                    <a:lstStyle/>
                    <a:p>
                      <a:endParaRPr lang="ar-SA"/>
                    </a:p>
                  </a:txBody>
                  <a:tcPr/>
                </a:tc>
                <a:extLst>
                  <a:ext uri="{0D108BD9-81ED-4DB2-BD59-A6C34878D82A}">
                    <a16:rowId xmlns:a16="http://schemas.microsoft.com/office/drawing/2014/main" val="10003"/>
                  </a:ext>
                </a:extLst>
              </a:tr>
            </a:tbl>
          </a:graphicData>
        </a:graphic>
      </p:graphicFrame>
      <p:graphicFrame>
        <p:nvGraphicFramePr>
          <p:cNvPr id="75" name="Google Shape;75;p15"/>
          <p:cNvGraphicFramePr/>
          <p:nvPr/>
        </p:nvGraphicFramePr>
        <p:xfrm>
          <a:off x="237125" y="8330150"/>
          <a:ext cx="3000000" cy="3000000"/>
        </p:xfrm>
        <a:graphic>
          <a:graphicData uri="http://schemas.openxmlformats.org/drawingml/2006/table">
            <a:tbl>
              <a:tblPr>
                <a:noFill/>
                <a:tableStyleId>{A21DCD53-112D-4169-9141-99F3A3DE90D1}</a:tableStyleId>
              </a:tblPr>
              <a:tblGrid>
                <a:gridCol w="8494200">
                  <a:extLst>
                    <a:ext uri="{9D8B030D-6E8A-4147-A177-3AD203B41FA5}">
                      <a16:colId xmlns:a16="http://schemas.microsoft.com/office/drawing/2014/main" val="20000"/>
                    </a:ext>
                  </a:extLst>
                </a:gridCol>
                <a:gridCol w="8494200">
                  <a:extLst>
                    <a:ext uri="{9D8B030D-6E8A-4147-A177-3AD203B41FA5}">
                      <a16:colId xmlns:a16="http://schemas.microsoft.com/office/drawing/2014/main" val="20001"/>
                    </a:ext>
                  </a:extLst>
                </a:gridCol>
              </a:tblGrid>
              <a:tr h="1159100">
                <a:tc gridSpan="2">
                  <a:txBody>
                    <a:bodyPr/>
                    <a:lstStyle/>
                    <a:p>
                      <a:pPr marL="0" lvl="0" indent="0" algn="ctr" rtl="0">
                        <a:spcBef>
                          <a:spcPts val="0"/>
                        </a:spcBef>
                        <a:spcAft>
                          <a:spcPts val="0"/>
                        </a:spcAft>
                        <a:buClr>
                          <a:schemeClr val="dk1"/>
                        </a:buClr>
                        <a:buSzPts val="1100"/>
                        <a:buFont typeface="Arial"/>
                        <a:buNone/>
                      </a:pPr>
                      <a:r>
                        <a:rPr lang="en" sz="6000" b="1">
                          <a:solidFill>
                            <a:srgbClr val="FF0000"/>
                          </a:solidFill>
                          <a:latin typeface="Josefin Sans"/>
                          <a:ea typeface="Josefin Sans"/>
                          <a:cs typeface="Josefin Sans"/>
                          <a:sym typeface="Josefin Sans"/>
                        </a:rPr>
                        <a:t>Enteric fever (Typhoid fever)</a:t>
                      </a:r>
                      <a:endParaRPr sz="6000" b="1">
                        <a:solidFill>
                          <a:srgbClr val="FF0000"/>
                        </a:solidFill>
                        <a:latin typeface="Josefin Sans"/>
                        <a:ea typeface="Josefin Sans"/>
                        <a:cs typeface="Josefin Sans"/>
                        <a:sym typeface="Josefin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hMerge="1">
                  <a:txBody>
                    <a:bodyPr/>
                    <a:lstStyle/>
                    <a:p>
                      <a:endParaRPr lang="ar-SA"/>
                    </a:p>
                  </a:txBody>
                  <a:tcPr/>
                </a:tc>
                <a:extLst>
                  <a:ext uri="{0D108BD9-81ED-4DB2-BD59-A6C34878D82A}">
                    <a16:rowId xmlns:a16="http://schemas.microsoft.com/office/drawing/2014/main" val="10000"/>
                  </a:ext>
                </a:extLst>
              </a:tr>
              <a:tr h="2006825">
                <a:tc rowSpan="3" gridSpan="2">
                  <a:txBody>
                    <a:bodyPr/>
                    <a:lstStyle/>
                    <a:p>
                      <a:pPr marL="457200" lvl="0" indent="-457200" algn="l" rtl="0">
                        <a:lnSpc>
                          <a:spcPct val="115000"/>
                        </a:lnSpc>
                        <a:spcBef>
                          <a:spcPts val="600"/>
                        </a:spcBef>
                        <a:spcAft>
                          <a:spcPts val="0"/>
                        </a:spcAft>
                        <a:buSzPts val="3600"/>
                        <a:buFont typeface="Calibri"/>
                        <a:buChar char="-"/>
                      </a:pPr>
                      <a:r>
                        <a:rPr lang="en" sz="3600">
                          <a:latin typeface="Calibri"/>
                          <a:ea typeface="Calibri"/>
                          <a:cs typeface="Calibri"/>
                          <a:sym typeface="Calibri"/>
                        </a:rPr>
                        <a:t>Prolonged fever</a:t>
                      </a:r>
                      <a:endParaRPr sz="3600">
                        <a:latin typeface="Calibri"/>
                        <a:ea typeface="Calibri"/>
                        <a:cs typeface="Calibri"/>
                        <a:sym typeface="Calibri"/>
                      </a:endParaRPr>
                    </a:p>
                    <a:p>
                      <a:pPr marL="45720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Bacteremia</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Involvement of the reticuloendothelial system (liver, spleen, intestines and mesentery)</a:t>
                      </a:r>
                      <a:endParaRPr sz="3600">
                        <a:latin typeface="Calibri"/>
                        <a:ea typeface="Calibri"/>
                        <a:cs typeface="Calibri"/>
                        <a:sym typeface="Calibri"/>
                      </a:endParaRPr>
                    </a:p>
                    <a:p>
                      <a:pPr marL="45720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Dissemination to multiple organs</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Ingestion of contaminated food by infected or carrier individual</a:t>
                      </a:r>
                      <a:endParaRPr sz="3600">
                        <a:latin typeface="Calibri"/>
                        <a:ea typeface="Calibri"/>
                        <a:cs typeface="Calibri"/>
                        <a:sym typeface="Calibri"/>
                      </a:endParaRPr>
                    </a:p>
                    <a:p>
                      <a:pPr marL="45720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Caused by </a:t>
                      </a:r>
                      <a:r>
                        <a:rPr lang="en" sz="3600" i="1">
                          <a:solidFill>
                            <a:srgbClr val="FF0000"/>
                          </a:solidFill>
                          <a:latin typeface="Calibri"/>
                          <a:ea typeface="Calibri"/>
                          <a:cs typeface="Calibri"/>
                          <a:sym typeface="Calibri"/>
                        </a:rPr>
                        <a:t>Salmonella</a:t>
                      </a:r>
                      <a:r>
                        <a:rPr lang="en" sz="3600">
                          <a:solidFill>
                            <a:srgbClr val="FF0000"/>
                          </a:solidFill>
                          <a:latin typeface="Calibri"/>
                          <a:ea typeface="Calibri"/>
                          <a:cs typeface="Calibri"/>
                          <a:sym typeface="Calibri"/>
                        </a:rPr>
                        <a:t> serotype </a:t>
                      </a:r>
                      <a:r>
                        <a:rPr lang="en" sz="3600" i="1">
                          <a:solidFill>
                            <a:srgbClr val="FF0000"/>
                          </a:solidFill>
                          <a:latin typeface="Calibri"/>
                          <a:ea typeface="Calibri"/>
                          <a:cs typeface="Calibri"/>
                          <a:sym typeface="Calibri"/>
                        </a:rPr>
                        <a:t>typhi </a:t>
                      </a:r>
                      <a:r>
                        <a:rPr lang="en" sz="3600">
                          <a:solidFill>
                            <a:srgbClr val="FF0000"/>
                          </a:solidFill>
                          <a:latin typeface="Calibri"/>
                          <a:ea typeface="Calibri"/>
                          <a:cs typeface="Calibri"/>
                          <a:sym typeface="Calibri"/>
                        </a:rPr>
                        <a:t>or </a:t>
                      </a:r>
                      <a:r>
                        <a:rPr lang="en" sz="3600" i="1">
                          <a:solidFill>
                            <a:srgbClr val="FF0000"/>
                          </a:solidFill>
                          <a:latin typeface="Calibri"/>
                          <a:ea typeface="Calibri"/>
                          <a:cs typeface="Calibri"/>
                          <a:sym typeface="Calibri"/>
                        </a:rPr>
                        <a:t>S. paratyphi </a:t>
                      </a:r>
                      <a:r>
                        <a:rPr lang="en" sz="3600">
                          <a:solidFill>
                            <a:srgbClr val="FF0000"/>
                          </a:solidFill>
                          <a:latin typeface="Calibri"/>
                          <a:ea typeface="Calibri"/>
                          <a:cs typeface="Calibri"/>
                          <a:sym typeface="Calibri"/>
                        </a:rPr>
                        <a:t>A, B and C (less severe)</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Common in tropical , subtropical countries, and travelers (sewage ,poor sanitation).</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IP :  9 – 14 days.</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3" hMerge="1">
                  <a:txBody>
                    <a:bodyPr/>
                    <a:lstStyle/>
                    <a:p>
                      <a:endParaRPr lang="ar-SA"/>
                    </a:p>
                  </a:txBody>
                  <a:tcPr/>
                </a:tc>
                <a:extLst>
                  <a:ext uri="{0D108BD9-81ED-4DB2-BD59-A6C34878D82A}">
                    <a16:rowId xmlns:a16="http://schemas.microsoft.com/office/drawing/2014/main" val="10001"/>
                  </a:ext>
                </a:extLst>
              </a:tr>
              <a:tr h="2006825">
                <a:tc gridSpan="2" vMerge="1">
                  <a:txBody>
                    <a:bodyPr/>
                    <a:lstStyle/>
                    <a:p>
                      <a:endParaRPr lang="ar-SA"/>
                    </a:p>
                  </a:txBody>
                  <a:tcPr/>
                </a:tc>
                <a:tc hMerge="1" vMerge="1">
                  <a:txBody>
                    <a:bodyPr/>
                    <a:lstStyle/>
                    <a:p>
                      <a:endParaRPr lang="ar-SA"/>
                    </a:p>
                  </a:txBody>
                  <a:tcPr/>
                </a:tc>
                <a:extLst>
                  <a:ext uri="{0D108BD9-81ED-4DB2-BD59-A6C34878D82A}">
                    <a16:rowId xmlns:a16="http://schemas.microsoft.com/office/drawing/2014/main" val="10002"/>
                  </a:ext>
                </a:extLst>
              </a:tr>
              <a:tr h="1356500">
                <a:tc gridSpan="2" vMerge="1">
                  <a:txBody>
                    <a:bodyPr/>
                    <a:lstStyle/>
                    <a:p>
                      <a:endParaRPr lang="ar-SA"/>
                    </a:p>
                  </a:txBody>
                  <a:tcPr/>
                </a:tc>
                <a:tc hMerge="1" vMerge="1">
                  <a:txBody>
                    <a:bodyPr/>
                    <a:lstStyle/>
                    <a:p>
                      <a:endParaRPr lang="ar-SA"/>
                    </a:p>
                  </a:txBody>
                  <a:tcPr/>
                </a:tc>
                <a:extLst>
                  <a:ext uri="{0D108BD9-81ED-4DB2-BD59-A6C34878D82A}">
                    <a16:rowId xmlns:a16="http://schemas.microsoft.com/office/drawing/2014/main" val="10003"/>
                  </a:ext>
                </a:extLst>
              </a:tr>
              <a:tr h="823475">
                <a:tc>
                  <a:txBody>
                    <a:bodyPr/>
                    <a:lstStyle/>
                    <a:p>
                      <a:pPr marL="0" lvl="0" indent="0" algn="l" rtl="0">
                        <a:lnSpc>
                          <a:spcPct val="115000"/>
                        </a:lnSpc>
                        <a:spcBef>
                          <a:spcPts val="800"/>
                        </a:spcBef>
                        <a:spcAft>
                          <a:spcPts val="0"/>
                        </a:spcAft>
                        <a:buClr>
                          <a:schemeClr val="dk1"/>
                        </a:buClr>
                        <a:buSzPts val="1100"/>
                        <a:buFont typeface="Arial"/>
                        <a:buNone/>
                      </a:pPr>
                      <a:r>
                        <a:rPr lang="en" sz="3600" b="1">
                          <a:solidFill>
                            <a:srgbClr val="FF0000"/>
                          </a:solidFill>
                          <a:latin typeface="Calibri"/>
                          <a:ea typeface="Calibri"/>
                          <a:cs typeface="Calibri"/>
                          <a:sym typeface="Calibri"/>
                        </a:rPr>
                        <a:t>First week</a:t>
                      </a:r>
                      <a:endParaRPr sz="3600" b="1">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l" rtl="0">
                        <a:lnSpc>
                          <a:spcPct val="115000"/>
                        </a:lnSpc>
                        <a:spcBef>
                          <a:spcPts val="1000"/>
                        </a:spcBef>
                        <a:spcAft>
                          <a:spcPts val="0"/>
                        </a:spcAft>
                        <a:buClr>
                          <a:schemeClr val="dk1"/>
                        </a:buClr>
                        <a:buSzPts val="1100"/>
                        <a:buFont typeface="Arial"/>
                        <a:buNone/>
                      </a:pPr>
                      <a:r>
                        <a:rPr lang="en" sz="3600" b="1">
                          <a:solidFill>
                            <a:srgbClr val="FF0000"/>
                          </a:solidFill>
                          <a:latin typeface="Calibri"/>
                          <a:ea typeface="Calibri"/>
                          <a:cs typeface="Calibri"/>
                          <a:sym typeface="Calibri"/>
                        </a:rPr>
                        <a:t>2</a:t>
                      </a:r>
                      <a:r>
                        <a:rPr lang="en" sz="3600" b="1" baseline="30000">
                          <a:solidFill>
                            <a:srgbClr val="FF0000"/>
                          </a:solidFill>
                          <a:latin typeface="Calibri"/>
                          <a:ea typeface="Calibri"/>
                          <a:cs typeface="Calibri"/>
                          <a:sym typeface="Calibri"/>
                        </a:rPr>
                        <a:t>nd</a:t>
                      </a:r>
                      <a:r>
                        <a:rPr lang="en" sz="3600" b="1">
                          <a:solidFill>
                            <a:srgbClr val="FF0000"/>
                          </a:solidFill>
                          <a:latin typeface="Calibri"/>
                          <a:ea typeface="Calibri"/>
                          <a:cs typeface="Calibri"/>
                          <a:sym typeface="Calibri"/>
                        </a:rPr>
                        <a:t> and 3</a:t>
                      </a:r>
                      <a:r>
                        <a:rPr lang="en" sz="3600" b="1" baseline="30000">
                          <a:solidFill>
                            <a:srgbClr val="FF0000"/>
                          </a:solidFill>
                          <a:latin typeface="Calibri"/>
                          <a:ea typeface="Calibri"/>
                          <a:cs typeface="Calibri"/>
                          <a:sym typeface="Calibri"/>
                        </a:rPr>
                        <a:t>rd</a:t>
                      </a:r>
                      <a:r>
                        <a:rPr lang="en" sz="3600" b="1">
                          <a:solidFill>
                            <a:srgbClr val="FF0000"/>
                          </a:solidFill>
                          <a:latin typeface="Calibri"/>
                          <a:ea typeface="Calibri"/>
                          <a:cs typeface="Calibri"/>
                          <a:sym typeface="Calibri"/>
                        </a:rPr>
                        <a:t> week</a:t>
                      </a:r>
                      <a:endParaRPr sz="3600" b="1">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4"/>
                  </a:ext>
                </a:extLst>
              </a:tr>
              <a:tr h="2006825">
                <a:tc rowSpan="2">
                  <a:txBody>
                    <a:bodyPr/>
                    <a:lstStyle/>
                    <a:p>
                      <a:pPr marL="457200" lvl="0" indent="-457200" algn="l" rtl="0">
                        <a:lnSpc>
                          <a:spcPct val="115000"/>
                        </a:lnSpc>
                        <a:spcBef>
                          <a:spcPts val="800"/>
                        </a:spcBef>
                        <a:spcAft>
                          <a:spcPts val="0"/>
                        </a:spcAft>
                        <a:buSzPts val="3600"/>
                        <a:buFont typeface="Calibri"/>
                        <a:buChar char="-"/>
                      </a:pPr>
                      <a:r>
                        <a:rPr lang="en" sz="3600">
                          <a:latin typeface="Calibri"/>
                          <a:ea typeface="Calibri"/>
                          <a:cs typeface="Calibri"/>
                          <a:sym typeface="Calibri"/>
                        </a:rPr>
                        <a:t>Fever, malaise, anorexia, myalgia and a continuous dull frontal headache → then the patient develops </a:t>
                      </a:r>
                      <a:r>
                        <a:rPr lang="en" sz="3600">
                          <a:solidFill>
                            <a:srgbClr val="FF0000"/>
                          </a:solidFill>
                          <a:latin typeface="Calibri"/>
                          <a:ea typeface="Calibri"/>
                          <a:cs typeface="Calibri"/>
                          <a:sym typeface="Calibri"/>
                        </a:rPr>
                        <a:t>constipation</a:t>
                      </a:r>
                      <a:endParaRPr sz="3600">
                        <a:solidFill>
                          <a:srgbClr val="FF0000"/>
                        </a:solidFill>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Mesenteric lymph node → bloodstream liver, spleen and bone  marrow</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Engulfment of </a:t>
                      </a:r>
                      <a:r>
                        <a:rPr lang="en" sz="3600" i="1">
                          <a:latin typeface="Calibri"/>
                          <a:ea typeface="Calibri"/>
                          <a:cs typeface="Calibri"/>
                          <a:sym typeface="Calibri"/>
                        </a:rPr>
                        <a:t>Salmonella</a:t>
                      </a:r>
                      <a:r>
                        <a:rPr lang="en" sz="3600">
                          <a:latin typeface="Calibri"/>
                          <a:ea typeface="Calibri"/>
                          <a:cs typeface="Calibri"/>
                          <a:sym typeface="Calibri"/>
                        </a:rPr>
                        <a:t> by mononuclear phagocytes .</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Bacteria released into the bloodstream again and can lead to high fever . Blood culture is positive.</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2">
                  <a:txBody>
                    <a:bodyPr/>
                    <a:lstStyle/>
                    <a:p>
                      <a:pPr marL="457200" lvl="0" indent="-457200" algn="l" rtl="0">
                        <a:lnSpc>
                          <a:spcPct val="115000"/>
                        </a:lnSpc>
                        <a:spcBef>
                          <a:spcPts val="1000"/>
                        </a:spcBef>
                        <a:spcAft>
                          <a:spcPts val="0"/>
                        </a:spcAft>
                        <a:buSzPts val="3600"/>
                        <a:buFont typeface="Calibri"/>
                        <a:buChar char="-"/>
                      </a:pPr>
                      <a:r>
                        <a:rPr lang="en" sz="3600">
                          <a:latin typeface="Calibri"/>
                          <a:ea typeface="Calibri"/>
                          <a:cs typeface="Calibri"/>
                          <a:sym typeface="Calibri"/>
                        </a:rPr>
                        <a:t>Sustained fever &amp; prolonged bacteremia.</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Invade gallbladder and Payer's patches</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Rose spots 2</a:t>
                      </a:r>
                      <a:r>
                        <a:rPr lang="en" sz="3600" baseline="30000">
                          <a:latin typeface="Calibri"/>
                          <a:ea typeface="Calibri"/>
                          <a:cs typeface="Calibri"/>
                          <a:sym typeface="Calibri"/>
                        </a:rPr>
                        <a:t>nd</a:t>
                      </a:r>
                      <a:r>
                        <a:rPr lang="en" sz="3600">
                          <a:latin typeface="Calibri"/>
                          <a:ea typeface="Calibri"/>
                          <a:cs typeface="Calibri"/>
                          <a:sym typeface="Calibri"/>
                        </a:rPr>
                        <a:t> week of fever</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Biliary tract → GIT</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Organism isolated from stool .</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006825">
                <a:tc vMerge="1">
                  <a:txBody>
                    <a:bodyPr/>
                    <a:lstStyle/>
                    <a:p>
                      <a:endParaRPr lang="ar-SA"/>
                    </a:p>
                  </a:txBody>
                  <a:tcPr/>
                </a:tc>
                <a:tc vMerge="1">
                  <a:txBody>
                    <a:bodyPr/>
                    <a:lstStyle/>
                    <a:p>
                      <a:endParaRPr lang="ar-SA"/>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pic>
        <p:nvPicPr>
          <p:cNvPr id="80" name="Google Shape;80;p16"/>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81" name="Google Shape;81;p16"/>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82" name="Google Shape;82;p16"/>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83" name="Google Shape;83;p16"/>
          <p:cNvPicPr preferRelativeResize="0"/>
          <p:nvPr/>
        </p:nvPicPr>
        <p:blipFill>
          <a:blip r:embed="rId4">
            <a:alphaModFix/>
          </a:blip>
          <a:stretch>
            <a:fillRect/>
          </a:stretch>
        </p:blipFill>
        <p:spPr>
          <a:xfrm>
            <a:off x="5226697" y="10111700"/>
            <a:ext cx="7569149" cy="943211"/>
          </a:xfrm>
          <a:prstGeom prst="rect">
            <a:avLst/>
          </a:prstGeom>
          <a:noFill/>
          <a:ln>
            <a:noFill/>
          </a:ln>
        </p:spPr>
      </p:pic>
      <p:graphicFrame>
        <p:nvGraphicFramePr>
          <p:cNvPr id="84" name="Google Shape;84;p16"/>
          <p:cNvGraphicFramePr/>
          <p:nvPr/>
        </p:nvGraphicFramePr>
        <p:xfrm>
          <a:off x="1103300" y="14702575"/>
          <a:ext cx="3000000" cy="3000000"/>
        </p:xfrm>
        <a:graphic>
          <a:graphicData uri="http://schemas.openxmlformats.org/drawingml/2006/table">
            <a:tbl>
              <a:tblPr>
                <a:noFill/>
                <a:tableStyleId>{A21DCD53-112D-4169-9141-99F3A3DE90D1}</a:tableStyleId>
              </a:tblPr>
              <a:tblGrid>
                <a:gridCol w="3382625">
                  <a:extLst>
                    <a:ext uri="{9D8B030D-6E8A-4147-A177-3AD203B41FA5}">
                      <a16:colId xmlns:a16="http://schemas.microsoft.com/office/drawing/2014/main" val="20000"/>
                    </a:ext>
                  </a:extLst>
                </a:gridCol>
                <a:gridCol w="11830075">
                  <a:extLst>
                    <a:ext uri="{9D8B030D-6E8A-4147-A177-3AD203B41FA5}">
                      <a16:colId xmlns:a16="http://schemas.microsoft.com/office/drawing/2014/main" val="20001"/>
                    </a:ext>
                  </a:extLst>
                </a:gridCol>
              </a:tblGrid>
              <a:tr h="1580250">
                <a:tc gridSpan="2">
                  <a:txBody>
                    <a:bodyPr/>
                    <a:lstStyle/>
                    <a:p>
                      <a:pPr marL="0" lvl="0" indent="0" algn="ctr" rtl="0">
                        <a:spcBef>
                          <a:spcPts val="0"/>
                        </a:spcBef>
                        <a:spcAft>
                          <a:spcPts val="0"/>
                        </a:spcAft>
                        <a:buNone/>
                      </a:pPr>
                      <a:r>
                        <a:rPr lang="en" sz="6000" b="1">
                          <a:latin typeface="Josefin Sans"/>
                          <a:ea typeface="Josefin Sans"/>
                          <a:cs typeface="Josefin Sans"/>
                          <a:sym typeface="Josefin Sans"/>
                        </a:rPr>
                        <a:t>Management &amp; Antibiotics  </a:t>
                      </a:r>
                      <a:endParaRPr sz="6000">
                        <a:latin typeface="Josefin Sans"/>
                        <a:ea typeface="Josefin Sans"/>
                        <a:cs typeface="Josefin Sans"/>
                        <a:sym typeface="Josefin Sans"/>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6AA84F"/>
                    </a:solidFill>
                  </a:tcPr>
                </a:tc>
                <a:tc hMerge="1">
                  <a:txBody>
                    <a:bodyPr/>
                    <a:lstStyle/>
                    <a:p>
                      <a:endParaRPr lang="ar-SA"/>
                    </a:p>
                  </a:txBody>
                  <a:tcPr/>
                </a:tc>
                <a:extLst>
                  <a:ext uri="{0D108BD9-81ED-4DB2-BD59-A6C34878D82A}">
                    <a16:rowId xmlns:a16="http://schemas.microsoft.com/office/drawing/2014/main" val="10000"/>
                  </a:ext>
                </a:extLst>
              </a:tr>
              <a:tr h="4485500">
                <a:tc>
                  <a:txBody>
                    <a:bodyPr/>
                    <a:lstStyle/>
                    <a:p>
                      <a:pPr marL="0" lvl="0" indent="0" algn="l" rtl="0">
                        <a:lnSpc>
                          <a:spcPct val="115000"/>
                        </a:lnSpc>
                        <a:spcBef>
                          <a:spcPts val="600"/>
                        </a:spcBef>
                        <a:spcAft>
                          <a:spcPts val="0"/>
                        </a:spcAft>
                        <a:buNone/>
                      </a:pPr>
                      <a:r>
                        <a:rPr lang="en" sz="3600" b="1">
                          <a:latin typeface="Calibri"/>
                          <a:ea typeface="Calibri"/>
                          <a:cs typeface="Calibri"/>
                          <a:sym typeface="Calibri"/>
                        </a:rPr>
                        <a:t>Enteric Fever</a:t>
                      </a:r>
                      <a:endParaRPr sz="3600">
                        <a:latin typeface="Calibri"/>
                        <a:ea typeface="Calibri"/>
                        <a:cs typeface="Calibri"/>
                        <a:sym typeface="Calibri"/>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457200" lvl="0" indent="-457200" algn="l" rtl="0">
                        <a:lnSpc>
                          <a:spcPct val="115000"/>
                        </a:lnSpc>
                        <a:spcBef>
                          <a:spcPts val="600"/>
                        </a:spcBef>
                        <a:spcAft>
                          <a:spcPts val="0"/>
                        </a:spcAft>
                        <a:buSzPts val="3600"/>
                        <a:buFont typeface="Calibri"/>
                        <a:buChar char="-"/>
                      </a:pPr>
                      <a:r>
                        <a:rPr lang="en" sz="3600">
                          <a:latin typeface="Calibri"/>
                          <a:ea typeface="Calibri"/>
                          <a:cs typeface="Calibri"/>
                          <a:sym typeface="Calibri"/>
                        </a:rPr>
                        <a:t>Ceftriaxone  </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Ciprofloxacin</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Trimethoprim – Sulfamethoxazole</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Ampicillin</a:t>
                      </a:r>
                      <a:endParaRPr sz="3600">
                        <a:latin typeface="Calibri"/>
                        <a:ea typeface="Calibri"/>
                        <a:cs typeface="Calibri"/>
                        <a:sym typeface="Calibri"/>
                      </a:endParaRPr>
                    </a:p>
                    <a:p>
                      <a:pPr marL="457200" marR="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Azithromycin or Ceftriaxone for patients from India and SE Asia due to strains resistant to Ciprofloxacin. Ciprofloxacin can be used for patients from other areas.</a:t>
                      </a:r>
                      <a:endParaRPr sz="3600">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770450">
                <a:tc>
                  <a:txBody>
                    <a:bodyPr/>
                    <a:lstStyle/>
                    <a:p>
                      <a:pPr marL="0" lvl="0" indent="0" algn="l" rtl="0">
                        <a:lnSpc>
                          <a:spcPct val="115000"/>
                        </a:lnSpc>
                        <a:spcBef>
                          <a:spcPts val="600"/>
                        </a:spcBef>
                        <a:spcAft>
                          <a:spcPts val="0"/>
                        </a:spcAft>
                        <a:buNone/>
                      </a:pPr>
                      <a:r>
                        <a:rPr lang="en" sz="3600" b="1">
                          <a:latin typeface="Calibri"/>
                          <a:ea typeface="Calibri"/>
                          <a:cs typeface="Calibri"/>
                          <a:sym typeface="Calibri"/>
                        </a:rPr>
                        <a:t>Salmonella Gastroenteritis</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457200" lvl="0" indent="-457200" algn="l" rtl="0">
                        <a:lnSpc>
                          <a:spcPct val="115000"/>
                        </a:lnSpc>
                        <a:spcBef>
                          <a:spcPts val="60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Uncomplicated cases require fluid and electrolyte replacement </a:t>
                      </a:r>
                      <a:r>
                        <a:rPr lang="en" sz="3600" u="sng">
                          <a:solidFill>
                            <a:schemeClr val="dk1"/>
                          </a:solidFill>
                          <a:latin typeface="Calibri"/>
                          <a:ea typeface="Calibri"/>
                          <a:cs typeface="Calibri"/>
                          <a:sym typeface="Calibri"/>
                        </a:rPr>
                        <a:t>only</a:t>
                      </a:r>
                      <a:r>
                        <a:rPr lang="en" sz="3600">
                          <a:solidFill>
                            <a:schemeClr val="dk1"/>
                          </a:solidFill>
                          <a:latin typeface="Calibri"/>
                          <a:ea typeface="Calibri"/>
                          <a:cs typeface="Calibri"/>
                          <a:sym typeface="Calibri"/>
                        </a:rPr>
                        <a:t>.</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85" name="Google Shape;85;p16"/>
          <p:cNvGraphicFramePr/>
          <p:nvPr/>
        </p:nvGraphicFramePr>
        <p:xfrm>
          <a:off x="1103300" y="9163825"/>
          <a:ext cx="3000000" cy="3000000"/>
        </p:xfrm>
        <a:graphic>
          <a:graphicData uri="http://schemas.openxmlformats.org/drawingml/2006/table">
            <a:tbl>
              <a:tblPr>
                <a:noFill/>
                <a:tableStyleId>{A21DCD53-112D-4169-9141-99F3A3DE90D1}</a:tableStyleId>
              </a:tblPr>
              <a:tblGrid>
                <a:gridCol w="15212700">
                  <a:extLst>
                    <a:ext uri="{9D8B030D-6E8A-4147-A177-3AD203B41FA5}">
                      <a16:colId xmlns:a16="http://schemas.microsoft.com/office/drawing/2014/main" val="20000"/>
                    </a:ext>
                  </a:extLst>
                </a:gridCol>
              </a:tblGrid>
              <a:tr h="1380175">
                <a:tc>
                  <a:txBody>
                    <a:bodyPr/>
                    <a:lstStyle/>
                    <a:p>
                      <a:pPr marL="0" lvl="0" indent="0" algn="ctr" rtl="0">
                        <a:spcBef>
                          <a:spcPts val="0"/>
                        </a:spcBef>
                        <a:spcAft>
                          <a:spcPts val="0"/>
                        </a:spcAft>
                        <a:buNone/>
                      </a:pPr>
                      <a:r>
                        <a:rPr lang="en" sz="6000" b="1">
                          <a:latin typeface="Josefin Sans"/>
                          <a:ea typeface="Josefin Sans"/>
                          <a:cs typeface="Josefin Sans"/>
                          <a:sym typeface="Josefin Sans"/>
                        </a:rPr>
                        <a:t>Complications</a:t>
                      </a:r>
                      <a:endParaRPr sz="6000" b="1">
                        <a:latin typeface="Josefin Sans"/>
                        <a:ea typeface="Josefin Sans"/>
                        <a:cs typeface="Josefin Sans"/>
                        <a:sym typeface="Josefin Sans"/>
                      </a:endParaRPr>
                    </a:p>
                  </a:txBody>
                  <a:tcPr marL="91425" marR="91425" marT="91425" marB="91425">
                    <a:solidFill>
                      <a:srgbClr val="93C47D"/>
                    </a:solidFill>
                  </a:tcPr>
                </a:tc>
                <a:extLst>
                  <a:ext uri="{0D108BD9-81ED-4DB2-BD59-A6C34878D82A}">
                    <a16:rowId xmlns:a16="http://schemas.microsoft.com/office/drawing/2014/main" val="10000"/>
                  </a:ext>
                </a:extLst>
              </a:tr>
              <a:tr h="3255125">
                <a:tc>
                  <a:txBody>
                    <a:bodyPr/>
                    <a:lstStyle/>
                    <a:p>
                      <a:pPr marL="457200" lvl="0" indent="-457200" algn="l" rtl="0">
                        <a:lnSpc>
                          <a:spcPct val="115000"/>
                        </a:lnSpc>
                        <a:spcBef>
                          <a:spcPts val="100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Necrotizing cholecystitis.</a:t>
                      </a:r>
                      <a:endParaRPr sz="360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Bowel hemorrhage and perforation.</a:t>
                      </a:r>
                      <a:endParaRPr sz="360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Pneumonia and thrombophlebitis.</a:t>
                      </a:r>
                      <a:endParaRPr sz="3600">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3600"/>
                        <a:buFont typeface="Calibri"/>
                        <a:buChar char="-"/>
                      </a:pPr>
                      <a:r>
                        <a:rPr lang="en" sz="3600">
                          <a:solidFill>
                            <a:srgbClr val="FF0000"/>
                          </a:solidFill>
                          <a:latin typeface="Calibri"/>
                          <a:ea typeface="Calibri"/>
                          <a:cs typeface="Calibri"/>
                          <a:sym typeface="Calibri"/>
                        </a:rPr>
                        <a:t>Meningitis</a:t>
                      </a:r>
                      <a:r>
                        <a:rPr lang="en" sz="3600">
                          <a:solidFill>
                            <a:schemeClr val="dk1"/>
                          </a:solidFill>
                          <a:latin typeface="Calibri"/>
                          <a:ea typeface="Calibri"/>
                          <a:cs typeface="Calibri"/>
                          <a:sym typeface="Calibri"/>
                        </a:rPr>
                        <a:t>, osteomyelitis, endocarditis and abscess </a:t>
                      </a:r>
                      <a:r>
                        <a:rPr lang="en" sz="3600">
                          <a:solidFill>
                            <a:srgbClr val="999999"/>
                          </a:solidFill>
                          <a:latin typeface="Calibri"/>
                          <a:ea typeface="Calibri"/>
                          <a:cs typeface="Calibri"/>
                          <a:sym typeface="Calibri"/>
                        </a:rPr>
                        <a:t>(especially in kids)</a:t>
                      </a:r>
                      <a:endParaRPr>
                        <a:solidFill>
                          <a:srgbClr val="999999"/>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86" name="Google Shape;86;p16"/>
          <p:cNvSpPr/>
          <p:nvPr/>
        </p:nvSpPr>
        <p:spPr>
          <a:xfrm>
            <a:off x="8220750" y="15467988"/>
            <a:ext cx="354900" cy="6681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9232850" y="15651613"/>
            <a:ext cx="3431700" cy="6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99999"/>
                </a:solidFill>
                <a:latin typeface="Calibri"/>
                <a:ea typeface="Calibri"/>
                <a:cs typeface="Calibri"/>
                <a:sym typeface="Calibri"/>
              </a:rPr>
              <a:t>Start first with those two </a:t>
            </a:r>
            <a:endParaRPr sz="2400">
              <a:solidFill>
                <a:srgbClr val="999999"/>
              </a:solidFill>
              <a:latin typeface="Calibri"/>
              <a:ea typeface="Calibri"/>
              <a:cs typeface="Calibri"/>
              <a:sym typeface="Calibri"/>
            </a:endParaRPr>
          </a:p>
        </p:txBody>
      </p:sp>
      <p:sp>
        <p:nvSpPr>
          <p:cNvPr id="88" name="Google Shape;88;p16"/>
          <p:cNvSpPr txBox="1"/>
          <p:nvPr/>
        </p:nvSpPr>
        <p:spPr>
          <a:xfrm>
            <a:off x="1103300" y="19398025"/>
            <a:ext cx="34317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0000"/>
                </a:solidFill>
                <a:latin typeface="Josefin Sans"/>
                <a:ea typeface="Josefin Sans"/>
                <a:cs typeface="Josefin Sans"/>
                <a:sym typeface="Josefin Sans"/>
              </a:rPr>
              <a:t>Female Notes→ </a:t>
            </a:r>
            <a:endParaRPr sz="3000">
              <a:solidFill>
                <a:srgbClr val="FF0000"/>
              </a:solidFill>
              <a:latin typeface="Josefin Sans"/>
              <a:ea typeface="Josefin Sans"/>
              <a:cs typeface="Josefin Sans"/>
              <a:sym typeface="Josefin Sans"/>
            </a:endParaRPr>
          </a:p>
        </p:txBody>
      </p:sp>
      <p:graphicFrame>
        <p:nvGraphicFramePr>
          <p:cNvPr id="89" name="Google Shape;89;p16"/>
          <p:cNvGraphicFramePr/>
          <p:nvPr/>
        </p:nvGraphicFramePr>
        <p:xfrm>
          <a:off x="1103288" y="1342225"/>
          <a:ext cx="3000000" cy="3000000"/>
        </p:xfrm>
        <a:graphic>
          <a:graphicData uri="http://schemas.openxmlformats.org/drawingml/2006/table">
            <a:tbl>
              <a:tblPr>
                <a:noFill/>
                <a:tableStyleId>{A21DCD53-112D-4169-9141-99F3A3DE90D1}</a:tableStyleId>
              </a:tblPr>
              <a:tblGrid>
                <a:gridCol w="6907600">
                  <a:extLst>
                    <a:ext uri="{9D8B030D-6E8A-4147-A177-3AD203B41FA5}">
                      <a16:colId xmlns:a16="http://schemas.microsoft.com/office/drawing/2014/main" val="20000"/>
                    </a:ext>
                  </a:extLst>
                </a:gridCol>
                <a:gridCol w="4614100">
                  <a:extLst>
                    <a:ext uri="{9D8B030D-6E8A-4147-A177-3AD203B41FA5}">
                      <a16:colId xmlns:a16="http://schemas.microsoft.com/office/drawing/2014/main" val="20001"/>
                    </a:ext>
                  </a:extLst>
                </a:gridCol>
              </a:tblGrid>
              <a:tr h="2007300">
                <a:tc>
                  <a:txBody>
                    <a:bodyPr/>
                    <a:lstStyle/>
                    <a:p>
                      <a:pPr marL="0" lvl="0" indent="0" algn="ctr" rtl="0">
                        <a:lnSpc>
                          <a:spcPct val="115000"/>
                        </a:lnSpc>
                        <a:spcBef>
                          <a:spcPts val="0"/>
                        </a:spcBef>
                        <a:spcAft>
                          <a:spcPts val="0"/>
                        </a:spcAft>
                        <a:buNone/>
                      </a:pPr>
                      <a:r>
                        <a:rPr lang="en" sz="3600" b="1" i="1">
                          <a:latin typeface="Josefin Sans"/>
                          <a:ea typeface="Josefin Sans"/>
                          <a:cs typeface="Josefin Sans"/>
                          <a:sym typeface="Josefin Sans"/>
                        </a:rPr>
                        <a:t>Salmonella Species </a:t>
                      </a:r>
                      <a:r>
                        <a:rPr lang="en" sz="3600" b="1">
                          <a:latin typeface="Josefin Sans"/>
                          <a:ea typeface="Josefin Sans"/>
                          <a:cs typeface="Josefin Sans"/>
                          <a:sym typeface="Josefin Sans"/>
                        </a:rPr>
                        <a:t>&amp; Subspecies </a:t>
                      </a:r>
                      <a:endParaRPr sz="36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3600" b="1">
                          <a:latin typeface="Josefin Sans"/>
                          <a:ea typeface="Josefin Sans"/>
                          <a:cs typeface="Josefin Sans"/>
                          <a:sym typeface="Josefin Sans"/>
                        </a:rPr>
                        <a:t>Usual Habitat</a:t>
                      </a:r>
                      <a:endParaRPr sz="36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611100">
                <a:tc>
                  <a:txBody>
                    <a:bodyPr/>
                    <a:lstStyle/>
                    <a:p>
                      <a:pPr marL="0" lvl="0" indent="0" algn="l" rtl="0">
                        <a:lnSpc>
                          <a:spcPct val="115000"/>
                        </a:lnSpc>
                        <a:spcBef>
                          <a:spcPts val="0"/>
                        </a:spcBef>
                        <a:spcAft>
                          <a:spcPts val="0"/>
                        </a:spcAft>
                        <a:buNone/>
                      </a:pPr>
                      <a:r>
                        <a:rPr lang="en" sz="3600" i="1">
                          <a:solidFill>
                            <a:srgbClr val="FF0000"/>
                          </a:solidFill>
                          <a:latin typeface="Calibri"/>
                          <a:ea typeface="Calibri"/>
                          <a:cs typeface="Calibri"/>
                          <a:sym typeface="Calibri"/>
                        </a:rPr>
                        <a:t>S. enterica</a:t>
                      </a:r>
                      <a:r>
                        <a:rPr lang="en" sz="3600">
                          <a:solidFill>
                            <a:srgbClr val="FF0000"/>
                          </a:solidFill>
                          <a:latin typeface="Calibri"/>
                          <a:ea typeface="Calibri"/>
                          <a:cs typeface="Calibri"/>
                          <a:sym typeface="Calibri"/>
                        </a:rPr>
                        <a:t> </a:t>
                      </a:r>
                      <a:r>
                        <a:rPr lang="en" sz="3600">
                          <a:latin typeface="Calibri"/>
                          <a:ea typeface="Calibri"/>
                          <a:cs typeface="Calibri"/>
                          <a:sym typeface="Calibri"/>
                        </a:rPr>
                        <a:t>subsp. </a:t>
                      </a:r>
                      <a:r>
                        <a:rPr lang="en" sz="3600" i="1">
                          <a:latin typeface="Calibri"/>
                          <a:ea typeface="Calibri"/>
                          <a:cs typeface="Calibri"/>
                          <a:sym typeface="Calibri"/>
                        </a:rPr>
                        <a:t>enterica</a:t>
                      </a:r>
                      <a:r>
                        <a:rPr lang="en" sz="3600">
                          <a:latin typeface="Calibri"/>
                          <a:ea typeface="Calibri"/>
                          <a:cs typeface="Calibri"/>
                          <a:sym typeface="Calibri"/>
                        </a:rPr>
                        <a:t> (I)</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3600">
                          <a:latin typeface="Calibri"/>
                          <a:ea typeface="Calibri"/>
                          <a:cs typeface="Calibri"/>
                          <a:sym typeface="Calibri"/>
                        </a:rPr>
                        <a:t>Warm-blooded animals</a:t>
                      </a:r>
                      <a:endParaRPr sz="36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868750">
                <a:tc>
                  <a:txBody>
                    <a:bodyPr/>
                    <a:lstStyle/>
                    <a:p>
                      <a:pPr marL="0" lvl="0" indent="0" algn="l" rtl="0">
                        <a:lnSpc>
                          <a:spcPct val="115000"/>
                        </a:lnSpc>
                        <a:spcBef>
                          <a:spcPts val="0"/>
                        </a:spcBef>
                        <a:spcAft>
                          <a:spcPts val="0"/>
                        </a:spcAft>
                        <a:buNone/>
                      </a:pPr>
                      <a:r>
                        <a:rPr lang="en" sz="3000" i="1">
                          <a:latin typeface="Calibri"/>
                          <a:ea typeface="Calibri"/>
                          <a:cs typeface="Calibri"/>
                          <a:sym typeface="Calibri"/>
                        </a:rPr>
                        <a:t>S. enterica</a:t>
                      </a:r>
                      <a:r>
                        <a:rPr lang="en" sz="3000">
                          <a:latin typeface="Calibri"/>
                          <a:ea typeface="Calibri"/>
                          <a:cs typeface="Calibri"/>
                          <a:sym typeface="Calibri"/>
                        </a:rPr>
                        <a:t> subsp. </a:t>
                      </a:r>
                      <a:r>
                        <a:rPr lang="en" sz="3000" i="1">
                          <a:latin typeface="Calibri"/>
                          <a:ea typeface="Calibri"/>
                          <a:cs typeface="Calibri"/>
                          <a:sym typeface="Calibri"/>
                        </a:rPr>
                        <a:t>salmae</a:t>
                      </a:r>
                      <a:r>
                        <a:rPr lang="en" sz="3000">
                          <a:latin typeface="Calibri"/>
                          <a:ea typeface="Calibri"/>
                          <a:cs typeface="Calibri"/>
                          <a:sym typeface="Calibri"/>
                        </a:rPr>
                        <a:t>(II)</a:t>
                      </a:r>
                      <a:endParaRPr sz="30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3000" i="1">
                          <a:solidFill>
                            <a:schemeClr val="dk1"/>
                          </a:solidFill>
                          <a:latin typeface="Calibri"/>
                          <a:ea typeface="Calibri"/>
                          <a:cs typeface="Calibri"/>
                          <a:sym typeface="Calibri"/>
                        </a:rPr>
                        <a:t>S. enterica</a:t>
                      </a:r>
                      <a:r>
                        <a:rPr lang="en" sz="3000">
                          <a:solidFill>
                            <a:schemeClr val="dk1"/>
                          </a:solidFill>
                          <a:latin typeface="Calibri"/>
                          <a:ea typeface="Calibri"/>
                          <a:cs typeface="Calibri"/>
                          <a:sym typeface="Calibri"/>
                        </a:rPr>
                        <a:t> subsp. </a:t>
                      </a:r>
                      <a:r>
                        <a:rPr lang="en" sz="3000" i="1">
                          <a:solidFill>
                            <a:schemeClr val="dk1"/>
                          </a:solidFill>
                          <a:latin typeface="Calibri"/>
                          <a:ea typeface="Calibri"/>
                          <a:cs typeface="Calibri"/>
                          <a:sym typeface="Calibri"/>
                        </a:rPr>
                        <a:t>arizonae</a:t>
                      </a:r>
                      <a:r>
                        <a:rPr lang="en" sz="3000">
                          <a:solidFill>
                            <a:schemeClr val="dk1"/>
                          </a:solidFill>
                          <a:latin typeface="Calibri"/>
                          <a:ea typeface="Calibri"/>
                          <a:cs typeface="Calibri"/>
                          <a:sym typeface="Calibri"/>
                        </a:rPr>
                        <a:t> (IIIa)</a:t>
                      </a: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3000" i="1">
                          <a:solidFill>
                            <a:schemeClr val="dk1"/>
                          </a:solidFill>
                          <a:latin typeface="Calibri"/>
                          <a:ea typeface="Calibri"/>
                          <a:cs typeface="Calibri"/>
                          <a:sym typeface="Calibri"/>
                        </a:rPr>
                        <a:t>S. enterica</a:t>
                      </a:r>
                      <a:r>
                        <a:rPr lang="en" sz="3000">
                          <a:solidFill>
                            <a:schemeClr val="dk1"/>
                          </a:solidFill>
                          <a:latin typeface="Calibri"/>
                          <a:ea typeface="Calibri"/>
                          <a:cs typeface="Calibri"/>
                          <a:sym typeface="Calibri"/>
                        </a:rPr>
                        <a:t> subsp. </a:t>
                      </a:r>
                      <a:r>
                        <a:rPr lang="en" sz="3000" i="1">
                          <a:solidFill>
                            <a:schemeClr val="dk1"/>
                          </a:solidFill>
                          <a:latin typeface="Calibri"/>
                          <a:ea typeface="Calibri"/>
                          <a:cs typeface="Calibri"/>
                          <a:sym typeface="Calibri"/>
                        </a:rPr>
                        <a:t>diarizonae</a:t>
                      </a:r>
                      <a:r>
                        <a:rPr lang="en" sz="3000">
                          <a:solidFill>
                            <a:schemeClr val="dk1"/>
                          </a:solidFill>
                          <a:latin typeface="Calibri"/>
                          <a:ea typeface="Calibri"/>
                          <a:cs typeface="Calibri"/>
                          <a:sym typeface="Calibri"/>
                        </a:rPr>
                        <a:t> (IIIb) </a:t>
                      </a:r>
                      <a:r>
                        <a:rPr lang="en" sz="3000" i="1">
                          <a:solidFill>
                            <a:schemeClr val="dk1"/>
                          </a:solidFill>
                          <a:latin typeface="Calibri"/>
                          <a:ea typeface="Calibri"/>
                          <a:cs typeface="Calibri"/>
                          <a:sym typeface="Calibri"/>
                        </a:rPr>
                        <a:t>S. enterica</a:t>
                      </a:r>
                      <a:r>
                        <a:rPr lang="en" sz="3000">
                          <a:solidFill>
                            <a:schemeClr val="dk1"/>
                          </a:solidFill>
                          <a:latin typeface="Calibri"/>
                          <a:ea typeface="Calibri"/>
                          <a:cs typeface="Calibri"/>
                          <a:sym typeface="Calibri"/>
                        </a:rPr>
                        <a:t> subsp. </a:t>
                      </a:r>
                      <a:r>
                        <a:rPr lang="en" sz="3000" i="1">
                          <a:solidFill>
                            <a:schemeClr val="dk1"/>
                          </a:solidFill>
                          <a:latin typeface="Calibri"/>
                          <a:ea typeface="Calibri"/>
                          <a:cs typeface="Calibri"/>
                          <a:sym typeface="Calibri"/>
                        </a:rPr>
                        <a:t>houtenae</a:t>
                      </a:r>
                      <a:r>
                        <a:rPr lang="en" sz="3000">
                          <a:solidFill>
                            <a:schemeClr val="dk1"/>
                          </a:solidFill>
                          <a:latin typeface="Calibri"/>
                          <a:ea typeface="Calibri"/>
                          <a:cs typeface="Calibri"/>
                          <a:sym typeface="Calibri"/>
                        </a:rPr>
                        <a:t> (IV)</a:t>
                      </a: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3000" i="1">
                          <a:solidFill>
                            <a:schemeClr val="dk1"/>
                          </a:solidFill>
                          <a:latin typeface="Calibri"/>
                          <a:ea typeface="Calibri"/>
                          <a:cs typeface="Calibri"/>
                          <a:sym typeface="Calibri"/>
                        </a:rPr>
                        <a:t>S. enterica</a:t>
                      </a:r>
                      <a:r>
                        <a:rPr lang="en" sz="3000">
                          <a:solidFill>
                            <a:schemeClr val="dk1"/>
                          </a:solidFill>
                          <a:latin typeface="Calibri"/>
                          <a:ea typeface="Calibri"/>
                          <a:cs typeface="Calibri"/>
                          <a:sym typeface="Calibri"/>
                        </a:rPr>
                        <a:t> subsp. </a:t>
                      </a:r>
                      <a:r>
                        <a:rPr lang="en" sz="3000" i="1">
                          <a:solidFill>
                            <a:schemeClr val="dk1"/>
                          </a:solidFill>
                          <a:latin typeface="Calibri"/>
                          <a:ea typeface="Calibri"/>
                          <a:cs typeface="Calibri"/>
                          <a:sym typeface="Calibri"/>
                        </a:rPr>
                        <a:t>indica</a:t>
                      </a:r>
                      <a:r>
                        <a:rPr lang="en" sz="3000">
                          <a:solidFill>
                            <a:schemeClr val="dk1"/>
                          </a:solidFill>
                          <a:latin typeface="Calibri"/>
                          <a:ea typeface="Calibri"/>
                          <a:cs typeface="Calibri"/>
                          <a:sym typeface="Calibri"/>
                        </a:rPr>
                        <a:t>(VI)</a:t>
                      </a:r>
                      <a:endParaRPr sz="30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Cold-blooded animals and the environment</a:t>
                      </a:r>
                      <a:r>
                        <a:rPr lang="en" sz="3000" baseline="30000">
                          <a:solidFill>
                            <a:srgbClr val="006BB2"/>
                          </a:solidFill>
                          <a:latin typeface="Calibri"/>
                          <a:ea typeface="Calibri"/>
                          <a:cs typeface="Calibri"/>
                          <a:sym typeface="Calibri"/>
                        </a:rPr>
                        <a:t>*</a:t>
                      </a:r>
                      <a:endParaRPr sz="3000" baseline="30000">
                        <a:solidFill>
                          <a:srgbClr val="006BB2"/>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71675">
                <a:tc>
                  <a:txBody>
                    <a:bodyPr/>
                    <a:lstStyle/>
                    <a:p>
                      <a:pPr marL="0" lvl="0" indent="0" algn="l" rtl="0">
                        <a:lnSpc>
                          <a:spcPct val="115000"/>
                        </a:lnSpc>
                        <a:spcBef>
                          <a:spcPts val="0"/>
                        </a:spcBef>
                        <a:spcAft>
                          <a:spcPts val="0"/>
                        </a:spcAft>
                        <a:buNone/>
                      </a:pPr>
                      <a:r>
                        <a:rPr lang="en" sz="3000" i="1">
                          <a:solidFill>
                            <a:srgbClr val="FF0000"/>
                          </a:solidFill>
                          <a:latin typeface="Calibri"/>
                          <a:ea typeface="Calibri"/>
                          <a:cs typeface="Calibri"/>
                          <a:sym typeface="Calibri"/>
                        </a:rPr>
                        <a:t>S. bongori</a:t>
                      </a:r>
                      <a:r>
                        <a:rPr lang="en" sz="3000">
                          <a:latin typeface="Calibri"/>
                          <a:ea typeface="Calibri"/>
                          <a:cs typeface="Calibri"/>
                          <a:sym typeface="Calibri"/>
                        </a:rPr>
                        <a:t> (V)</a:t>
                      </a:r>
                      <a:endParaRPr sz="30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Cold-blooded animals and the environment</a:t>
                      </a:r>
                      <a:r>
                        <a:rPr lang="en" sz="3000" baseline="30000">
                          <a:solidFill>
                            <a:srgbClr val="006BB2"/>
                          </a:solidFill>
                          <a:latin typeface="Calibri"/>
                          <a:ea typeface="Calibri"/>
                          <a:cs typeface="Calibri"/>
                          <a:sym typeface="Calibri"/>
                        </a:rPr>
                        <a:t>*</a:t>
                      </a:r>
                      <a:endParaRPr sz="3000" baseline="30000">
                        <a:solidFill>
                          <a:srgbClr val="006BB2"/>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0" name="Google Shape;90;p16"/>
          <p:cNvSpPr txBox="1"/>
          <p:nvPr/>
        </p:nvSpPr>
        <p:spPr>
          <a:xfrm>
            <a:off x="13167900" y="3262000"/>
            <a:ext cx="3431700" cy="3078600"/>
          </a:xfrm>
          <a:prstGeom prst="rect">
            <a:avLst/>
          </a:prstGeom>
          <a:noFill/>
          <a:ln w="19050" cap="flat" cmpd="sng">
            <a:solidFill>
              <a:srgbClr val="999999"/>
            </a:solidFill>
            <a:prstDash val="lg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DON’T memorize them:</a:t>
            </a:r>
            <a:endParaRPr sz="3000" b="1"/>
          </a:p>
          <a:p>
            <a:pPr marL="0" lvl="0" indent="0" algn="l" rtl="0">
              <a:spcBef>
                <a:spcPts val="0"/>
              </a:spcBef>
              <a:spcAft>
                <a:spcPts val="0"/>
              </a:spcAft>
              <a:buNone/>
            </a:pPr>
            <a:r>
              <a:rPr lang="en" sz="3000" b="1"/>
              <a:t>S,typhi is from </a:t>
            </a:r>
            <a:r>
              <a:rPr lang="en" sz="3000" b="1" i="1">
                <a:latin typeface="Calibri"/>
                <a:ea typeface="Calibri"/>
                <a:cs typeface="Calibri"/>
                <a:sym typeface="Calibri"/>
              </a:rPr>
              <a:t>S.enterica &amp; others are non-typhi</a:t>
            </a:r>
            <a:endParaRPr sz="3000" b="1" i="1">
              <a:latin typeface="Calibri"/>
              <a:ea typeface="Calibri"/>
              <a:cs typeface="Calibri"/>
              <a:sym typeface="Calibri"/>
            </a:endParaRPr>
          </a:p>
          <a:p>
            <a:pPr marL="0" lvl="0" indent="0" algn="l" rtl="0">
              <a:spcBef>
                <a:spcPts val="0"/>
              </a:spcBef>
              <a:spcAft>
                <a:spcPts val="0"/>
              </a:spcAft>
              <a:buNone/>
            </a:pPr>
            <a:r>
              <a:rPr lang="en" sz="3000" b="1" u="sng">
                <a:latin typeface="Calibri"/>
                <a:ea typeface="Calibri"/>
                <a:cs typeface="Calibri"/>
                <a:sym typeface="Calibri"/>
              </a:rPr>
              <a:t>thats it</a:t>
            </a:r>
            <a:endParaRPr sz="3000" b="1" u="sng">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p17"/>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96" name="Google Shape;96;p17"/>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97" name="Google Shape;97;p17"/>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98" name="Google Shape;98;p17"/>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99" name="Google Shape;99;p17"/>
          <p:cNvSpPr txBox="1"/>
          <p:nvPr/>
        </p:nvSpPr>
        <p:spPr>
          <a:xfrm>
            <a:off x="4925025" y="288875"/>
            <a:ext cx="7569300" cy="127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Clr>
                <a:schemeClr val="dk1"/>
              </a:buClr>
              <a:buSzPts val="1100"/>
              <a:buFont typeface="Arial"/>
              <a:buNone/>
            </a:pPr>
            <a:endParaRPr/>
          </a:p>
        </p:txBody>
      </p:sp>
      <p:graphicFrame>
        <p:nvGraphicFramePr>
          <p:cNvPr id="100" name="Google Shape;100;p17"/>
          <p:cNvGraphicFramePr/>
          <p:nvPr/>
        </p:nvGraphicFramePr>
        <p:xfrm>
          <a:off x="269625" y="288875"/>
          <a:ext cx="3000000" cy="3000000"/>
        </p:xfrm>
        <a:graphic>
          <a:graphicData uri="http://schemas.openxmlformats.org/drawingml/2006/table">
            <a:tbl>
              <a:tblPr>
                <a:noFill/>
                <a:tableStyleId>{A21DCD53-112D-4169-9141-99F3A3DE90D1}</a:tableStyleId>
              </a:tblPr>
              <a:tblGrid>
                <a:gridCol w="3021650">
                  <a:extLst>
                    <a:ext uri="{9D8B030D-6E8A-4147-A177-3AD203B41FA5}">
                      <a16:colId xmlns:a16="http://schemas.microsoft.com/office/drawing/2014/main" val="20000"/>
                    </a:ext>
                  </a:extLst>
                </a:gridCol>
                <a:gridCol w="13858400">
                  <a:extLst>
                    <a:ext uri="{9D8B030D-6E8A-4147-A177-3AD203B41FA5}">
                      <a16:colId xmlns:a16="http://schemas.microsoft.com/office/drawing/2014/main" val="20001"/>
                    </a:ext>
                  </a:extLst>
                </a:gridCol>
              </a:tblGrid>
              <a:tr h="1322000">
                <a:tc gridSpan="2">
                  <a:txBody>
                    <a:bodyPr/>
                    <a:lstStyle/>
                    <a:p>
                      <a:pPr marL="0" lvl="0" indent="0" algn="ctr" rtl="0">
                        <a:lnSpc>
                          <a:spcPct val="115000"/>
                        </a:lnSpc>
                        <a:spcBef>
                          <a:spcPts val="1000"/>
                        </a:spcBef>
                        <a:spcAft>
                          <a:spcPts val="0"/>
                        </a:spcAft>
                        <a:buNone/>
                      </a:pPr>
                      <a:r>
                        <a:rPr lang="en" sz="6000" b="1">
                          <a:solidFill>
                            <a:schemeClr val="dk1"/>
                          </a:solidFill>
                          <a:latin typeface="Josefin Sans"/>
                          <a:ea typeface="Josefin Sans"/>
                          <a:cs typeface="Josefin Sans"/>
                          <a:sym typeface="Josefin Sans"/>
                        </a:rPr>
                        <a:t>Shigella </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6AA84F"/>
                    </a:solidFill>
                  </a:tcPr>
                </a:tc>
                <a:tc hMerge="1">
                  <a:txBody>
                    <a:bodyPr/>
                    <a:lstStyle/>
                    <a:p>
                      <a:endParaRPr lang="ar-SA"/>
                    </a:p>
                  </a:txBody>
                  <a:tcPr/>
                </a:tc>
                <a:extLst>
                  <a:ext uri="{0D108BD9-81ED-4DB2-BD59-A6C34878D82A}">
                    <a16:rowId xmlns:a16="http://schemas.microsoft.com/office/drawing/2014/main" val="10000"/>
                  </a:ext>
                </a:extLst>
              </a:tr>
              <a:tr h="5808775">
                <a:tc>
                  <a:txBody>
                    <a:bodyPr/>
                    <a:lstStyle/>
                    <a:p>
                      <a:pPr marL="0" marR="0" lvl="0" indent="0" algn="l" rtl="0">
                        <a:lnSpc>
                          <a:spcPct val="115000"/>
                        </a:lnSpc>
                        <a:spcBef>
                          <a:spcPts val="1200"/>
                        </a:spcBef>
                        <a:spcAft>
                          <a:spcPts val="0"/>
                        </a:spcAft>
                        <a:buNone/>
                      </a:pPr>
                      <a:r>
                        <a:rPr lang="en" sz="3600" b="1">
                          <a:latin typeface="Calibri"/>
                          <a:ea typeface="Calibri"/>
                          <a:cs typeface="Calibri"/>
                          <a:sym typeface="Calibri"/>
                        </a:rPr>
                        <a:t>Clinical Infection </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457200" marR="0" lvl="0" indent="-457200" algn="l" rtl="0">
                        <a:lnSpc>
                          <a:spcPct val="115000"/>
                        </a:lnSpc>
                        <a:spcBef>
                          <a:spcPts val="1200"/>
                        </a:spcBef>
                        <a:spcAft>
                          <a:spcPts val="0"/>
                        </a:spcAft>
                        <a:buSzPts val="3600"/>
                        <a:buFont typeface="Calibri"/>
                        <a:buChar char="-"/>
                      </a:pPr>
                      <a:r>
                        <a:rPr lang="en" sz="3600">
                          <a:solidFill>
                            <a:srgbClr val="FF0000"/>
                          </a:solidFill>
                          <a:latin typeface="Calibri"/>
                          <a:ea typeface="Calibri"/>
                          <a:cs typeface="Calibri"/>
                          <a:sym typeface="Calibri"/>
                        </a:rPr>
                        <a:t>Shigella is non lactose fermenting</a:t>
                      </a:r>
                      <a:r>
                        <a:rPr lang="en" sz="3600">
                          <a:latin typeface="Calibri"/>
                          <a:ea typeface="Calibri"/>
                          <a:cs typeface="Calibri"/>
                          <a:sym typeface="Calibri"/>
                        </a:rPr>
                        <a:t> Gram negative bacteria.</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Cause bacillary dysentery ( blood, mucus and pus in the stool).</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i="1">
                          <a:latin typeface="Calibri"/>
                          <a:ea typeface="Calibri"/>
                          <a:cs typeface="Calibri"/>
                          <a:sym typeface="Calibri"/>
                        </a:rPr>
                        <a:t>S.sonnei</a:t>
                      </a:r>
                      <a:r>
                        <a:rPr lang="en" sz="3600">
                          <a:latin typeface="Calibri"/>
                          <a:ea typeface="Calibri"/>
                          <a:cs typeface="Calibri"/>
                          <a:sym typeface="Calibri"/>
                        </a:rPr>
                        <a:t> (group D1) most predominant in USA ( fever, watery diarrhea)</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 </a:t>
                      </a:r>
                      <a:r>
                        <a:rPr lang="en" sz="3600" i="1">
                          <a:latin typeface="Calibri"/>
                          <a:ea typeface="Calibri"/>
                          <a:cs typeface="Calibri"/>
                          <a:sym typeface="Calibri"/>
                        </a:rPr>
                        <a:t>S.flexneri</a:t>
                      </a:r>
                      <a:r>
                        <a:rPr lang="en" sz="3600">
                          <a:latin typeface="Calibri"/>
                          <a:ea typeface="Calibri"/>
                          <a:cs typeface="Calibri"/>
                          <a:sym typeface="Calibri"/>
                        </a:rPr>
                        <a:t> (group B15)  2</a:t>
                      </a:r>
                      <a:r>
                        <a:rPr lang="en" sz="3600" baseline="30000">
                          <a:latin typeface="Calibri"/>
                          <a:ea typeface="Calibri"/>
                          <a:cs typeface="Calibri"/>
                          <a:sym typeface="Calibri"/>
                        </a:rPr>
                        <a:t>nd</a:t>
                      </a:r>
                      <a:r>
                        <a:rPr lang="en" sz="3600">
                          <a:latin typeface="Calibri"/>
                          <a:ea typeface="Calibri"/>
                          <a:cs typeface="Calibri"/>
                          <a:sym typeface="Calibri"/>
                        </a:rPr>
                        <a:t> most common</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Young adult ( man who have sex with man)</a:t>
                      </a:r>
                      <a:endParaRPr sz="3600">
                        <a:latin typeface="Calibri"/>
                        <a:ea typeface="Calibri"/>
                        <a:cs typeface="Calibri"/>
                        <a:sym typeface="Calibri"/>
                      </a:endParaRPr>
                    </a:p>
                    <a:p>
                      <a:pPr marL="457200" marR="0" lvl="0" indent="-457200" algn="l" rtl="0">
                        <a:lnSpc>
                          <a:spcPct val="115000"/>
                        </a:lnSpc>
                        <a:spcBef>
                          <a:spcPts val="0"/>
                        </a:spcBef>
                        <a:spcAft>
                          <a:spcPts val="0"/>
                        </a:spcAft>
                        <a:buClr>
                          <a:srgbClr val="FF0000"/>
                        </a:buClr>
                        <a:buSzPts val="3600"/>
                        <a:buFont typeface="Calibri"/>
                        <a:buChar char="-"/>
                      </a:pPr>
                      <a:r>
                        <a:rPr lang="en" sz="3600" i="1">
                          <a:solidFill>
                            <a:srgbClr val="FF0000"/>
                          </a:solidFill>
                          <a:latin typeface="Calibri"/>
                          <a:ea typeface="Calibri"/>
                          <a:cs typeface="Calibri"/>
                          <a:sym typeface="Calibri"/>
                        </a:rPr>
                        <a:t>S. dysenteriae (group A 6</a:t>
                      </a:r>
                      <a:r>
                        <a:rPr lang="en" sz="3600">
                          <a:solidFill>
                            <a:srgbClr val="FF0000"/>
                          </a:solidFill>
                          <a:latin typeface="Calibri"/>
                          <a:ea typeface="Calibri"/>
                          <a:cs typeface="Calibri"/>
                          <a:sym typeface="Calibri"/>
                        </a:rPr>
                        <a:t> </a:t>
                      </a:r>
                      <a:r>
                        <a:rPr lang="en" sz="3600" i="1">
                          <a:solidFill>
                            <a:srgbClr val="FF0000"/>
                          </a:solidFill>
                          <a:latin typeface="Calibri"/>
                          <a:ea typeface="Calibri"/>
                          <a:cs typeface="Calibri"/>
                          <a:sym typeface="Calibri"/>
                        </a:rPr>
                        <a:t>)</a:t>
                      </a:r>
                      <a:r>
                        <a:rPr lang="en" sz="3600">
                          <a:solidFill>
                            <a:srgbClr val="FF0000"/>
                          </a:solidFill>
                          <a:latin typeface="Calibri"/>
                          <a:ea typeface="Calibri"/>
                          <a:cs typeface="Calibri"/>
                          <a:sym typeface="Calibri"/>
                        </a:rPr>
                        <a:t>and </a:t>
                      </a:r>
                      <a:r>
                        <a:rPr lang="en" sz="3600" i="1">
                          <a:solidFill>
                            <a:srgbClr val="FF0000"/>
                          </a:solidFill>
                          <a:latin typeface="Calibri"/>
                          <a:ea typeface="Calibri"/>
                          <a:cs typeface="Calibri"/>
                          <a:sym typeface="Calibri"/>
                        </a:rPr>
                        <a:t>S. boydii (group C 20) </a:t>
                      </a:r>
                      <a:r>
                        <a:rPr lang="en" sz="3600">
                          <a:solidFill>
                            <a:srgbClr val="FF0000"/>
                          </a:solidFill>
                          <a:latin typeface="Calibri"/>
                          <a:ea typeface="Calibri"/>
                          <a:cs typeface="Calibri"/>
                          <a:sym typeface="Calibri"/>
                        </a:rPr>
                        <a:t>are most common isolates in developing countries</a:t>
                      </a:r>
                      <a:endParaRPr sz="3600">
                        <a:solidFill>
                          <a:srgbClr val="FF0000"/>
                        </a:solidFill>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i="1">
                          <a:latin typeface="Calibri"/>
                          <a:ea typeface="Calibri"/>
                          <a:cs typeface="Calibri"/>
                          <a:sym typeface="Calibri"/>
                        </a:rPr>
                        <a:t>S. dysenteriae </a:t>
                      </a:r>
                      <a:r>
                        <a:rPr lang="en" sz="3600">
                          <a:latin typeface="Calibri"/>
                          <a:ea typeface="Calibri"/>
                          <a:cs typeface="Calibri"/>
                          <a:sym typeface="Calibri"/>
                        </a:rPr>
                        <a:t>type 1 associated with morbidity and mortality.</a:t>
                      </a:r>
                      <a:endParaRPr sz="3600">
                        <a:latin typeface="Calibri"/>
                        <a:ea typeface="Calibri"/>
                        <a:cs typeface="Calibri"/>
                        <a:sym typeface="Calibri"/>
                      </a:endParaRPr>
                    </a:p>
                    <a:p>
                      <a:pPr marL="457200" marR="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Human is the only reservoir</a:t>
                      </a:r>
                      <a:endParaRPr sz="3600">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371525">
                <a:tc>
                  <a:txBody>
                    <a:bodyPr/>
                    <a:lstStyle/>
                    <a:p>
                      <a:pPr marL="0" marR="0" lvl="0" indent="0" algn="l" rtl="0">
                        <a:lnSpc>
                          <a:spcPct val="115000"/>
                        </a:lnSpc>
                        <a:spcBef>
                          <a:spcPts val="1200"/>
                        </a:spcBef>
                        <a:spcAft>
                          <a:spcPts val="0"/>
                        </a:spcAft>
                        <a:buNone/>
                      </a:pPr>
                      <a:r>
                        <a:rPr lang="en" sz="3600" b="1">
                          <a:latin typeface="Calibri"/>
                          <a:ea typeface="Calibri"/>
                          <a:cs typeface="Calibri"/>
                          <a:sym typeface="Calibri"/>
                        </a:rPr>
                        <a:t>Antigenic Structure</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457200" marR="0" lvl="0" indent="-457200" algn="l" rtl="0">
                        <a:lnSpc>
                          <a:spcPct val="115000"/>
                        </a:lnSpc>
                        <a:spcBef>
                          <a:spcPts val="1200"/>
                        </a:spcBef>
                        <a:spcAft>
                          <a:spcPts val="0"/>
                        </a:spcAft>
                        <a:buSzPts val="3600"/>
                        <a:buFont typeface="Calibri"/>
                        <a:buChar char="-"/>
                      </a:pPr>
                      <a:r>
                        <a:rPr lang="en" sz="3600">
                          <a:latin typeface="Calibri"/>
                          <a:ea typeface="Calibri"/>
                          <a:cs typeface="Calibri"/>
                          <a:sym typeface="Calibri"/>
                        </a:rPr>
                        <a:t>Has </a:t>
                      </a:r>
                      <a:r>
                        <a:rPr lang="en" sz="3600">
                          <a:solidFill>
                            <a:srgbClr val="FF0000"/>
                          </a:solidFill>
                          <a:latin typeface="Calibri"/>
                          <a:ea typeface="Calibri"/>
                          <a:cs typeface="Calibri"/>
                          <a:sym typeface="Calibri"/>
                        </a:rPr>
                        <a:t>4 </a:t>
                      </a:r>
                      <a:r>
                        <a:rPr lang="en" sz="3600">
                          <a:latin typeface="Calibri"/>
                          <a:ea typeface="Calibri"/>
                          <a:cs typeface="Calibri"/>
                          <a:sym typeface="Calibri"/>
                        </a:rPr>
                        <a:t>species and 4 major O antigen groups: S.dysenteriae, S.flexneri. S.boydii &amp; S.sonnei (most common in  USA from pigs). </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All have O antigens some serotype has K antigen (</a:t>
                      </a:r>
                      <a:r>
                        <a:rPr lang="en" sz="3600">
                          <a:solidFill>
                            <a:srgbClr val="FF0000"/>
                          </a:solidFill>
                          <a:latin typeface="Calibri"/>
                          <a:ea typeface="Calibri"/>
                          <a:cs typeface="Calibri"/>
                          <a:sym typeface="Calibri"/>
                        </a:rPr>
                        <a:t>heat labile </a:t>
                      </a:r>
                      <a:r>
                        <a:rPr lang="en" sz="3600">
                          <a:latin typeface="Calibri"/>
                          <a:ea typeface="Calibri"/>
                          <a:cs typeface="Calibri"/>
                          <a:sym typeface="Calibri"/>
                        </a:rPr>
                        <a:t>removed by boiling) </a:t>
                      </a:r>
                      <a:endParaRPr sz="3600">
                        <a:latin typeface="Calibri"/>
                        <a:ea typeface="Calibri"/>
                        <a:cs typeface="Calibri"/>
                        <a:sym typeface="Calibri"/>
                      </a:endParaRPr>
                    </a:p>
                    <a:p>
                      <a:pPr marL="457200" marR="0" lvl="0" indent="-457200" algn="l" rtl="0">
                        <a:lnSpc>
                          <a:spcPct val="115000"/>
                        </a:lnSpc>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Shigella are non motile, lack H antigen</a:t>
                      </a:r>
                      <a:endParaRPr sz="3600">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707225">
                <a:tc>
                  <a:txBody>
                    <a:bodyPr/>
                    <a:lstStyle/>
                    <a:p>
                      <a:pPr marL="0" marR="0" lvl="0" indent="0" algn="l" rtl="0">
                        <a:lnSpc>
                          <a:spcPct val="115000"/>
                        </a:lnSpc>
                        <a:spcBef>
                          <a:spcPts val="1200"/>
                        </a:spcBef>
                        <a:spcAft>
                          <a:spcPts val="0"/>
                        </a:spcAft>
                        <a:buNone/>
                      </a:pPr>
                      <a:r>
                        <a:rPr lang="en" sz="3600" b="1">
                          <a:latin typeface="Calibri"/>
                          <a:ea typeface="Calibri"/>
                          <a:cs typeface="Calibri"/>
                          <a:sym typeface="Calibri"/>
                        </a:rPr>
                        <a:t>Transmission</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457200" marR="0" lvl="0" indent="-457200" algn="l" rtl="0">
                        <a:lnSpc>
                          <a:spcPct val="115000"/>
                        </a:lnSpc>
                        <a:spcBef>
                          <a:spcPts val="1200"/>
                        </a:spcBef>
                        <a:spcAft>
                          <a:spcPts val="0"/>
                        </a:spcAft>
                        <a:buSzPts val="3600"/>
                        <a:buFont typeface="Calibri"/>
                        <a:buChar char="-"/>
                      </a:pPr>
                      <a:r>
                        <a:rPr lang="en" sz="3600">
                          <a:latin typeface="Calibri"/>
                          <a:ea typeface="Calibri"/>
                          <a:cs typeface="Calibri"/>
                          <a:sym typeface="Calibri"/>
                        </a:rPr>
                        <a:t>Person to person through fecal –oral route .</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Flies, fingers (have a role in spread).</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Food and water.</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solidFill>
                            <a:srgbClr val="FF0000"/>
                          </a:solidFill>
                          <a:latin typeface="Calibri"/>
                          <a:ea typeface="Calibri"/>
                          <a:cs typeface="Calibri"/>
                          <a:sym typeface="Calibri"/>
                        </a:rPr>
                        <a:t>Young children in daycare</a:t>
                      </a:r>
                      <a:r>
                        <a:rPr lang="en" sz="3600">
                          <a:latin typeface="Calibri"/>
                          <a:ea typeface="Calibri"/>
                          <a:cs typeface="Calibri"/>
                          <a:sym typeface="Calibri"/>
                        </a:rPr>
                        <a:t>, people in crowded area and anal oral sex in developed countries.</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Low infective dose &lt; 200 bacilli most infectious </a:t>
                      </a:r>
                      <a:r>
                        <a:rPr lang="en" sz="3000">
                          <a:latin typeface="Calibri"/>
                          <a:ea typeface="Calibri"/>
                          <a:cs typeface="Calibri"/>
                          <a:sym typeface="Calibri"/>
                        </a:rPr>
                        <a:t>more virulent than salmonella </a:t>
                      </a:r>
                      <a:endParaRPr sz="30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Penetrate epithelial cells ,leads to local inflammation, shedding of intestinal lining and  ulcer formation.</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762200">
                <a:tc>
                  <a:txBody>
                    <a:bodyPr/>
                    <a:lstStyle/>
                    <a:p>
                      <a:pPr marL="0" marR="0" lvl="0" indent="0" algn="l" rtl="0">
                        <a:lnSpc>
                          <a:spcPct val="115000"/>
                        </a:lnSpc>
                        <a:spcBef>
                          <a:spcPts val="1200"/>
                        </a:spcBef>
                        <a:spcAft>
                          <a:spcPts val="0"/>
                        </a:spcAft>
                        <a:buNone/>
                      </a:pPr>
                      <a:r>
                        <a:rPr lang="en" sz="3600" b="1">
                          <a:latin typeface="Calibri"/>
                          <a:ea typeface="Calibri"/>
                          <a:cs typeface="Calibri"/>
                          <a:sym typeface="Calibri"/>
                        </a:rPr>
                        <a:t>Symptoms</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457200" marR="0" lvl="0" indent="-457200" algn="l" rtl="0">
                        <a:lnSpc>
                          <a:spcPct val="115000"/>
                        </a:lnSpc>
                        <a:spcBef>
                          <a:spcPts val="1200"/>
                        </a:spcBef>
                        <a:spcAft>
                          <a:spcPts val="0"/>
                        </a:spcAft>
                        <a:buSzPts val="3600"/>
                        <a:buFont typeface="Calibri"/>
                        <a:buChar char="-"/>
                      </a:pPr>
                      <a:r>
                        <a:rPr lang="en" sz="3600">
                          <a:latin typeface="Calibri"/>
                          <a:ea typeface="Calibri"/>
                          <a:cs typeface="Calibri"/>
                          <a:sym typeface="Calibri"/>
                        </a:rPr>
                        <a:t>High fever, chill, abdominal cramp and pain accompanied by</a:t>
                      </a:r>
                      <a:r>
                        <a:rPr lang="en" sz="3600">
                          <a:solidFill>
                            <a:srgbClr val="FF0000"/>
                          </a:solidFill>
                          <a:latin typeface="Calibri"/>
                          <a:ea typeface="Calibri"/>
                          <a:cs typeface="Calibri"/>
                          <a:sym typeface="Calibri"/>
                        </a:rPr>
                        <a:t> tenesmus , bloody stool with mucus &amp; leukocytes.</a:t>
                      </a:r>
                      <a:endParaRPr sz="3600">
                        <a:solidFill>
                          <a:srgbClr val="FF0000"/>
                        </a:solidFill>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 Incubation period  :  24 - 48 hrs</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Can lead to rectal prolapse in children</a:t>
                      </a:r>
                      <a:endParaRPr>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71825">
                <a:tc>
                  <a:txBody>
                    <a:bodyPr/>
                    <a:lstStyle/>
                    <a:p>
                      <a:pPr marL="0" marR="0" lvl="0" indent="0" algn="l" rtl="0">
                        <a:lnSpc>
                          <a:spcPct val="115000"/>
                        </a:lnSpc>
                        <a:spcBef>
                          <a:spcPts val="1200"/>
                        </a:spcBef>
                        <a:spcAft>
                          <a:spcPts val="0"/>
                        </a:spcAft>
                        <a:buNone/>
                      </a:pPr>
                      <a:r>
                        <a:rPr lang="en" sz="3600" b="1">
                          <a:latin typeface="Calibri"/>
                          <a:ea typeface="Calibri"/>
                          <a:cs typeface="Calibri"/>
                          <a:sym typeface="Calibri"/>
                        </a:rPr>
                        <a:t>Complications</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457200" marR="0" lvl="0" indent="-457200" algn="l" rtl="0">
                        <a:lnSpc>
                          <a:spcPct val="115000"/>
                        </a:lnSpc>
                        <a:spcBef>
                          <a:spcPts val="1200"/>
                        </a:spcBef>
                        <a:spcAft>
                          <a:spcPts val="0"/>
                        </a:spcAft>
                        <a:buSzPts val="3600"/>
                        <a:buFont typeface="Calibri"/>
                        <a:buChar char="-"/>
                      </a:pPr>
                      <a:r>
                        <a:rPr lang="en" sz="3600">
                          <a:latin typeface="Calibri"/>
                          <a:ea typeface="Calibri"/>
                          <a:cs typeface="Calibri"/>
                          <a:sym typeface="Calibri"/>
                        </a:rPr>
                        <a:t>ileus, obstruction dilatation and toxic megacolon</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Bacteremia in 4 % of severely ill patient</a:t>
                      </a:r>
                      <a:endParaRPr sz="3600">
                        <a:latin typeface="Calibri"/>
                        <a:ea typeface="Calibri"/>
                        <a:cs typeface="Calibri"/>
                        <a:sym typeface="Calibri"/>
                      </a:endParaRPr>
                    </a:p>
                    <a:p>
                      <a:pPr marL="457200" marR="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Seizures, HUS</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1" name="Google Shape;101;p17"/>
          <p:cNvSpPr txBox="1"/>
          <p:nvPr/>
        </p:nvSpPr>
        <p:spPr>
          <a:xfrm>
            <a:off x="332375" y="9372200"/>
            <a:ext cx="2806500" cy="1606500"/>
          </a:xfrm>
          <a:prstGeom prst="rect">
            <a:avLst/>
          </a:prstGeom>
          <a:noFill/>
          <a:ln w="38100" cap="flat" cmpd="sng">
            <a:solidFill>
              <a:srgbClr val="999999"/>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Josefin Sans"/>
                <a:ea typeface="Josefin Sans"/>
                <a:cs typeface="Josefin Sans"/>
                <a:sym typeface="Josefin Sans"/>
              </a:rPr>
              <a:t>Don't memorize just know that there are 4 species</a:t>
            </a:r>
            <a:endParaRPr sz="2400">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p18"/>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07" name="Google Shape;107;p18"/>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08" name="Google Shape;108;p18"/>
          <p:cNvPicPr preferRelativeResize="0"/>
          <p:nvPr/>
        </p:nvPicPr>
        <p:blipFill>
          <a:blip r:embed="rId5">
            <a:alphaModFix/>
          </a:blip>
          <a:stretch>
            <a:fillRect/>
          </a:stretch>
        </p:blipFill>
        <p:spPr>
          <a:xfrm>
            <a:off x="4281757" y="2242102"/>
            <a:ext cx="9586545" cy="668108"/>
          </a:xfrm>
          <a:prstGeom prst="rect">
            <a:avLst/>
          </a:prstGeom>
          <a:noFill/>
          <a:ln>
            <a:noFill/>
          </a:ln>
        </p:spPr>
      </p:pic>
      <p:graphicFrame>
        <p:nvGraphicFramePr>
          <p:cNvPr id="109" name="Google Shape;109;p18"/>
          <p:cNvGraphicFramePr/>
          <p:nvPr/>
        </p:nvGraphicFramePr>
        <p:xfrm>
          <a:off x="176675" y="18420825"/>
          <a:ext cx="3000000" cy="3000000"/>
        </p:xfrm>
        <a:graphic>
          <a:graphicData uri="http://schemas.openxmlformats.org/drawingml/2006/table">
            <a:tbl>
              <a:tblPr>
                <a:noFill/>
                <a:tableStyleId>{A21DCD53-112D-4169-9141-99F3A3DE90D1}</a:tableStyleId>
              </a:tblPr>
              <a:tblGrid>
                <a:gridCol w="17047550">
                  <a:extLst>
                    <a:ext uri="{9D8B030D-6E8A-4147-A177-3AD203B41FA5}">
                      <a16:colId xmlns:a16="http://schemas.microsoft.com/office/drawing/2014/main" val="20000"/>
                    </a:ext>
                  </a:extLst>
                </a:gridCol>
              </a:tblGrid>
              <a:tr h="839550">
                <a:tc>
                  <a:txBody>
                    <a:bodyPr/>
                    <a:lstStyle/>
                    <a:p>
                      <a:pPr marL="0" lvl="0" indent="0" algn="ctr" rtl="0">
                        <a:spcBef>
                          <a:spcPts val="0"/>
                        </a:spcBef>
                        <a:spcAft>
                          <a:spcPts val="0"/>
                        </a:spcAft>
                        <a:buClr>
                          <a:schemeClr val="dk1"/>
                        </a:buClr>
                        <a:buSzPts val="1100"/>
                        <a:buFont typeface="Arial"/>
                        <a:buNone/>
                      </a:pPr>
                      <a:r>
                        <a:rPr lang="en" sz="6000" b="1">
                          <a:latin typeface="Josefin Sans"/>
                          <a:ea typeface="Josefin Sans"/>
                          <a:cs typeface="Josefin Sans"/>
                          <a:sym typeface="Josefin Sans"/>
                        </a:rPr>
                        <a:t>Treatment </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549550">
                <a:tc>
                  <a:txBody>
                    <a:bodyPr/>
                    <a:lstStyle/>
                    <a:p>
                      <a:pPr marL="457200" lvl="0" indent="-457200" algn="l" rtl="0">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Like salmonella but we can’t use azithromycin</a:t>
                      </a:r>
                      <a:endParaRPr sz="3600">
                        <a:solidFill>
                          <a:srgbClr val="999999"/>
                        </a:solidFill>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Antibiotic indicated if symptoms were severe and used to reduce duration of illness </a:t>
                      </a:r>
                      <a:endParaRPr sz="3600">
                        <a:latin typeface="Calibri"/>
                        <a:ea typeface="Calibri"/>
                        <a:cs typeface="Calibri"/>
                        <a:sym typeface="Calibri"/>
                      </a:endParaRPr>
                    </a:p>
                    <a:p>
                      <a:pPr marL="457200" lvl="0" indent="-457200" algn="l" rtl="0">
                        <a:spcBef>
                          <a:spcPts val="0"/>
                        </a:spcBef>
                        <a:spcAft>
                          <a:spcPts val="0"/>
                        </a:spcAft>
                        <a:buSzPts val="3600"/>
                        <a:buFont typeface="Calibri"/>
                        <a:buChar char="-"/>
                      </a:pPr>
                      <a:r>
                        <a:rPr lang="en" sz="3600">
                          <a:latin typeface="Calibri"/>
                          <a:ea typeface="Calibri"/>
                          <a:cs typeface="Calibri"/>
                          <a:sym typeface="Calibri"/>
                        </a:rPr>
                        <a:t>Antimicrobial agents depending on susceptibility testing Including: </a:t>
                      </a:r>
                      <a:endParaRPr sz="3600">
                        <a:latin typeface="Calibri"/>
                        <a:ea typeface="Calibri"/>
                        <a:cs typeface="Calibri"/>
                        <a:sym typeface="Calibri"/>
                      </a:endParaRPr>
                    </a:p>
                    <a:p>
                      <a:pPr marL="914400" lvl="1" indent="-457200" algn="l" rtl="0">
                        <a:spcBef>
                          <a:spcPts val="0"/>
                        </a:spcBef>
                        <a:spcAft>
                          <a:spcPts val="0"/>
                        </a:spcAft>
                        <a:buSzPts val="3600"/>
                        <a:buFont typeface="Calibri"/>
                        <a:buChar char="-"/>
                      </a:pPr>
                      <a:r>
                        <a:rPr lang="en" sz="3600">
                          <a:latin typeface="Calibri"/>
                          <a:ea typeface="Calibri"/>
                          <a:cs typeface="Calibri"/>
                          <a:sym typeface="Calibri"/>
                        </a:rPr>
                        <a:t>Ampicillin  or IV Ceftriaxone  or oral  TMP-SMX or Ciprofloxacin or doxycycline </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549550">
                <a:tc>
                  <a:txBody>
                    <a:bodyPr/>
                    <a:lstStyle/>
                    <a:p>
                      <a:endParaRPr lang="ar-SA"/>
                    </a:p>
                  </a:txBody>
                  <a:tcPr>
                    <a:lnT w="28575" cap="flat" cmpd="sng" algn="ctr">
                      <a:solidFill>
                        <a:srgbClr val="9E9E9E"/>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graphicFrame>
        <p:nvGraphicFramePr>
          <p:cNvPr id="110" name="Google Shape;110;p18"/>
          <p:cNvGraphicFramePr/>
          <p:nvPr/>
        </p:nvGraphicFramePr>
        <p:xfrm>
          <a:off x="176675" y="14511413"/>
          <a:ext cx="3000000" cy="3000000"/>
        </p:xfrm>
        <a:graphic>
          <a:graphicData uri="http://schemas.openxmlformats.org/drawingml/2006/table">
            <a:tbl>
              <a:tblPr>
                <a:noFill/>
                <a:tableStyleId>{A21DCD53-112D-4169-9141-99F3A3DE90D1}</a:tableStyleId>
              </a:tblPr>
              <a:tblGrid>
                <a:gridCol w="17047550">
                  <a:extLst>
                    <a:ext uri="{9D8B030D-6E8A-4147-A177-3AD203B41FA5}">
                      <a16:colId xmlns:a16="http://schemas.microsoft.com/office/drawing/2014/main" val="20000"/>
                    </a:ext>
                  </a:extLst>
                </a:gridCol>
              </a:tblGrid>
              <a:tr h="1365275">
                <a:tc>
                  <a:txBody>
                    <a:bodyPr/>
                    <a:lstStyle/>
                    <a:p>
                      <a:pPr marL="0" lvl="0" indent="0" algn="ctr" rtl="0">
                        <a:spcBef>
                          <a:spcPts val="0"/>
                        </a:spcBef>
                        <a:spcAft>
                          <a:spcPts val="0"/>
                        </a:spcAft>
                        <a:buClr>
                          <a:schemeClr val="dk1"/>
                        </a:buClr>
                        <a:buSzPts val="1100"/>
                        <a:buFont typeface="Arial"/>
                        <a:buNone/>
                      </a:pPr>
                      <a:r>
                        <a:rPr lang="en" sz="6000" b="1">
                          <a:latin typeface="Josefin Sans"/>
                          <a:ea typeface="Josefin Sans"/>
                          <a:cs typeface="Josefin Sans"/>
                          <a:sym typeface="Josefin Sans"/>
                        </a:rPr>
                        <a:t>Diagnosis</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641450">
                <a:tc>
                  <a:txBody>
                    <a:bodyPr/>
                    <a:lstStyle/>
                    <a:p>
                      <a:pPr marL="457200" lvl="0" indent="-457200" algn="l" rtl="0">
                        <a:lnSpc>
                          <a:spcPct val="115000"/>
                        </a:lnSpc>
                        <a:spcBef>
                          <a:spcPts val="700"/>
                        </a:spcBef>
                        <a:spcAft>
                          <a:spcPts val="0"/>
                        </a:spcAft>
                        <a:buSzPts val="3600"/>
                        <a:buFont typeface="Calibri"/>
                        <a:buChar char="-"/>
                      </a:pPr>
                      <a:r>
                        <a:rPr lang="en" sz="3600">
                          <a:latin typeface="Calibri"/>
                          <a:ea typeface="Calibri"/>
                          <a:cs typeface="Calibri"/>
                          <a:sym typeface="Calibri"/>
                        </a:rPr>
                        <a:t>Stool culture  on selective selenite enrichment broth media MAC, SS and XLD,HEA BS</a:t>
                      </a:r>
                      <a:endParaRPr sz="3600">
                        <a:latin typeface="Calibri"/>
                        <a:ea typeface="Calibri"/>
                        <a:cs typeface="Calibri"/>
                        <a:sym typeface="Calibri"/>
                      </a:endParaRPr>
                    </a:p>
                    <a:p>
                      <a:pPr marL="4572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Sero-grouping based on O and H antigen</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AutoNum type="arabicPeriod"/>
                      </a:pPr>
                      <a:r>
                        <a:rPr lang="en" sz="3600">
                          <a:latin typeface="Calibri"/>
                          <a:ea typeface="Calibri"/>
                          <a:cs typeface="Calibri"/>
                          <a:sym typeface="Calibri"/>
                        </a:rPr>
                        <a:t>Sereny test </a:t>
                      </a:r>
                      <a:r>
                        <a:rPr lang="en" sz="3600">
                          <a:solidFill>
                            <a:srgbClr val="999999"/>
                          </a:solidFill>
                          <a:latin typeface="Calibri"/>
                          <a:ea typeface="Calibri"/>
                          <a:cs typeface="Calibri"/>
                          <a:sym typeface="Calibri"/>
                        </a:rPr>
                        <a:t>not in clinical practice</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17775">
                <a:tc>
                  <a:txBody>
                    <a:bodyPr/>
                    <a:lstStyle/>
                    <a:p>
                      <a:endParaRPr lang="ar-SA"/>
                    </a:p>
                  </a:txBody>
                  <a:tcPr>
                    <a:lnT w="28575" cap="flat" cmpd="sng" algn="ctr">
                      <a:solidFill>
                        <a:srgbClr val="9E9E9E"/>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pic>
        <p:nvPicPr>
          <p:cNvPr id="111" name="Google Shape;111;p18"/>
          <p:cNvPicPr preferRelativeResize="0"/>
          <p:nvPr/>
        </p:nvPicPr>
        <p:blipFill>
          <a:blip r:embed="rId6">
            <a:alphaModFix/>
          </a:blip>
          <a:stretch>
            <a:fillRect/>
          </a:stretch>
        </p:blipFill>
        <p:spPr>
          <a:xfrm>
            <a:off x="12842675" y="16735825"/>
            <a:ext cx="3016200" cy="1304925"/>
          </a:xfrm>
          <a:prstGeom prst="rect">
            <a:avLst/>
          </a:prstGeom>
          <a:noFill/>
          <a:ln>
            <a:noFill/>
          </a:ln>
        </p:spPr>
      </p:pic>
      <p:graphicFrame>
        <p:nvGraphicFramePr>
          <p:cNvPr id="112" name="Google Shape;112;p18"/>
          <p:cNvGraphicFramePr/>
          <p:nvPr/>
        </p:nvGraphicFramePr>
        <p:xfrm>
          <a:off x="176675" y="480775"/>
          <a:ext cx="3000000" cy="3000000"/>
        </p:xfrm>
        <a:graphic>
          <a:graphicData uri="http://schemas.openxmlformats.org/drawingml/2006/table">
            <a:tbl>
              <a:tblPr>
                <a:noFill/>
                <a:tableStyleId>{A21DCD53-112D-4169-9141-99F3A3DE90D1}</a:tableStyleId>
              </a:tblPr>
              <a:tblGrid>
                <a:gridCol w="16786425">
                  <a:extLst>
                    <a:ext uri="{9D8B030D-6E8A-4147-A177-3AD203B41FA5}">
                      <a16:colId xmlns:a16="http://schemas.microsoft.com/office/drawing/2014/main" val="20000"/>
                    </a:ext>
                  </a:extLst>
                </a:gridCol>
              </a:tblGrid>
              <a:tr h="1953550">
                <a:tc>
                  <a:txBody>
                    <a:bodyPr/>
                    <a:lstStyle/>
                    <a:p>
                      <a:pPr marL="0" lvl="0" indent="0" algn="ctr" rtl="0">
                        <a:spcBef>
                          <a:spcPts val="0"/>
                        </a:spcBef>
                        <a:spcAft>
                          <a:spcPts val="0"/>
                        </a:spcAft>
                        <a:buNone/>
                      </a:pPr>
                      <a:r>
                        <a:rPr lang="en" sz="6000" b="1">
                          <a:latin typeface="Josefin Sans"/>
                          <a:ea typeface="Josefin Sans"/>
                          <a:cs typeface="Josefin Sans"/>
                          <a:sym typeface="Josefin Sans"/>
                        </a:rPr>
                        <a:t>Laboratory Diagnosis of Salmonella &amp; Shigella From Stool </a:t>
                      </a:r>
                      <a:endParaRPr sz="6000" b="1">
                        <a:latin typeface="Josefin Sans"/>
                        <a:ea typeface="Josefin Sans"/>
                        <a:cs typeface="Josefin Sans"/>
                        <a:sym typeface="Josefin Sans"/>
                      </a:endParaRPr>
                    </a:p>
                  </a:txBody>
                  <a:tcPr marL="91425" marR="91425" marT="91425" marB="91425">
                    <a:solidFill>
                      <a:srgbClr val="93C47D"/>
                    </a:solidFill>
                  </a:tcPr>
                </a:tc>
                <a:extLst>
                  <a:ext uri="{0D108BD9-81ED-4DB2-BD59-A6C34878D82A}">
                    <a16:rowId xmlns:a16="http://schemas.microsoft.com/office/drawing/2014/main" val="10000"/>
                  </a:ext>
                </a:extLst>
              </a:tr>
              <a:tr h="9093350">
                <a:tc>
                  <a:txBody>
                    <a:bodyPr/>
                    <a:lstStyle/>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Both are Gram negative bacilli </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Culture in selective media it produce black colonies due to</a:t>
                      </a:r>
                      <a:r>
                        <a:rPr lang="en" sz="3600">
                          <a:solidFill>
                            <a:srgbClr val="FF0000"/>
                          </a:solidFill>
                          <a:latin typeface="Calibri"/>
                          <a:ea typeface="Calibri"/>
                          <a:cs typeface="Calibri"/>
                          <a:sym typeface="Calibri"/>
                        </a:rPr>
                        <a:t> H2S</a:t>
                      </a:r>
                      <a:endParaRPr sz="3600">
                        <a:solidFill>
                          <a:srgbClr val="FF0000"/>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 sz="3600">
                          <a:solidFill>
                            <a:schemeClr val="dk1"/>
                          </a:solidFill>
                          <a:latin typeface="Calibri"/>
                          <a:ea typeface="Calibri"/>
                          <a:cs typeface="Calibri"/>
                          <a:sym typeface="Calibri"/>
                        </a:rPr>
                        <a:t> (selenite enrichment broth media MAC, SS and XLD,HEA BS0)</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Biochemical tests</a:t>
                      </a: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rgbClr val="FF0000"/>
                          </a:solidFill>
                          <a:latin typeface="Calibri"/>
                          <a:ea typeface="Calibri"/>
                          <a:cs typeface="Calibri"/>
                          <a:sym typeface="Calibri"/>
                        </a:rPr>
                        <a:t>Motility test </a:t>
                      </a:r>
                      <a:r>
                        <a:rPr lang="en" sz="3000">
                          <a:solidFill>
                            <a:srgbClr val="999999"/>
                          </a:solidFill>
                          <a:latin typeface="Calibri"/>
                          <a:ea typeface="Calibri"/>
                          <a:cs typeface="Calibri"/>
                          <a:sym typeface="Calibri"/>
                        </a:rPr>
                        <a:t>(we stap the media into a tube if they were motile you will see that  these dots have been distributed over the tube)</a:t>
                      </a:r>
                      <a:endParaRPr sz="3000">
                        <a:solidFill>
                          <a:srgbClr val="999999"/>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Serology for serotypes using agglutination Ag+Ab test  </a:t>
                      </a:r>
                      <a:r>
                        <a:rPr lang="en" sz="3000">
                          <a:solidFill>
                            <a:srgbClr val="999999"/>
                          </a:solidFill>
                          <a:latin typeface="Calibri"/>
                          <a:ea typeface="Calibri"/>
                          <a:cs typeface="Calibri"/>
                          <a:sym typeface="Calibri"/>
                        </a:rPr>
                        <a:t>(antigen-antibody reaction)</a:t>
                      </a:r>
                      <a:endParaRPr sz="3000">
                        <a:solidFill>
                          <a:srgbClr val="999999"/>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Shigella in Macconkey agar:</a:t>
                      </a: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Dysentery stool:</a:t>
                      </a:r>
                      <a:endParaRPr sz="3600">
                        <a:solidFill>
                          <a:schemeClr val="dk1"/>
                        </a:solidFill>
                        <a:latin typeface="Calibri"/>
                        <a:ea typeface="Calibri"/>
                        <a:cs typeface="Calibri"/>
                        <a:sym typeface="Calibri"/>
                      </a:endParaRPr>
                    </a:p>
                    <a:p>
                      <a:pPr marL="45720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113" name="Google Shape;113;p18"/>
          <p:cNvPicPr preferRelativeResize="0"/>
          <p:nvPr/>
        </p:nvPicPr>
        <p:blipFill>
          <a:blip r:embed="rId7">
            <a:alphaModFix/>
          </a:blip>
          <a:stretch>
            <a:fillRect/>
          </a:stretch>
        </p:blipFill>
        <p:spPr>
          <a:xfrm>
            <a:off x="4604113" y="7015648"/>
            <a:ext cx="3277425" cy="2678024"/>
          </a:xfrm>
          <a:prstGeom prst="rect">
            <a:avLst/>
          </a:prstGeom>
          <a:noFill/>
          <a:ln>
            <a:noFill/>
          </a:ln>
        </p:spPr>
      </p:pic>
      <p:pic>
        <p:nvPicPr>
          <p:cNvPr id="114" name="Google Shape;114;p18"/>
          <p:cNvPicPr preferRelativeResize="0"/>
          <p:nvPr/>
        </p:nvPicPr>
        <p:blipFill>
          <a:blip r:embed="rId8">
            <a:alphaModFix/>
          </a:blip>
          <a:stretch>
            <a:fillRect/>
          </a:stretch>
        </p:blipFill>
        <p:spPr>
          <a:xfrm>
            <a:off x="606500" y="7094838"/>
            <a:ext cx="2831625" cy="2678025"/>
          </a:xfrm>
          <a:prstGeom prst="rect">
            <a:avLst/>
          </a:prstGeom>
          <a:noFill/>
          <a:ln>
            <a:noFill/>
          </a:ln>
        </p:spPr>
      </p:pic>
      <p:sp>
        <p:nvSpPr>
          <p:cNvPr id="115" name="Google Shape;115;p18"/>
          <p:cNvSpPr txBox="1"/>
          <p:nvPr/>
        </p:nvSpPr>
        <p:spPr>
          <a:xfrm>
            <a:off x="4189475" y="9693671"/>
            <a:ext cx="4106700" cy="66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alibri"/>
                <a:ea typeface="Calibri"/>
                <a:cs typeface="Calibri"/>
                <a:sym typeface="Calibri"/>
              </a:rPr>
              <a:t>Non lactose fermenter</a:t>
            </a:r>
            <a:endParaRPr sz="2400">
              <a:latin typeface="Calibri"/>
              <a:ea typeface="Calibri"/>
              <a:cs typeface="Calibri"/>
              <a:sym typeface="Calibri"/>
            </a:endParaRPr>
          </a:p>
        </p:txBody>
      </p:sp>
      <p:sp>
        <p:nvSpPr>
          <p:cNvPr id="116" name="Google Shape;116;p18"/>
          <p:cNvSpPr txBox="1"/>
          <p:nvPr/>
        </p:nvSpPr>
        <p:spPr>
          <a:xfrm>
            <a:off x="514225" y="9693675"/>
            <a:ext cx="3016200" cy="66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alibri"/>
                <a:ea typeface="Calibri"/>
                <a:cs typeface="Calibri"/>
                <a:sym typeface="Calibri"/>
              </a:rPr>
              <a:t>Non motile</a:t>
            </a:r>
            <a:endParaRPr sz="2400">
              <a:latin typeface="Calibri"/>
              <a:ea typeface="Calibri"/>
              <a:cs typeface="Calibri"/>
              <a:sym typeface="Calibri"/>
            </a:endParaRPr>
          </a:p>
        </p:txBody>
      </p:sp>
      <p:pic>
        <p:nvPicPr>
          <p:cNvPr id="117" name="Google Shape;117;p18"/>
          <p:cNvPicPr preferRelativeResize="0"/>
          <p:nvPr/>
        </p:nvPicPr>
        <p:blipFill>
          <a:blip r:embed="rId9">
            <a:alphaModFix/>
          </a:blip>
          <a:stretch>
            <a:fillRect/>
          </a:stretch>
        </p:blipFill>
        <p:spPr>
          <a:xfrm>
            <a:off x="606500" y="11456125"/>
            <a:ext cx="9586550" cy="1960950"/>
          </a:xfrm>
          <a:prstGeom prst="rect">
            <a:avLst/>
          </a:prstGeom>
          <a:noFill/>
          <a:ln>
            <a:noFill/>
          </a:ln>
        </p:spPr>
      </p:pic>
      <p:sp>
        <p:nvSpPr>
          <p:cNvPr id="118" name="Google Shape;118;p18"/>
          <p:cNvSpPr txBox="1"/>
          <p:nvPr/>
        </p:nvSpPr>
        <p:spPr>
          <a:xfrm>
            <a:off x="606500" y="10799875"/>
            <a:ext cx="9586500" cy="6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RBC + gram-ve rods Similar to E.coli but they are non lactose fermentative</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pic>
        <p:nvPicPr>
          <p:cNvPr id="119" name="Google Shape;119;p18"/>
          <p:cNvPicPr preferRelativeResize="0"/>
          <p:nvPr/>
        </p:nvPicPr>
        <p:blipFill>
          <a:blip r:embed="rId10">
            <a:alphaModFix/>
          </a:blip>
          <a:stretch>
            <a:fillRect/>
          </a:stretch>
        </p:blipFill>
        <p:spPr>
          <a:xfrm>
            <a:off x="10768425" y="6756475"/>
            <a:ext cx="5679100" cy="3529324"/>
          </a:xfrm>
          <a:prstGeom prst="rect">
            <a:avLst/>
          </a:prstGeom>
          <a:noFill/>
          <a:ln>
            <a:noFill/>
          </a:ln>
        </p:spPr>
      </p:pic>
      <p:sp>
        <p:nvSpPr>
          <p:cNvPr id="120" name="Google Shape;120;p18"/>
          <p:cNvSpPr txBox="1"/>
          <p:nvPr/>
        </p:nvSpPr>
        <p:spPr>
          <a:xfrm>
            <a:off x="10768425" y="10316575"/>
            <a:ext cx="5679000" cy="16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alibri"/>
                <a:ea typeface="Calibri"/>
                <a:cs typeface="Calibri"/>
                <a:sym typeface="Calibri"/>
              </a:rPr>
              <a:t>Culture on selective media </a:t>
            </a:r>
            <a:endParaRPr sz="2400">
              <a:latin typeface="Calibri"/>
              <a:ea typeface="Calibri"/>
              <a:cs typeface="Calibri"/>
              <a:sym typeface="Calibri"/>
            </a:endParaRPr>
          </a:p>
          <a:p>
            <a:pPr marL="0" lvl="0" indent="0" algn="ctr" rtl="0">
              <a:spcBef>
                <a:spcPts val="0"/>
              </a:spcBef>
              <a:spcAft>
                <a:spcPts val="0"/>
              </a:spcAft>
              <a:buNone/>
            </a:pPr>
            <a:r>
              <a:rPr lang="en" sz="2400">
                <a:latin typeface="Calibri"/>
                <a:ea typeface="Calibri"/>
                <a:cs typeface="Calibri"/>
                <a:sym typeface="Calibri"/>
              </a:rPr>
              <a:t>Salmonella produces H2S (appears black)</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graphicFrame>
        <p:nvGraphicFramePr>
          <p:cNvPr id="125" name="Google Shape;125;p19"/>
          <p:cNvGraphicFramePr/>
          <p:nvPr/>
        </p:nvGraphicFramePr>
        <p:xfrm>
          <a:off x="185875" y="428538"/>
          <a:ext cx="3000000" cy="3000000"/>
        </p:xfrm>
        <a:graphic>
          <a:graphicData uri="http://schemas.openxmlformats.org/drawingml/2006/table">
            <a:tbl>
              <a:tblPr>
                <a:noFill/>
                <a:tableStyleId>{A21DCD53-112D-4169-9141-99F3A3DE90D1}</a:tableStyleId>
              </a:tblPr>
              <a:tblGrid>
                <a:gridCol w="17047550">
                  <a:extLst>
                    <a:ext uri="{9D8B030D-6E8A-4147-A177-3AD203B41FA5}">
                      <a16:colId xmlns:a16="http://schemas.microsoft.com/office/drawing/2014/main" val="20000"/>
                    </a:ext>
                  </a:extLst>
                </a:gridCol>
              </a:tblGrid>
              <a:tr h="1308750">
                <a:tc>
                  <a:txBody>
                    <a:bodyPr/>
                    <a:lstStyle/>
                    <a:p>
                      <a:pPr marL="0" lvl="0" indent="0" algn="ctr" rtl="0">
                        <a:spcBef>
                          <a:spcPts val="0"/>
                        </a:spcBef>
                        <a:spcAft>
                          <a:spcPts val="0"/>
                        </a:spcAft>
                        <a:buClr>
                          <a:schemeClr val="dk1"/>
                        </a:buClr>
                        <a:buSzPts val="1100"/>
                        <a:buFont typeface="Arial"/>
                        <a:buNone/>
                      </a:pPr>
                      <a:r>
                        <a:rPr lang="en" sz="6000" b="1">
                          <a:latin typeface="Josefin Sans"/>
                          <a:ea typeface="Josefin Sans"/>
                          <a:cs typeface="Josefin Sans"/>
                          <a:sym typeface="Josefin Sans"/>
                        </a:rPr>
                        <a:t>Summary</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6AA84F"/>
                    </a:solidFill>
                  </a:tcPr>
                </a:tc>
                <a:extLst>
                  <a:ext uri="{0D108BD9-81ED-4DB2-BD59-A6C34878D82A}">
                    <a16:rowId xmlns:a16="http://schemas.microsoft.com/office/drawing/2014/main" val="10000"/>
                  </a:ext>
                </a:extLst>
              </a:tr>
            </a:tbl>
          </a:graphicData>
        </a:graphic>
      </p:graphicFrame>
      <p:graphicFrame>
        <p:nvGraphicFramePr>
          <p:cNvPr id="126" name="Google Shape;126;p19"/>
          <p:cNvGraphicFramePr/>
          <p:nvPr/>
        </p:nvGraphicFramePr>
        <p:xfrm>
          <a:off x="3026150" y="1737300"/>
          <a:ext cx="3000000" cy="3000000"/>
        </p:xfrm>
        <a:graphic>
          <a:graphicData uri="http://schemas.openxmlformats.org/drawingml/2006/table">
            <a:tbl>
              <a:tblPr>
                <a:noFill/>
                <a:tableStyleId>{A21DCD53-112D-4169-9141-99F3A3DE90D1}</a:tableStyleId>
              </a:tblPr>
              <a:tblGrid>
                <a:gridCol w="6719375">
                  <a:extLst>
                    <a:ext uri="{9D8B030D-6E8A-4147-A177-3AD203B41FA5}">
                      <a16:colId xmlns:a16="http://schemas.microsoft.com/office/drawing/2014/main" val="20000"/>
                    </a:ext>
                  </a:extLst>
                </a:gridCol>
              </a:tblGrid>
              <a:tr h="806625">
                <a:tc>
                  <a:txBody>
                    <a:bodyPr/>
                    <a:lstStyle/>
                    <a:p>
                      <a:pPr marL="0" lvl="0" indent="0" algn="l" rtl="0">
                        <a:lnSpc>
                          <a:spcPct val="115000"/>
                        </a:lnSpc>
                        <a:spcBef>
                          <a:spcPts val="0"/>
                        </a:spcBef>
                        <a:spcAft>
                          <a:spcPts val="0"/>
                        </a:spcAft>
                        <a:buNone/>
                      </a:pPr>
                      <a:r>
                        <a:rPr lang="en" sz="3000" b="1">
                          <a:latin typeface="Josefin Sans"/>
                          <a:ea typeface="Josefin Sans"/>
                          <a:cs typeface="Josefin Sans"/>
                          <a:sym typeface="Josefin Sans"/>
                        </a:rPr>
                        <a:t>Salmonella</a:t>
                      </a:r>
                      <a:endParaRPr sz="30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bl>
          </a:graphicData>
        </a:graphic>
      </p:graphicFrame>
      <p:graphicFrame>
        <p:nvGraphicFramePr>
          <p:cNvPr id="127" name="Google Shape;127;p19"/>
          <p:cNvGraphicFramePr/>
          <p:nvPr/>
        </p:nvGraphicFramePr>
        <p:xfrm>
          <a:off x="9745525" y="1737300"/>
          <a:ext cx="3000000" cy="3000000"/>
        </p:xfrm>
        <a:graphic>
          <a:graphicData uri="http://schemas.openxmlformats.org/drawingml/2006/table">
            <a:tbl>
              <a:tblPr>
                <a:noFill/>
                <a:tableStyleId>{A21DCD53-112D-4169-9141-99F3A3DE90D1}</a:tableStyleId>
              </a:tblPr>
              <a:tblGrid>
                <a:gridCol w="7487900">
                  <a:extLst>
                    <a:ext uri="{9D8B030D-6E8A-4147-A177-3AD203B41FA5}">
                      <a16:colId xmlns:a16="http://schemas.microsoft.com/office/drawing/2014/main" val="20000"/>
                    </a:ext>
                  </a:extLst>
                </a:gridCol>
              </a:tblGrid>
              <a:tr h="806625">
                <a:tc>
                  <a:txBody>
                    <a:bodyPr/>
                    <a:lstStyle/>
                    <a:p>
                      <a:pPr marL="0" lvl="0" indent="0" algn="l" rtl="0">
                        <a:lnSpc>
                          <a:spcPct val="115000"/>
                        </a:lnSpc>
                        <a:spcBef>
                          <a:spcPts val="0"/>
                        </a:spcBef>
                        <a:spcAft>
                          <a:spcPts val="0"/>
                        </a:spcAft>
                        <a:buNone/>
                      </a:pPr>
                      <a:r>
                        <a:rPr lang="en" sz="3000" b="1">
                          <a:latin typeface="Josefin Sans"/>
                          <a:ea typeface="Josefin Sans"/>
                          <a:cs typeface="Josefin Sans"/>
                          <a:sym typeface="Josefin Sans"/>
                        </a:rPr>
                        <a:t>Shigella</a:t>
                      </a:r>
                      <a:endParaRPr sz="30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bl>
          </a:graphicData>
        </a:graphic>
      </p:graphicFrame>
      <p:graphicFrame>
        <p:nvGraphicFramePr>
          <p:cNvPr id="128" name="Google Shape;128;p19"/>
          <p:cNvGraphicFramePr/>
          <p:nvPr/>
        </p:nvGraphicFramePr>
        <p:xfrm>
          <a:off x="185875" y="1737300"/>
          <a:ext cx="3000000" cy="3000000"/>
        </p:xfrm>
        <a:graphic>
          <a:graphicData uri="http://schemas.openxmlformats.org/drawingml/2006/table">
            <a:tbl>
              <a:tblPr>
                <a:noFill/>
                <a:tableStyleId>{A21DCD53-112D-4169-9141-99F3A3DE90D1}</a:tableStyleId>
              </a:tblPr>
              <a:tblGrid>
                <a:gridCol w="2840250">
                  <a:extLst>
                    <a:ext uri="{9D8B030D-6E8A-4147-A177-3AD203B41FA5}">
                      <a16:colId xmlns:a16="http://schemas.microsoft.com/office/drawing/2014/main" val="20000"/>
                    </a:ext>
                  </a:extLst>
                </a:gridCol>
              </a:tblGrid>
              <a:tr h="806625">
                <a:tc>
                  <a:txBody>
                    <a:bodyPr/>
                    <a:lstStyle/>
                    <a:p>
                      <a:pPr marL="0" lvl="0" indent="0" algn="l" rtl="0">
                        <a:lnSpc>
                          <a:spcPct val="115000"/>
                        </a:lnSpc>
                        <a:spcBef>
                          <a:spcPts val="0"/>
                        </a:spcBef>
                        <a:spcAft>
                          <a:spcPts val="0"/>
                        </a:spcAft>
                        <a:buNone/>
                      </a:pPr>
                      <a:r>
                        <a:rPr lang="en" sz="2400" b="1">
                          <a:latin typeface="Josefin Sans"/>
                          <a:ea typeface="Josefin Sans"/>
                          <a:cs typeface="Josefin Sans"/>
                          <a:sym typeface="Josefin Sans"/>
                        </a:rPr>
                        <a:t>        </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bl>
          </a:graphicData>
        </a:graphic>
      </p:graphicFrame>
      <p:graphicFrame>
        <p:nvGraphicFramePr>
          <p:cNvPr id="129" name="Google Shape;129;p19"/>
          <p:cNvGraphicFramePr/>
          <p:nvPr/>
        </p:nvGraphicFramePr>
        <p:xfrm>
          <a:off x="3026113" y="2543925"/>
          <a:ext cx="3000000" cy="3000000"/>
        </p:xfrm>
        <a:graphic>
          <a:graphicData uri="http://schemas.openxmlformats.org/drawingml/2006/table">
            <a:tbl>
              <a:tblPr>
                <a:noFill/>
                <a:tableStyleId>{A21DCD53-112D-4169-9141-99F3A3DE90D1}</a:tableStyleId>
              </a:tblPr>
              <a:tblGrid>
                <a:gridCol w="6719400">
                  <a:extLst>
                    <a:ext uri="{9D8B030D-6E8A-4147-A177-3AD203B41FA5}">
                      <a16:colId xmlns:a16="http://schemas.microsoft.com/office/drawing/2014/main" val="20000"/>
                    </a:ext>
                  </a:extLst>
                </a:gridCol>
              </a:tblGrid>
              <a:tr h="8068425">
                <a:tc>
                  <a:txBody>
                    <a:bodyPr/>
                    <a:lstStyle/>
                    <a:p>
                      <a:pPr marL="457200" lvl="0" indent="-381000" algn="l" rtl="0">
                        <a:lnSpc>
                          <a:spcPct val="115000"/>
                        </a:lnSpc>
                        <a:spcBef>
                          <a:spcPts val="900"/>
                        </a:spcBef>
                        <a:spcAft>
                          <a:spcPts val="0"/>
                        </a:spcAft>
                        <a:buClr>
                          <a:srgbClr val="FF0000"/>
                        </a:buClr>
                        <a:buSzPts val="2400"/>
                        <a:buFont typeface="Calibri"/>
                        <a:buChar char="-"/>
                      </a:pPr>
                      <a:r>
                        <a:rPr lang="en" sz="2400">
                          <a:solidFill>
                            <a:srgbClr val="FF0000"/>
                          </a:solidFill>
                          <a:latin typeface="Calibri"/>
                          <a:ea typeface="Calibri"/>
                          <a:cs typeface="Calibri"/>
                          <a:sym typeface="Calibri"/>
                        </a:rPr>
                        <a:t>Gram negative ,motile ,facultative anaerobic bacilli</a:t>
                      </a:r>
                      <a:endParaRPr sz="2400">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rgbClr val="FF0000"/>
                        </a:buClr>
                        <a:buSzPts val="2400"/>
                        <a:buFont typeface="Calibri"/>
                        <a:buChar char="-"/>
                      </a:pPr>
                      <a:r>
                        <a:rPr lang="en" sz="2400">
                          <a:solidFill>
                            <a:srgbClr val="FF0000"/>
                          </a:solidFill>
                          <a:latin typeface="Calibri"/>
                          <a:ea typeface="Calibri"/>
                          <a:cs typeface="Calibri"/>
                          <a:sym typeface="Calibri"/>
                        </a:rPr>
                        <a:t>Non lactose fermenting colonies</a:t>
                      </a:r>
                      <a:endParaRPr sz="2400">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Causes </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Acute gastroenteritis </a:t>
                      </a:r>
                      <a:endParaRPr sz="24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2400">
                          <a:latin typeface="Calibri"/>
                          <a:ea typeface="Calibri"/>
                          <a:cs typeface="Calibri"/>
                          <a:sym typeface="Calibri"/>
                        </a:rPr>
                        <a:t>By </a:t>
                      </a:r>
                      <a:r>
                        <a:rPr lang="en" sz="2400" b="1">
                          <a:solidFill>
                            <a:srgbClr val="FF0000"/>
                          </a:solidFill>
                          <a:latin typeface="Calibri"/>
                          <a:ea typeface="Calibri"/>
                          <a:cs typeface="Calibri"/>
                          <a:sym typeface="Calibri"/>
                        </a:rPr>
                        <a:t>S.Enterica </a:t>
                      </a:r>
                      <a:r>
                        <a:rPr lang="en" sz="2400">
                          <a:solidFill>
                            <a:schemeClr val="dk1"/>
                          </a:solidFill>
                          <a:latin typeface="Calibri"/>
                          <a:ea typeface="Calibri"/>
                          <a:cs typeface="Calibri"/>
                          <a:sym typeface="Calibri"/>
                        </a:rPr>
                        <a:t>from contaminated food(</a:t>
                      </a:r>
                      <a:r>
                        <a:rPr lang="en" sz="2400">
                          <a:solidFill>
                            <a:srgbClr val="FF0000"/>
                          </a:solidFill>
                          <a:latin typeface="Calibri"/>
                          <a:ea typeface="Calibri"/>
                          <a:cs typeface="Calibri"/>
                          <a:sym typeface="Calibri"/>
                        </a:rPr>
                        <a:t>poultry</a:t>
                      </a:r>
                      <a:r>
                        <a:rPr lang="en" sz="2400">
                          <a:solidFill>
                            <a:schemeClr val="dk1"/>
                          </a:solidFill>
                          <a:latin typeface="Calibri"/>
                          <a:ea typeface="Calibri"/>
                          <a:cs typeface="Calibri"/>
                          <a:sym typeface="Calibri"/>
                        </a:rPr>
                        <a:t>,</a:t>
                      </a:r>
                      <a:r>
                        <a:rPr lang="en" sz="2400">
                          <a:solidFill>
                            <a:srgbClr val="FF0000"/>
                          </a:solidFill>
                          <a:latin typeface="Calibri"/>
                          <a:ea typeface="Calibri"/>
                          <a:cs typeface="Calibri"/>
                          <a:sym typeface="Calibri"/>
                        </a:rPr>
                        <a:t>egg</a:t>
                      </a:r>
                      <a:r>
                        <a:rPr lang="en" sz="2400">
                          <a:solidFill>
                            <a:schemeClr val="dk1"/>
                          </a:solidFill>
                          <a:latin typeface="Calibri"/>
                          <a:ea typeface="Calibri"/>
                          <a:cs typeface="Calibri"/>
                          <a:sym typeface="Calibri"/>
                        </a:rPr>
                        <a:t>,milk) </a:t>
                      </a:r>
                      <a:endParaRPr sz="24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2400" b="1">
                          <a:solidFill>
                            <a:schemeClr val="dk1"/>
                          </a:solidFill>
                          <a:latin typeface="Calibri"/>
                          <a:ea typeface="Calibri"/>
                          <a:cs typeface="Calibri"/>
                          <a:sym typeface="Calibri"/>
                        </a:rPr>
                        <a:t>Symptoms:</a:t>
                      </a:r>
                      <a:r>
                        <a:rPr lang="en" sz="2400">
                          <a:solidFill>
                            <a:schemeClr val="dk1"/>
                          </a:solidFill>
                          <a:latin typeface="Calibri"/>
                          <a:ea typeface="Calibri"/>
                          <a:cs typeface="Calibri"/>
                          <a:sym typeface="Calibri"/>
                        </a:rPr>
                        <a:t>fever, chills, watery diarrhea and abdominal pain. </a:t>
                      </a:r>
                      <a:endParaRPr sz="24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chemeClr val="dk1"/>
                          </a:solidFill>
                          <a:latin typeface="Calibri"/>
                          <a:ea typeface="Calibri"/>
                          <a:cs typeface="Calibri"/>
                          <a:sym typeface="Calibri"/>
                        </a:rPr>
                        <a:t>Self limiting</a:t>
                      </a:r>
                      <a:r>
                        <a:rPr lang="en" sz="2400">
                          <a:solidFill>
                            <a:srgbClr val="434343"/>
                          </a:solidFill>
                          <a:latin typeface="Calibri"/>
                          <a:ea typeface="Calibri"/>
                          <a:cs typeface="Calibri"/>
                          <a:sym typeface="Calibri"/>
                        </a:rPr>
                        <a:t>.</a:t>
                      </a:r>
                      <a:r>
                        <a:rPr lang="en" sz="2400">
                          <a:solidFill>
                            <a:srgbClr val="FF0000"/>
                          </a:solidFill>
                          <a:latin typeface="Calibri"/>
                          <a:ea typeface="Calibri"/>
                          <a:cs typeface="Calibri"/>
                          <a:sym typeface="Calibri"/>
                        </a:rPr>
                        <a:t>(except in sickle cell, hemolytic ,ulcerative colitis, elderly or very young patients)</a:t>
                      </a:r>
                      <a:endParaRPr sz="2400">
                        <a:solidFill>
                          <a:srgbClr val="FF0000"/>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chemeClr val="dk1"/>
                          </a:solidFill>
                          <a:latin typeface="Calibri"/>
                          <a:ea typeface="Calibri"/>
                          <a:cs typeface="Calibri"/>
                          <a:sym typeface="Calibri"/>
                        </a:rPr>
                        <a:t>Incubation period: 8 – 36 hrs.</a:t>
                      </a:r>
                      <a:endParaRPr sz="2400">
                        <a:solidFill>
                          <a:schemeClr val="dk1"/>
                        </a:solidFill>
                        <a:latin typeface="Calibri"/>
                        <a:ea typeface="Calibri"/>
                        <a:cs typeface="Calibri"/>
                        <a:sym typeface="Calibri"/>
                      </a:endParaRPr>
                    </a:p>
                    <a:p>
                      <a:pPr marL="457200" lvl="0" indent="-381000" algn="l" rtl="0">
                        <a:lnSpc>
                          <a:spcPct val="115000"/>
                        </a:lnSpc>
                        <a:spcBef>
                          <a:spcPts val="6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Typhoid fever(Enteric Fever)</a:t>
                      </a:r>
                      <a:endParaRPr sz="24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chemeClr val="dk1"/>
                          </a:solidFill>
                          <a:latin typeface="Calibri"/>
                          <a:ea typeface="Calibri"/>
                          <a:cs typeface="Calibri"/>
                          <a:sym typeface="Calibri"/>
                        </a:rPr>
                        <a:t>Prolonged fever-</a:t>
                      </a:r>
                      <a:r>
                        <a:rPr lang="en" sz="2400">
                          <a:solidFill>
                            <a:srgbClr val="FF0000"/>
                          </a:solidFill>
                          <a:latin typeface="Calibri"/>
                          <a:ea typeface="Calibri"/>
                          <a:cs typeface="Calibri"/>
                          <a:sym typeface="Calibri"/>
                        </a:rPr>
                        <a:t>Bacteremia-Dissemination to multiple organs</a:t>
                      </a:r>
                      <a:endParaRPr sz="2400">
                        <a:solidFill>
                          <a:srgbClr val="FF0000"/>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rgbClr val="FF0000"/>
                          </a:solidFill>
                          <a:latin typeface="Calibri"/>
                          <a:ea typeface="Calibri"/>
                          <a:cs typeface="Calibri"/>
                          <a:sym typeface="Calibri"/>
                        </a:rPr>
                        <a:t>Caused by </a:t>
                      </a:r>
                      <a:r>
                        <a:rPr lang="en" sz="2400" i="1">
                          <a:solidFill>
                            <a:srgbClr val="FF0000"/>
                          </a:solidFill>
                          <a:latin typeface="Calibri"/>
                          <a:ea typeface="Calibri"/>
                          <a:cs typeface="Calibri"/>
                          <a:sym typeface="Calibri"/>
                        </a:rPr>
                        <a:t>S</a:t>
                      </a:r>
                      <a:r>
                        <a:rPr lang="en" sz="2400">
                          <a:solidFill>
                            <a:srgbClr val="FF0000"/>
                          </a:solidFill>
                          <a:latin typeface="Calibri"/>
                          <a:ea typeface="Calibri"/>
                          <a:cs typeface="Calibri"/>
                          <a:sym typeface="Calibri"/>
                        </a:rPr>
                        <a:t>.</a:t>
                      </a:r>
                      <a:r>
                        <a:rPr lang="en" sz="2400" i="1">
                          <a:solidFill>
                            <a:srgbClr val="FF0000"/>
                          </a:solidFill>
                          <a:latin typeface="Calibri"/>
                          <a:ea typeface="Calibri"/>
                          <a:cs typeface="Calibri"/>
                          <a:sym typeface="Calibri"/>
                        </a:rPr>
                        <a:t>typhi </a:t>
                      </a:r>
                      <a:r>
                        <a:rPr lang="en" sz="2400">
                          <a:solidFill>
                            <a:srgbClr val="FF0000"/>
                          </a:solidFill>
                          <a:latin typeface="Calibri"/>
                          <a:ea typeface="Calibri"/>
                          <a:cs typeface="Calibri"/>
                          <a:sym typeface="Calibri"/>
                        </a:rPr>
                        <a:t>or </a:t>
                      </a:r>
                      <a:r>
                        <a:rPr lang="en" sz="2400" i="1">
                          <a:solidFill>
                            <a:srgbClr val="FF0000"/>
                          </a:solidFill>
                          <a:latin typeface="Calibri"/>
                          <a:ea typeface="Calibri"/>
                          <a:cs typeface="Calibri"/>
                          <a:sym typeface="Calibri"/>
                        </a:rPr>
                        <a:t>S. paratyphi </a:t>
                      </a:r>
                      <a:endParaRPr sz="2400" i="1">
                        <a:solidFill>
                          <a:srgbClr val="FF0000"/>
                        </a:solidFill>
                        <a:latin typeface="Calibri"/>
                        <a:ea typeface="Calibri"/>
                        <a:cs typeface="Calibri"/>
                        <a:sym typeface="Calibri"/>
                      </a:endParaRPr>
                    </a:p>
                    <a:p>
                      <a:pPr marL="0" lvl="0" indent="0" algn="l" rtl="0">
                        <a:lnSpc>
                          <a:spcPct val="115000"/>
                        </a:lnSpc>
                        <a:spcBef>
                          <a:spcPts val="600"/>
                        </a:spcBef>
                        <a:spcAft>
                          <a:spcPts val="0"/>
                        </a:spcAft>
                        <a:buNone/>
                      </a:pPr>
                      <a:r>
                        <a:rPr lang="en" sz="2400">
                          <a:solidFill>
                            <a:schemeClr val="dk1"/>
                          </a:solidFill>
                          <a:latin typeface="Calibri"/>
                          <a:ea typeface="Calibri"/>
                          <a:cs typeface="Calibri"/>
                          <a:sym typeface="Calibri"/>
                        </a:rPr>
                        <a:t>IP :  9 – 14 days.</a:t>
                      </a:r>
                      <a:endParaRPr sz="24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2400" b="1">
                          <a:solidFill>
                            <a:schemeClr val="dk1"/>
                          </a:solidFill>
                          <a:latin typeface="Calibri"/>
                          <a:ea typeface="Calibri"/>
                          <a:cs typeface="Calibri"/>
                          <a:sym typeface="Calibri"/>
                        </a:rPr>
                        <a:t>Symptoms: 1st week /2nd&amp;3rd week</a:t>
                      </a:r>
                      <a:endParaRPr sz="2400">
                        <a:solidFill>
                          <a:schemeClr val="dk1"/>
                        </a:solidFill>
                        <a:latin typeface="Calibri"/>
                        <a:ea typeface="Calibri"/>
                        <a:cs typeface="Calibri"/>
                        <a:sym typeface="Calibri"/>
                      </a:endParaRPr>
                    </a:p>
                    <a:p>
                      <a:pPr marL="457200" lvl="0" indent="-381000" algn="l" rtl="0">
                        <a:lnSpc>
                          <a:spcPct val="115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Nontyphoidal bacteremia</a:t>
                      </a:r>
                      <a:endParaRPr sz="24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30" name="Google Shape;130;p19"/>
          <p:cNvGraphicFramePr/>
          <p:nvPr/>
        </p:nvGraphicFramePr>
        <p:xfrm>
          <a:off x="9745513" y="2543925"/>
          <a:ext cx="3000000" cy="3000000"/>
        </p:xfrm>
        <a:graphic>
          <a:graphicData uri="http://schemas.openxmlformats.org/drawingml/2006/table">
            <a:tbl>
              <a:tblPr>
                <a:noFill/>
                <a:tableStyleId>{A21DCD53-112D-4169-9141-99F3A3DE90D1}</a:tableStyleId>
              </a:tblPr>
              <a:tblGrid>
                <a:gridCol w="7487900">
                  <a:extLst>
                    <a:ext uri="{9D8B030D-6E8A-4147-A177-3AD203B41FA5}">
                      <a16:colId xmlns:a16="http://schemas.microsoft.com/office/drawing/2014/main" val="20000"/>
                    </a:ext>
                  </a:extLst>
                </a:gridCol>
              </a:tblGrid>
              <a:tr h="8068425">
                <a:tc>
                  <a:txBody>
                    <a:bodyPr/>
                    <a:lstStyle/>
                    <a:p>
                      <a:pPr marL="457200" lvl="0" indent="-381000" algn="l" rtl="0">
                        <a:lnSpc>
                          <a:spcPct val="115000"/>
                        </a:lnSpc>
                        <a:spcBef>
                          <a:spcPts val="1200"/>
                        </a:spcBef>
                        <a:spcAft>
                          <a:spcPts val="0"/>
                        </a:spcAft>
                        <a:buClr>
                          <a:srgbClr val="FF0000"/>
                        </a:buClr>
                        <a:buSzPts val="2400"/>
                        <a:buFont typeface="Calibri"/>
                        <a:buChar char="-"/>
                      </a:pPr>
                      <a:r>
                        <a:rPr lang="en" sz="2400">
                          <a:solidFill>
                            <a:srgbClr val="FF0000"/>
                          </a:solidFill>
                          <a:latin typeface="Calibri"/>
                          <a:ea typeface="Calibri"/>
                          <a:cs typeface="Calibri"/>
                          <a:sym typeface="Calibri"/>
                        </a:rPr>
                        <a:t>Shigella is non lactose fermenting Gram negative bacteria.</a:t>
                      </a:r>
                      <a:endParaRPr sz="2400">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Cause: </a:t>
                      </a:r>
                      <a:r>
                        <a:rPr lang="en" sz="2400">
                          <a:solidFill>
                            <a:schemeClr val="dk1"/>
                          </a:solidFill>
                          <a:latin typeface="Calibri"/>
                          <a:ea typeface="Calibri"/>
                          <a:cs typeface="Calibri"/>
                          <a:sym typeface="Calibri"/>
                        </a:rPr>
                        <a:t>bacillary dysentery ( blood, mucus and pus in the stool).</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b="1">
                          <a:solidFill>
                            <a:schemeClr val="dk1"/>
                          </a:solidFill>
                          <a:latin typeface="Calibri"/>
                          <a:ea typeface="Calibri"/>
                          <a:cs typeface="Calibri"/>
                          <a:sym typeface="Calibri"/>
                        </a:rPr>
                        <a:t>Symptoms:</a:t>
                      </a:r>
                      <a:r>
                        <a:rPr lang="en" sz="2400">
                          <a:solidFill>
                            <a:schemeClr val="dk1"/>
                          </a:solidFill>
                          <a:latin typeface="Calibri"/>
                          <a:ea typeface="Calibri"/>
                          <a:cs typeface="Calibri"/>
                          <a:sym typeface="Calibri"/>
                        </a:rPr>
                        <a:t>High fever, chill, abdominal cramp and pain accompanied by</a:t>
                      </a:r>
                      <a:r>
                        <a:rPr lang="en" sz="2400">
                          <a:solidFill>
                            <a:srgbClr val="FF0000"/>
                          </a:solidFill>
                          <a:latin typeface="Calibri"/>
                          <a:ea typeface="Calibri"/>
                          <a:cs typeface="Calibri"/>
                          <a:sym typeface="Calibri"/>
                        </a:rPr>
                        <a:t> tenesmus , bloody stool with mucus &amp; leukocytes.</a:t>
                      </a:r>
                      <a:endParaRPr sz="2400">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 Incubation period  :  24 - 48 hrs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Can lead to rectal prolapse in children</a:t>
                      </a:r>
                      <a:endParaRPr sz="2400">
                        <a:solidFill>
                          <a:schemeClr val="dk1"/>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31" name="Google Shape;131;p19"/>
          <p:cNvGraphicFramePr/>
          <p:nvPr/>
        </p:nvGraphicFramePr>
        <p:xfrm>
          <a:off x="185863" y="2543925"/>
          <a:ext cx="3000000" cy="3000000"/>
        </p:xfrm>
        <a:graphic>
          <a:graphicData uri="http://schemas.openxmlformats.org/drawingml/2006/table">
            <a:tbl>
              <a:tblPr>
                <a:noFill/>
                <a:tableStyleId>{A21DCD53-112D-4169-9141-99F3A3DE90D1}</a:tableStyleId>
              </a:tblPr>
              <a:tblGrid>
                <a:gridCol w="2840250">
                  <a:extLst>
                    <a:ext uri="{9D8B030D-6E8A-4147-A177-3AD203B41FA5}">
                      <a16:colId xmlns:a16="http://schemas.microsoft.com/office/drawing/2014/main" val="20000"/>
                    </a:ext>
                  </a:extLst>
                </a:gridCol>
              </a:tblGrid>
              <a:tr h="8068425">
                <a:tc>
                  <a:txBody>
                    <a:bodyPr/>
                    <a:lstStyle/>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r>
                        <a:rPr lang="en" sz="2400" b="1">
                          <a:latin typeface="Josefin Sans"/>
                          <a:ea typeface="Josefin Sans"/>
                          <a:cs typeface="Josefin Sans"/>
                          <a:sym typeface="Josefin Sans"/>
                        </a:rPr>
                        <a:t>Description</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bl>
          </a:graphicData>
        </a:graphic>
      </p:graphicFrame>
      <p:graphicFrame>
        <p:nvGraphicFramePr>
          <p:cNvPr id="132" name="Google Shape;132;p19"/>
          <p:cNvGraphicFramePr/>
          <p:nvPr/>
        </p:nvGraphicFramePr>
        <p:xfrm>
          <a:off x="3026113" y="10612350"/>
          <a:ext cx="3000000" cy="3000000"/>
        </p:xfrm>
        <a:graphic>
          <a:graphicData uri="http://schemas.openxmlformats.org/drawingml/2006/table">
            <a:tbl>
              <a:tblPr>
                <a:noFill/>
                <a:tableStyleId>{A21DCD53-112D-4169-9141-99F3A3DE90D1}</a:tableStyleId>
              </a:tblPr>
              <a:tblGrid>
                <a:gridCol w="6719425">
                  <a:extLst>
                    <a:ext uri="{9D8B030D-6E8A-4147-A177-3AD203B41FA5}">
                      <a16:colId xmlns:a16="http://schemas.microsoft.com/office/drawing/2014/main" val="20000"/>
                    </a:ext>
                  </a:extLst>
                </a:gridCol>
              </a:tblGrid>
              <a:tr h="1592550">
                <a:tc>
                  <a:txBody>
                    <a:bodyPr/>
                    <a:lstStyle/>
                    <a:p>
                      <a:pPr marL="914400" lvl="1" indent="-381000" algn="l" rtl="0">
                        <a:lnSpc>
                          <a:spcPct val="115000"/>
                        </a:lnSpc>
                        <a:spcBef>
                          <a:spcPts val="8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S.enterica (six subspecies I, II, III, IV, V, VI)</a:t>
                      </a:r>
                      <a:endParaRPr sz="2400">
                        <a:solidFill>
                          <a:schemeClr val="dk1"/>
                        </a:solidFill>
                        <a:latin typeface="Calibri"/>
                        <a:ea typeface="Calibri"/>
                        <a:cs typeface="Calibri"/>
                        <a:sym typeface="Calibri"/>
                      </a:endParaRPr>
                    </a:p>
                    <a:p>
                      <a:pPr marL="914400" lvl="1"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S.borgori (rare)</a:t>
                      </a:r>
                      <a:endParaRPr sz="2400">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33" name="Google Shape;133;p19"/>
          <p:cNvGraphicFramePr/>
          <p:nvPr/>
        </p:nvGraphicFramePr>
        <p:xfrm>
          <a:off x="9745538" y="10612350"/>
          <a:ext cx="3000000" cy="3000000"/>
        </p:xfrm>
        <a:graphic>
          <a:graphicData uri="http://schemas.openxmlformats.org/drawingml/2006/table">
            <a:tbl>
              <a:tblPr>
                <a:noFill/>
                <a:tableStyleId>{A21DCD53-112D-4169-9141-99F3A3DE90D1}</a:tableStyleId>
              </a:tblPr>
              <a:tblGrid>
                <a:gridCol w="7487900">
                  <a:extLst>
                    <a:ext uri="{9D8B030D-6E8A-4147-A177-3AD203B41FA5}">
                      <a16:colId xmlns:a16="http://schemas.microsoft.com/office/drawing/2014/main" val="20000"/>
                    </a:ext>
                  </a:extLst>
                </a:gridCol>
              </a:tblGrid>
              <a:tr h="1544925">
                <a:tc>
                  <a:txBody>
                    <a:bodyPr/>
                    <a:lstStyle/>
                    <a:p>
                      <a:pPr marL="457200" lvl="0" indent="-381000" algn="l" rtl="0">
                        <a:lnSpc>
                          <a:spcPct val="115000"/>
                        </a:lnSpc>
                        <a:spcBef>
                          <a:spcPts val="1200"/>
                        </a:spcBef>
                        <a:spcAft>
                          <a:spcPts val="0"/>
                        </a:spcAft>
                        <a:buClr>
                          <a:schemeClr val="dk1"/>
                        </a:buClr>
                        <a:buSzPts val="2400"/>
                        <a:buFont typeface="Calibri"/>
                        <a:buChar char="-"/>
                      </a:pPr>
                      <a:r>
                        <a:rPr lang="en" sz="2400" i="1">
                          <a:solidFill>
                            <a:srgbClr val="FF0000"/>
                          </a:solidFill>
                          <a:latin typeface="Calibri"/>
                          <a:ea typeface="Calibri"/>
                          <a:cs typeface="Calibri"/>
                          <a:sym typeface="Calibri"/>
                        </a:rPr>
                        <a:t>S. dysenteriae (group A 6</a:t>
                      </a:r>
                      <a:r>
                        <a:rPr lang="en" sz="2400">
                          <a:solidFill>
                            <a:srgbClr val="FF0000"/>
                          </a:solidFill>
                          <a:latin typeface="Calibri"/>
                          <a:ea typeface="Calibri"/>
                          <a:cs typeface="Calibri"/>
                          <a:sym typeface="Calibri"/>
                        </a:rPr>
                        <a:t> </a:t>
                      </a:r>
                      <a:r>
                        <a:rPr lang="en" sz="2400" i="1">
                          <a:solidFill>
                            <a:srgbClr val="FF0000"/>
                          </a:solidFill>
                          <a:latin typeface="Calibri"/>
                          <a:ea typeface="Calibri"/>
                          <a:cs typeface="Calibri"/>
                          <a:sym typeface="Calibri"/>
                        </a:rPr>
                        <a:t>)</a:t>
                      </a:r>
                      <a:endParaRPr sz="2400" i="1">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rgbClr val="FF0000"/>
                        </a:buClr>
                        <a:buSzPts val="2400"/>
                        <a:buFont typeface="Calibri"/>
                        <a:buChar char="-"/>
                      </a:pPr>
                      <a:r>
                        <a:rPr lang="en" sz="2400" i="1">
                          <a:solidFill>
                            <a:srgbClr val="FF0000"/>
                          </a:solidFill>
                          <a:latin typeface="Calibri"/>
                          <a:ea typeface="Calibri"/>
                          <a:cs typeface="Calibri"/>
                          <a:sym typeface="Calibri"/>
                        </a:rPr>
                        <a:t>S. boydii (group C 20)</a:t>
                      </a:r>
                      <a:endParaRPr sz="2400" i="1">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rgbClr val="FF0000"/>
                        </a:buClr>
                        <a:buSzPts val="2400"/>
                        <a:buFont typeface="Calibri"/>
                        <a:buChar char="-"/>
                      </a:pPr>
                      <a:r>
                        <a:rPr lang="en" sz="2400" i="1">
                          <a:solidFill>
                            <a:srgbClr val="FF0000"/>
                          </a:solidFill>
                          <a:latin typeface="Calibri"/>
                          <a:ea typeface="Calibri"/>
                          <a:cs typeface="Calibri"/>
                          <a:sym typeface="Calibri"/>
                        </a:rPr>
                        <a:t>Human is the only Reservoir.</a:t>
                      </a:r>
                      <a:endParaRPr sz="2400" i="1">
                        <a:solidFill>
                          <a:srgbClr val="FF0000"/>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34" name="Google Shape;134;p19"/>
          <p:cNvGraphicFramePr/>
          <p:nvPr/>
        </p:nvGraphicFramePr>
        <p:xfrm>
          <a:off x="185888" y="10612350"/>
          <a:ext cx="3000000" cy="3000000"/>
        </p:xfrm>
        <a:graphic>
          <a:graphicData uri="http://schemas.openxmlformats.org/drawingml/2006/table">
            <a:tbl>
              <a:tblPr>
                <a:noFill/>
                <a:tableStyleId>{A21DCD53-112D-4169-9141-99F3A3DE90D1}</a:tableStyleId>
              </a:tblPr>
              <a:tblGrid>
                <a:gridCol w="2840250">
                  <a:extLst>
                    <a:ext uri="{9D8B030D-6E8A-4147-A177-3AD203B41FA5}">
                      <a16:colId xmlns:a16="http://schemas.microsoft.com/office/drawing/2014/main" val="20000"/>
                    </a:ext>
                  </a:extLst>
                </a:gridCol>
              </a:tblGrid>
              <a:tr h="1592550">
                <a:tc>
                  <a:txBody>
                    <a:bodyPr/>
                    <a:lstStyle/>
                    <a:p>
                      <a:pPr marL="0" lvl="0" indent="0" algn="l" rtl="0">
                        <a:lnSpc>
                          <a:spcPct val="115000"/>
                        </a:lnSpc>
                        <a:spcBef>
                          <a:spcPts val="0"/>
                        </a:spcBef>
                        <a:spcAft>
                          <a:spcPts val="0"/>
                        </a:spcAft>
                        <a:buNone/>
                      </a:pPr>
                      <a:r>
                        <a:rPr lang="en" sz="2400" b="1">
                          <a:latin typeface="Josefin Sans"/>
                          <a:ea typeface="Josefin Sans"/>
                          <a:cs typeface="Josefin Sans"/>
                          <a:sym typeface="Josefin Sans"/>
                        </a:rPr>
                        <a:t>Classification</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bl>
          </a:graphicData>
        </a:graphic>
      </p:graphicFrame>
      <p:graphicFrame>
        <p:nvGraphicFramePr>
          <p:cNvPr id="135" name="Google Shape;135;p19"/>
          <p:cNvGraphicFramePr/>
          <p:nvPr/>
        </p:nvGraphicFramePr>
        <p:xfrm>
          <a:off x="3026125" y="12204900"/>
          <a:ext cx="3000000" cy="3000000"/>
        </p:xfrm>
        <a:graphic>
          <a:graphicData uri="http://schemas.openxmlformats.org/drawingml/2006/table">
            <a:tbl>
              <a:tblPr>
                <a:noFill/>
                <a:tableStyleId>{A21DCD53-112D-4169-9141-99F3A3DE90D1}</a:tableStyleId>
              </a:tblPr>
              <a:tblGrid>
                <a:gridCol w="6719400">
                  <a:extLst>
                    <a:ext uri="{9D8B030D-6E8A-4147-A177-3AD203B41FA5}">
                      <a16:colId xmlns:a16="http://schemas.microsoft.com/office/drawing/2014/main" val="20000"/>
                    </a:ext>
                  </a:extLst>
                </a:gridCol>
              </a:tblGrid>
              <a:tr h="1923800">
                <a:tc>
                  <a:txBody>
                    <a:bodyPr/>
                    <a:lstStyle/>
                    <a:p>
                      <a:pPr marL="457200" lvl="0" indent="-381000" algn="l" rtl="0">
                        <a:lnSpc>
                          <a:spcPct val="115000"/>
                        </a:lnSpc>
                        <a:spcBef>
                          <a:spcPts val="13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O. Somatic antigen</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H.  Flagellar antigen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K.  Capsular antigen</a:t>
                      </a:r>
                      <a:endParaRPr sz="240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r>
                        <a:rPr lang="en" sz="2400">
                          <a:solidFill>
                            <a:schemeClr val="dk1"/>
                          </a:solidFill>
                          <a:latin typeface="Calibri"/>
                          <a:ea typeface="Calibri"/>
                          <a:cs typeface="Calibri"/>
                          <a:sym typeface="Calibri"/>
                        </a:rPr>
                        <a:t>V</a:t>
                      </a:r>
                      <a:r>
                        <a:rPr lang="en" sz="2400" baseline="-25000">
                          <a:solidFill>
                            <a:schemeClr val="dk1"/>
                          </a:solidFill>
                          <a:latin typeface="Calibri"/>
                          <a:ea typeface="Calibri"/>
                          <a:cs typeface="Calibri"/>
                          <a:sym typeface="Calibri"/>
                        </a:rPr>
                        <a:t>I</a:t>
                      </a:r>
                      <a:r>
                        <a:rPr lang="en" sz="2400">
                          <a:solidFill>
                            <a:schemeClr val="dk1"/>
                          </a:solidFill>
                          <a:latin typeface="Calibri"/>
                          <a:ea typeface="Calibri"/>
                          <a:cs typeface="Calibri"/>
                          <a:sym typeface="Calibri"/>
                        </a:rPr>
                        <a:t> in </a:t>
                      </a:r>
                      <a:r>
                        <a:rPr lang="en" sz="2400" i="1">
                          <a:solidFill>
                            <a:schemeClr val="dk1"/>
                          </a:solidFill>
                          <a:latin typeface="Calibri"/>
                          <a:ea typeface="Calibri"/>
                          <a:cs typeface="Calibri"/>
                          <a:sym typeface="Calibri"/>
                        </a:rPr>
                        <a:t>Salmonella serotype typhi</a:t>
                      </a:r>
                      <a:r>
                        <a:rPr lang="en" sz="2400">
                          <a:solidFill>
                            <a:schemeClr val="dk1"/>
                          </a:solidFill>
                          <a:latin typeface="Calibri"/>
                          <a:ea typeface="Calibri"/>
                          <a:cs typeface="Calibri"/>
                          <a:sym typeface="Calibri"/>
                        </a:rPr>
                        <a:t> (virulence </a:t>
                      </a:r>
                      <a:r>
                        <a:rPr lang="en" sz="2400">
                          <a:solidFill>
                            <a:srgbClr val="FF0000"/>
                          </a:solidFill>
                          <a:latin typeface="Calibri"/>
                          <a:ea typeface="Calibri"/>
                          <a:cs typeface="Calibri"/>
                          <a:sym typeface="Calibri"/>
                        </a:rPr>
                        <a:t>heat-labile</a:t>
                      </a:r>
                      <a:r>
                        <a:rPr lang="en" sz="2400">
                          <a:solidFill>
                            <a:schemeClr val="dk1"/>
                          </a:solidFill>
                          <a:latin typeface="Calibri"/>
                          <a:ea typeface="Calibri"/>
                          <a:cs typeface="Calibri"/>
                          <a:sym typeface="Calibri"/>
                        </a:rPr>
                        <a:t> capsular)</a:t>
                      </a:r>
                      <a:endParaRPr sz="2400">
                        <a:solidFill>
                          <a:srgbClr val="B7B7B7"/>
                        </a:solidFill>
                        <a:latin typeface="Calibri"/>
                        <a:ea typeface="Calibri"/>
                        <a:cs typeface="Calibri"/>
                        <a:sym typeface="Calibri"/>
                      </a:endParaRPr>
                    </a:p>
                    <a:p>
                      <a:pPr marL="0" lvl="0" indent="0" algn="l" rtl="0">
                        <a:lnSpc>
                          <a:spcPct val="115000"/>
                        </a:lnSpc>
                        <a:spcBef>
                          <a:spcPts val="800"/>
                        </a:spcBef>
                        <a:spcAft>
                          <a:spcPts val="0"/>
                        </a:spcAft>
                        <a:buNone/>
                      </a:pPr>
                      <a:r>
                        <a:rPr lang="en" sz="2400">
                          <a:solidFill>
                            <a:schemeClr val="dk1"/>
                          </a:solidFill>
                          <a:latin typeface="Calibri"/>
                          <a:ea typeface="Calibri"/>
                          <a:cs typeface="Calibri"/>
                          <a:sym typeface="Calibri"/>
                        </a:rPr>
                        <a:t>O Antigen </a:t>
                      </a:r>
                      <a:r>
                        <a:rPr lang="en" sz="2400">
                          <a:solidFill>
                            <a:srgbClr val="FF0000"/>
                          </a:solidFill>
                          <a:latin typeface="Calibri"/>
                          <a:ea typeface="Calibri"/>
                          <a:cs typeface="Calibri"/>
                          <a:sym typeface="Calibri"/>
                        </a:rPr>
                        <a:t>(Heat stable)</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algn="l" rtl="0">
                        <a:lnSpc>
                          <a:spcPct val="115000"/>
                        </a:lnSpc>
                        <a:spcBef>
                          <a:spcPts val="800"/>
                        </a:spcBef>
                        <a:spcAft>
                          <a:spcPts val="0"/>
                        </a:spcAft>
                        <a:buNone/>
                      </a:pPr>
                      <a:r>
                        <a:rPr lang="en" sz="2400">
                          <a:solidFill>
                            <a:schemeClr val="dk1"/>
                          </a:solidFill>
                          <a:latin typeface="Calibri"/>
                          <a:ea typeface="Calibri"/>
                          <a:cs typeface="Calibri"/>
                          <a:sym typeface="Calibri"/>
                        </a:rPr>
                        <a:t>H</a:t>
                      </a:r>
                      <a:r>
                        <a:rPr lang="en" sz="2400" baseline="-25000">
                          <a:solidFill>
                            <a:schemeClr val="dk1"/>
                          </a:solidFill>
                          <a:latin typeface="Calibri"/>
                          <a:ea typeface="Calibri"/>
                          <a:cs typeface="Calibri"/>
                          <a:sym typeface="Calibri"/>
                        </a:rPr>
                        <a:t>-</a:t>
                      </a:r>
                      <a:r>
                        <a:rPr lang="en" sz="2400">
                          <a:solidFill>
                            <a:schemeClr val="dk1"/>
                          </a:solidFill>
                          <a:latin typeface="Calibri"/>
                          <a:ea typeface="Calibri"/>
                          <a:cs typeface="Calibri"/>
                          <a:sym typeface="Calibri"/>
                        </a:rPr>
                        <a:t>antigen </a:t>
                      </a:r>
                      <a:r>
                        <a:rPr lang="en" sz="2400">
                          <a:solidFill>
                            <a:srgbClr val="FF0000"/>
                          </a:solidFill>
                          <a:latin typeface="Calibri"/>
                          <a:ea typeface="Calibri"/>
                          <a:cs typeface="Calibri"/>
                          <a:sym typeface="Calibri"/>
                        </a:rPr>
                        <a:t>(Heat labile)</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36" name="Google Shape;136;p19"/>
          <p:cNvGraphicFramePr/>
          <p:nvPr/>
        </p:nvGraphicFramePr>
        <p:xfrm>
          <a:off x="9745525" y="12204900"/>
          <a:ext cx="3000000" cy="3000000"/>
        </p:xfrm>
        <a:graphic>
          <a:graphicData uri="http://schemas.openxmlformats.org/drawingml/2006/table">
            <a:tbl>
              <a:tblPr>
                <a:noFill/>
                <a:tableStyleId>{A21DCD53-112D-4169-9141-99F3A3DE90D1}</a:tableStyleId>
              </a:tblPr>
              <a:tblGrid>
                <a:gridCol w="7487900">
                  <a:extLst>
                    <a:ext uri="{9D8B030D-6E8A-4147-A177-3AD203B41FA5}">
                      <a16:colId xmlns:a16="http://schemas.microsoft.com/office/drawing/2014/main" val="20000"/>
                    </a:ext>
                  </a:extLst>
                </a:gridCol>
              </a:tblGrid>
              <a:tr h="3592800">
                <a:tc>
                  <a:txBody>
                    <a:bodyPr/>
                    <a:lstStyle/>
                    <a:p>
                      <a:pPr marL="457200" lvl="0" indent="-381000" algn="l" rtl="0">
                        <a:lnSpc>
                          <a:spcPct val="115000"/>
                        </a:lnSpc>
                        <a:spcBef>
                          <a:spcPts val="12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Has </a:t>
                      </a:r>
                      <a:r>
                        <a:rPr lang="en" sz="2400">
                          <a:solidFill>
                            <a:srgbClr val="FF0000"/>
                          </a:solidFill>
                          <a:latin typeface="Calibri"/>
                          <a:ea typeface="Calibri"/>
                          <a:cs typeface="Calibri"/>
                          <a:sym typeface="Calibri"/>
                        </a:rPr>
                        <a:t>4 </a:t>
                      </a:r>
                      <a:r>
                        <a:rPr lang="en" sz="2400">
                          <a:solidFill>
                            <a:schemeClr val="dk1"/>
                          </a:solidFill>
                          <a:latin typeface="Calibri"/>
                          <a:ea typeface="Calibri"/>
                          <a:cs typeface="Calibri"/>
                          <a:sym typeface="Calibri"/>
                        </a:rPr>
                        <a:t>species and 4 major O antigen groups: S.dysenteriae, S.flexneri. S.boydii &amp; S.sonnei (common in  pigs).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All have O antigens some serotype has K antigen (</a:t>
                      </a:r>
                      <a:r>
                        <a:rPr lang="en" sz="2400">
                          <a:solidFill>
                            <a:srgbClr val="FF0000"/>
                          </a:solidFill>
                          <a:latin typeface="Calibri"/>
                          <a:ea typeface="Calibri"/>
                          <a:cs typeface="Calibri"/>
                          <a:sym typeface="Calibri"/>
                        </a:rPr>
                        <a:t>heat labile </a:t>
                      </a:r>
                      <a:r>
                        <a:rPr lang="en" sz="2400">
                          <a:solidFill>
                            <a:schemeClr val="dk1"/>
                          </a:solidFill>
                          <a:latin typeface="Calibri"/>
                          <a:ea typeface="Calibri"/>
                          <a:cs typeface="Calibri"/>
                          <a:sym typeface="Calibri"/>
                        </a:rPr>
                        <a:t>removed by boiling)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rgbClr val="FF0000"/>
                        </a:buClr>
                        <a:buSzPts val="2400"/>
                        <a:buFont typeface="Calibri"/>
                        <a:buChar char="-"/>
                      </a:pPr>
                      <a:r>
                        <a:rPr lang="en" sz="2400">
                          <a:solidFill>
                            <a:srgbClr val="FF0000"/>
                          </a:solidFill>
                          <a:latin typeface="Calibri"/>
                          <a:ea typeface="Calibri"/>
                          <a:cs typeface="Calibri"/>
                          <a:sym typeface="Calibri"/>
                        </a:rPr>
                        <a:t>Shigella are non motile, lack H antigen</a:t>
                      </a:r>
                      <a:endParaRPr sz="2400">
                        <a:solidFill>
                          <a:schemeClr val="dk1"/>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37" name="Google Shape;137;p19"/>
          <p:cNvGraphicFramePr/>
          <p:nvPr/>
        </p:nvGraphicFramePr>
        <p:xfrm>
          <a:off x="185875" y="12204900"/>
          <a:ext cx="3000000" cy="3000000"/>
        </p:xfrm>
        <a:graphic>
          <a:graphicData uri="http://schemas.openxmlformats.org/drawingml/2006/table">
            <a:tbl>
              <a:tblPr>
                <a:noFill/>
                <a:tableStyleId>{A21DCD53-112D-4169-9141-99F3A3DE90D1}</a:tableStyleId>
              </a:tblPr>
              <a:tblGrid>
                <a:gridCol w="2840250">
                  <a:extLst>
                    <a:ext uri="{9D8B030D-6E8A-4147-A177-3AD203B41FA5}">
                      <a16:colId xmlns:a16="http://schemas.microsoft.com/office/drawing/2014/main" val="20000"/>
                    </a:ext>
                  </a:extLst>
                </a:gridCol>
              </a:tblGrid>
              <a:tr h="3592800">
                <a:tc>
                  <a:txBody>
                    <a:bodyPr/>
                    <a:lstStyle/>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r>
                        <a:rPr lang="en" sz="2400" b="1">
                          <a:latin typeface="Josefin Sans"/>
                          <a:ea typeface="Josefin Sans"/>
                          <a:cs typeface="Josefin Sans"/>
                          <a:sym typeface="Josefin Sans"/>
                        </a:rPr>
                        <a:t>Antigenic Structure.</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bl>
          </a:graphicData>
        </a:graphic>
      </p:graphicFrame>
      <p:graphicFrame>
        <p:nvGraphicFramePr>
          <p:cNvPr id="138" name="Google Shape;138;p19"/>
          <p:cNvGraphicFramePr/>
          <p:nvPr/>
        </p:nvGraphicFramePr>
        <p:xfrm>
          <a:off x="3026113" y="15797700"/>
          <a:ext cx="3000000" cy="3000000"/>
        </p:xfrm>
        <a:graphic>
          <a:graphicData uri="http://schemas.openxmlformats.org/drawingml/2006/table">
            <a:tbl>
              <a:tblPr>
                <a:noFill/>
                <a:tableStyleId>{A21DCD53-112D-4169-9141-99F3A3DE90D1}</a:tableStyleId>
              </a:tblPr>
              <a:tblGrid>
                <a:gridCol w="6719425">
                  <a:extLst>
                    <a:ext uri="{9D8B030D-6E8A-4147-A177-3AD203B41FA5}">
                      <a16:colId xmlns:a16="http://schemas.microsoft.com/office/drawing/2014/main" val="20000"/>
                    </a:ext>
                  </a:extLst>
                </a:gridCol>
              </a:tblGrid>
              <a:tr h="2849850">
                <a:tc>
                  <a:txBody>
                    <a:bodyPr/>
                    <a:lstStyle/>
                    <a:p>
                      <a:pPr marL="457200" lvl="0" indent="-381000" algn="l" rtl="0">
                        <a:lnSpc>
                          <a:spcPct val="115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Water, food and milk contaminated with human or</a:t>
                      </a:r>
                      <a:r>
                        <a:rPr lang="en" sz="2400">
                          <a:solidFill>
                            <a:srgbClr val="002060"/>
                          </a:solidFill>
                          <a:latin typeface="Calibri"/>
                          <a:ea typeface="Calibri"/>
                          <a:cs typeface="Calibri"/>
                          <a:sym typeface="Calibri"/>
                        </a:rPr>
                        <a:t> </a:t>
                      </a:r>
                      <a:r>
                        <a:rPr lang="en" sz="2400">
                          <a:solidFill>
                            <a:srgbClr val="FF0000"/>
                          </a:solidFill>
                          <a:latin typeface="Calibri"/>
                          <a:ea typeface="Calibri"/>
                          <a:cs typeface="Calibri"/>
                          <a:sym typeface="Calibri"/>
                        </a:rPr>
                        <a:t>animal</a:t>
                      </a:r>
                      <a:r>
                        <a:rPr lang="en" sz="2400">
                          <a:solidFill>
                            <a:srgbClr val="002060"/>
                          </a:solidFill>
                          <a:latin typeface="Calibri"/>
                          <a:ea typeface="Calibri"/>
                          <a:cs typeface="Calibri"/>
                          <a:sym typeface="Calibri"/>
                        </a:rPr>
                        <a:t> </a:t>
                      </a:r>
                      <a:r>
                        <a:rPr lang="en" sz="2400">
                          <a:solidFill>
                            <a:schemeClr val="dk1"/>
                          </a:solidFill>
                          <a:latin typeface="Calibri"/>
                          <a:ea typeface="Calibri"/>
                          <a:cs typeface="Calibri"/>
                          <a:sym typeface="Calibri"/>
                        </a:rPr>
                        <a:t>excreta.(source)</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S.typhi &amp; S.paratyphi : source is</a:t>
                      </a:r>
                      <a:r>
                        <a:rPr lang="en" sz="2400">
                          <a:solidFill>
                            <a:srgbClr val="002060"/>
                          </a:solidFill>
                          <a:latin typeface="Calibri"/>
                          <a:ea typeface="Calibri"/>
                          <a:cs typeface="Calibri"/>
                          <a:sym typeface="Calibri"/>
                        </a:rPr>
                        <a:t> </a:t>
                      </a:r>
                      <a:r>
                        <a:rPr lang="en" sz="2400">
                          <a:solidFill>
                            <a:srgbClr val="FF0000"/>
                          </a:solidFill>
                          <a:latin typeface="Calibri"/>
                          <a:ea typeface="Calibri"/>
                          <a:cs typeface="Calibri"/>
                          <a:sym typeface="Calibri"/>
                        </a:rPr>
                        <a:t>human</a:t>
                      </a:r>
                      <a:r>
                        <a:rPr lang="en" sz="2400">
                          <a:solidFill>
                            <a:srgbClr val="C00000"/>
                          </a:solidFill>
                          <a:latin typeface="Calibri"/>
                          <a:ea typeface="Calibri"/>
                          <a:cs typeface="Calibri"/>
                          <a:sym typeface="Calibri"/>
                        </a:rPr>
                        <a:t>. </a:t>
                      </a:r>
                      <a:r>
                        <a:rPr lang="en" sz="2400">
                          <a:latin typeface="Calibri"/>
                          <a:ea typeface="Calibri"/>
                          <a:cs typeface="Calibri"/>
                          <a:sym typeface="Calibri"/>
                        </a:rPr>
                        <a:t>(Source)</a:t>
                      </a:r>
                      <a:endParaRPr sz="2400">
                        <a:latin typeface="Calibri"/>
                        <a:ea typeface="Calibri"/>
                        <a:cs typeface="Calibri"/>
                        <a:sym typeface="Calibri"/>
                      </a:endParaRPr>
                    </a:p>
                    <a:p>
                      <a:pPr marL="457200" lvl="0" indent="-381000" algn="l" rtl="0">
                        <a:lnSpc>
                          <a:spcPct val="115000"/>
                        </a:lnSpc>
                        <a:spcBef>
                          <a:spcPts val="0"/>
                        </a:spcBef>
                        <a:spcAft>
                          <a:spcPts val="0"/>
                        </a:spcAft>
                        <a:buClr>
                          <a:srgbClr val="000000"/>
                        </a:buClr>
                        <a:buSzPts val="2400"/>
                        <a:buFont typeface="Calibri"/>
                        <a:buChar char="-"/>
                      </a:pPr>
                      <a:r>
                        <a:rPr lang="en" sz="2400">
                          <a:latin typeface="Calibri"/>
                          <a:ea typeface="Calibri"/>
                          <a:cs typeface="Calibri"/>
                          <a:sym typeface="Calibri"/>
                        </a:rPr>
                        <a:t>Infective dose: 10</a:t>
                      </a:r>
                      <a:r>
                        <a:rPr lang="en" sz="2400" baseline="30000">
                          <a:latin typeface="Calibri"/>
                          <a:ea typeface="Calibri"/>
                          <a:cs typeface="Calibri"/>
                          <a:sym typeface="Calibri"/>
                        </a:rPr>
                        <a:t>6</a:t>
                      </a:r>
                      <a:r>
                        <a:rPr lang="en" sz="2400">
                          <a:latin typeface="Calibri"/>
                          <a:ea typeface="Calibri"/>
                          <a:cs typeface="Calibri"/>
                          <a:sym typeface="Calibri"/>
                        </a:rPr>
                        <a:t> bacteria </a:t>
                      </a:r>
                      <a:endParaRPr sz="240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39" name="Google Shape;139;p19"/>
          <p:cNvGraphicFramePr/>
          <p:nvPr/>
        </p:nvGraphicFramePr>
        <p:xfrm>
          <a:off x="9745538" y="15797700"/>
          <a:ext cx="3000000" cy="3000000"/>
        </p:xfrm>
        <a:graphic>
          <a:graphicData uri="http://schemas.openxmlformats.org/drawingml/2006/table">
            <a:tbl>
              <a:tblPr>
                <a:noFill/>
                <a:tableStyleId>{A21DCD53-112D-4169-9141-99F3A3DE90D1}</a:tableStyleId>
              </a:tblPr>
              <a:tblGrid>
                <a:gridCol w="7487900">
                  <a:extLst>
                    <a:ext uri="{9D8B030D-6E8A-4147-A177-3AD203B41FA5}">
                      <a16:colId xmlns:a16="http://schemas.microsoft.com/office/drawing/2014/main" val="20000"/>
                    </a:ext>
                  </a:extLst>
                </a:gridCol>
              </a:tblGrid>
              <a:tr h="2849850">
                <a:tc>
                  <a:txBody>
                    <a:bodyPr/>
                    <a:lstStyle/>
                    <a:p>
                      <a:pPr marL="457200" lvl="0" indent="-381000" algn="l" rtl="0">
                        <a:lnSpc>
                          <a:spcPct val="115000"/>
                        </a:lnSpc>
                        <a:spcBef>
                          <a:spcPts val="1200"/>
                        </a:spcBef>
                        <a:spcAft>
                          <a:spcPts val="0"/>
                        </a:spcAft>
                        <a:buClr>
                          <a:srgbClr val="FF0000"/>
                        </a:buClr>
                        <a:buSzPts val="2400"/>
                        <a:buFont typeface="Calibri"/>
                        <a:buChar char="-"/>
                      </a:pPr>
                      <a:r>
                        <a:rPr lang="en" sz="2400">
                          <a:solidFill>
                            <a:srgbClr val="FF0000"/>
                          </a:solidFill>
                          <a:latin typeface="Calibri"/>
                          <a:ea typeface="Calibri"/>
                          <a:cs typeface="Calibri"/>
                          <a:sym typeface="Calibri"/>
                        </a:rPr>
                        <a:t>Human is the only reservoir</a:t>
                      </a:r>
                      <a:r>
                        <a:rPr lang="en" sz="2400">
                          <a:latin typeface="Calibri"/>
                          <a:ea typeface="Calibri"/>
                          <a:cs typeface="Calibri"/>
                          <a:sym typeface="Calibri"/>
                        </a:rPr>
                        <a:t>(source)</a:t>
                      </a:r>
                      <a:endParaRPr sz="2400">
                        <a:latin typeface="Calibri"/>
                        <a:ea typeface="Calibri"/>
                        <a:cs typeface="Calibri"/>
                        <a:sym typeface="Calibri"/>
                      </a:endParaRPr>
                    </a:p>
                    <a:p>
                      <a:pPr marL="457200" lvl="0" indent="-381000" algn="l" rtl="0">
                        <a:lnSpc>
                          <a:spcPct val="115000"/>
                        </a:lnSpc>
                        <a:spcBef>
                          <a:spcPts val="0"/>
                        </a:spcBef>
                        <a:spcAft>
                          <a:spcPts val="0"/>
                        </a:spcAft>
                        <a:buClr>
                          <a:srgbClr val="FF0000"/>
                        </a:buClr>
                        <a:buSzPts val="2400"/>
                        <a:buFont typeface="Calibri"/>
                        <a:buChar char="-"/>
                      </a:pPr>
                      <a:r>
                        <a:rPr lang="en" sz="2400">
                          <a:solidFill>
                            <a:schemeClr val="dk1"/>
                          </a:solidFill>
                          <a:latin typeface="Calibri"/>
                          <a:ea typeface="Calibri"/>
                          <a:cs typeface="Calibri"/>
                          <a:sym typeface="Calibri"/>
                        </a:rPr>
                        <a:t>Person to person through fecal –oral route .(transmission)</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rgbClr val="FF0000"/>
                        </a:buClr>
                        <a:buSzPts val="2400"/>
                        <a:buFont typeface="Calibri"/>
                        <a:buChar char="-"/>
                      </a:pPr>
                      <a:r>
                        <a:rPr lang="en" sz="2400">
                          <a:solidFill>
                            <a:schemeClr val="dk1"/>
                          </a:solidFill>
                          <a:latin typeface="Calibri"/>
                          <a:ea typeface="Calibri"/>
                          <a:cs typeface="Calibri"/>
                          <a:sym typeface="Calibri"/>
                        </a:rPr>
                        <a:t>Low infective dose &lt; 200 bacilli most infectious = more virulent than salmonella</a:t>
                      </a:r>
                      <a:endParaRPr sz="2400">
                        <a:solidFill>
                          <a:schemeClr val="dk1"/>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40" name="Google Shape;140;p19"/>
          <p:cNvGraphicFramePr/>
          <p:nvPr/>
        </p:nvGraphicFramePr>
        <p:xfrm>
          <a:off x="185888" y="15797700"/>
          <a:ext cx="3000000" cy="3000000"/>
        </p:xfrm>
        <a:graphic>
          <a:graphicData uri="http://schemas.openxmlformats.org/drawingml/2006/table">
            <a:tbl>
              <a:tblPr>
                <a:noFill/>
                <a:tableStyleId>{A21DCD53-112D-4169-9141-99F3A3DE90D1}</a:tableStyleId>
              </a:tblPr>
              <a:tblGrid>
                <a:gridCol w="2840250">
                  <a:extLst>
                    <a:ext uri="{9D8B030D-6E8A-4147-A177-3AD203B41FA5}">
                      <a16:colId xmlns:a16="http://schemas.microsoft.com/office/drawing/2014/main" val="20000"/>
                    </a:ext>
                  </a:extLst>
                </a:gridCol>
              </a:tblGrid>
              <a:tr h="2849850">
                <a:tc>
                  <a:txBody>
                    <a:bodyPr/>
                    <a:lstStyle/>
                    <a:p>
                      <a:pPr marL="0" lvl="0" indent="0" algn="l" rtl="0">
                        <a:lnSpc>
                          <a:spcPct val="115000"/>
                        </a:lnSpc>
                        <a:spcBef>
                          <a:spcPts val="0"/>
                        </a:spcBef>
                        <a:spcAft>
                          <a:spcPts val="0"/>
                        </a:spcAft>
                        <a:buNone/>
                      </a:pPr>
                      <a:r>
                        <a:rPr lang="en" sz="2400" b="1">
                          <a:latin typeface="Josefin Sans"/>
                          <a:ea typeface="Josefin Sans"/>
                          <a:cs typeface="Josefin Sans"/>
                          <a:sym typeface="Josefin Sans"/>
                        </a:rPr>
                        <a:t>Source,</a:t>
                      </a: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r>
                        <a:rPr lang="en" sz="2400" b="1">
                          <a:latin typeface="Josefin Sans"/>
                          <a:ea typeface="Josefin Sans"/>
                          <a:cs typeface="Josefin Sans"/>
                          <a:sym typeface="Josefin Sans"/>
                        </a:rPr>
                        <a:t>Transmission</a:t>
                      </a: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r>
                        <a:rPr lang="en" sz="2400" b="1">
                          <a:latin typeface="Josefin Sans"/>
                          <a:ea typeface="Josefin Sans"/>
                          <a:cs typeface="Josefin Sans"/>
                          <a:sym typeface="Josefin Sans"/>
                        </a:rPr>
                        <a:t>&amp;</a:t>
                      </a:r>
                      <a:endParaRPr sz="2400" b="1">
                        <a:latin typeface="Josefin Sans"/>
                        <a:ea typeface="Josefin Sans"/>
                        <a:cs typeface="Josefin Sans"/>
                        <a:sym typeface="Josefin Sans"/>
                      </a:endParaRPr>
                    </a:p>
                    <a:p>
                      <a:pPr marL="0" lvl="0" indent="0" algn="l" rtl="0">
                        <a:lnSpc>
                          <a:spcPct val="115000"/>
                        </a:lnSpc>
                        <a:spcBef>
                          <a:spcPts val="0"/>
                        </a:spcBef>
                        <a:spcAft>
                          <a:spcPts val="0"/>
                        </a:spcAft>
                        <a:buNone/>
                      </a:pPr>
                      <a:r>
                        <a:rPr lang="en" sz="2400" b="1">
                          <a:latin typeface="Josefin Sans"/>
                          <a:ea typeface="Josefin Sans"/>
                          <a:cs typeface="Josefin Sans"/>
                          <a:sym typeface="Josefin Sans"/>
                        </a:rPr>
                        <a:t>Infective dose</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bl>
          </a:graphicData>
        </a:graphic>
      </p:graphicFrame>
      <p:graphicFrame>
        <p:nvGraphicFramePr>
          <p:cNvPr id="141" name="Google Shape;141;p19"/>
          <p:cNvGraphicFramePr/>
          <p:nvPr/>
        </p:nvGraphicFramePr>
        <p:xfrm>
          <a:off x="3026150" y="18322525"/>
          <a:ext cx="3000000" cy="3000000"/>
        </p:xfrm>
        <a:graphic>
          <a:graphicData uri="http://schemas.openxmlformats.org/drawingml/2006/table">
            <a:tbl>
              <a:tblPr>
                <a:noFill/>
                <a:tableStyleId>{A21DCD53-112D-4169-9141-99F3A3DE90D1}</a:tableStyleId>
              </a:tblPr>
              <a:tblGrid>
                <a:gridCol w="6719375">
                  <a:extLst>
                    <a:ext uri="{9D8B030D-6E8A-4147-A177-3AD203B41FA5}">
                      <a16:colId xmlns:a16="http://schemas.microsoft.com/office/drawing/2014/main" val="20000"/>
                    </a:ext>
                  </a:extLst>
                </a:gridCol>
              </a:tblGrid>
              <a:tr h="2427050">
                <a:tc>
                  <a:txBody>
                    <a:bodyPr/>
                    <a:lstStyle/>
                    <a:p>
                      <a:pPr marL="457200" lvl="0" indent="-381000" algn="l" rtl="0">
                        <a:lnSpc>
                          <a:spcPct val="115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Necrotizing cholecystitis.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Bowel hemorrhage and perforation.</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Pneumonia and thrombophlebitis.</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rgbClr val="FF0000"/>
                          </a:solidFill>
                          <a:latin typeface="Calibri"/>
                          <a:ea typeface="Calibri"/>
                          <a:cs typeface="Calibri"/>
                          <a:sym typeface="Calibri"/>
                        </a:rPr>
                        <a:t>Meningitis</a:t>
                      </a:r>
                      <a:r>
                        <a:rPr lang="en" sz="2400">
                          <a:solidFill>
                            <a:schemeClr val="dk1"/>
                          </a:solidFill>
                          <a:latin typeface="Calibri"/>
                          <a:ea typeface="Calibri"/>
                          <a:cs typeface="Calibri"/>
                          <a:sym typeface="Calibri"/>
                        </a:rPr>
                        <a:t>, osteomyelitis, endocarditis and abscess</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42" name="Google Shape;142;p19"/>
          <p:cNvGraphicFramePr/>
          <p:nvPr/>
        </p:nvGraphicFramePr>
        <p:xfrm>
          <a:off x="9745525" y="18322525"/>
          <a:ext cx="3000000" cy="3000000"/>
        </p:xfrm>
        <a:graphic>
          <a:graphicData uri="http://schemas.openxmlformats.org/drawingml/2006/table">
            <a:tbl>
              <a:tblPr>
                <a:noFill/>
                <a:tableStyleId>{A21DCD53-112D-4169-9141-99F3A3DE90D1}</a:tableStyleId>
              </a:tblPr>
              <a:tblGrid>
                <a:gridCol w="7487900">
                  <a:extLst>
                    <a:ext uri="{9D8B030D-6E8A-4147-A177-3AD203B41FA5}">
                      <a16:colId xmlns:a16="http://schemas.microsoft.com/office/drawing/2014/main" val="20000"/>
                    </a:ext>
                  </a:extLst>
                </a:gridCol>
              </a:tblGrid>
              <a:tr h="2427050">
                <a:tc>
                  <a:txBody>
                    <a:bodyPr/>
                    <a:lstStyle/>
                    <a:p>
                      <a:pPr marL="457200" lvl="0" indent="-381000" algn="l" rtl="0">
                        <a:lnSpc>
                          <a:spcPct val="115000"/>
                        </a:lnSpc>
                        <a:spcBef>
                          <a:spcPts val="12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ileus, obstruction dilatation and toxic megacolon</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Bacteremia in 4 % of severely ill patient</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Seizures, HUS</a:t>
                      </a:r>
                      <a:endParaRPr sz="2400">
                        <a:solidFill>
                          <a:schemeClr val="dk1"/>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43" name="Google Shape;143;p19"/>
          <p:cNvGraphicFramePr/>
          <p:nvPr/>
        </p:nvGraphicFramePr>
        <p:xfrm>
          <a:off x="3026113" y="20749575"/>
          <a:ext cx="3000000" cy="3000000"/>
        </p:xfrm>
        <a:graphic>
          <a:graphicData uri="http://schemas.openxmlformats.org/drawingml/2006/table">
            <a:tbl>
              <a:tblPr>
                <a:noFill/>
                <a:tableStyleId>{A21DCD53-112D-4169-9141-99F3A3DE90D1}</a:tableStyleId>
              </a:tblPr>
              <a:tblGrid>
                <a:gridCol w="6719400">
                  <a:extLst>
                    <a:ext uri="{9D8B030D-6E8A-4147-A177-3AD203B41FA5}">
                      <a16:colId xmlns:a16="http://schemas.microsoft.com/office/drawing/2014/main" val="20000"/>
                    </a:ext>
                  </a:extLst>
                </a:gridCol>
              </a:tblGrid>
              <a:tr h="4288125">
                <a:tc>
                  <a:txBody>
                    <a:bodyPr/>
                    <a:lstStyle/>
                    <a:p>
                      <a:pPr marL="0" lvl="0" indent="0" algn="l" rtl="0">
                        <a:lnSpc>
                          <a:spcPct val="115000"/>
                        </a:lnSpc>
                        <a:spcBef>
                          <a:spcPts val="800"/>
                        </a:spcBef>
                        <a:spcAft>
                          <a:spcPts val="0"/>
                        </a:spcAft>
                        <a:buNone/>
                      </a:pPr>
                      <a:r>
                        <a:rPr lang="en" sz="2400" b="1">
                          <a:latin typeface="Josefin Sans"/>
                          <a:ea typeface="Josefin Sans"/>
                          <a:cs typeface="Josefin Sans"/>
                          <a:sym typeface="Josefin Sans"/>
                        </a:rPr>
                        <a:t>Enteric Fever:</a:t>
                      </a:r>
                      <a:endParaRPr sz="2400" b="1">
                        <a:latin typeface="Josefin Sans"/>
                        <a:ea typeface="Josefin Sans"/>
                        <a:cs typeface="Josefin Sans"/>
                        <a:sym typeface="Josefin Sans"/>
                      </a:endParaRPr>
                    </a:p>
                    <a:p>
                      <a:pPr marL="457200" lvl="0" indent="-381000" algn="l" rtl="0">
                        <a:lnSpc>
                          <a:spcPct val="115000"/>
                        </a:lnSpc>
                        <a:spcBef>
                          <a:spcPts val="6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Ceftriaxone</a:t>
                      </a:r>
                      <a:r>
                        <a:rPr lang="en" sz="2400">
                          <a:solidFill>
                            <a:srgbClr val="FF0000"/>
                          </a:solidFill>
                          <a:latin typeface="Calibri"/>
                          <a:ea typeface="Calibri"/>
                          <a:cs typeface="Calibri"/>
                          <a:sym typeface="Calibri"/>
                        </a:rPr>
                        <a:t>(+ Azithromycin in ptn from India &amp; SE Asia)</a:t>
                      </a:r>
                      <a:endParaRPr sz="2400">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Ciprofloxacin</a:t>
                      </a:r>
                      <a:r>
                        <a:rPr lang="en" sz="2400">
                          <a:solidFill>
                            <a:srgbClr val="FF0000"/>
                          </a:solidFill>
                          <a:latin typeface="Calibri"/>
                          <a:ea typeface="Calibri"/>
                          <a:cs typeface="Calibri"/>
                          <a:sym typeface="Calibri"/>
                        </a:rPr>
                        <a:t>(used in ptn from other areas)</a:t>
                      </a:r>
                      <a:endParaRPr sz="2400">
                        <a:solidFill>
                          <a:srgbClr val="FF0000"/>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Trimethoprim – Sulfamethoxazole</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Ampicillin</a:t>
                      </a:r>
                      <a:endParaRPr sz="2400">
                        <a:solidFill>
                          <a:schemeClr val="dk1"/>
                        </a:solidFill>
                        <a:latin typeface="Calibri"/>
                        <a:ea typeface="Calibri"/>
                        <a:cs typeface="Calibri"/>
                        <a:sym typeface="Calibri"/>
                      </a:endParaRPr>
                    </a:p>
                    <a:p>
                      <a:pPr marL="0" lvl="0" indent="0" algn="l" rtl="0">
                        <a:lnSpc>
                          <a:spcPct val="115000"/>
                        </a:lnSpc>
                        <a:spcBef>
                          <a:spcPts val="600"/>
                        </a:spcBef>
                        <a:spcAft>
                          <a:spcPts val="0"/>
                        </a:spcAft>
                        <a:buNone/>
                      </a:pPr>
                      <a:r>
                        <a:rPr lang="en" sz="2400" b="1">
                          <a:solidFill>
                            <a:schemeClr val="dk1"/>
                          </a:solidFill>
                          <a:latin typeface="Calibri"/>
                          <a:ea typeface="Calibri"/>
                          <a:cs typeface="Calibri"/>
                          <a:sym typeface="Calibri"/>
                        </a:rPr>
                        <a:t>Salmonella Gastroenteritis</a:t>
                      </a:r>
                      <a:endParaRPr sz="2400">
                        <a:solidFill>
                          <a:schemeClr val="dk1"/>
                        </a:solidFill>
                        <a:latin typeface="Calibri"/>
                        <a:ea typeface="Calibri"/>
                        <a:cs typeface="Calibri"/>
                        <a:sym typeface="Calibri"/>
                      </a:endParaRPr>
                    </a:p>
                    <a:p>
                      <a:pPr marL="457200" lvl="0" indent="-381000" algn="l" rtl="0">
                        <a:lnSpc>
                          <a:spcPct val="115000"/>
                        </a:lnSpc>
                        <a:spcBef>
                          <a:spcPts val="6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fluid and electrolyte replacement</a:t>
                      </a:r>
                      <a:endParaRPr sz="2400">
                        <a:solidFill>
                          <a:schemeClr val="dk1"/>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44" name="Google Shape;144;p19"/>
          <p:cNvGraphicFramePr/>
          <p:nvPr/>
        </p:nvGraphicFramePr>
        <p:xfrm>
          <a:off x="185875" y="18322525"/>
          <a:ext cx="3000000" cy="3000000"/>
        </p:xfrm>
        <a:graphic>
          <a:graphicData uri="http://schemas.openxmlformats.org/drawingml/2006/table">
            <a:tbl>
              <a:tblPr>
                <a:noFill/>
                <a:tableStyleId>{A21DCD53-112D-4169-9141-99F3A3DE90D1}</a:tableStyleId>
              </a:tblPr>
              <a:tblGrid>
                <a:gridCol w="2840250">
                  <a:extLst>
                    <a:ext uri="{9D8B030D-6E8A-4147-A177-3AD203B41FA5}">
                      <a16:colId xmlns:a16="http://schemas.microsoft.com/office/drawing/2014/main" val="20000"/>
                    </a:ext>
                  </a:extLst>
                </a:gridCol>
              </a:tblGrid>
              <a:tr h="2427050">
                <a:tc>
                  <a:txBody>
                    <a:bodyPr/>
                    <a:lstStyle/>
                    <a:p>
                      <a:pPr marL="0" lvl="0" indent="0" algn="l" rtl="0">
                        <a:lnSpc>
                          <a:spcPct val="115000"/>
                        </a:lnSpc>
                        <a:spcBef>
                          <a:spcPts val="0"/>
                        </a:spcBef>
                        <a:spcAft>
                          <a:spcPts val="0"/>
                        </a:spcAft>
                        <a:buNone/>
                      </a:pPr>
                      <a:r>
                        <a:rPr lang="en" sz="2400" b="1">
                          <a:latin typeface="Josefin Sans"/>
                          <a:ea typeface="Josefin Sans"/>
                          <a:cs typeface="Josefin Sans"/>
                          <a:sym typeface="Josefin Sans"/>
                        </a:rPr>
                        <a:t>Complications</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bl>
          </a:graphicData>
        </a:graphic>
      </p:graphicFrame>
      <p:graphicFrame>
        <p:nvGraphicFramePr>
          <p:cNvPr id="145" name="Google Shape;145;p19"/>
          <p:cNvGraphicFramePr/>
          <p:nvPr/>
        </p:nvGraphicFramePr>
        <p:xfrm>
          <a:off x="9745513" y="20749575"/>
          <a:ext cx="3000000" cy="3000000"/>
        </p:xfrm>
        <a:graphic>
          <a:graphicData uri="http://schemas.openxmlformats.org/drawingml/2006/table">
            <a:tbl>
              <a:tblPr>
                <a:noFill/>
                <a:tableStyleId>{A21DCD53-112D-4169-9141-99F3A3DE90D1}</a:tableStyleId>
              </a:tblPr>
              <a:tblGrid>
                <a:gridCol w="7487900">
                  <a:extLst>
                    <a:ext uri="{9D8B030D-6E8A-4147-A177-3AD203B41FA5}">
                      <a16:colId xmlns:a16="http://schemas.microsoft.com/office/drawing/2014/main" val="20000"/>
                    </a:ext>
                  </a:extLst>
                </a:gridCol>
              </a:tblGrid>
              <a:tr h="4288125">
                <a:tc>
                  <a:txBody>
                    <a:bodyPr/>
                    <a:lstStyle/>
                    <a:p>
                      <a:pPr marL="457200" lvl="0"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Antibiotic indicated if symptoms were severe and used to reduce duration of illness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Antimicrobial agents depending on susceptibility testing Including: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Ampicillin  or IV Ceftriaxone  or oral  TMP-SMX or Ciprofloxacin or doxycycline</a:t>
                      </a:r>
                      <a:endParaRPr sz="2400">
                        <a:solidFill>
                          <a:schemeClr val="dk1"/>
                        </a:solidFill>
                        <a:latin typeface="Calibri"/>
                        <a:ea typeface="Calibri"/>
                        <a:cs typeface="Calibri"/>
                        <a:sym typeface="Calibri"/>
                      </a:endParaRPr>
                    </a:p>
                    <a:p>
                      <a:pPr marL="457200" lvl="0" indent="0" algn="l" rtl="0">
                        <a:spcBef>
                          <a:spcPts val="0"/>
                        </a:spcBef>
                        <a:spcAft>
                          <a:spcPts val="0"/>
                        </a:spcAft>
                        <a:buNone/>
                      </a:pPr>
                      <a:r>
                        <a:rPr lang="en" sz="2400">
                          <a:solidFill>
                            <a:srgbClr val="666666"/>
                          </a:solidFill>
                          <a:latin typeface="Calibri"/>
                          <a:ea typeface="Calibri"/>
                          <a:cs typeface="Calibri"/>
                          <a:sym typeface="Calibri"/>
                        </a:rPr>
                        <a:t>(same as salmonella except no Azithromycin)</a:t>
                      </a:r>
                      <a:endParaRPr sz="2400">
                        <a:solidFill>
                          <a:srgbClr val="666666"/>
                        </a:solidFill>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bl>
          </a:graphicData>
        </a:graphic>
      </p:graphicFrame>
      <p:graphicFrame>
        <p:nvGraphicFramePr>
          <p:cNvPr id="146" name="Google Shape;146;p19"/>
          <p:cNvGraphicFramePr/>
          <p:nvPr/>
        </p:nvGraphicFramePr>
        <p:xfrm>
          <a:off x="185863" y="20749575"/>
          <a:ext cx="3000000" cy="3000000"/>
        </p:xfrm>
        <a:graphic>
          <a:graphicData uri="http://schemas.openxmlformats.org/drawingml/2006/table">
            <a:tbl>
              <a:tblPr>
                <a:noFill/>
                <a:tableStyleId>{A21DCD53-112D-4169-9141-99F3A3DE90D1}</a:tableStyleId>
              </a:tblPr>
              <a:tblGrid>
                <a:gridCol w="2840250">
                  <a:extLst>
                    <a:ext uri="{9D8B030D-6E8A-4147-A177-3AD203B41FA5}">
                      <a16:colId xmlns:a16="http://schemas.microsoft.com/office/drawing/2014/main" val="20000"/>
                    </a:ext>
                  </a:extLst>
                </a:gridCol>
              </a:tblGrid>
              <a:tr h="4288125">
                <a:tc>
                  <a:txBody>
                    <a:bodyPr/>
                    <a:lstStyle/>
                    <a:p>
                      <a:pPr marL="0" lvl="0" indent="0" algn="l" rtl="0">
                        <a:lnSpc>
                          <a:spcPct val="115000"/>
                        </a:lnSpc>
                        <a:spcBef>
                          <a:spcPts val="0"/>
                        </a:spcBef>
                        <a:spcAft>
                          <a:spcPts val="0"/>
                        </a:spcAft>
                        <a:buNone/>
                      </a:pPr>
                      <a:r>
                        <a:rPr lang="en" sz="2400" b="1">
                          <a:latin typeface="Josefin Sans"/>
                          <a:ea typeface="Josefin Sans"/>
                          <a:cs typeface="Josefin Sans"/>
                          <a:sym typeface="Josefin Sans"/>
                        </a:rPr>
                        <a:t>Treatment.</a:t>
                      </a:r>
                      <a:endParaRPr sz="2400" b="1">
                        <a:latin typeface="Josefin Sans"/>
                        <a:ea typeface="Josefin Sans"/>
                        <a:cs typeface="Josefin Sans"/>
                        <a:sym typeface="Josefin Sans"/>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pic>
        <p:nvPicPr>
          <p:cNvPr id="151" name="Google Shape;151;p20"/>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52" name="Google Shape;152;p20"/>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53" name="Google Shape;153;p20"/>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54" name="Google Shape;154;p20"/>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55" name="Google Shape;155;p20"/>
          <p:cNvSpPr txBox="1">
            <a:spLocks noGrp="1"/>
          </p:cNvSpPr>
          <p:nvPr>
            <p:ph type="body" idx="1"/>
          </p:nvPr>
        </p:nvSpPr>
        <p:spPr>
          <a:xfrm>
            <a:off x="360625" y="230275"/>
            <a:ext cx="16720200" cy="22106700"/>
          </a:xfrm>
          <a:prstGeom prst="rect">
            <a:avLst/>
          </a:prstGeom>
        </p:spPr>
        <p:txBody>
          <a:bodyPr spcFirstLastPara="1" wrap="square" lIns="191875" tIns="191875" rIns="191875" bIns="191875" anchor="t" anchorCtr="0">
            <a:noAutofit/>
          </a:bodyPr>
          <a:lstStyle/>
          <a:p>
            <a:pPr marL="0" lvl="0" indent="0" algn="ctr" rtl="0">
              <a:spcBef>
                <a:spcPts val="0"/>
              </a:spcBef>
              <a:spcAft>
                <a:spcPts val="0"/>
              </a:spcAft>
              <a:buNone/>
            </a:pPr>
            <a:r>
              <a:rPr lang="en" sz="6000" b="1">
                <a:solidFill>
                  <a:srgbClr val="222222"/>
                </a:solidFill>
                <a:latin typeface="Josefin Sans"/>
                <a:ea typeface="Josefin Sans"/>
                <a:cs typeface="Josefin Sans"/>
                <a:sym typeface="Josefin Sans"/>
              </a:rPr>
              <a:t>Doctor’s Notes: </a:t>
            </a:r>
            <a:endParaRPr sz="6000" b="1">
              <a:solidFill>
                <a:srgbClr val="222222"/>
              </a:solidFill>
              <a:latin typeface="Josefin Sans"/>
              <a:ea typeface="Josefin Sans"/>
              <a:cs typeface="Josefin Sans"/>
              <a:sym typeface="Josefin Sans"/>
            </a:endParaRPr>
          </a:p>
          <a:p>
            <a:pPr marL="0" lvl="0" indent="0" algn="l" rtl="0">
              <a:spcBef>
                <a:spcPts val="3400"/>
              </a:spcBef>
              <a:spcAft>
                <a:spcPts val="0"/>
              </a:spcAft>
              <a:buNone/>
            </a:pPr>
            <a:r>
              <a:rPr lang="en" sz="3600" b="1">
                <a:solidFill>
                  <a:srgbClr val="222222"/>
                </a:solidFill>
                <a:latin typeface="Calibri"/>
                <a:ea typeface="Calibri"/>
                <a:cs typeface="Calibri"/>
                <a:sym typeface="Calibri"/>
              </a:rPr>
              <a:t>Introduction:</a:t>
            </a:r>
            <a:endParaRPr sz="3600" b="1">
              <a:solidFill>
                <a:srgbClr val="222222"/>
              </a:solidFill>
              <a:latin typeface="Calibri"/>
              <a:ea typeface="Calibri"/>
              <a:cs typeface="Calibri"/>
              <a:sym typeface="Calibri"/>
            </a:endParaRPr>
          </a:p>
          <a:p>
            <a:pPr marL="457200" lvl="0" indent="-457200" algn="l" rtl="0">
              <a:spcBef>
                <a:spcPts val="340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Infectious diarrhea is either: watery diarrhea, food poisoning or dysentery:</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two causes for dysentery : amoebic(E.histolytica) and bacillus (shigella)</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Some causes watery diarrhea by their enterotoxin Salmonella,cholera </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Maybe caused by a preformed toxin (the bacteria might be dead)</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Salmonella is the most bacteria we see in laps (the most common is actually campylobacter, but not common in the lap) because they won’t be sick.</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u="sng">
                <a:solidFill>
                  <a:srgbClr val="C00000"/>
                </a:solidFill>
                <a:latin typeface="Calibri"/>
                <a:ea typeface="Calibri"/>
                <a:cs typeface="Calibri"/>
                <a:sym typeface="Calibri"/>
              </a:rPr>
              <a:t>Both </a:t>
            </a:r>
            <a:r>
              <a:rPr lang="en" sz="3600">
                <a:solidFill>
                  <a:srgbClr val="C00000"/>
                </a:solidFill>
                <a:latin typeface="Calibri"/>
                <a:ea typeface="Calibri"/>
                <a:cs typeface="Calibri"/>
                <a:sym typeface="Calibri"/>
              </a:rPr>
              <a:t> Shigella and salmonella are non lactose fermentative</a:t>
            </a:r>
            <a:endParaRPr sz="3600">
              <a:solidFill>
                <a:srgbClr val="C00000"/>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Calibri"/>
              <a:buChar char="●"/>
            </a:pPr>
            <a:r>
              <a:rPr lang="en" sz="3600">
                <a:solidFill>
                  <a:srgbClr val="C00000"/>
                </a:solidFill>
                <a:latin typeface="Calibri"/>
                <a:ea typeface="Calibri"/>
                <a:cs typeface="Calibri"/>
                <a:sym typeface="Calibri"/>
              </a:rPr>
              <a:t>Salmonella is motile </a:t>
            </a:r>
            <a:r>
              <a:rPr lang="en" sz="3600">
                <a:solidFill>
                  <a:srgbClr val="999999"/>
                </a:solidFill>
                <a:latin typeface="Calibri"/>
                <a:ea typeface="Calibri"/>
                <a:cs typeface="Calibri"/>
                <a:sym typeface="Calibri"/>
              </a:rPr>
              <a:t>(like a salmon fish)</a:t>
            </a:r>
            <a:r>
              <a:rPr lang="en" sz="3600">
                <a:solidFill>
                  <a:srgbClr val="C00000"/>
                </a:solidFill>
                <a:latin typeface="Calibri"/>
                <a:ea typeface="Calibri"/>
                <a:cs typeface="Calibri"/>
                <a:sym typeface="Calibri"/>
              </a:rPr>
              <a:t> while Shigella </a:t>
            </a:r>
            <a:r>
              <a:rPr lang="en" sz="3600" u="sng">
                <a:solidFill>
                  <a:srgbClr val="C00000"/>
                </a:solidFill>
                <a:latin typeface="Calibri"/>
                <a:ea typeface="Calibri"/>
                <a:cs typeface="Calibri"/>
                <a:sym typeface="Calibri"/>
              </a:rPr>
              <a:t>isn’t</a:t>
            </a:r>
            <a:endParaRPr sz="3600" u="sng">
              <a:solidFill>
                <a:srgbClr val="C00000"/>
              </a:solidFill>
              <a:latin typeface="Calibri"/>
              <a:ea typeface="Calibri"/>
              <a:cs typeface="Calibri"/>
              <a:sym typeface="Calibri"/>
            </a:endParaRPr>
          </a:p>
          <a:p>
            <a:pPr marL="457200" lvl="0" indent="-457200" algn="l" rtl="0">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Salmonella has vaccine shigella doesn't</a:t>
            </a:r>
            <a:endParaRPr sz="3600">
              <a:solidFill>
                <a:srgbClr val="999999"/>
              </a:solidFill>
              <a:latin typeface="Calibri"/>
              <a:ea typeface="Calibri"/>
              <a:cs typeface="Calibri"/>
              <a:sym typeface="Calibri"/>
            </a:endParaRPr>
          </a:p>
          <a:p>
            <a:pPr marL="0" lvl="0" indent="0" algn="l" rtl="0">
              <a:spcBef>
                <a:spcPts val="3400"/>
              </a:spcBef>
              <a:spcAft>
                <a:spcPts val="0"/>
              </a:spcAft>
              <a:buNone/>
            </a:pPr>
            <a:r>
              <a:rPr lang="en" sz="4800" b="1">
                <a:solidFill>
                  <a:srgbClr val="222222"/>
                </a:solidFill>
                <a:latin typeface="Calibri"/>
                <a:ea typeface="Calibri"/>
                <a:cs typeface="Calibri"/>
                <a:sym typeface="Calibri"/>
              </a:rPr>
              <a:t>Salmonella introduction:</a:t>
            </a:r>
            <a:endParaRPr sz="4800" b="1">
              <a:solidFill>
                <a:srgbClr val="222222"/>
              </a:solidFill>
              <a:latin typeface="Calibri"/>
              <a:ea typeface="Calibri"/>
              <a:cs typeface="Calibri"/>
              <a:sym typeface="Calibri"/>
            </a:endParaRPr>
          </a:p>
          <a:p>
            <a:pPr marL="0" lvl="0" indent="0" algn="l" rtl="0">
              <a:spcBef>
                <a:spcPts val="3400"/>
              </a:spcBef>
              <a:spcAft>
                <a:spcPts val="0"/>
              </a:spcAft>
              <a:buNone/>
            </a:pPr>
            <a:r>
              <a:rPr lang="en" sz="3600" b="1">
                <a:solidFill>
                  <a:srgbClr val="222222"/>
                </a:solidFill>
                <a:latin typeface="Calibri"/>
                <a:ea typeface="Calibri"/>
                <a:cs typeface="Calibri"/>
                <a:sym typeface="Calibri"/>
              </a:rPr>
              <a:t>features</a:t>
            </a:r>
            <a:r>
              <a:rPr lang="en" sz="3600">
                <a:solidFill>
                  <a:srgbClr val="222222"/>
                </a:solidFill>
                <a:latin typeface="Calibri"/>
                <a:ea typeface="Calibri"/>
                <a:cs typeface="Calibri"/>
                <a:sym typeface="Calibri"/>
              </a:rPr>
              <a:t>:Gram -ve highly motile non lactose fermentation</a:t>
            </a:r>
            <a:r>
              <a:rPr lang="en" sz="3600">
                <a:solidFill>
                  <a:srgbClr val="C00000"/>
                </a:solidFill>
                <a:latin typeface="Calibri"/>
                <a:ea typeface="Calibri"/>
                <a:cs typeface="Calibri"/>
                <a:sym typeface="Calibri"/>
              </a:rPr>
              <a:t> produces H2S.</a:t>
            </a:r>
            <a:endParaRPr sz="3600">
              <a:solidFill>
                <a:srgbClr val="C00000"/>
              </a:solidFill>
              <a:latin typeface="Calibri"/>
              <a:ea typeface="Calibri"/>
              <a:cs typeface="Calibri"/>
              <a:sym typeface="Calibri"/>
            </a:endParaRPr>
          </a:p>
          <a:p>
            <a:pPr marL="0" lvl="0" indent="0" algn="l" rtl="0">
              <a:spcBef>
                <a:spcPts val="3400"/>
              </a:spcBef>
              <a:spcAft>
                <a:spcPts val="0"/>
              </a:spcAft>
              <a:buClr>
                <a:schemeClr val="dk1"/>
              </a:buClr>
              <a:buSzPts val="1100"/>
              <a:buFont typeface="Arial"/>
              <a:buNone/>
            </a:pPr>
            <a:r>
              <a:rPr lang="en" sz="3600">
                <a:solidFill>
                  <a:srgbClr val="222222"/>
                </a:solidFill>
                <a:latin typeface="Calibri"/>
                <a:ea typeface="Calibri"/>
                <a:cs typeface="Calibri"/>
                <a:sym typeface="Calibri"/>
              </a:rPr>
              <a:t>Salmonella species: They are able to go inside the cell so they can hide from phagocytosis and some of them are also capsulated </a:t>
            </a:r>
            <a:endParaRPr sz="3600">
              <a:solidFill>
                <a:srgbClr val="222222"/>
              </a:solidFill>
              <a:latin typeface="Calibri"/>
              <a:ea typeface="Calibri"/>
              <a:cs typeface="Calibri"/>
              <a:sym typeface="Calibri"/>
            </a:endParaRPr>
          </a:p>
          <a:p>
            <a:pPr marL="457200" lvl="0" indent="-457200" algn="l" rtl="0">
              <a:spcBef>
                <a:spcPts val="340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There are two genus S.enterica S.borgori</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C00000"/>
              </a:buClr>
              <a:buSzPts val="3600"/>
              <a:buFont typeface="Josefin Sans"/>
              <a:buChar char="●"/>
            </a:pPr>
            <a:r>
              <a:rPr lang="en" sz="3600">
                <a:solidFill>
                  <a:srgbClr val="C00000"/>
                </a:solidFill>
                <a:latin typeface="Calibri"/>
                <a:ea typeface="Calibri"/>
                <a:cs typeface="Calibri"/>
                <a:sym typeface="Calibri"/>
              </a:rPr>
              <a:t>All pathological subspecies are related to S.enterica, including S.typhi</a:t>
            </a:r>
            <a:endParaRPr sz="3600">
              <a:solidFill>
                <a:srgbClr val="C00000"/>
              </a:solidFill>
              <a:latin typeface="Calibri"/>
              <a:ea typeface="Calibri"/>
              <a:cs typeface="Calibri"/>
              <a:sym typeface="Calibri"/>
            </a:endParaRPr>
          </a:p>
          <a:p>
            <a:pPr marL="0" lvl="0" indent="0" algn="l" rtl="0">
              <a:spcBef>
                <a:spcPts val="3400"/>
              </a:spcBef>
              <a:spcAft>
                <a:spcPts val="3400"/>
              </a:spcAft>
              <a:buClr>
                <a:schemeClr val="dk1"/>
              </a:buClr>
              <a:buSzPts val="1100"/>
              <a:buFont typeface="Arial"/>
              <a:buNone/>
            </a:pPr>
            <a:endParaRPr sz="3600">
              <a:solidFill>
                <a:srgbClr val="C00000"/>
              </a:solidFill>
              <a:latin typeface="Josefin Sans"/>
              <a:ea typeface="Josefin Sans"/>
              <a:cs typeface="Josefin Sans"/>
              <a:sym typeface="Josefi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pic>
        <p:nvPicPr>
          <p:cNvPr id="160" name="Google Shape;160;p21"/>
          <p:cNvPicPr preferRelativeResize="0"/>
          <p:nvPr/>
        </p:nvPicPr>
        <p:blipFill>
          <a:blip r:embed="rId4">
            <a:alphaModFix/>
          </a:blip>
          <a:stretch>
            <a:fillRect/>
          </a:stretch>
        </p:blipFill>
        <p:spPr>
          <a:xfrm>
            <a:off x="5273529" y="2903806"/>
            <a:ext cx="7569149" cy="943211"/>
          </a:xfrm>
          <a:prstGeom prst="rect">
            <a:avLst/>
          </a:prstGeom>
          <a:noFill/>
          <a:ln>
            <a:noFill/>
          </a:ln>
        </p:spPr>
      </p:pic>
      <p:sp>
        <p:nvSpPr>
          <p:cNvPr id="161" name="Google Shape;161;p21"/>
          <p:cNvSpPr txBox="1"/>
          <p:nvPr/>
        </p:nvSpPr>
        <p:spPr>
          <a:xfrm>
            <a:off x="3054626" y="3314550"/>
            <a:ext cx="12040800" cy="1809000"/>
          </a:xfrm>
          <a:prstGeom prst="rect">
            <a:avLst/>
          </a:prstGeom>
          <a:no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sz="5900" b="1">
              <a:solidFill>
                <a:schemeClr val="dk1"/>
              </a:solidFill>
              <a:latin typeface="Comic Sans MS"/>
              <a:ea typeface="Comic Sans MS"/>
              <a:cs typeface="Comic Sans MS"/>
              <a:sym typeface="Comic Sans MS"/>
            </a:endParaRPr>
          </a:p>
        </p:txBody>
      </p:sp>
      <p:pic>
        <p:nvPicPr>
          <p:cNvPr id="162" name="Google Shape;162;p21"/>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163" name="Google Shape;163;p21"/>
          <p:cNvPicPr preferRelativeResize="0"/>
          <p:nvPr/>
        </p:nvPicPr>
        <p:blipFill>
          <a:blip r:embed="rId4">
            <a:alphaModFix/>
          </a:blip>
          <a:stretch>
            <a:fillRect/>
          </a:stretch>
        </p:blipFill>
        <p:spPr>
          <a:xfrm>
            <a:off x="5226697" y="10111700"/>
            <a:ext cx="7569149" cy="943211"/>
          </a:xfrm>
          <a:prstGeom prst="rect">
            <a:avLst/>
          </a:prstGeom>
          <a:noFill/>
          <a:ln>
            <a:noFill/>
          </a:ln>
        </p:spPr>
      </p:pic>
      <p:sp>
        <p:nvSpPr>
          <p:cNvPr id="164" name="Google Shape;164;p21"/>
          <p:cNvSpPr txBox="1">
            <a:spLocks noGrp="1"/>
          </p:cNvSpPr>
          <p:nvPr>
            <p:ph type="body" idx="1"/>
          </p:nvPr>
        </p:nvSpPr>
        <p:spPr>
          <a:xfrm>
            <a:off x="593800" y="230275"/>
            <a:ext cx="16650900" cy="23014200"/>
          </a:xfrm>
          <a:prstGeom prst="rect">
            <a:avLst/>
          </a:prstGeom>
        </p:spPr>
        <p:txBody>
          <a:bodyPr spcFirstLastPara="1" wrap="square" lIns="191875" tIns="191875" rIns="191875" bIns="191875" anchor="t" anchorCtr="0">
            <a:noAutofit/>
          </a:bodyPr>
          <a:lstStyle/>
          <a:p>
            <a:pPr marL="0" lvl="0" indent="0" algn="l" rtl="0">
              <a:spcBef>
                <a:spcPts val="0"/>
              </a:spcBef>
              <a:spcAft>
                <a:spcPts val="0"/>
              </a:spcAft>
              <a:buNone/>
            </a:pPr>
            <a:r>
              <a:rPr lang="en" sz="4800" b="1">
                <a:solidFill>
                  <a:srgbClr val="222222"/>
                </a:solidFill>
                <a:latin typeface="Calibri"/>
                <a:ea typeface="Calibri"/>
                <a:cs typeface="Calibri"/>
                <a:sym typeface="Calibri"/>
              </a:rPr>
              <a:t>Salmonella non-typhi:</a:t>
            </a:r>
            <a:endParaRPr sz="4800" b="1">
              <a:solidFill>
                <a:srgbClr val="222222"/>
              </a:solidFill>
              <a:latin typeface="Calibri"/>
              <a:ea typeface="Calibri"/>
              <a:cs typeface="Calibri"/>
              <a:sym typeface="Calibri"/>
            </a:endParaRPr>
          </a:p>
          <a:p>
            <a:pPr marL="457200" lvl="0" indent="-457200" algn="l" rtl="0">
              <a:spcBef>
                <a:spcPts val="3400"/>
              </a:spcBef>
              <a:spcAft>
                <a:spcPts val="0"/>
              </a:spcAft>
              <a:buClr>
                <a:srgbClr val="000000"/>
              </a:buClr>
              <a:buSzPts val="3600"/>
              <a:buFont typeface="Josefin Sans"/>
              <a:buChar char="➔"/>
            </a:pPr>
            <a:r>
              <a:rPr lang="en" sz="3600" b="1">
                <a:solidFill>
                  <a:srgbClr val="222222"/>
                </a:solidFill>
                <a:latin typeface="Calibri"/>
                <a:ea typeface="Calibri"/>
                <a:cs typeface="Calibri"/>
                <a:sym typeface="Calibri"/>
              </a:rPr>
              <a:t>Features: </a:t>
            </a:r>
            <a:r>
              <a:rPr lang="en" sz="3600">
                <a:solidFill>
                  <a:srgbClr val="222222"/>
                </a:solidFill>
                <a:latin typeface="Calibri"/>
                <a:ea typeface="Calibri"/>
                <a:cs typeface="Calibri"/>
                <a:sym typeface="Calibri"/>
              </a:rPr>
              <a:t>O,H,K antigens This organism has three antigenic structure that </a:t>
            </a:r>
            <a:r>
              <a:rPr lang="en" sz="3600">
                <a:solidFill>
                  <a:srgbClr val="C00000"/>
                </a:solidFill>
                <a:latin typeface="Calibri"/>
                <a:ea typeface="Calibri"/>
                <a:cs typeface="Calibri"/>
                <a:sym typeface="Calibri"/>
              </a:rPr>
              <a:t>differentiate the serotypes:-O.somatic -H.flagella -K.capsule</a:t>
            </a:r>
            <a:endParaRPr sz="3600">
              <a:solidFill>
                <a:srgbClr val="C00000"/>
              </a:solidFill>
              <a:latin typeface="Calibri"/>
              <a:ea typeface="Calibri"/>
              <a:cs typeface="Calibri"/>
              <a:sym typeface="Calibri"/>
            </a:endParaRPr>
          </a:p>
          <a:p>
            <a:pPr marL="0" lvl="0" indent="0" algn="l" rtl="0">
              <a:spcBef>
                <a:spcPts val="3400"/>
              </a:spcBef>
              <a:spcAft>
                <a:spcPts val="0"/>
              </a:spcAft>
              <a:buClr>
                <a:schemeClr val="dk1"/>
              </a:buClr>
              <a:buSzPts val="1100"/>
              <a:buFont typeface="Arial"/>
              <a:buNone/>
            </a:pPr>
            <a:r>
              <a:rPr lang="en" sz="3600">
                <a:solidFill>
                  <a:srgbClr val="C00000"/>
                </a:solidFill>
                <a:latin typeface="Calibri"/>
                <a:ea typeface="Calibri"/>
                <a:cs typeface="Calibri"/>
                <a:sym typeface="Calibri"/>
              </a:rPr>
              <a:t>S.typhi has a Vi capsule(v  from virulent ) when V is positive = s.typhi</a:t>
            </a:r>
            <a:endParaRPr sz="3600">
              <a:solidFill>
                <a:srgbClr val="C00000"/>
              </a:solidFill>
              <a:latin typeface="Calibri"/>
              <a:ea typeface="Calibri"/>
              <a:cs typeface="Calibri"/>
              <a:sym typeface="Calibri"/>
            </a:endParaRPr>
          </a:p>
          <a:p>
            <a:pPr marL="457200" lvl="0" indent="-457200" algn="l" rtl="0">
              <a:spcBef>
                <a:spcPts val="3400"/>
              </a:spcBef>
              <a:spcAft>
                <a:spcPts val="0"/>
              </a:spcAft>
              <a:buClr>
                <a:srgbClr val="222222"/>
              </a:buClr>
              <a:buSzPts val="3600"/>
              <a:buFont typeface="Josefin Sans"/>
              <a:buChar char="➔"/>
            </a:pPr>
            <a:r>
              <a:rPr lang="en" sz="3600" b="1">
                <a:solidFill>
                  <a:srgbClr val="222222"/>
                </a:solidFill>
                <a:latin typeface="Calibri"/>
                <a:ea typeface="Calibri"/>
                <a:cs typeface="Calibri"/>
                <a:sym typeface="Calibri"/>
              </a:rPr>
              <a:t> reservoir:</a:t>
            </a:r>
            <a:r>
              <a:rPr lang="en" sz="3600">
                <a:solidFill>
                  <a:srgbClr val="222222"/>
                </a:solidFill>
                <a:latin typeface="Calibri"/>
                <a:ea typeface="Calibri"/>
                <a:cs typeface="Calibri"/>
                <a:sym typeface="Calibri"/>
              </a:rPr>
              <a:t> founded in cold blooded animals (birds,rodents,snakes)</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Josefin Sans"/>
              <a:buChar char="➔"/>
            </a:pPr>
            <a:r>
              <a:rPr lang="en" sz="3600" b="1">
                <a:solidFill>
                  <a:srgbClr val="222222"/>
                </a:solidFill>
                <a:latin typeface="Calibri"/>
                <a:ea typeface="Calibri"/>
                <a:cs typeface="Calibri"/>
                <a:sym typeface="Calibri"/>
              </a:rPr>
              <a:t>transmission:</a:t>
            </a:r>
            <a:r>
              <a:rPr lang="en" sz="3600">
                <a:solidFill>
                  <a:srgbClr val="222222"/>
                </a:solidFill>
                <a:latin typeface="Calibri"/>
                <a:ea typeface="Calibri"/>
                <a:cs typeface="Calibri"/>
                <a:sym typeface="Calibri"/>
              </a:rPr>
              <a:t> chicken, milk. (it depend on how you prepare the food sometimes the ice cream can get contaminated)</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Josefin Sans"/>
              <a:buChar char="➔"/>
            </a:pPr>
            <a:r>
              <a:rPr lang="en" sz="3600" b="1">
                <a:solidFill>
                  <a:srgbClr val="222222"/>
                </a:solidFill>
                <a:latin typeface="Calibri"/>
                <a:ea typeface="Calibri"/>
                <a:cs typeface="Calibri"/>
                <a:sym typeface="Calibri"/>
              </a:rPr>
              <a:t>Causes: </a:t>
            </a:r>
            <a:r>
              <a:rPr lang="en" sz="3600">
                <a:solidFill>
                  <a:srgbClr val="222222"/>
                </a:solidFill>
                <a:latin typeface="Calibri"/>
                <a:ea typeface="Calibri"/>
                <a:cs typeface="Calibri"/>
                <a:sym typeface="Calibri"/>
              </a:rPr>
              <a:t>gastroenteritis(self-limiting), bacteremia </a:t>
            </a:r>
            <a:endParaRPr sz="3600">
              <a:solidFill>
                <a:srgbClr val="222222"/>
              </a:solidFill>
              <a:latin typeface="Calibri"/>
              <a:ea typeface="Calibri"/>
              <a:cs typeface="Calibri"/>
              <a:sym typeface="Calibri"/>
            </a:endParaRPr>
          </a:p>
          <a:p>
            <a:pPr marL="0" lvl="0" indent="0" algn="l" rtl="0">
              <a:spcBef>
                <a:spcPts val="3400"/>
              </a:spcBef>
              <a:spcAft>
                <a:spcPts val="0"/>
              </a:spcAft>
              <a:buNone/>
            </a:pPr>
            <a:r>
              <a:rPr lang="en" sz="3600" b="1">
                <a:solidFill>
                  <a:srgbClr val="C00000"/>
                </a:solidFill>
                <a:latin typeface="Calibri"/>
                <a:ea typeface="Calibri"/>
                <a:cs typeface="Calibri"/>
                <a:sym typeface="Calibri"/>
              </a:rPr>
              <a:t>Important:</a:t>
            </a:r>
            <a:r>
              <a:rPr lang="en" sz="3600">
                <a:solidFill>
                  <a:srgbClr val="C00000"/>
                </a:solidFill>
                <a:latin typeface="Calibri"/>
                <a:ea typeface="Calibri"/>
                <a:cs typeface="Calibri"/>
                <a:sym typeface="Calibri"/>
              </a:rPr>
              <a:t> you treat Salmonella gastroenteritis in</a:t>
            </a:r>
            <a:r>
              <a:rPr lang="en" sz="3600" b="1">
                <a:solidFill>
                  <a:srgbClr val="C00000"/>
                </a:solidFill>
                <a:latin typeface="Calibri"/>
                <a:ea typeface="Calibri"/>
                <a:cs typeface="Calibri"/>
                <a:sym typeface="Calibri"/>
              </a:rPr>
              <a:t> </a:t>
            </a:r>
            <a:r>
              <a:rPr lang="en" sz="3600">
                <a:solidFill>
                  <a:srgbClr val="C00000"/>
                </a:solidFill>
                <a:latin typeface="Calibri"/>
                <a:ea typeface="Calibri"/>
                <a:cs typeface="Calibri"/>
                <a:sym typeface="Calibri"/>
              </a:rPr>
              <a:t>5 conditions :</a:t>
            </a:r>
            <a:endParaRPr sz="3600">
              <a:solidFill>
                <a:srgbClr val="C00000"/>
              </a:solidFill>
              <a:latin typeface="Calibri"/>
              <a:ea typeface="Calibri"/>
              <a:cs typeface="Calibri"/>
              <a:sym typeface="Calibri"/>
            </a:endParaRPr>
          </a:p>
          <a:p>
            <a:pPr marL="0" lvl="0" indent="0" algn="l" rtl="0">
              <a:spcBef>
                <a:spcPts val="3400"/>
              </a:spcBef>
              <a:spcAft>
                <a:spcPts val="0"/>
              </a:spcAft>
              <a:buNone/>
            </a:pPr>
            <a:r>
              <a:rPr lang="en" sz="3600">
                <a:solidFill>
                  <a:srgbClr val="C00000"/>
                </a:solidFill>
                <a:latin typeface="Calibri"/>
                <a:ea typeface="Calibri"/>
                <a:cs typeface="Calibri"/>
                <a:sym typeface="Calibri"/>
              </a:rPr>
              <a:t>elderly , very young , sickle cell anemia  ,HIV, immunocompromised</a:t>
            </a:r>
            <a:endParaRPr sz="3600">
              <a:solidFill>
                <a:srgbClr val="C00000"/>
              </a:solidFill>
              <a:latin typeface="Calibri"/>
              <a:ea typeface="Calibri"/>
              <a:cs typeface="Calibri"/>
              <a:sym typeface="Calibri"/>
            </a:endParaRPr>
          </a:p>
          <a:p>
            <a:pPr marL="0" lvl="0" indent="0" algn="l" rtl="0">
              <a:spcBef>
                <a:spcPts val="3400"/>
              </a:spcBef>
              <a:spcAft>
                <a:spcPts val="0"/>
              </a:spcAft>
              <a:buNone/>
            </a:pPr>
            <a:r>
              <a:rPr lang="en" sz="3600">
                <a:solidFill>
                  <a:srgbClr val="222222"/>
                </a:solidFill>
                <a:latin typeface="Calibri"/>
                <a:ea typeface="Calibri"/>
                <a:cs typeface="Calibri"/>
                <a:sym typeface="Calibri"/>
              </a:rPr>
              <a:t>You have to treat why? because they have risk for bacteremia </a:t>
            </a:r>
            <a:endParaRPr sz="3600">
              <a:solidFill>
                <a:srgbClr val="222222"/>
              </a:solidFill>
              <a:latin typeface="Calibri"/>
              <a:ea typeface="Calibri"/>
              <a:cs typeface="Calibri"/>
              <a:sym typeface="Calibri"/>
            </a:endParaRPr>
          </a:p>
          <a:p>
            <a:pPr marL="0" lvl="0" indent="0" algn="l" rtl="0">
              <a:spcBef>
                <a:spcPts val="3400"/>
              </a:spcBef>
              <a:spcAft>
                <a:spcPts val="0"/>
              </a:spcAft>
              <a:buNone/>
            </a:pPr>
            <a:r>
              <a:rPr lang="en" sz="4800" b="1">
                <a:solidFill>
                  <a:srgbClr val="222222"/>
                </a:solidFill>
                <a:latin typeface="Calibri"/>
                <a:ea typeface="Calibri"/>
                <a:cs typeface="Calibri"/>
                <a:sym typeface="Calibri"/>
              </a:rPr>
              <a:t>Salmonella typhi:</a:t>
            </a:r>
            <a:endParaRPr sz="3600" b="1">
              <a:solidFill>
                <a:srgbClr val="222222"/>
              </a:solidFill>
              <a:latin typeface="Calibri"/>
              <a:ea typeface="Calibri"/>
              <a:cs typeface="Calibri"/>
              <a:sym typeface="Calibri"/>
            </a:endParaRPr>
          </a:p>
          <a:p>
            <a:pPr marL="457200" lvl="0" indent="-457200" algn="l" rtl="0">
              <a:spcBef>
                <a:spcPts val="340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Salmonella features + Has Vi capsule</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Reservoir:humans only</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Transmission:fecal oral from human carriers</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Causes: Typhoid fever or carrier state </a:t>
            </a:r>
            <a:endParaRPr sz="3600">
              <a:solidFill>
                <a:srgbClr val="222222"/>
              </a:solidFill>
              <a:latin typeface="Calibri"/>
              <a:ea typeface="Calibri"/>
              <a:cs typeface="Calibri"/>
              <a:sym typeface="Calibri"/>
            </a:endParaRPr>
          </a:p>
          <a:p>
            <a:pPr marL="457200" lvl="0" indent="0" algn="l" rtl="0">
              <a:spcBef>
                <a:spcPts val="3400"/>
              </a:spcBef>
              <a:spcAft>
                <a:spcPts val="0"/>
              </a:spcAft>
              <a:buNone/>
            </a:pPr>
            <a:r>
              <a:rPr lang="en" sz="3600" b="1">
                <a:solidFill>
                  <a:srgbClr val="999999"/>
                </a:solidFill>
                <a:latin typeface="Calibri"/>
                <a:ea typeface="Calibri"/>
                <a:cs typeface="Calibri"/>
                <a:sym typeface="Calibri"/>
              </a:rPr>
              <a:t>story</a:t>
            </a:r>
            <a:r>
              <a:rPr lang="en" sz="3600">
                <a:solidFill>
                  <a:srgbClr val="999999"/>
                </a:solidFill>
                <a:latin typeface="Calibri"/>
                <a:ea typeface="Calibri"/>
                <a:cs typeface="Calibri"/>
                <a:sym typeface="Calibri"/>
              </a:rPr>
              <a:t>:An indian nurse came in with fever not that she was treated for diarrhea before at india but not responding, then we treated her and still not cured so we increased the dose after testing for susceptibility </a:t>
            </a:r>
            <a:endParaRPr sz="3600">
              <a:solidFill>
                <a:srgbClr val="999999"/>
              </a:solidFill>
              <a:latin typeface="Calibri"/>
              <a:ea typeface="Calibri"/>
              <a:cs typeface="Calibri"/>
              <a:sym typeface="Calibri"/>
            </a:endParaRPr>
          </a:p>
          <a:p>
            <a:pPr marL="457200" lvl="0" indent="-457200" algn="l" rtl="0">
              <a:spcBef>
                <a:spcPts val="340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It has a long incubation period (9-14 days)</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Calibri"/>
              <a:buChar char="●"/>
            </a:pPr>
            <a:r>
              <a:rPr lang="en" sz="3600">
                <a:solidFill>
                  <a:srgbClr val="222222"/>
                </a:solidFill>
                <a:latin typeface="Calibri"/>
                <a:ea typeface="Calibri"/>
                <a:cs typeface="Calibri"/>
                <a:sym typeface="Calibri"/>
              </a:rPr>
              <a:t>S.typhi is a very serious infections that cause systemic infection causing fever and dissemination, it causes diarrhea in early stages and constipation later</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222222"/>
              </a:buClr>
              <a:buSzPts val="3600"/>
              <a:buFont typeface="Josefin Sans"/>
              <a:buChar char="●"/>
            </a:pPr>
            <a:r>
              <a:rPr lang="en" sz="3600">
                <a:solidFill>
                  <a:srgbClr val="222222"/>
                </a:solidFill>
                <a:latin typeface="Calibri"/>
                <a:ea typeface="Calibri"/>
                <a:cs typeface="Calibri"/>
                <a:sym typeface="Calibri"/>
              </a:rPr>
              <a:t>Initially they will have fever and flu like illness ; And then the organism goes via the macrophage and disseminate to the blood (they will have fever,rose spots and </a:t>
            </a:r>
            <a:r>
              <a:rPr lang="en" sz="3600" b="1">
                <a:solidFill>
                  <a:srgbClr val="222222"/>
                </a:solidFill>
                <a:latin typeface="Calibri"/>
                <a:ea typeface="Calibri"/>
                <a:cs typeface="Calibri"/>
                <a:sym typeface="Calibri"/>
              </a:rPr>
              <a:t>constipation</a:t>
            </a:r>
            <a:r>
              <a:rPr lang="en" sz="3600">
                <a:solidFill>
                  <a:srgbClr val="222222"/>
                </a:solidFill>
                <a:latin typeface="Calibri"/>
                <a:ea typeface="Calibri"/>
                <a:cs typeface="Calibri"/>
                <a:sym typeface="Calibri"/>
              </a:rPr>
              <a:t>) still the story will not end there the organism goes to the biliary tree(cholecystitis) and Peyer's patches causing chronic inflammation and may cause perforation and death if not treated</a:t>
            </a:r>
            <a:endParaRPr sz="3600">
              <a:solidFill>
                <a:srgbClr val="222222"/>
              </a:solidFill>
              <a:latin typeface="Calibri"/>
              <a:ea typeface="Calibri"/>
              <a:cs typeface="Calibri"/>
              <a:sym typeface="Calibri"/>
            </a:endParaRPr>
          </a:p>
          <a:p>
            <a:pPr marL="457200" lvl="0" indent="-457200" algn="l" rtl="0">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 Enteric fever the only infection that causes bradycardia with fever</a:t>
            </a:r>
            <a:endParaRPr sz="3600">
              <a:solidFill>
                <a:srgbClr val="99999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2752</Words>
  <Application>Microsoft Office PowerPoint</Application>
  <PresentationFormat>مخصص</PresentationFormat>
  <Paragraphs>350</Paragraphs>
  <Slides>13</Slides>
  <Notes>13</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vt:i4>
      </vt:variant>
    </vt:vector>
  </HeadingPairs>
  <TitlesOfParts>
    <vt:vector size="19" baseType="lpstr">
      <vt:lpstr>Arial</vt:lpstr>
      <vt:lpstr>Comic Sans MS</vt:lpstr>
      <vt:lpstr>Calibri</vt:lpstr>
      <vt:lpstr>Amatic SC</vt:lpstr>
      <vt:lpstr>Josefin Sans</vt:lpstr>
      <vt:lpstr>Simple Light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QUIZ:</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WINAM06052017</dc:creator>
  <cp:lastModifiedBy>ftomy naje</cp:lastModifiedBy>
  <cp:revision>1</cp:revision>
  <dcterms:modified xsi:type="dcterms:W3CDTF">2019-01-20T20:01:05Z</dcterms:modified>
</cp:coreProperties>
</file>