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7419638" cy="25146000"/>
  <p:notesSz cx="6858000" cy="9144000"/>
  <p:embeddedFontLst>
    <p:embeddedFont>
      <p:font typeface="Amatic SC" panose="020B0604020202020204" charset="-79"/>
      <p:regular r:id="rId10"/>
      <p:bold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omic Sans MS" panose="030F0702030302020204" pitchFamily="66" charset="0"/>
      <p:regular r:id="rId16"/>
      <p:bold r:id="rId17"/>
      <p:italic r:id="rId18"/>
      <p:boldItalic r:id="rId19"/>
    </p:embeddedFont>
    <p:embeddedFont>
      <p:font typeface="Josefin Sans" panose="020B060402020202020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6B615D6-46E2-4DE6-8C33-00CB1899E1ED}">
  <a:tblStyle styleId="{16B615D6-46E2-4DE6-8C33-00CB1899E1E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9" d="100"/>
          <a:sy n="19" d="100"/>
        </p:scale>
        <p:origin x="23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656" y="685800"/>
            <a:ext cx="2375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5dfc3bb6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5dfc3bb6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3fac12d24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3fac12d24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394703e61a84ef6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394703e61a84ef6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394703e61a84ef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394703e61a84ef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497fe1aba1_4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497fe1aba1_4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97fe1aba1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97fe1aba1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40cb3dead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40cb3dead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593805" y="3640144"/>
            <a:ext cx="16231800" cy="10035000"/>
          </a:xfrm>
          <a:prstGeom prst="rect">
            <a:avLst/>
          </a:prstGeom>
        </p:spPr>
        <p:txBody>
          <a:bodyPr spcFirstLastPara="1" wrap="square" lIns="191875" tIns="191875" rIns="191875" bIns="19187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2pPr>
            <a:lvl3pPr lvl="2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3pPr>
            <a:lvl4pPr lvl="3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4pPr>
            <a:lvl5pPr lvl="4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5pPr>
            <a:lvl6pPr lvl="5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6pPr>
            <a:lvl7pPr lvl="6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7pPr>
            <a:lvl8pPr lvl="7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8pPr>
            <a:lvl9pPr lvl="8" algn="ctr">
              <a:spcBef>
                <a:spcPts val="0"/>
              </a:spcBef>
              <a:spcAft>
                <a:spcPts val="0"/>
              </a:spcAft>
              <a:buSzPts val="10900"/>
              <a:buNone/>
              <a:defRPr sz="109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593789" y="13855722"/>
            <a:ext cx="16231800" cy="38751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593789" y="5407722"/>
            <a:ext cx="16231800" cy="9599100"/>
          </a:xfrm>
          <a:prstGeom prst="rect">
            <a:avLst/>
          </a:prstGeom>
        </p:spPr>
        <p:txBody>
          <a:bodyPr spcFirstLastPara="1" wrap="square" lIns="191875" tIns="191875" rIns="191875" bIns="19187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25200"/>
              <a:buNone/>
              <a:defRPr sz="25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593789" y="15410878"/>
            <a:ext cx="16231800" cy="63600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469900" algn="ctr">
              <a:spcBef>
                <a:spcPts val="0"/>
              </a:spcBef>
              <a:spcAft>
                <a:spcPts val="0"/>
              </a:spcAft>
              <a:buSzPts val="3800"/>
              <a:buChar char="●"/>
              <a:defRPr/>
            </a:lvl1pPr>
            <a:lvl2pPr marL="914400" lvl="1" indent="-412750" algn="ctr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2pPr>
            <a:lvl3pPr marL="1371600" lvl="2" indent="-412750" algn="ctr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3pPr>
            <a:lvl4pPr marL="1828800" lvl="3" indent="-412750" algn="ctr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4pPr>
            <a:lvl5pPr marL="2286000" lvl="4" indent="-412750" algn="ctr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5pPr>
            <a:lvl6pPr marL="2743200" lvl="5" indent="-412750" algn="ctr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6pPr>
            <a:lvl7pPr marL="3200400" lvl="6" indent="-412750" algn="ctr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7pPr>
            <a:lvl8pPr marL="3657600" lvl="7" indent="-412750" algn="ctr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8pPr>
            <a:lvl9pPr marL="4114800" lvl="8" indent="-412750" algn="ctr">
              <a:spcBef>
                <a:spcPts val="3400"/>
              </a:spcBef>
              <a:spcAft>
                <a:spcPts val="3400"/>
              </a:spcAft>
              <a:buSzPts val="29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593789" y="10515267"/>
            <a:ext cx="16231800" cy="41157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1pPr>
            <a:lvl2pPr lvl="1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Font typeface="Comic Sans MS"/>
              <a:buNone/>
              <a:defRPr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593789" y="5634322"/>
            <a:ext cx="16231800" cy="167025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469900">
              <a:spcBef>
                <a:spcPts val="0"/>
              </a:spcBef>
              <a:spcAft>
                <a:spcPts val="0"/>
              </a:spcAft>
              <a:buSzPts val="38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lvl="1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1371600" lvl="2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1828800" lvl="3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2286000" lvl="4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2743200" lvl="5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3200400" lvl="6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●"/>
              <a:defRPr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3657600" lvl="7" indent="-412750">
              <a:spcBef>
                <a:spcPts val="3400"/>
              </a:spcBef>
              <a:spcAft>
                <a:spcPts val="0"/>
              </a:spcAft>
              <a:buSzPts val="2900"/>
              <a:buFont typeface="Comic Sans MS"/>
              <a:buChar char="○"/>
              <a:defRPr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4114800" lvl="8" indent="-412750">
              <a:spcBef>
                <a:spcPts val="3400"/>
              </a:spcBef>
              <a:spcAft>
                <a:spcPts val="3400"/>
              </a:spcAft>
              <a:buSzPts val="2900"/>
              <a:buFont typeface="Comic Sans MS"/>
              <a:buChar char="■"/>
              <a:defRPr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593789" y="5634322"/>
            <a:ext cx="7620000" cy="167025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412750">
              <a:spcBef>
                <a:spcPts val="0"/>
              </a:spcBef>
              <a:spcAft>
                <a:spcPts val="0"/>
              </a:spcAft>
              <a:buSzPts val="2900"/>
              <a:buChar char="●"/>
              <a:defRPr sz="2900"/>
            </a:lvl1pPr>
            <a:lvl2pPr marL="914400" lvl="1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2pPr>
            <a:lvl3pPr marL="1371600" lvl="2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3pPr>
            <a:lvl4pPr marL="1828800" lvl="3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4pPr>
            <a:lvl5pPr marL="2286000" lvl="4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5pPr>
            <a:lvl6pPr marL="2743200" lvl="5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6pPr>
            <a:lvl7pPr marL="3200400" lvl="6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7pPr>
            <a:lvl8pPr marL="3657600" lvl="7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8pPr>
            <a:lvl9pPr marL="4114800" lvl="8" indent="-387350">
              <a:spcBef>
                <a:spcPts val="3400"/>
              </a:spcBef>
              <a:spcAft>
                <a:spcPts val="3400"/>
              </a:spcAft>
              <a:buSzPts val="2500"/>
              <a:buChar char="■"/>
              <a:defRPr sz="25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9205725" y="5634322"/>
            <a:ext cx="7620000" cy="167025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412750">
              <a:spcBef>
                <a:spcPts val="0"/>
              </a:spcBef>
              <a:spcAft>
                <a:spcPts val="0"/>
              </a:spcAft>
              <a:buSzPts val="2900"/>
              <a:buChar char="●"/>
              <a:defRPr sz="2900"/>
            </a:lvl1pPr>
            <a:lvl2pPr marL="914400" lvl="1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2pPr>
            <a:lvl3pPr marL="1371600" lvl="2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3pPr>
            <a:lvl4pPr marL="1828800" lvl="3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4pPr>
            <a:lvl5pPr marL="2286000" lvl="4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5pPr>
            <a:lvl6pPr marL="2743200" lvl="5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6pPr>
            <a:lvl7pPr marL="3200400" lvl="6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7pPr>
            <a:lvl8pPr marL="3657600" lvl="7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8pPr>
            <a:lvl9pPr marL="4114800" lvl="8" indent="-387350">
              <a:spcBef>
                <a:spcPts val="3400"/>
              </a:spcBef>
              <a:spcAft>
                <a:spcPts val="3400"/>
              </a:spcAft>
              <a:buSzPts val="2500"/>
              <a:buChar char="■"/>
              <a:defRPr sz="25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593789" y="2716267"/>
            <a:ext cx="5349300" cy="3694200"/>
          </a:xfrm>
          <a:prstGeom prst="rect">
            <a:avLst/>
          </a:prstGeom>
        </p:spPr>
        <p:txBody>
          <a:bodyPr spcFirstLastPara="1" wrap="square" lIns="191875" tIns="191875" rIns="191875" bIns="19187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593789" y="6793600"/>
            <a:ext cx="5349300" cy="155439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 sz="2500"/>
            </a:lvl1pPr>
            <a:lvl2pPr marL="914400" lvl="1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2pPr>
            <a:lvl3pPr marL="1371600" lvl="2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3pPr>
            <a:lvl4pPr marL="1828800" lvl="3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4pPr>
            <a:lvl5pPr marL="2286000" lvl="4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5pPr>
            <a:lvl6pPr marL="2743200" lvl="5" indent="-387350">
              <a:spcBef>
                <a:spcPts val="3400"/>
              </a:spcBef>
              <a:spcAft>
                <a:spcPts val="0"/>
              </a:spcAft>
              <a:buSzPts val="2500"/>
              <a:buChar char="■"/>
              <a:defRPr sz="2500"/>
            </a:lvl6pPr>
            <a:lvl7pPr marL="3200400" lvl="6" indent="-387350">
              <a:spcBef>
                <a:spcPts val="3400"/>
              </a:spcBef>
              <a:spcAft>
                <a:spcPts val="0"/>
              </a:spcAft>
              <a:buSzPts val="2500"/>
              <a:buChar char="●"/>
              <a:defRPr sz="2500"/>
            </a:lvl7pPr>
            <a:lvl8pPr marL="3657600" lvl="7" indent="-387350">
              <a:spcBef>
                <a:spcPts val="3400"/>
              </a:spcBef>
              <a:spcAft>
                <a:spcPts val="0"/>
              </a:spcAft>
              <a:buSzPts val="2500"/>
              <a:buChar char="○"/>
              <a:defRPr sz="2500"/>
            </a:lvl8pPr>
            <a:lvl9pPr marL="4114800" lvl="8" indent="-387350">
              <a:spcBef>
                <a:spcPts val="3400"/>
              </a:spcBef>
              <a:spcAft>
                <a:spcPts val="3400"/>
              </a:spcAft>
              <a:buSzPts val="2500"/>
              <a:buChar char="■"/>
              <a:defRPr sz="25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933927" y="2200733"/>
            <a:ext cx="12130500" cy="19999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1pPr>
            <a:lvl2pPr lvl="1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2pPr>
            <a:lvl3pPr lvl="2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3pPr>
            <a:lvl4pPr lvl="3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4pPr>
            <a:lvl5pPr lvl="4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5pPr>
            <a:lvl6pPr lvl="5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6pPr>
            <a:lvl7pPr lvl="6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7pPr>
            <a:lvl8pPr lvl="7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8pPr>
            <a:lvl9pPr lvl="8">
              <a:spcBef>
                <a:spcPts val="0"/>
              </a:spcBef>
              <a:spcAft>
                <a:spcPts val="0"/>
              </a:spcAft>
              <a:buSzPts val="10100"/>
              <a:buNone/>
              <a:defRPr sz="101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8709663" y="-611"/>
            <a:ext cx="8709600" cy="2514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505778" y="6028856"/>
            <a:ext cx="7706400" cy="7246800"/>
          </a:xfrm>
          <a:prstGeom prst="rect">
            <a:avLst/>
          </a:prstGeom>
        </p:spPr>
        <p:txBody>
          <a:bodyPr spcFirstLastPara="1" wrap="square" lIns="191875" tIns="191875" rIns="191875" bIns="19187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1pPr>
            <a:lvl2pPr lvl="1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2pPr>
            <a:lvl3pPr lvl="2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3pPr>
            <a:lvl4pPr lvl="3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4pPr>
            <a:lvl5pPr lvl="4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5pPr>
            <a:lvl6pPr lvl="5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6pPr>
            <a:lvl7pPr lvl="6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7pPr>
            <a:lvl8pPr lvl="7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8pPr>
            <a:lvl9pPr lvl="8" algn="ctr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505778" y="13703922"/>
            <a:ext cx="7706400" cy="6038700"/>
          </a:xfrm>
          <a:prstGeom prst="rect">
            <a:avLst/>
          </a:prstGeom>
        </p:spPr>
        <p:txBody>
          <a:bodyPr spcFirstLastPara="1" wrap="square" lIns="191875" tIns="191875" rIns="191875" bIns="19187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9409750" y="3539922"/>
            <a:ext cx="7309500" cy="180651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/>
          <a:lstStyle>
            <a:lvl1pPr marL="457200" lvl="0" indent="-469900">
              <a:spcBef>
                <a:spcPts val="0"/>
              </a:spcBef>
              <a:spcAft>
                <a:spcPts val="0"/>
              </a:spcAft>
              <a:buSzPts val="3800"/>
              <a:buChar char="●"/>
              <a:defRPr/>
            </a:lvl1pPr>
            <a:lvl2pPr marL="914400" lvl="1" indent="-412750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2pPr>
            <a:lvl3pPr marL="1371600" lvl="2" indent="-412750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3pPr>
            <a:lvl4pPr marL="1828800" lvl="3" indent="-412750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4pPr>
            <a:lvl5pPr marL="2286000" lvl="4" indent="-412750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5pPr>
            <a:lvl6pPr marL="2743200" lvl="5" indent="-412750">
              <a:spcBef>
                <a:spcPts val="3400"/>
              </a:spcBef>
              <a:spcAft>
                <a:spcPts val="0"/>
              </a:spcAft>
              <a:buSzPts val="2900"/>
              <a:buChar char="■"/>
              <a:defRPr/>
            </a:lvl6pPr>
            <a:lvl7pPr marL="3200400" lvl="6" indent="-412750">
              <a:spcBef>
                <a:spcPts val="3400"/>
              </a:spcBef>
              <a:spcAft>
                <a:spcPts val="0"/>
              </a:spcAft>
              <a:buSzPts val="2900"/>
              <a:buChar char="●"/>
              <a:defRPr/>
            </a:lvl7pPr>
            <a:lvl8pPr marL="3657600" lvl="7" indent="-412750">
              <a:spcBef>
                <a:spcPts val="3400"/>
              </a:spcBef>
              <a:spcAft>
                <a:spcPts val="0"/>
              </a:spcAft>
              <a:buSzPts val="2900"/>
              <a:buChar char="○"/>
              <a:defRPr/>
            </a:lvl8pPr>
            <a:lvl9pPr marL="4114800" lvl="8" indent="-412750">
              <a:spcBef>
                <a:spcPts val="3400"/>
              </a:spcBef>
              <a:spcAft>
                <a:spcPts val="3400"/>
              </a:spcAft>
              <a:buSzPts val="29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593789" y="20682811"/>
            <a:ext cx="11427600" cy="29583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93789" y="2175678"/>
            <a:ext cx="16231800" cy="27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None/>
              <a:defRPr sz="59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93789" y="5634322"/>
            <a:ext cx="16231800" cy="167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/>
          <a:lstStyle>
            <a:lvl1pPr marL="457200" lvl="0" indent="-469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Char char="●"/>
              <a:defRPr sz="3800">
                <a:solidFill>
                  <a:schemeClr val="dk2"/>
                </a:solidFill>
              </a:defRPr>
            </a:lvl1pPr>
            <a:lvl2pPr marL="914400" lvl="1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○"/>
              <a:defRPr sz="2900">
                <a:solidFill>
                  <a:schemeClr val="dk2"/>
                </a:solidFill>
              </a:defRPr>
            </a:lvl2pPr>
            <a:lvl3pPr marL="1371600" lvl="2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■"/>
              <a:defRPr sz="2900">
                <a:solidFill>
                  <a:schemeClr val="dk2"/>
                </a:solidFill>
              </a:defRPr>
            </a:lvl3pPr>
            <a:lvl4pPr marL="1828800" lvl="3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●"/>
              <a:defRPr sz="2900">
                <a:solidFill>
                  <a:schemeClr val="dk2"/>
                </a:solidFill>
              </a:defRPr>
            </a:lvl4pPr>
            <a:lvl5pPr marL="2286000" lvl="4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○"/>
              <a:defRPr sz="2900">
                <a:solidFill>
                  <a:schemeClr val="dk2"/>
                </a:solidFill>
              </a:defRPr>
            </a:lvl5pPr>
            <a:lvl6pPr marL="2743200" lvl="5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■"/>
              <a:defRPr sz="2900">
                <a:solidFill>
                  <a:schemeClr val="dk2"/>
                </a:solidFill>
              </a:defRPr>
            </a:lvl6pPr>
            <a:lvl7pPr marL="3200400" lvl="6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●"/>
              <a:defRPr sz="2900">
                <a:solidFill>
                  <a:schemeClr val="dk2"/>
                </a:solidFill>
              </a:defRPr>
            </a:lvl7pPr>
            <a:lvl8pPr marL="3657600" lvl="7" indent="-412750">
              <a:lnSpc>
                <a:spcPct val="115000"/>
              </a:lnSpc>
              <a:spcBef>
                <a:spcPts val="3400"/>
              </a:spcBef>
              <a:spcAft>
                <a:spcPts val="0"/>
              </a:spcAft>
              <a:buClr>
                <a:schemeClr val="dk2"/>
              </a:buClr>
              <a:buSzPts val="2900"/>
              <a:buChar char="○"/>
              <a:defRPr sz="2900">
                <a:solidFill>
                  <a:schemeClr val="dk2"/>
                </a:solidFill>
              </a:defRPr>
            </a:lvl8pPr>
            <a:lvl9pPr marL="4114800" lvl="8" indent="-412750">
              <a:lnSpc>
                <a:spcPct val="115000"/>
              </a:lnSpc>
              <a:spcBef>
                <a:spcPts val="3400"/>
              </a:spcBef>
              <a:spcAft>
                <a:spcPts val="3400"/>
              </a:spcAft>
              <a:buClr>
                <a:schemeClr val="dk2"/>
              </a:buClr>
              <a:buSzPts val="2900"/>
              <a:buChar char="■"/>
              <a:defRPr sz="29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6140037" y="22797949"/>
            <a:ext cx="1045200" cy="19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>
            <a:lvl1pPr lvl="0" algn="r">
              <a:buNone/>
              <a:defRPr sz="2100">
                <a:solidFill>
                  <a:schemeClr val="dk2"/>
                </a:solidFill>
              </a:defRPr>
            </a:lvl1pPr>
            <a:lvl2pPr lvl="1" algn="r">
              <a:buNone/>
              <a:defRPr sz="2100">
                <a:solidFill>
                  <a:schemeClr val="dk2"/>
                </a:solidFill>
              </a:defRPr>
            </a:lvl2pPr>
            <a:lvl3pPr lvl="2" algn="r">
              <a:buNone/>
              <a:defRPr sz="2100">
                <a:solidFill>
                  <a:schemeClr val="dk2"/>
                </a:solidFill>
              </a:defRPr>
            </a:lvl3pPr>
            <a:lvl4pPr lvl="3" algn="r">
              <a:buNone/>
              <a:defRPr sz="2100">
                <a:solidFill>
                  <a:schemeClr val="dk2"/>
                </a:solidFill>
              </a:defRPr>
            </a:lvl4pPr>
            <a:lvl5pPr lvl="4" algn="r">
              <a:buNone/>
              <a:defRPr sz="2100">
                <a:solidFill>
                  <a:schemeClr val="dk2"/>
                </a:solidFill>
              </a:defRPr>
            </a:lvl5pPr>
            <a:lvl6pPr lvl="5" algn="r">
              <a:buNone/>
              <a:defRPr sz="2100">
                <a:solidFill>
                  <a:schemeClr val="dk2"/>
                </a:solidFill>
              </a:defRPr>
            </a:lvl6pPr>
            <a:lvl7pPr lvl="6" algn="r">
              <a:buNone/>
              <a:defRPr sz="2100">
                <a:solidFill>
                  <a:schemeClr val="dk2"/>
                </a:solidFill>
              </a:defRPr>
            </a:lvl7pPr>
            <a:lvl8pPr lvl="7" algn="r">
              <a:buNone/>
              <a:defRPr sz="2100">
                <a:solidFill>
                  <a:schemeClr val="dk2"/>
                </a:solidFill>
              </a:defRPr>
            </a:lvl8pPr>
            <a:lvl9pPr lvl="8" algn="r">
              <a:buNone/>
              <a:defRPr sz="21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s://twitter.com/microbiology43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76927" y="-2"/>
            <a:ext cx="1942401" cy="18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2435226" y="-3014995"/>
            <a:ext cx="10134204" cy="10134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4" name="Google Shape;64;p14"/>
          <p:cNvGraphicFramePr/>
          <p:nvPr/>
        </p:nvGraphicFramePr>
        <p:xfrm>
          <a:off x="390388" y="999575"/>
          <a:ext cx="16638525" cy="21053380"/>
        </p:xfrm>
        <a:graphic>
          <a:graphicData uri="http://schemas.openxmlformats.org/drawingml/2006/table">
            <a:tbl>
              <a:tblPr>
                <a:noFill/>
                <a:tableStyleId>{16B615D6-46E2-4DE6-8C33-00CB1899E1ED}</a:tableStyleId>
              </a:tblPr>
              <a:tblGrid>
                <a:gridCol w="384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97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99900"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0" b="1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Gastroenteritis</a:t>
                      </a:r>
                      <a:endParaRPr sz="6000" b="1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solidFill>
                      <a:srgbClr val="6AA84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9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Definition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 is an inflammation of the gastrointestinal tract which involves both stomach and small intestine leading to acute diarrhea and vomiting.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9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Etiology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Rotavirus. (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Most common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&amp; can cause severe infection in children)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Adenovirus serotype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40 &amp; 41.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Caliciviruses (Norovirus/ </a:t>
                      </a:r>
                      <a:r>
                        <a:rPr lang="en" sz="36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norwalk virus)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Astrovirus.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Other: Coronavirus, Torovirus, and Enterovirus.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99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Epidemiology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Worldwide; in poor hygiene, overcrowding, and poverty.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Mainly infant &amp; young children &gt; older children.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Transmit by faecal-oral route.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Peeks in winter months.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Endemic infection: group A Rotavirus &amp; Adenovirus 40 &amp; 41.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Epidemic infection: Norovirus (from Caliciviruses).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9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Clinical Features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Incubation period: short (1-2 days in Rotavirus).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Symptoms: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 BLOODY diarrhea </a:t>
                      </a:r>
                      <a:r>
                        <a:rPr lang="en" sz="36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(watery)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vomiting, fever, and abdominal cramps.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Note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dehydration with decreased Na</a:t>
                      </a:r>
                      <a:r>
                        <a:rPr lang="en" sz="3600" baseline="30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is a </a:t>
                      </a: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Life threatening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condition caused by diarrhea and vomiting.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Winter vomiting disease: 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914400" marR="0" lvl="1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Vomiting more than diarrhea (caused by calicivirus)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99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Lab Diagnosis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 b="1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Cell culture: not used, due to poor growth.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Electron microscopy: not used </a:t>
                      </a:r>
                      <a:r>
                        <a:rPr lang="en" sz="36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(expensive)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ELISA for detection of viral Ag in stool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samples (Rotavirus, Adenovirus, Astrovirus, and Caliciviruses).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Immunochromatography (Rotavirus &amp; Adenovirus).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Latex agglutination, gel electrophoresis, and RT-PCR; for Rotavirus.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99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Treatment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Self-limiting, treated by </a:t>
                      </a: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rehydration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and supportive treatment.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99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Prevention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Sanitation &amp; hygiene measures.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marR="0" lvl="0" indent="-457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Vaccines for Rotavirus only: live attenuated vaccine, oral; </a:t>
                      </a: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Rotashield (withdrawn), Rotarix, RotaTeq.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5" name="Google Shape;65;p14"/>
          <p:cNvSpPr/>
          <p:nvPr/>
        </p:nvSpPr>
        <p:spPr>
          <a:xfrm>
            <a:off x="3408607" y="16628684"/>
            <a:ext cx="527400" cy="2066700"/>
          </a:xfrm>
          <a:prstGeom prst="leftBracket">
            <a:avLst>
              <a:gd name="adj" fmla="val 8333"/>
            </a:avLst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14"/>
          <p:cNvSpPr txBox="1"/>
          <p:nvPr/>
        </p:nvSpPr>
        <p:spPr>
          <a:xfrm>
            <a:off x="733800" y="17190425"/>
            <a:ext cx="2674800" cy="9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rgbClr val="999999"/>
                </a:solidFill>
              </a:rPr>
              <a:t>Immunoassay</a:t>
            </a:r>
            <a:endParaRPr sz="2800" b="1"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5" name="Google Shape;75;p15"/>
          <p:cNvGraphicFramePr/>
          <p:nvPr>
            <p:extLst>
              <p:ext uri="{D42A27DB-BD31-4B8C-83A1-F6EECF244321}">
                <p14:modId xmlns:p14="http://schemas.microsoft.com/office/powerpoint/2010/main" val="1231676692"/>
              </p:ext>
            </p:extLst>
          </p:nvPr>
        </p:nvGraphicFramePr>
        <p:xfrm>
          <a:off x="206253" y="282650"/>
          <a:ext cx="17044050" cy="22494000"/>
        </p:xfrm>
        <a:graphic>
          <a:graphicData uri="http://schemas.openxmlformats.org/drawingml/2006/table">
            <a:tbl>
              <a:tblPr>
                <a:noFill/>
                <a:tableStyleId>{16B615D6-46E2-4DE6-8C33-00CB1899E1ED}</a:tableStyleId>
              </a:tblPr>
              <a:tblGrid>
                <a:gridCol w="3266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3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69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82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8900">
                <a:tc gridSpan="5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0" b="1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Viral Gastroenteritis </a:t>
                      </a:r>
                      <a:endParaRPr sz="6000" b="1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solidFill>
                      <a:srgbClr val="6AA84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8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Virus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Rotavirus 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Enteric Adenoviruses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Caliciviruses (</a:t>
                      </a:r>
                      <a:r>
                        <a:rPr lang="en" sz="3000" b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Norovirus)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Astroviruses</a:t>
                      </a:r>
                      <a:endParaRPr sz="30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48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Family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Reo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viridae (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espiratory &amp; 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nteric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O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rphan).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Adenoviridae.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Caliciviridae (Calyx=cup).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Astroviridae (astro=a star).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3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Description (know if it’s DNA or RNA)</a:t>
                      </a:r>
                      <a:endParaRPr sz="36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Non-enveloped.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 segments ds-RNA.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Double-layered icosahedral 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capsid.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~70 nm.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RNA-dependent RNA polymerase.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Non-enveloped.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ds-DNA.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Icosahedral capsid.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Note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the only virus with fiber protruding from capsid vertices.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Non-enveloped.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ss-RNA with +ve polarity.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Icosahedral capsid.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Non-enveloped.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ss-RNA with +ve polarity.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Icosahedral capsid.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3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Morphological Features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Double-shelled with wheel-like structure.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Classical icosahedral capsid 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with fibers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" sz="3000">
                          <a:solidFill>
                            <a:srgbClr val="99999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(spikes)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Cup-like depression on its surface.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 or 6-pointed star on its surface.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Classification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 groups (A-G).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Most common: group A.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 subgenera (A-F), &amp; 51 serotype.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Enteric Adenoviruses: 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subgenus F, 40 &amp; 41 serotype.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Fastidious </a:t>
                      </a:r>
                      <a:endParaRPr sz="30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Two morphologic types: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Typical Caliciviruses (Sapovirus).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Small round structured viruses (Norovirus).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 serotypes.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Epidemiology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Most common cause of gastroenteritis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Affect all age groups but mainly 6-24 months.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Endemic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Faecal-oral (water, </a:t>
                      </a:r>
                      <a:r>
                        <a:rPr lang="en" sz="30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shellfish</a:t>
                      </a: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All age groups.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Outbreaks of GE in schools, camps &amp; cruises.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All age group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Special informations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Outcomes are vary:</a:t>
                      </a:r>
                      <a:endParaRPr sz="30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½ of all GE cases are admitted.</a:t>
                      </a:r>
                      <a:endParaRPr sz="30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Developed countries have low</a:t>
                      </a:r>
                    </a:p>
                    <a:p>
                      <a:pPr marL="381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None/>
                      </a:pPr>
                      <a:r>
                        <a:rPr lang="en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</a:t>
                      </a:r>
                      <a:r>
                        <a:rPr lang="en-US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mortality</a:t>
                      </a:r>
                      <a:r>
                        <a:rPr lang="en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30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Developing countries have significant </a:t>
                      </a:r>
                      <a:r>
                        <a:rPr lang="en-US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mortality</a:t>
                      </a:r>
                      <a:r>
                        <a:rPr lang="en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endParaRPr sz="30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191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000"/>
                        <a:buFont typeface="Calibri"/>
                        <a:buChar char="-"/>
                      </a:pPr>
                      <a:r>
                        <a:rPr lang="en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Deaths are reported</a:t>
                      </a:r>
                      <a:endParaRPr sz="30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Grow in cell culture.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Fibers for: attachment, hemagglutinin, type-specific Ag.</a:t>
                      </a:r>
                      <a:endParaRPr sz="3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</a:t>
                      </a:r>
                      <a:endParaRPr sz="30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/>
        </p:nvSpPr>
        <p:spPr>
          <a:xfrm>
            <a:off x="3054626" y="3314550"/>
            <a:ext cx="12040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9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4" name="Google Shape;84;p16"/>
          <p:cNvGraphicFramePr/>
          <p:nvPr/>
        </p:nvGraphicFramePr>
        <p:xfrm>
          <a:off x="397963" y="2614350"/>
          <a:ext cx="16623400" cy="14782300"/>
        </p:xfrm>
        <a:graphic>
          <a:graphicData uri="http://schemas.openxmlformats.org/drawingml/2006/table">
            <a:tbl>
              <a:tblPr>
                <a:noFill/>
                <a:tableStyleId>{16B615D6-46E2-4DE6-8C33-00CB1899E1ED}</a:tableStyleId>
              </a:tblPr>
              <a:tblGrid>
                <a:gridCol w="487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4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72425"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0" b="1"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Clinical Features</a:t>
                      </a:r>
                      <a:endParaRPr sz="6000" b="1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4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49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Rotavirus 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Enteric Adenoviruses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Caliciviruses (Norovirus)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Astroviruses</a:t>
                      </a:r>
                      <a:endParaRPr sz="36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1200">
                <a:tc rowSpan="2"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Most common cause of infants &amp; young children gastroenteritis or infantile GE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IP= 1-2 days.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Watery, non-bloody diarrhea with vomiting &amp; fever.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Dehydration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Intestinal infection:</a:t>
                      </a:r>
                      <a:endParaRPr sz="36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 in infants &amp; young children.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Asymptomatic in older children &amp; adults.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Chronic diarrhea in low immune hosts.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 u="sng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Extra-intestinal infection:</a:t>
                      </a:r>
                      <a:endParaRPr sz="3600" u="sng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Encephalitis in small number of cases.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 comparison to Rotavirus: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Longer IP.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Less severe.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Prolonged illness.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Children: vomiting (projectile)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3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Adults: diarrhea.</a:t>
                      </a:r>
                      <a:endParaRPr sz="36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Mild GE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45720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3600"/>
                        <a:buFont typeface="Calibri"/>
                        <a:buChar char="-"/>
                      </a:pPr>
                      <a:r>
                        <a:rPr lang="en" sz="36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Outbreak of diarrhea &lt;5 yr.</a:t>
                      </a:r>
                      <a:endParaRPr sz="3600">
                        <a:solidFill>
                          <a:srgbClr val="FF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18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5" name="Google Shape;85;p16"/>
          <p:cNvSpPr txBox="1"/>
          <p:nvPr/>
        </p:nvSpPr>
        <p:spPr>
          <a:xfrm>
            <a:off x="464675" y="19607578"/>
            <a:ext cx="15514200" cy="14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7"/>
          <p:cNvSpPr txBox="1"/>
          <p:nvPr/>
        </p:nvSpPr>
        <p:spPr>
          <a:xfrm>
            <a:off x="5533263" y="433100"/>
            <a:ext cx="6352800" cy="18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Doctor’s Notes</a:t>
            </a:r>
            <a:endParaRPr sz="6000" b="1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92" name="Google Shape;92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 txBox="1"/>
          <p:nvPr/>
        </p:nvSpPr>
        <p:spPr>
          <a:xfrm>
            <a:off x="464675" y="19607578"/>
            <a:ext cx="15514200" cy="14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7"/>
          <p:cNvSpPr txBox="1"/>
          <p:nvPr/>
        </p:nvSpPr>
        <p:spPr>
          <a:xfrm>
            <a:off x="710000" y="3431700"/>
            <a:ext cx="15975000" cy="164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Rotavirus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The infection could be transmitted through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fecal-oral route; 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either by direct contact with and infected person or by touching a contaminated surface.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Pathogenesis of rotavirus: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Ingesting the virus → reaches the small intestine → infect the epithelial cells of the small intestine (mainly the epithelial cells on the tip of the villi) → shortening and atrophy of the villi → production of digestive enzymes that get produced by these cells is decreased → malabsorption (nutrients don’t get absorbed by the brush borders) → hyperosmotic effect → diarrhea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In immunocompetent: recovery will take one week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In immunocompromised: might have persistent infection and chronic diarrhea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Usually the child will develop immunity against that specific type of rotavirus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Enteric Adenovirus 40 &amp; 41 serotypes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This is the only type that causes GE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2nd most common non bacterial cause of GE in infants and young children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Adenoviruses usually grow on cell culture but enteric adenoviruses are fastidious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(don’t grow on the routine cell culture) 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The diarrhea might last longer than rotavirus but the symptoms are mild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No vaccine 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Norovirus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Char char="-"/>
            </a:pP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Most common non bacterial </a:t>
            </a:r>
            <a:r>
              <a:rPr lang="en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epidemic</a:t>
            </a:r>
            <a:r>
              <a:rPr lang="en" sz="3600">
                <a:latin typeface="Calibri"/>
                <a:ea typeface="Calibri"/>
                <a:cs typeface="Calibri"/>
                <a:sym typeface="Calibri"/>
              </a:rPr>
              <a:t> cause of GE</a:t>
            </a:r>
            <a:endParaRPr sz="3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3529" y="2903806"/>
            <a:ext cx="7569149" cy="943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81757" y="2242102"/>
            <a:ext cx="9586545" cy="668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6697" y="10111700"/>
            <a:ext cx="7569149" cy="943211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8"/>
          <p:cNvSpPr txBox="1"/>
          <p:nvPr/>
        </p:nvSpPr>
        <p:spPr>
          <a:xfrm>
            <a:off x="494999" y="352000"/>
            <a:ext cx="8214819" cy="147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 dirty="0">
                <a:latin typeface="Josefin Sans"/>
                <a:ea typeface="Josefin Sans"/>
                <a:cs typeface="Josefin Sans"/>
                <a:sym typeface="Josefin Sans"/>
              </a:rPr>
              <a:t>Quiz: </a:t>
            </a:r>
            <a:endParaRPr sz="6000" b="1" dirty="0">
              <a:latin typeface="Josefin Sans"/>
              <a:ea typeface="Josefin Sans"/>
              <a:cs typeface="Josefin Sans"/>
              <a:sym typeface="Josefin Sans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AutoNum type="arabicPeriod"/>
            </a:pPr>
            <a:r>
              <a:rPr lang="en" sz="3600" dirty="0">
                <a:latin typeface="Calibri"/>
                <a:ea typeface="Calibri"/>
                <a:cs typeface="Calibri"/>
                <a:sym typeface="Calibri"/>
              </a:rPr>
              <a:t>Which one of the followi</a:t>
            </a:r>
            <a:r>
              <a:rPr lang="en-US" sz="3600" dirty="0">
                <a:latin typeface="Calibri"/>
                <a:ea typeface="Calibri"/>
                <a:cs typeface="Calibri"/>
                <a:sym typeface="Calibri"/>
              </a:rPr>
              <a:t>g has a vaccine?</a:t>
            </a: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SzPts val="3600"/>
              <a:buFont typeface="Calibri"/>
              <a:buAutoNum type="alphaUcPeriod"/>
            </a:pPr>
            <a:r>
              <a:rPr lang="en-US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Rotavirus</a:t>
            </a: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Enteric Adenovirus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Astrovirus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Which of the following can come from shellfishes?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Rotavirus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Enteric Adenovirus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Astrovirus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Which of the following has the worst complication?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Rotavirus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Enteric Adenovirus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Astrovirus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8"/>
          <p:cNvSpPr txBox="1"/>
          <p:nvPr/>
        </p:nvSpPr>
        <p:spPr>
          <a:xfrm>
            <a:off x="8861700" y="352000"/>
            <a:ext cx="8061900" cy="14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Which of the following has double stranded DNA?</a:t>
            </a:r>
            <a:endParaRPr sz="3600" dirty="0"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Rotavirus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Enteric Adenovirus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AutoNum type="alphaUcPeriod"/>
            </a:pPr>
            <a:r>
              <a:rPr lang="en"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Astrovirus</a:t>
            </a:r>
            <a:endParaRPr sz="3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latin typeface="Calibri"/>
                <a:ea typeface="Calibri"/>
                <a:cs typeface="Calibri"/>
                <a:sym typeface="Calibri"/>
              </a:rPr>
              <a:t>CASE:</a:t>
            </a:r>
            <a:r>
              <a:rPr lang="en" sz="3600" dirty="0">
                <a:latin typeface="Calibri"/>
                <a:ea typeface="Calibri"/>
                <a:cs typeface="Calibri"/>
                <a:sym typeface="Calibri"/>
              </a:rPr>
              <a:t> A 7 years old child come to you with a history of fever, diarrhea and vomiting for the last three days. His diarrhea appears to be watery, with no blood.</a:t>
            </a:r>
            <a:endParaRPr sz="36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Calibri"/>
                <a:ea typeface="Calibri"/>
                <a:cs typeface="Calibri"/>
                <a:sym typeface="Calibri"/>
              </a:rPr>
              <a:t>5A-What is the diagnosis, and what</a:t>
            </a:r>
            <a:r>
              <a:rPr lang="en-US" sz="3600" dirty="0">
                <a:latin typeface="Calibri"/>
                <a:ea typeface="Calibri"/>
                <a:cs typeface="Calibri"/>
                <a:sym typeface="Calibri"/>
              </a:rPr>
              <a:t> most likely</a:t>
            </a:r>
            <a:r>
              <a:rPr lang="en" sz="3600" dirty="0">
                <a:latin typeface="Calibri"/>
                <a:ea typeface="Calibri"/>
                <a:cs typeface="Calibri"/>
                <a:sym typeface="Calibri"/>
              </a:rPr>
              <a:t> caused it? </a:t>
            </a:r>
            <a:endParaRPr sz="36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Calibri"/>
                <a:ea typeface="Calibri"/>
                <a:cs typeface="Calibri"/>
                <a:sym typeface="Calibri"/>
              </a:rPr>
              <a:t>5B- What will you do to confirm the cause? </a:t>
            </a:r>
            <a:endParaRPr sz="36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Calibri"/>
                <a:ea typeface="Calibri"/>
                <a:cs typeface="Calibri"/>
                <a:sym typeface="Calibri"/>
              </a:rPr>
              <a:t>5C- What is the management?</a:t>
            </a:r>
            <a:endParaRPr sz="3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8"/>
          <p:cNvSpPr txBox="1"/>
          <p:nvPr/>
        </p:nvSpPr>
        <p:spPr>
          <a:xfrm>
            <a:off x="6720900" y="169825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06" name="Google Shape;106;p18"/>
          <p:cNvCxnSpPr/>
          <p:nvPr/>
        </p:nvCxnSpPr>
        <p:spPr>
          <a:xfrm flipH="1">
            <a:off x="8578200" y="557500"/>
            <a:ext cx="213000" cy="11212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7" name="Google Shape;107;p18"/>
          <p:cNvSpPr txBox="1"/>
          <p:nvPr/>
        </p:nvSpPr>
        <p:spPr>
          <a:xfrm>
            <a:off x="-4589875" y="10392800"/>
            <a:ext cx="3540900" cy="9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18"/>
          <p:cNvSpPr/>
          <p:nvPr/>
        </p:nvSpPr>
        <p:spPr>
          <a:xfrm>
            <a:off x="902750" y="16031800"/>
            <a:ext cx="15522600" cy="6786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3000" dirty="0">
                <a:solidFill>
                  <a:srgbClr val="999999"/>
                </a:solidFill>
              </a:rPr>
              <a:t>Answers:</a:t>
            </a:r>
            <a:endParaRPr sz="3000" dirty="0">
              <a:solidFill>
                <a:srgbClr val="999999"/>
              </a:solidFill>
            </a:endParaRP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AutoNum type="arabicPeriod"/>
            </a:pPr>
            <a:r>
              <a:rPr lang="en" sz="3000" dirty="0">
                <a:solidFill>
                  <a:srgbClr val="999999"/>
                </a:solidFill>
              </a:rPr>
              <a:t>A</a:t>
            </a:r>
            <a:endParaRPr sz="3000" dirty="0">
              <a:solidFill>
                <a:srgbClr val="999999"/>
              </a:solidFill>
            </a:endParaRP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AutoNum type="arabicPeriod"/>
            </a:pPr>
            <a:r>
              <a:rPr lang="en" sz="3000" dirty="0">
                <a:solidFill>
                  <a:srgbClr val="999999"/>
                </a:solidFill>
              </a:rPr>
              <a:t>C</a:t>
            </a:r>
            <a:endParaRPr sz="3000" dirty="0">
              <a:solidFill>
                <a:srgbClr val="999999"/>
              </a:solidFill>
            </a:endParaRP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AutoNum type="arabicPeriod"/>
            </a:pPr>
            <a:r>
              <a:rPr lang="en" sz="3000" dirty="0">
                <a:solidFill>
                  <a:srgbClr val="999999"/>
                </a:solidFill>
              </a:rPr>
              <a:t>A</a:t>
            </a:r>
            <a:endParaRPr sz="3000" dirty="0">
              <a:solidFill>
                <a:srgbClr val="999999"/>
              </a:solidFill>
            </a:endParaRPr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AutoNum type="arabicPeriod"/>
            </a:pPr>
            <a:r>
              <a:rPr lang="en" sz="3000" dirty="0">
                <a:solidFill>
                  <a:srgbClr val="999999"/>
                </a:solidFill>
              </a:rPr>
              <a:t>B</a:t>
            </a:r>
            <a:endParaRPr sz="3000" dirty="0">
              <a:solidFill>
                <a:srgbClr val="999999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999999"/>
                </a:solidFill>
              </a:rPr>
              <a:t>5A: Viral gastroenteritis, most likely Rotavirus.</a:t>
            </a:r>
            <a:endParaRPr sz="3000" dirty="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999999"/>
                </a:solidFill>
              </a:rPr>
              <a:t>5B: ELISA, immunochromatography,</a:t>
            </a:r>
            <a:r>
              <a:rPr lang="en" sz="3000" dirty="0">
                <a:solidFill>
                  <a:srgbClr val="D9D9D9"/>
                </a:solidFill>
              </a:rPr>
              <a:t> </a:t>
            </a:r>
            <a:r>
              <a:rPr lang="en" sz="3000" dirty="0">
                <a:solidFill>
                  <a:srgbClr val="999999"/>
                </a:solidFill>
              </a:rPr>
              <a:t>latex agglutination, gel electrophoresis, and RT-PCR.</a:t>
            </a:r>
            <a:endParaRPr sz="3000" dirty="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999999"/>
                </a:solidFill>
              </a:rPr>
              <a:t>5C: it’s a self-limiting disease, so we rehydrate and support him.</a:t>
            </a:r>
            <a:endParaRPr sz="3000" dirty="0">
              <a:solidFill>
                <a:srgbClr val="99999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/>
          <p:nvPr/>
        </p:nvSpPr>
        <p:spPr>
          <a:xfrm>
            <a:off x="891170" y="14472520"/>
            <a:ext cx="15075600" cy="17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19"/>
          <p:cNvSpPr txBox="1"/>
          <p:nvPr/>
        </p:nvSpPr>
        <p:spPr>
          <a:xfrm>
            <a:off x="2614296" y="14701517"/>
            <a:ext cx="12190800" cy="129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100" b="1">
                <a:latin typeface="Amatic SC"/>
                <a:ea typeface="Amatic SC"/>
                <a:cs typeface="Amatic SC"/>
                <a:sym typeface="Amatic SC"/>
              </a:rPr>
              <a:t>ALANOUD AL-MANSOUR &amp; KHALED AL-OQEELY</a:t>
            </a:r>
            <a:endParaRPr sz="7100" b="1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15" name="Google Shape;115;p19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597590" y="23731901"/>
            <a:ext cx="1329821" cy="111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955808" y="23807103"/>
            <a:ext cx="1364404" cy="1291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595446" y="23784758"/>
            <a:ext cx="1329820" cy="1008004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9"/>
          <p:cNvSpPr txBox="1"/>
          <p:nvPr/>
        </p:nvSpPr>
        <p:spPr>
          <a:xfrm>
            <a:off x="4400548" y="18518200"/>
            <a:ext cx="7766700" cy="38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875" tIns="191875" rIns="191875" bIns="1918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100" b="1">
                <a:latin typeface="Amatic SC"/>
                <a:ea typeface="Amatic SC"/>
                <a:cs typeface="Amatic SC"/>
                <a:sym typeface="Amatic SC"/>
              </a:rPr>
              <a:t>Moath Abdulghan</a:t>
            </a:r>
            <a:endParaRPr sz="7100" b="1"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100" b="1">
                <a:latin typeface="Amatic SC"/>
                <a:ea typeface="Amatic SC"/>
                <a:cs typeface="Amatic SC"/>
                <a:sym typeface="Amatic SC"/>
              </a:rPr>
              <a:t>Omar Alfawzan</a:t>
            </a:r>
            <a:endParaRPr sz="7100" b="1"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100" b="1">
                <a:latin typeface="Amatic SC"/>
                <a:ea typeface="Amatic SC"/>
                <a:cs typeface="Amatic SC"/>
                <a:sym typeface="Amatic SC"/>
              </a:rPr>
              <a:t>Special thanks to:</a:t>
            </a:r>
            <a:endParaRPr sz="7100" b="1"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100" b="1">
                <a:latin typeface="Amatic SC"/>
                <a:ea typeface="Amatic SC"/>
                <a:cs typeface="Amatic SC"/>
                <a:sym typeface="Amatic SC"/>
              </a:rPr>
              <a:t>Saleh Mahjoubi </a:t>
            </a:r>
            <a:endParaRPr sz="7100" b="1"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1025</Words>
  <Application>Microsoft Office PowerPoint</Application>
  <PresentationFormat>مخصص</PresentationFormat>
  <Paragraphs>188</Paragraphs>
  <Slides>7</Slides>
  <Notes>7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13" baseType="lpstr">
      <vt:lpstr>Comic Sans MS</vt:lpstr>
      <vt:lpstr>Arial</vt:lpstr>
      <vt:lpstr>Calibri</vt:lpstr>
      <vt:lpstr>Amatic SC</vt:lpstr>
      <vt:lpstr>Josefin Sans</vt:lpstr>
      <vt:lpstr>Simple Light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WINAM06052017</dc:creator>
  <cp:lastModifiedBy>ftomy naje</cp:lastModifiedBy>
  <cp:revision>2</cp:revision>
  <dcterms:modified xsi:type="dcterms:W3CDTF">2019-01-20T20:03:57Z</dcterms:modified>
</cp:coreProperties>
</file>