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7419638" cy="25146000"/>
  <p:notesSz cx="6858000" cy="9144000"/>
  <p:embeddedFontLst>
    <p:embeddedFont>
      <p:font typeface="Amatic SC" panose="020B0604020202020204" charset="-79"/>
      <p:regular r:id="rId12"/>
      <p:bold r:id="rId13"/>
    </p:embeddedFont>
    <p:embeddedFont>
      <p:font typeface="Calibri" panose="020F0502020204030204" pitchFamily="34" charset="0"/>
      <p:regular r:id="rId14"/>
      <p:bold r:id="rId15"/>
      <p:italic r:id="rId16"/>
      <p:boldItalic r:id="rId17"/>
    </p:embeddedFont>
    <p:embeddedFont>
      <p:font typeface="Comic Sans MS" panose="030F0702030302020204" pitchFamily="66" charset="0"/>
      <p:regular r:id="rId18"/>
      <p:bold r:id="rId19"/>
    </p:embeddedFont>
    <p:embeddedFont>
      <p:font typeface="Josefin San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09120C-D5B0-4630-9148-D96297354B81}">
  <a:tblStyle styleId="{0A09120C-D5B0-4630-9148-D96297354B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C0BA63-6A1F-470D-AABB-A1133D62135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23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5dfc3bb6d_0_0: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5dfc3b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5f15fe2cd_0_55: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5f15fe2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5f15fe2cd_0_62: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5f15fe2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9bf0984c_0_30: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9bf0984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3fac12d24_0_42: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3fac12d2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9787bb086_0_37: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9787bb08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5f15fe2cd_0_69: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5f15fe2c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39c0f56cd_0_3: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39c0f56c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0cb3deade_0_5: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0cb3dea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3805" y="3640144"/>
            <a:ext cx="16231800" cy="10035000"/>
          </a:xfrm>
          <a:prstGeom prst="rect">
            <a:avLst/>
          </a:prstGeom>
        </p:spPr>
        <p:txBody>
          <a:bodyPr spcFirstLastPara="1" wrap="square" lIns="191875" tIns="191875" rIns="191875" bIns="191875" anchor="b" anchorCtr="0"/>
          <a:lstStyle>
            <a:lvl1pPr lvl="0" algn="ctr">
              <a:spcBef>
                <a:spcPts val="0"/>
              </a:spcBef>
              <a:spcAft>
                <a:spcPts val="0"/>
              </a:spcAft>
              <a:buSzPts val="10900"/>
              <a:buNone/>
              <a:defRPr sz="10900"/>
            </a:lvl1pPr>
            <a:lvl2pPr lvl="1" algn="ctr">
              <a:spcBef>
                <a:spcPts val="0"/>
              </a:spcBef>
              <a:spcAft>
                <a:spcPts val="0"/>
              </a:spcAft>
              <a:buSzPts val="10900"/>
              <a:buNone/>
              <a:defRPr sz="10900"/>
            </a:lvl2pPr>
            <a:lvl3pPr lvl="2" algn="ctr">
              <a:spcBef>
                <a:spcPts val="0"/>
              </a:spcBef>
              <a:spcAft>
                <a:spcPts val="0"/>
              </a:spcAft>
              <a:buSzPts val="10900"/>
              <a:buNone/>
              <a:defRPr sz="10900"/>
            </a:lvl3pPr>
            <a:lvl4pPr lvl="3" algn="ctr">
              <a:spcBef>
                <a:spcPts val="0"/>
              </a:spcBef>
              <a:spcAft>
                <a:spcPts val="0"/>
              </a:spcAft>
              <a:buSzPts val="10900"/>
              <a:buNone/>
              <a:defRPr sz="10900"/>
            </a:lvl4pPr>
            <a:lvl5pPr lvl="4" algn="ctr">
              <a:spcBef>
                <a:spcPts val="0"/>
              </a:spcBef>
              <a:spcAft>
                <a:spcPts val="0"/>
              </a:spcAft>
              <a:buSzPts val="10900"/>
              <a:buNone/>
              <a:defRPr sz="10900"/>
            </a:lvl5pPr>
            <a:lvl6pPr lvl="5" algn="ctr">
              <a:spcBef>
                <a:spcPts val="0"/>
              </a:spcBef>
              <a:spcAft>
                <a:spcPts val="0"/>
              </a:spcAft>
              <a:buSzPts val="10900"/>
              <a:buNone/>
              <a:defRPr sz="10900"/>
            </a:lvl6pPr>
            <a:lvl7pPr lvl="6" algn="ctr">
              <a:spcBef>
                <a:spcPts val="0"/>
              </a:spcBef>
              <a:spcAft>
                <a:spcPts val="0"/>
              </a:spcAft>
              <a:buSzPts val="10900"/>
              <a:buNone/>
              <a:defRPr sz="10900"/>
            </a:lvl7pPr>
            <a:lvl8pPr lvl="7" algn="ctr">
              <a:spcBef>
                <a:spcPts val="0"/>
              </a:spcBef>
              <a:spcAft>
                <a:spcPts val="0"/>
              </a:spcAft>
              <a:buSzPts val="10900"/>
              <a:buNone/>
              <a:defRPr sz="10900"/>
            </a:lvl8pPr>
            <a:lvl9pPr lvl="8" algn="ctr">
              <a:spcBef>
                <a:spcPts val="0"/>
              </a:spcBef>
              <a:spcAft>
                <a:spcPts val="0"/>
              </a:spcAft>
              <a:buSzPts val="10900"/>
              <a:buNone/>
              <a:defRPr sz="10900"/>
            </a:lvl9pPr>
          </a:lstStyle>
          <a:p>
            <a:endParaRPr/>
          </a:p>
        </p:txBody>
      </p:sp>
      <p:sp>
        <p:nvSpPr>
          <p:cNvPr id="11" name="Google Shape;11;p2"/>
          <p:cNvSpPr txBox="1">
            <a:spLocks noGrp="1"/>
          </p:cNvSpPr>
          <p:nvPr>
            <p:ph type="subTitle" idx="1"/>
          </p:nvPr>
        </p:nvSpPr>
        <p:spPr>
          <a:xfrm>
            <a:off x="593789" y="13855722"/>
            <a:ext cx="16231800" cy="3875100"/>
          </a:xfrm>
          <a:prstGeom prst="rect">
            <a:avLst/>
          </a:prstGeom>
        </p:spPr>
        <p:txBody>
          <a:bodyPr spcFirstLastPara="1" wrap="square" lIns="191875" tIns="191875" rIns="191875" bIns="191875" anchor="t" anchorCtr="0"/>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12" name="Google Shape;12;p2"/>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93789" y="5407722"/>
            <a:ext cx="16231800" cy="9599100"/>
          </a:xfrm>
          <a:prstGeom prst="rect">
            <a:avLst/>
          </a:prstGeom>
        </p:spPr>
        <p:txBody>
          <a:bodyPr spcFirstLastPara="1" wrap="square" lIns="191875" tIns="191875" rIns="191875" bIns="191875" anchor="b" anchorCtr="0"/>
          <a:lstStyle>
            <a:lvl1pPr lvl="0" algn="ctr">
              <a:spcBef>
                <a:spcPts val="0"/>
              </a:spcBef>
              <a:spcAft>
                <a:spcPts val="0"/>
              </a:spcAft>
              <a:buSzPts val="25200"/>
              <a:buNone/>
              <a:defRPr sz="25200"/>
            </a:lvl1pPr>
            <a:lvl2pPr lvl="1" algn="ctr">
              <a:spcBef>
                <a:spcPts val="0"/>
              </a:spcBef>
              <a:spcAft>
                <a:spcPts val="0"/>
              </a:spcAft>
              <a:buSzPts val="25200"/>
              <a:buNone/>
              <a:defRPr sz="25200"/>
            </a:lvl2pPr>
            <a:lvl3pPr lvl="2" algn="ctr">
              <a:spcBef>
                <a:spcPts val="0"/>
              </a:spcBef>
              <a:spcAft>
                <a:spcPts val="0"/>
              </a:spcAft>
              <a:buSzPts val="25200"/>
              <a:buNone/>
              <a:defRPr sz="25200"/>
            </a:lvl3pPr>
            <a:lvl4pPr lvl="3" algn="ctr">
              <a:spcBef>
                <a:spcPts val="0"/>
              </a:spcBef>
              <a:spcAft>
                <a:spcPts val="0"/>
              </a:spcAft>
              <a:buSzPts val="25200"/>
              <a:buNone/>
              <a:defRPr sz="25200"/>
            </a:lvl4pPr>
            <a:lvl5pPr lvl="4" algn="ctr">
              <a:spcBef>
                <a:spcPts val="0"/>
              </a:spcBef>
              <a:spcAft>
                <a:spcPts val="0"/>
              </a:spcAft>
              <a:buSzPts val="25200"/>
              <a:buNone/>
              <a:defRPr sz="25200"/>
            </a:lvl5pPr>
            <a:lvl6pPr lvl="5" algn="ctr">
              <a:spcBef>
                <a:spcPts val="0"/>
              </a:spcBef>
              <a:spcAft>
                <a:spcPts val="0"/>
              </a:spcAft>
              <a:buSzPts val="25200"/>
              <a:buNone/>
              <a:defRPr sz="25200"/>
            </a:lvl6pPr>
            <a:lvl7pPr lvl="6" algn="ctr">
              <a:spcBef>
                <a:spcPts val="0"/>
              </a:spcBef>
              <a:spcAft>
                <a:spcPts val="0"/>
              </a:spcAft>
              <a:buSzPts val="25200"/>
              <a:buNone/>
              <a:defRPr sz="25200"/>
            </a:lvl7pPr>
            <a:lvl8pPr lvl="7" algn="ctr">
              <a:spcBef>
                <a:spcPts val="0"/>
              </a:spcBef>
              <a:spcAft>
                <a:spcPts val="0"/>
              </a:spcAft>
              <a:buSzPts val="25200"/>
              <a:buNone/>
              <a:defRPr sz="25200"/>
            </a:lvl8pPr>
            <a:lvl9pPr lvl="8" algn="ctr">
              <a:spcBef>
                <a:spcPts val="0"/>
              </a:spcBef>
              <a:spcAft>
                <a:spcPts val="0"/>
              </a:spcAft>
              <a:buSzPts val="25200"/>
              <a:buNone/>
              <a:defRPr sz="25200"/>
            </a:lvl9pPr>
          </a:lstStyle>
          <a:p>
            <a:r>
              <a:t>xx%</a:t>
            </a:r>
          </a:p>
        </p:txBody>
      </p:sp>
      <p:sp>
        <p:nvSpPr>
          <p:cNvPr id="46" name="Google Shape;46;p11"/>
          <p:cNvSpPr txBox="1">
            <a:spLocks noGrp="1"/>
          </p:cNvSpPr>
          <p:nvPr>
            <p:ph type="body" idx="1"/>
          </p:nvPr>
        </p:nvSpPr>
        <p:spPr>
          <a:xfrm>
            <a:off x="593789" y="15410878"/>
            <a:ext cx="16231800" cy="6360000"/>
          </a:xfrm>
          <a:prstGeom prst="rect">
            <a:avLst/>
          </a:prstGeom>
        </p:spPr>
        <p:txBody>
          <a:bodyPr spcFirstLastPara="1" wrap="square" lIns="191875" tIns="191875" rIns="191875" bIns="191875" anchor="t" anchorCtr="0"/>
          <a:lstStyle>
            <a:lvl1pPr marL="457200" lvl="0" indent="-469900" algn="ctr">
              <a:spcBef>
                <a:spcPts val="0"/>
              </a:spcBef>
              <a:spcAft>
                <a:spcPts val="0"/>
              </a:spcAft>
              <a:buSzPts val="3800"/>
              <a:buChar char="●"/>
              <a:defRPr/>
            </a:lvl1pPr>
            <a:lvl2pPr marL="914400" lvl="1" indent="-412750" algn="ctr">
              <a:spcBef>
                <a:spcPts val="3400"/>
              </a:spcBef>
              <a:spcAft>
                <a:spcPts val="0"/>
              </a:spcAft>
              <a:buSzPts val="2900"/>
              <a:buChar char="○"/>
              <a:defRPr/>
            </a:lvl2pPr>
            <a:lvl3pPr marL="1371600" lvl="2" indent="-412750" algn="ctr">
              <a:spcBef>
                <a:spcPts val="3400"/>
              </a:spcBef>
              <a:spcAft>
                <a:spcPts val="0"/>
              </a:spcAft>
              <a:buSzPts val="2900"/>
              <a:buChar char="■"/>
              <a:defRPr/>
            </a:lvl3pPr>
            <a:lvl4pPr marL="1828800" lvl="3" indent="-412750" algn="ctr">
              <a:spcBef>
                <a:spcPts val="3400"/>
              </a:spcBef>
              <a:spcAft>
                <a:spcPts val="0"/>
              </a:spcAft>
              <a:buSzPts val="2900"/>
              <a:buChar char="●"/>
              <a:defRPr/>
            </a:lvl4pPr>
            <a:lvl5pPr marL="2286000" lvl="4" indent="-412750" algn="ctr">
              <a:spcBef>
                <a:spcPts val="3400"/>
              </a:spcBef>
              <a:spcAft>
                <a:spcPts val="0"/>
              </a:spcAft>
              <a:buSzPts val="2900"/>
              <a:buChar char="○"/>
              <a:defRPr/>
            </a:lvl5pPr>
            <a:lvl6pPr marL="2743200" lvl="5" indent="-412750" algn="ctr">
              <a:spcBef>
                <a:spcPts val="3400"/>
              </a:spcBef>
              <a:spcAft>
                <a:spcPts val="0"/>
              </a:spcAft>
              <a:buSzPts val="2900"/>
              <a:buChar char="■"/>
              <a:defRPr/>
            </a:lvl6pPr>
            <a:lvl7pPr marL="3200400" lvl="6" indent="-412750" algn="ctr">
              <a:spcBef>
                <a:spcPts val="3400"/>
              </a:spcBef>
              <a:spcAft>
                <a:spcPts val="0"/>
              </a:spcAft>
              <a:buSzPts val="2900"/>
              <a:buChar char="●"/>
              <a:defRPr/>
            </a:lvl7pPr>
            <a:lvl8pPr marL="3657600" lvl="7" indent="-412750" algn="ctr">
              <a:spcBef>
                <a:spcPts val="3400"/>
              </a:spcBef>
              <a:spcAft>
                <a:spcPts val="0"/>
              </a:spcAft>
              <a:buSzPts val="2900"/>
              <a:buChar char="○"/>
              <a:defRPr/>
            </a:lvl8pPr>
            <a:lvl9pPr marL="4114800" lvl="8" indent="-412750" algn="ctr">
              <a:spcBef>
                <a:spcPts val="3400"/>
              </a:spcBef>
              <a:spcAft>
                <a:spcPts val="3400"/>
              </a:spcAft>
              <a:buSzPts val="2900"/>
              <a:buChar char="■"/>
              <a:defRPr/>
            </a:lvl9pPr>
          </a:lstStyle>
          <a:p>
            <a:endParaRPr/>
          </a:p>
        </p:txBody>
      </p:sp>
      <p:sp>
        <p:nvSpPr>
          <p:cNvPr id="47" name="Google Shape;47;p11"/>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93789" y="10515267"/>
            <a:ext cx="16231800" cy="4115700"/>
          </a:xfrm>
          <a:prstGeom prst="rect">
            <a:avLst/>
          </a:prstGeom>
        </p:spPr>
        <p:txBody>
          <a:bodyPr spcFirstLastPara="1" wrap="square" lIns="191875" tIns="191875" rIns="191875" bIns="191875" anchor="ctr" anchorCtr="0"/>
          <a:lstStyle>
            <a:lvl1pPr lvl="0" algn="ctr">
              <a:spcBef>
                <a:spcPts val="0"/>
              </a:spcBef>
              <a:spcAft>
                <a:spcPts val="0"/>
              </a:spcAft>
              <a:buSzPts val="7600"/>
              <a:buNone/>
              <a:defRPr sz="7600"/>
            </a:lvl1pPr>
            <a:lvl2pPr lvl="1" algn="ctr">
              <a:spcBef>
                <a:spcPts val="0"/>
              </a:spcBef>
              <a:spcAft>
                <a:spcPts val="0"/>
              </a:spcAft>
              <a:buSzPts val="7600"/>
              <a:buNone/>
              <a:defRPr sz="7600"/>
            </a:lvl2pPr>
            <a:lvl3pPr lvl="2" algn="ctr">
              <a:spcBef>
                <a:spcPts val="0"/>
              </a:spcBef>
              <a:spcAft>
                <a:spcPts val="0"/>
              </a:spcAft>
              <a:buSzPts val="7600"/>
              <a:buNone/>
              <a:defRPr sz="7600"/>
            </a:lvl3pPr>
            <a:lvl4pPr lvl="3" algn="ctr">
              <a:spcBef>
                <a:spcPts val="0"/>
              </a:spcBef>
              <a:spcAft>
                <a:spcPts val="0"/>
              </a:spcAft>
              <a:buSzPts val="7600"/>
              <a:buNone/>
              <a:defRPr sz="7600"/>
            </a:lvl4pPr>
            <a:lvl5pPr lvl="4" algn="ctr">
              <a:spcBef>
                <a:spcPts val="0"/>
              </a:spcBef>
              <a:spcAft>
                <a:spcPts val="0"/>
              </a:spcAft>
              <a:buSzPts val="7600"/>
              <a:buNone/>
              <a:defRPr sz="7600"/>
            </a:lvl5pPr>
            <a:lvl6pPr lvl="5" algn="ctr">
              <a:spcBef>
                <a:spcPts val="0"/>
              </a:spcBef>
              <a:spcAft>
                <a:spcPts val="0"/>
              </a:spcAft>
              <a:buSzPts val="7600"/>
              <a:buNone/>
              <a:defRPr sz="7600"/>
            </a:lvl6pPr>
            <a:lvl7pPr lvl="6" algn="ctr">
              <a:spcBef>
                <a:spcPts val="0"/>
              </a:spcBef>
              <a:spcAft>
                <a:spcPts val="0"/>
              </a:spcAft>
              <a:buSzPts val="7600"/>
              <a:buNone/>
              <a:defRPr sz="7600"/>
            </a:lvl7pPr>
            <a:lvl8pPr lvl="7" algn="ctr">
              <a:spcBef>
                <a:spcPts val="0"/>
              </a:spcBef>
              <a:spcAft>
                <a:spcPts val="0"/>
              </a:spcAft>
              <a:buSzPts val="7600"/>
              <a:buNone/>
              <a:defRPr sz="7600"/>
            </a:lvl8pPr>
            <a:lvl9pPr lvl="8" algn="ctr">
              <a:spcBef>
                <a:spcPts val="0"/>
              </a:spcBef>
              <a:spcAft>
                <a:spcPts val="0"/>
              </a:spcAft>
              <a:buSzPts val="7600"/>
              <a:buNone/>
              <a:defRPr sz="7600"/>
            </a:lvl9pPr>
          </a:lstStyle>
          <a:p>
            <a:endParaRPr/>
          </a:p>
        </p:txBody>
      </p:sp>
      <p:sp>
        <p:nvSpPr>
          <p:cNvPr id="15" name="Google Shape;15;p3"/>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Font typeface="Comic Sans MS"/>
              <a:buNone/>
              <a:defRPr>
                <a:latin typeface="Comic Sans MS"/>
                <a:ea typeface="Comic Sans MS"/>
                <a:cs typeface="Comic Sans MS"/>
                <a:sym typeface="Comic Sans MS"/>
              </a:defRPr>
            </a:lvl1pPr>
            <a:lvl2pPr lvl="1">
              <a:spcBef>
                <a:spcPts val="0"/>
              </a:spcBef>
              <a:spcAft>
                <a:spcPts val="0"/>
              </a:spcAft>
              <a:buSzPts val="5900"/>
              <a:buFont typeface="Comic Sans MS"/>
              <a:buNone/>
              <a:defRPr>
                <a:latin typeface="Comic Sans MS"/>
                <a:ea typeface="Comic Sans MS"/>
                <a:cs typeface="Comic Sans MS"/>
                <a:sym typeface="Comic Sans MS"/>
              </a:defRPr>
            </a:lvl2pPr>
            <a:lvl3pPr lvl="2">
              <a:spcBef>
                <a:spcPts val="0"/>
              </a:spcBef>
              <a:spcAft>
                <a:spcPts val="0"/>
              </a:spcAft>
              <a:buSzPts val="5900"/>
              <a:buFont typeface="Comic Sans MS"/>
              <a:buNone/>
              <a:defRPr>
                <a:latin typeface="Comic Sans MS"/>
                <a:ea typeface="Comic Sans MS"/>
                <a:cs typeface="Comic Sans MS"/>
                <a:sym typeface="Comic Sans MS"/>
              </a:defRPr>
            </a:lvl3pPr>
            <a:lvl4pPr lvl="3">
              <a:spcBef>
                <a:spcPts val="0"/>
              </a:spcBef>
              <a:spcAft>
                <a:spcPts val="0"/>
              </a:spcAft>
              <a:buSzPts val="5900"/>
              <a:buFont typeface="Comic Sans MS"/>
              <a:buNone/>
              <a:defRPr>
                <a:latin typeface="Comic Sans MS"/>
                <a:ea typeface="Comic Sans MS"/>
                <a:cs typeface="Comic Sans MS"/>
                <a:sym typeface="Comic Sans MS"/>
              </a:defRPr>
            </a:lvl4pPr>
            <a:lvl5pPr lvl="4">
              <a:spcBef>
                <a:spcPts val="0"/>
              </a:spcBef>
              <a:spcAft>
                <a:spcPts val="0"/>
              </a:spcAft>
              <a:buSzPts val="5900"/>
              <a:buFont typeface="Comic Sans MS"/>
              <a:buNone/>
              <a:defRPr>
                <a:latin typeface="Comic Sans MS"/>
                <a:ea typeface="Comic Sans MS"/>
                <a:cs typeface="Comic Sans MS"/>
                <a:sym typeface="Comic Sans MS"/>
              </a:defRPr>
            </a:lvl5pPr>
            <a:lvl6pPr lvl="5">
              <a:spcBef>
                <a:spcPts val="0"/>
              </a:spcBef>
              <a:spcAft>
                <a:spcPts val="0"/>
              </a:spcAft>
              <a:buSzPts val="5900"/>
              <a:buFont typeface="Comic Sans MS"/>
              <a:buNone/>
              <a:defRPr>
                <a:latin typeface="Comic Sans MS"/>
                <a:ea typeface="Comic Sans MS"/>
                <a:cs typeface="Comic Sans MS"/>
                <a:sym typeface="Comic Sans MS"/>
              </a:defRPr>
            </a:lvl6pPr>
            <a:lvl7pPr lvl="6">
              <a:spcBef>
                <a:spcPts val="0"/>
              </a:spcBef>
              <a:spcAft>
                <a:spcPts val="0"/>
              </a:spcAft>
              <a:buSzPts val="5900"/>
              <a:buFont typeface="Comic Sans MS"/>
              <a:buNone/>
              <a:defRPr>
                <a:latin typeface="Comic Sans MS"/>
                <a:ea typeface="Comic Sans MS"/>
                <a:cs typeface="Comic Sans MS"/>
                <a:sym typeface="Comic Sans MS"/>
              </a:defRPr>
            </a:lvl7pPr>
            <a:lvl8pPr lvl="7">
              <a:spcBef>
                <a:spcPts val="0"/>
              </a:spcBef>
              <a:spcAft>
                <a:spcPts val="0"/>
              </a:spcAft>
              <a:buSzPts val="5900"/>
              <a:buFont typeface="Comic Sans MS"/>
              <a:buNone/>
              <a:defRPr>
                <a:latin typeface="Comic Sans MS"/>
                <a:ea typeface="Comic Sans MS"/>
                <a:cs typeface="Comic Sans MS"/>
                <a:sym typeface="Comic Sans MS"/>
              </a:defRPr>
            </a:lvl8pPr>
            <a:lvl9pPr lvl="8">
              <a:spcBef>
                <a:spcPts val="0"/>
              </a:spcBef>
              <a:spcAft>
                <a:spcPts val="0"/>
              </a:spcAft>
              <a:buSzPts val="5900"/>
              <a:buFont typeface="Comic Sans MS"/>
              <a:buNone/>
              <a:defRPr>
                <a:latin typeface="Comic Sans MS"/>
                <a:ea typeface="Comic Sans MS"/>
                <a:cs typeface="Comic Sans MS"/>
                <a:sym typeface="Comic Sans MS"/>
              </a:defRPr>
            </a:lvl9pPr>
          </a:lstStyle>
          <a:p>
            <a:endParaRPr/>
          </a:p>
        </p:txBody>
      </p:sp>
      <p:sp>
        <p:nvSpPr>
          <p:cNvPr id="18" name="Google Shape;18;p4"/>
          <p:cNvSpPr txBox="1">
            <a:spLocks noGrp="1"/>
          </p:cNvSpPr>
          <p:nvPr>
            <p:ph type="body" idx="1"/>
          </p:nvPr>
        </p:nvSpPr>
        <p:spPr>
          <a:xfrm>
            <a:off x="593789" y="5634322"/>
            <a:ext cx="16231800" cy="16702500"/>
          </a:xfrm>
          <a:prstGeom prst="rect">
            <a:avLst/>
          </a:prstGeom>
        </p:spPr>
        <p:txBody>
          <a:bodyPr spcFirstLastPara="1" wrap="square" lIns="191875" tIns="191875" rIns="191875" bIns="191875" anchor="t" anchorCtr="0"/>
          <a:lstStyle>
            <a:lvl1pPr marL="457200" lvl="0" indent="-469900">
              <a:spcBef>
                <a:spcPts val="0"/>
              </a:spcBef>
              <a:spcAft>
                <a:spcPts val="0"/>
              </a:spcAft>
              <a:buSzPts val="3800"/>
              <a:buFont typeface="Comic Sans MS"/>
              <a:buChar char="●"/>
              <a:defRPr>
                <a:latin typeface="Comic Sans MS"/>
                <a:ea typeface="Comic Sans MS"/>
                <a:cs typeface="Comic Sans MS"/>
                <a:sym typeface="Comic Sans MS"/>
              </a:defRPr>
            </a:lvl1pPr>
            <a:lvl2pPr marL="914400" lvl="1" indent="-412750">
              <a:spcBef>
                <a:spcPts val="3400"/>
              </a:spcBef>
              <a:spcAft>
                <a:spcPts val="0"/>
              </a:spcAft>
              <a:buSzPts val="2900"/>
              <a:buFont typeface="Comic Sans MS"/>
              <a:buChar char="○"/>
              <a:defRPr>
                <a:latin typeface="Comic Sans MS"/>
                <a:ea typeface="Comic Sans MS"/>
                <a:cs typeface="Comic Sans MS"/>
                <a:sym typeface="Comic Sans MS"/>
              </a:defRPr>
            </a:lvl2pPr>
            <a:lvl3pPr marL="1371600" lvl="2" indent="-412750">
              <a:spcBef>
                <a:spcPts val="3400"/>
              </a:spcBef>
              <a:spcAft>
                <a:spcPts val="0"/>
              </a:spcAft>
              <a:buSzPts val="2900"/>
              <a:buFont typeface="Comic Sans MS"/>
              <a:buChar char="■"/>
              <a:defRPr>
                <a:latin typeface="Comic Sans MS"/>
                <a:ea typeface="Comic Sans MS"/>
                <a:cs typeface="Comic Sans MS"/>
                <a:sym typeface="Comic Sans MS"/>
              </a:defRPr>
            </a:lvl3pPr>
            <a:lvl4pPr marL="1828800" lvl="3" indent="-412750">
              <a:spcBef>
                <a:spcPts val="3400"/>
              </a:spcBef>
              <a:spcAft>
                <a:spcPts val="0"/>
              </a:spcAft>
              <a:buSzPts val="2900"/>
              <a:buFont typeface="Comic Sans MS"/>
              <a:buChar char="●"/>
              <a:defRPr>
                <a:latin typeface="Comic Sans MS"/>
                <a:ea typeface="Comic Sans MS"/>
                <a:cs typeface="Comic Sans MS"/>
                <a:sym typeface="Comic Sans MS"/>
              </a:defRPr>
            </a:lvl4pPr>
            <a:lvl5pPr marL="2286000" lvl="4" indent="-412750">
              <a:spcBef>
                <a:spcPts val="3400"/>
              </a:spcBef>
              <a:spcAft>
                <a:spcPts val="0"/>
              </a:spcAft>
              <a:buSzPts val="2900"/>
              <a:buFont typeface="Comic Sans MS"/>
              <a:buChar char="○"/>
              <a:defRPr>
                <a:latin typeface="Comic Sans MS"/>
                <a:ea typeface="Comic Sans MS"/>
                <a:cs typeface="Comic Sans MS"/>
                <a:sym typeface="Comic Sans MS"/>
              </a:defRPr>
            </a:lvl5pPr>
            <a:lvl6pPr marL="2743200" lvl="5" indent="-412750">
              <a:spcBef>
                <a:spcPts val="3400"/>
              </a:spcBef>
              <a:spcAft>
                <a:spcPts val="0"/>
              </a:spcAft>
              <a:buSzPts val="2900"/>
              <a:buFont typeface="Comic Sans MS"/>
              <a:buChar char="■"/>
              <a:defRPr>
                <a:latin typeface="Comic Sans MS"/>
                <a:ea typeface="Comic Sans MS"/>
                <a:cs typeface="Comic Sans MS"/>
                <a:sym typeface="Comic Sans MS"/>
              </a:defRPr>
            </a:lvl6pPr>
            <a:lvl7pPr marL="3200400" lvl="6" indent="-412750">
              <a:spcBef>
                <a:spcPts val="3400"/>
              </a:spcBef>
              <a:spcAft>
                <a:spcPts val="0"/>
              </a:spcAft>
              <a:buSzPts val="2900"/>
              <a:buFont typeface="Comic Sans MS"/>
              <a:buChar char="●"/>
              <a:defRPr>
                <a:latin typeface="Comic Sans MS"/>
                <a:ea typeface="Comic Sans MS"/>
                <a:cs typeface="Comic Sans MS"/>
                <a:sym typeface="Comic Sans MS"/>
              </a:defRPr>
            </a:lvl7pPr>
            <a:lvl8pPr marL="3657600" lvl="7" indent="-412750">
              <a:spcBef>
                <a:spcPts val="3400"/>
              </a:spcBef>
              <a:spcAft>
                <a:spcPts val="0"/>
              </a:spcAft>
              <a:buSzPts val="2900"/>
              <a:buFont typeface="Comic Sans MS"/>
              <a:buChar char="○"/>
              <a:defRPr>
                <a:latin typeface="Comic Sans MS"/>
                <a:ea typeface="Comic Sans MS"/>
                <a:cs typeface="Comic Sans MS"/>
                <a:sym typeface="Comic Sans MS"/>
              </a:defRPr>
            </a:lvl8pPr>
            <a:lvl9pPr marL="4114800" lvl="8" indent="-412750">
              <a:spcBef>
                <a:spcPts val="3400"/>
              </a:spcBef>
              <a:spcAft>
                <a:spcPts val="3400"/>
              </a:spcAft>
              <a:buSzPts val="2900"/>
              <a:buFont typeface="Comic Sans MS"/>
              <a:buChar char="■"/>
              <a:defRPr>
                <a:latin typeface="Comic Sans MS"/>
                <a:ea typeface="Comic Sans MS"/>
                <a:cs typeface="Comic Sans MS"/>
                <a:sym typeface="Comic Sans MS"/>
              </a:defRPr>
            </a:lvl9pPr>
          </a:lstStyle>
          <a:p>
            <a:endParaRPr/>
          </a:p>
        </p:txBody>
      </p:sp>
      <p:sp>
        <p:nvSpPr>
          <p:cNvPr id="19" name="Google Shape;19;p4"/>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a:endParaRPr/>
          </a:p>
        </p:txBody>
      </p:sp>
      <p:sp>
        <p:nvSpPr>
          <p:cNvPr id="22" name="Google Shape;22;p5"/>
          <p:cNvSpPr txBox="1">
            <a:spLocks noGrp="1"/>
          </p:cNvSpPr>
          <p:nvPr>
            <p:ph type="body" idx="1"/>
          </p:nvPr>
        </p:nvSpPr>
        <p:spPr>
          <a:xfrm>
            <a:off x="593789" y="5634322"/>
            <a:ext cx="7620000" cy="16702500"/>
          </a:xfrm>
          <a:prstGeom prst="rect">
            <a:avLst/>
          </a:prstGeom>
        </p:spPr>
        <p:txBody>
          <a:bodyPr spcFirstLastPara="1" wrap="square" lIns="191875" tIns="191875" rIns="191875" bIns="191875" anchor="t" anchorCtr="0"/>
          <a:lstStyle>
            <a:lvl1pPr marL="457200" lvl="0" indent="-412750">
              <a:spcBef>
                <a:spcPts val="0"/>
              </a:spcBef>
              <a:spcAft>
                <a:spcPts val="0"/>
              </a:spcAft>
              <a:buSzPts val="2900"/>
              <a:buChar char="●"/>
              <a:defRPr sz="29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23" name="Google Shape;23;p5"/>
          <p:cNvSpPr txBox="1">
            <a:spLocks noGrp="1"/>
          </p:cNvSpPr>
          <p:nvPr>
            <p:ph type="body" idx="2"/>
          </p:nvPr>
        </p:nvSpPr>
        <p:spPr>
          <a:xfrm>
            <a:off x="9205725" y="5634322"/>
            <a:ext cx="7620000" cy="16702500"/>
          </a:xfrm>
          <a:prstGeom prst="rect">
            <a:avLst/>
          </a:prstGeom>
        </p:spPr>
        <p:txBody>
          <a:bodyPr spcFirstLastPara="1" wrap="square" lIns="191875" tIns="191875" rIns="191875" bIns="191875" anchor="t" anchorCtr="0"/>
          <a:lstStyle>
            <a:lvl1pPr marL="457200" lvl="0" indent="-412750">
              <a:spcBef>
                <a:spcPts val="0"/>
              </a:spcBef>
              <a:spcAft>
                <a:spcPts val="0"/>
              </a:spcAft>
              <a:buSzPts val="2900"/>
              <a:buChar char="●"/>
              <a:defRPr sz="29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24" name="Google Shape;24;p5"/>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a:endParaRPr/>
          </a:p>
        </p:txBody>
      </p:sp>
      <p:sp>
        <p:nvSpPr>
          <p:cNvPr id="27" name="Google Shape;27;p6"/>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93789" y="2716267"/>
            <a:ext cx="5349300" cy="3694200"/>
          </a:xfrm>
          <a:prstGeom prst="rect">
            <a:avLst/>
          </a:prstGeom>
        </p:spPr>
        <p:txBody>
          <a:bodyPr spcFirstLastPara="1" wrap="square" lIns="191875" tIns="191875" rIns="191875" bIns="191875" anchor="b" anchorCtr="0"/>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30" name="Google Shape;30;p7"/>
          <p:cNvSpPr txBox="1">
            <a:spLocks noGrp="1"/>
          </p:cNvSpPr>
          <p:nvPr>
            <p:ph type="body" idx="1"/>
          </p:nvPr>
        </p:nvSpPr>
        <p:spPr>
          <a:xfrm>
            <a:off x="593789" y="6793600"/>
            <a:ext cx="5349300" cy="15543900"/>
          </a:xfrm>
          <a:prstGeom prst="rect">
            <a:avLst/>
          </a:prstGeom>
        </p:spPr>
        <p:txBody>
          <a:bodyPr spcFirstLastPara="1" wrap="square" lIns="191875" tIns="191875" rIns="191875" bIns="191875" anchor="t" anchorCtr="0"/>
          <a:lstStyle>
            <a:lvl1pPr marL="457200" lvl="0" indent="-387350">
              <a:spcBef>
                <a:spcPts val="0"/>
              </a:spcBef>
              <a:spcAft>
                <a:spcPts val="0"/>
              </a:spcAft>
              <a:buSzPts val="2500"/>
              <a:buChar char="●"/>
              <a:defRPr sz="25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31" name="Google Shape;31;p7"/>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33927" y="2200733"/>
            <a:ext cx="12130500" cy="19999200"/>
          </a:xfrm>
          <a:prstGeom prst="rect">
            <a:avLst/>
          </a:prstGeom>
        </p:spPr>
        <p:txBody>
          <a:bodyPr spcFirstLastPara="1" wrap="square" lIns="191875" tIns="191875" rIns="191875" bIns="191875" anchor="ctr" anchorCtr="0"/>
          <a:lstStyle>
            <a:lvl1pPr lvl="0">
              <a:spcBef>
                <a:spcPts val="0"/>
              </a:spcBef>
              <a:spcAft>
                <a:spcPts val="0"/>
              </a:spcAft>
              <a:buSzPts val="10100"/>
              <a:buNone/>
              <a:defRPr sz="10100"/>
            </a:lvl1pPr>
            <a:lvl2pPr lvl="1">
              <a:spcBef>
                <a:spcPts val="0"/>
              </a:spcBef>
              <a:spcAft>
                <a:spcPts val="0"/>
              </a:spcAft>
              <a:buSzPts val="10100"/>
              <a:buNone/>
              <a:defRPr sz="10100"/>
            </a:lvl2pPr>
            <a:lvl3pPr lvl="2">
              <a:spcBef>
                <a:spcPts val="0"/>
              </a:spcBef>
              <a:spcAft>
                <a:spcPts val="0"/>
              </a:spcAft>
              <a:buSzPts val="10100"/>
              <a:buNone/>
              <a:defRPr sz="10100"/>
            </a:lvl3pPr>
            <a:lvl4pPr lvl="3">
              <a:spcBef>
                <a:spcPts val="0"/>
              </a:spcBef>
              <a:spcAft>
                <a:spcPts val="0"/>
              </a:spcAft>
              <a:buSzPts val="10100"/>
              <a:buNone/>
              <a:defRPr sz="10100"/>
            </a:lvl4pPr>
            <a:lvl5pPr lvl="4">
              <a:spcBef>
                <a:spcPts val="0"/>
              </a:spcBef>
              <a:spcAft>
                <a:spcPts val="0"/>
              </a:spcAft>
              <a:buSzPts val="10100"/>
              <a:buNone/>
              <a:defRPr sz="10100"/>
            </a:lvl5pPr>
            <a:lvl6pPr lvl="5">
              <a:spcBef>
                <a:spcPts val="0"/>
              </a:spcBef>
              <a:spcAft>
                <a:spcPts val="0"/>
              </a:spcAft>
              <a:buSzPts val="10100"/>
              <a:buNone/>
              <a:defRPr sz="10100"/>
            </a:lvl6pPr>
            <a:lvl7pPr lvl="6">
              <a:spcBef>
                <a:spcPts val="0"/>
              </a:spcBef>
              <a:spcAft>
                <a:spcPts val="0"/>
              </a:spcAft>
              <a:buSzPts val="10100"/>
              <a:buNone/>
              <a:defRPr sz="10100"/>
            </a:lvl7pPr>
            <a:lvl8pPr lvl="7">
              <a:spcBef>
                <a:spcPts val="0"/>
              </a:spcBef>
              <a:spcAft>
                <a:spcPts val="0"/>
              </a:spcAft>
              <a:buSzPts val="10100"/>
              <a:buNone/>
              <a:defRPr sz="10100"/>
            </a:lvl8pPr>
            <a:lvl9pPr lvl="8">
              <a:spcBef>
                <a:spcPts val="0"/>
              </a:spcBef>
              <a:spcAft>
                <a:spcPts val="0"/>
              </a:spcAft>
              <a:buSzPts val="10100"/>
              <a:buNone/>
              <a:defRPr sz="10100"/>
            </a:lvl9pPr>
          </a:lstStyle>
          <a:p>
            <a:endParaRPr/>
          </a:p>
        </p:txBody>
      </p:sp>
      <p:sp>
        <p:nvSpPr>
          <p:cNvPr id="34" name="Google Shape;34;p8"/>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8709663" y="-611"/>
            <a:ext cx="8709600" cy="25146000"/>
          </a:xfrm>
          <a:prstGeom prst="rect">
            <a:avLst/>
          </a:prstGeom>
          <a:solidFill>
            <a:schemeClr val="lt2"/>
          </a:solid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505778" y="6028856"/>
            <a:ext cx="7706400" cy="7246800"/>
          </a:xfrm>
          <a:prstGeom prst="rect">
            <a:avLst/>
          </a:prstGeom>
        </p:spPr>
        <p:txBody>
          <a:bodyPr spcFirstLastPara="1" wrap="square" lIns="191875" tIns="191875" rIns="191875" bIns="191875" anchor="b" anchorCtr="0"/>
          <a:lstStyle>
            <a:lvl1pPr lvl="0" algn="ctr">
              <a:spcBef>
                <a:spcPts val="0"/>
              </a:spcBef>
              <a:spcAft>
                <a:spcPts val="0"/>
              </a:spcAft>
              <a:buSzPts val="8800"/>
              <a:buNone/>
              <a:defRPr sz="8800"/>
            </a:lvl1pPr>
            <a:lvl2pPr lvl="1" algn="ctr">
              <a:spcBef>
                <a:spcPts val="0"/>
              </a:spcBef>
              <a:spcAft>
                <a:spcPts val="0"/>
              </a:spcAft>
              <a:buSzPts val="8800"/>
              <a:buNone/>
              <a:defRPr sz="8800"/>
            </a:lvl2pPr>
            <a:lvl3pPr lvl="2" algn="ctr">
              <a:spcBef>
                <a:spcPts val="0"/>
              </a:spcBef>
              <a:spcAft>
                <a:spcPts val="0"/>
              </a:spcAft>
              <a:buSzPts val="8800"/>
              <a:buNone/>
              <a:defRPr sz="8800"/>
            </a:lvl3pPr>
            <a:lvl4pPr lvl="3" algn="ctr">
              <a:spcBef>
                <a:spcPts val="0"/>
              </a:spcBef>
              <a:spcAft>
                <a:spcPts val="0"/>
              </a:spcAft>
              <a:buSzPts val="8800"/>
              <a:buNone/>
              <a:defRPr sz="8800"/>
            </a:lvl4pPr>
            <a:lvl5pPr lvl="4" algn="ctr">
              <a:spcBef>
                <a:spcPts val="0"/>
              </a:spcBef>
              <a:spcAft>
                <a:spcPts val="0"/>
              </a:spcAft>
              <a:buSzPts val="8800"/>
              <a:buNone/>
              <a:defRPr sz="8800"/>
            </a:lvl5pPr>
            <a:lvl6pPr lvl="5" algn="ctr">
              <a:spcBef>
                <a:spcPts val="0"/>
              </a:spcBef>
              <a:spcAft>
                <a:spcPts val="0"/>
              </a:spcAft>
              <a:buSzPts val="8800"/>
              <a:buNone/>
              <a:defRPr sz="8800"/>
            </a:lvl6pPr>
            <a:lvl7pPr lvl="6" algn="ctr">
              <a:spcBef>
                <a:spcPts val="0"/>
              </a:spcBef>
              <a:spcAft>
                <a:spcPts val="0"/>
              </a:spcAft>
              <a:buSzPts val="8800"/>
              <a:buNone/>
              <a:defRPr sz="8800"/>
            </a:lvl7pPr>
            <a:lvl8pPr lvl="7" algn="ctr">
              <a:spcBef>
                <a:spcPts val="0"/>
              </a:spcBef>
              <a:spcAft>
                <a:spcPts val="0"/>
              </a:spcAft>
              <a:buSzPts val="8800"/>
              <a:buNone/>
              <a:defRPr sz="8800"/>
            </a:lvl8pPr>
            <a:lvl9pPr lvl="8" algn="ctr">
              <a:spcBef>
                <a:spcPts val="0"/>
              </a:spcBef>
              <a:spcAft>
                <a:spcPts val="0"/>
              </a:spcAft>
              <a:buSzPts val="8800"/>
              <a:buNone/>
              <a:defRPr sz="8800"/>
            </a:lvl9pPr>
          </a:lstStyle>
          <a:p>
            <a:endParaRPr/>
          </a:p>
        </p:txBody>
      </p:sp>
      <p:sp>
        <p:nvSpPr>
          <p:cNvPr id="38" name="Google Shape;38;p9"/>
          <p:cNvSpPr txBox="1">
            <a:spLocks noGrp="1"/>
          </p:cNvSpPr>
          <p:nvPr>
            <p:ph type="subTitle" idx="1"/>
          </p:nvPr>
        </p:nvSpPr>
        <p:spPr>
          <a:xfrm>
            <a:off x="505778" y="13703922"/>
            <a:ext cx="7706400" cy="6038700"/>
          </a:xfrm>
          <a:prstGeom prst="rect">
            <a:avLst/>
          </a:prstGeom>
        </p:spPr>
        <p:txBody>
          <a:bodyPr spcFirstLastPara="1" wrap="square" lIns="191875" tIns="191875" rIns="191875" bIns="191875" anchor="t" anchorCtr="0"/>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a:endParaRPr/>
          </a:p>
        </p:txBody>
      </p:sp>
      <p:sp>
        <p:nvSpPr>
          <p:cNvPr id="39" name="Google Shape;39;p9"/>
          <p:cNvSpPr txBox="1">
            <a:spLocks noGrp="1"/>
          </p:cNvSpPr>
          <p:nvPr>
            <p:ph type="body" idx="2"/>
          </p:nvPr>
        </p:nvSpPr>
        <p:spPr>
          <a:xfrm>
            <a:off x="9409750" y="3539922"/>
            <a:ext cx="7309500" cy="18065100"/>
          </a:xfrm>
          <a:prstGeom prst="rect">
            <a:avLst/>
          </a:prstGeom>
        </p:spPr>
        <p:txBody>
          <a:bodyPr spcFirstLastPara="1" wrap="square" lIns="191875" tIns="191875" rIns="191875" bIns="191875" anchor="ctr" anchorCtr="0"/>
          <a:lstStyle>
            <a:lvl1pPr marL="457200" lvl="0" indent="-469900">
              <a:spcBef>
                <a:spcPts val="0"/>
              </a:spcBef>
              <a:spcAft>
                <a:spcPts val="0"/>
              </a:spcAft>
              <a:buSzPts val="3800"/>
              <a:buChar char="●"/>
              <a:defRPr/>
            </a:lvl1pPr>
            <a:lvl2pPr marL="914400" lvl="1" indent="-412750">
              <a:spcBef>
                <a:spcPts val="3400"/>
              </a:spcBef>
              <a:spcAft>
                <a:spcPts val="0"/>
              </a:spcAft>
              <a:buSzPts val="2900"/>
              <a:buChar char="○"/>
              <a:defRPr/>
            </a:lvl2pPr>
            <a:lvl3pPr marL="1371600" lvl="2" indent="-412750">
              <a:spcBef>
                <a:spcPts val="3400"/>
              </a:spcBef>
              <a:spcAft>
                <a:spcPts val="0"/>
              </a:spcAft>
              <a:buSzPts val="2900"/>
              <a:buChar char="■"/>
              <a:defRPr/>
            </a:lvl3pPr>
            <a:lvl4pPr marL="1828800" lvl="3" indent="-412750">
              <a:spcBef>
                <a:spcPts val="3400"/>
              </a:spcBef>
              <a:spcAft>
                <a:spcPts val="0"/>
              </a:spcAft>
              <a:buSzPts val="2900"/>
              <a:buChar char="●"/>
              <a:defRPr/>
            </a:lvl4pPr>
            <a:lvl5pPr marL="2286000" lvl="4" indent="-412750">
              <a:spcBef>
                <a:spcPts val="3400"/>
              </a:spcBef>
              <a:spcAft>
                <a:spcPts val="0"/>
              </a:spcAft>
              <a:buSzPts val="2900"/>
              <a:buChar char="○"/>
              <a:defRPr/>
            </a:lvl5pPr>
            <a:lvl6pPr marL="2743200" lvl="5" indent="-412750">
              <a:spcBef>
                <a:spcPts val="3400"/>
              </a:spcBef>
              <a:spcAft>
                <a:spcPts val="0"/>
              </a:spcAft>
              <a:buSzPts val="2900"/>
              <a:buChar char="■"/>
              <a:defRPr/>
            </a:lvl6pPr>
            <a:lvl7pPr marL="3200400" lvl="6" indent="-412750">
              <a:spcBef>
                <a:spcPts val="3400"/>
              </a:spcBef>
              <a:spcAft>
                <a:spcPts val="0"/>
              </a:spcAft>
              <a:buSzPts val="2900"/>
              <a:buChar char="●"/>
              <a:defRPr/>
            </a:lvl7pPr>
            <a:lvl8pPr marL="3657600" lvl="7" indent="-412750">
              <a:spcBef>
                <a:spcPts val="3400"/>
              </a:spcBef>
              <a:spcAft>
                <a:spcPts val="0"/>
              </a:spcAft>
              <a:buSzPts val="2900"/>
              <a:buChar char="○"/>
              <a:defRPr/>
            </a:lvl8pPr>
            <a:lvl9pPr marL="4114800" lvl="8" indent="-412750">
              <a:spcBef>
                <a:spcPts val="3400"/>
              </a:spcBef>
              <a:spcAft>
                <a:spcPts val="3400"/>
              </a:spcAft>
              <a:buSzPts val="2900"/>
              <a:buChar char="■"/>
              <a:defRPr/>
            </a:lvl9pPr>
          </a:lstStyle>
          <a:p>
            <a:endParaRPr/>
          </a:p>
        </p:txBody>
      </p:sp>
      <p:sp>
        <p:nvSpPr>
          <p:cNvPr id="40" name="Google Shape;40;p9"/>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93789" y="20682811"/>
            <a:ext cx="11427600" cy="2958300"/>
          </a:xfrm>
          <a:prstGeom prst="rect">
            <a:avLst/>
          </a:prstGeom>
        </p:spPr>
        <p:txBody>
          <a:bodyPr spcFirstLastPara="1" wrap="square" lIns="191875" tIns="191875" rIns="191875" bIns="191875" anchor="ctr" anchorCtr="0"/>
          <a:lstStyle>
            <a:lvl1pPr marL="457200" lvl="0" indent="-228600">
              <a:lnSpc>
                <a:spcPct val="100000"/>
              </a:lnSpc>
              <a:spcBef>
                <a:spcPts val="0"/>
              </a:spcBef>
              <a:spcAft>
                <a:spcPts val="0"/>
              </a:spcAft>
              <a:buSzPts val="3800"/>
              <a:buNone/>
              <a:defRPr/>
            </a:lvl1pPr>
          </a:lstStyle>
          <a:p>
            <a:endParaRPr/>
          </a:p>
        </p:txBody>
      </p:sp>
      <p:sp>
        <p:nvSpPr>
          <p:cNvPr id="43" name="Google Shape;43;p10"/>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3789" y="2175678"/>
            <a:ext cx="16231800" cy="2799900"/>
          </a:xfrm>
          <a:prstGeom prst="rect">
            <a:avLst/>
          </a:prstGeom>
          <a:noFill/>
          <a:ln>
            <a:noFill/>
          </a:ln>
        </p:spPr>
        <p:txBody>
          <a:bodyPr spcFirstLastPara="1" wrap="square" lIns="191875" tIns="191875" rIns="191875" bIns="191875" anchor="t" anchorCtr="0"/>
          <a:lstStyle>
            <a:lvl1pPr lvl="0">
              <a:spcBef>
                <a:spcPts val="0"/>
              </a:spcBef>
              <a:spcAft>
                <a:spcPts val="0"/>
              </a:spcAft>
              <a:buClr>
                <a:schemeClr val="dk1"/>
              </a:buClr>
              <a:buSzPts val="5900"/>
              <a:buNone/>
              <a:defRPr sz="5900">
                <a:solidFill>
                  <a:schemeClr val="dk1"/>
                </a:solidFill>
              </a:defRPr>
            </a:lvl1pPr>
            <a:lvl2pPr lvl="1">
              <a:spcBef>
                <a:spcPts val="0"/>
              </a:spcBef>
              <a:spcAft>
                <a:spcPts val="0"/>
              </a:spcAft>
              <a:buClr>
                <a:schemeClr val="dk1"/>
              </a:buClr>
              <a:buSzPts val="5900"/>
              <a:buNone/>
              <a:defRPr sz="5900">
                <a:solidFill>
                  <a:schemeClr val="dk1"/>
                </a:solidFill>
              </a:defRPr>
            </a:lvl2pPr>
            <a:lvl3pPr lvl="2">
              <a:spcBef>
                <a:spcPts val="0"/>
              </a:spcBef>
              <a:spcAft>
                <a:spcPts val="0"/>
              </a:spcAft>
              <a:buClr>
                <a:schemeClr val="dk1"/>
              </a:buClr>
              <a:buSzPts val="5900"/>
              <a:buNone/>
              <a:defRPr sz="5900">
                <a:solidFill>
                  <a:schemeClr val="dk1"/>
                </a:solidFill>
              </a:defRPr>
            </a:lvl3pPr>
            <a:lvl4pPr lvl="3">
              <a:spcBef>
                <a:spcPts val="0"/>
              </a:spcBef>
              <a:spcAft>
                <a:spcPts val="0"/>
              </a:spcAft>
              <a:buClr>
                <a:schemeClr val="dk1"/>
              </a:buClr>
              <a:buSzPts val="5900"/>
              <a:buNone/>
              <a:defRPr sz="5900">
                <a:solidFill>
                  <a:schemeClr val="dk1"/>
                </a:solidFill>
              </a:defRPr>
            </a:lvl4pPr>
            <a:lvl5pPr lvl="4">
              <a:spcBef>
                <a:spcPts val="0"/>
              </a:spcBef>
              <a:spcAft>
                <a:spcPts val="0"/>
              </a:spcAft>
              <a:buClr>
                <a:schemeClr val="dk1"/>
              </a:buClr>
              <a:buSzPts val="5900"/>
              <a:buNone/>
              <a:defRPr sz="5900">
                <a:solidFill>
                  <a:schemeClr val="dk1"/>
                </a:solidFill>
              </a:defRPr>
            </a:lvl5pPr>
            <a:lvl6pPr lvl="5">
              <a:spcBef>
                <a:spcPts val="0"/>
              </a:spcBef>
              <a:spcAft>
                <a:spcPts val="0"/>
              </a:spcAft>
              <a:buClr>
                <a:schemeClr val="dk1"/>
              </a:buClr>
              <a:buSzPts val="5900"/>
              <a:buNone/>
              <a:defRPr sz="5900">
                <a:solidFill>
                  <a:schemeClr val="dk1"/>
                </a:solidFill>
              </a:defRPr>
            </a:lvl6pPr>
            <a:lvl7pPr lvl="6">
              <a:spcBef>
                <a:spcPts val="0"/>
              </a:spcBef>
              <a:spcAft>
                <a:spcPts val="0"/>
              </a:spcAft>
              <a:buClr>
                <a:schemeClr val="dk1"/>
              </a:buClr>
              <a:buSzPts val="5900"/>
              <a:buNone/>
              <a:defRPr sz="5900">
                <a:solidFill>
                  <a:schemeClr val="dk1"/>
                </a:solidFill>
              </a:defRPr>
            </a:lvl7pPr>
            <a:lvl8pPr lvl="7">
              <a:spcBef>
                <a:spcPts val="0"/>
              </a:spcBef>
              <a:spcAft>
                <a:spcPts val="0"/>
              </a:spcAft>
              <a:buClr>
                <a:schemeClr val="dk1"/>
              </a:buClr>
              <a:buSzPts val="5900"/>
              <a:buNone/>
              <a:defRPr sz="5900">
                <a:solidFill>
                  <a:schemeClr val="dk1"/>
                </a:solidFill>
              </a:defRPr>
            </a:lvl8pPr>
            <a:lvl9pPr lvl="8">
              <a:spcBef>
                <a:spcPts val="0"/>
              </a:spcBef>
              <a:spcAft>
                <a:spcPts val="0"/>
              </a:spcAft>
              <a:buClr>
                <a:schemeClr val="dk1"/>
              </a:buClr>
              <a:buSzPts val="5900"/>
              <a:buNone/>
              <a:defRPr sz="5900">
                <a:solidFill>
                  <a:schemeClr val="dk1"/>
                </a:solidFill>
              </a:defRPr>
            </a:lvl9pPr>
          </a:lstStyle>
          <a:p>
            <a:endParaRPr/>
          </a:p>
        </p:txBody>
      </p:sp>
      <p:sp>
        <p:nvSpPr>
          <p:cNvPr id="7" name="Google Shape;7;p1"/>
          <p:cNvSpPr txBox="1">
            <a:spLocks noGrp="1"/>
          </p:cNvSpPr>
          <p:nvPr>
            <p:ph type="body" idx="1"/>
          </p:nvPr>
        </p:nvSpPr>
        <p:spPr>
          <a:xfrm>
            <a:off x="593789" y="5634322"/>
            <a:ext cx="16231800" cy="16702500"/>
          </a:xfrm>
          <a:prstGeom prst="rect">
            <a:avLst/>
          </a:prstGeom>
          <a:noFill/>
          <a:ln>
            <a:noFill/>
          </a:ln>
        </p:spPr>
        <p:txBody>
          <a:bodyPr spcFirstLastPara="1" wrap="square" lIns="191875" tIns="191875" rIns="191875" bIns="191875" anchor="t" anchorCtr="0"/>
          <a:lstStyle>
            <a:lvl1pPr marL="457200" lvl="0" indent="-469900">
              <a:lnSpc>
                <a:spcPct val="115000"/>
              </a:lnSpc>
              <a:spcBef>
                <a:spcPts val="0"/>
              </a:spcBef>
              <a:spcAft>
                <a:spcPts val="0"/>
              </a:spcAft>
              <a:buClr>
                <a:schemeClr val="dk2"/>
              </a:buClr>
              <a:buSzPts val="3800"/>
              <a:buChar char="●"/>
              <a:defRPr sz="3800">
                <a:solidFill>
                  <a:schemeClr val="dk2"/>
                </a:solidFill>
              </a:defRPr>
            </a:lvl1pPr>
            <a:lvl2pPr marL="914400" lvl="1" indent="-412750">
              <a:lnSpc>
                <a:spcPct val="115000"/>
              </a:lnSpc>
              <a:spcBef>
                <a:spcPts val="3400"/>
              </a:spcBef>
              <a:spcAft>
                <a:spcPts val="0"/>
              </a:spcAft>
              <a:buClr>
                <a:schemeClr val="dk2"/>
              </a:buClr>
              <a:buSzPts val="2900"/>
              <a:buChar char="○"/>
              <a:defRPr sz="2900">
                <a:solidFill>
                  <a:schemeClr val="dk2"/>
                </a:solidFill>
              </a:defRPr>
            </a:lvl2pPr>
            <a:lvl3pPr marL="1371600" lvl="2" indent="-412750">
              <a:lnSpc>
                <a:spcPct val="115000"/>
              </a:lnSpc>
              <a:spcBef>
                <a:spcPts val="3400"/>
              </a:spcBef>
              <a:spcAft>
                <a:spcPts val="0"/>
              </a:spcAft>
              <a:buClr>
                <a:schemeClr val="dk2"/>
              </a:buClr>
              <a:buSzPts val="2900"/>
              <a:buChar char="■"/>
              <a:defRPr sz="2900">
                <a:solidFill>
                  <a:schemeClr val="dk2"/>
                </a:solidFill>
              </a:defRPr>
            </a:lvl3pPr>
            <a:lvl4pPr marL="1828800" lvl="3" indent="-412750">
              <a:lnSpc>
                <a:spcPct val="115000"/>
              </a:lnSpc>
              <a:spcBef>
                <a:spcPts val="3400"/>
              </a:spcBef>
              <a:spcAft>
                <a:spcPts val="0"/>
              </a:spcAft>
              <a:buClr>
                <a:schemeClr val="dk2"/>
              </a:buClr>
              <a:buSzPts val="2900"/>
              <a:buChar char="●"/>
              <a:defRPr sz="2900">
                <a:solidFill>
                  <a:schemeClr val="dk2"/>
                </a:solidFill>
              </a:defRPr>
            </a:lvl4pPr>
            <a:lvl5pPr marL="2286000" lvl="4" indent="-412750">
              <a:lnSpc>
                <a:spcPct val="115000"/>
              </a:lnSpc>
              <a:spcBef>
                <a:spcPts val="3400"/>
              </a:spcBef>
              <a:spcAft>
                <a:spcPts val="0"/>
              </a:spcAft>
              <a:buClr>
                <a:schemeClr val="dk2"/>
              </a:buClr>
              <a:buSzPts val="2900"/>
              <a:buChar char="○"/>
              <a:defRPr sz="2900">
                <a:solidFill>
                  <a:schemeClr val="dk2"/>
                </a:solidFill>
              </a:defRPr>
            </a:lvl5pPr>
            <a:lvl6pPr marL="2743200" lvl="5" indent="-412750">
              <a:lnSpc>
                <a:spcPct val="115000"/>
              </a:lnSpc>
              <a:spcBef>
                <a:spcPts val="3400"/>
              </a:spcBef>
              <a:spcAft>
                <a:spcPts val="0"/>
              </a:spcAft>
              <a:buClr>
                <a:schemeClr val="dk2"/>
              </a:buClr>
              <a:buSzPts val="2900"/>
              <a:buChar char="■"/>
              <a:defRPr sz="2900">
                <a:solidFill>
                  <a:schemeClr val="dk2"/>
                </a:solidFill>
              </a:defRPr>
            </a:lvl6pPr>
            <a:lvl7pPr marL="3200400" lvl="6" indent="-412750">
              <a:lnSpc>
                <a:spcPct val="115000"/>
              </a:lnSpc>
              <a:spcBef>
                <a:spcPts val="3400"/>
              </a:spcBef>
              <a:spcAft>
                <a:spcPts val="0"/>
              </a:spcAft>
              <a:buClr>
                <a:schemeClr val="dk2"/>
              </a:buClr>
              <a:buSzPts val="2900"/>
              <a:buChar char="●"/>
              <a:defRPr sz="2900">
                <a:solidFill>
                  <a:schemeClr val="dk2"/>
                </a:solidFill>
              </a:defRPr>
            </a:lvl7pPr>
            <a:lvl8pPr marL="3657600" lvl="7" indent="-412750">
              <a:lnSpc>
                <a:spcPct val="115000"/>
              </a:lnSpc>
              <a:spcBef>
                <a:spcPts val="3400"/>
              </a:spcBef>
              <a:spcAft>
                <a:spcPts val="0"/>
              </a:spcAft>
              <a:buClr>
                <a:schemeClr val="dk2"/>
              </a:buClr>
              <a:buSzPts val="2900"/>
              <a:buChar char="○"/>
              <a:defRPr sz="2900">
                <a:solidFill>
                  <a:schemeClr val="dk2"/>
                </a:solidFill>
              </a:defRPr>
            </a:lvl8pPr>
            <a:lvl9pPr marL="4114800" lvl="8" indent="-412750">
              <a:lnSpc>
                <a:spcPct val="115000"/>
              </a:lnSpc>
              <a:spcBef>
                <a:spcPts val="3400"/>
              </a:spcBef>
              <a:spcAft>
                <a:spcPts val="3400"/>
              </a:spcAft>
              <a:buClr>
                <a:schemeClr val="dk2"/>
              </a:buClr>
              <a:buSzPts val="2900"/>
              <a:buChar char="■"/>
              <a:defRPr sz="2900">
                <a:solidFill>
                  <a:schemeClr val="dk2"/>
                </a:solidFill>
              </a:defRPr>
            </a:lvl9pPr>
          </a:lstStyle>
          <a:p>
            <a:endParaRPr/>
          </a:p>
        </p:txBody>
      </p:sp>
      <p:sp>
        <p:nvSpPr>
          <p:cNvPr id="8" name="Google Shape;8;p1"/>
          <p:cNvSpPr txBox="1">
            <a:spLocks noGrp="1"/>
          </p:cNvSpPr>
          <p:nvPr>
            <p:ph type="sldNum" idx="12"/>
          </p:nvPr>
        </p:nvSpPr>
        <p:spPr>
          <a:xfrm>
            <a:off x="16140037" y="22797949"/>
            <a:ext cx="1045200" cy="1924200"/>
          </a:xfrm>
          <a:prstGeom prst="rect">
            <a:avLst/>
          </a:prstGeom>
          <a:noFill/>
          <a:ln>
            <a:noFill/>
          </a:ln>
        </p:spPr>
        <p:txBody>
          <a:bodyPr spcFirstLastPara="1" wrap="square" lIns="191875" tIns="191875" rIns="191875" bIns="191875" anchor="ctr" anchorCtr="0">
            <a:no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twitter.com/microbiology4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2435226" y="-3014995"/>
            <a:ext cx="10134204" cy="10134204"/>
          </a:xfrm>
          <a:prstGeom prst="rect">
            <a:avLst/>
          </a:prstGeom>
          <a:noFill/>
          <a:ln>
            <a:noFill/>
          </a:ln>
        </p:spPr>
      </p:pic>
      <p:pic>
        <p:nvPicPr>
          <p:cNvPr id="55" name="Google Shape;55;p13"/>
          <p:cNvPicPr preferRelativeResize="0"/>
          <p:nvPr/>
        </p:nvPicPr>
        <p:blipFill>
          <a:blip r:embed="rId5">
            <a:alphaModFix/>
          </a:blip>
          <a:stretch>
            <a:fillRect/>
          </a:stretch>
        </p:blipFill>
        <p:spPr>
          <a:xfrm>
            <a:off x="15476927" y="-2"/>
            <a:ext cx="1942401" cy="182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61" name="Google Shape;61;p14"/>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62" name="Google Shape;62;p14"/>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63" name="Google Shape;63;p14"/>
          <p:cNvPicPr preferRelativeResize="0"/>
          <p:nvPr/>
        </p:nvPicPr>
        <p:blipFill>
          <a:blip r:embed="rId4">
            <a:alphaModFix/>
          </a:blip>
          <a:stretch>
            <a:fillRect/>
          </a:stretch>
        </p:blipFill>
        <p:spPr>
          <a:xfrm>
            <a:off x="5226697" y="10111700"/>
            <a:ext cx="7569149" cy="943211"/>
          </a:xfrm>
          <a:prstGeom prst="rect">
            <a:avLst/>
          </a:prstGeom>
          <a:noFill/>
          <a:ln>
            <a:noFill/>
          </a:ln>
        </p:spPr>
      </p:pic>
      <p:graphicFrame>
        <p:nvGraphicFramePr>
          <p:cNvPr id="64" name="Google Shape;64;p14"/>
          <p:cNvGraphicFramePr/>
          <p:nvPr/>
        </p:nvGraphicFramePr>
        <p:xfrm>
          <a:off x="360825" y="409600"/>
          <a:ext cx="3000000" cy="3000000"/>
        </p:xfrm>
        <a:graphic>
          <a:graphicData uri="http://schemas.openxmlformats.org/drawingml/2006/table">
            <a:tbl>
              <a:tblPr>
                <a:noFill/>
                <a:tableStyleId>{0A09120C-D5B0-4630-9148-D96297354B81}</a:tableStyleId>
              </a:tblPr>
              <a:tblGrid>
                <a:gridCol w="2999725">
                  <a:extLst>
                    <a:ext uri="{9D8B030D-6E8A-4147-A177-3AD203B41FA5}">
                      <a16:colId xmlns:a16="http://schemas.microsoft.com/office/drawing/2014/main" val="20000"/>
                    </a:ext>
                  </a:extLst>
                </a:gridCol>
                <a:gridCol w="13697950">
                  <a:extLst>
                    <a:ext uri="{9D8B030D-6E8A-4147-A177-3AD203B41FA5}">
                      <a16:colId xmlns:a16="http://schemas.microsoft.com/office/drawing/2014/main" val="20001"/>
                    </a:ext>
                  </a:extLst>
                </a:gridCol>
              </a:tblGrid>
              <a:tr h="1120150">
                <a:tc gridSpan="2">
                  <a:txBody>
                    <a:bodyPr/>
                    <a:lstStyle/>
                    <a:p>
                      <a:pPr marL="0" lvl="0" indent="0" algn="ctr" rtl="0">
                        <a:spcBef>
                          <a:spcPts val="0"/>
                        </a:spcBef>
                        <a:spcAft>
                          <a:spcPts val="0"/>
                        </a:spcAft>
                        <a:buNone/>
                      </a:pPr>
                      <a:r>
                        <a:rPr lang="en" sz="6000" b="1">
                          <a:solidFill>
                            <a:schemeClr val="dk1"/>
                          </a:solidFill>
                          <a:latin typeface="Josefin Sans"/>
                          <a:ea typeface="Josefin Sans"/>
                          <a:cs typeface="Josefin Sans"/>
                          <a:sym typeface="Josefin Sans"/>
                        </a:rPr>
                        <a:t>Schistosoma</a:t>
                      </a:r>
                      <a:endParaRPr/>
                    </a:p>
                  </a:txBody>
                  <a:tcPr marL="91425" marR="91425" marT="91425" marB="91425">
                    <a:solidFill>
                      <a:srgbClr val="6AA84F"/>
                    </a:solidFill>
                  </a:tcPr>
                </a:tc>
                <a:tc hMerge="1">
                  <a:txBody>
                    <a:bodyPr/>
                    <a:lstStyle/>
                    <a:p>
                      <a:endParaRPr lang="ar-SA"/>
                    </a:p>
                  </a:txBody>
                  <a:tcPr/>
                </a:tc>
                <a:extLst>
                  <a:ext uri="{0D108BD9-81ED-4DB2-BD59-A6C34878D82A}">
                    <a16:rowId xmlns:a16="http://schemas.microsoft.com/office/drawing/2014/main" val="10000"/>
                  </a:ext>
                </a:extLst>
              </a:tr>
              <a:tr h="5041425">
                <a:tc>
                  <a:txBody>
                    <a:bodyPr/>
                    <a:lstStyle/>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r>
                        <a:rPr lang="en" sz="4000" b="1">
                          <a:latin typeface="Calibri"/>
                          <a:ea typeface="Calibri"/>
                          <a:cs typeface="Calibri"/>
                          <a:sym typeface="Calibri"/>
                        </a:rPr>
                        <a:t>General Info.</a:t>
                      </a:r>
                      <a:endParaRPr sz="4000" b="1">
                        <a:latin typeface="Calibri"/>
                        <a:ea typeface="Calibri"/>
                        <a:cs typeface="Calibri"/>
                        <a:sym typeface="Calibri"/>
                      </a:endParaRPr>
                    </a:p>
                  </a:txBody>
                  <a:tcPr marL="91425" marR="91425" marT="91425" marB="91425">
                    <a:solidFill>
                      <a:srgbClr val="93C47D"/>
                    </a:solidFill>
                  </a:tcPr>
                </a:tc>
                <a:tc>
                  <a:txBody>
                    <a:bodyPr/>
                    <a:lstStyle/>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A genus of trematodes; schistosoma, commonly known as blood-flukes, </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They are parasitic flatworms responsible for a highly significant group of infections in humans termed </a:t>
                      </a:r>
                      <a:r>
                        <a:rPr lang="en" sz="3000">
                          <a:solidFill>
                            <a:srgbClr val="FF0000"/>
                          </a:solidFill>
                          <a:latin typeface="Calibri"/>
                          <a:ea typeface="Calibri"/>
                          <a:cs typeface="Calibri"/>
                          <a:sym typeface="Calibri"/>
                        </a:rPr>
                        <a:t>schistosomiasis.</a:t>
                      </a:r>
                      <a:r>
                        <a:rPr lang="en"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Schistosomiasis is considered by the World Health Organization as the second most socioeconomically devastating parasitic disease, (after malaria), with hundreds of millions infected worldwide. </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Adult flatworms parasitize </a:t>
                      </a:r>
                      <a:r>
                        <a:rPr lang="en" sz="3000">
                          <a:solidFill>
                            <a:srgbClr val="FF0000"/>
                          </a:solidFill>
                          <a:latin typeface="Calibri"/>
                          <a:ea typeface="Calibri"/>
                          <a:cs typeface="Calibri"/>
                          <a:sym typeface="Calibri"/>
                        </a:rPr>
                        <a:t>blood capillaries </a:t>
                      </a:r>
                      <a:r>
                        <a:rPr lang="en" sz="3000">
                          <a:solidFill>
                            <a:schemeClr val="dk1"/>
                          </a:solidFill>
                          <a:latin typeface="Calibri"/>
                          <a:ea typeface="Calibri"/>
                          <a:cs typeface="Calibri"/>
                          <a:sym typeface="Calibri"/>
                        </a:rPr>
                        <a:t>of either the :</a:t>
                      </a:r>
                      <a:endParaRPr sz="3000">
                        <a:solidFill>
                          <a:schemeClr val="dk1"/>
                        </a:solidFill>
                        <a:latin typeface="Calibri"/>
                        <a:ea typeface="Calibri"/>
                        <a:cs typeface="Calibri"/>
                        <a:sym typeface="Calibri"/>
                      </a:endParaRPr>
                    </a:p>
                    <a:p>
                      <a:pPr marL="1371600" lvl="0" indent="-419100" algn="l" rtl="0">
                        <a:spcBef>
                          <a:spcPts val="0"/>
                        </a:spcBef>
                        <a:spcAft>
                          <a:spcPts val="0"/>
                        </a:spcAft>
                        <a:buClr>
                          <a:srgbClr val="FF0000"/>
                        </a:buClr>
                        <a:buSzPts val="3000"/>
                        <a:buFont typeface="Calibri"/>
                        <a:buAutoNum type="arabicPeriod"/>
                      </a:pPr>
                      <a:r>
                        <a:rPr lang="en" sz="3000">
                          <a:solidFill>
                            <a:srgbClr val="FF0000"/>
                          </a:solidFill>
                          <a:latin typeface="Calibri"/>
                          <a:ea typeface="Calibri"/>
                          <a:cs typeface="Calibri"/>
                          <a:sym typeface="Calibri"/>
                        </a:rPr>
                        <a:t>Mesenteries (Schistosoma mansoni) </a:t>
                      </a:r>
                      <a:endParaRPr sz="3000">
                        <a:solidFill>
                          <a:srgbClr val="FF0000"/>
                        </a:solidFill>
                        <a:latin typeface="Calibri"/>
                        <a:ea typeface="Calibri"/>
                        <a:cs typeface="Calibri"/>
                        <a:sym typeface="Calibri"/>
                      </a:endParaRPr>
                    </a:p>
                    <a:p>
                      <a:pPr marL="1371600" lvl="0" indent="-419100" algn="l" rtl="0">
                        <a:spcBef>
                          <a:spcPts val="0"/>
                        </a:spcBef>
                        <a:spcAft>
                          <a:spcPts val="0"/>
                        </a:spcAft>
                        <a:buClr>
                          <a:srgbClr val="FF0000"/>
                        </a:buClr>
                        <a:buSzPts val="3000"/>
                        <a:buFont typeface="Calibri"/>
                        <a:buAutoNum type="arabicPeriod"/>
                      </a:pPr>
                      <a:r>
                        <a:rPr lang="en" sz="3000">
                          <a:solidFill>
                            <a:srgbClr val="FF0000"/>
                          </a:solidFill>
                          <a:latin typeface="Calibri"/>
                          <a:ea typeface="Calibri"/>
                          <a:cs typeface="Calibri"/>
                          <a:sym typeface="Calibri"/>
                        </a:rPr>
                        <a:t>Plexus of the bladder (Schistosoma haematobium)</a:t>
                      </a:r>
                      <a:r>
                        <a:rPr lang="en" sz="3000">
                          <a:solidFill>
                            <a:schemeClr val="dk1"/>
                          </a:solidFill>
                          <a:latin typeface="Calibri"/>
                          <a:ea typeface="Calibri"/>
                          <a:cs typeface="Calibri"/>
                          <a:sym typeface="Calibri"/>
                        </a:rPr>
                        <a:t>, depending on the infecting species</a:t>
                      </a:r>
                      <a:endParaRPr sz="3000">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5803850">
                <a:tc>
                  <a:txBody>
                    <a:bodyPr/>
                    <a:lstStyle/>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endParaRPr sz="4000" b="1">
                        <a:latin typeface="Calibri"/>
                        <a:ea typeface="Calibri"/>
                        <a:cs typeface="Calibri"/>
                        <a:sym typeface="Calibri"/>
                      </a:endParaRPr>
                    </a:p>
                    <a:p>
                      <a:pPr marL="0" lvl="0" indent="0" algn="l" rtl="0">
                        <a:spcBef>
                          <a:spcPts val="0"/>
                        </a:spcBef>
                        <a:spcAft>
                          <a:spcPts val="0"/>
                        </a:spcAft>
                        <a:buNone/>
                      </a:pPr>
                      <a:r>
                        <a:rPr lang="en" sz="4000" b="1">
                          <a:latin typeface="Calibri"/>
                          <a:ea typeface="Calibri"/>
                          <a:cs typeface="Calibri"/>
                          <a:sym typeface="Calibri"/>
                        </a:rPr>
                        <a:t>Life Cycle</a:t>
                      </a:r>
                      <a:endParaRPr sz="4000" b="1">
                        <a:latin typeface="Calibri"/>
                        <a:ea typeface="Calibri"/>
                        <a:cs typeface="Calibri"/>
                        <a:sym typeface="Calibri"/>
                      </a:endParaRPr>
                    </a:p>
                  </a:txBody>
                  <a:tcPr marL="91425" marR="91425" marT="91425" marB="91425">
                    <a:solidFill>
                      <a:srgbClr val="B6D7A8"/>
                    </a:solidFill>
                  </a:tcPr>
                </a:tc>
                <a:tc>
                  <a:txBody>
                    <a:bodyPr/>
                    <a:lstStyle/>
                    <a:p>
                      <a:pPr marL="914400" lvl="0" indent="-419100" algn="l" rtl="0">
                        <a:spcBef>
                          <a:spcPts val="0"/>
                        </a:spcBef>
                        <a:spcAft>
                          <a:spcPts val="0"/>
                        </a:spcAft>
                        <a:buClr>
                          <a:schemeClr val="dk1"/>
                        </a:buClr>
                        <a:buSzPts val="3000"/>
                        <a:buFont typeface="Calibri"/>
                        <a:buAutoNum type="arabicPeriod"/>
                      </a:pPr>
                      <a:r>
                        <a:rPr lang="en" sz="3000">
                          <a:solidFill>
                            <a:srgbClr val="FF0000"/>
                          </a:solidFill>
                          <a:latin typeface="Calibri"/>
                          <a:ea typeface="Calibri"/>
                          <a:cs typeface="Calibri"/>
                          <a:sym typeface="Calibri"/>
                        </a:rPr>
                        <a:t>Cercaria (infective stage)</a:t>
                      </a:r>
                      <a:r>
                        <a:rPr lang="en" sz="3000">
                          <a:solidFill>
                            <a:schemeClr val="dk1"/>
                          </a:solidFill>
                          <a:latin typeface="Calibri"/>
                          <a:ea typeface="Calibri"/>
                          <a:cs typeface="Calibri"/>
                          <a:sym typeface="Calibri"/>
                        </a:rPr>
                        <a:t> emerge from snail in the water and penetrate the skin of the </a:t>
                      </a:r>
                      <a:r>
                        <a:rPr lang="en" sz="3000">
                          <a:solidFill>
                            <a:srgbClr val="FF0000"/>
                          </a:solidFill>
                          <a:latin typeface="Calibri"/>
                          <a:ea typeface="Calibri"/>
                          <a:cs typeface="Calibri"/>
                          <a:sym typeface="Calibri"/>
                        </a:rPr>
                        <a:t>human (definitive host) </a:t>
                      </a:r>
                      <a:r>
                        <a:rPr lang="en" sz="3000">
                          <a:solidFill>
                            <a:schemeClr val="dk1"/>
                          </a:solidFill>
                          <a:latin typeface="Calibri"/>
                          <a:ea typeface="Calibri"/>
                          <a:cs typeface="Calibri"/>
                          <a:sym typeface="Calibri"/>
                        </a:rPr>
                        <a:t>→ cercaria is transformed into a schistosomulae inside the host tissues → schistosomulae first enters the systemic circulation and then finds its way into: </a:t>
                      </a:r>
                      <a:endParaRPr sz="3000">
                        <a:solidFill>
                          <a:schemeClr val="dk1"/>
                        </a:solidFill>
                        <a:latin typeface="Calibri"/>
                        <a:ea typeface="Calibri"/>
                        <a:cs typeface="Calibri"/>
                        <a:sym typeface="Calibri"/>
                      </a:endParaRPr>
                    </a:p>
                    <a:p>
                      <a:pPr marL="1828800" lvl="1" indent="-419100" algn="l" rtl="0">
                        <a:spcBef>
                          <a:spcPts val="0"/>
                        </a:spcBef>
                        <a:spcAft>
                          <a:spcPts val="0"/>
                        </a:spcAft>
                        <a:buClr>
                          <a:schemeClr val="dk1"/>
                        </a:buClr>
                        <a:buSzPts val="3000"/>
                        <a:buFont typeface="Calibri"/>
                        <a:buAutoNum type="alphaLcPeriod"/>
                      </a:pPr>
                      <a:r>
                        <a:rPr lang="en" sz="3000">
                          <a:solidFill>
                            <a:schemeClr val="dk1"/>
                          </a:solidFill>
                          <a:latin typeface="Calibri"/>
                          <a:ea typeface="Calibri"/>
                          <a:cs typeface="Calibri"/>
                          <a:sym typeface="Calibri"/>
                        </a:rPr>
                        <a:t>The portal circulation </a:t>
                      </a:r>
                      <a:r>
                        <a:rPr lang="en" sz="3000">
                          <a:solidFill>
                            <a:srgbClr val="FF0000"/>
                          </a:solidFill>
                          <a:latin typeface="Calibri"/>
                          <a:ea typeface="Calibri"/>
                          <a:cs typeface="Calibri"/>
                          <a:sym typeface="Calibri"/>
                        </a:rPr>
                        <a:t>(S.mansoni</a:t>
                      </a:r>
                      <a:r>
                        <a:rPr lang="en" sz="3000">
                          <a:solidFill>
                            <a:schemeClr val="dk1"/>
                          </a:solidFill>
                          <a:latin typeface="Calibri"/>
                          <a:ea typeface="Calibri"/>
                          <a:cs typeface="Calibri"/>
                          <a:sym typeface="Calibri"/>
                        </a:rPr>
                        <a:t> &amp; S.japonicum) worms mature in the mesenteric veins of the portal circulation</a:t>
                      </a:r>
                      <a:endParaRPr sz="3000">
                        <a:solidFill>
                          <a:schemeClr val="dk1"/>
                        </a:solidFill>
                        <a:latin typeface="Calibri"/>
                        <a:ea typeface="Calibri"/>
                        <a:cs typeface="Calibri"/>
                        <a:sym typeface="Calibri"/>
                      </a:endParaRPr>
                    </a:p>
                    <a:p>
                      <a:pPr marL="1828800" lvl="1" indent="-419100" algn="l" rtl="0">
                        <a:spcBef>
                          <a:spcPts val="0"/>
                        </a:spcBef>
                        <a:spcAft>
                          <a:spcPts val="0"/>
                        </a:spcAft>
                        <a:buClr>
                          <a:schemeClr val="dk1"/>
                        </a:buClr>
                        <a:buSzPts val="3000"/>
                        <a:buFont typeface="Calibri"/>
                        <a:buAutoNum type="alphaLcPeriod"/>
                      </a:pPr>
                      <a:r>
                        <a:rPr lang="en" sz="3000">
                          <a:solidFill>
                            <a:srgbClr val="FF0000"/>
                          </a:solidFill>
                          <a:latin typeface="Calibri"/>
                          <a:ea typeface="Calibri"/>
                          <a:cs typeface="Calibri"/>
                          <a:sym typeface="Calibri"/>
                        </a:rPr>
                        <a:t>S.haematobium</a:t>
                      </a:r>
                      <a:r>
                        <a:rPr lang="en" sz="3000">
                          <a:solidFill>
                            <a:schemeClr val="dk1"/>
                          </a:solidFill>
                          <a:latin typeface="Calibri"/>
                          <a:ea typeface="Calibri"/>
                          <a:cs typeface="Calibri"/>
                          <a:sym typeface="Calibri"/>
                        </a:rPr>
                        <a:t> worms generally remain in the systemic circulation and mature in the blood vessels of the vesical and venous plexus.</a:t>
                      </a:r>
                      <a:endParaRPr sz="3000">
                        <a:solidFill>
                          <a:schemeClr val="dk1"/>
                        </a:solidFill>
                        <a:latin typeface="Calibri"/>
                        <a:ea typeface="Calibri"/>
                        <a:cs typeface="Calibri"/>
                        <a:sym typeface="Calibri"/>
                      </a:endParaRPr>
                    </a:p>
                    <a:p>
                      <a:pPr marL="1828800" lvl="0" indent="0" algn="l" rtl="0">
                        <a:spcBef>
                          <a:spcPts val="0"/>
                        </a:spcBef>
                        <a:spcAft>
                          <a:spcPts val="0"/>
                        </a:spcAft>
                        <a:buNone/>
                      </a:pPr>
                      <a:endParaRPr sz="3000">
                        <a:solidFill>
                          <a:schemeClr val="dk1"/>
                        </a:solidFill>
                        <a:latin typeface="Calibri"/>
                        <a:ea typeface="Calibri"/>
                        <a:cs typeface="Calibri"/>
                        <a:sym typeface="Calibri"/>
                      </a:endParaRPr>
                    </a:p>
                    <a:p>
                      <a:pPr marL="914400" lvl="0" indent="-419100" algn="l" rtl="0">
                        <a:spcBef>
                          <a:spcPts val="0"/>
                        </a:spcBef>
                        <a:spcAft>
                          <a:spcPts val="0"/>
                        </a:spcAft>
                        <a:buClr>
                          <a:schemeClr val="dk1"/>
                        </a:buClr>
                        <a:buSzPts val="3000"/>
                        <a:buFont typeface="Calibri"/>
                        <a:buAutoNum type="arabicPeriod"/>
                      </a:pPr>
                      <a:r>
                        <a:rPr lang="en" sz="3000">
                          <a:solidFill>
                            <a:srgbClr val="FF0000"/>
                          </a:solidFill>
                          <a:latin typeface="Calibri"/>
                          <a:ea typeface="Calibri"/>
                          <a:cs typeface="Calibri"/>
                          <a:sym typeface="Calibri"/>
                        </a:rPr>
                        <a:t>The eggs (diagnostic stage) of S.mansoni &amp; S.japonicum are passed mainly in stool and S.haematobium passed mainly in the urine. </a:t>
                      </a:r>
                      <a:endParaRPr sz="3000">
                        <a:solidFill>
                          <a:srgbClr val="FF0000"/>
                        </a:solidFill>
                        <a:latin typeface="Calibri"/>
                        <a:ea typeface="Calibri"/>
                        <a:cs typeface="Calibri"/>
                        <a:sym typeface="Calibri"/>
                      </a:endParaRPr>
                    </a:p>
                    <a:p>
                      <a:pPr marL="1371600" lvl="0" indent="0" algn="l" rtl="0">
                        <a:spcBef>
                          <a:spcPts val="0"/>
                        </a:spcBef>
                        <a:spcAft>
                          <a:spcPts val="0"/>
                        </a:spcAft>
                        <a:buNone/>
                      </a:pPr>
                      <a:endParaRPr sz="3000">
                        <a:solidFill>
                          <a:srgbClr val="FF0000"/>
                        </a:solidFill>
                        <a:latin typeface="Calibri"/>
                        <a:ea typeface="Calibri"/>
                        <a:cs typeface="Calibri"/>
                        <a:sym typeface="Calibri"/>
                      </a:endParaRPr>
                    </a:p>
                    <a:p>
                      <a:pPr marL="914400" lvl="0" indent="-419100" algn="l" rtl="0">
                        <a:spcBef>
                          <a:spcPts val="0"/>
                        </a:spcBef>
                        <a:spcAft>
                          <a:spcPts val="0"/>
                        </a:spcAft>
                        <a:buClr>
                          <a:schemeClr val="dk1"/>
                        </a:buClr>
                        <a:buSzPts val="3000"/>
                        <a:buFont typeface="Calibri"/>
                        <a:buAutoNum type="arabicPeriod"/>
                      </a:pPr>
                      <a:r>
                        <a:rPr lang="en" sz="3000">
                          <a:solidFill>
                            <a:schemeClr val="dk1"/>
                          </a:solidFill>
                          <a:latin typeface="Calibri"/>
                          <a:ea typeface="Calibri"/>
                          <a:cs typeface="Calibri"/>
                          <a:sym typeface="Calibri"/>
                        </a:rPr>
                        <a:t>After the eggs of the human-infected with S.mansoni &amp; S.japonicum are passed in the feces into the water or the eggs are passed during micturition from host infected with S.haematobium → The miracidium hatches out of the egg and searches for a suitable freshwater</a:t>
                      </a:r>
                      <a:r>
                        <a:rPr lang="en" sz="3000">
                          <a:solidFill>
                            <a:srgbClr val="FF0000"/>
                          </a:solidFill>
                          <a:latin typeface="Calibri"/>
                          <a:ea typeface="Calibri"/>
                          <a:cs typeface="Calibri"/>
                          <a:sym typeface="Calibri"/>
                        </a:rPr>
                        <a:t> snail</a:t>
                      </a:r>
                      <a:r>
                        <a:rPr lang="en" sz="3000">
                          <a:solidFill>
                            <a:schemeClr val="dk1"/>
                          </a:solidFill>
                          <a:latin typeface="Calibri"/>
                          <a:ea typeface="Calibri"/>
                          <a:cs typeface="Calibri"/>
                          <a:sym typeface="Calibri"/>
                        </a:rPr>
                        <a:t> to act as an</a:t>
                      </a:r>
                      <a:r>
                        <a:rPr lang="en" sz="3000">
                          <a:solidFill>
                            <a:srgbClr val="FF0000"/>
                          </a:solidFill>
                          <a:latin typeface="Calibri"/>
                          <a:ea typeface="Calibri"/>
                          <a:cs typeface="Calibri"/>
                          <a:sym typeface="Calibri"/>
                        </a:rPr>
                        <a:t> intermediate host </a:t>
                      </a:r>
                      <a:r>
                        <a:rPr lang="en" sz="3000">
                          <a:solidFill>
                            <a:schemeClr val="dk1"/>
                          </a:solidFill>
                          <a:latin typeface="Calibri"/>
                          <a:ea typeface="Calibri"/>
                          <a:cs typeface="Calibri"/>
                          <a:sym typeface="Calibri"/>
                        </a:rPr>
                        <a:t>. In the snail the miracidium develops to cercaria. From a single miracidium result a few thousand cercaria, every one of which is capable of infecting a human.</a:t>
                      </a:r>
                      <a:endParaRPr sz="3000">
                        <a:solidFill>
                          <a:schemeClr val="dk1"/>
                        </a:solidFill>
                        <a:latin typeface="Calibri"/>
                        <a:ea typeface="Calibri"/>
                        <a:cs typeface="Calibri"/>
                        <a:sym typeface="Calibri"/>
                      </a:endParaRPr>
                    </a:p>
                    <a:p>
                      <a:pPr marL="1371600" lvl="0" indent="0" algn="l" rtl="0">
                        <a:spcBef>
                          <a:spcPts val="0"/>
                        </a:spcBef>
                        <a:spcAft>
                          <a:spcPts val="0"/>
                        </a:spcAft>
                        <a:buNone/>
                      </a:pPr>
                      <a:endParaRPr sz="3000">
                        <a:solidFill>
                          <a:schemeClr val="dk1"/>
                        </a:solidFill>
                        <a:latin typeface="Calibri"/>
                        <a:ea typeface="Calibri"/>
                        <a:cs typeface="Calibri"/>
                        <a:sym typeface="Calibri"/>
                      </a:endParaRPr>
                    </a:p>
                    <a:p>
                      <a:pPr marL="914400" lvl="0" indent="-419100" algn="l" rtl="0">
                        <a:spcBef>
                          <a:spcPts val="0"/>
                        </a:spcBef>
                        <a:spcAft>
                          <a:spcPts val="0"/>
                        </a:spcAft>
                        <a:buClr>
                          <a:schemeClr val="dk1"/>
                        </a:buClr>
                        <a:buSzPts val="3000"/>
                        <a:buFont typeface="Calibri"/>
                        <a:buAutoNum type="arabicPeriod"/>
                      </a:pPr>
                      <a:r>
                        <a:rPr lang="en" sz="3000">
                          <a:solidFill>
                            <a:schemeClr val="dk1"/>
                          </a:solidFill>
                          <a:latin typeface="Calibri"/>
                          <a:ea typeface="Calibri"/>
                          <a:cs typeface="Calibri"/>
                          <a:sym typeface="Calibri"/>
                        </a:rPr>
                        <a:t>The cercaria emerge from the snail during daylight and they actively seeking out their final host. When they recognize human skin and become schistosomula.</a:t>
                      </a:r>
                      <a:endParaRPr sz="3000">
                        <a:solidFill>
                          <a:schemeClr val="dk1"/>
                        </a:solidFill>
                        <a:latin typeface="Calibri"/>
                        <a:ea typeface="Calibri"/>
                        <a:cs typeface="Calibri"/>
                        <a:sym typeface="Calibri"/>
                      </a:endParaRPr>
                    </a:p>
                    <a:p>
                      <a:pPr marL="1371600" lvl="0" indent="0" algn="l" rtl="0">
                        <a:spcBef>
                          <a:spcPts val="0"/>
                        </a:spcBef>
                        <a:spcAft>
                          <a:spcPts val="0"/>
                        </a:spcAft>
                        <a:buNone/>
                      </a:pPr>
                      <a:endParaRPr sz="3000">
                        <a:solidFill>
                          <a:schemeClr val="dk1"/>
                        </a:solidFill>
                        <a:latin typeface="Calibri"/>
                        <a:ea typeface="Calibri"/>
                        <a:cs typeface="Calibri"/>
                        <a:sym typeface="Calibri"/>
                      </a:endParaRPr>
                    </a:p>
                    <a:p>
                      <a:pPr marL="914400" lvl="0" indent="-419100" algn="l" rtl="0">
                        <a:spcBef>
                          <a:spcPts val="0"/>
                        </a:spcBef>
                        <a:spcAft>
                          <a:spcPts val="0"/>
                        </a:spcAft>
                        <a:buClr>
                          <a:schemeClr val="dk1"/>
                        </a:buClr>
                        <a:buSzPts val="3000"/>
                        <a:buFont typeface="Calibri"/>
                        <a:buAutoNum type="arabicPeriod"/>
                      </a:pPr>
                      <a:r>
                        <a:rPr lang="en" sz="3000">
                          <a:solidFill>
                            <a:schemeClr val="dk1"/>
                          </a:solidFill>
                          <a:latin typeface="Calibri"/>
                          <a:ea typeface="Calibri"/>
                          <a:cs typeface="Calibri"/>
                          <a:sym typeface="Calibri"/>
                        </a:rPr>
                        <a:t>Each schistosomule spends a few days in the skin and then enters the circulation starting at the dermal lymphatic and venles, they feed on blood. The schistosomule migrates to the lung and then moves via circulation through the left side of the heart then it develops into a sexually mature adult and the pair migrate to the </a:t>
                      </a:r>
                      <a:r>
                        <a:rPr lang="en" sz="3000">
                          <a:solidFill>
                            <a:srgbClr val="FF0000"/>
                          </a:solidFill>
                          <a:latin typeface="Calibri"/>
                          <a:ea typeface="Calibri"/>
                          <a:cs typeface="Calibri"/>
                          <a:sym typeface="Calibri"/>
                        </a:rPr>
                        <a:t>mesenteric veins (S.mansoni &amp; S.japonicum) or to urinary bladder veins (S.haematobium).</a:t>
                      </a:r>
                      <a:endParaRPr sz="3000">
                        <a:solidFill>
                          <a:srgbClr val="FF0000"/>
                        </a:solidFill>
                        <a:latin typeface="Calibri"/>
                        <a:ea typeface="Calibri"/>
                        <a:cs typeface="Calibri"/>
                        <a:sym typeface="Calibri"/>
                      </a:endParaRPr>
                    </a:p>
                    <a:p>
                      <a:pPr marL="1371600" lvl="0" indent="0" algn="l" rtl="0">
                        <a:spcBef>
                          <a:spcPts val="0"/>
                        </a:spcBef>
                        <a:spcAft>
                          <a:spcPts val="0"/>
                        </a:spcAft>
                        <a:buNone/>
                      </a:pPr>
                      <a:endParaRPr sz="3000">
                        <a:solidFill>
                          <a:srgbClr val="FF0000"/>
                        </a:solidFill>
                        <a:latin typeface="Calibri"/>
                        <a:ea typeface="Calibri"/>
                        <a:cs typeface="Calibri"/>
                        <a:sym typeface="Calibri"/>
                      </a:endParaRPr>
                    </a:p>
                    <a:p>
                      <a:pPr marL="914400" lvl="0" indent="-419100" algn="l" rtl="0">
                        <a:spcBef>
                          <a:spcPts val="0"/>
                        </a:spcBef>
                        <a:spcAft>
                          <a:spcPts val="0"/>
                        </a:spcAft>
                        <a:buClr>
                          <a:schemeClr val="dk1"/>
                        </a:buClr>
                        <a:buSzPts val="3000"/>
                        <a:buFont typeface="Calibri"/>
                        <a:buAutoNum type="arabicPeriod"/>
                      </a:pPr>
                      <a:r>
                        <a:rPr lang="en" sz="3000">
                          <a:solidFill>
                            <a:schemeClr val="dk1"/>
                          </a:solidFill>
                          <a:latin typeface="Calibri"/>
                          <a:ea typeface="Calibri"/>
                          <a:cs typeface="Calibri"/>
                          <a:sym typeface="Calibri"/>
                        </a:rPr>
                        <a:t>The female fluke lays as many as 30 eggs per day which migrate to the lumen of the urinary bladder and ureters (S.haematobium) Each female lays 300 eggs a day the eggs move into the lumen of the host's intestines and are released into the environment with the feces (S.mansoni &amp; S.japonicum)</a:t>
                      </a:r>
                      <a:endParaRPr sz="3000">
                        <a:solidFill>
                          <a:schemeClr val="dk1"/>
                        </a:solidFill>
                        <a:latin typeface="Calibri"/>
                        <a:ea typeface="Calibri"/>
                        <a:cs typeface="Calibri"/>
                        <a:sym typeface="Calibri"/>
                      </a:endParaRPr>
                    </a:p>
                    <a:p>
                      <a:pPr marL="0" lvl="0" indent="0" algn="l" rtl="0">
                        <a:spcBef>
                          <a:spcPts val="0"/>
                        </a:spcBef>
                        <a:spcAft>
                          <a:spcPts val="0"/>
                        </a:spcAft>
                        <a:buNone/>
                      </a:pPr>
                      <a:endParaRPr sz="30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70" name="Google Shape;70;p15"/>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71" name="Google Shape;71;p15"/>
          <p:cNvPicPr preferRelativeResize="0"/>
          <p:nvPr/>
        </p:nvPicPr>
        <p:blipFill>
          <a:blip r:embed="rId4">
            <a:alphaModFix/>
          </a:blip>
          <a:stretch>
            <a:fillRect/>
          </a:stretch>
        </p:blipFill>
        <p:spPr>
          <a:xfrm>
            <a:off x="5226697" y="10111700"/>
            <a:ext cx="7569149" cy="943211"/>
          </a:xfrm>
          <a:prstGeom prst="rect">
            <a:avLst/>
          </a:prstGeom>
          <a:noFill/>
          <a:ln>
            <a:noFill/>
          </a:ln>
        </p:spPr>
      </p:pic>
      <p:graphicFrame>
        <p:nvGraphicFramePr>
          <p:cNvPr id="72" name="Google Shape;72;p15"/>
          <p:cNvGraphicFramePr/>
          <p:nvPr/>
        </p:nvGraphicFramePr>
        <p:xfrm>
          <a:off x="360825" y="331375"/>
          <a:ext cx="3000000" cy="3000000"/>
        </p:xfrm>
        <a:graphic>
          <a:graphicData uri="http://schemas.openxmlformats.org/drawingml/2006/table">
            <a:tbl>
              <a:tblPr>
                <a:noFill/>
                <a:tableStyleId>{0A09120C-D5B0-4630-9148-D96297354B81}</a:tableStyleId>
              </a:tblPr>
              <a:tblGrid>
                <a:gridCol w="3380825">
                  <a:extLst>
                    <a:ext uri="{9D8B030D-6E8A-4147-A177-3AD203B41FA5}">
                      <a16:colId xmlns:a16="http://schemas.microsoft.com/office/drawing/2014/main" val="20000"/>
                    </a:ext>
                  </a:extLst>
                </a:gridCol>
                <a:gridCol w="13316850">
                  <a:extLst>
                    <a:ext uri="{9D8B030D-6E8A-4147-A177-3AD203B41FA5}">
                      <a16:colId xmlns:a16="http://schemas.microsoft.com/office/drawing/2014/main" val="20001"/>
                    </a:ext>
                  </a:extLst>
                </a:gridCol>
              </a:tblGrid>
              <a:tr h="1125850">
                <a:tc gridSpan="2">
                  <a:txBody>
                    <a:bodyPr/>
                    <a:lstStyle/>
                    <a:p>
                      <a:pPr marL="0" lvl="0" indent="0" algn="ctr" rtl="0">
                        <a:spcBef>
                          <a:spcPts val="0"/>
                        </a:spcBef>
                        <a:spcAft>
                          <a:spcPts val="0"/>
                        </a:spcAft>
                        <a:buNone/>
                      </a:pPr>
                      <a:r>
                        <a:rPr lang="en" sz="6000" b="1">
                          <a:solidFill>
                            <a:schemeClr val="dk1"/>
                          </a:solidFill>
                          <a:latin typeface="Josefin Sans"/>
                          <a:ea typeface="Josefin Sans"/>
                          <a:cs typeface="Josefin Sans"/>
                          <a:sym typeface="Josefin Sans"/>
                        </a:rPr>
                        <a:t>Schistosoma</a:t>
                      </a:r>
                      <a:endParaRPr sz="6000" b="1">
                        <a:solidFill>
                          <a:schemeClr val="dk1"/>
                        </a:solidFill>
                        <a:latin typeface="Josefin Sans"/>
                        <a:ea typeface="Josefin Sans"/>
                        <a:cs typeface="Josefin Sans"/>
                        <a:sym typeface="Josefin Sans"/>
                      </a:endParaRPr>
                    </a:p>
                  </a:txBody>
                  <a:tcPr marL="91425" marR="91425" marT="91425" marB="91425" anchor="ctr">
                    <a:solidFill>
                      <a:srgbClr val="6AA84F"/>
                    </a:solidFill>
                  </a:tcPr>
                </a:tc>
                <a:tc hMerge="1">
                  <a:txBody>
                    <a:bodyPr/>
                    <a:lstStyle/>
                    <a:p>
                      <a:endParaRPr lang="ar-SA"/>
                    </a:p>
                  </a:txBody>
                  <a:tcPr/>
                </a:tc>
                <a:extLst>
                  <a:ext uri="{0D108BD9-81ED-4DB2-BD59-A6C34878D82A}">
                    <a16:rowId xmlns:a16="http://schemas.microsoft.com/office/drawing/2014/main" val="10000"/>
                  </a:ext>
                </a:extLst>
              </a:tr>
              <a:tr h="2679825">
                <a:tc>
                  <a:txBody>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Pathology</a:t>
                      </a:r>
                      <a:endParaRPr sz="3600" b="1">
                        <a:latin typeface="Calibri"/>
                        <a:ea typeface="Calibri"/>
                        <a:cs typeface="Calibri"/>
                        <a:sym typeface="Calibri"/>
                      </a:endParaRPr>
                    </a:p>
                  </a:txBody>
                  <a:tcPr marL="91425" marR="91425" marT="91425" marB="91425" anchor="ctr">
                    <a:solidFill>
                      <a:srgbClr val="B6D7A8"/>
                    </a:solidFill>
                  </a:tcPr>
                </a:tc>
                <a:tc>
                  <a:txBody>
                    <a:bodyPr/>
                    <a:lstStyle/>
                    <a:p>
                      <a:pPr marL="0" lvl="0" indent="0" algn="l" rtl="0">
                        <a:spcBef>
                          <a:spcPts val="0"/>
                        </a:spcBef>
                        <a:spcAft>
                          <a:spcPts val="0"/>
                        </a:spcAft>
                        <a:buNone/>
                      </a:pPr>
                      <a:r>
                        <a:rPr lang="en" sz="3200">
                          <a:solidFill>
                            <a:schemeClr val="dk1"/>
                          </a:solidFill>
                          <a:latin typeface="Calibri"/>
                          <a:ea typeface="Calibri"/>
                          <a:cs typeface="Calibri"/>
                          <a:sym typeface="Calibri"/>
                        </a:rPr>
                        <a:t>The </a:t>
                      </a:r>
                      <a:r>
                        <a:rPr lang="en" sz="3200">
                          <a:solidFill>
                            <a:srgbClr val="FF0000"/>
                          </a:solidFill>
                          <a:latin typeface="Calibri"/>
                          <a:ea typeface="Calibri"/>
                          <a:cs typeface="Calibri"/>
                          <a:sym typeface="Calibri"/>
                        </a:rPr>
                        <a:t>eggs is the main cause of pathology in schistosomiasis </a:t>
                      </a:r>
                      <a:r>
                        <a:rPr lang="en" sz="3200">
                          <a:solidFill>
                            <a:schemeClr val="dk1"/>
                          </a:solidFill>
                          <a:latin typeface="Calibri"/>
                          <a:ea typeface="Calibri"/>
                          <a:cs typeface="Calibri"/>
                          <a:sym typeface="Calibri"/>
                        </a:rPr>
                        <a:t>. Many eggs become stranded in the tissues or are carried by the blood stream to other organs mainly the liver. The host reaction to the eggs may vary from small granulomas to extensive fibrosis .The extent of damage is generally related to the number of eggs present in the tissues. </a:t>
                      </a:r>
                      <a:endParaRPr sz="320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1125850">
                <a:tc gridSpan="2">
                  <a:txBody>
                    <a:bodyPr/>
                    <a:lstStyle/>
                    <a:p>
                      <a:pPr marL="0" lvl="0" indent="0" algn="ctr" rtl="0">
                        <a:spcBef>
                          <a:spcPts val="0"/>
                        </a:spcBef>
                        <a:spcAft>
                          <a:spcPts val="0"/>
                        </a:spcAft>
                        <a:buNone/>
                      </a:pPr>
                      <a:r>
                        <a:rPr lang="en" sz="6000" b="1">
                          <a:solidFill>
                            <a:schemeClr val="dk1"/>
                          </a:solidFill>
                          <a:latin typeface="Josefin Sans"/>
                          <a:ea typeface="Josefin Sans"/>
                          <a:cs typeface="Josefin Sans"/>
                          <a:sym typeface="Josefin Sans"/>
                        </a:rPr>
                        <a:t>Pathogenicity of Schistosomiasis</a:t>
                      </a:r>
                      <a:endParaRPr sz="6000" b="1">
                        <a:solidFill>
                          <a:schemeClr val="dk1"/>
                        </a:solidFill>
                        <a:latin typeface="Josefin Sans"/>
                        <a:ea typeface="Josefin Sans"/>
                        <a:cs typeface="Josefin Sans"/>
                        <a:sym typeface="Josefin Sans"/>
                      </a:endParaRPr>
                    </a:p>
                  </a:txBody>
                  <a:tcPr marL="91425" marR="91425" marT="91425" marB="91425" anchor="ctr">
                    <a:solidFill>
                      <a:srgbClr val="93C47D"/>
                    </a:solidFill>
                  </a:tcPr>
                </a:tc>
                <a:tc hMerge="1">
                  <a:txBody>
                    <a:bodyPr/>
                    <a:lstStyle/>
                    <a:p>
                      <a:endParaRPr lang="ar-SA"/>
                    </a:p>
                  </a:txBody>
                  <a:tcPr/>
                </a:tc>
                <a:extLst>
                  <a:ext uri="{0D108BD9-81ED-4DB2-BD59-A6C34878D82A}">
                    <a16:rowId xmlns:a16="http://schemas.microsoft.com/office/drawing/2014/main" val="10002"/>
                  </a:ext>
                </a:extLst>
              </a:tr>
              <a:tr h="1321325">
                <a:tc>
                  <a:txBody>
                    <a:bodyPr/>
                    <a:lstStyle/>
                    <a:p>
                      <a:pPr marL="0" lvl="0" indent="0" algn="l" rtl="0">
                        <a:spcBef>
                          <a:spcPts val="0"/>
                        </a:spcBef>
                        <a:spcAft>
                          <a:spcPts val="0"/>
                        </a:spcAft>
                        <a:buNone/>
                      </a:pPr>
                      <a:r>
                        <a:rPr lang="en" sz="3600" b="1">
                          <a:latin typeface="Calibri"/>
                          <a:ea typeface="Calibri"/>
                          <a:cs typeface="Calibri"/>
                          <a:sym typeface="Calibri"/>
                        </a:rPr>
                        <a:t>Cercarial Dermatitis</a:t>
                      </a:r>
                      <a:endParaRPr sz="3600" b="1">
                        <a:latin typeface="Calibri"/>
                        <a:ea typeface="Calibri"/>
                        <a:cs typeface="Calibri"/>
                        <a:sym typeface="Calibri"/>
                      </a:endParaRPr>
                    </a:p>
                  </a:txBody>
                  <a:tcPr marL="91425" marR="91425" marT="91425" marB="91425" anchor="ctr">
                    <a:solidFill>
                      <a:srgbClr val="B6D7A8"/>
                    </a:solidFill>
                  </a:tcPr>
                </a:tc>
                <a:tc>
                  <a:txBody>
                    <a:bodyPr/>
                    <a:lstStyle/>
                    <a:p>
                      <a:pPr marL="0" lvl="0" indent="0" algn="l" rtl="0">
                        <a:spcBef>
                          <a:spcPts val="0"/>
                        </a:spcBef>
                        <a:spcAft>
                          <a:spcPts val="0"/>
                        </a:spcAft>
                        <a:buNone/>
                      </a:pPr>
                      <a:r>
                        <a:rPr lang="en" sz="3200">
                          <a:latin typeface="Calibri"/>
                          <a:ea typeface="Calibri"/>
                          <a:cs typeface="Calibri"/>
                          <a:sym typeface="Calibri"/>
                        </a:rPr>
                        <a:t> At the site of entry of </a:t>
                      </a:r>
                      <a:r>
                        <a:rPr lang="en" sz="3200">
                          <a:solidFill>
                            <a:srgbClr val="FF0000"/>
                          </a:solidFill>
                          <a:latin typeface="Calibri"/>
                          <a:ea typeface="Calibri"/>
                          <a:cs typeface="Calibri"/>
                          <a:sym typeface="Calibri"/>
                        </a:rPr>
                        <a:t>cercaria</a:t>
                      </a:r>
                      <a:r>
                        <a:rPr lang="en" sz="3200">
                          <a:latin typeface="Calibri"/>
                          <a:ea typeface="Calibri"/>
                          <a:cs typeface="Calibri"/>
                          <a:sym typeface="Calibri"/>
                        </a:rPr>
                        <a:t>.</a:t>
                      </a:r>
                      <a:endParaRPr sz="320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r h="1184500">
                <a:tc>
                  <a:txBody>
                    <a:bodyPr/>
                    <a:lstStyle/>
                    <a:p>
                      <a:pPr marL="0" lvl="0" indent="0" algn="l" rtl="0">
                        <a:spcBef>
                          <a:spcPts val="0"/>
                        </a:spcBef>
                        <a:spcAft>
                          <a:spcPts val="0"/>
                        </a:spcAft>
                        <a:buNone/>
                      </a:pPr>
                      <a:r>
                        <a:rPr lang="en" sz="3600" b="1">
                          <a:latin typeface="Calibri"/>
                          <a:ea typeface="Calibri"/>
                          <a:cs typeface="Calibri"/>
                          <a:sym typeface="Calibri"/>
                        </a:rPr>
                        <a:t>Toxic Metabolites</a:t>
                      </a:r>
                      <a:endParaRPr sz="3600" b="1">
                        <a:latin typeface="Calibri"/>
                        <a:ea typeface="Calibri"/>
                        <a:cs typeface="Calibri"/>
                        <a:sym typeface="Calibri"/>
                      </a:endParaRPr>
                    </a:p>
                  </a:txBody>
                  <a:tcPr marL="91425" marR="91425" marT="91425" marB="91425" anchor="ctr">
                    <a:solidFill>
                      <a:srgbClr val="B6D7A8"/>
                    </a:solidFill>
                  </a:tcPr>
                </a:tc>
                <a:tc>
                  <a:txBody>
                    <a:bodyPr/>
                    <a:lstStyle/>
                    <a:p>
                      <a:pPr marL="0" lvl="0" indent="0" algn="l" rtl="0">
                        <a:spcBef>
                          <a:spcPts val="0"/>
                        </a:spcBef>
                        <a:spcAft>
                          <a:spcPts val="0"/>
                        </a:spcAft>
                        <a:buNone/>
                      </a:pPr>
                      <a:r>
                        <a:rPr lang="en" sz="3200">
                          <a:latin typeface="Calibri"/>
                          <a:ea typeface="Calibri"/>
                          <a:cs typeface="Calibri"/>
                          <a:sym typeface="Calibri"/>
                        </a:rPr>
                        <a:t>liberated during the growth of schistosomulae in the circulation veins, may cause anaphylactic reaction ,fever ,urticarial rashes and eosinophilia</a:t>
                      </a:r>
                      <a:endParaRPr sz="320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4"/>
                  </a:ext>
                </a:extLst>
              </a:tr>
              <a:tr h="2181375">
                <a:tc>
                  <a:txBody>
                    <a:bodyPr/>
                    <a:lstStyle/>
                    <a:p>
                      <a:pPr marL="0" lvl="0" indent="0" algn="l" rtl="0">
                        <a:spcBef>
                          <a:spcPts val="0"/>
                        </a:spcBef>
                        <a:spcAft>
                          <a:spcPts val="0"/>
                        </a:spcAft>
                        <a:buNone/>
                      </a:pPr>
                      <a:r>
                        <a:rPr lang="en" sz="3600" b="1">
                          <a:solidFill>
                            <a:srgbClr val="FF0000"/>
                          </a:solidFill>
                          <a:latin typeface="Calibri"/>
                          <a:ea typeface="Calibri"/>
                          <a:cs typeface="Calibri"/>
                          <a:sym typeface="Calibri"/>
                        </a:rPr>
                        <a:t>Terminal Spined Eggs</a:t>
                      </a:r>
                      <a:endParaRPr sz="3600" b="1">
                        <a:solidFill>
                          <a:srgbClr val="FF0000"/>
                        </a:solidFill>
                        <a:latin typeface="Calibri"/>
                        <a:ea typeface="Calibri"/>
                        <a:cs typeface="Calibri"/>
                        <a:sym typeface="Calibri"/>
                      </a:endParaRPr>
                    </a:p>
                  </a:txBody>
                  <a:tcPr marL="91425" marR="91425" marT="91425" marB="91425" anchor="ctr">
                    <a:solidFill>
                      <a:srgbClr val="B6D7A8"/>
                    </a:solidFill>
                  </a:tcPr>
                </a:tc>
                <a:tc>
                  <a:txBody>
                    <a:bodyPr/>
                    <a:lstStyle/>
                    <a:p>
                      <a:pPr marL="0" lvl="0" indent="0" algn="l" rtl="0">
                        <a:spcBef>
                          <a:spcPts val="0"/>
                        </a:spcBef>
                        <a:spcAft>
                          <a:spcPts val="0"/>
                        </a:spcAft>
                        <a:buNone/>
                      </a:pPr>
                      <a:r>
                        <a:rPr lang="en" sz="3200">
                          <a:latin typeface="Calibri"/>
                          <a:ea typeface="Calibri"/>
                          <a:cs typeface="Calibri"/>
                          <a:sym typeface="Calibri"/>
                        </a:rPr>
                        <a:t>May erode blood vessels and cause hemorrhages. Schistosome eggs, deposited in the tissues, act as foreign protein, cause irritation leading to cell infiltration and connective tissue hyperplasia, </a:t>
                      </a:r>
                      <a:r>
                        <a:rPr lang="en" sz="3200">
                          <a:solidFill>
                            <a:srgbClr val="FF0000"/>
                          </a:solidFill>
                          <a:latin typeface="Calibri"/>
                          <a:ea typeface="Calibri"/>
                          <a:cs typeface="Calibri"/>
                          <a:sym typeface="Calibri"/>
                        </a:rPr>
                        <a:t>egg granuloma </a:t>
                      </a:r>
                      <a:r>
                        <a:rPr lang="en" sz="3200">
                          <a:latin typeface="Calibri"/>
                          <a:ea typeface="Calibri"/>
                          <a:cs typeface="Calibri"/>
                          <a:sym typeface="Calibri"/>
                        </a:rPr>
                        <a:t>around each egg (</a:t>
                      </a:r>
                      <a:r>
                        <a:rPr lang="en" sz="3200" b="1">
                          <a:latin typeface="Calibri"/>
                          <a:ea typeface="Calibri"/>
                          <a:cs typeface="Calibri"/>
                          <a:sym typeface="Calibri"/>
                        </a:rPr>
                        <a:t>cell mediated immunity</a:t>
                      </a:r>
                      <a:r>
                        <a:rPr lang="en" sz="3200">
                          <a:latin typeface="Calibri"/>
                          <a:ea typeface="Calibri"/>
                          <a:cs typeface="Calibri"/>
                          <a:sym typeface="Calibri"/>
                        </a:rPr>
                        <a:t>) .</a:t>
                      </a:r>
                      <a:endParaRPr sz="320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5"/>
                  </a:ext>
                </a:extLst>
              </a:tr>
              <a:tr h="2770825">
                <a:tc gridSpan="2">
                  <a:txBody>
                    <a:bodyPr/>
                    <a:lstStyle/>
                    <a:p>
                      <a:pPr marL="0" lvl="0" indent="0" algn="l" rtl="0">
                        <a:spcBef>
                          <a:spcPts val="0"/>
                        </a:spcBef>
                        <a:spcAft>
                          <a:spcPts val="0"/>
                        </a:spcAft>
                        <a:buNone/>
                      </a:pPr>
                      <a:endParaRPr sz="3600" b="1">
                        <a:solidFill>
                          <a:srgbClr val="FF0000"/>
                        </a:solidFill>
                        <a:latin typeface="Calibri"/>
                        <a:ea typeface="Calibri"/>
                        <a:cs typeface="Calibri"/>
                        <a:sym typeface="Calibri"/>
                      </a:endParaRPr>
                    </a:p>
                  </a:txBody>
                  <a:tcPr marL="91425" marR="91425" marT="91425" marB="91425" anchor="ctr"/>
                </a:tc>
                <a:tc hMerge="1">
                  <a:txBody>
                    <a:bodyPr/>
                    <a:lstStyle/>
                    <a:p>
                      <a:endParaRPr lang="ar-SA"/>
                    </a:p>
                  </a:txBody>
                  <a:tcPr/>
                </a:tc>
                <a:extLst>
                  <a:ext uri="{0D108BD9-81ED-4DB2-BD59-A6C34878D82A}">
                    <a16:rowId xmlns:a16="http://schemas.microsoft.com/office/drawing/2014/main" val="10006"/>
                  </a:ext>
                </a:extLst>
              </a:tr>
              <a:tr h="1256875">
                <a:tc gridSpan="2">
                  <a:txBody>
                    <a:bodyPr/>
                    <a:lstStyle/>
                    <a:p>
                      <a:pPr marL="0" lvl="0" indent="0" algn="ctr" rtl="0">
                        <a:spcBef>
                          <a:spcPts val="0"/>
                        </a:spcBef>
                        <a:spcAft>
                          <a:spcPts val="0"/>
                        </a:spcAft>
                        <a:buNone/>
                      </a:pPr>
                      <a:r>
                        <a:rPr lang="en" sz="6000" b="1">
                          <a:solidFill>
                            <a:schemeClr val="dk1"/>
                          </a:solidFill>
                          <a:latin typeface="Josefin Sans"/>
                          <a:ea typeface="Josefin Sans"/>
                          <a:cs typeface="Josefin Sans"/>
                          <a:sym typeface="Josefin Sans"/>
                        </a:rPr>
                        <a:t>Development of Schistosoma in Liver</a:t>
                      </a:r>
                      <a:endParaRPr sz="3600" b="1">
                        <a:solidFill>
                          <a:srgbClr val="FF0000"/>
                        </a:solidFill>
                        <a:latin typeface="Calibri"/>
                        <a:ea typeface="Calibri"/>
                        <a:cs typeface="Calibri"/>
                        <a:sym typeface="Calibri"/>
                      </a:endParaRPr>
                    </a:p>
                  </a:txBody>
                  <a:tcPr marL="91425" marR="91425" marT="91425" marB="91425" anchor="ctr">
                    <a:solidFill>
                      <a:srgbClr val="93C47D"/>
                    </a:solidFill>
                  </a:tcPr>
                </a:tc>
                <a:tc hMerge="1">
                  <a:txBody>
                    <a:bodyPr/>
                    <a:lstStyle/>
                    <a:p>
                      <a:endParaRPr lang="ar-SA"/>
                    </a:p>
                  </a:txBody>
                  <a:tcPr/>
                </a:tc>
                <a:extLst>
                  <a:ext uri="{0D108BD9-81ED-4DB2-BD59-A6C34878D82A}">
                    <a16:rowId xmlns:a16="http://schemas.microsoft.com/office/drawing/2014/main" val="10007"/>
                  </a:ext>
                </a:extLst>
              </a:tr>
              <a:tr h="4527000">
                <a:tc gridSpan="2">
                  <a:txBody>
                    <a:bodyPr/>
                    <a:lstStyle/>
                    <a:p>
                      <a:pPr marL="0" lvl="0" indent="0" algn="l" rtl="0">
                        <a:spcBef>
                          <a:spcPts val="0"/>
                        </a:spcBef>
                        <a:spcAft>
                          <a:spcPts val="0"/>
                        </a:spcAft>
                        <a:buClr>
                          <a:schemeClr val="dk1"/>
                        </a:buClr>
                        <a:buSzPts val="1100"/>
                        <a:buFont typeface="Arial"/>
                        <a:buNone/>
                      </a:pPr>
                      <a:r>
                        <a:rPr lang="en" sz="3200">
                          <a:solidFill>
                            <a:schemeClr val="dk1"/>
                          </a:solidFill>
                          <a:latin typeface="Calibri"/>
                          <a:ea typeface="Calibri"/>
                          <a:cs typeface="Calibri"/>
                          <a:sym typeface="Calibri"/>
                        </a:rPr>
                        <a:t>S.mansoni and S.japonicum located mainly in </a:t>
                      </a:r>
                      <a:r>
                        <a:rPr lang="en" sz="3200">
                          <a:solidFill>
                            <a:srgbClr val="FF0000"/>
                          </a:solidFill>
                          <a:latin typeface="Calibri"/>
                          <a:ea typeface="Calibri"/>
                          <a:cs typeface="Calibri"/>
                          <a:sym typeface="Calibri"/>
                        </a:rPr>
                        <a:t>mesenteric vein</a:t>
                      </a:r>
                      <a:r>
                        <a:rPr lang="en" sz="3200">
                          <a:solidFill>
                            <a:schemeClr val="dk1"/>
                          </a:solidFill>
                          <a:latin typeface="Calibri"/>
                          <a:ea typeface="Calibri"/>
                          <a:cs typeface="Calibri"/>
                          <a:sym typeface="Calibri"/>
                        </a:rPr>
                        <a:t> and its branches →the worm discharges </a:t>
                      </a:r>
                      <a:r>
                        <a:rPr lang="en" sz="3200">
                          <a:solidFill>
                            <a:srgbClr val="FF0000"/>
                          </a:solidFill>
                          <a:latin typeface="Calibri"/>
                          <a:ea typeface="Calibri"/>
                          <a:cs typeface="Calibri"/>
                          <a:sym typeface="Calibri"/>
                        </a:rPr>
                        <a:t>eggs</a:t>
                      </a:r>
                      <a:r>
                        <a:rPr lang="en" sz="3200">
                          <a:solidFill>
                            <a:schemeClr val="dk1"/>
                          </a:solidFill>
                          <a:latin typeface="Calibri"/>
                          <a:ea typeface="Calibri"/>
                          <a:cs typeface="Calibri"/>
                          <a:sym typeface="Calibri"/>
                        </a:rPr>
                        <a:t> → the eggs travel in 2 directions: </a:t>
                      </a:r>
                      <a:endParaRPr sz="3200">
                        <a:solidFill>
                          <a:schemeClr val="dk1"/>
                        </a:solidFill>
                        <a:latin typeface="Calibri"/>
                        <a:ea typeface="Calibri"/>
                        <a:cs typeface="Calibri"/>
                        <a:sym typeface="Calibri"/>
                      </a:endParaRPr>
                    </a:p>
                    <a:p>
                      <a:pPr marL="914400" lvl="0" indent="-431800" algn="l" rtl="0">
                        <a:spcBef>
                          <a:spcPts val="0"/>
                        </a:spcBef>
                        <a:spcAft>
                          <a:spcPts val="0"/>
                        </a:spcAft>
                        <a:buClr>
                          <a:schemeClr val="dk1"/>
                        </a:buClr>
                        <a:buSzPts val="3200"/>
                        <a:buFont typeface="Calibri"/>
                        <a:buAutoNum type="arabicPeriod"/>
                      </a:pPr>
                      <a:r>
                        <a:rPr lang="en" sz="3200">
                          <a:solidFill>
                            <a:schemeClr val="dk1"/>
                          </a:solidFill>
                          <a:latin typeface="Calibri"/>
                          <a:ea typeface="Calibri"/>
                          <a:cs typeface="Calibri"/>
                          <a:sym typeface="Calibri"/>
                        </a:rPr>
                        <a:t>Some eggs find their way into the lumen of the bowel and appear in the feces </a:t>
                      </a:r>
                      <a:endParaRPr sz="3200">
                        <a:solidFill>
                          <a:schemeClr val="dk1"/>
                        </a:solidFill>
                        <a:latin typeface="Calibri"/>
                        <a:ea typeface="Calibri"/>
                        <a:cs typeface="Calibri"/>
                        <a:sym typeface="Calibri"/>
                      </a:endParaRPr>
                    </a:p>
                    <a:p>
                      <a:pPr marL="914400" lvl="0" indent="-431800" algn="l" rtl="0">
                        <a:spcBef>
                          <a:spcPts val="0"/>
                        </a:spcBef>
                        <a:spcAft>
                          <a:spcPts val="0"/>
                        </a:spcAft>
                        <a:buClr>
                          <a:schemeClr val="dk1"/>
                        </a:buClr>
                        <a:buSzPts val="3200"/>
                        <a:buFont typeface="Calibri"/>
                        <a:buAutoNum type="arabicPeriod"/>
                      </a:pPr>
                      <a:r>
                        <a:rPr lang="en" sz="3200">
                          <a:solidFill>
                            <a:schemeClr val="dk1"/>
                          </a:solidFill>
                          <a:latin typeface="Calibri"/>
                          <a:ea typeface="Calibri"/>
                          <a:cs typeface="Calibri"/>
                          <a:sym typeface="Calibri"/>
                        </a:rPr>
                        <a:t>Other flow with blood stream in the portal circulation and enter the </a:t>
                      </a:r>
                      <a:r>
                        <a:rPr lang="en" sz="3200">
                          <a:solidFill>
                            <a:srgbClr val="FF0000"/>
                          </a:solidFill>
                          <a:latin typeface="Calibri"/>
                          <a:ea typeface="Calibri"/>
                          <a:cs typeface="Calibri"/>
                          <a:sym typeface="Calibri"/>
                        </a:rPr>
                        <a:t>liver</a:t>
                      </a:r>
                      <a:r>
                        <a:rPr lang="en"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solidFill>
                            <a:schemeClr val="dk1"/>
                          </a:solidFill>
                          <a:latin typeface="Calibri"/>
                          <a:ea typeface="Calibri"/>
                          <a:cs typeface="Calibri"/>
                          <a:sym typeface="Calibri"/>
                        </a:rPr>
                        <a:t>Most of these eggs are trapped in the liver and give rise to pathology.</a:t>
                      </a:r>
                      <a:endParaRPr sz="3000">
                        <a:solidFill>
                          <a:schemeClr val="dk1"/>
                        </a:solidFill>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solidFill>
                            <a:schemeClr val="dk1"/>
                          </a:solidFill>
                          <a:latin typeface="Calibri"/>
                          <a:ea typeface="Calibri"/>
                          <a:cs typeface="Calibri"/>
                          <a:sym typeface="Calibri"/>
                        </a:rPr>
                        <a:t>Some of these eggs find their way through the liver tissue → enter the systemic circulation to another organ as brain. </a:t>
                      </a:r>
                      <a:endParaRPr sz="3000">
                        <a:solidFill>
                          <a:schemeClr val="dk1"/>
                        </a:solidFill>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solidFill>
                            <a:srgbClr val="FF0000"/>
                          </a:solidFill>
                          <a:latin typeface="Calibri"/>
                          <a:ea typeface="Calibri"/>
                          <a:cs typeface="Calibri"/>
                          <a:sym typeface="Calibri"/>
                        </a:rPr>
                        <a:t>Periportal fibrosis</a:t>
                      </a:r>
                      <a:r>
                        <a:rPr lang="en" sz="3000">
                          <a:solidFill>
                            <a:schemeClr val="dk1"/>
                          </a:solidFill>
                          <a:latin typeface="Calibri"/>
                          <a:ea typeface="Calibri"/>
                          <a:cs typeface="Calibri"/>
                          <a:sym typeface="Calibri"/>
                        </a:rPr>
                        <a:t> of the liver caused from eggs settled in the liver </a:t>
                      </a:r>
                      <a:r>
                        <a:rPr lang="en" sz="3000">
                          <a:solidFill>
                            <a:srgbClr val="FF0000"/>
                          </a:solidFill>
                          <a:latin typeface="Calibri"/>
                          <a:ea typeface="Calibri"/>
                          <a:cs typeface="Calibri"/>
                          <a:sym typeface="Calibri"/>
                        </a:rPr>
                        <a:t>produce </a:t>
                      </a:r>
                      <a:r>
                        <a:rPr lang="en" sz="3000" b="1">
                          <a:solidFill>
                            <a:srgbClr val="FF0000"/>
                          </a:solidFill>
                          <a:latin typeface="Calibri"/>
                          <a:ea typeface="Calibri"/>
                          <a:cs typeface="Calibri"/>
                          <a:sym typeface="Calibri"/>
                        </a:rPr>
                        <a:t>portal hypertension </a:t>
                      </a:r>
                      <a:r>
                        <a:rPr lang="en" sz="3000">
                          <a:solidFill>
                            <a:srgbClr val="FF0000"/>
                          </a:solidFill>
                          <a:latin typeface="Calibri"/>
                          <a:ea typeface="Calibri"/>
                          <a:cs typeface="Calibri"/>
                          <a:sym typeface="Calibri"/>
                        </a:rPr>
                        <a:t>which may lead to hepatomegaly, splenomegaly, esophageal varices, hemorrhoids and ascites  </a:t>
                      </a: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3000">
                        <a:solidFill>
                          <a:srgbClr val="FF0000"/>
                        </a:solidFill>
                        <a:latin typeface="Calibri"/>
                        <a:ea typeface="Calibri"/>
                        <a:cs typeface="Calibri"/>
                        <a:sym typeface="Calibri"/>
                      </a:endParaRPr>
                    </a:p>
                  </a:txBody>
                  <a:tcPr marL="91425" marR="91425" marT="91425" marB="91425" anchor="ctr"/>
                </a:tc>
                <a:tc hMerge="1">
                  <a:txBody>
                    <a:bodyPr/>
                    <a:lstStyle/>
                    <a:p>
                      <a:endParaRPr lang="ar-SA"/>
                    </a:p>
                  </a:txBody>
                  <a:tcPr/>
                </a:tc>
                <a:extLst>
                  <a:ext uri="{0D108BD9-81ED-4DB2-BD59-A6C34878D82A}">
                    <a16:rowId xmlns:a16="http://schemas.microsoft.com/office/drawing/2014/main" val="10008"/>
                  </a:ext>
                </a:extLst>
              </a:tr>
            </a:tbl>
          </a:graphicData>
        </a:graphic>
      </p:graphicFrame>
      <p:sp>
        <p:nvSpPr>
          <p:cNvPr id="73" name="Google Shape;73;p15"/>
          <p:cNvSpPr txBox="1"/>
          <p:nvPr/>
        </p:nvSpPr>
        <p:spPr>
          <a:xfrm>
            <a:off x="360825" y="10141625"/>
            <a:ext cx="11111100" cy="25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Calibri"/>
                <a:ea typeface="Calibri"/>
                <a:cs typeface="Calibri"/>
                <a:sym typeface="Calibri"/>
              </a:rPr>
              <a:t>Schistosome dermatitis, or "swimmers itch” occurs when skin is penetrated by a free-swimming,</a:t>
            </a:r>
            <a:r>
              <a:rPr lang="en" sz="3200">
                <a:solidFill>
                  <a:srgbClr val="FF0000"/>
                </a:solidFill>
                <a:latin typeface="Calibri"/>
                <a:ea typeface="Calibri"/>
                <a:cs typeface="Calibri"/>
                <a:sym typeface="Calibri"/>
              </a:rPr>
              <a:t> fork-tailed infective cercaria.</a:t>
            </a:r>
            <a:r>
              <a:rPr lang="en" sz="3200">
                <a:latin typeface="Calibri"/>
                <a:ea typeface="Calibri"/>
                <a:cs typeface="Calibri"/>
                <a:sym typeface="Calibri"/>
              </a:rPr>
              <a:t> The dermatitis often develops 24 hours after exposure and last for 2 to 3 days and then spontaneously disappears. </a:t>
            </a:r>
            <a:endParaRPr sz="3200">
              <a:latin typeface="Calibri"/>
              <a:ea typeface="Calibri"/>
              <a:cs typeface="Calibri"/>
              <a:sym typeface="Calibri"/>
            </a:endParaRPr>
          </a:p>
        </p:txBody>
      </p:sp>
      <p:pic>
        <p:nvPicPr>
          <p:cNvPr id="74" name="Google Shape;74;p15"/>
          <p:cNvPicPr preferRelativeResize="0"/>
          <p:nvPr/>
        </p:nvPicPr>
        <p:blipFill>
          <a:blip r:embed="rId6">
            <a:alphaModFix/>
          </a:blip>
          <a:stretch>
            <a:fillRect/>
          </a:stretch>
        </p:blipFill>
        <p:spPr>
          <a:xfrm>
            <a:off x="11472050" y="10285775"/>
            <a:ext cx="5216601" cy="2261101"/>
          </a:xfrm>
          <a:prstGeom prst="rect">
            <a:avLst/>
          </a:prstGeom>
          <a:noFill/>
          <a:ln>
            <a:noFill/>
          </a:ln>
        </p:spPr>
      </p:pic>
      <p:pic>
        <p:nvPicPr>
          <p:cNvPr id="75" name="Google Shape;75;p15"/>
          <p:cNvPicPr preferRelativeResize="0"/>
          <p:nvPr/>
        </p:nvPicPr>
        <p:blipFill>
          <a:blip r:embed="rId7">
            <a:alphaModFix/>
          </a:blip>
          <a:stretch>
            <a:fillRect/>
          </a:stretch>
        </p:blipFill>
        <p:spPr>
          <a:xfrm>
            <a:off x="4855999" y="18985625"/>
            <a:ext cx="2641800" cy="2641800"/>
          </a:xfrm>
          <a:prstGeom prst="rect">
            <a:avLst/>
          </a:prstGeom>
          <a:noFill/>
          <a:ln>
            <a:noFill/>
          </a:ln>
        </p:spPr>
      </p:pic>
      <p:pic>
        <p:nvPicPr>
          <p:cNvPr id="76" name="Google Shape;76;p15"/>
          <p:cNvPicPr preferRelativeResize="0"/>
          <p:nvPr/>
        </p:nvPicPr>
        <p:blipFill>
          <a:blip r:embed="rId8">
            <a:alphaModFix/>
          </a:blip>
          <a:stretch>
            <a:fillRect/>
          </a:stretch>
        </p:blipFill>
        <p:spPr>
          <a:xfrm>
            <a:off x="700125" y="18985625"/>
            <a:ext cx="3892800" cy="2549275"/>
          </a:xfrm>
          <a:prstGeom prst="rect">
            <a:avLst/>
          </a:prstGeom>
          <a:noFill/>
          <a:ln>
            <a:noFill/>
          </a:ln>
        </p:spPr>
      </p:pic>
      <p:pic>
        <p:nvPicPr>
          <p:cNvPr id="77" name="Google Shape;77;p15"/>
          <p:cNvPicPr preferRelativeResize="0"/>
          <p:nvPr/>
        </p:nvPicPr>
        <p:blipFill>
          <a:blip r:embed="rId9">
            <a:alphaModFix/>
          </a:blip>
          <a:stretch>
            <a:fillRect/>
          </a:stretch>
        </p:blipFill>
        <p:spPr>
          <a:xfrm>
            <a:off x="12795850" y="18985625"/>
            <a:ext cx="3892800" cy="2549275"/>
          </a:xfrm>
          <a:prstGeom prst="rect">
            <a:avLst/>
          </a:prstGeom>
          <a:noFill/>
          <a:ln>
            <a:noFill/>
          </a:ln>
        </p:spPr>
      </p:pic>
      <p:pic>
        <p:nvPicPr>
          <p:cNvPr id="78" name="Google Shape;78;p15"/>
          <p:cNvPicPr preferRelativeResize="0"/>
          <p:nvPr/>
        </p:nvPicPr>
        <p:blipFill>
          <a:blip r:embed="rId10">
            <a:alphaModFix/>
          </a:blip>
          <a:stretch>
            <a:fillRect/>
          </a:stretch>
        </p:blipFill>
        <p:spPr>
          <a:xfrm>
            <a:off x="7760874" y="18985625"/>
            <a:ext cx="4663450" cy="2641825"/>
          </a:xfrm>
          <a:prstGeom prst="rect">
            <a:avLst/>
          </a:prstGeom>
          <a:noFill/>
          <a:ln>
            <a:noFill/>
          </a:ln>
        </p:spPr>
      </p:pic>
      <p:sp>
        <p:nvSpPr>
          <p:cNvPr id="79" name="Google Shape;79;p15"/>
          <p:cNvSpPr txBox="1"/>
          <p:nvPr/>
        </p:nvSpPr>
        <p:spPr>
          <a:xfrm>
            <a:off x="360825" y="21627425"/>
            <a:ext cx="4663500" cy="31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Calibri"/>
                <a:ea typeface="Calibri"/>
                <a:cs typeface="Calibri"/>
                <a:sym typeface="Calibri"/>
              </a:rPr>
              <a:t>Hepatomegaly &amp; splenomegaly w/ ascites </a:t>
            </a:r>
            <a:endParaRPr sz="3200">
              <a:latin typeface="Calibri"/>
              <a:ea typeface="Calibri"/>
              <a:cs typeface="Calibri"/>
              <a:sym typeface="Calibri"/>
            </a:endParaRPr>
          </a:p>
        </p:txBody>
      </p:sp>
      <p:sp>
        <p:nvSpPr>
          <p:cNvPr id="80" name="Google Shape;80;p15"/>
          <p:cNvSpPr txBox="1"/>
          <p:nvPr/>
        </p:nvSpPr>
        <p:spPr>
          <a:xfrm>
            <a:off x="7760875" y="21627425"/>
            <a:ext cx="4737300" cy="13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Calibri"/>
                <a:ea typeface="Calibri"/>
                <a:cs typeface="Calibri"/>
                <a:sym typeface="Calibri"/>
              </a:rPr>
              <a:t>Eggs of S.mansoni in the liver and cellular reaction  </a:t>
            </a:r>
            <a:endParaRPr sz="3200">
              <a:latin typeface="Calibri"/>
              <a:ea typeface="Calibri"/>
              <a:cs typeface="Calibri"/>
              <a:sym typeface="Calibri"/>
            </a:endParaRPr>
          </a:p>
        </p:txBody>
      </p:sp>
      <p:sp>
        <p:nvSpPr>
          <p:cNvPr id="81" name="Google Shape;81;p15"/>
          <p:cNvSpPr txBox="1"/>
          <p:nvPr/>
        </p:nvSpPr>
        <p:spPr>
          <a:xfrm>
            <a:off x="12795850" y="21627425"/>
            <a:ext cx="3892800" cy="13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Calibri"/>
                <a:ea typeface="Calibri"/>
                <a:cs typeface="Calibri"/>
                <a:sym typeface="Calibri"/>
              </a:rPr>
              <a:t>Eggs of S.mansoni with lateral spine</a:t>
            </a:r>
            <a:endParaRPr sz="3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pic>
        <p:nvPicPr>
          <p:cNvPr id="86" name="Google Shape;86;p16"/>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87" name="Google Shape;87;p16"/>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88" name="Google Shape;88;p16"/>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89" name="Google Shape;89;p16"/>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90" name="Google Shape;90;p16"/>
          <p:cNvSpPr txBox="1"/>
          <p:nvPr/>
        </p:nvSpPr>
        <p:spPr>
          <a:xfrm>
            <a:off x="419050" y="468550"/>
            <a:ext cx="16490700" cy="1369200"/>
          </a:xfrm>
          <a:prstGeom prst="rect">
            <a:avLst/>
          </a:prstGeom>
          <a:solidFill>
            <a:srgbClr val="93C47D"/>
          </a:solidFill>
          <a:ln w="9525" cap="flat" cmpd="sng">
            <a:solidFill>
              <a:srgbClr val="9E9E9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0000"/>
                </a:solidFill>
                <a:latin typeface="Josefin Sans"/>
                <a:ea typeface="Josefin Sans"/>
                <a:cs typeface="Josefin Sans"/>
                <a:sym typeface="Josefin Sans"/>
              </a:rPr>
              <a:t>S.haematobium</a:t>
            </a:r>
            <a:endParaRPr sz="6000" b="1">
              <a:solidFill>
                <a:srgbClr val="FF0000"/>
              </a:solidFill>
              <a:latin typeface="Josefin Sans"/>
              <a:ea typeface="Josefin Sans"/>
              <a:cs typeface="Josefin Sans"/>
              <a:sym typeface="Josefin Sans"/>
            </a:endParaRPr>
          </a:p>
        </p:txBody>
      </p:sp>
      <p:graphicFrame>
        <p:nvGraphicFramePr>
          <p:cNvPr id="91" name="Google Shape;91;p16"/>
          <p:cNvGraphicFramePr/>
          <p:nvPr/>
        </p:nvGraphicFramePr>
        <p:xfrm>
          <a:off x="419038" y="1837750"/>
          <a:ext cx="3000000" cy="3000000"/>
        </p:xfrm>
        <a:graphic>
          <a:graphicData uri="http://schemas.openxmlformats.org/drawingml/2006/table">
            <a:tbl>
              <a:tblPr>
                <a:noFill/>
                <a:tableStyleId>{0A09120C-D5B0-4630-9148-D96297354B81}</a:tableStyleId>
              </a:tblPr>
              <a:tblGrid>
                <a:gridCol w="11677050">
                  <a:extLst>
                    <a:ext uri="{9D8B030D-6E8A-4147-A177-3AD203B41FA5}">
                      <a16:colId xmlns:a16="http://schemas.microsoft.com/office/drawing/2014/main" val="20000"/>
                    </a:ext>
                  </a:extLst>
                </a:gridCol>
                <a:gridCol w="4813650">
                  <a:extLst>
                    <a:ext uri="{9D8B030D-6E8A-4147-A177-3AD203B41FA5}">
                      <a16:colId xmlns:a16="http://schemas.microsoft.com/office/drawing/2014/main" val="20001"/>
                    </a:ext>
                  </a:extLst>
                </a:gridCol>
              </a:tblGrid>
              <a:tr h="1291100">
                <a:tc rowSpan="2" gridSpan="2">
                  <a:txBody>
                    <a:bodyPr/>
                    <a:lstStyle/>
                    <a:p>
                      <a:pPr marL="0" lvl="0" indent="0" algn="l" rtl="0">
                        <a:spcBef>
                          <a:spcPts val="0"/>
                        </a:spcBef>
                        <a:spcAft>
                          <a:spcPts val="0"/>
                        </a:spcAft>
                        <a:buNone/>
                      </a:pPr>
                      <a:r>
                        <a:rPr lang="en" sz="3400">
                          <a:latin typeface="Calibri"/>
                          <a:ea typeface="Calibri"/>
                          <a:cs typeface="Calibri"/>
                          <a:sym typeface="Calibri"/>
                        </a:rPr>
                        <a:t>The worm is located in the vesical venous plexus surrounding the urinary bladder. Many </a:t>
                      </a:r>
                      <a:r>
                        <a:rPr lang="en" sz="3400">
                          <a:solidFill>
                            <a:srgbClr val="FF0000"/>
                          </a:solidFill>
                          <a:latin typeface="Calibri"/>
                          <a:ea typeface="Calibri"/>
                          <a:cs typeface="Calibri"/>
                          <a:sym typeface="Calibri"/>
                        </a:rPr>
                        <a:t>eggs </a:t>
                      </a:r>
                      <a:r>
                        <a:rPr lang="en" sz="3400">
                          <a:latin typeface="Calibri"/>
                          <a:ea typeface="Calibri"/>
                          <a:cs typeface="Calibri"/>
                          <a:sym typeface="Calibri"/>
                        </a:rPr>
                        <a:t>are trapped in the wall of the bladder where they may give rise to calcification and granuloma formation. Constriction of the orifice of the ureter may produce kidney damage, hydronephrosis and cancer of the bladder. </a:t>
                      </a:r>
                      <a:endParaRPr sz="3400">
                        <a:latin typeface="Calibri"/>
                        <a:ea typeface="Calibri"/>
                        <a:cs typeface="Calibri"/>
                        <a:sym typeface="Calibri"/>
                      </a:endParaRPr>
                    </a:p>
                  </a:txBody>
                  <a:tcPr marL="91425" marR="91425" marT="91425" marB="91425"/>
                </a:tc>
                <a:tc rowSpan="2" hMerge="1">
                  <a:txBody>
                    <a:bodyPr/>
                    <a:lstStyle/>
                    <a:p>
                      <a:endParaRPr lang="ar-SA"/>
                    </a:p>
                  </a:txBody>
                  <a:tcPr/>
                </a:tc>
                <a:extLst>
                  <a:ext uri="{0D108BD9-81ED-4DB2-BD59-A6C34878D82A}">
                    <a16:rowId xmlns:a16="http://schemas.microsoft.com/office/drawing/2014/main" val="10000"/>
                  </a:ext>
                </a:extLst>
              </a:tr>
              <a:tr h="1291100">
                <a:tc gridSpan="2" vMerge="1">
                  <a:txBody>
                    <a:bodyPr/>
                    <a:lstStyle/>
                    <a:p>
                      <a:endParaRPr lang="ar-SA"/>
                    </a:p>
                  </a:txBody>
                  <a:tcPr/>
                </a:tc>
                <a:tc hMerge="1" vMerge="1">
                  <a:txBody>
                    <a:bodyPr/>
                    <a:lstStyle/>
                    <a:p>
                      <a:endParaRPr lang="ar-SA"/>
                    </a:p>
                  </a:txBody>
                  <a:tcPr/>
                </a:tc>
                <a:extLst>
                  <a:ext uri="{0D108BD9-81ED-4DB2-BD59-A6C34878D82A}">
                    <a16:rowId xmlns:a16="http://schemas.microsoft.com/office/drawing/2014/main" val="10001"/>
                  </a:ext>
                </a:extLst>
              </a:tr>
            </a:tbl>
          </a:graphicData>
        </a:graphic>
      </p:graphicFrame>
      <p:sp>
        <p:nvSpPr>
          <p:cNvPr id="92" name="Google Shape;92;p16"/>
          <p:cNvSpPr txBox="1"/>
          <p:nvPr/>
        </p:nvSpPr>
        <p:spPr>
          <a:xfrm>
            <a:off x="419050" y="4419925"/>
            <a:ext cx="16490700" cy="1369200"/>
          </a:xfrm>
          <a:prstGeom prst="rect">
            <a:avLst/>
          </a:prstGeom>
          <a:solidFill>
            <a:srgbClr val="93C47D"/>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Josefin Sans"/>
                <a:ea typeface="Josefin Sans"/>
                <a:cs typeface="Josefin Sans"/>
                <a:sym typeface="Josefin Sans"/>
              </a:rPr>
              <a:t>Pathology of Schistosomiasis</a:t>
            </a:r>
            <a:endParaRPr sz="6000" b="1">
              <a:latin typeface="Josefin Sans"/>
              <a:ea typeface="Josefin Sans"/>
              <a:cs typeface="Josefin Sans"/>
              <a:sym typeface="Josefin Sans"/>
            </a:endParaRPr>
          </a:p>
        </p:txBody>
      </p:sp>
      <p:graphicFrame>
        <p:nvGraphicFramePr>
          <p:cNvPr id="93" name="Google Shape;93;p16"/>
          <p:cNvGraphicFramePr/>
          <p:nvPr/>
        </p:nvGraphicFramePr>
        <p:xfrm>
          <a:off x="419038" y="5799713"/>
          <a:ext cx="3000000" cy="3000000"/>
        </p:xfrm>
        <a:graphic>
          <a:graphicData uri="http://schemas.openxmlformats.org/drawingml/2006/table">
            <a:tbl>
              <a:tblPr>
                <a:noFill/>
                <a:tableStyleId>{0A09120C-D5B0-4630-9148-D96297354B81}</a:tableStyleId>
              </a:tblPr>
              <a:tblGrid>
                <a:gridCol w="8245350">
                  <a:extLst>
                    <a:ext uri="{9D8B030D-6E8A-4147-A177-3AD203B41FA5}">
                      <a16:colId xmlns:a16="http://schemas.microsoft.com/office/drawing/2014/main" val="20000"/>
                    </a:ext>
                  </a:extLst>
                </a:gridCol>
                <a:gridCol w="8245350">
                  <a:extLst>
                    <a:ext uri="{9D8B030D-6E8A-4147-A177-3AD203B41FA5}">
                      <a16:colId xmlns:a16="http://schemas.microsoft.com/office/drawing/2014/main" val="20001"/>
                    </a:ext>
                  </a:extLst>
                </a:gridCol>
              </a:tblGrid>
              <a:tr h="835900">
                <a:tc>
                  <a:txBody>
                    <a:bodyPr/>
                    <a:lstStyle/>
                    <a:p>
                      <a:pPr marL="0" lvl="0" indent="0" algn="ctr" rtl="0">
                        <a:spcBef>
                          <a:spcPts val="0"/>
                        </a:spcBef>
                        <a:spcAft>
                          <a:spcPts val="0"/>
                        </a:spcAft>
                        <a:buNone/>
                      </a:pPr>
                      <a:r>
                        <a:rPr lang="en" sz="3600" b="1">
                          <a:latin typeface="Calibri"/>
                          <a:ea typeface="Calibri"/>
                          <a:cs typeface="Calibri"/>
                          <a:sym typeface="Calibri"/>
                        </a:rPr>
                        <a:t>S.haematobium </a:t>
                      </a:r>
                      <a:endParaRPr sz="3600" b="1">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 sz="3600" b="1">
                          <a:latin typeface="Calibri"/>
                          <a:ea typeface="Calibri"/>
                          <a:cs typeface="Calibri"/>
                          <a:sym typeface="Calibri"/>
                        </a:rPr>
                        <a:t>S.mansoni</a:t>
                      </a:r>
                      <a:endParaRPr sz="3600"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1180650">
                <a:tc>
                  <a:txBody>
                    <a:bodyPr/>
                    <a:lstStyle/>
                    <a:p>
                      <a:pPr marL="0" lvl="0" indent="0" algn="l" rtl="0">
                        <a:spcBef>
                          <a:spcPts val="0"/>
                        </a:spcBef>
                        <a:spcAft>
                          <a:spcPts val="0"/>
                        </a:spcAft>
                        <a:buNone/>
                      </a:pPr>
                      <a:r>
                        <a:rPr lang="en" sz="3500">
                          <a:latin typeface="Calibri"/>
                          <a:ea typeface="Calibri"/>
                          <a:cs typeface="Calibri"/>
                          <a:sym typeface="Calibri"/>
                        </a:rPr>
                        <a:t>Cause urinary schistosomiasis</a:t>
                      </a:r>
                      <a:endParaRPr sz="3500">
                        <a:latin typeface="Calibri"/>
                        <a:ea typeface="Calibri"/>
                        <a:cs typeface="Calibri"/>
                        <a:sym typeface="Calibri"/>
                      </a:endParaRPr>
                    </a:p>
                    <a:p>
                      <a:pPr marL="457200" lvl="0" indent="0" algn="l" rtl="0">
                        <a:spcBef>
                          <a:spcPts val="0"/>
                        </a:spcBef>
                        <a:spcAft>
                          <a:spcPts val="0"/>
                        </a:spcAft>
                        <a:buNone/>
                      </a:pPr>
                      <a:endParaRPr sz="3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3500">
                          <a:solidFill>
                            <a:schemeClr val="dk1"/>
                          </a:solidFill>
                          <a:latin typeface="Calibri"/>
                          <a:ea typeface="Calibri"/>
                          <a:cs typeface="Calibri"/>
                          <a:sym typeface="Calibri"/>
                        </a:rPr>
                        <a:t>Cause intestinal schistosomiasis</a:t>
                      </a:r>
                      <a:endParaRPr sz="3500">
                        <a:solidFill>
                          <a:schemeClr val="dk1"/>
                        </a:solidFill>
                        <a:latin typeface="Calibri"/>
                        <a:ea typeface="Calibri"/>
                        <a:cs typeface="Calibri"/>
                        <a:sym typeface="Calibri"/>
                      </a:endParaRPr>
                    </a:p>
                    <a:p>
                      <a:pPr marL="0" lvl="0" indent="0" algn="l" rtl="0">
                        <a:spcBef>
                          <a:spcPts val="0"/>
                        </a:spcBef>
                        <a:spcAft>
                          <a:spcPts val="0"/>
                        </a:spcAft>
                        <a:buNone/>
                      </a:pPr>
                      <a:endParaRPr sz="35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229975">
                <a:tc>
                  <a:txBody>
                    <a:bodyPr/>
                    <a:lstStyle/>
                    <a:p>
                      <a:pPr marL="914400" lvl="0" indent="-450850" algn="l" rtl="0">
                        <a:spcBef>
                          <a:spcPts val="0"/>
                        </a:spcBef>
                        <a:spcAft>
                          <a:spcPts val="0"/>
                        </a:spcAft>
                        <a:buSzPts val="3500"/>
                        <a:buFont typeface="Calibri"/>
                        <a:buAutoNum type="arabicPeriod"/>
                      </a:pPr>
                      <a:r>
                        <a:rPr lang="en" sz="3500">
                          <a:latin typeface="Calibri"/>
                          <a:ea typeface="Calibri"/>
                          <a:cs typeface="Calibri"/>
                          <a:sym typeface="Calibri"/>
                        </a:rPr>
                        <a:t>Prepatent period: 10-12 wks</a:t>
                      </a:r>
                      <a:endParaRPr sz="3500">
                        <a:latin typeface="Calibri"/>
                        <a:ea typeface="Calibri"/>
                        <a:cs typeface="Calibri"/>
                        <a:sym typeface="Calibri"/>
                      </a:endParaRPr>
                    </a:p>
                    <a:p>
                      <a:pPr marL="914400" lvl="0" indent="-450850" algn="l" rtl="0">
                        <a:spcBef>
                          <a:spcPts val="0"/>
                        </a:spcBef>
                        <a:spcAft>
                          <a:spcPts val="0"/>
                        </a:spcAft>
                        <a:buSzPts val="3500"/>
                        <a:buFont typeface="Calibri"/>
                        <a:buAutoNum type="arabicPeriod"/>
                      </a:pPr>
                      <a:r>
                        <a:rPr lang="en" sz="3500">
                          <a:latin typeface="Calibri"/>
                          <a:ea typeface="Calibri"/>
                          <a:cs typeface="Calibri"/>
                          <a:sym typeface="Calibri"/>
                        </a:rPr>
                        <a:t>Egg deposition and extrusion: </a:t>
                      </a:r>
                      <a:endParaRPr sz="3500">
                        <a:latin typeface="Calibri"/>
                        <a:ea typeface="Calibri"/>
                        <a:cs typeface="Calibri"/>
                        <a:sym typeface="Calibri"/>
                      </a:endParaRPr>
                    </a:p>
                    <a:p>
                      <a:pPr marL="1371600" lvl="1" indent="-450850" algn="l" rtl="0">
                        <a:spcBef>
                          <a:spcPts val="0"/>
                        </a:spcBef>
                        <a:spcAft>
                          <a:spcPts val="0"/>
                        </a:spcAft>
                        <a:buClr>
                          <a:srgbClr val="FF0000"/>
                        </a:buClr>
                        <a:buSzPts val="3500"/>
                        <a:buFont typeface="Calibri"/>
                        <a:buAutoNum type="alphaLcPeriod"/>
                      </a:pPr>
                      <a:r>
                        <a:rPr lang="en" sz="3500">
                          <a:solidFill>
                            <a:srgbClr val="FF0000"/>
                          </a:solidFill>
                          <a:latin typeface="Calibri"/>
                          <a:ea typeface="Calibri"/>
                          <a:cs typeface="Calibri"/>
                          <a:sym typeface="Calibri"/>
                        </a:rPr>
                        <a:t>Painless hematuria</a:t>
                      </a:r>
                      <a:endParaRPr sz="3500">
                        <a:solidFill>
                          <a:srgbClr val="FF0000"/>
                        </a:solidFill>
                        <a:latin typeface="Calibri"/>
                        <a:ea typeface="Calibri"/>
                        <a:cs typeface="Calibri"/>
                        <a:sym typeface="Calibri"/>
                      </a:endParaRPr>
                    </a:p>
                    <a:p>
                      <a:pPr marL="1371600" lvl="1" indent="-450850" algn="l" rtl="0">
                        <a:spcBef>
                          <a:spcPts val="0"/>
                        </a:spcBef>
                        <a:spcAft>
                          <a:spcPts val="0"/>
                        </a:spcAft>
                        <a:buSzPts val="3500"/>
                        <a:buFont typeface="Calibri"/>
                        <a:buAutoNum type="alphaLcPeriod"/>
                      </a:pPr>
                      <a:r>
                        <a:rPr lang="en" sz="3500">
                          <a:latin typeface="Calibri"/>
                          <a:ea typeface="Calibri"/>
                          <a:cs typeface="Calibri"/>
                          <a:sym typeface="Calibri"/>
                        </a:rPr>
                        <a:t>Inflammation of the bladder and burning micturition </a:t>
                      </a:r>
                      <a:endParaRPr sz="3500">
                        <a:latin typeface="Calibri"/>
                        <a:ea typeface="Calibri"/>
                        <a:cs typeface="Calibri"/>
                        <a:sym typeface="Calibri"/>
                      </a:endParaRPr>
                    </a:p>
                    <a:p>
                      <a:pPr marL="1371600" lvl="1" indent="-450850" algn="l" rtl="0">
                        <a:spcBef>
                          <a:spcPts val="0"/>
                        </a:spcBef>
                        <a:spcAft>
                          <a:spcPts val="0"/>
                        </a:spcAft>
                        <a:buSzPts val="3500"/>
                        <a:buFont typeface="Calibri"/>
                        <a:buAutoNum type="alphaLcPeriod"/>
                      </a:pPr>
                      <a:r>
                        <a:rPr lang="en" sz="3500">
                          <a:latin typeface="Calibri"/>
                          <a:ea typeface="Calibri"/>
                          <a:cs typeface="Calibri"/>
                          <a:sym typeface="Calibri"/>
                        </a:rPr>
                        <a:t>CNS involvement (rare) </a:t>
                      </a:r>
                      <a:endParaRPr sz="3500">
                        <a:latin typeface="Calibri"/>
                        <a:ea typeface="Calibri"/>
                        <a:cs typeface="Calibri"/>
                        <a:sym typeface="Calibri"/>
                      </a:endParaRPr>
                    </a:p>
                    <a:p>
                      <a:pPr marL="914400" lvl="0" indent="-450850" algn="l" rtl="0">
                        <a:spcBef>
                          <a:spcPts val="0"/>
                        </a:spcBef>
                        <a:spcAft>
                          <a:spcPts val="0"/>
                        </a:spcAft>
                        <a:buSzPts val="3500"/>
                        <a:buFont typeface="Calibri"/>
                        <a:buAutoNum type="arabicPeriod"/>
                      </a:pPr>
                      <a:r>
                        <a:rPr lang="en" sz="3500">
                          <a:latin typeface="Calibri"/>
                          <a:ea typeface="Calibri"/>
                          <a:cs typeface="Calibri"/>
                          <a:sym typeface="Calibri"/>
                        </a:rPr>
                        <a:t>Tissue proliferation and repair: </a:t>
                      </a:r>
                      <a:endParaRPr sz="3500">
                        <a:latin typeface="Calibri"/>
                        <a:ea typeface="Calibri"/>
                        <a:cs typeface="Calibri"/>
                        <a:sym typeface="Calibri"/>
                      </a:endParaRPr>
                    </a:p>
                    <a:p>
                      <a:pPr marL="1371600" lvl="1" indent="-450850" algn="l" rtl="0">
                        <a:spcBef>
                          <a:spcPts val="0"/>
                        </a:spcBef>
                        <a:spcAft>
                          <a:spcPts val="0"/>
                        </a:spcAft>
                        <a:buSzPts val="3500"/>
                        <a:buFont typeface="Calibri"/>
                        <a:buAutoNum type="alphaLcPeriod"/>
                      </a:pPr>
                      <a:r>
                        <a:rPr lang="en" sz="3500">
                          <a:latin typeface="Calibri"/>
                          <a:ea typeface="Calibri"/>
                          <a:cs typeface="Calibri"/>
                          <a:sym typeface="Calibri"/>
                        </a:rPr>
                        <a:t>Fibrosis, papillomata in the bladder and lower ureter leading to obstructive uropathy </a:t>
                      </a:r>
                      <a:endParaRPr sz="3500">
                        <a:latin typeface="Calibri"/>
                        <a:ea typeface="Calibri"/>
                        <a:cs typeface="Calibri"/>
                        <a:sym typeface="Calibri"/>
                      </a:endParaRPr>
                    </a:p>
                    <a:p>
                      <a:pPr marL="1371600" lvl="1" indent="-450850" algn="l" rtl="0">
                        <a:spcBef>
                          <a:spcPts val="0"/>
                        </a:spcBef>
                        <a:spcAft>
                          <a:spcPts val="0"/>
                        </a:spcAft>
                        <a:buSzPts val="3500"/>
                        <a:buFont typeface="Calibri"/>
                        <a:buAutoNum type="alphaLcPeriod"/>
                      </a:pPr>
                      <a:r>
                        <a:rPr lang="en" sz="3500">
                          <a:latin typeface="Calibri"/>
                          <a:ea typeface="Calibri"/>
                          <a:cs typeface="Calibri"/>
                          <a:sym typeface="Calibri"/>
                        </a:rPr>
                        <a:t>Lung &amp; CNS involvement </a:t>
                      </a:r>
                      <a:endParaRPr sz="3500">
                        <a:latin typeface="Calibri"/>
                        <a:ea typeface="Calibri"/>
                        <a:cs typeface="Calibri"/>
                        <a:sym typeface="Calibri"/>
                      </a:endParaRPr>
                    </a:p>
                  </a:txBody>
                  <a:tcPr marL="91425" marR="91425" marT="91425" marB="91425"/>
                </a:tc>
                <a:tc>
                  <a:txBody>
                    <a:bodyPr/>
                    <a:lstStyle/>
                    <a:p>
                      <a:pPr marL="457200" lvl="0" indent="-450850" algn="l" rtl="0">
                        <a:spcBef>
                          <a:spcPts val="0"/>
                        </a:spcBef>
                        <a:spcAft>
                          <a:spcPts val="0"/>
                        </a:spcAft>
                        <a:buClr>
                          <a:schemeClr val="dk1"/>
                        </a:buClr>
                        <a:buSzPts val="3500"/>
                        <a:buFont typeface="Calibri"/>
                        <a:buAutoNum type="arabicPeriod"/>
                      </a:pPr>
                      <a:r>
                        <a:rPr lang="en" sz="3500">
                          <a:solidFill>
                            <a:schemeClr val="dk1"/>
                          </a:solidFill>
                          <a:latin typeface="Calibri"/>
                          <a:ea typeface="Calibri"/>
                          <a:cs typeface="Calibri"/>
                          <a:sym typeface="Calibri"/>
                        </a:rPr>
                        <a:t>Prepatent period: 5-7 wks</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 sz="3500">
                          <a:solidFill>
                            <a:schemeClr val="dk1"/>
                          </a:solidFill>
                          <a:latin typeface="Calibri"/>
                          <a:ea typeface="Calibri"/>
                          <a:cs typeface="Calibri"/>
                          <a:sym typeface="Calibri"/>
                        </a:rPr>
                        <a:t>Egg deposition and extrusion: </a:t>
                      </a:r>
                      <a:endParaRPr sz="3500">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Font typeface="Calibri"/>
                        <a:buAutoNum type="alphaLcPeriod"/>
                      </a:pPr>
                      <a:r>
                        <a:rPr lang="en" sz="3500" b="1">
                          <a:solidFill>
                            <a:schemeClr val="dk1"/>
                          </a:solidFill>
                          <a:latin typeface="Calibri"/>
                          <a:ea typeface="Calibri"/>
                          <a:cs typeface="Calibri"/>
                          <a:sym typeface="Calibri"/>
                        </a:rPr>
                        <a:t>Dysentery</a:t>
                      </a:r>
                      <a:endParaRPr sz="3500" b="1">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Font typeface="Calibri"/>
                        <a:buAutoNum type="alphaLcPeriod"/>
                      </a:pPr>
                      <a:r>
                        <a:rPr lang="en" sz="3500" b="1">
                          <a:solidFill>
                            <a:schemeClr val="dk1"/>
                          </a:solidFill>
                          <a:latin typeface="Calibri"/>
                          <a:ea typeface="Calibri"/>
                          <a:cs typeface="Calibri"/>
                          <a:sym typeface="Calibri"/>
                        </a:rPr>
                        <a:t>hepatomegaly</a:t>
                      </a:r>
                      <a:r>
                        <a:rPr lang="en" sz="3500">
                          <a:solidFill>
                            <a:schemeClr val="dk1"/>
                          </a:solidFill>
                          <a:latin typeface="Calibri"/>
                          <a:ea typeface="Calibri"/>
                          <a:cs typeface="Calibri"/>
                          <a:sym typeface="Calibri"/>
                        </a:rPr>
                        <a:t> and </a:t>
                      </a:r>
                      <a:r>
                        <a:rPr lang="en" sz="3500" b="1">
                          <a:solidFill>
                            <a:schemeClr val="dk1"/>
                          </a:solidFill>
                          <a:latin typeface="Calibri"/>
                          <a:ea typeface="Calibri"/>
                          <a:cs typeface="Calibri"/>
                          <a:sym typeface="Calibri"/>
                        </a:rPr>
                        <a:t>splenomegaly</a:t>
                      </a:r>
                      <a:endParaRPr sz="3500" b="1">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Font typeface="Calibri"/>
                        <a:buAutoNum type="alphaLcPeriod"/>
                      </a:pPr>
                      <a:r>
                        <a:rPr lang="en" sz="3500">
                          <a:solidFill>
                            <a:schemeClr val="dk1"/>
                          </a:solidFill>
                          <a:latin typeface="Calibri"/>
                          <a:ea typeface="Calibri"/>
                          <a:cs typeface="Calibri"/>
                          <a:sym typeface="Calibri"/>
                        </a:rPr>
                        <a:t>CNS involvement (rare) </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 sz="3500">
                          <a:solidFill>
                            <a:schemeClr val="dk1"/>
                          </a:solidFill>
                          <a:latin typeface="Calibri"/>
                          <a:ea typeface="Calibri"/>
                          <a:cs typeface="Calibri"/>
                          <a:sym typeface="Calibri"/>
                        </a:rPr>
                        <a:t>Tissue proliferation and repair:</a:t>
                      </a:r>
                      <a:endParaRPr sz="3500">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Font typeface="Calibri"/>
                        <a:buAutoNum type="alphaLcPeriod"/>
                      </a:pPr>
                      <a:r>
                        <a:rPr lang="en" sz="3500">
                          <a:solidFill>
                            <a:schemeClr val="dk1"/>
                          </a:solidFill>
                          <a:latin typeface="Calibri"/>
                          <a:ea typeface="Calibri"/>
                          <a:cs typeface="Calibri"/>
                          <a:sym typeface="Calibri"/>
                        </a:rPr>
                        <a:t>Papillomata in intestine</a:t>
                      </a:r>
                      <a:endParaRPr sz="3500">
                        <a:solidFill>
                          <a:schemeClr val="dk1"/>
                        </a:solidFill>
                        <a:latin typeface="Calibri"/>
                        <a:ea typeface="Calibri"/>
                        <a:cs typeface="Calibri"/>
                        <a:sym typeface="Calibri"/>
                      </a:endParaRPr>
                    </a:p>
                    <a:p>
                      <a:pPr marL="914400" lvl="1" indent="-450850" algn="l" rtl="0">
                        <a:spcBef>
                          <a:spcPts val="0"/>
                        </a:spcBef>
                        <a:spcAft>
                          <a:spcPts val="0"/>
                        </a:spcAft>
                        <a:buClr>
                          <a:srgbClr val="FF0000"/>
                        </a:buClr>
                        <a:buSzPts val="3500"/>
                        <a:buFont typeface="Calibri"/>
                        <a:buAutoNum type="alphaLcPeriod"/>
                      </a:pPr>
                      <a:r>
                        <a:rPr lang="en" sz="3500">
                          <a:solidFill>
                            <a:srgbClr val="FF0000"/>
                          </a:solidFill>
                          <a:latin typeface="Calibri"/>
                          <a:ea typeface="Calibri"/>
                          <a:cs typeface="Calibri"/>
                          <a:sym typeface="Calibri"/>
                        </a:rPr>
                        <a:t>Periportal fibrosis</a:t>
                      </a:r>
                      <a:endParaRPr sz="3500">
                        <a:solidFill>
                          <a:srgbClr val="FF0000"/>
                        </a:solidFill>
                        <a:latin typeface="Calibri"/>
                        <a:ea typeface="Calibri"/>
                        <a:cs typeface="Calibri"/>
                        <a:sym typeface="Calibri"/>
                      </a:endParaRPr>
                    </a:p>
                    <a:p>
                      <a:pPr marL="914400" lvl="1" indent="-450850" algn="l" rtl="0">
                        <a:spcBef>
                          <a:spcPts val="0"/>
                        </a:spcBef>
                        <a:spcAft>
                          <a:spcPts val="0"/>
                        </a:spcAft>
                        <a:buClr>
                          <a:schemeClr val="dk1"/>
                        </a:buClr>
                        <a:buSzPts val="3500"/>
                        <a:buFont typeface="Calibri"/>
                        <a:buAutoNum type="alphaLcPeriod"/>
                      </a:pPr>
                      <a:r>
                        <a:rPr lang="en" sz="3500">
                          <a:solidFill>
                            <a:schemeClr val="dk1"/>
                          </a:solidFill>
                          <a:latin typeface="Calibri"/>
                          <a:ea typeface="Calibri"/>
                          <a:cs typeface="Calibri"/>
                          <a:sym typeface="Calibri"/>
                        </a:rPr>
                        <a:t>Lung &amp; CNS involvement</a:t>
                      </a:r>
                      <a:endParaRPr sz="35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94" name="Google Shape;94;p16"/>
          <p:cNvGraphicFramePr/>
          <p:nvPr/>
        </p:nvGraphicFramePr>
        <p:xfrm>
          <a:off x="419038" y="15810575"/>
          <a:ext cx="3000000" cy="3000000"/>
        </p:xfrm>
        <a:graphic>
          <a:graphicData uri="http://schemas.openxmlformats.org/drawingml/2006/table">
            <a:tbl>
              <a:tblPr>
                <a:noFill/>
                <a:tableStyleId>{0A09120C-D5B0-4630-9148-D96297354B81}</a:tableStyleId>
              </a:tblPr>
              <a:tblGrid>
                <a:gridCol w="5447700">
                  <a:extLst>
                    <a:ext uri="{9D8B030D-6E8A-4147-A177-3AD203B41FA5}">
                      <a16:colId xmlns:a16="http://schemas.microsoft.com/office/drawing/2014/main" val="20000"/>
                    </a:ext>
                  </a:extLst>
                </a:gridCol>
                <a:gridCol w="5447700">
                  <a:extLst>
                    <a:ext uri="{9D8B030D-6E8A-4147-A177-3AD203B41FA5}">
                      <a16:colId xmlns:a16="http://schemas.microsoft.com/office/drawing/2014/main" val="20001"/>
                    </a:ext>
                  </a:extLst>
                </a:gridCol>
                <a:gridCol w="5595300">
                  <a:extLst>
                    <a:ext uri="{9D8B030D-6E8A-4147-A177-3AD203B41FA5}">
                      <a16:colId xmlns:a16="http://schemas.microsoft.com/office/drawing/2014/main" val="20002"/>
                    </a:ext>
                  </a:extLst>
                </a:gridCol>
              </a:tblGrid>
              <a:tr h="701000">
                <a:tc>
                  <a:txBody>
                    <a:bodyPr/>
                    <a:lstStyle/>
                    <a:p>
                      <a:pPr marL="0" lvl="0" indent="0" algn="l" rtl="0">
                        <a:spcBef>
                          <a:spcPts val="0"/>
                        </a:spcBef>
                        <a:spcAft>
                          <a:spcPts val="0"/>
                        </a:spcAft>
                        <a:buNone/>
                      </a:pPr>
                      <a:endParaRPr sz="34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3400" b="1">
                          <a:latin typeface="Calibri"/>
                          <a:ea typeface="Calibri"/>
                          <a:cs typeface="Calibri"/>
                          <a:sym typeface="Calibri"/>
                        </a:rPr>
                        <a:t>S.haematobium </a:t>
                      </a:r>
                      <a:endParaRPr sz="3400" b="1">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 sz="3400" b="1">
                          <a:latin typeface="Calibri"/>
                          <a:ea typeface="Calibri"/>
                          <a:cs typeface="Calibri"/>
                          <a:sym typeface="Calibri"/>
                        </a:rPr>
                        <a:t>S.mansoni</a:t>
                      </a:r>
                      <a:endParaRPr sz="3400"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588350">
                <a:tc>
                  <a:txBody>
                    <a:bodyPr/>
                    <a:lstStyle/>
                    <a:p>
                      <a:pPr marL="0" lvl="0" indent="0" algn="l" rtl="0">
                        <a:spcBef>
                          <a:spcPts val="0"/>
                        </a:spcBef>
                        <a:spcAft>
                          <a:spcPts val="0"/>
                        </a:spcAft>
                        <a:buNone/>
                      </a:pPr>
                      <a:r>
                        <a:rPr lang="en" sz="3400" b="1">
                          <a:latin typeface="Calibri"/>
                          <a:ea typeface="Calibri"/>
                          <a:cs typeface="Calibri"/>
                          <a:sym typeface="Calibri"/>
                        </a:rPr>
                        <a:t>Microscope </a:t>
                      </a:r>
                      <a:endParaRPr sz="3400" b="1">
                        <a:latin typeface="Calibri"/>
                        <a:ea typeface="Calibri"/>
                        <a:cs typeface="Calibri"/>
                        <a:sym typeface="Calibri"/>
                      </a:endParaRPr>
                    </a:p>
                  </a:txBody>
                  <a:tcPr marL="91425" marR="91425" marT="91425" marB="91425">
                    <a:solidFill>
                      <a:srgbClr val="93C47D"/>
                    </a:solidFill>
                  </a:tcPr>
                </a:tc>
                <a:tc>
                  <a:txBody>
                    <a:bodyPr/>
                    <a:lstStyle/>
                    <a:p>
                      <a:pPr marL="0" lvl="0" indent="0" algn="ctr" rtl="0">
                        <a:spcBef>
                          <a:spcPts val="0"/>
                        </a:spcBef>
                        <a:spcAft>
                          <a:spcPts val="0"/>
                        </a:spcAft>
                        <a:buNone/>
                      </a:pPr>
                      <a:r>
                        <a:rPr lang="en" sz="3400">
                          <a:solidFill>
                            <a:srgbClr val="FF0000"/>
                          </a:solidFill>
                          <a:latin typeface="Calibri"/>
                          <a:ea typeface="Calibri"/>
                          <a:cs typeface="Calibri"/>
                          <a:sym typeface="Calibri"/>
                        </a:rPr>
                        <a:t>Examination of urine (terminal spine)</a:t>
                      </a:r>
                      <a:endParaRPr sz="3400">
                        <a:solidFill>
                          <a:srgbClr val="FF0000"/>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3400">
                          <a:solidFill>
                            <a:srgbClr val="FF0000"/>
                          </a:solidFill>
                          <a:latin typeface="Calibri"/>
                          <a:ea typeface="Calibri"/>
                          <a:cs typeface="Calibri"/>
                          <a:sym typeface="Calibri"/>
                        </a:rPr>
                        <a:t>Examination of stool </a:t>
                      </a:r>
                      <a:endParaRPr sz="3400">
                        <a:solidFill>
                          <a:srgbClr val="FF0000"/>
                        </a:solidFill>
                        <a:latin typeface="Calibri"/>
                        <a:ea typeface="Calibri"/>
                        <a:cs typeface="Calibri"/>
                        <a:sym typeface="Calibri"/>
                      </a:endParaRPr>
                    </a:p>
                    <a:p>
                      <a:pPr marL="0" lvl="0" indent="0" algn="ctr" rtl="0">
                        <a:spcBef>
                          <a:spcPts val="0"/>
                        </a:spcBef>
                        <a:spcAft>
                          <a:spcPts val="0"/>
                        </a:spcAft>
                        <a:buNone/>
                      </a:pPr>
                      <a:r>
                        <a:rPr lang="en" sz="3400">
                          <a:solidFill>
                            <a:srgbClr val="FF0000"/>
                          </a:solidFill>
                          <a:latin typeface="Calibri"/>
                          <a:ea typeface="Calibri"/>
                          <a:cs typeface="Calibri"/>
                          <a:sym typeface="Calibri"/>
                        </a:rPr>
                        <a:t>(lateral spine)</a:t>
                      </a:r>
                      <a:endParaRPr sz="3400">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588350">
                <a:tc>
                  <a:txBody>
                    <a:bodyPr/>
                    <a:lstStyle/>
                    <a:p>
                      <a:pPr marL="0" lvl="0" indent="0" algn="l" rtl="0">
                        <a:spcBef>
                          <a:spcPts val="0"/>
                        </a:spcBef>
                        <a:spcAft>
                          <a:spcPts val="0"/>
                        </a:spcAft>
                        <a:buNone/>
                      </a:pPr>
                      <a:r>
                        <a:rPr lang="en" sz="3400" b="1">
                          <a:latin typeface="Calibri"/>
                          <a:ea typeface="Calibri"/>
                          <a:cs typeface="Calibri"/>
                          <a:sym typeface="Calibri"/>
                        </a:rPr>
                        <a:t>Immunological</a:t>
                      </a:r>
                      <a:endParaRPr sz="3400" b="1">
                        <a:latin typeface="Calibri"/>
                        <a:ea typeface="Calibri"/>
                        <a:cs typeface="Calibri"/>
                        <a:sym typeface="Calibri"/>
                      </a:endParaRPr>
                    </a:p>
                  </a:txBody>
                  <a:tcPr marL="91425" marR="91425" marT="91425" marB="91425">
                    <a:solidFill>
                      <a:srgbClr val="B6D7A8"/>
                    </a:solidFill>
                  </a:tcPr>
                </a:tc>
                <a:tc gridSpan="2">
                  <a:txBody>
                    <a:bodyPr/>
                    <a:lstStyle/>
                    <a:p>
                      <a:pPr marL="0" lvl="0" indent="0" algn="ctr" rtl="0">
                        <a:spcBef>
                          <a:spcPts val="0"/>
                        </a:spcBef>
                        <a:spcAft>
                          <a:spcPts val="0"/>
                        </a:spcAft>
                        <a:buNone/>
                      </a:pPr>
                      <a:r>
                        <a:rPr lang="en" sz="3400">
                          <a:latin typeface="Calibri"/>
                          <a:ea typeface="Calibri"/>
                          <a:cs typeface="Calibri"/>
                          <a:sym typeface="Calibri"/>
                        </a:rPr>
                        <a:t>Serological tests CFT, ELIZA</a:t>
                      </a:r>
                      <a:endParaRPr sz="3400">
                        <a:latin typeface="Calibri"/>
                        <a:ea typeface="Calibri"/>
                        <a:cs typeface="Calibri"/>
                        <a:sym typeface="Calibri"/>
                      </a:endParaRPr>
                    </a:p>
                  </a:txBody>
                  <a:tcPr marL="91425" marR="91425" marT="91425" marB="91425"/>
                </a:tc>
                <a:tc hMerge="1">
                  <a:txBody>
                    <a:bodyPr/>
                    <a:lstStyle/>
                    <a:p>
                      <a:endParaRPr lang="ar-SA"/>
                    </a:p>
                  </a:txBody>
                  <a:tcPr/>
                </a:tc>
                <a:extLst>
                  <a:ext uri="{0D108BD9-81ED-4DB2-BD59-A6C34878D82A}">
                    <a16:rowId xmlns:a16="http://schemas.microsoft.com/office/drawing/2014/main" val="10002"/>
                  </a:ext>
                </a:extLst>
              </a:tr>
              <a:tr h="1022400">
                <a:tc>
                  <a:txBody>
                    <a:bodyPr/>
                    <a:lstStyle/>
                    <a:p>
                      <a:pPr marL="0" lvl="0" indent="0" algn="l" rtl="0">
                        <a:spcBef>
                          <a:spcPts val="0"/>
                        </a:spcBef>
                        <a:spcAft>
                          <a:spcPts val="0"/>
                        </a:spcAft>
                        <a:buNone/>
                      </a:pPr>
                      <a:r>
                        <a:rPr lang="en" sz="3400" b="1">
                          <a:latin typeface="Calibri"/>
                          <a:ea typeface="Calibri"/>
                          <a:cs typeface="Calibri"/>
                          <a:sym typeface="Calibri"/>
                        </a:rPr>
                        <a:t>Indirect </a:t>
                      </a:r>
                      <a:endParaRPr sz="3400" b="1">
                        <a:latin typeface="Calibri"/>
                        <a:ea typeface="Calibri"/>
                        <a:cs typeface="Calibri"/>
                        <a:sym typeface="Calibri"/>
                      </a:endParaRPr>
                    </a:p>
                  </a:txBody>
                  <a:tcPr marL="91425" marR="91425" marT="91425" marB="91425">
                    <a:solidFill>
                      <a:srgbClr val="93C47D"/>
                    </a:solidFill>
                  </a:tcPr>
                </a:tc>
                <a:tc>
                  <a:txBody>
                    <a:bodyPr/>
                    <a:lstStyle/>
                    <a:p>
                      <a:pPr marL="457200" lvl="0" indent="-444500" algn="ctr" rtl="0">
                        <a:spcBef>
                          <a:spcPts val="0"/>
                        </a:spcBef>
                        <a:spcAft>
                          <a:spcPts val="0"/>
                        </a:spcAft>
                        <a:buSzPts val="3400"/>
                        <a:buFont typeface="Calibri"/>
                        <a:buChar char="-"/>
                      </a:pPr>
                      <a:r>
                        <a:rPr lang="en" sz="3400">
                          <a:latin typeface="Calibri"/>
                          <a:ea typeface="Calibri"/>
                          <a:cs typeface="Calibri"/>
                          <a:sym typeface="Calibri"/>
                        </a:rPr>
                        <a:t>Radiology</a:t>
                      </a:r>
                      <a:endParaRPr sz="3400">
                        <a:latin typeface="Calibri"/>
                        <a:ea typeface="Calibri"/>
                        <a:cs typeface="Calibri"/>
                        <a:sym typeface="Calibri"/>
                      </a:endParaRPr>
                    </a:p>
                    <a:p>
                      <a:pPr marL="457200" lvl="0" indent="-444500" algn="ctr" rtl="0">
                        <a:spcBef>
                          <a:spcPts val="0"/>
                        </a:spcBef>
                        <a:spcAft>
                          <a:spcPts val="0"/>
                        </a:spcAft>
                        <a:buSzPts val="3400"/>
                        <a:buFont typeface="Calibri"/>
                        <a:buChar char="-"/>
                      </a:pPr>
                      <a:r>
                        <a:rPr lang="en" sz="3400">
                          <a:latin typeface="Calibri"/>
                          <a:ea typeface="Calibri"/>
                          <a:cs typeface="Calibri"/>
                          <a:sym typeface="Calibri"/>
                        </a:rPr>
                        <a:t>Cystoscope </a:t>
                      </a:r>
                      <a:endParaRPr sz="3400">
                        <a:latin typeface="Calibri"/>
                        <a:ea typeface="Calibri"/>
                        <a:cs typeface="Calibri"/>
                        <a:sym typeface="Calibri"/>
                      </a:endParaRPr>
                    </a:p>
                  </a:txBody>
                  <a:tcPr marL="91425" marR="91425" marT="91425" marB="91425"/>
                </a:tc>
                <a:tc>
                  <a:txBody>
                    <a:bodyPr/>
                    <a:lstStyle/>
                    <a:p>
                      <a:pPr marL="457200" lvl="0" indent="-444500" algn="ctr" rtl="0">
                        <a:spcBef>
                          <a:spcPts val="0"/>
                        </a:spcBef>
                        <a:spcAft>
                          <a:spcPts val="0"/>
                        </a:spcAft>
                        <a:buSzPts val="3400"/>
                        <a:buFont typeface="Calibri"/>
                        <a:buChar char="-"/>
                      </a:pPr>
                      <a:r>
                        <a:rPr lang="en" sz="3400">
                          <a:latin typeface="Calibri"/>
                          <a:ea typeface="Calibri"/>
                          <a:cs typeface="Calibri"/>
                          <a:sym typeface="Calibri"/>
                        </a:rPr>
                        <a:t>Radiology </a:t>
                      </a:r>
                      <a:endParaRPr sz="3400">
                        <a:latin typeface="Calibri"/>
                        <a:ea typeface="Calibri"/>
                        <a:cs typeface="Calibri"/>
                        <a:sym typeface="Calibri"/>
                      </a:endParaRPr>
                    </a:p>
                    <a:p>
                      <a:pPr marL="457200" lvl="0" indent="-444500" algn="ctr" rtl="0">
                        <a:spcBef>
                          <a:spcPts val="0"/>
                        </a:spcBef>
                        <a:spcAft>
                          <a:spcPts val="0"/>
                        </a:spcAft>
                        <a:buSzPts val="3400"/>
                        <a:buFont typeface="Calibri"/>
                        <a:buChar char="-"/>
                      </a:pPr>
                      <a:r>
                        <a:rPr lang="en" sz="3400">
                          <a:latin typeface="Calibri"/>
                          <a:ea typeface="Calibri"/>
                          <a:cs typeface="Calibri"/>
                          <a:sym typeface="Calibri"/>
                        </a:rPr>
                        <a:t>Endoscopy </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887325">
                <a:tc>
                  <a:txBody>
                    <a:bodyPr/>
                    <a:lstStyle/>
                    <a:p>
                      <a:pPr marL="0" lvl="0" indent="0" algn="l" rtl="0">
                        <a:spcBef>
                          <a:spcPts val="0"/>
                        </a:spcBef>
                        <a:spcAft>
                          <a:spcPts val="0"/>
                        </a:spcAft>
                        <a:buNone/>
                      </a:pPr>
                      <a:r>
                        <a:rPr lang="en" sz="3400" b="1">
                          <a:latin typeface="Calibri"/>
                          <a:ea typeface="Calibri"/>
                          <a:cs typeface="Calibri"/>
                          <a:sym typeface="Calibri"/>
                        </a:rPr>
                        <a:t>Intradermal cyst </a:t>
                      </a:r>
                      <a:endParaRPr sz="3400" b="1">
                        <a:latin typeface="Calibri"/>
                        <a:ea typeface="Calibri"/>
                        <a:cs typeface="Calibri"/>
                        <a:sym typeface="Calibri"/>
                      </a:endParaRPr>
                    </a:p>
                  </a:txBody>
                  <a:tcPr marL="91425" marR="91425" marT="91425" marB="91425">
                    <a:solidFill>
                      <a:srgbClr val="B6D7A8"/>
                    </a:solidFill>
                  </a:tcPr>
                </a:tc>
                <a:tc gridSpan="2">
                  <a:txBody>
                    <a:bodyPr/>
                    <a:lstStyle/>
                    <a:p>
                      <a:pPr marL="0" lvl="0" indent="0" algn="ctr" rtl="0">
                        <a:spcBef>
                          <a:spcPts val="0"/>
                        </a:spcBef>
                        <a:spcAft>
                          <a:spcPts val="0"/>
                        </a:spcAft>
                        <a:buNone/>
                      </a:pPr>
                      <a:r>
                        <a:rPr lang="en" sz="3400">
                          <a:latin typeface="Calibri"/>
                          <a:ea typeface="Calibri"/>
                          <a:cs typeface="Calibri"/>
                          <a:sym typeface="Calibri"/>
                        </a:rPr>
                        <a:t>With cercarial antigen cause allergic reaction </a:t>
                      </a:r>
                      <a:endParaRPr sz="3400">
                        <a:latin typeface="Calibri"/>
                        <a:ea typeface="Calibri"/>
                        <a:cs typeface="Calibri"/>
                        <a:sym typeface="Calibri"/>
                      </a:endParaRPr>
                    </a:p>
                  </a:txBody>
                  <a:tcPr marL="91425" marR="91425" marT="91425" marB="91425"/>
                </a:tc>
                <a:tc hMerge="1">
                  <a:txBody>
                    <a:bodyPr/>
                    <a:lstStyle/>
                    <a:p>
                      <a:endParaRPr lang="ar-SA"/>
                    </a:p>
                  </a:txBody>
                  <a:tcPr/>
                </a:tc>
                <a:extLst>
                  <a:ext uri="{0D108BD9-81ED-4DB2-BD59-A6C34878D82A}">
                    <a16:rowId xmlns:a16="http://schemas.microsoft.com/office/drawing/2014/main" val="10004"/>
                  </a:ext>
                </a:extLst>
              </a:tr>
            </a:tbl>
          </a:graphicData>
        </a:graphic>
      </p:graphicFrame>
      <p:sp>
        <p:nvSpPr>
          <p:cNvPr id="95" name="Google Shape;95;p16"/>
          <p:cNvSpPr txBox="1"/>
          <p:nvPr/>
        </p:nvSpPr>
        <p:spPr>
          <a:xfrm>
            <a:off x="419051" y="14430800"/>
            <a:ext cx="16490700" cy="1369200"/>
          </a:xfrm>
          <a:prstGeom prst="rect">
            <a:avLst/>
          </a:prstGeom>
          <a:solidFill>
            <a:srgbClr val="6AA84F"/>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Josefin Sans"/>
                <a:ea typeface="Josefin Sans"/>
                <a:cs typeface="Josefin Sans"/>
                <a:sym typeface="Josefin Sans"/>
              </a:rPr>
              <a:t>Diagnosis </a:t>
            </a:r>
            <a:endParaRPr sz="6000" b="1">
              <a:latin typeface="Josefin Sans"/>
              <a:ea typeface="Josefin Sans"/>
              <a:cs typeface="Josefin Sans"/>
              <a:sym typeface="Josefin Sans"/>
            </a:endParaRPr>
          </a:p>
        </p:txBody>
      </p:sp>
      <p:graphicFrame>
        <p:nvGraphicFramePr>
          <p:cNvPr id="96" name="Google Shape;96;p16"/>
          <p:cNvGraphicFramePr/>
          <p:nvPr/>
        </p:nvGraphicFramePr>
        <p:xfrm>
          <a:off x="419063" y="20962075"/>
          <a:ext cx="3000000" cy="3000000"/>
        </p:xfrm>
        <a:graphic>
          <a:graphicData uri="http://schemas.openxmlformats.org/drawingml/2006/table">
            <a:tbl>
              <a:tblPr>
                <a:noFill/>
                <a:tableStyleId>{0A09120C-D5B0-4630-9148-D96297354B81}</a:tableStyleId>
              </a:tblPr>
              <a:tblGrid>
                <a:gridCol w="5447700">
                  <a:extLst>
                    <a:ext uri="{9D8B030D-6E8A-4147-A177-3AD203B41FA5}">
                      <a16:colId xmlns:a16="http://schemas.microsoft.com/office/drawing/2014/main" val="20000"/>
                    </a:ext>
                  </a:extLst>
                </a:gridCol>
                <a:gridCol w="11042950">
                  <a:extLst>
                    <a:ext uri="{9D8B030D-6E8A-4147-A177-3AD203B41FA5}">
                      <a16:colId xmlns:a16="http://schemas.microsoft.com/office/drawing/2014/main" val="20001"/>
                    </a:ext>
                  </a:extLst>
                </a:gridCol>
              </a:tblGrid>
              <a:tr h="1221925">
                <a:tc>
                  <a:txBody>
                    <a:bodyPr/>
                    <a:lstStyle/>
                    <a:p>
                      <a:pPr marL="0" lvl="0" indent="0" algn="l" rtl="0">
                        <a:spcBef>
                          <a:spcPts val="0"/>
                        </a:spcBef>
                        <a:spcAft>
                          <a:spcPts val="0"/>
                        </a:spcAft>
                        <a:buNone/>
                      </a:pPr>
                      <a:r>
                        <a:rPr lang="en" sz="4800" b="1">
                          <a:latin typeface="Josefin Sans"/>
                          <a:ea typeface="Josefin Sans"/>
                          <a:cs typeface="Josefin Sans"/>
                          <a:sym typeface="Josefin Sans"/>
                        </a:rPr>
                        <a:t>Drug of choice </a:t>
                      </a:r>
                      <a:endParaRPr sz="4800" b="1">
                        <a:latin typeface="Josefin Sans"/>
                        <a:ea typeface="Josefin Sans"/>
                        <a:cs typeface="Josefin Sans"/>
                        <a:sym typeface="Josefin Sans"/>
                      </a:endParaRPr>
                    </a:p>
                  </a:txBody>
                  <a:tcPr marL="91425" marR="91425" marT="91425" marB="91425">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r>
                        <a:rPr lang="en" sz="3600">
                          <a:latin typeface="Josefin Sans"/>
                          <a:ea typeface="Josefin Sans"/>
                          <a:cs typeface="Josefin Sans"/>
                          <a:sym typeface="Josefin Sans"/>
                        </a:rPr>
                        <a:t> Praziquantel</a:t>
                      </a:r>
                      <a:endParaRPr sz="3600">
                        <a:latin typeface="Josefin Sans"/>
                        <a:ea typeface="Josefin Sans"/>
                        <a:cs typeface="Josefin Sans"/>
                        <a:sym typeface="Josefin Sans"/>
                      </a:endParaRPr>
                    </a:p>
                    <a:p>
                      <a:pPr marL="0" lvl="0" indent="0" algn="l" rtl="0">
                        <a:spcBef>
                          <a:spcPts val="0"/>
                        </a:spcBef>
                        <a:spcAft>
                          <a:spcPts val="0"/>
                        </a:spcAft>
                        <a:buNone/>
                      </a:pPr>
                      <a:endParaRPr sz="3600">
                        <a:latin typeface="Josefin Sans"/>
                        <a:ea typeface="Josefin Sans"/>
                        <a:cs typeface="Josefin Sans"/>
                        <a:sym typeface="Josefin Sans"/>
                      </a:endParaRPr>
                    </a:p>
                  </a:txBody>
                  <a:tcPr marL="91425" marR="91425" marT="91425" marB="91425">
                    <a:lnL w="9525" cap="flat" cmpd="sng">
                      <a:solidFill>
                        <a:srgbClr val="6AA84F"/>
                      </a:solidFill>
                      <a:prstDash val="solid"/>
                      <a:round/>
                      <a:headEnd type="none" w="sm" len="sm"/>
                      <a:tailEnd type="none" w="sm" len="sm"/>
                    </a:lnL>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02" name="Google Shape;102;p17"/>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03" name="Google Shape;103;p17"/>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04" name="Google Shape;104;p17"/>
          <p:cNvPicPr preferRelativeResize="0"/>
          <p:nvPr/>
        </p:nvPicPr>
        <p:blipFill>
          <a:blip r:embed="rId4">
            <a:alphaModFix/>
          </a:blip>
          <a:stretch>
            <a:fillRect/>
          </a:stretch>
        </p:blipFill>
        <p:spPr>
          <a:xfrm>
            <a:off x="5226697" y="10111700"/>
            <a:ext cx="7569149" cy="943211"/>
          </a:xfrm>
          <a:prstGeom prst="rect">
            <a:avLst/>
          </a:prstGeom>
          <a:noFill/>
          <a:ln>
            <a:noFill/>
          </a:ln>
        </p:spPr>
      </p:pic>
      <p:graphicFrame>
        <p:nvGraphicFramePr>
          <p:cNvPr id="105" name="Google Shape;105;p17"/>
          <p:cNvGraphicFramePr/>
          <p:nvPr/>
        </p:nvGraphicFramePr>
        <p:xfrm>
          <a:off x="478788" y="1008935"/>
          <a:ext cx="3000000" cy="3000000"/>
        </p:xfrm>
        <a:graphic>
          <a:graphicData uri="http://schemas.openxmlformats.org/drawingml/2006/table">
            <a:tbl>
              <a:tblPr>
                <a:noFill/>
                <a:tableStyleId>{0A09120C-D5B0-4630-9148-D96297354B81}</a:tableStyleId>
              </a:tblPr>
              <a:tblGrid>
                <a:gridCol w="3997875">
                  <a:extLst>
                    <a:ext uri="{9D8B030D-6E8A-4147-A177-3AD203B41FA5}">
                      <a16:colId xmlns:a16="http://schemas.microsoft.com/office/drawing/2014/main" val="20000"/>
                    </a:ext>
                  </a:extLst>
                </a:gridCol>
                <a:gridCol w="12463875">
                  <a:extLst>
                    <a:ext uri="{9D8B030D-6E8A-4147-A177-3AD203B41FA5}">
                      <a16:colId xmlns:a16="http://schemas.microsoft.com/office/drawing/2014/main" val="20001"/>
                    </a:ext>
                  </a:extLst>
                </a:gridCol>
              </a:tblGrid>
              <a:tr h="1319975">
                <a:tc gridSpan="2">
                  <a:txBody>
                    <a:bodyPr/>
                    <a:lstStyle/>
                    <a:p>
                      <a:pPr marL="0" lvl="0" indent="0" algn="ctr" rtl="0">
                        <a:spcBef>
                          <a:spcPts val="0"/>
                        </a:spcBef>
                        <a:spcAft>
                          <a:spcPts val="0"/>
                        </a:spcAft>
                        <a:buNone/>
                      </a:pPr>
                      <a:r>
                        <a:rPr lang="en" sz="6000" b="1">
                          <a:solidFill>
                            <a:schemeClr val="dk1"/>
                          </a:solidFill>
                          <a:latin typeface="Josefin Sans"/>
                          <a:ea typeface="Josefin Sans"/>
                          <a:cs typeface="Josefin Sans"/>
                          <a:sym typeface="Josefin Sans"/>
                        </a:rPr>
                        <a:t>Fasciola hepatica </a:t>
                      </a:r>
                      <a:endParaRPr sz="6000" b="1">
                        <a:solidFill>
                          <a:schemeClr val="dk1"/>
                        </a:solidFill>
                        <a:latin typeface="Josefin Sans"/>
                        <a:ea typeface="Josefin Sans"/>
                        <a:cs typeface="Josefin Sans"/>
                        <a:sym typeface="Josefin Sans"/>
                      </a:endParaRPr>
                    </a:p>
                    <a:p>
                      <a:pPr marL="0" lvl="0" indent="0" algn="ctr" rtl="0">
                        <a:spcBef>
                          <a:spcPts val="0"/>
                        </a:spcBef>
                        <a:spcAft>
                          <a:spcPts val="0"/>
                        </a:spcAft>
                        <a:buNone/>
                      </a:pPr>
                      <a:r>
                        <a:rPr lang="en" sz="6000" b="1">
                          <a:solidFill>
                            <a:srgbClr val="FF0000"/>
                          </a:solidFill>
                          <a:latin typeface="Josefin Sans"/>
                          <a:ea typeface="Josefin Sans"/>
                          <a:cs typeface="Josefin Sans"/>
                          <a:sym typeface="Josefin Sans"/>
                        </a:rPr>
                        <a:t>(Liver Fluke)</a:t>
                      </a:r>
                      <a:endParaRPr sz="6000" b="1">
                        <a:solidFill>
                          <a:srgbClr val="FF0000"/>
                        </a:solidFill>
                        <a:latin typeface="Josefin Sans"/>
                        <a:ea typeface="Josefin Sans"/>
                        <a:cs typeface="Josefin Sans"/>
                        <a:sym typeface="Josefin Sans"/>
                      </a:endParaRPr>
                    </a:p>
                  </a:txBody>
                  <a:tcPr marL="91425" marR="91425" marT="91425" marB="91425">
                    <a:solidFill>
                      <a:srgbClr val="6AA84F"/>
                    </a:solidFill>
                  </a:tcPr>
                </a:tc>
                <a:tc hMerge="1">
                  <a:txBody>
                    <a:bodyPr/>
                    <a:lstStyle/>
                    <a:p>
                      <a:endParaRPr lang="ar-SA"/>
                    </a:p>
                  </a:txBody>
                  <a:tcPr/>
                </a:tc>
                <a:extLst>
                  <a:ext uri="{0D108BD9-81ED-4DB2-BD59-A6C34878D82A}">
                    <a16:rowId xmlns:a16="http://schemas.microsoft.com/office/drawing/2014/main" val="10000"/>
                  </a:ext>
                </a:extLst>
              </a:tr>
              <a:tr h="1319975">
                <a:tc>
                  <a:txBody>
                    <a:bodyPr/>
                    <a:lstStyle/>
                    <a:p>
                      <a:pPr marL="0" lvl="0" indent="0" algn="l" rtl="0">
                        <a:spcBef>
                          <a:spcPts val="0"/>
                        </a:spcBef>
                        <a:spcAft>
                          <a:spcPts val="0"/>
                        </a:spcAft>
                        <a:buNone/>
                      </a:pPr>
                      <a:r>
                        <a:rPr lang="en" sz="3600" b="1">
                          <a:latin typeface="Calibri"/>
                          <a:ea typeface="Calibri"/>
                          <a:cs typeface="Calibri"/>
                          <a:sym typeface="Calibri"/>
                        </a:rPr>
                        <a:t>Transmission</a:t>
                      </a:r>
                      <a:r>
                        <a:rPr lang="en">
                          <a:latin typeface="Calibri"/>
                          <a:ea typeface="Calibri"/>
                          <a:cs typeface="Calibri"/>
                          <a:sym typeface="Calibri"/>
                        </a:rPr>
                        <a:t> </a:t>
                      </a:r>
                      <a:endParaRPr>
                        <a:latin typeface="Calibri"/>
                        <a:ea typeface="Calibri"/>
                        <a:cs typeface="Calibri"/>
                        <a:sym typeface="Calibri"/>
                      </a:endParaRPr>
                    </a:p>
                  </a:txBody>
                  <a:tcPr marL="91425" marR="91425" marT="91425" marB="91425">
                    <a:solidFill>
                      <a:srgbClr val="93C47D"/>
                    </a:solidFill>
                  </a:tcPr>
                </a:tc>
                <a:tc>
                  <a:txBody>
                    <a:bodyPr/>
                    <a:lstStyle/>
                    <a:p>
                      <a:pPr marL="914400" lvl="0" indent="-444500" algn="l" rtl="0">
                        <a:spcBef>
                          <a:spcPts val="0"/>
                        </a:spcBef>
                        <a:spcAft>
                          <a:spcPts val="0"/>
                        </a:spcAft>
                        <a:buSzPts val="3400"/>
                        <a:buFont typeface="Calibri"/>
                        <a:buAutoNum type="arabicPeriod"/>
                      </a:pPr>
                      <a:r>
                        <a:rPr lang="en" sz="3400">
                          <a:solidFill>
                            <a:schemeClr val="dk1"/>
                          </a:solidFill>
                          <a:latin typeface="Calibri"/>
                          <a:ea typeface="Calibri"/>
                          <a:cs typeface="Calibri"/>
                          <a:sym typeface="Calibri"/>
                        </a:rPr>
                        <a:t>By ingestion of raw, freshwater vegetation </a:t>
                      </a:r>
                      <a:r>
                        <a:rPr lang="en" sz="3400">
                          <a:solidFill>
                            <a:srgbClr val="FF0000"/>
                          </a:solidFill>
                          <a:latin typeface="Calibri"/>
                          <a:ea typeface="Calibri"/>
                          <a:cs typeface="Calibri"/>
                          <a:sym typeface="Calibri"/>
                        </a:rPr>
                        <a:t>contaminated</a:t>
                      </a:r>
                      <a:r>
                        <a:rPr lang="en" sz="3400">
                          <a:solidFill>
                            <a:schemeClr val="dk1"/>
                          </a:solidFill>
                          <a:latin typeface="Calibri"/>
                          <a:ea typeface="Calibri"/>
                          <a:cs typeface="Calibri"/>
                          <a:sym typeface="Calibri"/>
                        </a:rPr>
                        <a:t> with the </a:t>
                      </a:r>
                      <a:r>
                        <a:rPr lang="en" sz="3400">
                          <a:solidFill>
                            <a:srgbClr val="FF0000"/>
                          </a:solidFill>
                          <a:latin typeface="Calibri"/>
                          <a:ea typeface="Calibri"/>
                          <a:cs typeface="Calibri"/>
                          <a:sym typeface="Calibri"/>
                        </a:rPr>
                        <a:t>metacercaria.</a:t>
                      </a:r>
                      <a:endParaRPr sz="3400">
                        <a:solidFill>
                          <a:srgbClr val="FF0000"/>
                        </a:solidFill>
                        <a:latin typeface="Calibri"/>
                        <a:ea typeface="Calibri"/>
                        <a:cs typeface="Calibri"/>
                        <a:sym typeface="Calibri"/>
                      </a:endParaRPr>
                    </a:p>
                    <a:p>
                      <a:pPr marL="914400" lvl="0" indent="-444500" algn="l" rtl="0">
                        <a:spcBef>
                          <a:spcPts val="0"/>
                        </a:spcBef>
                        <a:spcAft>
                          <a:spcPts val="0"/>
                        </a:spcAft>
                        <a:buSzPts val="3400"/>
                        <a:buFont typeface="Calibri"/>
                        <a:buAutoNum type="arabicPeriod"/>
                      </a:pPr>
                      <a:r>
                        <a:rPr lang="en" sz="3400">
                          <a:solidFill>
                            <a:schemeClr val="dk1"/>
                          </a:solidFill>
                          <a:latin typeface="Calibri"/>
                          <a:ea typeface="Calibri"/>
                          <a:cs typeface="Calibri"/>
                          <a:sym typeface="Calibri"/>
                        </a:rPr>
                        <a:t>Metacercaria excyst in the duodenum → migrate through intestinal wall to the </a:t>
                      </a:r>
                      <a:r>
                        <a:rPr lang="en" sz="3400">
                          <a:solidFill>
                            <a:srgbClr val="FF0000"/>
                          </a:solidFill>
                          <a:latin typeface="Calibri"/>
                          <a:ea typeface="Calibri"/>
                          <a:cs typeface="Calibri"/>
                          <a:sym typeface="Calibri"/>
                        </a:rPr>
                        <a:t>liver and settle in the biliary tract</a:t>
                      </a:r>
                      <a:endParaRPr sz="3400">
                        <a:solidFill>
                          <a:srgbClr val="FF0000"/>
                        </a:solidFill>
                        <a:latin typeface="Calibri"/>
                        <a:ea typeface="Calibri"/>
                        <a:cs typeface="Calibri"/>
                        <a:sym typeface="Calibri"/>
                      </a:endParaRPr>
                    </a:p>
                    <a:p>
                      <a:pPr marL="914400" lvl="0" indent="-444500" algn="l" rtl="0">
                        <a:spcBef>
                          <a:spcPts val="0"/>
                        </a:spcBef>
                        <a:spcAft>
                          <a:spcPts val="0"/>
                        </a:spcAft>
                        <a:buSzPts val="3400"/>
                        <a:buFont typeface="Calibri"/>
                        <a:buAutoNum type="arabicPeriod"/>
                      </a:pPr>
                      <a:r>
                        <a:rPr lang="en" sz="3400">
                          <a:solidFill>
                            <a:schemeClr val="dk1"/>
                          </a:solidFill>
                          <a:latin typeface="Calibri"/>
                          <a:ea typeface="Calibri"/>
                          <a:cs typeface="Calibri"/>
                          <a:sym typeface="Calibri"/>
                        </a:rPr>
                        <a:t>Grow into adult worm → liberate eggs in bile, through bile eggs reach the intestine →  then passed in stool.</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44475">
                <a:tc>
                  <a:txBody>
                    <a:bodyPr/>
                    <a:lstStyle/>
                    <a:p>
                      <a:pPr marL="0" lvl="0" indent="0" algn="l" rtl="0">
                        <a:spcBef>
                          <a:spcPts val="0"/>
                        </a:spcBef>
                        <a:spcAft>
                          <a:spcPts val="0"/>
                        </a:spcAft>
                        <a:buNone/>
                      </a:pPr>
                      <a:r>
                        <a:rPr lang="en" sz="3600" b="1">
                          <a:solidFill>
                            <a:srgbClr val="FF0000"/>
                          </a:solidFill>
                          <a:latin typeface="Calibri"/>
                          <a:ea typeface="Calibri"/>
                          <a:cs typeface="Calibri"/>
                          <a:sym typeface="Calibri"/>
                        </a:rPr>
                        <a:t>Definitive Host </a:t>
                      </a:r>
                      <a:endParaRPr sz="3600" b="1">
                        <a:solidFill>
                          <a:srgbClr val="FF0000"/>
                        </a:solidFill>
                        <a:latin typeface="Calibri"/>
                        <a:ea typeface="Calibri"/>
                        <a:cs typeface="Calibri"/>
                        <a:sym typeface="Calibri"/>
                      </a:endParaRPr>
                    </a:p>
                  </a:txBody>
                  <a:tcPr marL="91425" marR="91425" marT="91425" marB="91425">
                    <a:solidFill>
                      <a:srgbClr val="B6D7A8"/>
                    </a:solidFill>
                  </a:tcPr>
                </a:tc>
                <a:tc>
                  <a:txBody>
                    <a:bodyPr/>
                    <a:lstStyle/>
                    <a:p>
                      <a:pPr marL="0" lvl="0" indent="0" algn="l" rtl="0">
                        <a:spcBef>
                          <a:spcPts val="0"/>
                        </a:spcBef>
                        <a:spcAft>
                          <a:spcPts val="0"/>
                        </a:spcAft>
                        <a:buNone/>
                      </a:pPr>
                      <a:r>
                        <a:rPr lang="en" sz="3400">
                          <a:latin typeface="Calibri"/>
                          <a:ea typeface="Calibri"/>
                          <a:cs typeface="Calibri"/>
                          <a:sym typeface="Calibri"/>
                        </a:rPr>
                        <a:t>Sheep, cattle, goat, and human </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19725">
                <a:tc>
                  <a:txBody>
                    <a:bodyPr/>
                    <a:lstStyle/>
                    <a:p>
                      <a:pPr marL="0" lvl="0" indent="0" algn="l" rtl="0">
                        <a:spcBef>
                          <a:spcPts val="0"/>
                        </a:spcBef>
                        <a:spcAft>
                          <a:spcPts val="0"/>
                        </a:spcAft>
                        <a:buNone/>
                      </a:pPr>
                      <a:r>
                        <a:rPr lang="en" sz="3600" b="1">
                          <a:latin typeface="Calibri"/>
                          <a:ea typeface="Calibri"/>
                          <a:cs typeface="Calibri"/>
                          <a:sym typeface="Calibri"/>
                        </a:rPr>
                        <a:t>Intermediate Host</a:t>
                      </a:r>
                      <a:endParaRPr sz="3600" b="1">
                        <a:latin typeface="Calibri"/>
                        <a:ea typeface="Calibri"/>
                        <a:cs typeface="Calibri"/>
                        <a:sym typeface="Calibri"/>
                      </a:endParaRPr>
                    </a:p>
                  </a:txBody>
                  <a:tcPr marL="91425" marR="91425" marT="91425" marB="91425">
                    <a:solidFill>
                      <a:srgbClr val="93C47D"/>
                    </a:solidFill>
                  </a:tcPr>
                </a:tc>
                <a:tc>
                  <a:txBody>
                    <a:bodyPr/>
                    <a:lstStyle/>
                    <a:p>
                      <a:pPr marL="0" lvl="0" indent="0" algn="l" rtl="0">
                        <a:spcBef>
                          <a:spcPts val="0"/>
                        </a:spcBef>
                        <a:spcAft>
                          <a:spcPts val="0"/>
                        </a:spcAft>
                        <a:buNone/>
                      </a:pPr>
                      <a:r>
                        <a:rPr lang="en" sz="3400">
                          <a:latin typeface="Calibri"/>
                          <a:ea typeface="Calibri"/>
                          <a:cs typeface="Calibri"/>
                          <a:sym typeface="Calibri"/>
                        </a:rPr>
                        <a:t>Snails</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619725">
                <a:tc>
                  <a:txBody>
                    <a:bodyPr/>
                    <a:lstStyle/>
                    <a:p>
                      <a:pPr marL="0" lvl="0" indent="0" algn="l" rtl="0">
                        <a:spcBef>
                          <a:spcPts val="0"/>
                        </a:spcBef>
                        <a:spcAft>
                          <a:spcPts val="0"/>
                        </a:spcAft>
                        <a:buNone/>
                      </a:pPr>
                      <a:r>
                        <a:rPr lang="en" sz="3600" b="1">
                          <a:solidFill>
                            <a:srgbClr val="FF0000"/>
                          </a:solidFill>
                          <a:latin typeface="Calibri"/>
                          <a:ea typeface="Calibri"/>
                          <a:cs typeface="Calibri"/>
                          <a:sym typeface="Calibri"/>
                        </a:rPr>
                        <a:t>Infective Stage</a:t>
                      </a:r>
                      <a:endParaRPr sz="3600" b="1">
                        <a:solidFill>
                          <a:srgbClr val="FF0000"/>
                        </a:solidFill>
                        <a:latin typeface="Calibri"/>
                        <a:ea typeface="Calibri"/>
                        <a:cs typeface="Calibri"/>
                        <a:sym typeface="Calibri"/>
                      </a:endParaRPr>
                    </a:p>
                  </a:txBody>
                  <a:tcPr marL="91425" marR="91425" marT="91425" marB="91425">
                    <a:solidFill>
                      <a:srgbClr val="B6D7A8"/>
                    </a:solidFill>
                  </a:tcPr>
                </a:tc>
                <a:tc>
                  <a:txBody>
                    <a:bodyPr/>
                    <a:lstStyle/>
                    <a:p>
                      <a:pPr marL="0" lvl="0" indent="0" algn="l" rtl="0">
                        <a:spcBef>
                          <a:spcPts val="0"/>
                        </a:spcBef>
                        <a:spcAft>
                          <a:spcPts val="0"/>
                        </a:spcAft>
                        <a:buNone/>
                      </a:pPr>
                      <a:r>
                        <a:rPr lang="en" sz="3400">
                          <a:solidFill>
                            <a:schemeClr val="dk1"/>
                          </a:solidFill>
                          <a:latin typeface="Calibri"/>
                          <a:ea typeface="Calibri"/>
                          <a:cs typeface="Calibri"/>
                          <a:sym typeface="Calibri"/>
                        </a:rPr>
                        <a:t>Metacercaria ingested with contaminated grasses.</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619725">
                <a:tc>
                  <a:txBody>
                    <a:bodyPr/>
                    <a:lstStyle/>
                    <a:p>
                      <a:pPr marL="0" lvl="0" indent="0" algn="l" rtl="0">
                        <a:spcBef>
                          <a:spcPts val="0"/>
                        </a:spcBef>
                        <a:spcAft>
                          <a:spcPts val="0"/>
                        </a:spcAft>
                        <a:buNone/>
                      </a:pPr>
                      <a:r>
                        <a:rPr lang="en" sz="3600" b="1">
                          <a:solidFill>
                            <a:srgbClr val="FF0000"/>
                          </a:solidFill>
                          <a:latin typeface="Calibri"/>
                          <a:ea typeface="Calibri"/>
                          <a:cs typeface="Calibri"/>
                          <a:sym typeface="Calibri"/>
                        </a:rPr>
                        <a:t>Diagnostic Stage</a:t>
                      </a:r>
                      <a:endParaRPr sz="3600" b="1">
                        <a:solidFill>
                          <a:srgbClr val="FF0000"/>
                        </a:solidFill>
                        <a:latin typeface="Calibri"/>
                        <a:ea typeface="Calibri"/>
                        <a:cs typeface="Calibri"/>
                        <a:sym typeface="Calibri"/>
                      </a:endParaRPr>
                    </a:p>
                  </a:txBody>
                  <a:tcPr marL="91425" marR="91425" marT="91425" marB="91425">
                    <a:solidFill>
                      <a:srgbClr val="93C47D"/>
                    </a:solidFill>
                  </a:tcPr>
                </a:tc>
                <a:tc>
                  <a:txBody>
                    <a:bodyPr/>
                    <a:lstStyle/>
                    <a:p>
                      <a:pPr marL="0" lvl="0" indent="0" algn="l" rtl="0">
                        <a:spcBef>
                          <a:spcPts val="0"/>
                        </a:spcBef>
                        <a:spcAft>
                          <a:spcPts val="0"/>
                        </a:spcAft>
                        <a:buNone/>
                      </a:pPr>
                      <a:r>
                        <a:rPr lang="en" sz="3400">
                          <a:latin typeface="Calibri"/>
                          <a:ea typeface="Calibri"/>
                          <a:cs typeface="Calibri"/>
                          <a:sym typeface="Calibri"/>
                        </a:rPr>
                        <a:t>Egg pass in stool or in duodenal aspirate</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619725">
                <a:tc rowSpan="4">
                  <a:txBody>
                    <a:bodyPr/>
                    <a:lstStyle/>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r>
                        <a:rPr lang="en" sz="3600" b="1">
                          <a:latin typeface="Calibri"/>
                          <a:ea typeface="Calibri"/>
                          <a:cs typeface="Calibri"/>
                          <a:sym typeface="Calibri"/>
                        </a:rPr>
                        <a:t>Pathology &amp; Clinical Picture</a:t>
                      </a:r>
                      <a:endParaRPr sz="3600" b="1">
                        <a:solidFill>
                          <a:srgbClr val="990000"/>
                        </a:solidFill>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 sz="3400" b="1">
                          <a:latin typeface="Calibri"/>
                          <a:ea typeface="Calibri"/>
                          <a:cs typeface="Calibri"/>
                          <a:sym typeface="Calibri"/>
                        </a:rPr>
                        <a:t>True Infection</a:t>
                      </a:r>
                      <a:endParaRPr sz="3400" b="1">
                        <a:latin typeface="Calibri"/>
                        <a:ea typeface="Calibri"/>
                        <a:cs typeface="Calibri"/>
                        <a:sym typeface="Calibri"/>
                      </a:endParaRPr>
                    </a:p>
                  </a:txBody>
                  <a:tcPr marL="91425" marR="91425" marT="91425" marB="91425">
                    <a:solidFill>
                      <a:srgbClr val="93C47D"/>
                    </a:solidFill>
                  </a:tcPr>
                </a:tc>
                <a:extLst>
                  <a:ext uri="{0D108BD9-81ED-4DB2-BD59-A6C34878D82A}">
                    <a16:rowId xmlns:a16="http://schemas.microsoft.com/office/drawing/2014/main" val="10006"/>
                  </a:ext>
                </a:extLst>
              </a:tr>
              <a:tr h="619725">
                <a:tc vMerge="1">
                  <a:txBody>
                    <a:bodyPr/>
                    <a:lstStyle/>
                    <a:p>
                      <a:endParaRPr lang="ar-SA"/>
                    </a:p>
                  </a:txBody>
                  <a:tcPr/>
                </a:tc>
                <a:tc>
                  <a:txBody>
                    <a:bodyPr/>
                    <a:lstStyle/>
                    <a:p>
                      <a:pPr marL="457200" lvl="0" indent="-444500" algn="l" rtl="0">
                        <a:spcBef>
                          <a:spcPts val="0"/>
                        </a:spcBef>
                        <a:spcAft>
                          <a:spcPts val="0"/>
                        </a:spcAft>
                        <a:buSzPts val="3400"/>
                        <a:buFont typeface="Calibri"/>
                        <a:buChar char="-"/>
                      </a:pPr>
                      <a:r>
                        <a:rPr lang="en" sz="3400">
                          <a:latin typeface="Calibri"/>
                          <a:ea typeface="Calibri"/>
                          <a:cs typeface="Calibri"/>
                          <a:sym typeface="Calibri"/>
                        </a:rPr>
                        <a:t>Occur when a person</a:t>
                      </a:r>
                      <a:r>
                        <a:rPr lang="en" sz="3400">
                          <a:solidFill>
                            <a:srgbClr val="FF0000"/>
                          </a:solidFill>
                          <a:latin typeface="Calibri"/>
                          <a:ea typeface="Calibri"/>
                          <a:cs typeface="Calibri"/>
                          <a:sym typeface="Calibri"/>
                        </a:rPr>
                        <a:t> ingests water plant (watercress) contaminated with metacercaria</a:t>
                      </a:r>
                      <a:endParaRPr sz="3400">
                        <a:solidFill>
                          <a:srgbClr val="FF0000"/>
                        </a:solidFill>
                        <a:latin typeface="Calibri"/>
                        <a:ea typeface="Calibri"/>
                        <a:cs typeface="Calibri"/>
                        <a:sym typeface="Calibri"/>
                      </a:endParaRPr>
                    </a:p>
                    <a:p>
                      <a:pPr marL="457200" lvl="0" indent="-444500" algn="l" rtl="0">
                        <a:spcBef>
                          <a:spcPts val="0"/>
                        </a:spcBef>
                        <a:spcAft>
                          <a:spcPts val="0"/>
                        </a:spcAft>
                        <a:buSzPts val="3400"/>
                        <a:buFont typeface="Calibri"/>
                        <a:buChar char="-"/>
                      </a:pPr>
                      <a:r>
                        <a:rPr lang="en" sz="3400">
                          <a:latin typeface="Calibri"/>
                          <a:ea typeface="Calibri"/>
                          <a:cs typeface="Calibri"/>
                          <a:sym typeface="Calibri"/>
                        </a:rPr>
                        <a:t>The adult worm can causes mainly biliary colic with </a:t>
                      </a:r>
                      <a:r>
                        <a:rPr lang="en" sz="3400">
                          <a:solidFill>
                            <a:srgbClr val="FF0000"/>
                          </a:solidFill>
                          <a:latin typeface="Calibri"/>
                          <a:ea typeface="Calibri"/>
                          <a:cs typeface="Calibri"/>
                          <a:sym typeface="Calibri"/>
                        </a:rPr>
                        <a:t>biliary obstruction, jaundice,</a:t>
                      </a:r>
                      <a:r>
                        <a:rPr lang="en" sz="3400">
                          <a:latin typeface="Calibri"/>
                          <a:ea typeface="Calibri"/>
                          <a:cs typeface="Calibri"/>
                          <a:sym typeface="Calibri"/>
                        </a:rPr>
                        <a:t> generalised abdominal pain ,cholecystitis and cholithiasis.</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619725">
                <a:tc vMerge="1">
                  <a:txBody>
                    <a:bodyPr/>
                    <a:lstStyle/>
                    <a:p>
                      <a:endParaRPr lang="ar-SA"/>
                    </a:p>
                  </a:txBody>
                  <a:tcPr/>
                </a:tc>
                <a:tc>
                  <a:txBody>
                    <a:bodyPr/>
                    <a:lstStyle/>
                    <a:p>
                      <a:pPr marL="0" lvl="0" indent="0" algn="ctr" rtl="0">
                        <a:spcBef>
                          <a:spcPts val="0"/>
                        </a:spcBef>
                        <a:spcAft>
                          <a:spcPts val="0"/>
                        </a:spcAft>
                        <a:buNone/>
                      </a:pPr>
                      <a:r>
                        <a:rPr lang="en" sz="3400" b="1">
                          <a:latin typeface="Calibri"/>
                          <a:ea typeface="Calibri"/>
                          <a:cs typeface="Calibri"/>
                          <a:sym typeface="Calibri"/>
                        </a:rPr>
                        <a:t>False Infection</a:t>
                      </a:r>
                      <a:endParaRPr sz="3400" b="1">
                        <a:latin typeface="Calibri"/>
                        <a:ea typeface="Calibri"/>
                        <a:cs typeface="Calibri"/>
                        <a:sym typeface="Calibri"/>
                      </a:endParaRPr>
                    </a:p>
                  </a:txBody>
                  <a:tcPr marL="91425" marR="91425" marT="91425" marB="91425">
                    <a:solidFill>
                      <a:srgbClr val="93C47D"/>
                    </a:solidFill>
                  </a:tcPr>
                </a:tc>
                <a:extLst>
                  <a:ext uri="{0D108BD9-81ED-4DB2-BD59-A6C34878D82A}">
                    <a16:rowId xmlns:a16="http://schemas.microsoft.com/office/drawing/2014/main" val="10008"/>
                  </a:ext>
                </a:extLst>
              </a:tr>
              <a:tr h="619725">
                <a:tc vMerge="1">
                  <a:txBody>
                    <a:bodyPr/>
                    <a:lstStyle/>
                    <a:p>
                      <a:endParaRPr lang="ar-SA"/>
                    </a:p>
                  </a:txBody>
                  <a:tcPr/>
                </a:tc>
                <a:tc>
                  <a:txBody>
                    <a:bodyPr/>
                    <a:lstStyle/>
                    <a:p>
                      <a:pPr marL="457200" lvl="0" indent="-444500" algn="l" rtl="0">
                        <a:spcBef>
                          <a:spcPts val="0"/>
                        </a:spcBef>
                        <a:spcAft>
                          <a:spcPts val="0"/>
                        </a:spcAft>
                        <a:buSzPts val="3400"/>
                        <a:buFont typeface="Calibri"/>
                        <a:buChar char="-"/>
                      </a:pPr>
                      <a:r>
                        <a:rPr lang="en" sz="3400">
                          <a:latin typeface="Calibri"/>
                          <a:ea typeface="Calibri"/>
                          <a:cs typeface="Calibri"/>
                          <a:sym typeface="Calibri"/>
                        </a:rPr>
                        <a:t>When </a:t>
                      </a:r>
                      <a:r>
                        <a:rPr lang="en" sz="3400">
                          <a:solidFill>
                            <a:srgbClr val="FF0000"/>
                          </a:solidFill>
                          <a:latin typeface="Calibri"/>
                          <a:ea typeface="Calibri"/>
                          <a:cs typeface="Calibri"/>
                          <a:sym typeface="Calibri"/>
                        </a:rPr>
                        <a:t>eggs are eaten</a:t>
                      </a:r>
                      <a:r>
                        <a:rPr lang="en" sz="3400">
                          <a:latin typeface="Calibri"/>
                          <a:ea typeface="Calibri"/>
                          <a:cs typeface="Calibri"/>
                          <a:sym typeface="Calibri"/>
                        </a:rPr>
                        <a:t> in infected animal liver and passed in stools.</a:t>
                      </a:r>
                      <a:endParaRPr sz="3400">
                        <a:latin typeface="Calibri"/>
                        <a:ea typeface="Calibri"/>
                        <a:cs typeface="Calibri"/>
                        <a:sym typeface="Calibri"/>
                      </a:endParaRPr>
                    </a:p>
                    <a:p>
                      <a:pPr marL="457200" lvl="0" indent="-444500" algn="l" rtl="0">
                        <a:spcBef>
                          <a:spcPts val="0"/>
                        </a:spcBef>
                        <a:spcAft>
                          <a:spcPts val="0"/>
                        </a:spcAft>
                        <a:buSzPts val="3400"/>
                        <a:buFont typeface="Calibri"/>
                        <a:buChar char="-"/>
                      </a:pPr>
                      <a:r>
                        <a:rPr lang="en" sz="3400">
                          <a:solidFill>
                            <a:srgbClr val="FF0000"/>
                          </a:solidFill>
                          <a:latin typeface="Calibri"/>
                          <a:ea typeface="Calibri"/>
                          <a:cs typeface="Calibri"/>
                          <a:sym typeface="Calibri"/>
                        </a:rPr>
                        <a:t>It won’t lead to liver infection</a:t>
                      </a:r>
                      <a:r>
                        <a:rPr lang="en" sz="3400">
                          <a:latin typeface="Calibri"/>
                          <a:ea typeface="Calibri"/>
                          <a:cs typeface="Calibri"/>
                          <a:sym typeface="Calibri"/>
                        </a:rPr>
                        <a:t>, only we can detect eggs in stool after eating rot cattle liver infected with Fasciola Hepatica so we can find the eggs in stool but patient is not infected.</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09"/>
                  </a:ext>
                </a:extLst>
              </a:tr>
              <a:tr h="619725">
                <a:tc>
                  <a:txBody>
                    <a:bodyPr/>
                    <a:lstStyle/>
                    <a:p>
                      <a:pPr marL="0" lvl="0" indent="0" algn="l" rtl="0">
                        <a:spcBef>
                          <a:spcPts val="0"/>
                        </a:spcBef>
                        <a:spcAft>
                          <a:spcPts val="0"/>
                        </a:spcAft>
                        <a:buNone/>
                      </a:pPr>
                      <a:r>
                        <a:rPr lang="en" sz="3600" b="1">
                          <a:latin typeface="Calibri"/>
                          <a:ea typeface="Calibri"/>
                          <a:cs typeface="Calibri"/>
                          <a:sym typeface="Calibri"/>
                        </a:rPr>
                        <a:t>Diagnosis</a:t>
                      </a:r>
                      <a:endParaRPr sz="3600" b="1">
                        <a:latin typeface="Calibri"/>
                        <a:ea typeface="Calibri"/>
                        <a:cs typeface="Calibri"/>
                        <a:sym typeface="Calibri"/>
                      </a:endParaRPr>
                    </a:p>
                  </a:txBody>
                  <a:tcPr marL="91425" marR="91425" marT="91425" marB="91425">
                    <a:solidFill>
                      <a:srgbClr val="93C47D"/>
                    </a:solidFill>
                  </a:tcPr>
                </a:tc>
                <a:tc>
                  <a:txBody>
                    <a:bodyPr/>
                    <a:lstStyle/>
                    <a:p>
                      <a:pPr marL="914400" lvl="0" indent="-444500" algn="l" rtl="0">
                        <a:spcBef>
                          <a:spcPts val="0"/>
                        </a:spcBef>
                        <a:spcAft>
                          <a:spcPts val="0"/>
                        </a:spcAft>
                        <a:buSzPts val="3400"/>
                        <a:buFont typeface="Calibri"/>
                        <a:buAutoNum type="arabicPeriod"/>
                      </a:pPr>
                      <a:r>
                        <a:rPr lang="en" sz="3400">
                          <a:latin typeface="Calibri"/>
                          <a:ea typeface="Calibri"/>
                          <a:cs typeface="Calibri"/>
                          <a:sym typeface="Calibri"/>
                        </a:rPr>
                        <a:t> Eggs in stools or duodenal aspirate.</a:t>
                      </a:r>
                      <a:endParaRPr sz="3400">
                        <a:latin typeface="Calibri"/>
                        <a:ea typeface="Calibri"/>
                        <a:cs typeface="Calibri"/>
                        <a:sym typeface="Calibri"/>
                      </a:endParaRPr>
                    </a:p>
                    <a:p>
                      <a:pPr marL="914400" lvl="0" indent="-444500" algn="l" rtl="0">
                        <a:spcBef>
                          <a:spcPts val="0"/>
                        </a:spcBef>
                        <a:spcAft>
                          <a:spcPts val="0"/>
                        </a:spcAft>
                        <a:buSzPts val="3400"/>
                        <a:buFont typeface="Calibri"/>
                        <a:buAutoNum type="arabicPeriod"/>
                      </a:pPr>
                      <a:r>
                        <a:rPr lang="en" sz="3400">
                          <a:latin typeface="Calibri"/>
                          <a:ea typeface="Calibri"/>
                          <a:cs typeface="Calibri"/>
                          <a:sym typeface="Calibri"/>
                        </a:rPr>
                        <a:t>Serological Test: CFT and skin test are also used.</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10"/>
                  </a:ext>
                </a:extLst>
              </a:tr>
              <a:tr h="619725">
                <a:tc>
                  <a:txBody>
                    <a:bodyPr/>
                    <a:lstStyle/>
                    <a:p>
                      <a:pPr marL="0" lvl="0" indent="0" algn="l" rtl="0">
                        <a:spcBef>
                          <a:spcPts val="0"/>
                        </a:spcBef>
                        <a:spcAft>
                          <a:spcPts val="0"/>
                        </a:spcAft>
                        <a:buNone/>
                      </a:pPr>
                      <a:r>
                        <a:rPr lang="en" sz="3600" b="1">
                          <a:latin typeface="Calibri"/>
                          <a:ea typeface="Calibri"/>
                          <a:cs typeface="Calibri"/>
                          <a:sym typeface="Calibri"/>
                        </a:rPr>
                        <a:t>Treatment</a:t>
                      </a:r>
                      <a:endParaRPr sz="3600" b="1">
                        <a:latin typeface="Calibri"/>
                        <a:ea typeface="Calibri"/>
                        <a:cs typeface="Calibri"/>
                        <a:sym typeface="Calibri"/>
                      </a:endParaRPr>
                    </a:p>
                  </a:txBody>
                  <a:tcPr marL="91425" marR="91425" marT="91425" marB="91425">
                    <a:solidFill>
                      <a:srgbClr val="B6D7A8"/>
                    </a:solidFill>
                  </a:tcPr>
                </a:tc>
                <a:tc>
                  <a:txBody>
                    <a:bodyPr/>
                    <a:lstStyle/>
                    <a:p>
                      <a:pPr marL="457200" lvl="0" indent="-444500" algn="l" rtl="0">
                        <a:spcBef>
                          <a:spcPts val="0"/>
                        </a:spcBef>
                        <a:spcAft>
                          <a:spcPts val="0"/>
                        </a:spcAft>
                        <a:buSzPts val="3400"/>
                        <a:buFont typeface="Calibri"/>
                        <a:buChar char="-"/>
                      </a:pPr>
                      <a:r>
                        <a:rPr lang="en" sz="3400">
                          <a:latin typeface="Calibri"/>
                          <a:ea typeface="Calibri"/>
                          <a:cs typeface="Calibri"/>
                          <a:sym typeface="Calibri"/>
                        </a:rPr>
                        <a:t>Triclabendazole is the drug of choice to treat fascioliasis and is on the WHO list of essential medicines.</a:t>
                      </a:r>
                      <a:endParaRPr sz="3400">
                        <a:latin typeface="Calibri"/>
                        <a:ea typeface="Calibri"/>
                        <a:cs typeface="Calibri"/>
                        <a:sym typeface="Calibri"/>
                      </a:endParaRPr>
                    </a:p>
                    <a:p>
                      <a:pPr marL="457200" lvl="0" indent="-444500" algn="l" rtl="0">
                        <a:spcBef>
                          <a:spcPts val="0"/>
                        </a:spcBef>
                        <a:spcAft>
                          <a:spcPts val="0"/>
                        </a:spcAft>
                        <a:buSzPts val="3400"/>
                        <a:buFont typeface="Calibri"/>
                        <a:buChar char="-"/>
                      </a:pPr>
                      <a:r>
                        <a:rPr lang="en" sz="3400">
                          <a:latin typeface="Calibri"/>
                          <a:ea typeface="Calibri"/>
                          <a:cs typeface="Calibri"/>
                          <a:sym typeface="Calibri"/>
                        </a:rPr>
                        <a:t>The correct dosage is calculated based on the person’s weight     (10 mg/kg) and the tablets are given at one time.</a:t>
                      </a:r>
                      <a:endParaRPr sz="3400">
                        <a:latin typeface="Calibri"/>
                        <a:ea typeface="Calibri"/>
                        <a:cs typeface="Calibri"/>
                        <a:sym typeface="Calibri"/>
                      </a:endParaRPr>
                    </a:p>
                  </a:txBody>
                  <a:tcPr marL="91425" marR="91425" marT="91425" marB="91425"/>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pic>
        <p:nvPicPr>
          <p:cNvPr id="110" name="Google Shape;110;p18"/>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11" name="Google Shape;111;p18"/>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12" name="Google Shape;112;p18"/>
          <p:cNvPicPr preferRelativeResize="0"/>
          <p:nvPr/>
        </p:nvPicPr>
        <p:blipFill>
          <a:blip r:embed="rId5">
            <a:alphaModFix/>
          </a:blip>
          <a:stretch>
            <a:fillRect/>
          </a:stretch>
        </p:blipFill>
        <p:spPr>
          <a:xfrm>
            <a:off x="4281757" y="2242102"/>
            <a:ext cx="9586545" cy="668108"/>
          </a:xfrm>
          <a:prstGeom prst="rect">
            <a:avLst/>
          </a:prstGeom>
          <a:noFill/>
          <a:ln>
            <a:noFill/>
          </a:ln>
        </p:spPr>
      </p:pic>
      <p:sp>
        <p:nvSpPr>
          <p:cNvPr id="113" name="Google Shape;113;p18"/>
          <p:cNvSpPr txBox="1"/>
          <p:nvPr/>
        </p:nvSpPr>
        <p:spPr>
          <a:xfrm>
            <a:off x="360813" y="1952500"/>
            <a:ext cx="16697700" cy="20767500"/>
          </a:xfrm>
          <a:prstGeom prst="rect">
            <a:avLst/>
          </a:prstGeom>
          <a:noFill/>
          <a:ln>
            <a:noFill/>
          </a:ln>
        </p:spPr>
        <p:txBody>
          <a:bodyPr spcFirstLastPara="1" wrap="square" lIns="91425" tIns="91425" rIns="91425" bIns="91425" anchor="t" anchorCtr="0">
            <a:noAutofit/>
          </a:bodyPr>
          <a:lstStyle/>
          <a:p>
            <a:pPr marL="457200" lvl="0" indent="-457200" algn="ctr" rtl="0">
              <a:spcBef>
                <a:spcPts val="0"/>
              </a:spcBef>
              <a:spcAft>
                <a:spcPts val="0"/>
              </a:spcAft>
              <a:buClr>
                <a:srgbClr val="999999"/>
              </a:buClr>
              <a:buSzPts val="3600"/>
              <a:buFont typeface="Calibri"/>
              <a:buChar char="★"/>
            </a:pPr>
            <a:r>
              <a:rPr lang="en" sz="3600" b="1">
                <a:solidFill>
                  <a:srgbClr val="999999"/>
                </a:solidFill>
                <a:latin typeface="Calibri"/>
                <a:ea typeface="Calibri"/>
                <a:cs typeface="Calibri"/>
                <a:sym typeface="Calibri"/>
              </a:rPr>
              <a:t>The doctor said you don’t have to memorize the treatment </a:t>
            </a:r>
            <a:endParaRPr sz="3600" b="1">
              <a:solidFill>
                <a:srgbClr val="999999"/>
              </a:solidFill>
              <a:latin typeface="Calibri"/>
              <a:ea typeface="Calibri"/>
              <a:cs typeface="Calibri"/>
              <a:sym typeface="Calibri"/>
            </a:endParaRPr>
          </a:p>
          <a:p>
            <a:pPr marL="457200" lvl="0" indent="0" algn="ctr" rtl="0">
              <a:spcBef>
                <a:spcPts val="0"/>
              </a:spcBef>
              <a:spcAft>
                <a:spcPts val="0"/>
              </a:spcAft>
              <a:buNone/>
            </a:pPr>
            <a:endParaRPr sz="3600" b="1">
              <a:solidFill>
                <a:srgbClr val="999999"/>
              </a:solidFill>
              <a:latin typeface="Calibri"/>
              <a:ea typeface="Calibri"/>
              <a:cs typeface="Calibri"/>
              <a:sym typeface="Calibri"/>
            </a:endParaRPr>
          </a:p>
          <a:p>
            <a:pPr marL="0" lvl="0" indent="0" algn="l" rtl="0">
              <a:spcBef>
                <a:spcPts val="0"/>
              </a:spcBef>
              <a:spcAft>
                <a:spcPts val="0"/>
              </a:spcAft>
              <a:buNone/>
            </a:pPr>
            <a:r>
              <a:rPr lang="en" sz="4800" b="1">
                <a:latin typeface="Calibri"/>
                <a:ea typeface="Calibri"/>
                <a:cs typeface="Calibri"/>
                <a:sym typeface="Calibri"/>
              </a:rPr>
              <a:t>Schistosoma </a:t>
            </a:r>
            <a:endParaRPr sz="4800" b="1">
              <a:latin typeface="Calibri"/>
              <a:ea typeface="Calibri"/>
              <a:cs typeface="Calibri"/>
              <a:sym typeface="Calibri"/>
            </a:endParaRPr>
          </a:p>
          <a:p>
            <a:pPr marL="0" lvl="0" indent="0" algn="l" rtl="0">
              <a:spcBef>
                <a:spcPts val="0"/>
              </a:spcBef>
              <a:spcAft>
                <a:spcPts val="0"/>
              </a:spcAft>
              <a:buNone/>
            </a:pPr>
            <a:endParaRPr sz="4800" b="1">
              <a:latin typeface="Calibri"/>
              <a:ea typeface="Calibri"/>
              <a:cs typeface="Calibri"/>
              <a:sym typeface="Calibri"/>
            </a:endParaRPr>
          </a:p>
          <a:p>
            <a:pPr marL="457200" lvl="0" indent="-444500" algn="l" rtl="0">
              <a:spcBef>
                <a:spcPts val="0"/>
              </a:spcBef>
              <a:spcAft>
                <a:spcPts val="0"/>
              </a:spcAft>
              <a:buSzPts val="3400"/>
              <a:buFont typeface="Calibri"/>
              <a:buChar char="-"/>
            </a:pPr>
            <a:r>
              <a:rPr lang="en" sz="3400">
                <a:latin typeface="Calibri"/>
                <a:ea typeface="Calibri"/>
                <a:cs typeface="Calibri"/>
                <a:sym typeface="Calibri"/>
              </a:rPr>
              <a:t>Definitive host? Human </a:t>
            </a:r>
            <a:endParaRPr sz="3400">
              <a:latin typeface="Calibri"/>
              <a:ea typeface="Calibri"/>
              <a:cs typeface="Calibri"/>
              <a:sym typeface="Calibri"/>
            </a:endParaRPr>
          </a:p>
          <a:p>
            <a:pPr marL="457200" lvl="0" indent="-444500" algn="l" rtl="0">
              <a:spcBef>
                <a:spcPts val="0"/>
              </a:spcBef>
              <a:spcAft>
                <a:spcPts val="0"/>
              </a:spcAft>
              <a:buSzPts val="3400"/>
              <a:buFont typeface="Calibri"/>
              <a:buChar char="-"/>
            </a:pPr>
            <a:r>
              <a:rPr lang="en" sz="3400">
                <a:latin typeface="Calibri"/>
                <a:ea typeface="Calibri"/>
                <a:cs typeface="Calibri"/>
                <a:sym typeface="Calibri"/>
              </a:rPr>
              <a:t>Intermediate host? Snail </a:t>
            </a:r>
            <a:endParaRPr sz="3400">
              <a:latin typeface="Calibri"/>
              <a:ea typeface="Calibri"/>
              <a:cs typeface="Calibri"/>
              <a:sym typeface="Calibri"/>
            </a:endParaRPr>
          </a:p>
          <a:p>
            <a:pPr marL="457200" lvl="0" indent="-444500" algn="l" rtl="0">
              <a:spcBef>
                <a:spcPts val="0"/>
              </a:spcBef>
              <a:spcAft>
                <a:spcPts val="0"/>
              </a:spcAft>
              <a:buClr>
                <a:srgbClr val="FF0000"/>
              </a:buClr>
              <a:buSzPts val="3400"/>
              <a:buFont typeface="Calibri"/>
              <a:buChar char="-"/>
            </a:pPr>
            <a:r>
              <a:rPr lang="en" sz="3400">
                <a:solidFill>
                  <a:srgbClr val="FF0000"/>
                </a:solidFill>
                <a:latin typeface="Calibri"/>
                <a:ea typeface="Calibri"/>
                <a:cs typeface="Calibri"/>
                <a:sym typeface="Calibri"/>
              </a:rPr>
              <a:t>Location of adult? Blood capillaries </a:t>
            </a:r>
            <a:endParaRPr sz="3400">
              <a:solidFill>
                <a:srgbClr val="FF0000"/>
              </a:solidFill>
              <a:latin typeface="Calibri"/>
              <a:ea typeface="Calibri"/>
              <a:cs typeface="Calibri"/>
              <a:sym typeface="Calibri"/>
            </a:endParaRPr>
          </a:p>
          <a:p>
            <a:pPr marL="457200" lvl="0" indent="-444500" algn="l" rtl="0">
              <a:spcBef>
                <a:spcPts val="0"/>
              </a:spcBef>
              <a:spcAft>
                <a:spcPts val="0"/>
              </a:spcAft>
              <a:buClr>
                <a:srgbClr val="FF0000"/>
              </a:buClr>
              <a:buSzPts val="3400"/>
              <a:buFont typeface="Calibri"/>
              <a:buChar char="-"/>
            </a:pPr>
            <a:r>
              <a:rPr lang="en" sz="3400">
                <a:solidFill>
                  <a:srgbClr val="FF0000"/>
                </a:solidFill>
                <a:latin typeface="Calibri"/>
                <a:ea typeface="Calibri"/>
                <a:cs typeface="Calibri"/>
                <a:sym typeface="Calibri"/>
              </a:rPr>
              <a:t>Diagnostic &amp; pathological stage? Eggs </a:t>
            </a:r>
            <a:endParaRPr sz="3400">
              <a:solidFill>
                <a:srgbClr val="FF0000"/>
              </a:solidFill>
              <a:latin typeface="Calibri"/>
              <a:ea typeface="Calibri"/>
              <a:cs typeface="Calibri"/>
              <a:sym typeface="Calibri"/>
            </a:endParaRPr>
          </a:p>
          <a:p>
            <a:pPr marL="457200" lvl="0" indent="-444500" algn="l" rtl="0">
              <a:spcBef>
                <a:spcPts val="0"/>
              </a:spcBef>
              <a:spcAft>
                <a:spcPts val="0"/>
              </a:spcAft>
              <a:buSzPts val="3400"/>
              <a:buFont typeface="Calibri"/>
              <a:buChar char="-"/>
            </a:pPr>
            <a:r>
              <a:rPr lang="en" sz="3400">
                <a:latin typeface="Calibri"/>
                <a:ea typeface="Calibri"/>
                <a:cs typeface="Calibri"/>
                <a:sym typeface="Calibri"/>
              </a:rPr>
              <a:t>Infective stage? cercaria</a:t>
            </a: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 sz="3400">
                <a:latin typeface="Calibri"/>
                <a:ea typeface="Calibri"/>
                <a:cs typeface="Calibri"/>
                <a:sym typeface="Calibri"/>
              </a:rPr>
              <a:t>First the cercaria will emerge from the snail and swim in the water till it see human skin </a:t>
            </a: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 sz="3400">
                <a:latin typeface="Calibri"/>
                <a:ea typeface="Calibri"/>
                <a:cs typeface="Calibri"/>
                <a:sym typeface="Calibri"/>
              </a:rPr>
              <a:t>Then it will penetrate the skin → stay in the skin for 2 days and cause dermatitis → go to the circulation as schistosomula </a:t>
            </a: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 sz="3400">
                <a:latin typeface="Calibri"/>
                <a:ea typeface="Calibri"/>
                <a:cs typeface="Calibri"/>
                <a:sym typeface="Calibri"/>
              </a:rPr>
              <a:t>After it reaches the systemic circulation it has to choose one of the two destinations, which depends on the type of worm </a:t>
            </a:r>
            <a:endParaRPr sz="3400">
              <a:latin typeface="Calibri"/>
              <a:ea typeface="Calibri"/>
              <a:cs typeface="Calibri"/>
              <a:sym typeface="Calibri"/>
            </a:endParaRPr>
          </a:p>
          <a:p>
            <a:pPr marL="914400" lvl="1" indent="-444500" algn="l" rtl="0">
              <a:spcBef>
                <a:spcPts val="0"/>
              </a:spcBef>
              <a:spcAft>
                <a:spcPts val="0"/>
              </a:spcAft>
              <a:buSzPts val="3400"/>
              <a:buFont typeface="Calibri"/>
              <a:buAutoNum type="alphaLcPeriod"/>
            </a:pPr>
            <a:r>
              <a:rPr lang="en" sz="3400">
                <a:solidFill>
                  <a:srgbClr val="FF0000"/>
                </a:solidFill>
                <a:latin typeface="Calibri"/>
                <a:ea typeface="Calibri"/>
                <a:cs typeface="Calibri"/>
                <a:sym typeface="Calibri"/>
              </a:rPr>
              <a:t>S.</a:t>
            </a:r>
            <a:r>
              <a:rPr lang="en" sz="3400" b="1">
                <a:solidFill>
                  <a:srgbClr val="FF0000"/>
                </a:solidFill>
                <a:latin typeface="Calibri"/>
                <a:ea typeface="Calibri"/>
                <a:cs typeface="Calibri"/>
                <a:sym typeface="Calibri"/>
              </a:rPr>
              <a:t> </a:t>
            </a:r>
            <a:r>
              <a:rPr lang="en" sz="3400" b="1">
                <a:solidFill>
                  <a:srgbClr val="3C78D8"/>
                </a:solidFill>
                <a:latin typeface="Calibri"/>
                <a:ea typeface="Calibri"/>
                <a:cs typeface="Calibri"/>
                <a:sym typeface="Calibri"/>
              </a:rPr>
              <a:t>M</a:t>
            </a:r>
            <a:r>
              <a:rPr lang="en" sz="3400">
                <a:solidFill>
                  <a:srgbClr val="FF0000"/>
                </a:solidFill>
                <a:latin typeface="Calibri"/>
                <a:ea typeface="Calibri"/>
                <a:cs typeface="Calibri"/>
                <a:sym typeface="Calibri"/>
              </a:rPr>
              <a:t>ansoni</a:t>
            </a:r>
            <a:r>
              <a:rPr lang="en" sz="3400">
                <a:latin typeface="Calibri"/>
                <a:ea typeface="Calibri"/>
                <a:cs typeface="Calibri"/>
                <a:sym typeface="Calibri"/>
              </a:rPr>
              <a:t> and S. Japonicum (japonicum is in japan):</a:t>
            </a:r>
            <a:endParaRPr sz="3400">
              <a:solidFill>
                <a:srgbClr val="FF0000"/>
              </a:solidFill>
              <a:latin typeface="Calibri"/>
              <a:ea typeface="Calibri"/>
              <a:cs typeface="Calibri"/>
              <a:sym typeface="Calibri"/>
            </a:endParaRPr>
          </a:p>
          <a:p>
            <a:pPr marL="1371600" lvl="2" indent="-444500" algn="l" rtl="0">
              <a:spcBef>
                <a:spcPts val="0"/>
              </a:spcBef>
              <a:spcAft>
                <a:spcPts val="0"/>
              </a:spcAft>
              <a:buSzPts val="3400"/>
              <a:buFont typeface="Calibri"/>
              <a:buAutoNum type="romanLcPeriod"/>
            </a:pPr>
            <a:r>
              <a:rPr lang="en" sz="3400">
                <a:latin typeface="Calibri"/>
                <a:ea typeface="Calibri"/>
                <a:cs typeface="Calibri"/>
                <a:sym typeface="Calibri"/>
              </a:rPr>
              <a:t>They love going to the </a:t>
            </a:r>
            <a:r>
              <a:rPr lang="en" sz="3400" b="1">
                <a:solidFill>
                  <a:srgbClr val="3C78D8"/>
                </a:solidFill>
                <a:latin typeface="Calibri"/>
                <a:ea typeface="Calibri"/>
                <a:cs typeface="Calibri"/>
                <a:sym typeface="Calibri"/>
              </a:rPr>
              <a:t>M</a:t>
            </a:r>
            <a:r>
              <a:rPr lang="en" sz="3400">
                <a:solidFill>
                  <a:srgbClr val="FF0000"/>
                </a:solidFill>
                <a:latin typeface="Calibri"/>
                <a:ea typeface="Calibri"/>
                <a:cs typeface="Calibri"/>
                <a:sym typeface="Calibri"/>
              </a:rPr>
              <a:t>esenteric veins (becomes adult and give eggs)</a:t>
            </a:r>
            <a:r>
              <a:rPr lang="en" sz="3400">
                <a:latin typeface="Calibri"/>
                <a:ea typeface="Calibri"/>
                <a:cs typeface="Calibri"/>
                <a:sym typeface="Calibri"/>
              </a:rPr>
              <a:t>→ those eggs might go to the portal circulation → liver </a:t>
            </a:r>
            <a:endParaRPr sz="3400">
              <a:latin typeface="Calibri"/>
              <a:ea typeface="Calibri"/>
              <a:cs typeface="Calibri"/>
              <a:sym typeface="Calibri"/>
            </a:endParaRPr>
          </a:p>
          <a:p>
            <a:pPr marL="1371600" lvl="2" indent="-444500" algn="l" rtl="0">
              <a:spcBef>
                <a:spcPts val="0"/>
              </a:spcBef>
              <a:spcAft>
                <a:spcPts val="0"/>
              </a:spcAft>
              <a:buSzPts val="3400"/>
              <a:buFont typeface="Calibri"/>
              <a:buAutoNum type="romanLcPeriod"/>
            </a:pPr>
            <a:r>
              <a:rPr lang="en" sz="3400">
                <a:latin typeface="Calibri"/>
                <a:ea typeface="Calibri"/>
                <a:cs typeface="Calibri"/>
                <a:sym typeface="Calibri"/>
              </a:rPr>
              <a:t>The eggs might also go to the lumen of the GIT → </a:t>
            </a:r>
            <a:r>
              <a:rPr lang="en" sz="3400">
                <a:solidFill>
                  <a:srgbClr val="FF0000"/>
                </a:solidFill>
                <a:latin typeface="Calibri"/>
                <a:ea typeface="Calibri"/>
                <a:cs typeface="Calibri"/>
                <a:sym typeface="Calibri"/>
              </a:rPr>
              <a:t>pass eggs in the stool </a:t>
            </a:r>
            <a:r>
              <a:rPr lang="en" sz="3400">
                <a:latin typeface="Calibri"/>
                <a:ea typeface="Calibri"/>
                <a:cs typeface="Calibri"/>
                <a:sym typeface="Calibri"/>
              </a:rPr>
              <a:t>(the problem here is when the infected person pass their stool in a still water) → when the eggs are passed in the water they search for a snail (intermediate host) where they’ll develop to </a:t>
            </a:r>
            <a:r>
              <a:rPr lang="en" sz="3400">
                <a:solidFill>
                  <a:srgbClr val="FF0000"/>
                </a:solidFill>
                <a:latin typeface="Calibri"/>
                <a:ea typeface="Calibri"/>
                <a:cs typeface="Calibri"/>
                <a:sym typeface="Calibri"/>
              </a:rPr>
              <a:t>cercariae </a:t>
            </a:r>
            <a:r>
              <a:rPr lang="en" sz="3400">
                <a:latin typeface="Calibri"/>
                <a:ea typeface="Calibri"/>
                <a:cs typeface="Calibri"/>
                <a:sym typeface="Calibri"/>
              </a:rPr>
              <a:t>&amp; emerges from the snail→ </a:t>
            </a:r>
            <a:r>
              <a:rPr lang="en" sz="3400">
                <a:solidFill>
                  <a:schemeClr val="dk1"/>
                </a:solidFill>
                <a:latin typeface="Calibri"/>
                <a:ea typeface="Calibri"/>
                <a:cs typeface="Calibri"/>
                <a:sym typeface="Calibri"/>
              </a:rPr>
              <a:t>then when someone come to the infected water the cercaria will penetrate their skin </a:t>
            </a:r>
            <a:endParaRPr sz="3400">
              <a:solidFill>
                <a:schemeClr val="dk1"/>
              </a:solidFill>
              <a:latin typeface="Calibri"/>
              <a:ea typeface="Calibri"/>
              <a:cs typeface="Calibri"/>
              <a:sym typeface="Calibri"/>
            </a:endParaRPr>
          </a:p>
          <a:p>
            <a:pPr marL="1371600" lvl="2" indent="-444500" algn="l" rtl="0">
              <a:spcBef>
                <a:spcPts val="0"/>
              </a:spcBef>
              <a:spcAft>
                <a:spcPts val="0"/>
              </a:spcAft>
              <a:buSzPts val="3400"/>
              <a:buFont typeface="Calibri"/>
              <a:buAutoNum type="romanLcPeriod"/>
            </a:pPr>
            <a:r>
              <a:rPr lang="en" sz="3400">
                <a:latin typeface="Calibri"/>
                <a:ea typeface="Calibri"/>
                <a:cs typeface="Calibri"/>
                <a:sym typeface="Calibri"/>
              </a:rPr>
              <a:t>Eggs of S. Mansoni has </a:t>
            </a:r>
            <a:r>
              <a:rPr lang="en" sz="3400">
                <a:solidFill>
                  <a:srgbClr val="FF0000"/>
                </a:solidFill>
                <a:latin typeface="Calibri"/>
                <a:ea typeface="Calibri"/>
                <a:cs typeface="Calibri"/>
                <a:sym typeface="Calibri"/>
              </a:rPr>
              <a:t>lateral spine </a:t>
            </a:r>
            <a:endParaRPr sz="3400">
              <a:solidFill>
                <a:srgbClr val="FF0000"/>
              </a:solidFill>
              <a:latin typeface="Calibri"/>
              <a:ea typeface="Calibri"/>
              <a:cs typeface="Calibri"/>
              <a:sym typeface="Calibri"/>
            </a:endParaRPr>
          </a:p>
          <a:p>
            <a:pPr marL="1371600" lvl="2" indent="-444500" algn="l" rtl="0">
              <a:spcBef>
                <a:spcPts val="0"/>
              </a:spcBef>
              <a:spcAft>
                <a:spcPts val="0"/>
              </a:spcAft>
              <a:buClr>
                <a:srgbClr val="FF0000"/>
              </a:buClr>
              <a:buSzPts val="3400"/>
              <a:buFont typeface="Calibri"/>
              <a:buAutoNum type="romanLcPeriod"/>
            </a:pPr>
            <a:r>
              <a:rPr lang="en" sz="3400">
                <a:solidFill>
                  <a:srgbClr val="FF0000"/>
                </a:solidFill>
                <a:latin typeface="Calibri"/>
                <a:ea typeface="Calibri"/>
                <a:cs typeface="Calibri"/>
                <a:sym typeface="Calibri"/>
              </a:rPr>
              <a:t>Develop periportal fibrosis in the liver → portal hypertension </a:t>
            </a:r>
            <a:endParaRPr sz="3400">
              <a:solidFill>
                <a:srgbClr val="FF0000"/>
              </a:solidFill>
              <a:latin typeface="Calibri"/>
              <a:ea typeface="Calibri"/>
              <a:cs typeface="Calibri"/>
              <a:sym typeface="Calibri"/>
            </a:endParaRPr>
          </a:p>
          <a:p>
            <a:pPr marL="0" lvl="0" indent="0" algn="l" rtl="0">
              <a:spcBef>
                <a:spcPts val="0"/>
              </a:spcBef>
              <a:spcAft>
                <a:spcPts val="0"/>
              </a:spcAft>
              <a:buNone/>
            </a:pPr>
            <a:r>
              <a:rPr lang="en" sz="3400">
                <a:solidFill>
                  <a:srgbClr val="FF0000"/>
                </a:solidFill>
                <a:latin typeface="Calibri"/>
                <a:ea typeface="Calibri"/>
                <a:cs typeface="Calibri"/>
                <a:sym typeface="Calibri"/>
              </a:rPr>
              <a:t>CASE: </a:t>
            </a:r>
            <a:r>
              <a:rPr lang="en" sz="3400">
                <a:latin typeface="Calibri"/>
                <a:ea typeface="Calibri"/>
                <a:cs typeface="Calibri"/>
                <a:sym typeface="Calibri"/>
              </a:rPr>
              <a:t>patient come to the hospital with portal hypertension after swimming in the canal what is the diagnosis? Schistosomiasis caused by S.mansoni </a:t>
            </a:r>
            <a:endParaRPr sz="3400">
              <a:latin typeface="Calibri"/>
              <a:ea typeface="Calibri"/>
              <a:cs typeface="Calibri"/>
              <a:sym typeface="Calibri"/>
            </a:endParaRPr>
          </a:p>
          <a:p>
            <a:pPr marL="914400" lvl="1" indent="-444500" algn="l" rtl="0">
              <a:spcBef>
                <a:spcPts val="0"/>
              </a:spcBef>
              <a:spcAft>
                <a:spcPts val="0"/>
              </a:spcAft>
              <a:buClr>
                <a:srgbClr val="FF0000"/>
              </a:buClr>
              <a:buSzPts val="3400"/>
              <a:buFont typeface="Calibri"/>
              <a:buAutoNum type="alphaLcPeriod"/>
            </a:pPr>
            <a:r>
              <a:rPr lang="en" sz="3400">
                <a:solidFill>
                  <a:srgbClr val="FF0000"/>
                </a:solidFill>
                <a:latin typeface="Calibri"/>
                <a:ea typeface="Calibri"/>
                <a:cs typeface="Calibri"/>
                <a:sym typeface="Calibri"/>
              </a:rPr>
              <a:t>S. Haematobium: </a:t>
            </a:r>
            <a:endParaRPr sz="3400">
              <a:solidFill>
                <a:srgbClr val="FF0000"/>
              </a:solidFill>
              <a:latin typeface="Calibri"/>
              <a:ea typeface="Calibri"/>
              <a:cs typeface="Calibri"/>
              <a:sym typeface="Calibri"/>
            </a:endParaRPr>
          </a:p>
          <a:p>
            <a:pPr marL="1371600" lvl="2" indent="-444500" algn="l" rtl="0">
              <a:spcBef>
                <a:spcPts val="0"/>
              </a:spcBef>
              <a:spcAft>
                <a:spcPts val="0"/>
              </a:spcAft>
              <a:buSzPts val="3400"/>
              <a:buFont typeface="Calibri"/>
              <a:buAutoNum type="romanLcPeriod"/>
            </a:pPr>
            <a:r>
              <a:rPr lang="en" sz="3400">
                <a:latin typeface="Calibri"/>
                <a:ea typeface="Calibri"/>
                <a:cs typeface="Calibri"/>
                <a:sym typeface="Calibri"/>
              </a:rPr>
              <a:t>Same as S. Mansoni but the only different is that it won’t go to the portal circulation</a:t>
            </a:r>
            <a:endParaRPr sz="3400">
              <a:latin typeface="Calibri"/>
              <a:ea typeface="Calibri"/>
              <a:cs typeface="Calibri"/>
              <a:sym typeface="Calibri"/>
            </a:endParaRPr>
          </a:p>
          <a:p>
            <a:pPr marL="1371600" lvl="2" indent="-444500" algn="l" rtl="0">
              <a:spcBef>
                <a:spcPts val="0"/>
              </a:spcBef>
              <a:spcAft>
                <a:spcPts val="0"/>
              </a:spcAft>
              <a:buSzPts val="3400"/>
              <a:buFont typeface="Calibri"/>
              <a:buAutoNum type="romanLcPeriod"/>
            </a:pPr>
            <a:r>
              <a:rPr lang="en" sz="3400">
                <a:latin typeface="Calibri"/>
                <a:ea typeface="Calibri"/>
                <a:cs typeface="Calibri"/>
                <a:sym typeface="Calibri"/>
              </a:rPr>
              <a:t>Remains in systemic circulation → they’ll become mature in the vesical &amp; </a:t>
            </a:r>
            <a:r>
              <a:rPr lang="en" sz="3400">
                <a:solidFill>
                  <a:srgbClr val="FF0000"/>
                </a:solidFill>
                <a:latin typeface="Calibri"/>
                <a:ea typeface="Calibri"/>
                <a:cs typeface="Calibri"/>
                <a:sym typeface="Calibri"/>
              </a:rPr>
              <a:t>venous plexus → causes inflammation in the bladder → some would pass in the urine </a:t>
            </a:r>
            <a:endParaRPr sz="3400">
              <a:solidFill>
                <a:srgbClr val="FF0000"/>
              </a:solidFill>
              <a:latin typeface="Calibri"/>
              <a:ea typeface="Calibri"/>
              <a:cs typeface="Calibri"/>
              <a:sym typeface="Calibri"/>
            </a:endParaRPr>
          </a:p>
          <a:p>
            <a:pPr marL="1371600" lvl="2" indent="-444500" algn="l" rtl="0">
              <a:spcBef>
                <a:spcPts val="0"/>
              </a:spcBef>
              <a:spcAft>
                <a:spcPts val="0"/>
              </a:spcAft>
              <a:buClr>
                <a:srgbClr val="FF0000"/>
              </a:buClr>
              <a:buSzPts val="3400"/>
              <a:buFont typeface="Calibri"/>
              <a:buAutoNum type="romanLcPeriod"/>
            </a:pPr>
            <a:r>
              <a:rPr lang="en" sz="3400">
                <a:solidFill>
                  <a:srgbClr val="FF0000"/>
                </a:solidFill>
                <a:latin typeface="Calibri"/>
                <a:ea typeface="Calibri"/>
                <a:cs typeface="Calibri"/>
                <a:sym typeface="Calibri"/>
              </a:rPr>
              <a:t>Cause fibrosis in the bladder → hydronephrosis → kidney failure </a:t>
            </a:r>
            <a:endParaRPr sz="3400">
              <a:solidFill>
                <a:srgbClr val="FF0000"/>
              </a:solidFill>
              <a:latin typeface="Calibri"/>
              <a:ea typeface="Calibri"/>
              <a:cs typeface="Calibri"/>
              <a:sym typeface="Calibri"/>
            </a:endParaRPr>
          </a:p>
          <a:p>
            <a:pPr marL="1371600" lvl="2" indent="-444500" algn="l" rtl="0">
              <a:spcBef>
                <a:spcPts val="0"/>
              </a:spcBef>
              <a:spcAft>
                <a:spcPts val="0"/>
              </a:spcAft>
              <a:buClr>
                <a:srgbClr val="FF0000"/>
              </a:buClr>
              <a:buSzPts val="3400"/>
              <a:buFont typeface="Calibri"/>
              <a:buAutoNum type="romanLcPeriod"/>
            </a:pPr>
            <a:r>
              <a:rPr lang="en" sz="3400">
                <a:solidFill>
                  <a:srgbClr val="FF0000"/>
                </a:solidFill>
                <a:latin typeface="Calibri"/>
                <a:ea typeface="Calibri"/>
                <a:cs typeface="Calibri"/>
                <a:sym typeface="Calibri"/>
              </a:rPr>
              <a:t>Can lead to cancer bladder </a:t>
            </a:r>
            <a:endParaRPr sz="3400">
              <a:solidFill>
                <a:srgbClr val="FF0000"/>
              </a:solidFill>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 sz="3400">
                <a:latin typeface="Calibri"/>
                <a:ea typeface="Calibri"/>
                <a:cs typeface="Calibri"/>
                <a:sym typeface="Calibri"/>
              </a:rPr>
              <a:t>The pathology is due to immunological reaction caused by cell mediated immunity</a:t>
            </a:r>
            <a:r>
              <a:rPr lang="en" sz="3400">
                <a:solidFill>
                  <a:srgbClr val="FF0000"/>
                </a:solidFill>
                <a:latin typeface="Calibri"/>
                <a:ea typeface="Calibri"/>
                <a:cs typeface="Calibri"/>
                <a:sym typeface="Calibri"/>
              </a:rPr>
              <a:t> </a:t>
            </a:r>
            <a:endParaRPr sz="3400">
              <a:solidFill>
                <a:srgbClr val="FF0000"/>
              </a:solidFill>
              <a:latin typeface="Calibri"/>
              <a:ea typeface="Calibri"/>
              <a:cs typeface="Calibri"/>
              <a:sym typeface="Calibri"/>
            </a:endParaRPr>
          </a:p>
          <a:p>
            <a:pPr marL="0" lvl="0" indent="0" algn="l" rtl="0">
              <a:spcBef>
                <a:spcPts val="0"/>
              </a:spcBef>
              <a:spcAft>
                <a:spcPts val="0"/>
              </a:spcAft>
              <a:buNone/>
            </a:pPr>
            <a:endParaRPr sz="3400">
              <a:solidFill>
                <a:srgbClr val="FF0000"/>
              </a:solidFill>
              <a:latin typeface="Calibri"/>
              <a:ea typeface="Calibri"/>
              <a:cs typeface="Calibri"/>
              <a:sym typeface="Calibri"/>
            </a:endParaRPr>
          </a:p>
          <a:p>
            <a:pPr marL="0" lvl="0" indent="0" algn="l" rtl="0">
              <a:spcBef>
                <a:spcPts val="0"/>
              </a:spcBef>
              <a:spcAft>
                <a:spcPts val="0"/>
              </a:spcAft>
              <a:buNone/>
            </a:pPr>
            <a:endParaRPr sz="3400">
              <a:solidFill>
                <a:srgbClr val="FF0000"/>
              </a:solidFill>
              <a:latin typeface="Calibri"/>
              <a:ea typeface="Calibri"/>
              <a:cs typeface="Calibri"/>
              <a:sym typeface="Calibri"/>
            </a:endParaRPr>
          </a:p>
          <a:p>
            <a:pPr marL="0" lvl="0" indent="0" algn="l" rtl="0">
              <a:spcBef>
                <a:spcPts val="0"/>
              </a:spcBef>
              <a:spcAft>
                <a:spcPts val="0"/>
              </a:spcAft>
              <a:buNone/>
            </a:pPr>
            <a:endParaRPr sz="3400">
              <a:solidFill>
                <a:srgbClr val="FF0000"/>
              </a:solidFill>
              <a:latin typeface="Calibri"/>
              <a:ea typeface="Calibri"/>
              <a:cs typeface="Calibri"/>
              <a:sym typeface="Calibri"/>
            </a:endParaRPr>
          </a:p>
          <a:p>
            <a:pPr marL="0" lvl="0" indent="0" algn="l" rtl="0">
              <a:spcBef>
                <a:spcPts val="0"/>
              </a:spcBef>
              <a:spcAft>
                <a:spcPts val="0"/>
              </a:spcAft>
              <a:buNone/>
            </a:pPr>
            <a:endParaRPr sz="3400">
              <a:solidFill>
                <a:srgbClr val="FF0000"/>
              </a:solidFill>
              <a:latin typeface="Calibri"/>
              <a:ea typeface="Calibri"/>
              <a:cs typeface="Calibri"/>
              <a:sym typeface="Calibri"/>
            </a:endParaRPr>
          </a:p>
          <a:p>
            <a:pPr marL="0" lvl="0" indent="0" algn="l" rtl="0">
              <a:spcBef>
                <a:spcPts val="0"/>
              </a:spcBef>
              <a:spcAft>
                <a:spcPts val="0"/>
              </a:spcAft>
              <a:buNone/>
            </a:pPr>
            <a:endParaRPr sz="3400">
              <a:latin typeface="Calibri"/>
              <a:ea typeface="Calibri"/>
              <a:cs typeface="Calibri"/>
              <a:sym typeface="Calibri"/>
            </a:endParaRPr>
          </a:p>
        </p:txBody>
      </p:sp>
      <p:sp>
        <p:nvSpPr>
          <p:cNvPr id="114" name="Google Shape;114;p18"/>
          <p:cNvSpPr txBox="1"/>
          <p:nvPr/>
        </p:nvSpPr>
        <p:spPr>
          <a:xfrm>
            <a:off x="1242500" y="177500"/>
            <a:ext cx="13852800" cy="13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Josefin Sans"/>
                <a:ea typeface="Josefin Sans"/>
                <a:cs typeface="Josefin Sans"/>
                <a:sym typeface="Josefin Sans"/>
              </a:rPr>
              <a:t>Doctor’s Notes</a:t>
            </a:r>
            <a:endParaRPr sz="6000" b="1">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20" name="Google Shape;120;p19"/>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21" name="Google Shape;121;p19"/>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22" name="Google Shape;122;p19"/>
          <p:cNvPicPr preferRelativeResize="0"/>
          <p:nvPr/>
        </p:nvPicPr>
        <p:blipFill>
          <a:blip r:embed="rId4">
            <a:alphaModFix/>
          </a:blip>
          <a:stretch>
            <a:fillRect/>
          </a:stretch>
        </p:blipFill>
        <p:spPr>
          <a:xfrm>
            <a:off x="5226697" y="10111700"/>
            <a:ext cx="7569149" cy="943211"/>
          </a:xfrm>
          <a:prstGeom prst="rect">
            <a:avLst/>
          </a:prstGeom>
          <a:noFill/>
          <a:ln>
            <a:noFill/>
          </a:ln>
        </p:spPr>
      </p:pic>
      <p:graphicFrame>
        <p:nvGraphicFramePr>
          <p:cNvPr id="123" name="Google Shape;123;p19"/>
          <p:cNvGraphicFramePr/>
          <p:nvPr/>
        </p:nvGraphicFramePr>
        <p:xfrm>
          <a:off x="297488" y="1861100"/>
          <a:ext cx="3000000" cy="3000000"/>
        </p:xfrm>
        <a:graphic>
          <a:graphicData uri="http://schemas.openxmlformats.org/drawingml/2006/table">
            <a:tbl>
              <a:tblPr>
                <a:noFill/>
                <a:tableStyleId>{FAC0BA63-6A1F-470D-AABB-A1133D62135F}</a:tableStyleId>
              </a:tblPr>
              <a:tblGrid>
                <a:gridCol w="2259125">
                  <a:extLst>
                    <a:ext uri="{9D8B030D-6E8A-4147-A177-3AD203B41FA5}">
                      <a16:colId xmlns:a16="http://schemas.microsoft.com/office/drawing/2014/main" val="20000"/>
                    </a:ext>
                  </a:extLst>
                </a:gridCol>
                <a:gridCol w="3284425">
                  <a:extLst>
                    <a:ext uri="{9D8B030D-6E8A-4147-A177-3AD203B41FA5}">
                      <a16:colId xmlns:a16="http://schemas.microsoft.com/office/drawing/2014/main" val="20001"/>
                    </a:ext>
                  </a:extLst>
                </a:gridCol>
                <a:gridCol w="1781175">
                  <a:extLst>
                    <a:ext uri="{9D8B030D-6E8A-4147-A177-3AD203B41FA5}">
                      <a16:colId xmlns:a16="http://schemas.microsoft.com/office/drawing/2014/main" val="20002"/>
                    </a:ext>
                  </a:extLst>
                </a:gridCol>
                <a:gridCol w="2238375">
                  <a:extLst>
                    <a:ext uri="{9D8B030D-6E8A-4147-A177-3AD203B41FA5}">
                      <a16:colId xmlns:a16="http://schemas.microsoft.com/office/drawing/2014/main" val="20003"/>
                    </a:ext>
                  </a:extLst>
                </a:gridCol>
                <a:gridCol w="1609725">
                  <a:extLst>
                    <a:ext uri="{9D8B030D-6E8A-4147-A177-3AD203B41FA5}">
                      <a16:colId xmlns:a16="http://schemas.microsoft.com/office/drawing/2014/main" val="20004"/>
                    </a:ext>
                  </a:extLst>
                </a:gridCol>
                <a:gridCol w="5651500">
                  <a:extLst>
                    <a:ext uri="{9D8B030D-6E8A-4147-A177-3AD203B41FA5}">
                      <a16:colId xmlns:a16="http://schemas.microsoft.com/office/drawing/2014/main" val="20005"/>
                    </a:ext>
                  </a:extLst>
                </a:gridCol>
              </a:tblGrid>
              <a:tr h="0">
                <a:tc gridSpan="6">
                  <a:txBody>
                    <a:bodyPr/>
                    <a:lstStyle/>
                    <a:p>
                      <a:pPr marL="88900" marR="88900" lvl="0" indent="0" algn="ctr" rtl="0">
                        <a:lnSpc>
                          <a:spcPct val="115000"/>
                        </a:lnSpc>
                        <a:spcBef>
                          <a:spcPts val="0"/>
                        </a:spcBef>
                        <a:spcAft>
                          <a:spcPts val="0"/>
                        </a:spcAft>
                        <a:buNone/>
                      </a:pPr>
                      <a:r>
                        <a:rPr lang="en" sz="3000" b="1">
                          <a:latin typeface="Calibri"/>
                          <a:ea typeface="Calibri"/>
                          <a:cs typeface="Calibri"/>
                          <a:sym typeface="Calibri"/>
                        </a:rPr>
                        <a:t>Schistosoma</a:t>
                      </a:r>
                      <a:endParaRPr sz="30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3C47D"/>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1038225">
                <a:tc>
                  <a:txBody>
                    <a:bodyPr/>
                    <a:lstStyle/>
                    <a:p>
                      <a:pPr marL="88900" marR="88900" lvl="0" indent="0" algn="ctr" rtl="0">
                        <a:lnSpc>
                          <a:spcPct val="115000"/>
                        </a:lnSpc>
                        <a:spcBef>
                          <a:spcPts val="0"/>
                        </a:spcBef>
                        <a:spcAft>
                          <a:spcPts val="0"/>
                        </a:spcAft>
                        <a:buNone/>
                      </a:pPr>
                      <a:r>
                        <a:rPr lang="en" sz="2400">
                          <a:latin typeface="Calibri"/>
                          <a:ea typeface="Calibri"/>
                          <a:cs typeface="Calibri"/>
                          <a:sym typeface="Calibri"/>
                        </a:rPr>
                        <a:t> </a:t>
                      </a:r>
                      <a:endParaRPr sz="2400">
                        <a:latin typeface="Calibri"/>
                        <a:ea typeface="Calibri"/>
                        <a:cs typeface="Calibri"/>
                        <a:sym typeface="Calibri"/>
                      </a:endParaRPr>
                    </a:p>
                    <a:p>
                      <a:pPr marL="88900" marR="88900" lvl="0" indent="0" algn="ctr" rtl="0">
                        <a:lnSpc>
                          <a:spcPct val="115000"/>
                        </a:lnSpc>
                        <a:spcBef>
                          <a:spcPts val="0"/>
                        </a:spcBef>
                        <a:spcAft>
                          <a:spcPts val="0"/>
                        </a:spcAft>
                        <a:buNone/>
                      </a:pPr>
                      <a:r>
                        <a:rPr lang="en" sz="2400">
                          <a:latin typeface="Calibri"/>
                          <a:ea typeface="Calibri"/>
                          <a:cs typeface="Calibri"/>
                          <a:sym typeface="Calibri"/>
                        </a:rPr>
                        <a:t> </a:t>
                      </a:r>
                      <a:endParaRPr sz="2400">
                        <a:latin typeface="Calibri"/>
                        <a:ea typeface="Calibri"/>
                        <a:cs typeface="Calibri"/>
                        <a:sym typeface="Calibri"/>
                      </a:endParaRPr>
                    </a:p>
                    <a:p>
                      <a:pPr marL="88900" marR="88900" lvl="0" indent="0" algn="ctr" rtl="0">
                        <a:lnSpc>
                          <a:spcPct val="115000"/>
                        </a:lnSpc>
                        <a:spcBef>
                          <a:spcPts val="0"/>
                        </a:spcBef>
                        <a:spcAft>
                          <a:spcPts val="0"/>
                        </a:spcAft>
                        <a:buNone/>
                      </a:pPr>
                      <a:r>
                        <a:rPr lang="en" sz="2400" b="1">
                          <a:latin typeface="Calibri"/>
                          <a:ea typeface="Calibri"/>
                          <a:cs typeface="Calibri"/>
                          <a:sym typeface="Calibri"/>
                        </a:rPr>
                        <a:t>Cycle</a:t>
                      </a:r>
                      <a:r>
                        <a:rPr lang="en" sz="2400">
                          <a:latin typeface="Calibri"/>
                          <a:ea typeface="Calibri"/>
                          <a:cs typeface="Calibri"/>
                          <a:sym typeface="Calibri"/>
                        </a:rPr>
                        <a:t> </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5">
                  <a:txBody>
                    <a:bodyPr/>
                    <a:lstStyle/>
                    <a:p>
                      <a:pPr marL="88900" marR="88900" lvl="0" indent="0" algn="l" rtl="0">
                        <a:lnSpc>
                          <a:spcPct val="115000"/>
                        </a:lnSpc>
                        <a:spcBef>
                          <a:spcPts val="0"/>
                        </a:spcBef>
                        <a:spcAft>
                          <a:spcPts val="0"/>
                        </a:spcAft>
                        <a:buNone/>
                      </a:pPr>
                      <a:r>
                        <a:rPr lang="en" sz="2400">
                          <a:latin typeface="Calibri"/>
                          <a:ea typeface="Calibri"/>
                          <a:cs typeface="Calibri"/>
                          <a:sym typeface="Calibri"/>
                        </a:rPr>
                        <a:t>Egg in the water</a:t>
                      </a:r>
                      <a:r>
                        <a:rPr lang="en" sz="2400" b="1">
                          <a:latin typeface="Calibri"/>
                          <a:ea typeface="Calibri"/>
                          <a:cs typeface="Calibri"/>
                          <a:sym typeface="Calibri"/>
                        </a:rPr>
                        <a:t> - </a:t>
                      </a:r>
                      <a:r>
                        <a:rPr lang="en" sz="2400">
                          <a:latin typeface="Calibri"/>
                          <a:ea typeface="Calibri"/>
                          <a:cs typeface="Calibri"/>
                          <a:sym typeface="Calibri"/>
                        </a:rPr>
                        <a:t>miracidium hatches out of the</a:t>
                      </a:r>
                      <a:r>
                        <a:rPr lang="en" sz="2400" b="1">
                          <a:latin typeface="Calibri"/>
                          <a:ea typeface="Calibri"/>
                          <a:cs typeface="Calibri"/>
                          <a:sym typeface="Calibri"/>
                        </a:rPr>
                        <a:t> </a:t>
                      </a:r>
                      <a:r>
                        <a:rPr lang="en" sz="2400">
                          <a:latin typeface="Calibri"/>
                          <a:ea typeface="Calibri"/>
                          <a:cs typeface="Calibri"/>
                          <a:sym typeface="Calibri"/>
                        </a:rPr>
                        <a:t>egg, look for snail</a:t>
                      </a:r>
                      <a:r>
                        <a:rPr lang="en" sz="2400" b="1">
                          <a:latin typeface="Calibri"/>
                          <a:ea typeface="Calibri"/>
                          <a:cs typeface="Calibri"/>
                          <a:sym typeface="Calibri"/>
                        </a:rPr>
                        <a:t> -  Cercaria</a:t>
                      </a:r>
                      <a:r>
                        <a:rPr lang="en" sz="2400">
                          <a:latin typeface="Calibri"/>
                          <a:ea typeface="Calibri"/>
                          <a:cs typeface="Calibri"/>
                          <a:sym typeface="Calibri"/>
                        </a:rPr>
                        <a:t> emerge from </a:t>
                      </a:r>
                      <a:r>
                        <a:rPr lang="en" sz="2400" b="1">
                          <a:latin typeface="Calibri"/>
                          <a:ea typeface="Calibri"/>
                          <a:cs typeface="Calibri"/>
                          <a:sym typeface="Calibri"/>
                        </a:rPr>
                        <a:t>snail</a:t>
                      </a:r>
                      <a:r>
                        <a:rPr lang="en" sz="2400">
                          <a:latin typeface="Calibri"/>
                          <a:ea typeface="Calibri"/>
                          <a:cs typeface="Calibri"/>
                          <a:sym typeface="Calibri"/>
                        </a:rPr>
                        <a:t>  in the water and </a:t>
                      </a:r>
                      <a:r>
                        <a:rPr lang="en" sz="2400" b="1">
                          <a:latin typeface="Calibri"/>
                          <a:ea typeface="Calibri"/>
                          <a:cs typeface="Calibri"/>
                          <a:sym typeface="Calibri"/>
                        </a:rPr>
                        <a:t>penetrate the skin</a:t>
                      </a:r>
                      <a:r>
                        <a:rPr lang="en" sz="2400">
                          <a:latin typeface="Calibri"/>
                          <a:ea typeface="Calibri"/>
                          <a:cs typeface="Calibri"/>
                          <a:sym typeface="Calibri"/>
                        </a:rPr>
                        <a:t> of the human. Then it is transformed into a schistosomulae inside the host tissues, enters the systemic circulation. Goes either to:</a:t>
                      </a:r>
                      <a:endParaRPr sz="2400">
                        <a:latin typeface="Calibri"/>
                        <a:ea typeface="Calibri"/>
                        <a:cs typeface="Calibri"/>
                        <a:sym typeface="Calibri"/>
                      </a:endParaRPr>
                    </a:p>
                    <a:p>
                      <a:pPr marL="88900" marR="88900" lvl="0" indent="0" algn="l" rtl="0">
                        <a:lnSpc>
                          <a:spcPct val="115000"/>
                        </a:lnSpc>
                        <a:spcBef>
                          <a:spcPts val="0"/>
                        </a:spcBef>
                        <a:spcAft>
                          <a:spcPts val="0"/>
                        </a:spcAft>
                        <a:buNone/>
                      </a:pPr>
                      <a:r>
                        <a:rPr lang="en" sz="2400">
                          <a:latin typeface="Calibri"/>
                          <a:ea typeface="Calibri"/>
                          <a:cs typeface="Calibri"/>
                          <a:sym typeface="Calibri"/>
                        </a:rPr>
                        <a:t>1- the portal circulation and mature in the mesenteric veins (S.mansoni) </a:t>
                      </a:r>
                      <a:endParaRPr sz="2400">
                        <a:latin typeface="Calibri"/>
                        <a:ea typeface="Calibri"/>
                        <a:cs typeface="Calibri"/>
                        <a:sym typeface="Calibri"/>
                      </a:endParaRPr>
                    </a:p>
                    <a:p>
                      <a:pPr marL="88900" marR="88900" lvl="0" indent="0" algn="l" rtl="0">
                        <a:lnSpc>
                          <a:spcPct val="115000"/>
                        </a:lnSpc>
                        <a:spcBef>
                          <a:spcPts val="0"/>
                        </a:spcBef>
                        <a:spcAft>
                          <a:spcPts val="0"/>
                        </a:spcAft>
                        <a:buNone/>
                      </a:pPr>
                      <a:r>
                        <a:rPr lang="en" sz="2400">
                          <a:latin typeface="Calibri"/>
                          <a:ea typeface="Calibri"/>
                          <a:cs typeface="Calibri"/>
                          <a:sym typeface="Calibri"/>
                        </a:rPr>
                        <a:t>2- worms and mature in the vesical venous plexus surrounding the urinary bladder  (S.haematobium) </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1"/>
                  </a:ext>
                </a:extLst>
              </a:tr>
              <a:tr h="0">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Types</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3">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Schistosoma mansoni</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7A8"/>
                    </a:solidFill>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Schistosoma haematobium</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7A8"/>
                    </a:solidFill>
                  </a:tcPr>
                </a:tc>
                <a:tc hMerge="1">
                  <a:txBody>
                    <a:bodyPr/>
                    <a:lstStyle/>
                    <a:p>
                      <a:endParaRPr lang="ar-SA"/>
                    </a:p>
                  </a:txBody>
                  <a:tcPr/>
                </a:tc>
                <a:extLst>
                  <a:ext uri="{0D108BD9-81ED-4DB2-BD59-A6C34878D82A}">
                    <a16:rowId xmlns:a16="http://schemas.microsoft.com/office/drawing/2014/main" val="10002"/>
                  </a:ext>
                </a:extLst>
              </a:tr>
              <a:tr h="0">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Mature in</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3">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Mesenteries blood capillary </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Venous plexus of the bladder</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3"/>
                  </a:ext>
                </a:extLst>
              </a:tr>
              <a:tr h="0">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Infective stage</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5">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Cercariae (by penetrate the skin and cause </a:t>
                      </a:r>
                      <a:r>
                        <a:rPr lang="en" sz="2400">
                          <a:latin typeface="Calibri"/>
                          <a:ea typeface="Calibri"/>
                          <a:cs typeface="Calibri"/>
                          <a:sym typeface="Calibri"/>
                        </a:rPr>
                        <a:t> </a:t>
                      </a:r>
                      <a:r>
                        <a:rPr lang="en" sz="2400">
                          <a:solidFill>
                            <a:srgbClr val="FF0000"/>
                          </a:solidFill>
                          <a:latin typeface="Calibri"/>
                          <a:ea typeface="Calibri"/>
                          <a:cs typeface="Calibri"/>
                          <a:sym typeface="Calibri"/>
                        </a:rPr>
                        <a:t>Cercarial dermatitis)</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4"/>
                  </a:ext>
                </a:extLst>
              </a:tr>
              <a:tr h="352425">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Diagnostic stage  </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3">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Egg with lateral spine </a:t>
                      </a:r>
                      <a:endParaRPr sz="2400">
                        <a:solidFill>
                          <a:srgbClr val="FF0000"/>
                        </a:solidFill>
                        <a:latin typeface="Calibri"/>
                        <a:ea typeface="Calibri"/>
                        <a:cs typeface="Calibri"/>
                        <a:sym typeface="Calibri"/>
                      </a:endParaRPr>
                    </a:p>
                    <a:p>
                      <a:pPr marL="88900" marR="88900" lvl="0" indent="0" algn="ctr" rtl="0">
                        <a:lnSpc>
                          <a:spcPct val="115000"/>
                        </a:lnSpc>
                        <a:spcBef>
                          <a:spcPts val="0"/>
                        </a:spcBef>
                        <a:spcAft>
                          <a:spcPts val="0"/>
                        </a:spcAft>
                        <a:buNone/>
                      </a:pPr>
                      <a:r>
                        <a:rPr lang="en" sz="2400" b="1">
                          <a:solidFill>
                            <a:srgbClr val="FF0000"/>
                          </a:solidFill>
                          <a:latin typeface="Calibri"/>
                          <a:ea typeface="Calibri"/>
                          <a:cs typeface="Calibri"/>
                          <a:sym typeface="Calibri"/>
                        </a:rPr>
                        <a:t>found in stool   </a:t>
                      </a:r>
                      <a:endParaRPr sz="2400" b="1">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Egg with terminal spine </a:t>
                      </a:r>
                      <a:r>
                        <a:rPr lang="en" sz="2400" b="1">
                          <a:solidFill>
                            <a:srgbClr val="FF0000"/>
                          </a:solidFill>
                          <a:latin typeface="Calibri"/>
                          <a:ea typeface="Calibri"/>
                          <a:cs typeface="Calibri"/>
                          <a:sym typeface="Calibri"/>
                        </a:rPr>
                        <a:t>found in urine</a:t>
                      </a:r>
                      <a:endParaRPr sz="2400" b="1">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5"/>
                  </a:ext>
                </a:extLst>
              </a:tr>
              <a:tr h="0">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Definitive host</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5">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Human</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6"/>
                  </a:ext>
                </a:extLst>
              </a:tr>
              <a:tr h="352425">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Intermediate host</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5">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Snails</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7"/>
                  </a:ext>
                </a:extLst>
              </a:tr>
              <a:tr h="1209675">
                <a:tc>
                  <a:txBody>
                    <a:bodyPr/>
                    <a:lstStyle/>
                    <a:p>
                      <a:pPr marL="88900" marR="88900" lvl="0" indent="0" algn="ctr" rtl="0">
                        <a:lnSpc>
                          <a:spcPct val="115000"/>
                        </a:lnSpc>
                        <a:spcBef>
                          <a:spcPts val="0"/>
                        </a:spcBef>
                        <a:spcAft>
                          <a:spcPts val="0"/>
                        </a:spcAft>
                        <a:buNone/>
                      </a:pPr>
                      <a:endParaRPr sz="2400" b="1">
                        <a:latin typeface="Calibri"/>
                        <a:ea typeface="Calibri"/>
                        <a:cs typeface="Calibri"/>
                        <a:sym typeface="Calibri"/>
                      </a:endParaRPr>
                    </a:p>
                    <a:p>
                      <a:pPr marL="0" marR="88900" lvl="0" indent="0" algn="l" rtl="0">
                        <a:lnSpc>
                          <a:spcPct val="115000"/>
                        </a:lnSpc>
                        <a:spcBef>
                          <a:spcPts val="0"/>
                        </a:spcBef>
                        <a:spcAft>
                          <a:spcPts val="0"/>
                        </a:spcAft>
                        <a:buNone/>
                      </a:pPr>
                      <a:endParaRPr sz="2400" b="1">
                        <a:latin typeface="Calibri"/>
                        <a:ea typeface="Calibri"/>
                        <a:cs typeface="Calibri"/>
                        <a:sym typeface="Calibri"/>
                      </a:endParaRPr>
                    </a:p>
                    <a:p>
                      <a:pPr marL="88900" marR="88900" lvl="0" indent="0" algn="ctr" rtl="0">
                        <a:lnSpc>
                          <a:spcPct val="115000"/>
                        </a:lnSpc>
                        <a:spcBef>
                          <a:spcPts val="0"/>
                        </a:spcBef>
                        <a:spcAft>
                          <a:spcPts val="0"/>
                        </a:spcAft>
                        <a:buNone/>
                      </a:pPr>
                      <a:r>
                        <a:rPr lang="en" sz="2400" b="1">
                          <a:latin typeface="Calibri"/>
                          <a:ea typeface="Calibri"/>
                          <a:cs typeface="Calibri"/>
                          <a:sym typeface="Calibri"/>
                        </a:rPr>
                        <a:t>Pathogenicity</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5">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The </a:t>
                      </a:r>
                      <a:r>
                        <a:rPr lang="en" sz="2400" b="1">
                          <a:solidFill>
                            <a:srgbClr val="FF0000"/>
                          </a:solidFill>
                          <a:latin typeface="Calibri"/>
                          <a:ea typeface="Calibri"/>
                          <a:cs typeface="Calibri"/>
                          <a:sym typeface="Calibri"/>
                        </a:rPr>
                        <a:t>egg</a:t>
                      </a:r>
                      <a:r>
                        <a:rPr lang="en" sz="2400">
                          <a:solidFill>
                            <a:srgbClr val="FF0000"/>
                          </a:solidFill>
                          <a:latin typeface="Calibri"/>
                          <a:ea typeface="Calibri"/>
                          <a:cs typeface="Calibri"/>
                          <a:sym typeface="Calibri"/>
                        </a:rPr>
                        <a:t> is the main cause of pathology in schistosomiasis</a:t>
                      </a:r>
                      <a:endParaRPr sz="2400">
                        <a:solidFill>
                          <a:srgbClr val="FF0000"/>
                        </a:solidFill>
                        <a:latin typeface="Calibri"/>
                        <a:ea typeface="Calibri"/>
                        <a:cs typeface="Calibri"/>
                        <a:sym typeface="Calibri"/>
                      </a:endParaRPr>
                    </a:p>
                    <a:p>
                      <a:pPr marL="88900" marR="88900" lvl="0" indent="0" algn="l" rtl="0">
                        <a:lnSpc>
                          <a:spcPct val="115000"/>
                        </a:lnSpc>
                        <a:spcBef>
                          <a:spcPts val="0"/>
                        </a:spcBef>
                        <a:spcAft>
                          <a:spcPts val="0"/>
                        </a:spcAft>
                        <a:buNone/>
                      </a:pPr>
                      <a:r>
                        <a:rPr lang="en" sz="2400">
                          <a:latin typeface="Calibri"/>
                          <a:ea typeface="Calibri"/>
                          <a:cs typeface="Calibri"/>
                          <a:sym typeface="Calibri"/>
                        </a:rPr>
                        <a:t>1-Cercarial dermatitis: at the site of entry of cercaria.</a:t>
                      </a:r>
                      <a:endParaRPr sz="2400">
                        <a:latin typeface="Calibri"/>
                        <a:ea typeface="Calibri"/>
                        <a:cs typeface="Calibri"/>
                        <a:sym typeface="Calibri"/>
                      </a:endParaRPr>
                    </a:p>
                    <a:p>
                      <a:pPr marL="88900" marR="88900" lvl="0" indent="0" algn="l" rtl="0">
                        <a:lnSpc>
                          <a:spcPct val="115000"/>
                        </a:lnSpc>
                        <a:spcBef>
                          <a:spcPts val="0"/>
                        </a:spcBef>
                        <a:spcAft>
                          <a:spcPts val="0"/>
                        </a:spcAft>
                        <a:buNone/>
                      </a:pPr>
                      <a:r>
                        <a:rPr lang="en" sz="2400">
                          <a:latin typeface="Calibri"/>
                          <a:ea typeface="Calibri"/>
                          <a:cs typeface="Calibri"/>
                          <a:sym typeface="Calibri"/>
                        </a:rPr>
                        <a:t>2-Toxic Metabolites: may cause anaphylactic reaction </a:t>
                      </a:r>
                      <a:endParaRPr sz="2400">
                        <a:latin typeface="Calibri"/>
                        <a:ea typeface="Calibri"/>
                        <a:cs typeface="Calibri"/>
                        <a:sym typeface="Calibri"/>
                      </a:endParaRPr>
                    </a:p>
                    <a:p>
                      <a:pPr marL="88900" marR="88900" lvl="0" indent="0" algn="l" rtl="0">
                        <a:lnSpc>
                          <a:spcPct val="115000"/>
                        </a:lnSpc>
                        <a:spcBef>
                          <a:spcPts val="0"/>
                        </a:spcBef>
                        <a:spcAft>
                          <a:spcPts val="0"/>
                        </a:spcAft>
                        <a:buNone/>
                      </a:pPr>
                      <a:r>
                        <a:rPr lang="en" sz="2400">
                          <a:latin typeface="Calibri"/>
                          <a:ea typeface="Calibri"/>
                          <a:cs typeface="Calibri"/>
                          <a:sym typeface="Calibri"/>
                        </a:rPr>
                        <a:t>3-Terminal spined eggs : Schistosome eggs  act as foreign protein ,cause irritation leading to cell infiltration and connective tissue hyperplasia ,egg granuloma around each egg (</a:t>
                      </a:r>
                      <a:r>
                        <a:rPr lang="en" sz="2400">
                          <a:solidFill>
                            <a:srgbClr val="FF0000"/>
                          </a:solidFill>
                          <a:latin typeface="Calibri"/>
                          <a:ea typeface="Calibri"/>
                          <a:cs typeface="Calibri"/>
                          <a:sym typeface="Calibri"/>
                        </a:rPr>
                        <a:t>cell mediated immunity</a:t>
                      </a:r>
                      <a:r>
                        <a:rPr lang="en" sz="2400">
                          <a:latin typeface="Calibri"/>
                          <a:ea typeface="Calibri"/>
                          <a:cs typeface="Calibri"/>
                          <a:sym typeface="Calibri"/>
                        </a:rPr>
                        <a:t>) .</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8"/>
                  </a:ext>
                </a:extLst>
              </a:tr>
              <a:tr h="1038225">
                <a:tc>
                  <a:txBody>
                    <a:bodyPr/>
                    <a:lstStyle/>
                    <a:p>
                      <a:pPr marL="88900" marR="88900" lvl="0" indent="0" algn="ctr" rtl="0">
                        <a:lnSpc>
                          <a:spcPct val="115000"/>
                        </a:lnSpc>
                        <a:spcBef>
                          <a:spcPts val="0"/>
                        </a:spcBef>
                        <a:spcAft>
                          <a:spcPts val="0"/>
                        </a:spcAft>
                        <a:buNone/>
                      </a:pPr>
                      <a:endParaRPr sz="2400" b="1">
                        <a:latin typeface="Calibri"/>
                        <a:ea typeface="Calibri"/>
                        <a:cs typeface="Calibri"/>
                        <a:sym typeface="Calibri"/>
                      </a:endParaRPr>
                    </a:p>
                    <a:p>
                      <a:pPr marL="88900" marR="88900" lvl="0" indent="0" algn="ctr" rtl="0">
                        <a:lnSpc>
                          <a:spcPct val="115000"/>
                        </a:lnSpc>
                        <a:spcBef>
                          <a:spcPts val="0"/>
                        </a:spcBef>
                        <a:spcAft>
                          <a:spcPts val="0"/>
                        </a:spcAft>
                        <a:buNone/>
                      </a:pPr>
                      <a:r>
                        <a:rPr lang="en" sz="2400" b="1">
                          <a:latin typeface="Calibri"/>
                          <a:ea typeface="Calibri"/>
                          <a:cs typeface="Calibri"/>
                          <a:sym typeface="Calibri"/>
                        </a:rPr>
                        <a:t>Clinically </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3">
                  <a:txBody>
                    <a:bodyPr/>
                    <a:lstStyle/>
                    <a:p>
                      <a:pPr marL="88900" marR="88900" lvl="0" indent="0" algn="ctr" rtl="0">
                        <a:lnSpc>
                          <a:spcPct val="115000"/>
                        </a:lnSpc>
                        <a:spcBef>
                          <a:spcPts val="0"/>
                        </a:spcBef>
                        <a:spcAft>
                          <a:spcPts val="0"/>
                        </a:spcAft>
                        <a:buNone/>
                      </a:pPr>
                      <a:r>
                        <a:rPr lang="en" sz="2400" b="1">
                          <a:solidFill>
                            <a:srgbClr val="FF0000"/>
                          </a:solidFill>
                          <a:latin typeface="Calibri"/>
                          <a:ea typeface="Calibri"/>
                          <a:cs typeface="Calibri"/>
                          <a:sym typeface="Calibri"/>
                        </a:rPr>
                        <a:t>Periportal fibrosis Lead to portal hypertension, hepatomegaly, splenomegaly,</a:t>
                      </a:r>
                      <a:r>
                        <a:rPr lang="en" sz="2400">
                          <a:solidFill>
                            <a:srgbClr val="FF0000"/>
                          </a:solidFill>
                          <a:latin typeface="Calibri"/>
                          <a:ea typeface="Calibri"/>
                          <a:cs typeface="Calibri"/>
                          <a:sym typeface="Calibri"/>
                        </a:rPr>
                        <a:t> </a:t>
                      </a:r>
                      <a:r>
                        <a:rPr lang="en" sz="2400">
                          <a:latin typeface="Calibri"/>
                          <a:ea typeface="Calibri"/>
                          <a:cs typeface="Calibri"/>
                          <a:sym typeface="Calibri"/>
                        </a:rPr>
                        <a:t>esophageal varices,  hemorrhoids and ascites.</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 sz="2400">
                          <a:latin typeface="Calibri"/>
                          <a:ea typeface="Calibri"/>
                          <a:cs typeface="Calibri"/>
                          <a:sym typeface="Calibri"/>
                        </a:rPr>
                        <a:t>Calcification and granuloma formation in the bladder. Constriction of the orifice of the ureter may produce </a:t>
                      </a:r>
                      <a:r>
                        <a:rPr lang="en" sz="2400" b="1">
                          <a:solidFill>
                            <a:srgbClr val="FF0000"/>
                          </a:solidFill>
                          <a:latin typeface="Calibri"/>
                          <a:ea typeface="Calibri"/>
                          <a:cs typeface="Calibri"/>
                          <a:sym typeface="Calibri"/>
                        </a:rPr>
                        <a:t>kidney damage</a:t>
                      </a:r>
                      <a:r>
                        <a:rPr lang="en" sz="2400">
                          <a:latin typeface="Calibri"/>
                          <a:ea typeface="Calibri"/>
                          <a:cs typeface="Calibri"/>
                          <a:sym typeface="Calibri"/>
                        </a:rPr>
                        <a:t>, hydronephrosis and </a:t>
                      </a:r>
                      <a:r>
                        <a:rPr lang="en" sz="2400" b="1">
                          <a:solidFill>
                            <a:srgbClr val="FF0000"/>
                          </a:solidFill>
                          <a:latin typeface="Calibri"/>
                          <a:ea typeface="Calibri"/>
                          <a:cs typeface="Calibri"/>
                          <a:sym typeface="Calibri"/>
                        </a:rPr>
                        <a:t>cancer of the bladder.</a:t>
                      </a:r>
                      <a:endParaRPr sz="2400" b="1">
                        <a:solidFill>
                          <a:srgbClr val="FF0000"/>
                        </a:solidFill>
                        <a:latin typeface="Calibri"/>
                        <a:ea typeface="Calibri"/>
                        <a:cs typeface="Calibri"/>
                        <a:sym typeface="Calibri"/>
                      </a:endParaRPr>
                    </a:p>
                  </a:txBody>
                  <a:tcPr marL="0" marR="1828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9"/>
                  </a:ext>
                </a:extLst>
              </a:tr>
              <a:tr h="0">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symptoms</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3">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Dysentery (blood and mucus in stools)</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Painless haematuria</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10"/>
                  </a:ext>
                </a:extLst>
              </a:tr>
              <a:tr h="352425">
                <a:tc rowSpan="2">
                  <a:txBody>
                    <a:bodyPr/>
                    <a:lstStyle/>
                    <a:p>
                      <a:pPr marL="88900" marR="88900" lvl="0" indent="0" algn="ctr" rtl="0">
                        <a:lnSpc>
                          <a:spcPct val="115000"/>
                        </a:lnSpc>
                        <a:spcBef>
                          <a:spcPts val="0"/>
                        </a:spcBef>
                        <a:spcAft>
                          <a:spcPts val="0"/>
                        </a:spcAft>
                        <a:buNone/>
                      </a:pPr>
                      <a:endParaRPr sz="2400" b="1">
                        <a:latin typeface="Calibri"/>
                        <a:ea typeface="Calibri"/>
                        <a:cs typeface="Calibri"/>
                        <a:sym typeface="Calibri"/>
                      </a:endParaRPr>
                    </a:p>
                    <a:p>
                      <a:pPr marL="88900" marR="88900" lvl="0" indent="0" algn="ctr" rtl="0">
                        <a:lnSpc>
                          <a:spcPct val="115000"/>
                        </a:lnSpc>
                        <a:spcBef>
                          <a:spcPts val="0"/>
                        </a:spcBef>
                        <a:spcAft>
                          <a:spcPts val="0"/>
                        </a:spcAft>
                        <a:buNone/>
                      </a:pPr>
                      <a:endParaRPr sz="2400" b="1">
                        <a:latin typeface="Calibri"/>
                        <a:ea typeface="Calibri"/>
                        <a:cs typeface="Calibri"/>
                        <a:sym typeface="Calibri"/>
                      </a:endParaRPr>
                    </a:p>
                    <a:p>
                      <a:pPr marL="88900" marR="88900" lvl="0" indent="0" algn="ctr" rtl="0">
                        <a:lnSpc>
                          <a:spcPct val="115000"/>
                        </a:lnSpc>
                        <a:spcBef>
                          <a:spcPts val="0"/>
                        </a:spcBef>
                        <a:spcAft>
                          <a:spcPts val="0"/>
                        </a:spcAft>
                        <a:buNone/>
                      </a:pPr>
                      <a:r>
                        <a:rPr lang="en" sz="2400" b="1">
                          <a:latin typeface="Calibri"/>
                          <a:ea typeface="Calibri"/>
                          <a:cs typeface="Calibri"/>
                          <a:sym typeface="Calibri"/>
                        </a:rPr>
                        <a:t>Diagnosis</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3">
                  <a:txBody>
                    <a:bodyPr/>
                    <a:lstStyle/>
                    <a:p>
                      <a:pPr marL="88900" marR="88900" lvl="0" indent="0" algn="l" rtl="0">
                        <a:lnSpc>
                          <a:spcPct val="115000"/>
                        </a:lnSpc>
                        <a:spcBef>
                          <a:spcPts val="0"/>
                        </a:spcBef>
                        <a:spcAft>
                          <a:spcPts val="0"/>
                        </a:spcAft>
                        <a:buNone/>
                      </a:pPr>
                      <a:r>
                        <a:rPr lang="en" sz="2400">
                          <a:latin typeface="Calibri"/>
                          <a:ea typeface="Calibri"/>
                          <a:cs typeface="Calibri"/>
                          <a:sym typeface="Calibri"/>
                        </a:rPr>
                        <a:t>Microscopical:</a:t>
                      </a:r>
                      <a:endParaRPr sz="2400">
                        <a:latin typeface="Calibri"/>
                        <a:ea typeface="Calibri"/>
                        <a:cs typeface="Calibri"/>
                        <a:sym typeface="Calibri"/>
                      </a:endParaRPr>
                    </a:p>
                    <a:p>
                      <a:pPr marL="88900" marR="88900" lvl="0" indent="0" algn="l" rtl="0">
                        <a:lnSpc>
                          <a:spcPct val="115000"/>
                        </a:lnSpc>
                        <a:spcBef>
                          <a:spcPts val="0"/>
                        </a:spcBef>
                        <a:spcAft>
                          <a:spcPts val="0"/>
                        </a:spcAft>
                        <a:buNone/>
                      </a:pPr>
                      <a:r>
                        <a:rPr lang="en" sz="2400">
                          <a:solidFill>
                            <a:srgbClr val="FF0000"/>
                          </a:solidFill>
                          <a:latin typeface="Calibri"/>
                          <a:ea typeface="Calibri"/>
                          <a:cs typeface="Calibri"/>
                          <a:sym typeface="Calibri"/>
                        </a:rPr>
                        <a:t>Examination of stools</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88900" marR="88900" lvl="0" indent="0" algn="l" rtl="0">
                        <a:lnSpc>
                          <a:spcPct val="115000"/>
                        </a:lnSpc>
                        <a:spcBef>
                          <a:spcPts val="0"/>
                        </a:spcBef>
                        <a:spcAft>
                          <a:spcPts val="0"/>
                        </a:spcAft>
                        <a:buNone/>
                      </a:pPr>
                      <a:r>
                        <a:rPr lang="en" sz="2400">
                          <a:latin typeface="Calibri"/>
                          <a:ea typeface="Calibri"/>
                          <a:cs typeface="Calibri"/>
                          <a:sym typeface="Calibri"/>
                        </a:rPr>
                        <a:t>Microscopical:</a:t>
                      </a:r>
                      <a:endParaRPr sz="2400">
                        <a:latin typeface="Calibri"/>
                        <a:ea typeface="Calibri"/>
                        <a:cs typeface="Calibri"/>
                        <a:sym typeface="Calibri"/>
                      </a:endParaRPr>
                    </a:p>
                    <a:p>
                      <a:pPr marL="88900" marR="88900" lvl="0" indent="0" algn="l" rtl="0">
                        <a:lnSpc>
                          <a:spcPct val="115000"/>
                        </a:lnSpc>
                        <a:spcBef>
                          <a:spcPts val="0"/>
                        </a:spcBef>
                        <a:spcAft>
                          <a:spcPts val="0"/>
                        </a:spcAft>
                        <a:buNone/>
                      </a:pPr>
                      <a:r>
                        <a:rPr lang="en" sz="2400">
                          <a:solidFill>
                            <a:srgbClr val="FF0000"/>
                          </a:solidFill>
                          <a:latin typeface="Calibri"/>
                          <a:ea typeface="Calibri"/>
                          <a:cs typeface="Calibri"/>
                          <a:sym typeface="Calibri"/>
                        </a:rPr>
                        <a:t>Examination of urine </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11"/>
                  </a:ext>
                </a:extLst>
              </a:tr>
              <a:tr h="523875">
                <a:tc vMerge="1">
                  <a:txBody>
                    <a:bodyPr/>
                    <a:lstStyle/>
                    <a:p>
                      <a:endParaRPr lang="ar-SA"/>
                    </a:p>
                  </a:txBody>
                  <a:tcPr/>
                </a:tc>
                <a:tc gridSpan="5">
                  <a:txBody>
                    <a:bodyPr/>
                    <a:lstStyle/>
                    <a:p>
                      <a:pPr marL="88900" marR="88900" lvl="0" indent="0" algn="l" rtl="0">
                        <a:lnSpc>
                          <a:spcPct val="115000"/>
                        </a:lnSpc>
                        <a:spcBef>
                          <a:spcPts val="0"/>
                        </a:spcBef>
                        <a:spcAft>
                          <a:spcPts val="0"/>
                        </a:spcAft>
                        <a:buNone/>
                      </a:pPr>
                      <a:r>
                        <a:rPr lang="en" sz="2400">
                          <a:latin typeface="Calibri"/>
                          <a:ea typeface="Calibri"/>
                          <a:cs typeface="Calibri"/>
                          <a:sym typeface="Calibri"/>
                        </a:rPr>
                        <a:t>Immunological Serological tests CFT,ELIZA.</a:t>
                      </a:r>
                      <a:endParaRPr sz="2400">
                        <a:latin typeface="Calibri"/>
                        <a:ea typeface="Calibri"/>
                        <a:cs typeface="Calibri"/>
                        <a:sym typeface="Calibri"/>
                      </a:endParaRPr>
                    </a:p>
                    <a:p>
                      <a:pPr marL="88900" marR="88900" lvl="0" indent="0" algn="l" rtl="0">
                        <a:lnSpc>
                          <a:spcPct val="115000"/>
                        </a:lnSpc>
                        <a:spcBef>
                          <a:spcPts val="0"/>
                        </a:spcBef>
                        <a:spcAft>
                          <a:spcPts val="0"/>
                        </a:spcAft>
                        <a:buNone/>
                      </a:pPr>
                      <a:r>
                        <a:rPr lang="en" sz="2400">
                          <a:latin typeface="Calibri"/>
                          <a:ea typeface="Calibri"/>
                          <a:cs typeface="Calibri"/>
                          <a:sym typeface="Calibri"/>
                        </a:rPr>
                        <a:t>Indirect: Radiological - endoscopy</a:t>
                      </a:r>
                      <a:endParaRPr sz="2400">
                        <a:latin typeface="Calibri"/>
                        <a:ea typeface="Calibri"/>
                        <a:cs typeface="Calibri"/>
                        <a:sym typeface="Calibri"/>
                      </a:endParaRPr>
                    </a:p>
                    <a:p>
                      <a:pPr marL="88900" marR="88900" lvl="0" indent="0" algn="l" rtl="0">
                        <a:lnSpc>
                          <a:spcPct val="115000"/>
                        </a:lnSpc>
                        <a:spcBef>
                          <a:spcPts val="0"/>
                        </a:spcBef>
                        <a:spcAft>
                          <a:spcPts val="0"/>
                        </a:spcAft>
                        <a:buNone/>
                      </a:pPr>
                      <a:r>
                        <a:rPr lang="en" sz="2400">
                          <a:latin typeface="Calibri"/>
                          <a:ea typeface="Calibri"/>
                          <a:cs typeface="Calibri"/>
                          <a:sym typeface="Calibri"/>
                        </a:rPr>
                        <a:t>Intradermal test : With cercarial antigen cause allergic reaction.</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12"/>
                  </a:ext>
                </a:extLst>
              </a:tr>
              <a:tr h="0">
                <a:tc gridSpan="6">
                  <a:txBody>
                    <a:bodyPr/>
                    <a:lstStyle/>
                    <a:p>
                      <a:pPr marL="88900" marR="88900" lvl="0" indent="0" algn="ctr" rtl="0">
                        <a:lnSpc>
                          <a:spcPct val="115000"/>
                        </a:lnSpc>
                        <a:spcBef>
                          <a:spcPts val="0"/>
                        </a:spcBef>
                        <a:spcAft>
                          <a:spcPts val="0"/>
                        </a:spcAft>
                        <a:buNone/>
                      </a:pPr>
                      <a:r>
                        <a:rPr lang="en" sz="3000" b="1">
                          <a:latin typeface="Calibri"/>
                          <a:ea typeface="Calibri"/>
                          <a:cs typeface="Calibri"/>
                          <a:sym typeface="Calibri"/>
                        </a:rPr>
                        <a:t>Fasciola hepatica</a:t>
                      </a:r>
                      <a:endParaRPr sz="30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3C47D"/>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13"/>
                  </a:ext>
                </a:extLst>
              </a:tr>
              <a:tr h="695325">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Route of infection</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2">
                  <a:txBody>
                    <a:bodyPr/>
                    <a:lstStyle/>
                    <a:p>
                      <a:pPr marL="88900" marR="88900" lvl="0" indent="0" algn="ctr" rtl="0">
                        <a:lnSpc>
                          <a:spcPct val="115000"/>
                        </a:lnSpc>
                        <a:spcBef>
                          <a:spcPts val="0"/>
                        </a:spcBef>
                        <a:spcAft>
                          <a:spcPts val="0"/>
                        </a:spcAft>
                        <a:buNone/>
                      </a:pPr>
                      <a:r>
                        <a:rPr lang="en" sz="2400">
                          <a:latin typeface="Calibri"/>
                          <a:ea typeface="Calibri"/>
                          <a:cs typeface="Calibri"/>
                          <a:sym typeface="Calibri"/>
                        </a:rPr>
                        <a:t>By </a:t>
                      </a:r>
                      <a:r>
                        <a:rPr lang="en" sz="2400">
                          <a:solidFill>
                            <a:srgbClr val="FF0000"/>
                          </a:solidFill>
                          <a:latin typeface="Calibri"/>
                          <a:ea typeface="Calibri"/>
                          <a:cs typeface="Calibri"/>
                          <a:sym typeface="Calibri"/>
                        </a:rPr>
                        <a:t>ingestion</a:t>
                      </a:r>
                      <a:r>
                        <a:rPr lang="en" sz="2400">
                          <a:latin typeface="Calibri"/>
                          <a:ea typeface="Calibri"/>
                          <a:cs typeface="Calibri"/>
                          <a:sym typeface="Calibri"/>
                        </a:rPr>
                        <a:t> of water </a:t>
                      </a:r>
                      <a:r>
                        <a:rPr lang="en" sz="2400">
                          <a:solidFill>
                            <a:srgbClr val="FF0000"/>
                          </a:solidFill>
                          <a:latin typeface="Calibri"/>
                          <a:ea typeface="Calibri"/>
                          <a:cs typeface="Calibri"/>
                          <a:sym typeface="Calibri"/>
                        </a:rPr>
                        <a:t>vegetation contaminated </a:t>
                      </a:r>
                      <a:r>
                        <a:rPr lang="en" sz="2400">
                          <a:latin typeface="Calibri"/>
                          <a:ea typeface="Calibri"/>
                          <a:cs typeface="Calibri"/>
                          <a:sym typeface="Calibri"/>
                        </a:rPr>
                        <a:t>with the metacercaria.</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Diagnostic stage  </a:t>
                      </a:r>
                      <a:endParaRPr sz="2400" b="1">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hMerge="1">
                  <a:txBody>
                    <a:bodyPr/>
                    <a:lstStyle/>
                    <a:p>
                      <a:endParaRPr lang="ar-SA"/>
                    </a:p>
                  </a:txBody>
                  <a:tcPr/>
                </a:tc>
                <a:tc>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Eggs pass in stool or in the duodenal aspirate or biliary tract</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523875">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Intermediate host</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snalis</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Definitive host</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a:txBody>
                    <a:bodyPr/>
                    <a:lstStyle/>
                    <a:p>
                      <a:pPr marL="88900" marR="88900" lvl="0" indent="0" algn="ctr" rtl="0">
                        <a:lnSpc>
                          <a:spcPct val="115000"/>
                        </a:lnSpc>
                        <a:spcBef>
                          <a:spcPts val="0"/>
                        </a:spcBef>
                        <a:spcAft>
                          <a:spcPts val="0"/>
                        </a:spcAft>
                        <a:buNone/>
                      </a:pPr>
                      <a:r>
                        <a:rPr lang="en" sz="2400">
                          <a:solidFill>
                            <a:srgbClr val="FF0000"/>
                          </a:solidFill>
                          <a:latin typeface="Calibri"/>
                          <a:ea typeface="Calibri"/>
                          <a:cs typeface="Calibri"/>
                          <a:sym typeface="Calibri"/>
                        </a:rPr>
                        <a:t>Sheep ,cattle ,goat and man.</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Clr>
                          <a:schemeClr val="dk1"/>
                        </a:buClr>
                        <a:buSzPts val="1100"/>
                        <a:buFont typeface="Arial"/>
                        <a:buNone/>
                      </a:pPr>
                      <a:r>
                        <a:rPr lang="en" sz="2400" b="1">
                          <a:solidFill>
                            <a:schemeClr val="dk1"/>
                          </a:solidFill>
                          <a:latin typeface="Calibri"/>
                          <a:ea typeface="Calibri"/>
                          <a:cs typeface="Calibri"/>
                          <a:sym typeface="Calibri"/>
                        </a:rPr>
                        <a:t>Infective stage</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a:txBody>
                    <a:bodyPr/>
                    <a:lstStyle/>
                    <a:p>
                      <a:pPr marL="88900" marR="88900" lvl="0" indent="0" algn="ctr" rtl="0">
                        <a:lnSpc>
                          <a:spcPct val="115000"/>
                        </a:lnSpc>
                        <a:spcBef>
                          <a:spcPts val="0"/>
                        </a:spcBef>
                        <a:spcAft>
                          <a:spcPts val="0"/>
                        </a:spcAft>
                        <a:buClr>
                          <a:schemeClr val="dk1"/>
                        </a:buClr>
                        <a:buSzPts val="1100"/>
                        <a:buFont typeface="Arial"/>
                        <a:buNone/>
                      </a:pPr>
                      <a:r>
                        <a:rPr lang="en" sz="2400">
                          <a:solidFill>
                            <a:srgbClr val="FF0000"/>
                          </a:solidFill>
                          <a:latin typeface="Calibri"/>
                          <a:ea typeface="Calibri"/>
                          <a:cs typeface="Calibri"/>
                          <a:sym typeface="Calibri"/>
                        </a:rPr>
                        <a:t>metacercaria</a:t>
                      </a:r>
                      <a:endParaRPr sz="2400">
                        <a:solidFill>
                          <a:srgbClr val="FF0000"/>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0">
                <a:tc rowSpan="2">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  </a:t>
                      </a:r>
                      <a:endParaRPr sz="2400" b="1">
                        <a:latin typeface="Calibri"/>
                        <a:ea typeface="Calibri"/>
                        <a:cs typeface="Calibri"/>
                        <a:sym typeface="Calibri"/>
                      </a:endParaRPr>
                    </a:p>
                    <a:p>
                      <a:pPr marL="88900" marR="88900" lvl="0" indent="0" algn="ctr" rtl="0">
                        <a:lnSpc>
                          <a:spcPct val="115000"/>
                        </a:lnSpc>
                        <a:spcBef>
                          <a:spcPts val="0"/>
                        </a:spcBef>
                        <a:spcAft>
                          <a:spcPts val="0"/>
                        </a:spcAft>
                        <a:buNone/>
                      </a:pPr>
                      <a:r>
                        <a:rPr lang="en" sz="2400" b="1">
                          <a:latin typeface="Calibri"/>
                          <a:ea typeface="Calibri"/>
                          <a:cs typeface="Calibri"/>
                          <a:sym typeface="Calibri"/>
                        </a:rPr>
                        <a:t> </a:t>
                      </a:r>
                      <a:endParaRPr sz="2400" b="1">
                        <a:latin typeface="Calibri"/>
                        <a:ea typeface="Calibri"/>
                        <a:cs typeface="Calibri"/>
                        <a:sym typeface="Calibri"/>
                      </a:endParaRPr>
                    </a:p>
                    <a:p>
                      <a:pPr marL="88900" marR="88900" lvl="0" indent="0" algn="ctr" rtl="0">
                        <a:lnSpc>
                          <a:spcPct val="115000"/>
                        </a:lnSpc>
                        <a:spcBef>
                          <a:spcPts val="0"/>
                        </a:spcBef>
                        <a:spcAft>
                          <a:spcPts val="0"/>
                        </a:spcAft>
                        <a:buNone/>
                      </a:pPr>
                      <a:r>
                        <a:rPr lang="en" sz="2400" b="1">
                          <a:latin typeface="Calibri"/>
                          <a:ea typeface="Calibri"/>
                          <a:cs typeface="Calibri"/>
                          <a:sym typeface="Calibri"/>
                        </a:rPr>
                        <a:t>Clinically</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3">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True infection</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7A8"/>
                    </a:solidFill>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False infection</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7A8"/>
                    </a:solidFill>
                  </a:tcPr>
                </a:tc>
                <a:tc hMerge="1">
                  <a:txBody>
                    <a:bodyPr/>
                    <a:lstStyle/>
                    <a:p>
                      <a:endParaRPr lang="ar-SA"/>
                    </a:p>
                  </a:txBody>
                  <a:tcPr/>
                </a:tc>
                <a:extLst>
                  <a:ext uri="{0D108BD9-81ED-4DB2-BD59-A6C34878D82A}">
                    <a16:rowId xmlns:a16="http://schemas.microsoft.com/office/drawing/2014/main" val="10016"/>
                  </a:ext>
                </a:extLst>
              </a:tr>
              <a:tr h="695325">
                <a:tc vMerge="1">
                  <a:txBody>
                    <a:bodyPr/>
                    <a:lstStyle/>
                    <a:p>
                      <a:endParaRPr lang="ar-SA"/>
                    </a:p>
                  </a:txBody>
                  <a:tcPr/>
                </a:tc>
                <a:tc gridSpan="3">
                  <a:txBody>
                    <a:bodyPr/>
                    <a:lstStyle/>
                    <a:p>
                      <a:pPr marL="88900" marR="88900" lvl="0" indent="0" algn="ctr" rtl="0">
                        <a:lnSpc>
                          <a:spcPct val="115000"/>
                        </a:lnSpc>
                        <a:spcBef>
                          <a:spcPts val="0"/>
                        </a:spcBef>
                        <a:spcAft>
                          <a:spcPts val="0"/>
                        </a:spcAft>
                        <a:buNone/>
                      </a:pPr>
                      <a:r>
                        <a:rPr lang="en" sz="2400">
                          <a:latin typeface="Calibri"/>
                          <a:ea typeface="Calibri"/>
                          <a:cs typeface="Calibri"/>
                          <a:sym typeface="Calibri"/>
                        </a:rPr>
                        <a:t>Ingestion of  water plant contaminated with metacercaria, lead to biliary colic with </a:t>
                      </a:r>
                      <a:r>
                        <a:rPr lang="en" sz="2400">
                          <a:solidFill>
                            <a:srgbClr val="FF0000"/>
                          </a:solidFill>
                          <a:latin typeface="Calibri"/>
                          <a:ea typeface="Calibri"/>
                          <a:cs typeface="Calibri"/>
                          <a:sym typeface="Calibri"/>
                        </a:rPr>
                        <a:t>biliary obstruction</a:t>
                      </a:r>
                      <a:r>
                        <a:rPr lang="en" sz="2400">
                          <a:latin typeface="Calibri"/>
                          <a:ea typeface="Calibri"/>
                          <a:cs typeface="Calibri"/>
                          <a:sym typeface="Calibri"/>
                        </a:rPr>
                        <a:t>, </a:t>
                      </a:r>
                      <a:r>
                        <a:rPr lang="en" sz="2400">
                          <a:solidFill>
                            <a:srgbClr val="FF0000"/>
                          </a:solidFill>
                          <a:latin typeface="Calibri"/>
                          <a:ea typeface="Calibri"/>
                          <a:cs typeface="Calibri"/>
                          <a:sym typeface="Calibri"/>
                        </a:rPr>
                        <a:t>jaundice</a:t>
                      </a:r>
                      <a:r>
                        <a:rPr lang="en" sz="2400">
                          <a:latin typeface="Calibri"/>
                          <a:ea typeface="Calibri"/>
                          <a:cs typeface="Calibri"/>
                          <a:sym typeface="Calibri"/>
                        </a:rPr>
                        <a:t>, generalised abdominal pain ,cholecystitis and cholithiasis.</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 sz="2400">
                          <a:latin typeface="Calibri"/>
                          <a:ea typeface="Calibri"/>
                          <a:cs typeface="Calibri"/>
                          <a:sym typeface="Calibri"/>
                        </a:rPr>
                        <a:t>when eggs are eaten in infected animal liver and passed in stools and the </a:t>
                      </a:r>
                      <a:r>
                        <a:rPr lang="en" sz="2400" b="1">
                          <a:latin typeface="Calibri"/>
                          <a:ea typeface="Calibri"/>
                          <a:cs typeface="Calibri"/>
                          <a:sym typeface="Calibri"/>
                        </a:rPr>
                        <a:t>patient is not infected.</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17"/>
                  </a:ext>
                </a:extLst>
              </a:tr>
              <a:tr h="352425">
                <a:tc>
                  <a:txBody>
                    <a:bodyPr/>
                    <a:lstStyle/>
                    <a:p>
                      <a:pPr marL="88900" marR="88900" lvl="0" indent="0" algn="ctr" rtl="0">
                        <a:lnSpc>
                          <a:spcPct val="115000"/>
                        </a:lnSpc>
                        <a:spcBef>
                          <a:spcPts val="0"/>
                        </a:spcBef>
                        <a:spcAft>
                          <a:spcPts val="0"/>
                        </a:spcAft>
                        <a:buNone/>
                      </a:pPr>
                      <a:r>
                        <a:rPr lang="en" sz="2400" b="1">
                          <a:latin typeface="Calibri"/>
                          <a:ea typeface="Calibri"/>
                          <a:cs typeface="Calibri"/>
                          <a:sym typeface="Calibri"/>
                        </a:rPr>
                        <a:t>Diagnosis</a:t>
                      </a:r>
                      <a:endParaRPr sz="24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gridSpan="5">
                  <a:txBody>
                    <a:bodyPr/>
                    <a:lstStyle/>
                    <a:p>
                      <a:pPr marL="457200" marR="889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Eggs in stools or duodenal aspirate.</a:t>
                      </a:r>
                      <a:endParaRPr sz="2400">
                        <a:latin typeface="Calibri"/>
                        <a:ea typeface="Calibri"/>
                        <a:cs typeface="Calibri"/>
                        <a:sym typeface="Calibri"/>
                      </a:endParaRPr>
                    </a:p>
                    <a:p>
                      <a:pPr marL="457200" marR="889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Serological Test :CFT  and skin test are also used.</a:t>
                      </a:r>
                      <a:endParaRPr sz="24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18"/>
                  </a:ext>
                </a:extLst>
              </a:tr>
            </a:tbl>
          </a:graphicData>
        </a:graphic>
      </p:graphicFrame>
      <p:sp>
        <p:nvSpPr>
          <p:cNvPr id="124" name="Google Shape;124;p19"/>
          <p:cNvSpPr txBox="1"/>
          <p:nvPr/>
        </p:nvSpPr>
        <p:spPr>
          <a:xfrm>
            <a:off x="3680575" y="128300"/>
            <a:ext cx="10661400" cy="1128900"/>
          </a:xfrm>
          <a:prstGeom prst="rect">
            <a:avLst/>
          </a:prstGeom>
          <a:noFill/>
          <a:ln>
            <a:noFill/>
          </a:ln>
        </p:spPr>
        <p:txBody>
          <a:bodyPr spcFirstLastPara="1" wrap="square" lIns="91425" tIns="91425" rIns="91425" bIns="91425" anchor="t" anchorCtr="0">
            <a:noAutofit/>
          </a:bodyPr>
          <a:lstStyle/>
          <a:p>
            <a:pPr marL="457200" marR="0" lvl="0" indent="0" algn="ctr" rtl="0">
              <a:lnSpc>
                <a:spcPct val="100000"/>
              </a:lnSpc>
              <a:spcBef>
                <a:spcPts val="0"/>
              </a:spcBef>
              <a:spcAft>
                <a:spcPts val="0"/>
              </a:spcAft>
              <a:buNone/>
            </a:pPr>
            <a:r>
              <a:rPr lang="en" sz="6000" b="1">
                <a:latin typeface="Josefin Sans"/>
                <a:ea typeface="Josefin Sans"/>
                <a:cs typeface="Josefin Sans"/>
                <a:sym typeface="Josefin Sans"/>
              </a:rPr>
              <a:t>Summary</a:t>
            </a:r>
            <a:r>
              <a:rPr lang="en" sz="6000"/>
              <a:t> </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pic>
        <p:nvPicPr>
          <p:cNvPr id="129" name="Google Shape;129;p20"/>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30" name="Google Shape;130;p20"/>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31" name="Google Shape;131;p20"/>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32" name="Google Shape;132;p20"/>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33" name="Google Shape;133;p20"/>
          <p:cNvSpPr txBox="1"/>
          <p:nvPr/>
        </p:nvSpPr>
        <p:spPr>
          <a:xfrm>
            <a:off x="362903" y="314713"/>
            <a:ext cx="8023800" cy="1297200"/>
          </a:xfrm>
          <a:prstGeom prst="rect">
            <a:avLst/>
          </a:prstGeom>
          <a:noFill/>
          <a:ln w="9525" cap="flat" cmpd="sng">
            <a:solidFill>
              <a:srgbClr val="38761D"/>
            </a:solidFill>
            <a:prstDash val="solid"/>
            <a:round/>
            <a:headEnd type="none" w="sm" len="sm"/>
            <a:tailEnd type="none" w="sm" len="sm"/>
          </a:ln>
        </p:spPr>
        <p:txBody>
          <a:bodyPr spcFirstLastPara="1" wrap="square" lIns="191875" tIns="191875" rIns="191875" bIns="191875" anchor="t" anchorCtr="0">
            <a:noAutofit/>
          </a:bodyPr>
          <a:lstStyle/>
          <a:p>
            <a:pPr marL="0" lvl="0" indent="0" algn="l" rtl="0">
              <a:spcBef>
                <a:spcPts val="0"/>
              </a:spcBef>
              <a:spcAft>
                <a:spcPts val="0"/>
              </a:spcAft>
              <a:buClr>
                <a:srgbClr val="000000"/>
              </a:buClr>
              <a:buSzPts val="2300"/>
              <a:buFont typeface="Arial"/>
              <a:buNone/>
            </a:pPr>
            <a:r>
              <a:rPr lang="en" sz="5900">
                <a:latin typeface="Josefin Sans"/>
                <a:ea typeface="Josefin Sans"/>
                <a:cs typeface="Josefin Sans"/>
                <a:sym typeface="Josefin Sans"/>
              </a:rPr>
              <a:t>MCQs:</a:t>
            </a:r>
            <a:endParaRPr sz="5900">
              <a:latin typeface="Josefin Sans"/>
              <a:ea typeface="Josefin Sans"/>
              <a:cs typeface="Josefin Sans"/>
              <a:sym typeface="Josefin Sans"/>
            </a:endParaRPr>
          </a:p>
          <a:p>
            <a:pPr marL="0" lvl="0" indent="0" algn="ctr" rtl="0">
              <a:spcBef>
                <a:spcPts val="0"/>
              </a:spcBef>
              <a:spcAft>
                <a:spcPts val="0"/>
              </a:spcAft>
              <a:buClr>
                <a:srgbClr val="000000"/>
              </a:buClr>
              <a:buSzPts val="2300"/>
              <a:buFont typeface="Arial"/>
              <a:buNone/>
            </a:pPr>
            <a:r>
              <a:rPr lang="en" sz="7600">
                <a:solidFill>
                  <a:srgbClr val="000000"/>
                </a:solidFill>
                <a:latin typeface="Josefin Sans"/>
                <a:ea typeface="Josefin Sans"/>
                <a:cs typeface="Josefin Sans"/>
                <a:sym typeface="Josefin Sans"/>
              </a:rPr>
              <a:t> </a:t>
            </a:r>
            <a:endParaRPr sz="7600">
              <a:solidFill>
                <a:srgbClr val="000000"/>
              </a:solidFill>
              <a:latin typeface="Josefin Sans"/>
              <a:ea typeface="Josefin Sans"/>
              <a:cs typeface="Josefin Sans"/>
              <a:sym typeface="Josefin Sans"/>
            </a:endParaRPr>
          </a:p>
          <a:p>
            <a:pPr marL="0" lvl="0" indent="0" algn="l" rtl="0">
              <a:spcBef>
                <a:spcPts val="0"/>
              </a:spcBef>
              <a:spcAft>
                <a:spcPts val="0"/>
              </a:spcAft>
              <a:buNone/>
            </a:pPr>
            <a:endParaRPr sz="2900">
              <a:latin typeface="Josefin Sans"/>
              <a:ea typeface="Josefin Sans"/>
              <a:cs typeface="Josefin Sans"/>
              <a:sym typeface="Josefin Sans"/>
            </a:endParaRPr>
          </a:p>
        </p:txBody>
      </p:sp>
      <p:sp>
        <p:nvSpPr>
          <p:cNvPr id="134" name="Google Shape;134;p20"/>
          <p:cNvSpPr txBox="1"/>
          <p:nvPr/>
        </p:nvSpPr>
        <p:spPr>
          <a:xfrm>
            <a:off x="282250" y="1808125"/>
            <a:ext cx="8185200" cy="9966000"/>
          </a:xfrm>
          <a:prstGeom prst="rect">
            <a:avLst/>
          </a:prstGeom>
          <a:noFill/>
          <a:ln w="9525" cap="flat" cmpd="sng">
            <a:solidFill>
              <a:srgbClr val="93C47D"/>
            </a:solidFill>
            <a:prstDash val="solid"/>
            <a:round/>
            <a:headEnd type="none" w="sm" len="sm"/>
            <a:tailEnd type="none" w="sm" len="sm"/>
          </a:ln>
        </p:spPr>
        <p:txBody>
          <a:bodyPr spcFirstLastPara="1" wrap="square" lIns="191875" tIns="191875" rIns="191875" bIns="191875" anchor="t" anchorCtr="0">
            <a:noAutofit/>
          </a:bodyPr>
          <a:lstStyle/>
          <a:p>
            <a:pPr marL="0" lvl="0" indent="0" algn="l" rtl="0">
              <a:spcBef>
                <a:spcPts val="0"/>
              </a:spcBef>
              <a:spcAft>
                <a:spcPts val="0"/>
              </a:spcAft>
              <a:buNone/>
            </a:pPr>
            <a:r>
              <a:rPr lang="en" sz="3000">
                <a:solidFill>
                  <a:srgbClr val="000000"/>
                </a:solidFill>
                <a:latin typeface="Calibri"/>
                <a:ea typeface="Calibri"/>
                <a:cs typeface="Calibri"/>
                <a:sym typeface="Calibri"/>
              </a:rPr>
              <a:t>1- </a:t>
            </a:r>
            <a:r>
              <a:rPr lang="en" sz="3000">
                <a:latin typeface="Calibri"/>
                <a:ea typeface="Calibri"/>
                <a:cs typeface="Calibri"/>
                <a:sym typeface="Calibri"/>
              </a:rPr>
              <a:t>In case of schistosomiasis what is the main cause of pathology?</a:t>
            </a:r>
            <a:r>
              <a:rPr lang="en" sz="3000" b="1">
                <a:solidFill>
                  <a:schemeClr val="dk1"/>
                </a:solidFill>
                <a:latin typeface="Times New Roman"/>
                <a:ea typeface="Times New Roman"/>
                <a:cs typeface="Times New Roman"/>
                <a:sym typeface="Times New Roman"/>
              </a:rPr>
              <a:t> </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A- Cercaria.</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B- Egg.</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C- Schistosomulae.</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D-Miracidium</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2- Patient presented with abdominal pain and   and jaundice, after taking the history you found out that he has farm and plant watercress. What is your diagnosis?</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A- </a:t>
            </a:r>
            <a:r>
              <a:rPr lang="en" sz="3000">
                <a:solidFill>
                  <a:schemeClr val="dk1"/>
                </a:solidFill>
                <a:latin typeface="Calibri"/>
                <a:ea typeface="Calibri"/>
                <a:cs typeface="Calibri"/>
                <a:sym typeface="Calibri"/>
              </a:rPr>
              <a:t>Schistosoma mansoni.</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B- </a:t>
            </a:r>
            <a:r>
              <a:rPr lang="en" sz="3000">
                <a:solidFill>
                  <a:schemeClr val="dk1"/>
                </a:solidFill>
                <a:latin typeface="Calibri"/>
                <a:ea typeface="Calibri"/>
                <a:cs typeface="Calibri"/>
                <a:sym typeface="Calibri"/>
              </a:rPr>
              <a:t>E.histolytica</a:t>
            </a:r>
            <a:r>
              <a:rPr lang="en" sz="3000">
                <a:latin typeface="Calibri"/>
                <a:ea typeface="Calibri"/>
                <a:cs typeface="Calibri"/>
                <a:sym typeface="Calibri"/>
              </a:rPr>
              <a:t>. </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C- Fasciola hepatica .</a:t>
            </a:r>
            <a:endParaRPr sz="3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3000">
                <a:latin typeface="Calibri"/>
                <a:ea typeface="Calibri"/>
                <a:cs typeface="Calibri"/>
                <a:sym typeface="Calibri"/>
              </a:rPr>
              <a:t>D-C.</a:t>
            </a:r>
            <a:r>
              <a:rPr lang="en" sz="3000">
                <a:solidFill>
                  <a:srgbClr val="000000"/>
                </a:solidFill>
                <a:latin typeface="Calibri"/>
                <a:ea typeface="Calibri"/>
                <a:cs typeface="Calibri"/>
                <a:sym typeface="Calibri"/>
              </a:rPr>
              <a:t>Parvum.</a:t>
            </a:r>
            <a:endParaRPr sz="3000">
              <a:latin typeface="Calibri"/>
              <a:ea typeface="Calibri"/>
              <a:cs typeface="Calibri"/>
              <a:sym typeface="Calibri"/>
            </a:endParaRPr>
          </a:p>
          <a:p>
            <a:pPr marL="0" lvl="0" indent="0" algn="l" rtl="0">
              <a:spcBef>
                <a:spcPts val="0"/>
              </a:spcBef>
              <a:spcAft>
                <a:spcPts val="0"/>
              </a:spcAft>
              <a:buClr>
                <a:srgbClr val="000000"/>
              </a:buClr>
              <a:buSzPts val="2300"/>
              <a:buFont typeface="Arial"/>
              <a:buNone/>
            </a:pP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3- What is the infective stage?</a:t>
            </a:r>
            <a:endParaRPr sz="3000">
              <a:latin typeface="Calibri"/>
              <a:ea typeface="Calibri"/>
              <a:cs typeface="Calibri"/>
              <a:sym typeface="Calibri"/>
            </a:endParaRPr>
          </a:p>
          <a:p>
            <a:pPr marL="0" lvl="0" indent="0" algn="l" rtl="0">
              <a:spcBef>
                <a:spcPts val="0"/>
              </a:spcBef>
              <a:spcAft>
                <a:spcPts val="0"/>
              </a:spcAft>
              <a:buClr>
                <a:srgbClr val="000000"/>
              </a:buClr>
              <a:buSzPts val="2300"/>
              <a:buFont typeface="Arial"/>
              <a:buNone/>
            </a:pPr>
            <a:r>
              <a:rPr lang="en" sz="3000">
                <a:solidFill>
                  <a:srgbClr val="000000"/>
                </a:solidFill>
                <a:latin typeface="Calibri"/>
                <a:ea typeface="Calibri"/>
                <a:cs typeface="Calibri"/>
                <a:sym typeface="Calibri"/>
              </a:rPr>
              <a:t>A- </a:t>
            </a:r>
            <a:r>
              <a:rPr lang="en" sz="3000">
                <a:latin typeface="Calibri"/>
                <a:ea typeface="Calibri"/>
                <a:cs typeface="Calibri"/>
                <a:sym typeface="Calibri"/>
              </a:rPr>
              <a:t>Egg.</a:t>
            </a:r>
            <a:endParaRPr sz="3000">
              <a:latin typeface="Calibri"/>
              <a:ea typeface="Calibri"/>
              <a:cs typeface="Calibri"/>
              <a:sym typeface="Calibri"/>
            </a:endParaRPr>
          </a:p>
          <a:p>
            <a:pPr marL="0" lvl="0" indent="0" algn="l" rtl="0">
              <a:spcBef>
                <a:spcPts val="0"/>
              </a:spcBef>
              <a:spcAft>
                <a:spcPts val="0"/>
              </a:spcAft>
              <a:buClr>
                <a:srgbClr val="000000"/>
              </a:buClr>
              <a:buSzPts val="2300"/>
              <a:buFont typeface="Arial"/>
              <a:buNone/>
            </a:pPr>
            <a:r>
              <a:rPr lang="en" sz="3000">
                <a:solidFill>
                  <a:srgbClr val="000000"/>
                </a:solidFill>
                <a:latin typeface="Calibri"/>
                <a:ea typeface="Calibri"/>
                <a:cs typeface="Calibri"/>
                <a:sym typeface="Calibri"/>
              </a:rPr>
              <a:t>B-</a:t>
            </a:r>
            <a:r>
              <a:rPr lang="en" sz="3000">
                <a:latin typeface="Calibri"/>
                <a:ea typeface="Calibri"/>
                <a:cs typeface="Calibri"/>
                <a:sym typeface="Calibri"/>
              </a:rPr>
              <a:t> Metacercaria.</a:t>
            </a:r>
            <a:endParaRPr sz="3000">
              <a:latin typeface="Calibri"/>
              <a:ea typeface="Calibri"/>
              <a:cs typeface="Calibri"/>
              <a:sym typeface="Calibri"/>
            </a:endParaRPr>
          </a:p>
          <a:p>
            <a:pPr marL="0" lvl="0" indent="0" algn="l" rtl="0">
              <a:spcBef>
                <a:spcPts val="0"/>
              </a:spcBef>
              <a:spcAft>
                <a:spcPts val="0"/>
              </a:spcAft>
              <a:buClr>
                <a:srgbClr val="000000"/>
              </a:buClr>
              <a:buSzPts val="2300"/>
              <a:buFont typeface="Arial"/>
              <a:buNone/>
            </a:pPr>
            <a:r>
              <a:rPr lang="en" sz="3000">
                <a:solidFill>
                  <a:srgbClr val="000000"/>
                </a:solidFill>
                <a:latin typeface="Calibri"/>
                <a:ea typeface="Calibri"/>
                <a:cs typeface="Calibri"/>
                <a:sym typeface="Calibri"/>
              </a:rPr>
              <a:t>C- </a:t>
            </a:r>
            <a:r>
              <a:rPr lang="en" sz="3000">
                <a:latin typeface="Calibri"/>
                <a:ea typeface="Calibri"/>
                <a:cs typeface="Calibri"/>
                <a:sym typeface="Calibri"/>
              </a:rPr>
              <a:t>Cyst.</a:t>
            </a:r>
            <a:endParaRPr sz="300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2300"/>
              <a:buFont typeface="Arial"/>
              <a:buNone/>
            </a:pPr>
            <a:r>
              <a:rPr lang="en" sz="3000">
                <a:solidFill>
                  <a:srgbClr val="000000"/>
                </a:solidFill>
                <a:latin typeface="Calibri"/>
                <a:ea typeface="Calibri"/>
                <a:cs typeface="Calibri"/>
                <a:sym typeface="Calibri"/>
              </a:rPr>
              <a:t>D-</a:t>
            </a:r>
            <a:r>
              <a:rPr lang="en" sz="3000">
                <a:latin typeface="Calibri"/>
                <a:ea typeface="Calibri"/>
                <a:cs typeface="Calibri"/>
                <a:sym typeface="Calibri"/>
              </a:rPr>
              <a:t> Cercaria.</a:t>
            </a:r>
            <a:endParaRPr sz="3000">
              <a:solidFill>
                <a:srgbClr val="000000"/>
              </a:solidFill>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p:txBody>
      </p:sp>
      <p:sp>
        <p:nvSpPr>
          <p:cNvPr id="135" name="Google Shape;135;p20"/>
          <p:cNvSpPr txBox="1"/>
          <p:nvPr/>
        </p:nvSpPr>
        <p:spPr>
          <a:xfrm>
            <a:off x="8709675" y="393000"/>
            <a:ext cx="8387100" cy="11381100"/>
          </a:xfrm>
          <a:prstGeom prst="rect">
            <a:avLst/>
          </a:prstGeom>
          <a:noFill/>
          <a:ln w="9525" cap="flat" cmpd="sng">
            <a:solidFill>
              <a:srgbClr val="93C47D"/>
            </a:solidFill>
            <a:prstDash val="solid"/>
            <a:round/>
            <a:headEnd type="none" w="sm" len="sm"/>
            <a:tailEnd type="none" w="sm" len="sm"/>
          </a:ln>
        </p:spPr>
        <p:txBody>
          <a:bodyPr spcFirstLastPara="1" wrap="square" lIns="191875" tIns="191875" rIns="191875" bIns="191875" anchor="t" anchorCtr="0">
            <a:noAutofit/>
          </a:bodyPr>
          <a:lstStyle/>
          <a:p>
            <a:pPr marL="0" lvl="0" indent="0" algn="l" rtl="0">
              <a:spcBef>
                <a:spcPts val="0"/>
              </a:spcBef>
              <a:spcAft>
                <a:spcPts val="0"/>
              </a:spcAft>
              <a:buNone/>
            </a:pPr>
            <a:r>
              <a:rPr lang="en" sz="3000">
                <a:latin typeface="Calibri"/>
                <a:ea typeface="Calibri"/>
                <a:cs typeface="Calibri"/>
                <a:sym typeface="Calibri"/>
              </a:rPr>
              <a:t>4- which of the following is the intermediate host in Fasciola hepatica?   </a:t>
            </a: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A- Caw.</a:t>
            </a: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B- Dog. </a:t>
            </a: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C- Human</a:t>
            </a:r>
            <a:r>
              <a:rPr lang="en" sz="3000">
                <a:solidFill>
                  <a:srgbClr val="000000"/>
                </a:solidFill>
                <a:latin typeface="Calibri"/>
                <a:ea typeface="Calibri"/>
                <a:cs typeface="Calibri"/>
                <a:sym typeface="Calibri"/>
              </a:rPr>
              <a:t>.</a:t>
            </a:r>
            <a:endParaRPr sz="3000">
              <a:solidFill>
                <a:srgbClr val="000000"/>
              </a:solidFill>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D- Snalie.</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5- Patient presented with blood in the urine, he did not report any pain. On history he said he went swimming with his friends in the lake. What type of infection could he have?</a:t>
            </a:r>
            <a:endParaRPr sz="3000">
              <a:latin typeface="Calibri"/>
              <a:ea typeface="Calibri"/>
              <a:cs typeface="Calibri"/>
              <a:sym typeface="Calibri"/>
            </a:endParaRPr>
          </a:p>
          <a:p>
            <a:pPr marL="0" lvl="0" indent="0" algn="l" rtl="0">
              <a:spcBef>
                <a:spcPts val="0"/>
              </a:spcBef>
              <a:spcAft>
                <a:spcPts val="0"/>
              </a:spcAft>
              <a:buNone/>
            </a:pPr>
            <a:r>
              <a:rPr lang="en" sz="3000">
                <a:solidFill>
                  <a:srgbClr val="000000"/>
                </a:solidFill>
                <a:latin typeface="Calibri"/>
                <a:ea typeface="Calibri"/>
                <a:cs typeface="Calibri"/>
                <a:sym typeface="Calibri"/>
              </a:rPr>
              <a:t>A- </a:t>
            </a:r>
            <a:r>
              <a:rPr lang="en" sz="3000">
                <a:solidFill>
                  <a:schemeClr val="dk1"/>
                </a:solidFill>
                <a:latin typeface="Calibri"/>
                <a:ea typeface="Calibri"/>
                <a:cs typeface="Calibri"/>
                <a:sym typeface="Calibri"/>
              </a:rPr>
              <a:t>Urinary schistosomiasis, by S.mansoni.</a:t>
            </a:r>
            <a:endParaRPr sz="3000">
              <a:latin typeface="Calibri"/>
              <a:ea typeface="Calibri"/>
              <a:cs typeface="Calibri"/>
              <a:sym typeface="Calibri"/>
            </a:endParaRPr>
          </a:p>
          <a:p>
            <a:pPr marL="0" lvl="0" indent="0" algn="l" rtl="0">
              <a:spcBef>
                <a:spcPts val="0"/>
              </a:spcBef>
              <a:spcAft>
                <a:spcPts val="0"/>
              </a:spcAft>
              <a:buNone/>
            </a:pPr>
            <a:r>
              <a:rPr lang="en" sz="3000">
                <a:solidFill>
                  <a:srgbClr val="000000"/>
                </a:solidFill>
                <a:latin typeface="Calibri"/>
                <a:ea typeface="Calibri"/>
                <a:cs typeface="Calibri"/>
                <a:sym typeface="Calibri"/>
              </a:rPr>
              <a:t>B-</a:t>
            </a:r>
            <a:r>
              <a:rPr lang="en" sz="3000">
                <a:solidFill>
                  <a:schemeClr val="dk1"/>
                </a:solidFill>
                <a:latin typeface="Calibri"/>
                <a:ea typeface="Calibri"/>
                <a:cs typeface="Calibri"/>
                <a:sym typeface="Calibri"/>
              </a:rPr>
              <a:t> Intestinal schistosomiasis,</a:t>
            </a:r>
            <a:r>
              <a:rPr lang="en" sz="3000">
                <a:solidFill>
                  <a:schemeClr val="dk1"/>
                </a:solidFill>
                <a:latin typeface="Times New Roman"/>
                <a:ea typeface="Times New Roman"/>
                <a:cs typeface="Times New Roman"/>
                <a:sym typeface="Times New Roman"/>
              </a:rPr>
              <a:t> </a:t>
            </a:r>
            <a:r>
              <a:rPr lang="en" sz="3000">
                <a:solidFill>
                  <a:schemeClr val="dk1"/>
                </a:solidFill>
                <a:latin typeface="Calibri"/>
                <a:ea typeface="Calibri"/>
                <a:cs typeface="Calibri"/>
                <a:sym typeface="Calibri"/>
              </a:rPr>
              <a:t>by S.mansoni.</a:t>
            </a:r>
            <a:endParaRPr sz="3000">
              <a:latin typeface="Calibri"/>
              <a:ea typeface="Calibri"/>
              <a:cs typeface="Calibri"/>
              <a:sym typeface="Calibri"/>
            </a:endParaRPr>
          </a:p>
          <a:p>
            <a:pPr marL="0" lvl="0" indent="0" algn="l" rtl="0">
              <a:spcBef>
                <a:spcPts val="0"/>
              </a:spcBef>
              <a:spcAft>
                <a:spcPts val="0"/>
              </a:spcAft>
              <a:buNone/>
            </a:pPr>
            <a:r>
              <a:rPr lang="en" sz="3000">
                <a:solidFill>
                  <a:srgbClr val="000000"/>
                </a:solidFill>
                <a:latin typeface="Calibri"/>
                <a:ea typeface="Calibri"/>
                <a:cs typeface="Calibri"/>
                <a:sym typeface="Calibri"/>
              </a:rPr>
              <a:t>C-</a:t>
            </a:r>
            <a:r>
              <a:rPr lang="en" sz="3000">
                <a:latin typeface="Calibri"/>
                <a:ea typeface="Calibri"/>
                <a:cs typeface="Calibri"/>
                <a:sym typeface="Calibri"/>
              </a:rPr>
              <a:t>Urinary schistosomiasis, by S. haematobium.</a:t>
            </a: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D- </a:t>
            </a:r>
            <a:r>
              <a:rPr lang="en" sz="3000">
                <a:solidFill>
                  <a:schemeClr val="dk1"/>
                </a:solidFill>
                <a:latin typeface="Calibri"/>
                <a:ea typeface="Calibri"/>
                <a:cs typeface="Calibri"/>
                <a:sym typeface="Calibri"/>
              </a:rPr>
              <a:t>Intestinal schistosomiasis,</a:t>
            </a:r>
            <a:r>
              <a:rPr lang="en" sz="3000">
                <a:solidFill>
                  <a:schemeClr val="dk1"/>
                </a:solidFill>
                <a:latin typeface="Times New Roman"/>
                <a:ea typeface="Times New Roman"/>
                <a:cs typeface="Times New Roman"/>
                <a:sym typeface="Times New Roman"/>
              </a:rPr>
              <a:t> </a:t>
            </a:r>
            <a:r>
              <a:rPr lang="en" sz="3000">
                <a:solidFill>
                  <a:schemeClr val="dk1"/>
                </a:solidFill>
                <a:latin typeface="Calibri"/>
                <a:ea typeface="Calibri"/>
                <a:cs typeface="Calibri"/>
                <a:sym typeface="Calibri"/>
              </a:rPr>
              <a:t>by S. haematobium.</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marR="0" lvl="0" indent="0" algn="l" rtl="0">
              <a:spcBef>
                <a:spcPts val="0"/>
              </a:spcBef>
              <a:spcAft>
                <a:spcPts val="0"/>
              </a:spcAft>
              <a:buNone/>
            </a:pPr>
            <a:r>
              <a:rPr lang="en" sz="3000">
                <a:latin typeface="Calibri"/>
                <a:ea typeface="Calibri"/>
                <a:cs typeface="Calibri"/>
                <a:sym typeface="Calibri"/>
              </a:rPr>
              <a:t>6- What is the diagnostic stage of Schistosoma mansoni ?  </a:t>
            </a:r>
            <a:endParaRPr sz="3000">
              <a:latin typeface="Calibri"/>
              <a:ea typeface="Calibri"/>
              <a:cs typeface="Calibri"/>
              <a:sym typeface="Calibri"/>
            </a:endParaRPr>
          </a:p>
          <a:p>
            <a:pPr marL="0" marR="0" lvl="0" indent="0" algn="l" rtl="0">
              <a:lnSpc>
                <a:spcPct val="100000"/>
              </a:lnSpc>
              <a:spcBef>
                <a:spcPts val="0"/>
              </a:spcBef>
              <a:spcAft>
                <a:spcPts val="0"/>
              </a:spcAft>
              <a:buNone/>
            </a:pPr>
            <a:r>
              <a:rPr lang="en" sz="3000">
                <a:solidFill>
                  <a:srgbClr val="000000"/>
                </a:solidFill>
                <a:latin typeface="Calibri"/>
                <a:ea typeface="Calibri"/>
                <a:cs typeface="Calibri"/>
                <a:sym typeface="Calibri"/>
              </a:rPr>
              <a:t>A</a:t>
            </a:r>
            <a:r>
              <a:rPr lang="en" sz="3000">
                <a:latin typeface="Calibri"/>
                <a:ea typeface="Calibri"/>
                <a:cs typeface="Calibri"/>
                <a:sym typeface="Calibri"/>
              </a:rPr>
              <a:t>-</a:t>
            </a:r>
            <a:r>
              <a:rPr lang="en" sz="3000">
                <a:solidFill>
                  <a:schemeClr val="dk1"/>
                </a:solidFill>
                <a:latin typeface="Times New Roman"/>
                <a:ea typeface="Times New Roman"/>
                <a:cs typeface="Times New Roman"/>
                <a:sym typeface="Times New Roman"/>
              </a:rPr>
              <a:t> </a:t>
            </a:r>
            <a:r>
              <a:rPr lang="en" sz="3000">
                <a:latin typeface="Calibri"/>
                <a:ea typeface="Calibri"/>
                <a:cs typeface="Calibri"/>
                <a:sym typeface="Calibri"/>
              </a:rPr>
              <a:t>Eggs in the stool.</a:t>
            </a:r>
            <a:endParaRPr sz="3000">
              <a:latin typeface="Calibri"/>
              <a:ea typeface="Calibri"/>
              <a:cs typeface="Calibri"/>
              <a:sym typeface="Calibri"/>
            </a:endParaRPr>
          </a:p>
          <a:p>
            <a:pPr marL="0" marR="0" lvl="0" indent="0" algn="l" rtl="0">
              <a:lnSpc>
                <a:spcPct val="100000"/>
              </a:lnSpc>
              <a:spcBef>
                <a:spcPts val="0"/>
              </a:spcBef>
              <a:spcAft>
                <a:spcPts val="0"/>
              </a:spcAft>
              <a:buNone/>
            </a:pPr>
            <a:r>
              <a:rPr lang="en" sz="3000">
                <a:latin typeface="Calibri"/>
                <a:ea typeface="Calibri"/>
                <a:cs typeface="Calibri"/>
                <a:sym typeface="Calibri"/>
              </a:rPr>
              <a:t>B- </a:t>
            </a:r>
            <a:r>
              <a:rPr lang="en" sz="3000">
                <a:solidFill>
                  <a:schemeClr val="dk1"/>
                </a:solidFill>
                <a:latin typeface="Calibri"/>
                <a:ea typeface="Calibri"/>
                <a:cs typeface="Calibri"/>
                <a:sym typeface="Calibri"/>
              </a:rPr>
              <a:t>Cyst</a:t>
            </a:r>
            <a:r>
              <a:rPr lang="en" sz="3000">
                <a:latin typeface="Calibri"/>
                <a:ea typeface="Calibri"/>
                <a:cs typeface="Calibri"/>
                <a:sym typeface="Calibri"/>
              </a:rPr>
              <a:t>.</a:t>
            </a:r>
            <a:endParaRPr sz="3000">
              <a:latin typeface="Calibri"/>
              <a:ea typeface="Calibri"/>
              <a:cs typeface="Calibri"/>
              <a:sym typeface="Calibri"/>
            </a:endParaRPr>
          </a:p>
          <a:p>
            <a:pPr marL="0" marR="0" lvl="0" indent="0" algn="l" rtl="0">
              <a:lnSpc>
                <a:spcPct val="100000"/>
              </a:lnSpc>
              <a:spcBef>
                <a:spcPts val="0"/>
              </a:spcBef>
              <a:spcAft>
                <a:spcPts val="0"/>
              </a:spcAft>
              <a:buNone/>
            </a:pPr>
            <a:r>
              <a:rPr lang="en" sz="3000">
                <a:latin typeface="Calibri"/>
                <a:ea typeface="Calibri"/>
                <a:cs typeface="Calibri"/>
                <a:sym typeface="Calibri"/>
              </a:rPr>
              <a:t>C- Egg in the urine.</a:t>
            </a:r>
            <a:endParaRPr sz="3000">
              <a:latin typeface="Calibri"/>
              <a:ea typeface="Calibri"/>
              <a:cs typeface="Calibri"/>
              <a:sym typeface="Calibri"/>
            </a:endParaRPr>
          </a:p>
          <a:p>
            <a:pPr marL="0" marR="0" lvl="0" indent="0" algn="l" rtl="0">
              <a:lnSpc>
                <a:spcPct val="100000"/>
              </a:lnSpc>
              <a:spcBef>
                <a:spcPts val="0"/>
              </a:spcBef>
              <a:spcAft>
                <a:spcPts val="0"/>
              </a:spcAft>
              <a:buNone/>
            </a:pPr>
            <a:r>
              <a:rPr lang="en" sz="3000">
                <a:latin typeface="Calibri"/>
                <a:ea typeface="Calibri"/>
                <a:cs typeface="Calibri"/>
                <a:sym typeface="Calibri"/>
              </a:rPr>
              <a:t>D- Embryonated egg.</a:t>
            </a:r>
            <a:endParaRPr sz="30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p:txBody>
      </p:sp>
      <p:sp>
        <p:nvSpPr>
          <p:cNvPr id="136" name="Google Shape;136;p20"/>
          <p:cNvSpPr txBox="1"/>
          <p:nvPr/>
        </p:nvSpPr>
        <p:spPr>
          <a:xfrm>
            <a:off x="403270" y="12215804"/>
            <a:ext cx="16612800" cy="1140000"/>
          </a:xfrm>
          <a:prstGeom prst="rect">
            <a:avLst/>
          </a:prstGeom>
          <a:noFill/>
          <a:ln w="9525" cap="flat" cmpd="sng">
            <a:solidFill>
              <a:srgbClr val="38761D"/>
            </a:solidFill>
            <a:prstDash val="solid"/>
            <a:round/>
            <a:headEnd type="none" w="sm" len="sm"/>
            <a:tailEnd type="none" w="sm" len="sm"/>
          </a:ln>
        </p:spPr>
        <p:txBody>
          <a:bodyPr spcFirstLastPara="1" wrap="square" lIns="191875" tIns="191875" rIns="191875" bIns="191875" anchor="t" anchorCtr="0">
            <a:noAutofit/>
          </a:bodyPr>
          <a:lstStyle/>
          <a:p>
            <a:pPr marL="0" lvl="0" indent="0" algn="l" rtl="0">
              <a:spcBef>
                <a:spcPts val="0"/>
              </a:spcBef>
              <a:spcAft>
                <a:spcPts val="0"/>
              </a:spcAft>
              <a:buNone/>
            </a:pPr>
            <a:r>
              <a:rPr lang="en" sz="5900">
                <a:latin typeface="Josefin Sans"/>
                <a:ea typeface="Josefin Sans"/>
                <a:cs typeface="Josefin Sans"/>
                <a:sym typeface="Josefin Sans"/>
              </a:rPr>
              <a:t>SAQ:</a:t>
            </a:r>
            <a:endParaRPr sz="5900">
              <a:latin typeface="Josefin Sans"/>
              <a:ea typeface="Josefin Sans"/>
              <a:cs typeface="Josefin Sans"/>
              <a:sym typeface="Josefin Sans"/>
            </a:endParaRPr>
          </a:p>
        </p:txBody>
      </p:sp>
      <p:sp>
        <p:nvSpPr>
          <p:cNvPr id="137" name="Google Shape;137;p20"/>
          <p:cNvSpPr txBox="1"/>
          <p:nvPr/>
        </p:nvSpPr>
        <p:spPr>
          <a:xfrm>
            <a:off x="403263" y="13552000"/>
            <a:ext cx="16612800" cy="9675300"/>
          </a:xfrm>
          <a:prstGeom prst="rect">
            <a:avLst/>
          </a:prstGeom>
          <a:noFill/>
          <a:ln w="9525" cap="flat" cmpd="sng">
            <a:solidFill>
              <a:srgbClr val="93C47D"/>
            </a:solidFill>
            <a:prstDash val="solid"/>
            <a:round/>
            <a:headEnd type="none" w="sm" len="sm"/>
            <a:tailEnd type="none" w="sm" len="sm"/>
          </a:ln>
        </p:spPr>
        <p:txBody>
          <a:bodyPr spcFirstLastPara="1" wrap="square" lIns="191875" tIns="191875" rIns="191875" bIns="191875" anchor="t" anchorCtr="0">
            <a:noAutofit/>
          </a:bodyPr>
          <a:lstStyle/>
          <a:p>
            <a:pPr marL="0" lvl="0" indent="0" algn="l" rtl="0">
              <a:spcBef>
                <a:spcPts val="0"/>
              </a:spcBef>
              <a:spcAft>
                <a:spcPts val="0"/>
              </a:spcAft>
              <a:buNone/>
            </a:pPr>
            <a:r>
              <a:rPr lang="en" sz="3000">
                <a:latin typeface="Calibri"/>
                <a:ea typeface="Calibri"/>
                <a:cs typeface="Calibri"/>
                <a:sym typeface="Calibri"/>
              </a:rPr>
              <a:t>- A 20 years old male came to the ER. He complained of blood with stool for the past 6 days, abdominal pain. On history he mentioned traveling and swimming in lakes. Stool examination reveal the presence of egg with lateral spine.</a:t>
            </a:r>
            <a:endParaRPr sz="2400" b="1" i="1" u="sng">
              <a:solidFill>
                <a:srgbClr val="000000"/>
              </a:solidFill>
            </a:endParaRPr>
          </a:p>
          <a:p>
            <a:pPr marL="0" lvl="0" indent="0" algn="l" rtl="0">
              <a:spcBef>
                <a:spcPts val="0"/>
              </a:spcBef>
              <a:spcAft>
                <a:spcPts val="0"/>
              </a:spcAft>
              <a:buNone/>
            </a:pPr>
            <a:r>
              <a:rPr lang="en" sz="3000">
                <a:latin typeface="Calibri"/>
                <a:ea typeface="Calibri"/>
                <a:cs typeface="Calibri"/>
                <a:sym typeface="Calibri"/>
              </a:rPr>
              <a:t>1- What is the most likely pathogen?</a:t>
            </a:r>
            <a:endParaRPr sz="2000" b="1" i="1" u="sng">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r>
              <a:rPr lang="en" sz="2100">
                <a:solidFill>
                  <a:srgbClr val="CCCCCC"/>
                </a:solidFill>
                <a:latin typeface="Calibri"/>
                <a:ea typeface="Calibri"/>
                <a:cs typeface="Calibri"/>
                <a:sym typeface="Calibri"/>
              </a:rPr>
              <a:t> Schistosoma mansoni</a:t>
            </a:r>
            <a:endParaRPr sz="2100">
              <a:solidFill>
                <a:srgbClr val="CCCCCC"/>
              </a:solidFill>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2- Where does this type of pathogen grow and mature? </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88900" marR="88900" lvl="0" indent="0" algn="l" rtl="0">
              <a:lnSpc>
                <a:spcPct val="115000"/>
              </a:lnSpc>
              <a:spcBef>
                <a:spcPts val="0"/>
              </a:spcBef>
              <a:spcAft>
                <a:spcPts val="0"/>
              </a:spcAft>
              <a:buClr>
                <a:schemeClr val="dk1"/>
              </a:buClr>
              <a:buSzPts val="1100"/>
              <a:buFont typeface="Arial"/>
              <a:buNone/>
            </a:pPr>
            <a:r>
              <a:rPr lang="en" sz="2100">
                <a:solidFill>
                  <a:srgbClr val="CCCCCC"/>
                </a:solidFill>
                <a:latin typeface="Calibri"/>
                <a:ea typeface="Calibri"/>
                <a:cs typeface="Calibri"/>
                <a:sym typeface="Calibri"/>
              </a:rPr>
              <a:t>Mesenteries blood capillary </a:t>
            </a: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3-What is your diagnosis ?</a:t>
            </a:r>
            <a:endParaRPr sz="3000">
              <a:latin typeface="Calibri"/>
              <a:ea typeface="Calibri"/>
              <a:cs typeface="Calibri"/>
              <a:sym typeface="Calibri"/>
            </a:endParaRPr>
          </a:p>
          <a:p>
            <a:pPr marL="0" lvl="0" indent="0" algn="l" rtl="0">
              <a:lnSpc>
                <a:spcPct val="87272"/>
              </a:lnSpc>
              <a:spcBef>
                <a:spcPts val="400"/>
              </a:spcBef>
              <a:spcAft>
                <a:spcPts val="0"/>
              </a:spcAft>
              <a:buClr>
                <a:schemeClr val="dk1"/>
              </a:buClr>
              <a:buSzPts val="1100"/>
              <a:buFont typeface="Arial"/>
              <a:buNone/>
            </a:pPr>
            <a:endParaRPr sz="1800">
              <a:solidFill>
                <a:schemeClr val="dk1"/>
              </a:solidFill>
              <a:latin typeface="Times New Roman"/>
              <a:ea typeface="Times New Roman"/>
              <a:cs typeface="Times New Roman"/>
              <a:sym typeface="Times New Roman"/>
            </a:endParaRPr>
          </a:p>
          <a:p>
            <a:pPr marL="0" lvl="0" indent="0" algn="l" rtl="0">
              <a:lnSpc>
                <a:spcPct val="87272"/>
              </a:lnSpc>
              <a:spcBef>
                <a:spcPts val="400"/>
              </a:spcBef>
              <a:spcAft>
                <a:spcPts val="0"/>
              </a:spcAft>
              <a:buNone/>
            </a:pPr>
            <a:r>
              <a:rPr lang="en" sz="2100">
                <a:solidFill>
                  <a:srgbClr val="CCCCCC"/>
                </a:solidFill>
                <a:latin typeface="Calibri"/>
                <a:ea typeface="Calibri"/>
                <a:cs typeface="Calibri"/>
                <a:sym typeface="Calibri"/>
              </a:rPr>
              <a:t>intestinal schistosomiasis </a:t>
            </a:r>
            <a:endParaRPr sz="2100">
              <a:solidFill>
                <a:srgbClr val="CCCCCC"/>
              </a:solidFill>
              <a:latin typeface="Calibri"/>
              <a:ea typeface="Calibri"/>
              <a:cs typeface="Calibri"/>
              <a:sym typeface="Calibri"/>
            </a:endParaRPr>
          </a:p>
          <a:p>
            <a:pPr marL="0" marR="88900" lvl="0" indent="0" algn="l" rtl="0">
              <a:lnSpc>
                <a:spcPct val="115000"/>
              </a:lnSpc>
              <a:spcBef>
                <a:spcPts val="0"/>
              </a:spcBef>
              <a:spcAft>
                <a:spcPts val="0"/>
              </a:spcAft>
              <a:buNone/>
            </a:pPr>
            <a:r>
              <a:rPr lang="en" sz="3000">
                <a:solidFill>
                  <a:schemeClr val="dk1"/>
                </a:solidFill>
              </a:rPr>
              <a:t>4</a:t>
            </a:r>
            <a:r>
              <a:rPr lang="en" sz="3000">
                <a:solidFill>
                  <a:schemeClr val="dk1"/>
                </a:solidFill>
                <a:latin typeface="Calibri"/>
                <a:ea typeface="Calibri"/>
                <a:cs typeface="Calibri"/>
                <a:sym typeface="Calibri"/>
              </a:rPr>
              <a:t>- Mention the infective stage?</a:t>
            </a:r>
            <a:endParaRPr sz="3000">
              <a:solidFill>
                <a:schemeClr val="dk1"/>
              </a:solidFill>
              <a:latin typeface="Calibri"/>
              <a:ea typeface="Calibri"/>
              <a:cs typeface="Calibri"/>
              <a:sym typeface="Calibri"/>
            </a:endParaRPr>
          </a:p>
          <a:p>
            <a:pPr marL="88900" marR="88900" lvl="0" indent="0" algn="l" rtl="0">
              <a:lnSpc>
                <a:spcPct val="115000"/>
              </a:lnSpc>
              <a:spcBef>
                <a:spcPts val="0"/>
              </a:spcBef>
              <a:spcAft>
                <a:spcPts val="0"/>
              </a:spcAft>
              <a:buNone/>
            </a:pPr>
            <a:endParaRPr sz="2100">
              <a:solidFill>
                <a:srgbClr val="CCCCCC"/>
              </a:solidFill>
            </a:endParaRPr>
          </a:p>
          <a:p>
            <a:pPr marL="88900" marR="88900" lvl="0" indent="0" algn="l" rtl="0">
              <a:lnSpc>
                <a:spcPct val="115000"/>
              </a:lnSpc>
              <a:spcBef>
                <a:spcPts val="0"/>
              </a:spcBef>
              <a:spcAft>
                <a:spcPts val="0"/>
              </a:spcAft>
              <a:buClr>
                <a:schemeClr val="dk1"/>
              </a:buClr>
              <a:buSzPts val="1100"/>
              <a:buFont typeface="Arial"/>
              <a:buNone/>
            </a:pPr>
            <a:r>
              <a:rPr lang="en" sz="2100">
                <a:solidFill>
                  <a:srgbClr val="CCCCCC"/>
                </a:solidFill>
              </a:rPr>
              <a:t>Cercaria</a:t>
            </a:r>
            <a:endParaRPr sz="2100">
              <a:solidFill>
                <a:srgbClr val="CCCCCC"/>
              </a:solidFill>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5- What further test would you order ? </a:t>
            </a:r>
            <a:endParaRPr sz="3000">
              <a:latin typeface="Calibri"/>
              <a:ea typeface="Calibri"/>
              <a:cs typeface="Calibri"/>
              <a:sym typeface="Calibri"/>
            </a:endParaRPr>
          </a:p>
          <a:p>
            <a:pPr marL="0" marR="0" lvl="0" indent="0" algn="l" rtl="0">
              <a:lnSpc>
                <a:spcPct val="100000"/>
              </a:lnSpc>
              <a:spcBef>
                <a:spcPts val="0"/>
              </a:spcBef>
              <a:spcAft>
                <a:spcPts val="0"/>
              </a:spcAft>
              <a:buNone/>
            </a:pPr>
            <a:endParaRPr sz="2100">
              <a:solidFill>
                <a:srgbClr val="CCCCCC"/>
              </a:solidFill>
              <a:latin typeface="Calibri"/>
              <a:ea typeface="Calibri"/>
              <a:cs typeface="Calibri"/>
              <a:sym typeface="Calibri"/>
            </a:endParaRPr>
          </a:p>
          <a:p>
            <a:pPr marL="457200" marR="0" lvl="0" indent="-361950" algn="l" rtl="0">
              <a:lnSpc>
                <a:spcPct val="100000"/>
              </a:lnSpc>
              <a:spcBef>
                <a:spcPts val="0"/>
              </a:spcBef>
              <a:spcAft>
                <a:spcPts val="0"/>
              </a:spcAft>
              <a:buClr>
                <a:srgbClr val="CCCCCC"/>
              </a:buClr>
              <a:buSzPts val="2100"/>
              <a:buFont typeface="Calibri"/>
              <a:buChar char="●"/>
            </a:pPr>
            <a:r>
              <a:rPr lang="en" sz="2100">
                <a:solidFill>
                  <a:srgbClr val="CCCCCC"/>
                </a:solidFill>
                <a:latin typeface="Calibri"/>
                <a:ea typeface="Calibri"/>
                <a:cs typeface="Calibri"/>
                <a:sym typeface="Calibri"/>
              </a:rPr>
              <a:t>Serological tests CFT,ELIZA.</a:t>
            </a:r>
            <a:endParaRPr sz="2100">
              <a:solidFill>
                <a:srgbClr val="CCCCCC"/>
              </a:solidFill>
              <a:latin typeface="Calibri"/>
              <a:ea typeface="Calibri"/>
              <a:cs typeface="Calibri"/>
              <a:sym typeface="Calibri"/>
            </a:endParaRPr>
          </a:p>
          <a:p>
            <a:pPr marL="457200" marR="0" lvl="0" indent="-361950" algn="l" rtl="0">
              <a:lnSpc>
                <a:spcPct val="100000"/>
              </a:lnSpc>
              <a:spcBef>
                <a:spcPts val="0"/>
              </a:spcBef>
              <a:spcAft>
                <a:spcPts val="0"/>
              </a:spcAft>
              <a:buClr>
                <a:srgbClr val="CCCCCC"/>
              </a:buClr>
              <a:buSzPts val="2100"/>
              <a:buFont typeface="Calibri"/>
              <a:buChar char="●"/>
            </a:pPr>
            <a:r>
              <a:rPr lang="en" sz="2100">
                <a:solidFill>
                  <a:srgbClr val="CCCCCC"/>
                </a:solidFill>
                <a:latin typeface="Calibri"/>
                <a:ea typeface="Calibri"/>
                <a:cs typeface="Calibri"/>
                <a:sym typeface="Calibri"/>
              </a:rPr>
              <a:t>Radiological - Endoscopy</a:t>
            </a:r>
            <a:endParaRPr sz="2100">
              <a:solidFill>
                <a:srgbClr val="CCCCCC"/>
              </a:solidFill>
              <a:latin typeface="Calibri"/>
              <a:ea typeface="Calibri"/>
              <a:cs typeface="Calibri"/>
              <a:sym typeface="Calibri"/>
            </a:endParaRPr>
          </a:p>
          <a:p>
            <a:pPr marL="457200" marR="0" lvl="0" indent="-361950" algn="l" rtl="0">
              <a:lnSpc>
                <a:spcPct val="100000"/>
              </a:lnSpc>
              <a:spcBef>
                <a:spcPts val="0"/>
              </a:spcBef>
              <a:spcAft>
                <a:spcPts val="0"/>
              </a:spcAft>
              <a:buClr>
                <a:srgbClr val="CCCCCC"/>
              </a:buClr>
              <a:buSzPts val="2100"/>
              <a:buFont typeface="Calibri"/>
              <a:buChar char="●"/>
            </a:pPr>
            <a:r>
              <a:rPr lang="en" sz="2100">
                <a:solidFill>
                  <a:srgbClr val="CCCCCC"/>
                </a:solidFill>
                <a:latin typeface="Calibri"/>
                <a:ea typeface="Calibri"/>
                <a:cs typeface="Calibri"/>
                <a:sym typeface="Calibri"/>
              </a:rPr>
              <a:t>Intradermal test</a:t>
            </a:r>
            <a:endParaRPr sz="2100">
              <a:solidFill>
                <a:srgbClr val="CCCCCC"/>
              </a:solidFill>
              <a:latin typeface="Calibri"/>
              <a:ea typeface="Calibri"/>
              <a:cs typeface="Calibri"/>
              <a:sym typeface="Calibri"/>
            </a:endParaRPr>
          </a:p>
          <a:p>
            <a:pPr marL="0" marR="88900" lvl="0" indent="0" algn="l" rtl="0">
              <a:lnSpc>
                <a:spcPct val="115000"/>
              </a:lnSpc>
              <a:spcBef>
                <a:spcPts val="0"/>
              </a:spcBef>
              <a:spcAft>
                <a:spcPts val="0"/>
              </a:spcAft>
              <a:buNone/>
            </a:pPr>
            <a:r>
              <a:rPr lang="en" sz="3000">
                <a:solidFill>
                  <a:schemeClr val="dk1"/>
                </a:solidFill>
                <a:latin typeface="Calibri"/>
                <a:ea typeface="Calibri"/>
                <a:cs typeface="Calibri"/>
                <a:sym typeface="Calibri"/>
              </a:rPr>
              <a:t>6-What are the complication of the disease?</a:t>
            </a:r>
            <a:endParaRPr sz="3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2100">
                <a:solidFill>
                  <a:srgbClr val="CCCCCC"/>
                </a:solidFill>
                <a:latin typeface="Calibri"/>
                <a:ea typeface="Calibri"/>
                <a:cs typeface="Calibri"/>
                <a:sym typeface="Calibri"/>
              </a:rPr>
              <a:t>portal hypertension  ,which may lead to hepatomegaly, splenomegaly, esophageal varices, hemorrhoids and ascites.</a:t>
            </a:r>
            <a:endParaRPr sz="3000">
              <a:latin typeface="Calibri"/>
              <a:ea typeface="Calibri"/>
              <a:cs typeface="Calibri"/>
              <a:sym typeface="Calibri"/>
            </a:endParaRPr>
          </a:p>
          <a:p>
            <a:pPr marL="88900" marR="88900" lvl="0" indent="0" algn="l" rtl="0">
              <a:lnSpc>
                <a:spcPct val="115000"/>
              </a:lnSpc>
              <a:spcBef>
                <a:spcPts val="0"/>
              </a:spcBef>
              <a:spcAft>
                <a:spcPts val="0"/>
              </a:spcAft>
              <a:buClr>
                <a:srgbClr val="000000"/>
              </a:buClr>
              <a:buSzPts val="1100"/>
              <a:buFont typeface="Arial"/>
              <a:buNone/>
            </a:pPr>
            <a:endParaRPr sz="3800">
              <a:solidFill>
                <a:srgbClr val="CCCCCC"/>
              </a:solidFill>
              <a:latin typeface="Calibri"/>
              <a:ea typeface="Calibri"/>
              <a:cs typeface="Calibri"/>
              <a:sym typeface="Calibri"/>
            </a:endParaRPr>
          </a:p>
        </p:txBody>
      </p:sp>
      <p:sp>
        <p:nvSpPr>
          <p:cNvPr id="138" name="Google Shape;138;p20"/>
          <p:cNvSpPr txBox="1"/>
          <p:nvPr/>
        </p:nvSpPr>
        <p:spPr>
          <a:xfrm rot="10800000">
            <a:off x="13463950" y="12279825"/>
            <a:ext cx="2019300" cy="999900"/>
          </a:xfrm>
          <a:prstGeom prst="rect">
            <a:avLst/>
          </a:prstGeom>
          <a:noFill/>
          <a:ln w="9525" cap="flat" cmpd="sng">
            <a:solidFill>
              <a:srgbClr val="9E9E9E"/>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9E9E9E"/>
                </a:solidFill>
                <a:latin typeface="Calibri"/>
                <a:ea typeface="Calibri"/>
                <a:cs typeface="Calibri"/>
                <a:sym typeface="Calibri"/>
              </a:rPr>
              <a:t>1-B             4-D</a:t>
            </a:r>
            <a:endParaRPr sz="1800">
              <a:solidFill>
                <a:srgbClr val="9E9E9E"/>
              </a:solidFill>
              <a:latin typeface="Calibri"/>
              <a:ea typeface="Calibri"/>
              <a:cs typeface="Calibri"/>
              <a:sym typeface="Calibri"/>
            </a:endParaRPr>
          </a:p>
          <a:p>
            <a:pPr marL="0" lvl="0" indent="0" algn="l" rtl="0">
              <a:spcBef>
                <a:spcPts val="0"/>
              </a:spcBef>
              <a:spcAft>
                <a:spcPts val="0"/>
              </a:spcAft>
              <a:buNone/>
            </a:pPr>
            <a:r>
              <a:rPr lang="en" sz="1800">
                <a:solidFill>
                  <a:srgbClr val="9E9E9E"/>
                </a:solidFill>
                <a:latin typeface="Calibri"/>
                <a:ea typeface="Calibri"/>
                <a:cs typeface="Calibri"/>
                <a:sym typeface="Calibri"/>
              </a:rPr>
              <a:t>2-C             5-C</a:t>
            </a:r>
            <a:endParaRPr sz="1800">
              <a:solidFill>
                <a:srgbClr val="9E9E9E"/>
              </a:solidFill>
              <a:latin typeface="Calibri"/>
              <a:ea typeface="Calibri"/>
              <a:cs typeface="Calibri"/>
              <a:sym typeface="Calibri"/>
            </a:endParaRPr>
          </a:p>
          <a:p>
            <a:pPr marL="0" lvl="0" indent="0" algn="l" rtl="0">
              <a:spcBef>
                <a:spcPts val="0"/>
              </a:spcBef>
              <a:spcAft>
                <a:spcPts val="0"/>
              </a:spcAft>
              <a:buNone/>
            </a:pPr>
            <a:r>
              <a:rPr lang="en" sz="1800">
                <a:solidFill>
                  <a:srgbClr val="9E9E9E"/>
                </a:solidFill>
                <a:latin typeface="Calibri"/>
                <a:ea typeface="Calibri"/>
                <a:cs typeface="Calibri"/>
                <a:sym typeface="Calibri"/>
              </a:rPr>
              <a:t>3-B             6-A</a:t>
            </a:r>
            <a:endParaRPr sz="1800">
              <a:solidFill>
                <a:srgbClr val="9E9E9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1"/>
          <p:cNvSpPr txBox="1"/>
          <p:nvPr/>
        </p:nvSpPr>
        <p:spPr>
          <a:xfrm>
            <a:off x="891170" y="14472520"/>
            <a:ext cx="15075600" cy="1749000"/>
          </a:xfrm>
          <a:prstGeom prst="rect">
            <a:avLst/>
          </a:prstGeom>
          <a:noFill/>
          <a:ln>
            <a:noFill/>
          </a:ln>
        </p:spPr>
        <p:txBody>
          <a:bodyPr spcFirstLastPara="1" wrap="square" lIns="191875" tIns="191875" rIns="191875" bIns="191875" anchor="t" anchorCtr="0">
            <a:noAutofit/>
          </a:bodyPr>
          <a:lstStyle/>
          <a:p>
            <a:pPr marL="0" lvl="0" indent="0" algn="l" rtl="0">
              <a:spcBef>
                <a:spcPts val="0"/>
              </a:spcBef>
              <a:spcAft>
                <a:spcPts val="0"/>
              </a:spcAft>
              <a:buNone/>
            </a:pPr>
            <a:endParaRPr/>
          </a:p>
        </p:txBody>
      </p:sp>
      <p:sp>
        <p:nvSpPr>
          <p:cNvPr id="144" name="Google Shape;144;p21"/>
          <p:cNvSpPr txBox="1"/>
          <p:nvPr/>
        </p:nvSpPr>
        <p:spPr>
          <a:xfrm>
            <a:off x="2614296" y="14701517"/>
            <a:ext cx="12190800" cy="1290900"/>
          </a:xfrm>
          <a:prstGeom prst="rect">
            <a:avLst/>
          </a:prstGeom>
          <a:noFill/>
          <a:ln>
            <a:noFill/>
          </a:ln>
        </p:spPr>
        <p:txBody>
          <a:bodyPr spcFirstLastPara="1" wrap="square" lIns="191875" tIns="191875" rIns="191875" bIns="191875" anchor="t" anchorCtr="0">
            <a:noAutofit/>
          </a:bodyPr>
          <a:lstStyle/>
          <a:p>
            <a:pPr marL="0" lvl="0" indent="0" algn="ctr" rtl="0">
              <a:spcBef>
                <a:spcPts val="0"/>
              </a:spcBef>
              <a:spcAft>
                <a:spcPts val="0"/>
              </a:spcAft>
              <a:buNone/>
            </a:pPr>
            <a:r>
              <a:rPr lang="en" sz="7100" b="1">
                <a:latin typeface="Amatic SC"/>
                <a:ea typeface="Amatic SC"/>
                <a:cs typeface="Amatic SC"/>
                <a:sym typeface="Amatic SC"/>
              </a:rPr>
              <a:t>ALANOUD AL-MANSOUR &amp; KHALED AL-OQEELY</a:t>
            </a:r>
            <a:endParaRPr sz="7100" b="1">
              <a:latin typeface="Amatic SC"/>
              <a:ea typeface="Amatic SC"/>
              <a:cs typeface="Amatic SC"/>
              <a:sym typeface="Amatic SC"/>
            </a:endParaRPr>
          </a:p>
        </p:txBody>
      </p:sp>
      <p:pic>
        <p:nvPicPr>
          <p:cNvPr id="145" name="Google Shape;145;p21">
            <a:hlinkClick r:id="rId4"/>
          </p:cNvPr>
          <p:cNvPicPr preferRelativeResize="0"/>
          <p:nvPr/>
        </p:nvPicPr>
        <p:blipFill>
          <a:blip r:embed="rId5">
            <a:alphaModFix/>
          </a:blip>
          <a:stretch>
            <a:fillRect/>
          </a:stretch>
        </p:blipFill>
        <p:spPr>
          <a:xfrm>
            <a:off x="11597590" y="23731901"/>
            <a:ext cx="1329821" cy="1113725"/>
          </a:xfrm>
          <a:prstGeom prst="rect">
            <a:avLst/>
          </a:prstGeom>
          <a:noFill/>
          <a:ln>
            <a:noFill/>
          </a:ln>
        </p:spPr>
      </p:pic>
      <p:pic>
        <p:nvPicPr>
          <p:cNvPr id="146" name="Google Shape;146;p21"/>
          <p:cNvPicPr preferRelativeResize="0"/>
          <p:nvPr/>
        </p:nvPicPr>
        <p:blipFill>
          <a:blip r:embed="rId6">
            <a:alphaModFix/>
          </a:blip>
          <a:stretch>
            <a:fillRect/>
          </a:stretch>
        </p:blipFill>
        <p:spPr>
          <a:xfrm>
            <a:off x="15955808" y="23807103"/>
            <a:ext cx="1364404" cy="1291036"/>
          </a:xfrm>
          <a:prstGeom prst="rect">
            <a:avLst/>
          </a:prstGeom>
          <a:noFill/>
          <a:ln>
            <a:noFill/>
          </a:ln>
        </p:spPr>
      </p:pic>
      <p:pic>
        <p:nvPicPr>
          <p:cNvPr id="147" name="Google Shape;147;p21"/>
          <p:cNvPicPr preferRelativeResize="0"/>
          <p:nvPr/>
        </p:nvPicPr>
        <p:blipFill>
          <a:blip r:embed="rId7">
            <a:alphaModFix/>
          </a:blip>
          <a:stretch>
            <a:fillRect/>
          </a:stretch>
        </p:blipFill>
        <p:spPr>
          <a:xfrm>
            <a:off x="15595446" y="23784758"/>
            <a:ext cx="1329820" cy="1008004"/>
          </a:xfrm>
          <a:prstGeom prst="rect">
            <a:avLst/>
          </a:prstGeom>
          <a:noFill/>
          <a:ln>
            <a:noFill/>
          </a:ln>
        </p:spPr>
      </p:pic>
      <p:sp>
        <p:nvSpPr>
          <p:cNvPr id="148" name="Google Shape;148;p21"/>
          <p:cNvSpPr txBox="1"/>
          <p:nvPr/>
        </p:nvSpPr>
        <p:spPr>
          <a:xfrm>
            <a:off x="4545625" y="17809275"/>
            <a:ext cx="7766700" cy="5922600"/>
          </a:xfrm>
          <a:prstGeom prst="rect">
            <a:avLst/>
          </a:prstGeom>
          <a:noFill/>
          <a:ln>
            <a:noFill/>
          </a:ln>
        </p:spPr>
        <p:txBody>
          <a:bodyPr spcFirstLastPara="1" wrap="square" lIns="191875" tIns="191875" rIns="191875" bIns="191875" anchor="t" anchorCtr="0">
            <a:noAutofit/>
          </a:bodyPr>
          <a:lstStyle/>
          <a:p>
            <a:pPr marL="0" lvl="0" indent="0" algn="ctr" rtl="0">
              <a:spcBef>
                <a:spcPts val="0"/>
              </a:spcBef>
              <a:spcAft>
                <a:spcPts val="0"/>
              </a:spcAft>
              <a:buNone/>
            </a:pPr>
            <a:r>
              <a:rPr lang="en" sz="7100" b="1">
                <a:latin typeface="Amatic SC"/>
                <a:ea typeface="Amatic SC"/>
                <a:cs typeface="Amatic SC"/>
                <a:sym typeface="Amatic SC"/>
              </a:rPr>
              <a:t>ALFAHDAH AL-SALEEM</a:t>
            </a:r>
            <a:endParaRPr sz="7100" b="1">
              <a:latin typeface="Amatic SC"/>
              <a:ea typeface="Amatic SC"/>
              <a:cs typeface="Amatic SC"/>
              <a:sym typeface="Amatic SC"/>
            </a:endParaRPr>
          </a:p>
          <a:p>
            <a:pPr marL="0" lvl="0" indent="0" algn="ctr" rtl="0">
              <a:spcBef>
                <a:spcPts val="0"/>
              </a:spcBef>
              <a:spcAft>
                <a:spcPts val="0"/>
              </a:spcAft>
              <a:buNone/>
            </a:pPr>
            <a:r>
              <a:rPr lang="en" sz="7100" b="1">
                <a:latin typeface="Amatic SC"/>
                <a:ea typeface="Amatic SC"/>
                <a:cs typeface="Amatic SC"/>
                <a:sym typeface="Amatic SC"/>
              </a:rPr>
              <a:t>DANA AL-RASHEED</a:t>
            </a:r>
            <a:endParaRPr sz="7100" b="1">
              <a:latin typeface="Amatic SC"/>
              <a:ea typeface="Amatic SC"/>
              <a:cs typeface="Amatic SC"/>
              <a:sym typeface="Amatic SC"/>
            </a:endParaRPr>
          </a:p>
          <a:p>
            <a:pPr marL="0" lvl="0" indent="0" algn="ctr" rtl="0">
              <a:spcBef>
                <a:spcPts val="0"/>
              </a:spcBef>
              <a:spcAft>
                <a:spcPts val="0"/>
              </a:spcAft>
              <a:buNone/>
            </a:pPr>
            <a:r>
              <a:rPr lang="en" sz="7100" b="1">
                <a:latin typeface="Amatic SC"/>
                <a:ea typeface="Amatic SC"/>
                <a:cs typeface="Amatic SC"/>
                <a:sym typeface="Amatic SC"/>
              </a:rPr>
              <a:t>LINA AL-OHALI</a:t>
            </a:r>
            <a:endParaRPr sz="7100" b="1">
              <a:latin typeface="Amatic SC"/>
              <a:ea typeface="Amatic SC"/>
              <a:cs typeface="Amatic SC"/>
              <a:sym typeface="Amatic SC"/>
            </a:endParaRPr>
          </a:p>
          <a:p>
            <a:pPr marL="0" lvl="0" indent="0" algn="ctr" rtl="0">
              <a:spcBef>
                <a:spcPts val="0"/>
              </a:spcBef>
              <a:spcAft>
                <a:spcPts val="0"/>
              </a:spcAft>
              <a:buNone/>
            </a:pPr>
            <a:r>
              <a:rPr lang="en" sz="7100" b="1">
                <a:latin typeface="Amatic SC"/>
                <a:ea typeface="Amatic SC"/>
                <a:cs typeface="Amatic SC"/>
                <a:sym typeface="Amatic SC"/>
              </a:rPr>
              <a:t>REEM AL-QAHTANI</a:t>
            </a:r>
            <a:endParaRPr sz="7100" b="1">
              <a:latin typeface="Amatic SC"/>
              <a:ea typeface="Amatic SC"/>
              <a:cs typeface="Amatic SC"/>
              <a:sym typeface="Amatic SC"/>
            </a:endParaRPr>
          </a:p>
          <a:p>
            <a:pPr marL="0" lvl="0" indent="0" algn="ctr" rtl="0">
              <a:spcBef>
                <a:spcPts val="0"/>
              </a:spcBef>
              <a:spcAft>
                <a:spcPts val="0"/>
              </a:spcAft>
              <a:buNone/>
            </a:pPr>
            <a:r>
              <a:rPr lang="en" sz="7100" b="1">
                <a:latin typeface="Amatic SC"/>
                <a:ea typeface="Amatic SC"/>
                <a:cs typeface="Amatic SC"/>
                <a:sym typeface="Amatic SC"/>
              </a:rPr>
              <a:t>SARA AL-SULTAN</a:t>
            </a:r>
            <a:endParaRPr sz="7100" b="1">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2375</Words>
  <Application>Microsoft Office PowerPoint</Application>
  <PresentationFormat>مخصص</PresentationFormat>
  <Paragraphs>305</Paragraphs>
  <Slides>9</Slides>
  <Notes>9</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Comic Sans MS</vt:lpstr>
      <vt:lpstr>Times New Roman</vt:lpstr>
      <vt:lpstr>Arial</vt:lpstr>
      <vt:lpstr>Calibri</vt:lpstr>
      <vt:lpstr>Amatic SC</vt:lpstr>
      <vt:lpstr>Josefin Sans</vt:lpstr>
      <vt:lpstr>Simple Light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WINAM06052017</dc:creator>
  <cp:lastModifiedBy>ftomy naje</cp:lastModifiedBy>
  <cp:revision>1</cp:revision>
  <dcterms:modified xsi:type="dcterms:W3CDTF">2019-01-20T20:23:37Z</dcterms:modified>
</cp:coreProperties>
</file>