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9906000" cx="6858000"/>
  <p:notesSz cx="6858000" cy="9144000"/>
  <p:embeddedFontLst>
    <p:embeddedFont>
      <p:font typeface="Archivo Narrow"/>
      <p:regular r:id="rId22"/>
      <p:bold r:id="rId23"/>
      <p:italic r:id="rId24"/>
      <p:boldItalic r:id="rId25"/>
    </p:embeddedFont>
    <p:embeddedFont>
      <p:font typeface="Lobster"/>
      <p:regular r:id="rId26"/>
    </p:embeddedFont>
    <p:embeddedFont>
      <p:font typeface="Arimo"/>
      <p:regular r:id="rId27"/>
      <p:bold r:id="rId28"/>
      <p:italic r:id="rId29"/>
      <p:boldItalic r:id="rId30"/>
    </p:embeddedFont>
    <p:embeddedFont>
      <p:font typeface="Lato"/>
      <p:regular r:id="rId31"/>
      <p:bold r:id="rId32"/>
      <p:italic r:id="rId33"/>
      <p:boldItalic r:id="rId34"/>
    </p:embeddedFont>
    <p:embeddedFont>
      <p:font typeface="Pacifico"/>
      <p:regular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F4BFE3E-46C1-462E-8E40-2819993C33B4}">
  <a:tblStyle styleId="{4F4BFE3E-46C1-462E-8E40-2819993C33B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rchivoNarrow-regular.fntdata"/><Relationship Id="rId21" Type="http://schemas.openxmlformats.org/officeDocument/2006/relationships/slide" Target="slides/slide16.xml"/><Relationship Id="rId24" Type="http://schemas.openxmlformats.org/officeDocument/2006/relationships/font" Target="fonts/ArchivoNarrow-italic.fntdata"/><Relationship Id="rId23" Type="http://schemas.openxmlformats.org/officeDocument/2006/relationships/font" Target="fonts/ArchivoNarrow-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obster-regular.fntdata"/><Relationship Id="rId25" Type="http://schemas.openxmlformats.org/officeDocument/2006/relationships/font" Target="fonts/ArchivoNarrow-boldItalic.fntdata"/><Relationship Id="rId28" Type="http://schemas.openxmlformats.org/officeDocument/2006/relationships/font" Target="fonts/Arimo-bold.fntdata"/><Relationship Id="rId27" Type="http://schemas.openxmlformats.org/officeDocument/2006/relationships/font" Target="fonts/Arim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m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font" Target="fonts/Arimo-boldItalic.fntdata"/><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35" Type="http://schemas.openxmlformats.org/officeDocument/2006/relationships/font" Target="fonts/Pacifico-regular.fntdata"/><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37" Type="http://schemas.openxmlformats.org/officeDocument/2006/relationships/font" Target="fonts/CenturyGothic-bold.fntdata"/><Relationship Id="rId14" Type="http://schemas.openxmlformats.org/officeDocument/2006/relationships/slide" Target="slides/slide9.xml"/><Relationship Id="rId36" Type="http://schemas.openxmlformats.org/officeDocument/2006/relationships/font" Target="fonts/CenturyGothic-regular.fntdata"/><Relationship Id="rId17" Type="http://schemas.openxmlformats.org/officeDocument/2006/relationships/slide" Target="slides/slide12.xml"/><Relationship Id="rId39" Type="http://schemas.openxmlformats.org/officeDocument/2006/relationships/font" Target="fonts/CenturyGothic-boldItalic.fntdata"/><Relationship Id="rId16" Type="http://schemas.openxmlformats.org/officeDocument/2006/relationships/slide" Target="slides/slide11.xml"/><Relationship Id="rId38" Type="http://schemas.openxmlformats.org/officeDocument/2006/relationships/font" Target="fonts/CenturyGothic-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ecf2845184305af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ecf2845184305af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e2587266f923316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g7e2587266f923316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4935797d4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g4935797d4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192459a3166d7285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g192459a3166d728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61b86f496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g461b86f496_4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94d18e470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US"/>
              <a:t>باقي بظبه تضبيط هذا شغل بدائي ، good luck ❤️❤️</a:t>
            </a:r>
            <a:endParaRPr/>
          </a:p>
          <a:p>
            <a:pPr indent="0" lvl="0" marL="0" rtl="1" algn="r">
              <a:lnSpc>
                <a:spcPct val="100000"/>
              </a:lnSpc>
              <a:spcBef>
                <a:spcPts val="0"/>
              </a:spcBef>
              <a:spcAft>
                <a:spcPts val="0"/>
              </a:spcAft>
              <a:buSzPts val="1100"/>
              <a:buNone/>
            </a:pPr>
            <a:r>
              <a:t/>
            </a:r>
            <a:endParaRPr/>
          </a:p>
        </p:txBody>
      </p:sp>
      <p:sp>
        <p:nvSpPr>
          <p:cNvPr id="105" name="Google Shape;105;g494d18e470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f5bdb51339e148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US"/>
              <a:t>باقي بظبه تضبيط هذا شغل بدائي ، good luck ❤️❤️</a:t>
            </a:r>
            <a:endParaRPr/>
          </a:p>
          <a:p>
            <a:pPr indent="0" lvl="0" marL="0" rtl="1" algn="r">
              <a:lnSpc>
                <a:spcPct val="100000"/>
              </a:lnSpc>
              <a:spcBef>
                <a:spcPts val="0"/>
              </a:spcBef>
              <a:spcAft>
                <a:spcPts val="0"/>
              </a:spcAft>
              <a:buSzPts val="1100"/>
              <a:buNone/>
            </a:pPr>
            <a:r>
              <a:t/>
            </a:r>
            <a:endParaRPr/>
          </a:p>
        </p:txBody>
      </p:sp>
      <p:sp>
        <p:nvSpPr>
          <p:cNvPr id="118" name="Google Shape;118;gf5bdb51339e148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94d18e470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US"/>
              <a:t>باقي بظبه تضبيط هذا شغل بدائي ، good luck ❤️❤️</a:t>
            </a:r>
            <a:endParaRPr/>
          </a:p>
          <a:p>
            <a:pPr indent="0" lvl="0" marL="0" rtl="1" algn="r">
              <a:lnSpc>
                <a:spcPct val="100000"/>
              </a:lnSpc>
              <a:spcBef>
                <a:spcPts val="0"/>
              </a:spcBef>
              <a:spcAft>
                <a:spcPts val="0"/>
              </a:spcAft>
              <a:buSzPts val="1100"/>
              <a:buNone/>
            </a:pPr>
            <a:r>
              <a:t/>
            </a:r>
            <a:endParaRPr/>
          </a:p>
        </p:txBody>
      </p:sp>
      <p:sp>
        <p:nvSpPr>
          <p:cNvPr id="135" name="Google Shape;135;g494d18e470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94d18e470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US"/>
              <a:t>باقي بظبه تضبيط هذا شغل بدائي ، good luck ❤️❤️</a:t>
            </a:r>
            <a:endParaRPr/>
          </a:p>
          <a:p>
            <a:pPr indent="0" lvl="0" marL="0" rtl="1" algn="r">
              <a:lnSpc>
                <a:spcPct val="100000"/>
              </a:lnSpc>
              <a:spcBef>
                <a:spcPts val="0"/>
              </a:spcBef>
              <a:spcAft>
                <a:spcPts val="0"/>
              </a:spcAft>
              <a:buSzPts val="1100"/>
              <a:buNone/>
            </a:pPr>
            <a:r>
              <a:t/>
            </a:r>
            <a:endParaRPr/>
          </a:p>
        </p:txBody>
      </p:sp>
      <p:sp>
        <p:nvSpPr>
          <p:cNvPr id="149" name="Google Shape;149;g494d18e470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7eee3f8f777eed22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US"/>
              <a:t>باقي بظبه تضبيط هذا شغل بدائي </a:t>
            </a:r>
            <a:endParaRPr/>
          </a:p>
          <a:p>
            <a:pPr indent="0" lvl="0" marL="0" rtl="1" algn="r">
              <a:lnSpc>
                <a:spcPct val="100000"/>
              </a:lnSpc>
              <a:spcBef>
                <a:spcPts val="0"/>
              </a:spcBef>
              <a:spcAft>
                <a:spcPts val="0"/>
              </a:spcAft>
              <a:buSzPts val="1100"/>
              <a:buNone/>
            </a:pPr>
            <a:r>
              <a:rPr lang="en-US"/>
              <a:t>كيف الشغل مبدئيا,زين بس ابيك تحط الجدوال بالشكل اللي شفته عشان يصير كل شغل التيم نفس الشكل ، الخط حطه </a:t>
            </a:r>
            <a:r>
              <a:rPr lang="en-US"/>
              <a:t>palatine الاحمر على المهم بس.لاتحط خط غامق او مايل او تحته خط خله عادي،الا لو الدكتور مسويه بسلايداته : بس فيه بعض الاشياء مايمديني احط جدول مثل التشخيص,فيه شغل انت سويته فوق شف انا غيرته كيف هذا قصدي</a:t>
            </a:r>
            <a:endParaRPr/>
          </a:p>
          <a:p>
            <a:pPr indent="0" lvl="0" marL="0" rtl="1" algn="r">
              <a:lnSpc>
                <a:spcPct val="100000"/>
              </a:lnSpc>
              <a:spcBef>
                <a:spcPts val="0"/>
              </a:spcBef>
              <a:spcAft>
                <a:spcPts val="0"/>
              </a:spcAft>
              <a:buSzPts val="1100"/>
              <a:buNone/>
            </a:pPr>
            <a:r>
              <a:t/>
            </a:r>
            <a:endParaRPr/>
          </a:p>
          <a:p>
            <a:pPr indent="0" lvl="0" marL="0" rtl="1" algn="r">
              <a:lnSpc>
                <a:spcPct val="100000"/>
              </a:lnSpc>
              <a:spcBef>
                <a:spcPts val="0"/>
              </a:spcBef>
              <a:spcAft>
                <a:spcPts val="0"/>
              </a:spcAft>
              <a:buSzPts val="1100"/>
              <a:buNone/>
            </a:pPr>
            <a:r>
              <a:t/>
            </a:r>
            <a:endParaRPr/>
          </a:p>
          <a:p>
            <a:pPr indent="0" lvl="0" marL="0" rtl="1" algn="r">
              <a:lnSpc>
                <a:spcPct val="100000"/>
              </a:lnSpc>
              <a:spcBef>
                <a:spcPts val="0"/>
              </a:spcBef>
              <a:spcAft>
                <a:spcPts val="0"/>
              </a:spcAft>
              <a:buSzPts val="1100"/>
              <a:buNone/>
            </a:pPr>
            <a:r>
              <a:rPr lang="en-US"/>
              <a:t>مابي ذي النقاط السودا اللي قبل الجمل حط بداله شرطات احسن،فهمت علي؟ اوك الله يوفقك</a:t>
            </a:r>
            <a:endParaRPr/>
          </a:p>
          <a:p>
            <a:pPr indent="0" lvl="0" marL="0" rtl="1" algn="r">
              <a:lnSpc>
                <a:spcPct val="100000"/>
              </a:lnSpc>
              <a:spcBef>
                <a:spcPts val="0"/>
              </a:spcBef>
              <a:spcAft>
                <a:spcPts val="0"/>
              </a:spcAft>
              <a:buSzPts val="1100"/>
              <a:buNone/>
            </a:pPr>
            <a:r>
              <a:rPr lang="en-US"/>
              <a:t>فهمت</a:t>
            </a:r>
            <a:endParaRPr/>
          </a:p>
        </p:txBody>
      </p:sp>
      <p:sp>
        <p:nvSpPr>
          <p:cNvPr id="157" name="Google Shape;157;g7eee3f8f777eed22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3212c2eb60350034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US"/>
              <a:t>باقي بظبه تضبيط هذا شغل بدائي ، good luck ❤️❤️</a:t>
            </a:r>
            <a:endParaRPr/>
          </a:p>
          <a:p>
            <a:pPr indent="0" lvl="0" marL="0" rtl="1" algn="r">
              <a:lnSpc>
                <a:spcPct val="100000"/>
              </a:lnSpc>
              <a:spcBef>
                <a:spcPts val="0"/>
              </a:spcBef>
              <a:spcAft>
                <a:spcPts val="0"/>
              </a:spcAft>
              <a:buSzPts val="1100"/>
              <a:buNone/>
            </a:pPr>
            <a:r>
              <a:t/>
            </a:r>
            <a:endParaRPr/>
          </a:p>
        </p:txBody>
      </p:sp>
      <p:sp>
        <p:nvSpPr>
          <p:cNvPr id="176" name="Google Shape;176;g3212c2eb60350034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 type="secHead">
  <p:cSld name="SECTION_HEADER">
    <p:spTree>
      <p:nvGrpSpPr>
        <p:cNvPr id="11" name="Shape 11"/>
        <p:cNvGrpSpPr/>
        <p:nvPr/>
      </p:nvGrpSpPr>
      <p:grpSpPr>
        <a:xfrm>
          <a:off x="0" y="0"/>
          <a:ext cx="0" cy="0"/>
          <a:chOff x="0" y="0"/>
          <a:chExt cx="0" cy="0"/>
        </a:xfrm>
      </p:grpSpPr>
      <p:sp>
        <p:nvSpPr>
          <p:cNvPr id="12" name="Google Shape;12;p2"/>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_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_TITLE_AND_VERTICAL_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23" name="Shape 23"/>
        <p:cNvGrpSpPr/>
        <p:nvPr/>
      </p:nvGrpSpPr>
      <p:grpSpPr>
        <a:xfrm>
          <a:off x="0" y="0"/>
          <a:ext cx="0" cy="0"/>
          <a:chOff x="0" y="0"/>
          <a:chExt cx="0" cy="0"/>
        </a:xfrm>
      </p:grpSpPr>
      <p:sp>
        <p:nvSpPr>
          <p:cNvPr id="24" name="Google Shape;24;p4"/>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_OBJECTS"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_OBJECTS_WITH_TEXT"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_WITH_CAPTION_TEXT"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_WITH_CAPTION_TEXT"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1.jpg"/><Relationship Id="rId5" Type="http://schemas.openxmlformats.org/officeDocument/2006/relationships/image" Target="../media/image15.png"/><Relationship Id="rId6" Type="http://schemas.openxmlformats.org/officeDocument/2006/relationships/image" Target="../media/image3.png"/><Relationship Id="rId7"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20.png"/><Relationship Id="rId7"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 name="Shape 83"/>
        <p:cNvGrpSpPr/>
        <p:nvPr/>
      </p:nvGrpSpPr>
      <p:grpSpPr>
        <a:xfrm>
          <a:off x="0" y="0"/>
          <a:ext cx="0" cy="0"/>
          <a:chOff x="0" y="0"/>
          <a:chExt cx="0" cy="0"/>
        </a:xfrm>
      </p:grpSpPr>
      <p:pic>
        <p:nvPicPr>
          <p:cNvPr descr="A picture containing text  Description generated with high confidence" id="84" name="Google Shape;84;p13"/>
          <p:cNvPicPr preferRelativeResize="0"/>
          <p:nvPr/>
        </p:nvPicPr>
        <p:blipFill rotWithShape="1">
          <a:blip r:embed="rId3">
            <a:alphaModFix/>
          </a:blip>
          <a:srcRect b="0" l="0" r="0" t="0"/>
          <a:stretch/>
        </p:blipFill>
        <p:spPr>
          <a:xfrm>
            <a:off x="5092926" y="396293"/>
            <a:ext cx="1544128" cy="1446566"/>
          </a:xfrm>
          <a:prstGeom prst="rect">
            <a:avLst/>
          </a:prstGeom>
          <a:noFill/>
          <a:ln>
            <a:noFill/>
          </a:ln>
        </p:spPr>
      </p:pic>
      <p:pic>
        <p:nvPicPr>
          <p:cNvPr descr="A close up of a logo  Description generated with very high confidence" id="85" name="Google Shape;85;p13"/>
          <p:cNvPicPr preferRelativeResize="0"/>
          <p:nvPr/>
        </p:nvPicPr>
        <p:blipFill rotWithShape="1">
          <a:blip r:embed="rId4">
            <a:alphaModFix/>
          </a:blip>
          <a:srcRect b="24464" l="0" r="0" t="33249"/>
          <a:stretch/>
        </p:blipFill>
        <p:spPr>
          <a:xfrm>
            <a:off x="93448" y="1394776"/>
            <a:ext cx="2613677" cy="1076898"/>
          </a:xfrm>
          <a:prstGeom prst="rect">
            <a:avLst/>
          </a:prstGeom>
          <a:noFill/>
          <a:ln>
            <a:noFill/>
          </a:ln>
        </p:spPr>
      </p:pic>
      <p:pic>
        <p:nvPicPr>
          <p:cNvPr id="86" name="Google Shape;86;p13"/>
          <p:cNvPicPr preferRelativeResize="0"/>
          <p:nvPr/>
        </p:nvPicPr>
        <p:blipFill rotWithShape="1">
          <a:blip r:embed="rId5">
            <a:alphaModFix/>
          </a:blip>
          <a:srcRect b="0" l="0" r="0" t="0"/>
          <a:stretch/>
        </p:blipFill>
        <p:spPr>
          <a:xfrm>
            <a:off x="284084" y="411232"/>
            <a:ext cx="2107927" cy="743556"/>
          </a:xfrm>
          <a:prstGeom prst="rect">
            <a:avLst/>
          </a:prstGeom>
          <a:noFill/>
          <a:ln>
            <a:noFill/>
          </a:ln>
        </p:spPr>
      </p:pic>
      <p:sp>
        <p:nvSpPr>
          <p:cNvPr id="87" name="Google Shape;87;p13"/>
          <p:cNvSpPr txBox="1"/>
          <p:nvPr>
            <p:ph type="title"/>
          </p:nvPr>
        </p:nvSpPr>
        <p:spPr>
          <a:xfrm>
            <a:off x="-12" y="8963967"/>
            <a:ext cx="7767600" cy="743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Palatino"/>
              <a:buNone/>
            </a:pPr>
            <a:r>
              <a:rPr lang="en-US">
                <a:solidFill>
                  <a:srgbClr val="783F04"/>
                </a:solidFill>
              </a:rPr>
              <a:t>Diarrhea &amp; Malabsorption</a:t>
            </a:r>
            <a:br>
              <a:rPr lang="en-US"/>
            </a:br>
            <a:endParaRPr>
              <a:solidFill>
                <a:srgbClr val="783F04"/>
              </a:solidFill>
              <a:latin typeface="Lobster"/>
              <a:ea typeface="Lobster"/>
              <a:cs typeface="Lobster"/>
              <a:sym typeface="Lobster"/>
            </a:endParaRPr>
          </a:p>
        </p:txBody>
      </p:sp>
      <p:pic>
        <p:nvPicPr>
          <p:cNvPr id="88" name="Google Shape;88;p13"/>
          <p:cNvPicPr preferRelativeResize="0"/>
          <p:nvPr/>
        </p:nvPicPr>
        <p:blipFill rotWithShape="1">
          <a:blip r:embed="rId6">
            <a:alphaModFix/>
          </a:blip>
          <a:srcRect b="1078" l="18679" r="25274" t="770"/>
          <a:stretch/>
        </p:blipFill>
        <p:spPr>
          <a:xfrm>
            <a:off x="2756080" y="2243866"/>
            <a:ext cx="3677582" cy="5205194"/>
          </a:xfrm>
          <a:prstGeom prst="rect">
            <a:avLst/>
          </a:prstGeom>
          <a:noFill/>
          <a:ln>
            <a:noFill/>
          </a:ln>
        </p:spPr>
      </p:pic>
      <p:sp>
        <p:nvSpPr>
          <p:cNvPr id="89" name="Google Shape;89;p13"/>
          <p:cNvSpPr txBox="1"/>
          <p:nvPr/>
        </p:nvSpPr>
        <p:spPr>
          <a:xfrm>
            <a:off x="2" y="9317391"/>
            <a:ext cx="6858000" cy="588600"/>
          </a:xfrm>
          <a:prstGeom prst="rect">
            <a:avLst/>
          </a:prstGeom>
          <a:solidFill>
            <a:srgbClr val="FFFFFF"/>
          </a:solidFill>
          <a:ln cap="flat" cmpd="sng" w="9525">
            <a:solidFill>
              <a:srgbClr val="783F0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i="0" lang="en-US" sz="1700" u="none" cap="none" strike="noStrike">
                <a:solidFill>
                  <a:srgbClr val="000000"/>
                </a:solidFill>
                <a:latin typeface="Lato"/>
                <a:ea typeface="Lato"/>
                <a:cs typeface="Lato"/>
                <a:sym typeface="Lato"/>
              </a:rPr>
              <a:t>Content</a:t>
            </a:r>
            <a:r>
              <a:rPr lang="en-US" sz="1700">
                <a:solidFill>
                  <a:srgbClr val="783F04"/>
                </a:solidFill>
                <a:latin typeface="Lato"/>
                <a:ea typeface="Lato"/>
                <a:cs typeface="Lato"/>
                <a:sym typeface="Lato"/>
              </a:rPr>
              <a:t>                        </a:t>
            </a:r>
            <a:r>
              <a:rPr i="0" lang="en-US" sz="1700" u="none" cap="none" strike="noStrike">
                <a:solidFill>
                  <a:srgbClr val="999999"/>
                </a:solidFill>
                <a:latin typeface="Lato"/>
                <a:ea typeface="Lato"/>
                <a:cs typeface="Lato"/>
                <a:sym typeface="Lato"/>
              </a:rPr>
              <a:t>Explanatio</a:t>
            </a:r>
            <a:r>
              <a:rPr lang="en-US" sz="1700">
                <a:solidFill>
                  <a:srgbClr val="999999"/>
                </a:solidFill>
                <a:latin typeface="Lato"/>
                <a:ea typeface="Lato"/>
                <a:cs typeface="Lato"/>
                <a:sym typeface="Lato"/>
              </a:rPr>
              <a:t>n                  </a:t>
            </a:r>
            <a:r>
              <a:rPr lang="en-US" sz="1700">
                <a:solidFill>
                  <a:srgbClr val="93C47D"/>
                </a:solidFill>
                <a:latin typeface="Lato"/>
                <a:ea typeface="Lato"/>
                <a:cs typeface="Lato"/>
                <a:sym typeface="Lato"/>
              </a:rPr>
              <a:t>Notes</a:t>
            </a:r>
            <a:r>
              <a:rPr lang="en-US" sz="1700">
                <a:solidFill>
                  <a:srgbClr val="999999"/>
                </a:solidFill>
                <a:latin typeface="Lato"/>
                <a:ea typeface="Lato"/>
                <a:cs typeface="Lato"/>
                <a:sym typeface="Lato"/>
              </a:rPr>
              <a:t>                                  </a:t>
            </a:r>
            <a:r>
              <a:rPr i="0" lang="en-US" sz="1700" u="none" cap="none" strike="noStrike">
                <a:solidFill>
                  <a:srgbClr val="CC0000"/>
                </a:solidFill>
                <a:latin typeface="Lato"/>
                <a:ea typeface="Lato"/>
                <a:cs typeface="Lato"/>
                <a:sym typeface="Lato"/>
              </a:rPr>
              <a:t>Important</a:t>
            </a:r>
            <a:endParaRPr sz="1700">
              <a:solidFill>
                <a:srgbClr val="274E13"/>
              </a:solidFill>
              <a:latin typeface="Lato"/>
              <a:ea typeface="Lato"/>
              <a:cs typeface="Lato"/>
              <a:sym typeface="Lato"/>
            </a:endParaRPr>
          </a:p>
        </p:txBody>
      </p:sp>
      <p:sp>
        <p:nvSpPr>
          <p:cNvPr id="90" name="Google Shape;90;p13"/>
          <p:cNvSpPr txBox="1"/>
          <p:nvPr/>
        </p:nvSpPr>
        <p:spPr>
          <a:xfrm>
            <a:off x="93448" y="6265686"/>
            <a:ext cx="3393600" cy="14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0000"/>
                </a:solidFill>
                <a:latin typeface="Palatino"/>
                <a:ea typeface="Palatino"/>
                <a:cs typeface="Palatino"/>
                <a:sym typeface="Palatino"/>
              </a:rPr>
              <a:t>Please note:</a:t>
            </a:r>
            <a:endParaRPr b="1">
              <a:solidFill>
                <a:srgbClr val="FF0000"/>
              </a:solidFill>
              <a:latin typeface="Palatino"/>
              <a:ea typeface="Palatino"/>
              <a:cs typeface="Palatino"/>
              <a:sym typeface="Palatino"/>
            </a:endParaRPr>
          </a:p>
          <a:p>
            <a:pPr indent="0" lvl="0" marL="0" rtl="0" algn="l">
              <a:spcBef>
                <a:spcPts val="0"/>
              </a:spcBef>
              <a:spcAft>
                <a:spcPts val="0"/>
              </a:spcAft>
              <a:buNone/>
            </a:pPr>
            <a:r>
              <a:rPr b="1" lang="en-US">
                <a:latin typeface="Palatino"/>
                <a:ea typeface="Palatino"/>
                <a:cs typeface="Palatino"/>
                <a:sym typeface="Palatino"/>
              </a:rPr>
              <a:t>This work is based on male slides except few points will appear </a:t>
            </a:r>
            <a:r>
              <a:rPr b="1" lang="en-US">
                <a:solidFill>
                  <a:srgbClr val="EAD1DC"/>
                </a:solidFill>
                <a:latin typeface="Palatino"/>
                <a:ea typeface="Palatino"/>
                <a:cs typeface="Palatino"/>
                <a:sym typeface="Palatino"/>
              </a:rPr>
              <a:t>pink</a:t>
            </a:r>
            <a:endParaRPr b="1">
              <a:solidFill>
                <a:srgbClr val="EAD1DC"/>
              </a:solidFill>
              <a:latin typeface="Palatino"/>
              <a:ea typeface="Palatino"/>
              <a:cs typeface="Palatino"/>
              <a:sym typeface="Palatino"/>
            </a:endParaRPr>
          </a:p>
        </p:txBody>
      </p:sp>
      <p:sp>
        <p:nvSpPr>
          <p:cNvPr id="91" name="Google Shape;91;p13"/>
          <p:cNvSpPr txBox="1"/>
          <p:nvPr/>
        </p:nvSpPr>
        <p:spPr>
          <a:xfrm>
            <a:off x="687514" y="4632960"/>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284075" y="4733050"/>
            <a:ext cx="2613600" cy="1077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Pacifico"/>
                <a:ea typeface="Pacifico"/>
                <a:cs typeface="Pacifico"/>
                <a:sym typeface="Pacifico"/>
              </a:rPr>
              <a:t>هذه المحاضرة هي تكريم لكل من يعمل ولا يكرّم،لكل من يعمل بالخفاء،لكل ايادي تدفعنا من ظهورنا لا نرى  وجوه اصحابها</a:t>
            </a:r>
            <a:endParaRPr b="1">
              <a:latin typeface="Pacifico"/>
              <a:ea typeface="Pacifico"/>
              <a:cs typeface="Pacifico"/>
              <a:sym typeface="Pacifico"/>
            </a:endParaRPr>
          </a:p>
          <a:p>
            <a:pPr indent="0" lvl="0" marL="0" rtl="0" algn="ctr">
              <a:spcBef>
                <a:spcPts val="0"/>
              </a:spcBef>
              <a:spcAft>
                <a:spcPts val="0"/>
              </a:spcAft>
              <a:buNone/>
            </a:pPr>
            <a:r>
              <a:t/>
            </a:r>
            <a:endParaRPr b="1">
              <a:latin typeface="Pacifico"/>
              <a:ea typeface="Pacifico"/>
              <a:cs typeface="Pacifico"/>
              <a:sym typeface="Pacifico"/>
            </a:endParaRPr>
          </a:p>
          <a:p>
            <a:pPr indent="0" lvl="0" marL="0" rtl="0" algn="ctr">
              <a:spcBef>
                <a:spcPts val="0"/>
              </a:spcBef>
              <a:spcAft>
                <a:spcPts val="0"/>
              </a:spcAft>
              <a:buNone/>
            </a:pPr>
            <a:r>
              <a:t/>
            </a:r>
            <a:endParaRPr b="1">
              <a:latin typeface="Pacifico"/>
              <a:ea typeface="Pacifico"/>
              <a:cs typeface="Pacifico"/>
              <a:sym typeface="Pacifico"/>
            </a:endParaRPr>
          </a:p>
        </p:txBody>
      </p:sp>
      <p:pic>
        <p:nvPicPr>
          <p:cNvPr id="93" name="Google Shape;93;p13"/>
          <p:cNvPicPr preferRelativeResize="0"/>
          <p:nvPr/>
        </p:nvPicPr>
        <p:blipFill>
          <a:blip r:embed="rId7">
            <a:alphaModFix/>
          </a:blip>
          <a:stretch>
            <a:fillRect/>
          </a:stretch>
        </p:blipFill>
        <p:spPr>
          <a:xfrm>
            <a:off x="5135378" y="7586128"/>
            <a:ext cx="1722624" cy="1731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7" name="Shape 187"/>
        <p:cNvGrpSpPr/>
        <p:nvPr/>
      </p:nvGrpSpPr>
      <p:grpSpPr>
        <a:xfrm>
          <a:off x="0" y="0"/>
          <a:ext cx="0" cy="0"/>
          <a:chOff x="0" y="0"/>
          <a:chExt cx="0" cy="0"/>
        </a:xfrm>
      </p:grpSpPr>
      <p:sp>
        <p:nvSpPr>
          <p:cNvPr id="188" name="Google Shape;188;p22"/>
          <p:cNvSpPr txBox="1"/>
          <p:nvPr>
            <p:ph type="title"/>
          </p:nvPr>
        </p:nvSpPr>
        <p:spPr>
          <a:xfrm>
            <a:off x="1147826" y="134697"/>
            <a:ext cx="5527500" cy="490800"/>
          </a:xfrm>
          <a:prstGeom prst="rect">
            <a:avLst/>
          </a:prstGeom>
          <a:solidFill>
            <a:srgbClr val="DCD2C8"/>
          </a:solidFill>
          <a:ln cap="flat" cmpd="sng" w="9525">
            <a:solidFill>
              <a:srgbClr val="882105"/>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n-US" sz="2400">
                <a:solidFill>
                  <a:srgbClr val="FF0000"/>
                </a:solidFill>
                <a:latin typeface="Palatino"/>
                <a:ea typeface="Palatino"/>
                <a:cs typeface="Palatino"/>
                <a:sym typeface="Palatino"/>
              </a:rPr>
              <a:t>Celiac Disease(important)</a:t>
            </a:r>
            <a:endParaRPr sz="2400">
              <a:solidFill>
                <a:srgbClr val="FF0000"/>
              </a:solidFill>
              <a:latin typeface="Palatino"/>
              <a:ea typeface="Palatino"/>
              <a:cs typeface="Palatino"/>
              <a:sym typeface="Palatino"/>
            </a:endParaRPr>
          </a:p>
        </p:txBody>
      </p:sp>
      <p:pic>
        <p:nvPicPr>
          <p:cNvPr id="189" name="Google Shape;189;p22"/>
          <p:cNvPicPr preferRelativeResize="0"/>
          <p:nvPr/>
        </p:nvPicPr>
        <p:blipFill rotWithShape="1">
          <a:blip r:embed="rId3">
            <a:alphaModFix/>
          </a:blip>
          <a:srcRect b="0" l="0" r="0" t="0"/>
          <a:stretch/>
        </p:blipFill>
        <p:spPr>
          <a:xfrm>
            <a:off x="0" y="0"/>
            <a:ext cx="1040224" cy="1096892"/>
          </a:xfrm>
          <a:prstGeom prst="rect">
            <a:avLst/>
          </a:prstGeom>
          <a:noFill/>
          <a:ln>
            <a:noFill/>
          </a:ln>
        </p:spPr>
      </p:pic>
      <p:sp>
        <p:nvSpPr>
          <p:cNvPr id="190" name="Google Shape;190;p22"/>
          <p:cNvSpPr txBox="1"/>
          <p:nvPr/>
        </p:nvSpPr>
        <p:spPr>
          <a:xfrm>
            <a:off x="169425" y="1171538"/>
            <a:ext cx="4714500" cy="1440000"/>
          </a:xfrm>
          <a:prstGeom prst="rect">
            <a:avLst/>
          </a:prstGeom>
          <a:noFill/>
          <a:ln cap="flat" cmpd="sng" w="9525">
            <a:solidFill>
              <a:srgbClr val="F1C232"/>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Palatino"/>
              <a:buChar char="-"/>
            </a:pPr>
            <a:r>
              <a:rPr lang="en-US" sz="1200">
                <a:latin typeface="Palatino"/>
                <a:ea typeface="Palatino"/>
                <a:cs typeface="Palatino"/>
                <a:sym typeface="Palatino"/>
              </a:rPr>
              <a:t>An immune reaction to </a:t>
            </a:r>
            <a:r>
              <a:rPr lang="en-US" sz="1200">
                <a:solidFill>
                  <a:srgbClr val="CC0000"/>
                </a:solidFill>
                <a:latin typeface="Palatino"/>
                <a:ea typeface="Palatino"/>
                <a:cs typeface="Palatino"/>
                <a:sym typeface="Palatino"/>
              </a:rPr>
              <a:t>gliadin</a:t>
            </a:r>
            <a:r>
              <a:rPr lang="en-US" sz="1200">
                <a:latin typeface="Palatino"/>
                <a:ea typeface="Palatino"/>
                <a:cs typeface="Palatino"/>
                <a:sym typeface="Palatino"/>
              </a:rPr>
              <a:t>, which is a fraction of the </a:t>
            </a:r>
            <a:r>
              <a:rPr lang="en-US" sz="1200">
                <a:solidFill>
                  <a:srgbClr val="BF9000"/>
                </a:solidFill>
                <a:latin typeface="Palatino"/>
                <a:ea typeface="Palatino"/>
                <a:cs typeface="Palatino"/>
                <a:sym typeface="Palatino"/>
              </a:rPr>
              <a:t>wheat</a:t>
            </a:r>
            <a:r>
              <a:rPr lang="en-US" sz="1200">
                <a:latin typeface="Palatino"/>
                <a:ea typeface="Palatino"/>
                <a:cs typeface="Palatino"/>
                <a:sym typeface="Palatino"/>
              </a:rPr>
              <a:t> protein </a:t>
            </a:r>
            <a:r>
              <a:rPr lang="en-US" sz="1200" u="sng">
                <a:solidFill>
                  <a:srgbClr val="CC0000"/>
                </a:solidFill>
                <a:latin typeface="Palatino"/>
                <a:ea typeface="Palatino"/>
                <a:cs typeface="Palatino"/>
                <a:sym typeface="Palatino"/>
              </a:rPr>
              <a:t>gluten</a:t>
            </a:r>
            <a:r>
              <a:rPr lang="en-US" sz="1200">
                <a:latin typeface="Palatino"/>
                <a:ea typeface="Palatino"/>
                <a:cs typeface="Palatino"/>
                <a:sym typeface="Palatino"/>
              </a:rPr>
              <a:t>. </a:t>
            </a:r>
            <a:r>
              <a:rPr lang="en-US" sz="1200">
                <a:solidFill>
                  <a:srgbClr val="93C47D"/>
                </a:solidFill>
                <a:latin typeface="Palatino"/>
                <a:ea typeface="Palatino"/>
                <a:cs typeface="Palatino"/>
                <a:sym typeface="Palatino"/>
              </a:rPr>
              <a:t>gluten </a:t>
            </a:r>
            <a:r>
              <a:rPr lang="en-US" sz="1200">
                <a:solidFill>
                  <a:srgbClr val="93C47D"/>
                </a:solidFill>
                <a:latin typeface="Palatino"/>
                <a:ea typeface="Palatino"/>
                <a:cs typeface="Palatino"/>
                <a:sym typeface="Palatino"/>
              </a:rPr>
              <a:t>جزء بسيط من الـ </a:t>
            </a:r>
            <a:r>
              <a:rPr lang="en-US" sz="1200">
                <a:solidFill>
                  <a:srgbClr val="93C47D"/>
                </a:solidFill>
                <a:latin typeface="Palatino"/>
                <a:ea typeface="Palatino"/>
                <a:cs typeface="Palatino"/>
                <a:sym typeface="Palatino"/>
              </a:rPr>
              <a:t>gliadin</a:t>
            </a:r>
            <a:endParaRPr sz="1200">
              <a:solidFill>
                <a:srgbClr val="93C47D"/>
              </a:solidFill>
              <a:latin typeface="Palatino"/>
              <a:ea typeface="Palatino"/>
              <a:cs typeface="Palatino"/>
              <a:sym typeface="Palatino"/>
            </a:endParaRPr>
          </a:p>
          <a:p>
            <a:pPr indent="-304800" lvl="0" marL="457200" rtl="0" algn="l">
              <a:spcBef>
                <a:spcPts val="0"/>
              </a:spcBef>
              <a:spcAft>
                <a:spcPts val="0"/>
              </a:spcAft>
              <a:buSzPts val="1200"/>
              <a:buFont typeface="Palatino"/>
              <a:buChar char="-"/>
            </a:pPr>
            <a:r>
              <a:rPr lang="en-US" sz="1200">
                <a:latin typeface="Palatino"/>
                <a:ea typeface="Palatino"/>
                <a:cs typeface="Palatino"/>
                <a:sym typeface="Palatino"/>
              </a:rPr>
              <a:t>Usually diagnosed in childhood-mid adult life. </a:t>
            </a:r>
            <a:endParaRPr sz="1200">
              <a:latin typeface="Palatino"/>
              <a:ea typeface="Palatino"/>
              <a:cs typeface="Palatino"/>
              <a:sym typeface="Palatino"/>
            </a:endParaRPr>
          </a:p>
          <a:p>
            <a:pPr indent="-304800" lvl="0" marL="457200" rtl="0" algn="l">
              <a:spcBef>
                <a:spcPts val="0"/>
              </a:spcBef>
              <a:spcAft>
                <a:spcPts val="0"/>
              </a:spcAft>
              <a:buSzPts val="1200"/>
              <a:buFont typeface="Palatino"/>
              <a:buChar char="-"/>
            </a:pPr>
            <a:r>
              <a:rPr lang="en-US" sz="1200">
                <a:latin typeface="Palatino"/>
                <a:ea typeface="Palatino"/>
                <a:cs typeface="Palatino"/>
                <a:sym typeface="Palatino"/>
              </a:rPr>
              <a:t>Patients have raised </a:t>
            </a:r>
            <a:r>
              <a:rPr lang="en-US" sz="1200">
                <a:solidFill>
                  <a:srgbClr val="BF9000"/>
                </a:solidFill>
                <a:latin typeface="Palatino"/>
                <a:ea typeface="Palatino"/>
                <a:cs typeface="Palatino"/>
                <a:sym typeface="Palatino"/>
              </a:rPr>
              <a:t>antibodies to gluten. </a:t>
            </a:r>
            <a:endParaRPr sz="1200">
              <a:solidFill>
                <a:srgbClr val="BF9000"/>
              </a:solidFill>
              <a:latin typeface="Palatino"/>
              <a:ea typeface="Palatino"/>
              <a:cs typeface="Palatino"/>
              <a:sym typeface="Palatino"/>
            </a:endParaRPr>
          </a:p>
          <a:p>
            <a:pPr indent="-304800" lvl="0" marL="457200" rtl="0" algn="l">
              <a:spcBef>
                <a:spcPts val="0"/>
              </a:spcBef>
              <a:spcAft>
                <a:spcPts val="0"/>
              </a:spcAft>
              <a:buSzPts val="1200"/>
              <a:buFont typeface="Palatino"/>
              <a:buChar char="-"/>
            </a:pPr>
            <a:r>
              <a:rPr lang="en-US" sz="1200">
                <a:latin typeface="Palatino"/>
                <a:ea typeface="Palatino"/>
                <a:cs typeface="Palatino"/>
                <a:sym typeface="Palatino"/>
              </a:rPr>
              <a:t>Highly specific association with class II </a:t>
            </a:r>
            <a:r>
              <a:rPr lang="en-US" sz="1200">
                <a:solidFill>
                  <a:srgbClr val="BF9000"/>
                </a:solidFill>
                <a:latin typeface="Palatino"/>
                <a:ea typeface="Palatino"/>
                <a:cs typeface="Palatino"/>
                <a:sym typeface="Palatino"/>
              </a:rPr>
              <a:t>HLA (DQ2 or DQ8).</a:t>
            </a:r>
            <a:r>
              <a:rPr lang="en-US" sz="1200">
                <a:latin typeface="Palatino"/>
                <a:ea typeface="Palatino"/>
                <a:cs typeface="Palatino"/>
                <a:sym typeface="Palatino"/>
              </a:rPr>
              <a:t> And to a lesser extent, DQ8 (haplotype DR-4). </a:t>
            </a:r>
            <a:r>
              <a:rPr lang="en-US" sz="900">
                <a:solidFill>
                  <a:srgbClr val="93C47D"/>
                </a:solidFill>
                <a:latin typeface="Palatino"/>
                <a:ea typeface="Palatino"/>
                <a:cs typeface="Palatino"/>
                <a:sym typeface="Palatino"/>
              </a:rPr>
              <a:t>HLA → Human </a:t>
            </a:r>
            <a:r>
              <a:rPr lang="en-US" sz="900">
                <a:solidFill>
                  <a:srgbClr val="93C47D"/>
                </a:solidFill>
                <a:latin typeface="Palatino"/>
                <a:ea typeface="Palatino"/>
                <a:cs typeface="Palatino"/>
                <a:sym typeface="Palatino"/>
              </a:rPr>
              <a:t>leukocyte</a:t>
            </a:r>
            <a:r>
              <a:rPr lang="en-US" sz="900">
                <a:solidFill>
                  <a:srgbClr val="93C47D"/>
                </a:solidFill>
                <a:latin typeface="Palatino"/>
                <a:ea typeface="Palatino"/>
                <a:cs typeface="Palatino"/>
                <a:sym typeface="Palatino"/>
              </a:rPr>
              <a:t> antigen, D → subtype of HLA and </a:t>
            </a:r>
            <a:r>
              <a:rPr lang="en-US" sz="900">
                <a:solidFill>
                  <a:srgbClr val="93C47D"/>
                </a:solidFill>
                <a:latin typeface="Palatino"/>
                <a:ea typeface="Palatino"/>
                <a:cs typeface="Palatino"/>
                <a:sym typeface="Palatino"/>
              </a:rPr>
              <a:t>there are</a:t>
            </a:r>
            <a:r>
              <a:rPr lang="en-US" sz="900">
                <a:solidFill>
                  <a:srgbClr val="93C47D"/>
                </a:solidFill>
                <a:latin typeface="Palatino"/>
                <a:ea typeface="Palatino"/>
                <a:cs typeface="Palatino"/>
                <a:sym typeface="Palatino"/>
              </a:rPr>
              <a:t> others (A,B,C). </a:t>
            </a:r>
            <a:br>
              <a:rPr lang="en-US" sz="1200">
                <a:latin typeface="Palatino"/>
                <a:ea typeface="Palatino"/>
                <a:cs typeface="Palatino"/>
                <a:sym typeface="Palatino"/>
              </a:rPr>
            </a:br>
            <a:endParaRPr sz="1200">
              <a:latin typeface="Palatino"/>
              <a:ea typeface="Palatino"/>
              <a:cs typeface="Palatino"/>
              <a:sym typeface="Palatino"/>
            </a:endParaRPr>
          </a:p>
        </p:txBody>
      </p:sp>
      <p:sp>
        <p:nvSpPr>
          <p:cNvPr id="191" name="Google Shape;191;p22"/>
          <p:cNvSpPr txBox="1"/>
          <p:nvPr/>
        </p:nvSpPr>
        <p:spPr>
          <a:xfrm>
            <a:off x="1168375" y="757606"/>
            <a:ext cx="5486400" cy="3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Palatino"/>
                <a:ea typeface="Palatino"/>
                <a:cs typeface="Palatino"/>
                <a:sym typeface="Palatino"/>
              </a:rPr>
              <a:t>What is it?  </a:t>
            </a:r>
            <a:r>
              <a:rPr lang="en-US">
                <a:solidFill>
                  <a:schemeClr val="accent6"/>
                </a:solidFill>
                <a:latin typeface="Palatino"/>
                <a:ea typeface="Palatino"/>
                <a:cs typeface="Palatino"/>
                <a:sym typeface="Palatino"/>
              </a:rPr>
              <a:t>(Abnormal small intestine mucosa)</a:t>
            </a:r>
            <a:endParaRPr>
              <a:solidFill>
                <a:schemeClr val="accent6"/>
              </a:solidFill>
              <a:latin typeface="Palatino"/>
              <a:ea typeface="Palatino"/>
              <a:cs typeface="Palatino"/>
              <a:sym typeface="Palatino"/>
            </a:endParaRPr>
          </a:p>
        </p:txBody>
      </p:sp>
      <p:pic>
        <p:nvPicPr>
          <p:cNvPr id="192" name="Google Shape;192;p22"/>
          <p:cNvPicPr preferRelativeResize="0"/>
          <p:nvPr/>
        </p:nvPicPr>
        <p:blipFill rotWithShape="1">
          <a:blip r:embed="rId4">
            <a:alphaModFix/>
          </a:blip>
          <a:srcRect b="4561" l="0" r="0" t="0"/>
          <a:stretch/>
        </p:blipFill>
        <p:spPr>
          <a:xfrm>
            <a:off x="4993600" y="776650"/>
            <a:ext cx="1390799" cy="1836556"/>
          </a:xfrm>
          <a:prstGeom prst="rect">
            <a:avLst/>
          </a:prstGeom>
          <a:noFill/>
          <a:ln>
            <a:noFill/>
          </a:ln>
        </p:spPr>
      </p:pic>
      <p:sp>
        <p:nvSpPr>
          <p:cNvPr id="193" name="Google Shape;193;p22"/>
          <p:cNvSpPr txBox="1"/>
          <p:nvPr/>
        </p:nvSpPr>
        <p:spPr>
          <a:xfrm rot="5400000">
            <a:off x="6017080" y="1494196"/>
            <a:ext cx="985200" cy="4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Palatino"/>
                <a:ea typeface="Palatino"/>
                <a:cs typeface="Palatino"/>
                <a:sym typeface="Palatino"/>
              </a:rPr>
              <a:t>Endoscopy</a:t>
            </a:r>
            <a:endParaRPr sz="1200">
              <a:latin typeface="Palatino"/>
              <a:ea typeface="Palatino"/>
              <a:cs typeface="Palatino"/>
              <a:sym typeface="Palatino"/>
            </a:endParaRPr>
          </a:p>
        </p:txBody>
      </p:sp>
      <p:graphicFrame>
        <p:nvGraphicFramePr>
          <p:cNvPr id="194" name="Google Shape;194;p22"/>
          <p:cNvGraphicFramePr/>
          <p:nvPr/>
        </p:nvGraphicFramePr>
        <p:xfrm>
          <a:off x="169425" y="2686190"/>
          <a:ext cx="3000000" cy="3000000"/>
        </p:xfrm>
        <a:graphic>
          <a:graphicData uri="http://schemas.openxmlformats.org/drawingml/2006/table">
            <a:tbl>
              <a:tblPr>
                <a:noFill/>
                <a:tableStyleId>{4F4BFE3E-46C1-462E-8E40-2819993C33B4}</a:tableStyleId>
              </a:tblPr>
              <a:tblGrid>
                <a:gridCol w="1246825"/>
                <a:gridCol w="5272325"/>
              </a:tblGrid>
              <a:tr h="1631750">
                <a:tc>
                  <a:txBody>
                    <a:bodyPr>
                      <a:noAutofit/>
                    </a:bodyPr>
                    <a:lstStyle/>
                    <a:p>
                      <a:pPr indent="0" lvl="0" marL="0" rtl="0" algn="ctr">
                        <a:spcBef>
                          <a:spcPts val="0"/>
                        </a:spcBef>
                        <a:spcAft>
                          <a:spcPts val="0"/>
                        </a:spcAft>
                        <a:buNone/>
                      </a:pPr>
                      <a:r>
                        <a:rPr b="1" lang="en-US">
                          <a:latin typeface="Palatino"/>
                          <a:ea typeface="Palatino"/>
                          <a:cs typeface="Palatino"/>
                          <a:sym typeface="Palatino"/>
                        </a:rPr>
                        <a:t>Histology</a:t>
                      </a:r>
                      <a:endParaRPr b="1">
                        <a:latin typeface="Palatino"/>
                        <a:ea typeface="Palatino"/>
                        <a:cs typeface="Palatino"/>
                        <a:sym typeface="Palatino"/>
                      </a:endParaRPr>
                    </a:p>
                  </a:txBody>
                  <a:tcPr marT="91425" marB="91425" marR="91425" marL="91425" anchor="ctr">
                    <a:solidFill>
                      <a:srgbClr val="EAD1DC"/>
                    </a:solidFill>
                  </a:tcPr>
                </a:tc>
                <a:tc>
                  <a:txBody>
                    <a:bodyPr>
                      <a:noAutofit/>
                    </a:bodyPr>
                    <a:lstStyle/>
                    <a:p>
                      <a:pPr indent="-304800" lvl="0" marL="457200" rtl="0" algn="l">
                        <a:spcBef>
                          <a:spcPts val="0"/>
                        </a:spcBef>
                        <a:spcAft>
                          <a:spcPts val="0"/>
                        </a:spcAft>
                        <a:buSzPts val="1200"/>
                        <a:buFont typeface="Palatino"/>
                        <a:buChar char="●"/>
                      </a:pPr>
                      <a:r>
                        <a:rPr lang="en-US" sz="1200">
                          <a:latin typeface="Palatino"/>
                          <a:ea typeface="Palatino"/>
                          <a:cs typeface="Palatino"/>
                          <a:sym typeface="Palatino"/>
                        </a:rPr>
                        <a:t>Mucosa is flattened with marked </a:t>
                      </a:r>
                      <a:r>
                        <a:rPr b="1" lang="en-US" sz="1200" u="sng">
                          <a:solidFill>
                            <a:srgbClr val="FF0000"/>
                          </a:solidFill>
                          <a:latin typeface="Palatino"/>
                          <a:ea typeface="Palatino"/>
                          <a:cs typeface="Palatino"/>
                          <a:sym typeface="Palatino"/>
                        </a:rPr>
                        <a:t>villous atrophy</a:t>
                      </a:r>
                      <a:r>
                        <a:rPr b="1" lang="en-US" sz="1200">
                          <a:latin typeface="Palatino"/>
                          <a:ea typeface="Palatino"/>
                          <a:cs typeface="Palatino"/>
                          <a:sym typeface="Palatino"/>
                        </a:rPr>
                        <a:t>. </a:t>
                      </a:r>
                      <a:endParaRPr b="1" sz="1200">
                        <a:latin typeface="Palatino"/>
                        <a:ea typeface="Palatino"/>
                        <a:cs typeface="Palatino"/>
                        <a:sym typeface="Palatino"/>
                      </a:endParaRPr>
                    </a:p>
                    <a:p>
                      <a:pPr indent="-304800" lvl="0" marL="457200" rtl="0" algn="l">
                        <a:spcBef>
                          <a:spcPts val="0"/>
                        </a:spcBef>
                        <a:spcAft>
                          <a:spcPts val="0"/>
                        </a:spcAft>
                        <a:buSzPts val="1200"/>
                        <a:buFont typeface="Palatino"/>
                        <a:buChar char="●"/>
                      </a:pPr>
                      <a:r>
                        <a:rPr lang="en-US" sz="1200">
                          <a:solidFill>
                            <a:srgbClr val="FF0000"/>
                          </a:solidFill>
                          <a:latin typeface="Palatino"/>
                          <a:ea typeface="Palatino"/>
                          <a:cs typeface="Palatino"/>
                          <a:sym typeface="Palatino"/>
                        </a:rPr>
                        <a:t>Crypt hyperplasia</a:t>
                      </a:r>
                      <a:r>
                        <a:rPr lang="en-US" sz="1200">
                          <a:latin typeface="Palatino"/>
                          <a:ea typeface="Palatino"/>
                          <a:cs typeface="Palatino"/>
                          <a:sym typeface="Palatino"/>
                        </a:rPr>
                        <a:t>.   </a:t>
                      </a:r>
                      <a:r>
                        <a:rPr lang="en-US" sz="1200">
                          <a:solidFill>
                            <a:srgbClr val="93C47D"/>
                          </a:solidFill>
                          <a:latin typeface="Palatino"/>
                          <a:ea typeface="Palatino"/>
                          <a:cs typeface="Palatino"/>
                          <a:sym typeface="Palatino"/>
                        </a:rPr>
                        <a:t>Normally crypts are short and small</a:t>
                      </a:r>
                      <a:endParaRPr sz="1200">
                        <a:solidFill>
                          <a:srgbClr val="93C47D"/>
                        </a:solidFill>
                        <a:latin typeface="Palatino"/>
                        <a:ea typeface="Palatino"/>
                        <a:cs typeface="Palatino"/>
                        <a:sym typeface="Palatino"/>
                      </a:endParaRPr>
                    </a:p>
                    <a:p>
                      <a:pPr indent="-304800" lvl="0" marL="457200" rtl="0" algn="l">
                        <a:spcBef>
                          <a:spcPts val="0"/>
                        </a:spcBef>
                        <a:spcAft>
                          <a:spcPts val="0"/>
                        </a:spcAft>
                        <a:buSzPts val="1200"/>
                        <a:buFont typeface="Palatino"/>
                        <a:buChar char="●"/>
                      </a:pPr>
                      <a:r>
                        <a:rPr lang="en-US" sz="1200">
                          <a:solidFill>
                            <a:srgbClr val="FF0000"/>
                          </a:solidFill>
                          <a:latin typeface="Palatino"/>
                          <a:ea typeface="Palatino"/>
                          <a:cs typeface="Palatino"/>
                          <a:sym typeface="Palatino"/>
                        </a:rPr>
                        <a:t>Increased intraepithelial lymphocytosis.</a:t>
                      </a:r>
                      <a:r>
                        <a:rPr lang="en-US" sz="1200">
                          <a:latin typeface="Palatino"/>
                          <a:ea typeface="Palatino"/>
                          <a:cs typeface="Palatino"/>
                          <a:sym typeface="Palatino"/>
                        </a:rPr>
                        <a:t> </a:t>
                      </a:r>
                      <a:r>
                        <a:rPr lang="en-US" sz="900">
                          <a:solidFill>
                            <a:srgbClr val="93C47D"/>
                          </a:solidFill>
                          <a:latin typeface="Palatino"/>
                          <a:ea typeface="Palatino"/>
                          <a:cs typeface="Palatino"/>
                          <a:sym typeface="Palatino"/>
                        </a:rPr>
                        <a:t>This feature we use it for diagnosis, I will count for 100 enterocytes if the</a:t>
                      </a:r>
                      <a:endParaRPr sz="900">
                        <a:solidFill>
                          <a:srgbClr val="93C47D"/>
                        </a:solidFill>
                        <a:latin typeface="Palatino"/>
                        <a:ea typeface="Palatino"/>
                        <a:cs typeface="Palatino"/>
                        <a:sym typeface="Palatino"/>
                      </a:endParaRPr>
                    </a:p>
                    <a:p>
                      <a:pPr indent="0" lvl="0" marL="457200" rtl="0" algn="l">
                        <a:spcBef>
                          <a:spcPts val="0"/>
                        </a:spcBef>
                        <a:spcAft>
                          <a:spcPts val="0"/>
                        </a:spcAft>
                        <a:buNone/>
                      </a:pPr>
                      <a:r>
                        <a:rPr lang="en-US" sz="900">
                          <a:solidFill>
                            <a:srgbClr val="93C47D"/>
                          </a:solidFill>
                          <a:latin typeface="Palatino"/>
                          <a:ea typeface="Palatino"/>
                          <a:cs typeface="Palatino"/>
                          <a:sym typeface="Palatino"/>
                        </a:rPr>
                        <a:t>lymphocytes inside them ≥ 30 this</a:t>
                      </a:r>
                      <a:endParaRPr sz="900">
                        <a:solidFill>
                          <a:srgbClr val="93C47D"/>
                        </a:solidFill>
                        <a:latin typeface="Palatino"/>
                        <a:ea typeface="Palatino"/>
                        <a:cs typeface="Palatino"/>
                        <a:sym typeface="Palatino"/>
                      </a:endParaRPr>
                    </a:p>
                    <a:p>
                      <a:pPr indent="0" lvl="0" marL="457200" rtl="0" algn="l">
                        <a:spcBef>
                          <a:spcPts val="0"/>
                        </a:spcBef>
                        <a:spcAft>
                          <a:spcPts val="0"/>
                        </a:spcAft>
                        <a:buNone/>
                      </a:pPr>
                      <a:r>
                        <a:rPr lang="en-US" sz="900">
                          <a:solidFill>
                            <a:srgbClr val="93C47D"/>
                          </a:solidFill>
                          <a:latin typeface="Palatino"/>
                          <a:ea typeface="Palatino"/>
                          <a:cs typeface="Palatino"/>
                          <a:sym typeface="Palatino"/>
                        </a:rPr>
                        <a:t>is early celiac disease.</a:t>
                      </a:r>
                      <a:endParaRPr sz="900">
                        <a:latin typeface="Palatino"/>
                        <a:ea typeface="Palatino"/>
                        <a:cs typeface="Palatino"/>
                        <a:sym typeface="Palatino"/>
                      </a:endParaRPr>
                    </a:p>
                  </a:txBody>
                  <a:tcPr marT="91425" marB="91425" marR="91425" marL="91425"/>
                </a:tc>
              </a:tr>
              <a:tr h="837300">
                <a:tc>
                  <a:txBody>
                    <a:bodyPr>
                      <a:noAutofit/>
                    </a:bodyPr>
                    <a:lstStyle/>
                    <a:p>
                      <a:pPr indent="0" lvl="0" marL="0" rtl="0" algn="ctr">
                        <a:spcBef>
                          <a:spcPts val="0"/>
                        </a:spcBef>
                        <a:spcAft>
                          <a:spcPts val="0"/>
                        </a:spcAft>
                        <a:buNone/>
                      </a:pPr>
                      <a:r>
                        <a:rPr b="1" lang="en-US">
                          <a:latin typeface="Palatino"/>
                          <a:ea typeface="Palatino"/>
                          <a:cs typeface="Palatino"/>
                          <a:sym typeface="Palatino"/>
                        </a:rPr>
                        <a:t>Clinical Features</a:t>
                      </a:r>
                      <a:endParaRPr b="1">
                        <a:latin typeface="Palatino"/>
                        <a:ea typeface="Palatino"/>
                        <a:cs typeface="Palatino"/>
                        <a:sym typeface="Palatino"/>
                      </a:endParaRPr>
                    </a:p>
                  </a:txBody>
                  <a:tcPr marT="91425" marB="91425" marR="91425" marL="91425" anchor="ctr">
                    <a:solidFill>
                      <a:srgbClr val="D0E0E3"/>
                    </a:solidFill>
                  </a:tcPr>
                </a:tc>
                <a:tc>
                  <a:txBody>
                    <a:bodyPr>
                      <a:noAutofit/>
                    </a:bodyPr>
                    <a:lstStyle/>
                    <a:p>
                      <a:pPr indent="-228600" lvl="0" marL="457200" rtl="0" algn="l">
                        <a:spcBef>
                          <a:spcPts val="0"/>
                        </a:spcBef>
                        <a:spcAft>
                          <a:spcPts val="0"/>
                        </a:spcAft>
                        <a:buNone/>
                      </a:pPr>
                      <a:r>
                        <a:rPr lang="en-US" sz="1000">
                          <a:latin typeface="Palatino"/>
                          <a:ea typeface="Palatino"/>
                          <a:cs typeface="Palatino"/>
                          <a:sym typeface="Palatino"/>
                        </a:rPr>
                        <a:t>GI symptoms that characteristically appear at age </a:t>
                      </a:r>
                      <a:r>
                        <a:rPr lang="en-US" sz="1000">
                          <a:solidFill>
                            <a:srgbClr val="CC0000"/>
                          </a:solidFill>
                          <a:latin typeface="Palatino"/>
                          <a:ea typeface="Palatino"/>
                          <a:cs typeface="Palatino"/>
                          <a:sym typeface="Palatino"/>
                        </a:rPr>
                        <a:t>9-24</a:t>
                      </a:r>
                      <a:r>
                        <a:rPr lang="en-US" sz="1000">
                          <a:latin typeface="Palatino"/>
                          <a:ea typeface="Palatino"/>
                          <a:cs typeface="Palatino"/>
                          <a:sym typeface="Palatino"/>
                        </a:rPr>
                        <a:t> months. Symptoms begin various times after the introduction of foods that contain gluten. </a:t>
                      </a:r>
                      <a:endParaRPr sz="1000">
                        <a:latin typeface="Palatino"/>
                        <a:ea typeface="Palatino"/>
                        <a:cs typeface="Palatino"/>
                        <a:sym typeface="Palatino"/>
                      </a:endParaRPr>
                    </a:p>
                    <a:p>
                      <a:pPr indent="-292100" lvl="0" marL="457200" rtl="0" algn="l">
                        <a:spcBef>
                          <a:spcPts val="0"/>
                        </a:spcBef>
                        <a:spcAft>
                          <a:spcPts val="0"/>
                        </a:spcAft>
                        <a:buSzPts val="1000"/>
                        <a:buFont typeface="Palatino"/>
                        <a:buChar char="●"/>
                      </a:pPr>
                      <a:r>
                        <a:rPr lang="en-US" sz="1000">
                          <a:solidFill>
                            <a:srgbClr val="CC0000"/>
                          </a:solidFill>
                          <a:latin typeface="Palatino"/>
                          <a:ea typeface="Palatino"/>
                          <a:cs typeface="Palatino"/>
                          <a:sym typeface="Palatino"/>
                        </a:rPr>
                        <a:t>In infants and toddlers:</a:t>
                      </a:r>
                      <a:r>
                        <a:rPr lang="en-US" sz="1000">
                          <a:latin typeface="Palatino"/>
                          <a:ea typeface="Palatino"/>
                          <a:cs typeface="Palatino"/>
                          <a:sym typeface="Palatino"/>
                        </a:rPr>
                        <a:t> GI symptoms and failure to thrive. </a:t>
                      </a:r>
                      <a:endParaRPr sz="1000">
                        <a:latin typeface="Palatino"/>
                        <a:ea typeface="Palatino"/>
                        <a:cs typeface="Palatino"/>
                        <a:sym typeface="Palatino"/>
                      </a:endParaRPr>
                    </a:p>
                    <a:p>
                      <a:pPr indent="-292100" lvl="0" marL="457200" rtl="0" algn="l">
                        <a:spcBef>
                          <a:spcPts val="0"/>
                        </a:spcBef>
                        <a:spcAft>
                          <a:spcPts val="0"/>
                        </a:spcAft>
                        <a:buSzPts val="1000"/>
                        <a:buFont typeface="Palatino"/>
                        <a:buChar char="●"/>
                      </a:pPr>
                      <a:r>
                        <a:rPr lang="en-US" sz="1000">
                          <a:solidFill>
                            <a:srgbClr val="CC0000"/>
                          </a:solidFill>
                          <a:latin typeface="Palatino"/>
                          <a:ea typeface="Palatino"/>
                          <a:cs typeface="Palatino"/>
                          <a:sym typeface="Palatino"/>
                        </a:rPr>
                        <a:t>Childhood: </a:t>
                      </a:r>
                      <a:r>
                        <a:rPr lang="en-US" sz="1000">
                          <a:latin typeface="Palatino"/>
                          <a:ea typeface="Palatino"/>
                          <a:cs typeface="Palatino"/>
                          <a:sym typeface="Palatino"/>
                        </a:rPr>
                        <a:t>Minor GI symptoms, inadequate rate of weight gain. </a:t>
                      </a:r>
                      <a:endParaRPr sz="1000">
                        <a:latin typeface="Palatino"/>
                        <a:ea typeface="Palatino"/>
                        <a:cs typeface="Palatino"/>
                        <a:sym typeface="Palatino"/>
                      </a:endParaRPr>
                    </a:p>
                    <a:p>
                      <a:pPr indent="-292100" lvl="0" marL="457200" rtl="0" algn="l">
                        <a:spcBef>
                          <a:spcPts val="0"/>
                        </a:spcBef>
                        <a:spcAft>
                          <a:spcPts val="0"/>
                        </a:spcAft>
                        <a:buSzPts val="1000"/>
                        <a:buFont typeface="Palatino"/>
                        <a:buChar char="●"/>
                      </a:pPr>
                      <a:r>
                        <a:rPr lang="en-US" sz="1000">
                          <a:solidFill>
                            <a:srgbClr val="CC0000"/>
                          </a:solidFill>
                          <a:latin typeface="Palatino"/>
                          <a:ea typeface="Palatino"/>
                          <a:cs typeface="Palatino"/>
                          <a:sym typeface="Palatino"/>
                        </a:rPr>
                        <a:t>Young  adults: </a:t>
                      </a:r>
                      <a:r>
                        <a:rPr lang="en-US" sz="1000">
                          <a:latin typeface="Palatino"/>
                          <a:ea typeface="Palatino"/>
                          <a:cs typeface="Palatino"/>
                          <a:sym typeface="Palatino"/>
                        </a:rPr>
                        <a:t>Anemia is the most common form of presentation.</a:t>
                      </a:r>
                      <a:endParaRPr sz="1000">
                        <a:latin typeface="Palatino"/>
                        <a:ea typeface="Palatino"/>
                        <a:cs typeface="Palatino"/>
                        <a:sym typeface="Palatino"/>
                      </a:endParaRPr>
                    </a:p>
                    <a:p>
                      <a:pPr indent="-292100" lvl="0" marL="457200" rtl="0" algn="l">
                        <a:spcBef>
                          <a:spcPts val="0"/>
                        </a:spcBef>
                        <a:spcAft>
                          <a:spcPts val="0"/>
                        </a:spcAft>
                        <a:buSzPts val="1000"/>
                        <a:buFont typeface="Palatino"/>
                        <a:buChar char="●"/>
                      </a:pPr>
                      <a:r>
                        <a:rPr lang="en-US" sz="1000">
                          <a:solidFill>
                            <a:srgbClr val="CC0000"/>
                          </a:solidFill>
                          <a:latin typeface="Palatino"/>
                          <a:ea typeface="Palatino"/>
                          <a:cs typeface="Palatino"/>
                          <a:sym typeface="Palatino"/>
                        </a:rPr>
                        <a:t>Adults  and elderly: </a:t>
                      </a:r>
                      <a:r>
                        <a:rPr lang="en-US" sz="1000">
                          <a:latin typeface="Palatino"/>
                          <a:ea typeface="Palatino"/>
                          <a:cs typeface="Palatino"/>
                          <a:sym typeface="Palatino"/>
                        </a:rPr>
                        <a:t>GI symptoms </a:t>
                      </a:r>
                      <a:r>
                        <a:rPr lang="en-US" sz="1000">
                          <a:solidFill>
                            <a:srgbClr val="93C47D"/>
                          </a:solidFill>
                          <a:latin typeface="Palatino"/>
                          <a:ea typeface="Palatino"/>
                          <a:cs typeface="Palatino"/>
                          <a:sym typeface="Palatino"/>
                        </a:rPr>
                        <a:t>in the form of diarrhea</a:t>
                      </a:r>
                      <a:r>
                        <a:rPr lang="en-US" sz="1000">
                          <a:latin typeface="Palatino"/>
                          <a:ea typeface="Palatino"/>
                          <a:cs typeface="Palatino"/>
                          <a:sym typeface="Palatino"/>
                        </a:rPr>
                        <a:t> are more prevalent</a:t>
                      </a:r>
                      <a:endParaRPr sz="1000">
                        <a:latin typeface="Palatino"/>
                        <a:ea typeface="Palatino"/>
                        <a:cs typeface="Palatino"/>
                        <a:sym typeface="Palatino"/>
                      </a:endParaRPr>
                    </a:p>
                  </a:txBody>
                  <a:tcPr marT="91425" marB="91425" marR="91425" marL="91425"/>
                </a:tc>
              </a:tr>
              <a:tr h="1212300">
                <a:tc>
                  <a:txBody>
                    <a:bodyPr>
                      <a:noAutofit/>
                    </a:bodyPr>
                    <a:lstStyle/>
                    <a:p>
                      <a:pPr indent="0" lvl="0" marL="0" rtl="0" algn="ctr">
                        <a:spcBef>
                          <a:spcPts val="0"/>
                        </a:spcBef>
                        <a:spcAft>
                          <a:spcPts val="0"/>
                        </a:spcAft>
                        <a:buNone/>
                      </a:pPr>
                      <a:r>
                        <a:rPr b="1" lang="en-US">
                          <a:latin typeface="Palatino"/>
                          <a:ea typeface="Palatino"/>
                          <a:cs typeface="Palatino"/>
                          <a:sym typeface="Palatino"/>
                        </a:rPr>
                        <a:t>Diagnosis </a:t>
                      </a:r>
                      <a:endParaRPr b="1">
                        <a:latin typeface="Palatino"/>
                        <a:ea typeface="Palatino"/>
                        <a:cs typeface="Palatino"/>
                        <a:sym typeface="Palatino"/>
                      </a:endParaRPr>
                    </a:p>
                  </a:txBody>
                  <a:tcPr marT="91425" marB="91425" marR="91425" marL="91425" anchor="ctr">
                    <a:solidFill>
                      <a:srgbClr val="EAD1DC"/>
                    </a:solidFill>
                  </a:tcPr>
                </a:tc>
                <a:tc>
                  <a:txBody>
                    <a:bodyPr>
                      <a:noAutofit/>
                    </a:bodyPr>
                    <a:lstStyle/>
                    <a:p>
                      <a:pPr indent="-304800" lvl="0" marL="457200" rtl="0" algn="l">
                        <a:spcBef>
                          <a:spcPts val="0"/>
                        </a:spcBef>
                        <a:spcAft>
                          <a:spcPts val="0"/>
                        </a:spcAft>
                        <a:buSzPts val="1200"/>
                        <a:buFont typeface="Palatino"/>
                        <a:buChar char="●"/>
                      </a:pPr>
                      <a:r>
                        <a:rPr lang="en-US" sz="1200">
                          <a:latin typeface="Palatino"/>
                          <a:ea typeface="Palatino"/>
                          <a:cs typeface="Palatino"/>
                          <a:sym typeface="Palatino"/>
                        </a:rPr>
                        <a:t>Clinical documentations of </a:t>
                      </a:r>
                      <a:r>
                        <a:rPr lang="en-US" sz="1200">
                          <a:solidFill>
                            <a:srgbClr val="CC0000"/>
                          </a:solidFill>
                          <a:latin typeface="Palatino"/>
                          <a:ea typeface="Palatino"/>
                          <a:cs typeface="Palatino"/>
                          <a:sym typeface="Palatino"/>
                        </a:rPr>
                        <a:t>malabsorption</a:t>
                      </a:r>
                      <a:r>
                        <a:rPr lang="en-US" sz="1200">
                          <a:latin typeface="Palatino"/>
                          <a:ea typeface="Palatino"/>
                          <a:cs typeface="Palatino"/>
                          <a:sym typeface="Palatino"/>
                        </a:rPr>
                        <a:t>.</a:t>
                      </a:r>
                      <a:endParaRPr sz="1200">
                        <a:latin typeface="Palatino"/>
                        <a:ea typeface="Palatino"/>
                        <a:cs typeface="Palatino"/>
                        <a:sym typeface="Palatino"/>
                      </a:endParaRPr>
                    </a:p>
                    <a:p>
                      <a:pPr indent="-304800" lvl="0" marL="457200" rtl="0" algn="l">
                        <a:spcBef>
                          <a:spcPts val="0"/>
                        </a:spcBef>
                        <a:spcAft>
                          <a:spcPts val="0"/>
                        </a:spcAft>
                        <a:buSzPts val="1200"/>
                        <a:buFont typeface="Palatino"/>
                        <a:buChar char="●"/>
                      </a:pPr>
                      <a:r>
                        <a:rPr lang="en-US" sz="1200">
                          <a:latin typeface="Palatino"/>
                          <a:ea typeface="Palatino"/>
                          <a:cs typeface="Palatino"/>
                          <a:sym typeface="Palatino"/>
                        </a:rPr>
                        <a:t>Increased fat in stool (</a:t>
                      </a:r>
                      <a:r>
                        <a:rPr lang="en-US" sz="1200">
                          <a:solidFill>
                            <a:srgbClr val="CC0000"/>
                          </a:solidFill>
                          <a:latin typeface="Palatino"/>
                          <a:ea typeface="Palatino"/>
                          <a:cs typeface="Palatino"/>
                          <a:sym typeface="Palatino"/>
                        </a:rPr>
                        <a:t>Steatorrhea</a:t>
                      </a:r>
                      <a:r>
                        <a:rPr lang="en-US" sz="1200">
                          <a:latin typeface="Palatino"/>
                          <a:ea typeface="Palatino"/>
                          <a:cs typeface="Palatino"/>
                          <a:sym typeface="Palatino"/>
                        </a:rPr>
                        <a:t>)</a:t>
                      </a:r>
                      <a:endParaRPr sz="1200">
                        <a:latin typeface="Palatino"/>
                        <a:ea typeface="Palatino"/>
                        <a:cs typeface="Palatino"/>
                        <a:sym typeface="Palatino"/>
                      </a:endParaRPr>
                    </a:p>
                    <a:p>
                      <a:pPr indent="-304800" lvl="0" marL="457200" rtl="0" algn="l">
                        <a:spcBef>
                          <a:spcPts val="0"/>
                        </a:spcBef>
                        <a:spcAft>
                          <a:spcPts val="0"/>
                        </a:spcAft>
                        <a:buSzPts val="1200"/>
                        <a:buFont typeface="Palatino"/>
                        <a:buChar char="●"/>
                      </a:pPr>
                      <a:r>
                        <a:rPr lang="en-US" sz="1200">
                          <a:latin typeface="Palatino"/>
                          <a:ea typeface="Palatino"/>
                          <a:cs typeface="Palatino"/>
                          <a:sym typeface="Palatino"/>
                        </a:rPr>
                        <a:t>Serologic tests for celiac disease, namely IgA antibodies to tissue transglutaminase (</a:t>
                      </a:r>
                      <a:r>
                        <a:rPr lang="en-US" sz="1200">
                          <a:solidFill>
                            <a:srgbClr val="CC0000"/>
                          </a:solidFill>
                          <a:latin typeface="Palatino"/>
                          <a:ea typeface="Palatino"/>
                          <a:cs typeface="Palatino"/>
                          <a:sym typeface="Palatino"/>
                        </a:rPr>
                        <a:t>Anti-TTG-IgA</a:t>
                      </a:r>
                      <a:r>
                        <a:rPr lang="en-US" sz="1200">
                          <a:latin typeface="Palatino"/>
                          <a:ea typeface="Palatino"/>
                          <a:cs typeface="Palatino"/>
                          <a:sym typeface="Palatino"/>
                        </a:rPr>
                        <a:t>). </a:t>
                      </a:r>
                      <a:endParaRPr sz="1200">
                        <a:latin typeface="Palatino"/>
                        <a:ea typeface="Palatino"/>
                        <a:cs typeface="Palatino"/>
                        <a:sym typeface="Palatino"/>
                      </a:endParaRPr>
                    </a:p>
                    <a:p>
                      <a:pPr indent="-304800" lvl="0" marL="457200" rtl="0" algn="l">
                        <a:spcBef>
                          <a:spcPts val="0"/>
                        </a:spcBef>
                        <a:spcAft>
                          <a:spcPts val="0"/>
                        </a:spcAft>
                        <a:buSzPts val="1200"/>
                        <a:buFont typeface="Palatino"/>
                        <a:buChar char="●"/>
                      </a:pPr>
                      <a:r>
                        <a:rPr lang="en-US" sz="1200">
                          <a:latin typeface="Palatino"/>
                          <a:ea typeface="Palatino"/>
                          <a:cs typeface="Palatino"/>
                          <a:sym typeface="Palatino"/>
                        </a:rPr>
                        <a:t>Small intestine </a:t>
                      </a:r>
                      <a:r>
                        <a:rPr lang="en-US" sz="1200">
                          <a:solidFill>
                            <a:srgbClr val="CC0000"/>
                          </a:solidFill>
                          <a:latin typeface="Palatino"/>
                          <a:ea typeface="Palatino"/>
                          <a:cs typeface="Palatino"/>
                          <a:sym typeface="Palatino"/>
                        </a:rPr>
                        <a:t>biopsy</a:t>
                      </a:r>
                      <a:r>
                        <a:rPr lang="en-US" sz="1200">
                          <a:latin typeface="Palatino"/>
                          <a:ea typeface="Palatino"/>
                          <a:cs typeface="Palatino"/>
                          <a:sym typeface="Palatino"/>
                        </a:rPr>
                        <a:t> demonstrate villous atrophy.</a:t>
                      </a:r>
                      <a:endParaRPr sz="1200">
                        <a:latin typeface="Palatino"/>
                        <a:ea typeface="Palatino"/>
                        <a:cs typeface="Palatino"/>
                        <a:sym typeface="Palatino"/>
                      </a:endParaRPr>
                    </a:p>
                    <a:p>
                      <a:pPr indent="-304800" lvl="0" marL="457200" rtl="0" algn="l">
                        <a:spcBef>
                          <a:spcPts val="0"/>
                        </a:spcBef>
                        <a:spcAft>
                          <a:spcPts val="0"/>
                        </a:spcAft>
                        <a:buSzPts val="1200"/>
                        <a:buFont typeface="Palatino"/>
                        <a:buChar char="●"/>
                      </a:pPr>
                      <a:r>
                        <a:rPr lang="en-US" sz="1200">
                          <a:solidFill>
                            <a:srgbClr val="CC0000"/>
                          </a:solidFill>
                          <a:latin typeface="Palatino"/>
                          <a:ea typeface="Palatino"/>
                          <a:cs typeface="Palatino"/>
                          <a:sym typeface="Palatino"/>
                        </a:rPr>
                        <a:t>Improvement</a:t>
                      </a:r>
                      <a:r>
                        <a:rPr lang="en-US" sz="1200">
                          <a:latin typeface="Palatino"/>
                          <a:ea typeface="Palatino"/>
                          <a:cs typeface="Palatino"/>
                          <a:sym typeface="Palatino"/>
                        </a:rPr>
                        <a:t> of symptoms and mucosal histology on </a:t>
                      </a:r>
                      <a:r>
                        <a:rPr lang="en-US" sz="1200">
                          <a:solidFill>
                            <a:srgbClr val="CC0000"/>
                          </a:solidFill>
                          <a:latin typeface="Palatino"/>
                          <a:ea typeface="Palatino"/>
                          <a:cs typeface="Palatino"/>
                          <a:sym typeface="Palatino"/>
                        </a:rPr>
                        <a:t>gluten withdrawal</a:t>
                      </a:r>
                      <a:r>
                        <a:rPr lang="en-US" sz="1200">
                          <a:latin typeface="Palatino"/>
                          <a:ea typeface="Palatino"/>
                          <a:cs typeface="Palatino"/>
                          <a:sym typeface="Palatino"/>
                        </a:rPr>
                        <a:t> from diet, (Wheat, </a:t>
                      </a:r>
                      <a:r>
                        <a:rPr lang="en-US" sz="1200">
                          <a:latin typeface="Palatino"/>
                          <a:ea typeface="Palatino"/>
                          <a:cs typeface="Palatino"/>
                          <a:sym typeface="Palatino"/>
                        </a:rPr>
                        <a:t>barley</a:t>
                      </a:r>
                      <a:r>
                        <a:rPr lang="en-US" sz="1200">
                          <a:latin typeface="Palatino"/>
                          <a:ea typeface="Palatino"/>
                          <a:cs typeface="Palatino"/>
                          <a:sym typeface="Palatino"/>
                        </a:rPr>
                        <a:t>, rye). </a:t>
                      </a:r>
                      <a:r>
                        <a:rPr lang="en-US" sz="1000">
                          <a:latin typeface="Palatino"/>
                          <a:ea typeface="Palatino"/>
                          <a:cs typeface="Palatino"/>
                          <a:sym typeface="Palatino"/>
                        </a:rPr>
                        <a:t>Other grains, such as rice and corn flour, do not have such an effect. </a:t>
                      </a:r>
                      <a:r>
                        <a:rPr lang="en-US" sz="1000">
                          <a:solidFill>
                            <a:schemeClr val="accent6"/>
                          </a:solidFill>
                          <a:latin typeface="Palatino"/>
                          <a:ea typeface="Palatino"/>
                          <a:cs typeface="Palatino"/>
                          <a:sym typeface="Palatino"/>
                        </a:rPr>
                        <a:t>diagnosis By endoscopy and stop him from wheat and then see the mucosa if it’s better that mean he have celiac disease</a:t>
                      </a:r>
                      <a:endParaRPr sz="1000">
                        <a:solidFill>
                          <a:schemeClr val="accent6"/>
                        </a:solidFill>
                        <a:latin typeface="Palatino"/>
                        <a:ea typeface="Palatino"/>
                        <a:cs typeface="Palatino"/>
                        <a:sym typeface="Palatino"/>
                      </a:endParaRPr>
                    </a:p>
                  </a:txBody>
                  <a:tcPr marT="91425" marB="91425" marR="91425" marL="91425"/>
                </a:tc>
              </a:tr>
              <a:tr h="818425">
                <a:tc>
                  <a:txBody>
                    <a:bodyPr>
                      <a:noAutofit/>
                    </a:bodyPr>
                    <a:lstStyle/>
                    <a:p>
                      <a:pPr indent="0" lvl="0" marL="0" rtl="0" algn="ctr">
                        <a:lnSpc>
                          <a:spcPct val="100000"/>
                        </a:lnSpc>
                        <a:spcBef>
                          <a:spcPts val="0"/>
                        </a:spcBef>
                        <a:spcAft>
                          <a:spcPts val="0"/>
                        </a:spcAft>
                        <a:buNone/>
                      </a:pPr>
                      <a:r>
                        <a:rPr b="1" lang="en-US" sz="1200">
                          <a:latin typeface="Palatino"/>
                          <a:ea typeface="Palatino"/>
                          <a:cs typeface="Palatino"/>
                          <a:sym typeface="Palatino"/>
                        </a:rPr>
                        <a:t>Complications</a:t>
                      </a:r>
                      <a:r>
                        <a:rPr b="1" lang="en-US" sz="1300">
                          <a:latin typeface="Palatino"/>
                          <a:ea typeface="Palatino"/>
                          <a:cs typeface="Palatino"/>
                          <a:sym typeface="Palatino"/>
                        </a:rPr>
                        <a:t> </a:t>
                      </a:r>
                      <a:endParaRPr b="1" sz="1300">
                        <a:latin typeface="Palatino"/>
                        <a:ea typeface="Palatino"/>
                        <a:cs typeface="Palatino"/>
                        <a:sym typeface="Palatino"/>
                      </a:endParaRPr>
                    </a:p>
                  </a:txBody>
                  <a:tcPr marT="91425" marB="91425" marR="91425" marL="91425" anchor="ctr">
                    <a:solidFill>
                      <a:srgbClr val="D0E0E3"/>
                    </a:solidFill>
                  </a:tcPr>
                </a:tc>
                <a:tc>
                  <a:txBody>
                    <a:bodyPr>
                      <a:noAutofit/>
                    </a:bodyPr>
                    <a:lstStyle/>
                    <a:p>
                      <a:pPr indent="-304800" lvl="0" marL="457200" rtl="0" algn="l">
                        <a:spcBef>
                          <a:spcPts val="0"/>
                        </a:spcBef>
                        <a:spcAft>
                          <a:spcPts val="0"/>
                        </a:spcAft>
                        <a:buSzPts val="1200"/>
                        <a:buFont typeface="Palatino"/>
                        <a:buChar char="●"/>
                      </a:pPr>
                      <a:r>
                        <a:rPr lang="en-US" sz="1200">
                          <a:latin typeface="Palatino"/>
                          <a:ea typeface="Palatino"/>
                          <a:cs typeface="Palatino"/>
                          <a:sym typeface="Palatino"/>
                        </a:rPr>
                        <a:t>Osteopenia, osteoporosis.  </a:t>
                      </a:r>
                      <a:endParaRPr sz="1200">
                        <a:latin typeface="Palatino"/>
                        <a:ea typeface="Palatino"/>
                        <a:cs typeface="Palatino"/>
                        <a:sym typeface="Palatino"/>
                      </a:endParaRPr>
                    </a:p>
                    <a:p>
                      <a:pPr indent="-304800" lvl="0" marL="457200" rtl="0" algn="l">
                        <a:spcBef>
                          <a:spcPts val="0"/>
                        </a:spcBef>
                        <a:spcAft>
                          <a:spcPts val="0"/>
                        </a:spcAft>
                        <a:buSzPts val="1200"/>
                        <a:buFont typeface="Palatino"/>
                        <a:buChar char="●"/>
                      </a:pPr>
                      <a:r>
                        <a:rPr lang="en-US" sz="1200">
                          <a:latin typeface="Palatino"/>
                          <a:ea typeface="Palatino"/>
                          <a:cs typeface="Palatino"/>
                          <a:sym typeface="Palatino"/>
                        </a:rPr>
                        <a:t>Infertility in women. </a:t>
                      </a:r>
                      <a:r>
                        <a:rPr lang="en-US" sz="1200">
                          <a:solidFill>
                            <a:srgbClr val="93C47D"/>
                          </a:solidFill>
                          <a:latin typeface="Palatino"/>
                          <a:ea typeface="Palatino"/>
                          <a:cs typeface="Palatino"/>
                          <a:sym typeface="Palatino"/>
                        </a:rPr>
                        <a:t>due to </a:t>
                      </a:r>
                      <a:r>
                        <a:rPr lang="en-US" sz="1200">
                          <a:solidFill>
                            <a:srgbClr val="93C47D"/>
                          </a:solidFill>
                          <a:latin typeface="Palatino"/>
                          <a:ea typeface="Palatino"/>
                          <a:cs typeface="Palatino"/>
                          <a:sym typeface="Palatino"/>
                        </a:rPr>
                        <a:t>hypoalbuminemia.</a:t>
                      </a:r>
                      <a:endParaRPr sz="1200">
                        <a:solidFill>
                          <a:srgbClr val="93C47D"/>
                        </a:solidFill>
                        <a:latin typeface="Palatino"/>
                        <a:ea typeface="Palatino"/>
                        <a:cs typeface="Palatino"/>
                        <a:sym typeface="Palatino"/>
                      </a:endParaRPr>
                    </a:p>
                    <a:p>
                      <a:pPr indent="-304800" lvl="0" marL="457200" rtl="0" algn="l">
                        <a:spcBef>
                          <a:spcPts val="0"/>
                        </a:spcBef>
                        <a:spcAft>
                          <a:spcPts val="0"/>
                        </a:spcAft>
                        <a:buSzPts val="1200"/>
                        <a:buFont typeface="Palatino"/>
                        <a:buChar char="●"/>
                      </a:pPr>
                      <a:r>
                        <a:rPr lang="en-US" sz="1200">
                          <a:latin typeface="Palatino"/>
                          <a:ea typeface="Palatino"/>
                          <a:cs typeface="Palatino"/>
                          <a:sym typeface="Palatino"/>
                        </a:rPr>
                        <a:t>Short stature, delayed puberty, anemia. </a:t>
                      </a:r>
                      <a:endParaRPr sz="1200">
                        <a:latin typeface="Palatino"/>
                        <a:ea typeface="Palatino"/>
                        <a:cs typeface="Palatino"/>
                        <a:sym typeface="Palatino"/>
                      </a:endParaRPr>
                    </a:p>
                    <a:p>
                      <a:pPr indent="-304800" lvl="0" marL="457200" rtl="0" algn="l">
                        <a:spcBef>
                          <a:spcPts val="0"/>
                        </a:spcBef>
                        <a:spcAft>
                          <a:spcPts val="0"/>
                        </a:spcAft>
                        <a:buSzPts val="1200"/>
                        <a:buFont typeface="Palatino"/>
                        <a:buChar char="●"/>
                      </a:pPr>
                      <a:r>
                        <a:rPr lang="en-US" sz="1200">
                          <a:latin typeface="Palatino"/>
                          <a:ea typeface="Palatino"/>
                          <a:cs typeface="Palatino"/>
                          <a:sym typeface="Palatino"/>
                        </a:rPr>
                        <a:t>Malignancies (</a:t>
                      </a:r>
                      <a:r>
                        <a:rPr lang="en-US" sz="1200">
                          <a:solidFill>
                            <a:srgbClr val="BF9000"/>
                          </a:solidFill>
                          <a:latin typeface="Palatino"/>
                          <a:ea typeface="Palatino"/>
                          <a:cs typeface="Palatino"/>
                          <a:sym typeface="Palatino"/>
                        </a:rPr>
                        <a:t>intestinal T-cell lymphoma</a:t>
                      </a:r>
                      <a:r>
                        <a:rPr lang="en-US" sz="1200">
                          <a:latin typeface="Palatino"/>
                          <a:ea typeface="Palatino"/>
                          <a:cs typeface="Palatino"/>
                          <a:sym typeface="Palatino"/>
                        </a:rPr>
                        <a:t>), 10 to 15% risk of developing GI lymphoma. </a:t>
                      </a:r>
                      <a:endParaRPr sz="1200">
                        <a:solidFill>
                          <a:srgbClr val="CC0000"/>
                        </a:solidFill>
                        <a:latin typeface="Palatino"/>
                        <a:ea typeface="Palatino"/>
                        <a:cs typeface="Palatino"/>
                        <a:sym typeface="Palatino"/>
                      </a:endParaRPr>
                    </a:p>
                  </a:txBody>
                  <a:tcPr marT="91425" marB="91425" marR="91425" marL="91425"/>
                </a:tc>
              </a:tr>
            </a:tbl>
          </a:graphicData>
        </a:graphic>
      </p:graphicFrame>
      <p:pic>
        <p:nvPicPr>
          <p:cNvPr id="195" name="Google Shape;195;p22"/>
          <p:cNvPicPr preferRelativeResize="0"/>
          <p:nvPr/>
        </p:nvPicPr>
        <p:blipFill>
          <a:blip r:embed="rId5">
            <a:alphaModFix/>
          </a:blip>
          <a:stretch>
            <a:fillRect/>
          </a:stretch>
        </p:blipFill>
        <p:spPr>
          <a:xfrm>
            <a:off x="3976077" y="3380105"/>
            <a:ext cx="1272225" cy="885234"/>
          </a:xfrm>
          <a:prstGeom prst="rect">
            <a:avLst/>
          </a:prstGeom>
          <a:noFill/>
          <a:ln>
            <a:noFill/>
          </a:ln>
        </p:spPr>
      </p:pic>
      <p:pic>
        <p:nvPicPr>
          <p:cNvPr id="196" name="Google Shape;196;p22"/>
          <p:cNvPicPr preferRelativeResize="0"/>
          <p:nvPr/>
        </p:nvPicPr>
        <p:blipFill>
          <a:blip r:embed="rId6">
            <a:alphaModFix/>
          </a:blip>
          <a:stretch>
            <a:fillRect/>
          </a:stretch>
        </p:blipFill>
        <p:spPr>
          <a:xfrm>
            <a:off x="5284487" y="3380125"/>
            <a:ext cx="1257416" cy="885225"/>
          </a:xfrm>
          <a:prstGeom prst="rect">
            <a:avLst/>
          </a:prstGeom>
          <a:noFill/>
          <a:ln>
            <a:noFill/>
          </a:ln>
        </p:spPr>
      </p:pic>
      <p:sp>
        <p:nvSpPr>
          <p:cNvPr id="197" name="Google Shape;197;p22"/>
          <p:cNvSpPr txBox="1"/>
          <p:nvPr/>
        </p:nvSpPr>
        <p:spPr>
          <a:xfrm>
            <a:off x="5135775" y="2613189"/>
            <a:ext cx="340200" cy="28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1C232"/>
                </a:solidFill>
                <a:latin typeface="Palatino"/>
                <a:ea typeface="Palatino"/>
                <a:cs typeface="Palatino"/>
                <a:sym typeface="Palatino"/>
              </a:rPr>
              <a:t>1</a:t>
            </a:r>
            <a:endParaRPr b="1" sz="1200">
              <a:solidFill>
                <a:srgbClr val="F1C232"/>
              </a:solidFill>
              <a:latin typeface="Palatino"/>
              <a:ea typeface="Palatino"/>
              <a:cs typeface="Palatino"/>
              <a:sym typeface="Palatino"/>
            </a:endParaRPr>
          </a:p>
        </p:txBody>
      </p:sp>
      <p:sp>
        <p:nvSpPr>
          <p:cNvPr id="198" name="Google Shape;198;p22"/>
          <p:cNvSpPr txBox="1"/>
          <p:nvPr/>
        </p:nvSpPr>
        <p:spPr>
          <a:xfrm>
            <a:off x="5712449" y="3265709"/>
            <a:ext cx="539700" cy="28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1C232"/>
                </a:solidFill>
                <a:latin typeface="Palatino"/>
                <a:ea typeface="Palatino"/>
                <a:cs typeface="Palatino"/>
                <a:sym typeface="Palatino"/>
              </a:rPr>
              <a:t>1</a:t>
            </a:r>
            <a:endParaRPr b="1" sz="1200">
              <a:solidFill>
                <a:srgbClr val="F1C232"/>
              </a:solidFill>
              <a:latin typeface="Palatino"/>
              <a:ea typeface="Palatino"/>
              <a:cs typeface="Palatino"/>
              <a:sym typeface="Palatino"/>
            </a:endParaRPr>
          </a:p>
        </p:txBody>
      </p:sp>
      <p:sp>
        <p:nvSpPr>
          <p:cNvPr id="199" name="Google Shape;199;p22"/>
          <p:cNvSpPr txBox="1"/>
          <p:nvPr/>
        </p:nvSpPr>
        <p:spPr>
          <a:xfrm>
            <a:off x="3120778" y="2830715"/>
            <a:ext cx="312300" cy="4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1C232"/>
                </a:solidFill>
                <a:latin typeface="Palatino"/>
                <a:ea typeface="Palatino"/>
                <a:cs typeface="Palatino"/>
                <a:sym typeface="Palatino"/>
              </a:rPr>
              <a:t>2</a:t>
            </a:r>
            <a:endParaRPr b="1" sz="1200">
              <a:solidFill>
                <a:srgbClr val="F1C232"/>
              </a:solidFill>
              <a:latin typeface="Palatino"/>
              <a:ea typeface="Palatino"/>
              <a:cs typeface="Palatino"/>
              <a:sym typeface="Palatino"/>
            </a:endParaRPr>
          </a:p>
        </p:txBody>
      </p:sp>
      <p:sp>
        <p:nvSpPr>
          <p:cNvPr id="200" name="Google Shape;200;p22"/>
          <p:cNvSpPr txBox="1"/>
          <p:nvPr/>
        </p:nvSpPr>
        <p:spPr>
          <a:xfrm>
            <a:off x="5707226" y="3879571"/>
            <a:ext cx="312300" cy="4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1C232"/>
                </a:solidFill>
                <a:latin typeface="Palatino"/>
                <a:ea typeface="Palatino"/>
                <a:cs typeface="Palatino"/>
                <a:sym typeface="Palatino"/>
              </a:rPr>
              <a:t>2</a:t>
            </a:r>
            <a:endParaRPr b="1" sz="1200">
              <a:solidFill>
                <a:srgbClr val="F1C232"/>
              </a:solidFill>
              <a:latin typeface="Palatino"/>
              <a:ea typeface="Palatino"/>
              <a:cs typeface="Palatino"/>
              <a:sym typeface="Palatino"/>
            </a:endParaRPr>
          </a:p>
        </p:txBody>
      </p:sp>
      <p:pic>
        <p:nvPicPr>
          <p:cNvPr id="201" name="Google Shape;201;p22"/>
          <p:cNvPicPr preferRelativeResize="0"/>
          <p:nvPr/>
        </p:nvPicPr>
        <p:blipFill>
          <a:blip r:embed="rId7">
            <a:alphaModFix/>
          </a:blip>
          <a:stretch>
            <a:fillRect/>
          </a:stretch>
        </p:blipFill>
        <p:spPr>
          <a:xfrm>
            <a:off x="1987350" y="8406600"/>
            <a:ext cx="2883326" cy="1358100"/>
          </a:xfrm>
          <a:prstGeom prst="rect">
            <a:avLst/>
          </a:prstGeom>
          <a:noFill/>
          <a:ln>
            <a:noFill/>
          </a:ln>
        </p:spPr>
      </p:pic>
      <p:sp>
        <p:nvSpPr>
          <p:cNvPr id="202" name="Google Shape;202;p22"/>
          <p:cNvSpPr txBox="1"/>
          <p:nvPr/>
        </p:nvSpPr>
        <p:spPr>
          <a:xfrm>
            <a:off x="461321" y="8579443"/>
            <a:ext cx="1477500" cy="98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999999"/>
                </a:solidFill>
                <a:latin typeface="Palatino"/>
                <a:ea typeface="Palatino"/>
                <a:cs typeface="Palatino"/>
                <a:sym typeface="Palatino"/>
              </a:rPr>
              <a:t>Pathogenesis of Celiac Disease</a:t>
            </a:r>
            <a:endParaRPr b="1">
              <a:solidFill>
                <a:srgbClr val="999999"/>
              </a:solidFill>
              <a:latin typeface="Palatino"/>
              <a:ea typeface="Palatino"/>
              <a:cs typeface="Palatino"/>
              <a:sym typeface="Palatino"/>
            </a:endParaRPr>
          </a:p>
        </p:txBody>
      </p:sp>
      <p:sp>
        <p:nvSpPr>
          <p:cNvPr id="203" name="Google Shape;203;p22"/>
          <p:cNvSpPr txBox="1"/>
          <p:nvPr/>
        </p:nvSpPr>
        <p:spPr>
          <a:xfrm>
            <a:off x="4919200" y="8301050"/>
            <a:ext cx="1756200" cy="1573200"/>
          </a:xfrm>
          <a:prstGeom prst="rect">
            <a:avLst/>
          </a:prstGeom>
          <a:noFill/>
          <a:ln cap="flat" cmpd="sng" w="9525">
            <a:solidFill>
              <a:srgbClr val="D5A6B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700">
                <a:solidFill>
                  <a:srgbClr val="999999"/>
                </a:solidFill>
                <a:latin typeface="Palatino"/>
                <a:ea typeface="Palatino"/>
                <a:cs typeface="Palatino"/>
                <a:sym typeface="Palatino"/>
              </a:rPr>
              <a:t>Gluten is digested by brush border enzymes into gliadin. Gliadin is deamidated by tissue transglutaminase, then it’s taken by macrophages, which are antigen presenting cells. They present them through HLA-DQ2 or DQ8 to CD4+ T Cells, which in turn recognize this and produce </a:t>
            </a:r>
            <a:r>
              <a:rPr lang="en-US" sz="700">
                <a:solidFill>
                  <a:srgbClr val="999999"/>
                </a:solidFill>
                <a:latin typeface="Palatino"/>
                <a:ea typeface="Palatino"/>
                <a:cs typeface="Palatino"/>
                <a:sym typeface="Palatino"/>
              </a:rPr>
              <a:t>cytokines</a:t>
            </a:r>
            <a:r>
              <a:rPr lang="en-US" sz="700">
                <a:solidFill>
                  <a:srgbClr val="999999"/>
                </a:solidFill>
                <a:latin typeface="Palatino"/>
                <a:ea typeface="Palatino"/>
                <a:cs typeface="Palatino"/>
                <a:sym typeface="Palatino"/>
              </a:rPr>
              <a:t> that damage the mucosa. They also stimulate B cells to produce antibodies</a:t>
            </a:r>
            <a:endParaRPr sz="700">
              <a:solidFill>
                <a:srgbClr val="999999"/>
              </a:solidFill>
              <a:latin typeface="Palatino"/>
              <a:ea typeface="Palatino"/>
              <a:cs typeface="Palatino"/>
              <a:sym typeface="Palatino"/>
            </a:endParaRPr>
          </a:p>
          <a:p>
            <a:pPr indent="0" lvl="0" marL="0" rtl="0" algn="l">
              <a:spcBef>
                <a:spcPts val="0"/>
              </a:spcBef>
              <a:spcAft>
                <a:spcPts val="0"/>
              </a:spcAft>
              <a:buNone/>
            </a:pPr>
            <a:r>
              <a:rPr lang="en-US" sz="700">
                <a:solidFill>
                  <a:srgbClr val="999999"/>
                </a:solidFill>
                <a:latin typeface="Palatino"/>
                <a:ea typeface="Palatino"/>
                <a:cs typeface="Palatino"/>
                <a:sym typeface="Palatino"/>
              </a:rPr>
              <a:t> against tTG and deamidated gliadin, which can be used to monitor the disease. </a:t>
            </a:r>
            <a:endParaRPr sz="700">
              <a:solidFill>
                <a:srgbClr val="999999"/>
              </a:solidFill>
              <a:latin typeface="Palatino"/>
              <a:ea typeface="Palatino"/>
              <a:cs typeface="Palatino"/>
              <a:sym typeface="Palatino"/>
            </a:endParaRPr>
          </a:p>
        </p:txBody>
      </p:sp>
      <p:sp>
        <p:nvSpPr>
          <p:cNvPr id="204" name="Google Shape;204;p22"/>
          <p:cNvSpPr txBox="1"/>
          <p:nvPr/>
        </p:nvSpPr>
        <p:spPr>
          <a:xfrm>
            <a:off x="5183700" y="7296150"/>
            <a:ext cx="1390800" cy="414600"/>
          </a:xfrm>
          <a:prstGeom prst="rect">
            <a:avLst/>
          </a:prstGeom>
          <a:noFill/>
          <a:ln cap="flat" cmpd="sng" w="9525">
            <a:solidFill>
              <a:srgbClr val="93C47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solidFill>
                  <a:srgbClr val="93C47D"/>
                </a:solidFill>
                <a:latin typeface="Palatino"/>
                <a:ea typeface="Palatino"/>
                <a:cs typeface="Palatino"/>
                <a:sym typeface="Palatino"/>
              </a:rPr>
              <a:t>What malignancy is associated with celiac disease?</a:t>
            </a:r>
            <a:r>
              <a:rPr lang="en-US" sz="800">
                <a:solidFill>
                  <a:srgbClr val="CC0000"/>
                </a:solidFill>
                <a:latin typeface="Palatino"/>
                <a:ea typeface="Palatino"/>
                <a:cs typeface="Palatino"/>
                <a:sym typeface="Palatino"/>
              </a:rPr>
              <a:t> T-cell lymphoma.</a:t>
            </a:r>
            <a:endParaRPr sz="800">
              <a:solidFill>
                <a:srgbClr val="999999"/>
              </a:solidFill>
              <a:latin typeface="Palatino"/>
              <a:ea typeface="Palatino"/>
              <a:cs typeface="Palatino"/>
              <a:sym typeface="Palatino"/>
            </a:endParaRPr>
          </a:p>
        </p:txBody>
      </p:sp>
      <p:sp>
        <p:nvSpPr>
          <p:cNvPr id="205" name="Google Shape;205;p22"/>
          <p:cNvSpPr txBox="1"/>
          <p:nvPr/>
        </p:nvSpPr>
        <p:spPr>
          <a:xfrm>
            <a:off x="1724025" y="3774550"/>
            <a:ext cx="2152500" cy="490800"/>
          </a:xfrm>
          <a:prstGeom prst="rect">
            <a:avLst/>
          </a:prstGeom>
          <a:noFill/>
          <a:ln cap="flat" cmpd="sng" w="9525">
            <a:solidFill>
              <a:srgbClr val="93C47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solidFill>
                  <a:srgbClr val="93C47D"/>
                </a:solidFill>
                <a:latin typeface="Palatino"/>
                <a:ea typeface="Palatino"/>
                <a:cs typeface="Palatino"/>
                <a:sym typeface="Palatino"/>
              </a:rPr>
              <a:t>Are these changes reversible? yes, they are. It means if I take a biopsy after 1 month of gluten diet I can see the villi again</a:t>
            </a:r>
            <a:endParaRPr sz="800">
              <a:solidFill>
                <a:srgbClr val="93C47D"/>
              </a:solidFill>
              <a:latin typeface="Palatino"/>
              <a:ea typeface="Palatino"/>
              <a:cs typeface="Palatino"/>
              <a:sym typeface="Palatin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9" name="Shape 209"/>
        <p:cNvGrpSpPr/>
        <p:nvPr/>
      </p:nvGrpSpPr>
      <p:grpSpPr>
        <a:xfrm>
          <a:off x="0" y="0"/>
          <a:ext cx="0" cy="0"/>
          <a:chOff x="0" y="0"/>
          <a:chExt cx="0" cy="0"/>
        </a:xfrm>
      </p:grpSpPr>
      <p:sp>
        <p:nvSpPr>
          <p:cNvPr id="210" name="Google Shape;210;p23"/>
          <p:cNvSpPr txBox="1"/>
          <p:nvPr>
            <p:ph type="title"/>
          </p:nvPr>
        </p:nvSpPr>
        <p:spPr>
          <a:xfrm>
            <a:off x="967850" y="295050"/>
            <a:ext cx="5549400" cy="508500"/>
          </a:xfrm>
          <a:prstGeom prst="rect">
            <a:avLst/>
          </a:prstGeom>
          <a:solidFill>
            <a:srgbClr val="DCD2C8"/>
          </a:solidFill>
          <a:ln cap="flat" cmpd="sng" w="9525">
            <a:solidFill>
              <a:srgbClr val="88210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n-US" sz="3959">
                <a:solidFill>
                  <a:srgbClr val="000000"/>
                </a:solidFill>
                <a:latin typeface="Palatino"/>
                <a:ea typeface="Palatino"/>
                <a:cs typeface="Palatino"/>
                <a:sym typeface="Palatino"/>
              </a:rPr>
              <a:t>Lactose Intolerance </a:t>
            </a:r>
            <a:endParaRPr sz="3959">
              <a:solidFill>
                <a:srgbClr val="000000"/>
              </a:solidFill>
              <a:latin typeface="Palatino"/>
              <a:ea typeface="Palatino"/>
              <a:cs typeface="Palatino"/>
              <a:sym typeface="Palatino"/>
            </a:endParaRPr>
          </a:p>
        </p:txBody>
      </p:sp>
      <p:pic>
        <p:nvPicPr>
          <p:cNvPr id="211" name="Google Shape;211;p23"/>
          <p:cNvPicPr preferRelativeResize="0"/>
          <p:nvPr/>
        </p:nvPicPr>
        <p:blipFill>
          <a:blip r:embed="rId3">
            <a:alphaModFix/>
          </a:blip>
          <a:stretch>
            <a:fillRect/>
          </a:stretch>
        </p:blipFill>
        <p:spPr>
          <a:xfrm>
            <a:off x="1682413" y="978650"/>
            <a:ext cx="3493126" cy="2692999"/>
          </a:xfrm>
          <a:prstGeom prst="rect">
            <a:avLst/>
          </a:prstGeom>
          <a:noFill/>
          <a:ln>
            <a:noFill/>
          </a:ln>
        </p:spPr>
      </p:pic>
      <p:sp>
        <p:nvSpPr>
          <p:cNvPr id="212" name="Google Shape;212;p23"/>
          <p:cNvSpPr txBox="1"/>
          <p:nvPr/>
        </p:nvSpPr>
        <p:spPr>
          <a:xfrm>
            <a:off x="175336" y="3671650"/>
            <a:ext cx="65073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Palatino"/>
                <a:ea typeface="Palatino"/>
                <a:cs typeface="Palatino"/>
                <a:sym typeface="Palatino"/>
              </a:rPr>
              <a:t>Normally, at the brush border of enterocytes </a:t>
            </a:r>
            <a:r>
              <a:rPr lang="en-US" sz="1200">
                <a:solidFill>
                  <a:srgbClr val="93C47D"/>
                </a:solidFill>
                <a:latin typeface="Palatino"/>
                <a:ea typeface="Palatino"/>
                <a:cs typeface="Palatino"/>
                <a:sym typeface="Palatino"/>
              </a:rPr>
              <a:t>in the small intestine</a:t>
            </a:r>
            <a:r>
              <a:rPr lang="en-US" sz="1200">
                <a:latin typeface="Palatino"/>
                <a:ea typeface="Palatino"/>
                <a:cs typeface="Palatino"/>
                <a:sym typeface="Palatino"/>
              </a:rPr>
              <a:t>, Lactose is metabolized to glucose and galactose by the enzyme </a:t>
            </a:r>
            <a:r>
              <a:rPr lang="en-US" sz="1200">
                <a:solidFill>
                  <a:srgbClr val="CC0000"/>
                </a:solidFill>
                <a:latin typeface="Palatino"/>
                <a:ea typeface="Palatino"/>
                <a:cs typeface="Palatino"/>
                <a:sym typeface="Palatino"/>
              </a:rPr>
              <a:t>Lactase. </a:t>
            </a:r>
            <a:r>
              <a:rPr lang="en-US" sz="1200">
                <a:latin typeface="Palatino"/>
                <a:ea typeface="Palatino"/>
                <a:cs typeface="Palatino"/>
                <a:sym typeface="Palatino"/>
              </a:rPr>
              <a:t>Any low or absent activity of the enzyme lactase will lead to </a:t>
            </a:r>
            <a:r>
              <a:rPr b="1" lang="en-US" sz="1200">
                <a:solidFill>
                  <a:srgbClr val="CC0000"/>
                </a:solidFill>
                <a:latin typeface="Palatino"/>
                <a:ea typeface="Palatino"/>
                <a:cs typeface="Palatino"/>
                <a:sym typeface="Palatino"/>
              </a:rPr>
              <a:t>Lactose Intolerance</a:t>
            </a:r>
            <a:r>
              <a:rPr b="1" lang="en-US" sz="1200">
                <a:latin typeface="Palatino"/>
                <a:ea typeface="Palatino"/>
                <a:cs typeface="Palatino"/>
                <a:sym typeface="Palatino"/>
              </a:rPr>
              <a:t>. </a:t>
            </a:r>
            <a:endParaRPr b="1" sz="1200">
              <a:latin typeface="Palatino"/>
              <a:ea typeface="Palatino"/>
              <a:cs typeface="Palatino"/>
              <a:sym typeface="Palatino"/>
            </a:endParaRPr>
          </a:p>
        </p:txBody>
      </p:sp>
      <p:graphicFrame>
        <p:nvGraphicFramePr>
          <p:cNvPr id="213" name="Google Shape;213;p23"/>
          <p:cNvGraphicFramePr/>
          <p:nvPr/>
        </p:nvGraphicFramePr>
        <p:xfrm>
          <a:off x="261150" y="4432025"/>
          <a:ext cx="3000000" cy="3000000"/>
        </p:xfrm>
        <a:graphic>
          <a:graphicData uri="http://schemas.openxmlformats.org/drawingml/2006/table">
            <a:tbl>
              <a:tblPr>
                <a:noFill/>
                <a:tableStyleId>{4F4BFE3E-46C1-462E-8E40-2819993C33B4}</a:tableStyleId>
              </a:tblPr>
              <a:tblGrid>
                <a:gridCol w="3211900"/>
                <a:gridCol w="3211900"/>
              </a:tblGrid>
              <a:tr h="260075">
                <a:tc gridSpan="2">
                  <a:txBody>
                    <a:bodyPr>
                      <a:noAutofit/>
                    </a:bodyPr>
                    <a:lstStyle/>
                    <a:p>
                      <a:pPr indent="0" lvl="0" marL="0" rtl="0" algn="ctr">
                        <a:spcBef>
                          <a:spcPts val="0"/>
                        </a:spcBef>
                        <a:spcAft>
                          <a:spcPts val="0"/>
                        </a:spcAft>
                        <a:buNone/>
                      </a:pPr>
                      <a:r>
                        <a:rPr b="1" lang="en-US">
                          <a:latin typeface="Palatino"/>
                          <a:ea typeface="Palatino"/>
                          <a:cs typeface="Palatino"/>
                          <a:sym typeface="Palatino"/>
                        </a:rPr>
                        <a:t>Causes</a:t>
                      </a:r>
                      <a:endParaRPr b="1">
                        <a:latin typeface="Palatino"/>
                        <a:ea typeface="Palatino"/>
                        <a:cs typeface="Palatino"/>
                        <a:sym typeface="Palatino"/>
                      </a:endParaRPr>
                    </a:p>
                  </a:txBody>
                  <a:tcPr marT="91425" marB="91425" marR="91425" marL="91425">
                    <a:solidFill>
                      <a:srgbClr val="FCE5CD"/>
                    </a:solidFill>
                  </a:tcPr>
                </a:tc>
                <a:tc hMerge="1"/>
              </a:tr>
              <a:tr h="241125">
                <a:tc>
                  <a:txBody>
                    <a:bodyPr>
                      <a:noAutofit/>
                    </a:bodyPr>
                    <a:lstStyle/>
                    <a:p>
                      <a:pPr indent="0" lvl="0" marL="0" rtl="0" algn="ctr">
                        <a:spcBef>
                          <a:spcPts val="0"/>
                        </a:spcBef>
                        <a:spcAft>
                          <a:spcPts val="0"/>
                        </a:spcAft>
                        <a:buClr>
                          <a:schemeClr val="dk1"/>
                        </a:buClr>
                        <a:buSzPts val="1100"/>
                        <a:buFont typeface="Arial"/>
                        <a:buNone/>
                      </a:pPr>
                      <a:r>
                        <a:rPr b="1" lang="en-US" sz="1200">
                          <a:solidFill>
                            <a:srgbClr val="CC0000"/>
                          </a:solidFill>
                          <a:latin typeface="Palatino"/>
                          <a:ea typeface="Palatino"/>
                          <a:cs typeface="Palatino"/>
                          <a:sym typeface="Palatino"/>
                        </a:rPr>
                        <a:t>Inherited lactase deficiency</a:t>
                      </a:r>
                      <a:endParaRPr b="1" sz="1200">
                        <a:solidFill>
                          <a:srgbClr val="CC0000"/>
                        </a:solidFill>
                        <a:latin typeface="Palatino"/>
                        <a:ea typeface="Palatino"/>
                        <a:cs typeface="Palatino"/>
                        <a:sym typeface="Palatino"/>
                      </a:endParaRPr>
                    </a:p>
                  </a:txBody>
                  <a:tcPr marT="91425" marB="91425" marR="91425" marL="91425">
                    <a:solidFill>
                      <a:srgbClr val="EAD1DC"/>
                    </a:solidFill>
                  </a:tcPr>
                </a:tc>
                <a:tc>
                  <a:txBody>
                    <a:bodyPr>
                      <a:noAutofit/>
                    </a:bodyPr>
                    <a:lstStyle/>
                    <a:p>
                      <a:pPr indent="0" lvl="0" marL="0" rtl="0" algn="ctr">
                        <a:spcBef>
                          <a:spcPts val="0"/>
                        </a:spcBef>
                        <a:spcAft>
                          <a:spcPts val="0"/>
                        </a:spcAft>
                        <a:buClr>
                          <a:schemeClr val="dk1"/>
                        </a:buClr>
                        <a:buSzPts val="1100"/>
                        <a:buFont typeface="Arial"/>
                        <a:buNone/>
                      </a:pPr>
                      <a:r>
                        <a:rPr b="1" lang="en-US" sz="1200">
                          <a:solidFill>
                            <a:srgbClr val="CC0000"/>
                          </a:solidFill>
                          <a:latin typeface="Palatino"/>
                          <a:ea typeface="Palatino"/>
                          <a:cs typeface="Palatino"/>
                          <a:sym typeface="Palatino"/>
                        </a:rPr>
                        <a:t>Acquired</a:t>
                      </a:r>
                      <a:r>
                        <a:rPr b="1" lang="en-US" sz="1200">
                          <a:solidFill>
                            <a:srgbClr val="CC0000"/>
                          </a:solidFill>
                          <a:latin typeface="Palatino"/>
                          <a:ea typeface="Palatino"/>
                          <a:cs typeface="Palatino"/>
                          <a:sym typeface="Palatino"/>
                        </a:rPr>
                        <a:t> lactase deficiency</a:t>
                      </a:r>
                      <a:endParaRPr/>
                    </a:p>
                  </a:txBody>
                  <a:tcPr marT="91425" marB="91425" marR="91425" marL="91425">
                    <a:solidFill>
                      <a:srgbClr val="D0E0E3"/>
                    </a:solidFill>
                  </a:tcPr>
                </a:tc>
              </a:tr>
              <a:tr h="1081000">
                <a:tc>
                  <a:txBody>
                    <a:bodyPr>
                      <a:noAutofit/>
                    </a:bodyPr>
                    <a:lstStyle/>
                    <a:p>
                      <a:pPr indent="-304800" lvl="0" marL="457200" rtl="0" algn="l">
                        <a:spcBef>
                          <a:spcPts val="0"/>
                        </a:spcBef>
                        <a:spcAft>
                          <a:spcPts val="0"/>
                        </a:spcAft>
                        <a:buClr>
                          <a:schemeClr val="dk1"/>
                        </a:buClr>
                        <a:buSzPts val="1200"/>
                        <a:buFont typeface="Palatino"/>
                        <a:buAutoNum type="arabicPeriod"/>
                      </a:pPr>
                      <a:r>
                        <a:rPr b="1" lang="en-US" sz="1200">
                          <a:solidFill>
                            <a:schemeClr val="dk1"/>
                          </a:solidFill>
                          <a:latin typeface="Palatino"/>
                          <a:ea typeface="Palatino"/>
                          <a:cs typeface="Palatino"/>
                          <a:sym typeface="Palatino"/>
                        </a:rPr>
                        <a:t>Congenital lactase deficiency, </a:t>
                      </a:r>
                      <a:r>
                        <a:rPr lang="en-US" sz="1200">
                          <a:solidFill>
                            <a:schemeClr val="dk1"/>
                          </a:solidFill>
                          <a:latin typeface="Palatino"/>
                          <a:ea typeface="Palatino"/>
                          <a:cs typeface="Palatino"/>
                          <a:sym typeface="Palatino"/>
                        </a:rPr>
                        <a:t>extremely rare. </a:t>
                      </a:r>
                      <a:endParaRPr b="1" sz="1200">
                        <a:solidFill>
                          <a:schemeClr val="dk1"/>
                        </a:solidFill>
                        <a:latin typeface="Palatino"/>
                        <a:ea typeface="Palatino"/>
                        <a:cs typeface="Palatino"/>
                        <a:sym typeface="Palatino"/>
                      </a:endParaRPr>
                    </a:p>
                    <a:p>
                      <a:pPr indent="0" lvl="0" marL="0" rtl="0" algn="l">
                        <a:spcBef>
                          <a:spcPts val="0"/>
                        </a:spcBef>
                        <a:spcAft>
                          <a:spcPts val="0"/>
                        </a:spcAft>
                        <a:buNone/>
                      </a:pPr>
                      <a:r>
                        <a:t/>
                      </a:r>
                      <a:endParaRPr b="1" sz="1200">
                        <a:solidFill>
                          <a:schemeClr val="dk1"/>
                        </a:solidFill>
                        <a:latin typeface="Palatino"/>
                        <a:ea typeface="Palatino"/>
                        <a:cs typeface="Palatino"/>
                        <a:sym typeface="Palatino"/>
                      </a:endParaRPr>
                    </a:p>
                    <a:p>
                      <a:pPr indent="-304800" lvl="0" marL="457200" rtl="0" algn="l">
                        <a:spcBef>
                          <a:spcPts val="0"/>
                        </a:spcBef>
                        <a:spcAft>
                          <a:spcPts val="0"/>
                        </a:spcAft>
                        <a:buClr>
                          <a:schemeClr val="dk1"/>
                        </a:buClr>
                        <a:buSzPts val="1200"/>
                        <a:buFont typeface="Palatino"/>
                        <a:buAutoNum type="arabicPeriod"/>
                      </a:pPr>
                      <a:r>
                        <a:rPr b="1" lang="en-US" sz="1200">
                          <a:solidFill>
                            <a:schemeClr val="dk1"/>
                          </a:solidFill>
                          <a:latin typeface="Palatino"/>
                          <a:ea typeface="Palatino"/>
                          <a:cs typeface="Palatino"/>
                          <a:sym typeface="Palatino"/>
                        </a:rPr>
                        <a:t>Childhood-onset and adult-onset lactase deficiency: </a:t>
                      </a:r>
                      <a:r>
                        <a:rPr lang="en-US" sz="1200">
                          <a:solidFill>
                            <a:schemeClr val="dk1"/>
                          </a:solidFill>
                          <a:latin typeface="Palatino"/>
                          <a:ea typeface="Palatino"/>
                          <a:cs typeface="Palatino"/>
                          <a:sym typeface="Palatino"/>
                        </a:rPr>
                        <a:t>Genetically programmed progressive loss of the activity of the small intestinal enzyme lactase, </a:t>
                      </a:r>
                      <a:r>
                        <a:rPr lang="en-US" sz="1200">
                          <a:solidFill>
                            <a:srgbClr val="FF0000"/>
                          </a:solidFill>
                          <a:latin typeface="Palatino"/>
                          <a:ea typeface="Palatino"/>
                          <a:cs typeface="Palatino"/>
                          <a:sym typeface="Palatino"/>
                        </a:rPr>
                        <a:t>more common</a:t>
                      </a:r>
                      <a:r>
                        <a:rPr lang="en-US" sz="1200">
                          <a:solidFill>
                            <a:schemeClr val="dk1"/>
                          </a:solidFill>
                          <a:latin typeface="Palatino"/>
                          <a:ea typeface="Palatino"/>
                          <a:cs typeface="Palatino"/>
                          <a:sym typeface="Palatino"/>
                        </a:rPr>
                        <a:t> than (1). </a:t>
                      </a:r>
                      <a:r>
                        <a:rPr lang="en-US" sz="1000">
                          <a:solidFill>
                            <a:srgbClr val="93C47D"/>
                          </a:solidFill>
                          <a:latin typeface="Palatino"/>
                          <a:ea typeface="Palatino"/>
                          <a:cs typeface="Palatino"/>
                          <a:sym typeface="Palatino"/>
                        </a:rPr>
                        <a:t>Lactase enzyme will be slightly lost with time.</a:t>
                      </a:r>
                      <a:endParaRPr sz="1000">
                        <a:solidFill>
                          <a:srgbClr val="93C47D"/>
                        </a:solidFill>
                      </a:endParaRPr>
                    </a:p>
                  </a:txBody>
                  <a:tcPr marT="91425" marB="91425" marR="91425" marL="91425"/>
                </a:tc>
                <a:tc>
                  <a:txBody>
                    <a:bodyPr>
                      <a:noAutofit/>
                    </a:bodyPr>
                    <a:lstStyle/>
                    <a:p>
                      <a:pPr indent="0" lvl="0" marL="0" rtl="0" algn="l">
                        <a:spcBef>
                          <a:spcPts val="0"/>
                        </a:spcBef>
                        <a:spcAft>
                          <a:spcPts val="0"/>
                        </a:spcAft>
                        <a:buNone/>
                      </a:pPr>
                      <a:r>
                        <a:rPr lang="en-US" sz="1200">
                          <a:latin typeface="Palatino"/>
                          <a:ea typeface="Palatino"/>
                          <a:cs typeface="Palatino"/>
                          <a:sym typeface="Palatino"/>
                        </a:rPr>
                        <a:t>It is </a:t>
                      </a:r>
                      <a:r>
                        <a:rPr lang="en-US" sz="1200">
                          <a:solidFill>
                            <a:srgbClr val="CC0000"/>
                          </a:solidFill>
                          <a:latin typeface="Palatino"/>
                          <a:ea typeface="Palatino"/>
                          <a:cs typeface="Palatino"/>
                          <a:sym typeface="Palatino"/>
                        </a:rPr>
                        <a:t>transient</a:t>
                      </a:r>
                      <a:r>
                        <a:rPr lang="en-US" sz="1200">
                          <a:latin typeface="Palatino"/>
                          <a:ea typeface="Palatino"/>
                          <a:cs typeface="Palatino"/>
                          <a:sym typeface="Palatino"/>
                        </a:rPr>
                        <a:t>, Secondary lactase deficiency due to intestinal mucosal injury by an </a:t>
                      </a:r>
                      <a:r>
                        <a:rPr lang="en-US" sz="1200">
                          <a:solidFill>
                            <a:srgbClr val="FF0000"/>
                          </a:solidFill>
                          <a:latin typeface="Palatino"/>
                          <a:ea typeface="Palatino"/>
                          <a:cs typeface="Palatino"/>
                          <a:sym typeface="Palatino"/>
                        </a:rPr>
                        <a:t>infectious</a:t>
                      </a:r>
                      <a:r>
                        <a:rPr lang="en-US" sz="1200">
                          <a:latin typeface="Palatino"/>
                          <a:ea typeface="Palatino"/>
                          <a:cs typeface="Palatino"/>
                          <a:sym typeface="Palatino"/>
                        </a:rPr>
                        <a:t>, </a:t>
                      </a:r>
                      <a:r>
                        <a:rPr lang="en-US" sz="1200">
                          <a:solidFill>
                            <a:srgbClr val="FF0000"/>
                          </a:solidFill>
                          <a:latin typeface="Palatino"/>
                          <a:ea typeface="Palatino"/>
                          <a:cs typeface="Palatino"/>
                          <a:sym typeface="Palatino"/>
                        </a:rPr>
                        <a:t>allergic</a:t>
                      </a:r>
                      <a:r>
                        <a:rPr lang="en-US" sz="1200">
                          <a:latin typeface="Palatino"/>
                          <a:ea typeface="Palatino"/>
                          <a:cs typeface="Palatino"/>
                          <a:sym typeface="Palatino"/>
                        </a:rPr>
                        <a:t>, or </a:t>
                      </a:r>
                      <a:r>
                        <a:rPr lang="en-US" sz="1200">
                          <a:solidFill>
                            <a:srgbClr val="FF0000"/>
                          </a:solidFill>
                          <a:latin typeface="Palatino"/>
                          <a:ea typeface="Palatino"/>
                          <a:cs typeface="Palatino"/>
                          <a:sym typeface="Palatino"/>
                        </a:rPr>
                        <a:t>inflammatory</a:t>
                      </a:r>
                      <a:r>
                        <a:rPr lang="en-US" sz="1200">
                          <a:latin typeface="Palatino"/>
                          <a:ea typeface="Palatino"/>
                          <a:cs typeface="Palatino"/>
                          <a:sym typeface="Palatino"/>
                        </a:rPr>
                        <a:t> process. </a:t>
                      </a:r>
                      <a:br>
                        <a:rPr lang="en-US" sz="1200">
                          <a:latin typeface="Palatino"/>
                          <a:ea typeface="Palatino"/>
                          <a:cs typeface="Palatino"/>
                          <a:sym typeface="Palatino"/>
                        </a:rPr>
                      </a:br>
                      <a:endParaRPr sz="1200">
                        <a:latin typeface="Palatino"/>
                        <a:ea typeface="Palatino"/>
                        <a:cs typeface="Palatino"/>
                        <a:sym typeface="Palatino"/>
                      </a:endParaRPr>
                    </a:p>
                    <a:p>
                      <a:pPr indent="0" lvl="0" marL="0" rtl="0" algn="l">
                        <a:spcBef>
                          <a:spcPts val="0"/>
                        </a:spcBef>
                        <a:spcAft>
                          <a:spcPts val="0"/>
                        </a:spcAft>
                        <a:buNone/>
                      </a:pPr>
                      <a:r>
                        <a:rPr lang="en-US" sz="1200">
                          <a:latin typeface="Palatino"/>
                          <a:ea typeface="Palatino"/>
                          <a:cs typeface="Palatino"/>
                          <a:sym typeface="Palatino"/>
                        </a:rPr>
                        <a:t>eg, </a:t>
                      </a:r>
                      <a:r>
                        <a:rPr b="1" lang="en-US" sz="1200">
                          <a:solidFill>
                            <a:srgbClr val="E69138"/>
                          </a:solidFill>
                          <a:latin typeface="Palatino"/>
                          <a:ea typeface="Palatino"/>
                          <a:cs typeface="Palatino"/>
                          <a:sym typeface="Palatino"/>
                        </a:rPr>
                        <a:t>Gastroenteritis</a:t>
                      </a:r>
                      <a:r>
                        <a:rPr lang="en-US" sz="1200">
                          <a:latin typeface="Palatino"/>
                          <a:ea typeface="Palatino"/>
                          <a:cs typeface="Palatino"/>
                          <a:sym typeface="Palatino"/>
                        </a:rPr>
                        <a:t>: Infectious diarrhea, particularly viral acquired lactase deficiency gastroenteritis in younger children, may damage the intestinal mucosa enough to reduce the quantity of the lactase enzyme. </a:t>
                      </a:r>
                      <a:endParaRPr sz="1000">
                        <a:latin typeface="Palatino"/>
                        <a:ea typeface="Palatino"/>
                        <a:cs typeface="Palatino"/>
                        <a:sym typeface="Palatino"/>
                      </a:endParaRPr>
                    </a:p>
                  </a:txBody>
                  <a:tcPr marT="91425" marB="91425" marR="91425" marL="91425"/>
                </a:tc>
              </a:tr>
            </a:tbl>
          </a:graphicData>
        </a:graphic>
      </p:graphicFrame>
      <p:sp>
        <p:nvSpPr>
          <p:cNvPr id="214" name="Google Shape;214;p23"/>
          <p:cNvSpPr txBox="1"/>
          <p:nvPr/>
        </p:nvSpPr>
        <p:spPr>
          <a:xfrm>
            <a:off x="-4019025" y="4773920"/>
            <a:ext cx="3160200" cy="17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15" name="Google Shape;215;p23"/>
          <p:cNvGraphicFramePr/>
          <p:nvPr/>
        </p:nvGraphicFramePr>
        <p:xfrm>
          <a:off x="261150" y="7120046"/>
          <a:ext cx="3000000" cy="3000000"/>
        </p:xfrm>
        <a:graphic>
          <a:graphicData uri="http://schemas.openxmlformats.org/drawingml/2006/table">
            <a:tbl>
              <a:tblPr>
                <a:noFill/>
                <a:tableStyleId>{4F4BFE3E-46C1-462E-8E40-2819993C33B4}</a:tableStyleId>
              </a:tblPr>
              <a:tblGrid>
                <a:gridCol w="1034525"/>
                <a:gridCol w="5389275"/>
              </a:tblGrid>
              <a:tr h="548450">
                <a:tc>
                  <a:txBody>
                    <a:bodyPr>
                      <a:noAutofit/>
                    </a:bodyPr>
                    <a:lstStyle/>
                    <a:p>
                      <a:pPr indent="0" lvl="0" marL="0" rtl="0" algn="ctr">
                        <a:spcBef>
                          <a:spcPts val="0"/>
                        </a:spcBef>
                        <a:spcAft>
                          <a:spcPts val="0"/>
                        </a:spcAft>
                        <a:buNone/>
                      </a:pPr>
                      <a:r>
                        <a:rPr b="1" lang="en-US">
                          <a:latin typeface="Palatino"/>
                          <a:ea typeface="Palatino"/>
                          <a:cs typeface="Palatino"/>
                          <a:sym typeface="Palatino"/>
                        </a:rPr>
                        <a:t>Clinical</a:t>
                      </a:r>
                      <a:endParaRPr b="1">
                        <a:latin typeface="Palatino"/>
                        <a:ea typeface="Palatino"/>
                        <a:cs typeface="Palatino"/>
                        <a:sym typeface="Palatino"/>
                      </a:endParaRPr>
                    </a:p>
                  </a:txBody>
                  <a:tcPr marT="91425" marB="91425" marR="91425" marL="91425" anchor="ctr">
                    <a:solidFill>
                      <a:srgbClr val="D0E0E3"/>
                    </a:solidFill>
                  </a:tcPr>
                </a:tc>
                <a:tc>
                  <a:txBody>
                    <a:bodyPr>
                      <a:noAutofit/>
                    </a:bodyPr>
                    <a:lstStyle/>
                    <a:p>
                      <a:pPr indent="0" lvl="0" marL="0" rtl="0" algn="l">
                        <a:spcBef>
                          <a:spcPts val="0"/>
                        </a:spcBef>
                        <a:spcAft>
                          <a:spcPts val="0"/>
                        </a:spcAft>
                        <a:buNone/>
                      </a:pPr>
                      <a:r>
                        <a:rPr lang="en-US" sz="1200">
                          <a:latin typeface="Palatino"/>
                          <a:ea typeface="Palatino"/>
                          <a:cs typeface="Palatino"/>
                          <a:sym typeface="Palatino"/>
                        </a:rPr>
                        <a:t>One hour to a few hours after ingestion of milk products: </a:t>
                      </a:r>
                      <a:br>
                        <a:rPr lang="en-US" sz="1200">
                          <a:latin typeface="Palatino"/>
                          <a:ea typeface="Palatino"/>
                          <a:cs typeface="Palatino"/>
                          <a:sym typeface="Palatino"/>
                        </a:rPr>
                      </a:br>
                      <a:r>
                        <a:rPr b="1" lang="en-US" sz="1200">
                          <a:latin typeface="Palatino"/>
                          <a:ea typeface="Palatino"/>
                          <a:cs typeface="Palatino"/>
                          <a:sym typeface="Palatino"/>
                        </a:rPr>
                        <a:t>Bloating </a:t>
                      </a:r>
                      <a:r>
                        <a:rPr lang="en-US" sz="1200">
                          <a:solidFill>
                            <a:srgbClr val="93C47D"/>
                          </a:solidFill>
                          <a:latin typeface="Palatino"/>
                          <a:ea typeface="Palatino"/>
                          <a:cs typeface="Palatino"/>
                          <a:sym typeface="Palatino"/>
                        </a:rPr>
                        <a:t>= abdominal gases</a:t>
                      </a:r>
                      <a:r>
                        <a:rPr b="1" lang="en-US" sz="1200">
                          <a:latin typeface="Palatino"/>
                          <a:ea typeface="Palatino"/>
                          <a:cs typeface="Palatino"/>
                          <a:sym typeface="Palatino"/>
                        </a:rPr>
                        <a:t>, abdominal discomfort, and flatulence. </a:t>
                      </a:r>
                      <a:endParaRPr b="1" sz="1200">
                        <a:latin typeface="Palatino"/>
                        <a:ea typeface="Palatino"/>
                        <a:cs typeface="Palatino"/>
                        <a:sym typeface="Palatino"/>
                      </a:endParaRPr>
                    </a:p>
                  </a:txBody>
                  <a:tcPr marT="91425" marB="91425" marR="91425" marL="91425"/>
                </a:tc>
              </a:tr>
              <a:tr h="1221750">
                <a:tc>
                  <a:txBody>
                    <a:bodyPr>
                      <a:noAutofit/>
                    </a:bodyPr>
                    <a:lstStyle/>
                    <a:p>
                      <a:pPr indent="0" lvl="0" marL="0" rtl="0" algn="ctr">
                        <a:spcBef>
                          <a:spcPts val="0"/>
                        </a:spcBef>
                        <a:spcAft>
                          <a:spcPts val="0"/>
                        </a:spcAft>
                        <a:buNone/>
                      </a:pPr>
                      <a:r>
                        <a:rPr b="1" lang="en-US">
                          <a:latin typeface="Palatino"/>
                          <a:ea typeface="Palatino"/>
                          <a:cs typeface="Palatino"/>
                          <a:sym typeface="Palatino"/>
                        </a:rPr>
                        <a:t>Diagnosis</a:t>
                      </a:r>
                      <a:endParaRPr b="1">
                        <a:latin typeface="Palatino"/>
                        <a:ea typeface="Palatino"/>
                        <a:cs typeface="Palatino"/>
                        <a:sym typeface="Palatino"/>
                      </a:endParaRPr>
                    </a:p>
                  </a:txBody>
                  <a:tcPr marT="91425" marB="91425" marR="91425" marL="91425" anchor="ctr">
                    <a:solidFill>
                      <a:srgbClr val="EAD1DC"/>
                    </a:solidFill>
                  </a:tcPr>
                </a:tc>
                <a:tc>
                  <a:txBody>
                    <a:bodyPr>
                      <a:noAutofit/>
                    </a:bodyPr>
                    <a:lstStyle/>
                    <a:p>
                      <a:pPr indent="-304800" lvl="0" marL="457200" rtl="0" algn="l">
                        <a:spcBef>
                          <a:spcPts val="0"/>
                        </a:spcBef>
                        <a:spcAft>
                          <a:spcPts val="0"/>
                        </a:spcAft>
                        <a:buSzPts val="1200"/>
                        <a:buFont typeface="Palatino"/>
                        <a:buAutoNum type="arabicPeriod"/>
                      </a:pPr>
                      <a:r>
                        <a:rPr lang="en-US" sz="1200">
                          <a:latin typeface="Palatino"/>
                          <a:ea typeface="Palatino"/>
                          <a:cs typeface="Palatino"/>
                          <a:sym typeface="Palatino"/>
                        </a:rPr>
                        <a:t>Empirical treatment with A 3-week trial of a </a:t>
                      </a:r>
                      <a:r>
                        <a:rPr b="1" lang="en-US" sz="1200">
                          <a:solidFill>
                            <a:srgbClr val="CC0000"/>
                          </a:solidFill>
                          <a:latin typeface="Palatino"/>
                          <a:ea typeface="Palatino"/>
                          <a:cs typeface="Palatino"/>
                          <a:sym typeface="Palatino"/>
                        </a:rPr>
                        <a:t>diet that is free of milk </a:t>
                      </a:r>
                      <a:r>
                        <a:rPr lang="en-US" sz="1200">
                          <a:latin typeface="Palatino"/>
                          <a:ea typeface="Palatino"/>
                          <a:cs typeface="Palatino"/>
                          <a:sym typeface="Palatino"/>
                        </a:rPr>
                        <a:t>and milk products, which results in resolution of symptoms; is a satisfactory trial to diagnose lactose intolerance. </a:t>
                      </a:r>
                      <a:endParaRPr sz="1200">
                        <a:latin typeface="Palatino"/>
                        <a:ea typeface="Palatino"/>
                        <a:cs typeface="Palatino"/>
                        <a:sym typeface="Palatino"/>
                      </a:endParaRPr>
                    </a:p>
                    <a:p>
                      <a:pPr indent="0" lvl="0" marL="0" rtl="0" algn="l">
                        <a:spcBef>
                          <a:spcPts val="0"/>
                        </a:spcBef>
                        <a:spcAft>
                          <a:spcPts val="0"/>
                        </a:spcAft>
                        <a:buNone/>
                      </a:pPr>
                      <a:r>
                        <a:t/>
                      </a:r>
                      <a:endParaRPr sz="1200">
                        <a:latin typeface="Palatino"/>
                        <a:ea typeface="Palatino"/>
                        <a:cs typeface="Palatino"/>
                        <a:sym typeface="Palatino"/>
                      </a:endParaRPr>
                    </a:p>
                    <a:p>
                      <a:pPr indent="-304800" lvl="0" marL="457200" rtl="0" algn="l">
                        <a:spcBef>
                          <a:spcPts val="0"/>
                        </a:spcBef>
                        <a:spcAft>
                          <a:spcPts val="0"/>
                        </a:spcAft>
                        <a:buClr>
                          <a:srgbClr val="CC0000"/>
                        </a:buClr>
                        <a:buSzPts val="1200"/>
                        <a:buFont typeface="Palatino"/>
                        <a:buAutoNum type="arabicPeriod"/>
                      </a:pPr>
                      <a:r>
                        <a:rPr b="1" lang="en-US" sz="1200">
                          <a:solidFill>
                            <a:srgbClr val="CC0000"/>
                          </a:solidFill>
                          <a:latin typeface="Palatino"/>
                          <a:ea typeface="Palatino"/>
                          <a:cs typeface="Palatino"/>
                          <a:sym typeface="Palatino"/>
                        </a:rPr>
                        <a:t>Hydrogen breath test: </a:t>
                      </a:r>
                      <a:r>
                        <a:rPr b="1" lang="en-US" sz="1200">
                          <a:solidFill>
                            <a:schemeClr val="accent6"/>
                          </a:solidFill>
                          <a:latin typeface="Palatino"/>
                          <a:ea typeface="Palatino"/>
                          <a:cs typeface="Palatino"/>
                          <a:sym typeface="Palatino"/>
                        </a:rPr>
                        <a:t>specific test</a:t>
                      </a:r>
                      <a:endParaRPr b="1" sz="1200">
                        <a:solidFill>
                          <a:schemeClr val="accent6"/>
                        </a:solidFill>
                        <a:latin typeface="Palatino"/>
                        <a:ea typeface="Palatino"/>
                        <a:cs typeface="Palatino"/>
                        <a:sym typeface="Palatino"/>
                      </a:endParaRPr>
                    </a:p>
                    <a:p>
                      <a:pPr indent="0" lvl="0" marL="0" rtl="0" algn="l">
                        <a:spcBef>
                          <a:spcPts val="0"/>
                        </a:spcBef>
                        <a:spcAft>
                          <a:spcPts val="0"/>
                        </a:spcAft>
                        <a:buNone/>
                      </a:pPr>
                      <a:r>
                        <a:rPr lang="en-US" sz="1200">
                          <a:latin typeface="Palatino"/>
                          <a:ea typeface="Palatino"/>
                          <a:cs typeface="Palatino"/>
                          <a:sym typeface="Palatino"/>
                        </a:rPr>
                        <a:t>An oral dose of lactose is administered, the sole source of H</a:t>
                      </a:r>
                      <a:r>
                        <a:rPr baseline="-25000" lang="en-US" sz="1200">
                          <a:latin typeface="Palatino"/>
                          <a:ea typeface="Palatino"/>
                          <a:cs typeface="Palatino"/>
                          <a:sym typeface="Palatino"/>
                        </a:rPr>
                        <a:t>2</a:t>
                      </a:r>
                      <a:r>
                        <a:rPr lang="en-US" sz="1200">
                          <a:latin typeface="Palatino"/>
                          <a:ea typeface="Palatino"/>
                          <a:cs typeface="Palatino"/>
                          <a:sym typeface="Palatino"/>
                        </a:rPr>
                        <a:t> is </a:t>
                      </a:r>
                      <a:r>
                        <a:rPr b="1" lang="en-US" sz="1200">
                          <a:latin typeface="Palatino"/>
                          <a:ea typeface="Palatino"/>
                          <a:cs typeface="Palatino"/>
                          <a:sym typeface="Palatino"/>
                        </a:rPr>
                        <a:t>bacterial fermentation</a:t>
                      </a:r>
                      <a:r>
                        <a:rPr lang="en-US" sz="1200">
                          <a:latin typeface="Palatino"/>
                          <a:ea typeface="Palatino"/>
                          <a:cs typeface="Palatino"/>
                          <a:sym typeface="Palatino"/>
                        </a:rPr>
                        <a:t>; unabsorbed lactose makes its way to colonic bacteria, resulting in excess breath H</a:t>
                      </a:r>
                      <a:r>
                        <a:rPr baseline="-25000" lang="en-US" sz="1200">
                          <a:latin typeface="Palatino"/>
                          <a:ea typeface="Palatino"/>
                          <a:cs typeface="Palatino"/>
                          <a:sym typeface="Palatino"/>
                        </a:rPr>
                        <a:t>2</a:t>
                      </a:r>
                      <a:r>
                        <a:rPr lang="en-US" sz="1200">
                          <a:latin typeface="Palatino"/>
                          <a:ea typeface="Palatino"/>
                          <a:cs typeface="Palatino"/>
                          <a:sym typeface="Palatino"/>
                        </a:rPr>
                        <a:t>. Increased exhaled H</a:t>
                      </a:r>
                      <a:r>
                        <a:rPr baseline="-25000" lang="en-US" sz="1200">
                          <a:latin typeface="Palatino"/>
                          <a:ea typeface="Palatino"/>
                          <a:cs typeface="Palatino"/>
                          <a:sym typeface="Palatino"/>
                        </a:rPr>
                        <a:t>2</a:t>
                      </a:r>
                      <a:r>
                        <a:rPr lang="en-US" sz="1200">
                          <a:latin typeface="Palatino"/>
                          <a:ea typeface="Palatino"/>
                          <a:cs typeface="Palatino"/>
                          <a:sym typeface="Palatino"/>
                        </a:rPr>
                        <a:t> after lactose ingestion suggests lactose malabsorption.</a:t>
                      </a:r>
                      <a:r>
                        <a:rPr lang="en-US" sz="800">
                          <a:latin typeface="Palatino"/>
                          <a:ea typeface="Palatino"/>
                          <a:cs typeface="Palatino"/>
                          <a:sym typeface="Palatino"/>
                        </a:rPr>
                        <a:t> </a:t>
                      </a:r>
                      <a:r>
                        <a:rPr lang="en-US" sz="900">
                          <a:solidFill>
                            <a:srgbClr val="93C47D"/>
                          </a:solidFill>
                          <a:latin typeface="Palatino"/>
                          <a:ea typeface="Palatino"/>
                          <a:cs typeface="Palatino"/>
                          <a:sym typeface="Palatino"/>
                        </a:rPr>
                        <a:t>In our blood circulation there’s no H, so from where it will come? from the bacteria, so if there’s unabsorbed lactose this allow for the colonic bacteria to ferment the lactose and produce the H ion → circulation → breath.</a:t>
                      </a:r>
                      <a:endParaRPr sz="900">
                        <a:solidFill>
                          <a:srgbClr val="93C47D"/>
                        </a:solidFill>
                        <a:latin typeface="Palatino"/>
                        <a:ea typeface="Palatino"/>
                        <a:cs typeface="Palatino"/>
                        <a:sym typeface="Palatino"/>
                      </a:endParaRPr>
                    </a:p>
                  </a:txBody>
                  <a:tcPr marT="91425" marB="91425" marR="91425" marL="91425"/>
                </a:tc>
              </a:tr>
            </a:tbl>
          </a:graphicData>
        </a:graphic>
      </p:graphicFrame>
      <p:pic>
        <p:nvPicPr>
          <p:cNvPr id="216" name="Google Shape;216;p23"/>
          <p:cNvPicPr preferRelativeResize="0"/>
          <p:nvPr/>
        </p:nvPicPr>
        <p:blipFill rotWithShape="1">
          <a:blip r:embed="rId4">
            <a:alphaModFix/>
          </a:blip>
          <a:srcRect b="0" l="0" r="0" t="0"/>
          <a:stretch/>
        </p:blipFill>
        <p:spPr>
          <a:xfrm>
            <a:off x="0" y="0"/>
            <a:ext cx="1040224" cy="1096892"/>
          </a:xfrm>
          <a:prstGeom prst="rect">
            <a:avLst/>
          </a:prstGeom>
          <a:noFill/>
          <a:ln>
            <a:noFill/>
          </a:ln>
        </p:spPr>
      </p:pic>
      <p:sp>
        <p:nvSpPr>
          <p:cNvPr id="217" name="Google Shape;217;p23"/>
          <p:cNvSpPr txBox="1"/>
          <p:nvPr/>
        </p:nvSpPr>
        <p:spPr>
          <a:xfrm>
            <a:off x="5223175" y="1348575"/>
            <a:ext cx="1509300" cy="2126700"/>
          </a:xfrm>
          <a:prstGeom prst="rect">
            <a:avLst/>
          </a:prstGeom>
          <a:noFill/>
          <a:ln cap="flat" cmpd="sng" w="9525">
            <a:solidFill>
              <a:srgbClr val="93C47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rgbClr val="93C47D"/>
                </a:solidFill>
                <a:latin typeface="Palatino"/>
                <a:ea typeface="Palatino"/>
                <a:cs typeface="Palatino"/>
                <a:sym typeface="Palatino"/>
              </a:rPr>
              <a:t>★ Lactose will go from small intestine → large </a:t>
            </a:r>
            <a:r>
              <a:rPr lang="en-US" sz="1000">
                <a:solidFill>
                  <a:srgbClr val="93C47D"/>
                </a:solidFill>
                <a:latin typeface="Palatino"/>
                <a:ea typeface="Palatino"/>
                <a:cs typeface="Palatino"/>
                <a:sym typeface="Palatino"/>
              </a:rPr>
              <a:t>intestine (there will be bacteria) and there will be fermentation with production of gases especially </a:t>
            </a:r>
            <a:r>
              <a:rPr b="1" lang="en-US" sz="1000">
                <a:solidFill>
                  <a:srgbClr val="93C47D"/>
                </a:solidFill>
                <a:latin typeface="Palatino"/>
                <a:ea typeface="Palatino"/>
                <a:cs typeface="Palatino"/>
                <a:sym typeface="Palatino"/>
              </a:rPr>
              <a:t>hydrogen gas</a:t>
            </a:r>
            <a:r>
              <a:rPr lang="en-US" sz="1000">
                <a:solidFill>
                  <a:srgbClr val="93C47D"/>
                </a:solidFill>
                <a:latin typeface="Palatino"/>
                <a:ea typeface="Palatino"/>
                <a:cs typeface="Palatino"/>
                <a:sym typeface="Palatino"/>
              </a:rPr>
              <a:t> which will lead to ↑ motility and irritation of the bowl and then lead to the symptoms (gases and pain).</a:t>
            </a:r>
            <a:endParaRPr b="1" sz="1000">
              <a:latin typeface="Palatino"/>
              <a:ea typeface="Palatino"/>
              <a:cs typeface="Palatino"/>
              <a:sym typeface="Palatin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4"/>
          <p:cNvSpPr txBox="1"/>
          <p:nvPr>
            <p:ph type="title"/>
          </p:nvPr>
        </p:nvSpPr>
        <p:spPr>
          <a:xfrm>
            <a:off x="0" y="0"/>
            <a:ext cx="6858000" cy="508500"/>
          </a:xfrm>
          <a:prstGeom prst="rect">
            <a:avLst/>
          </a:prstGeom>
          <a:solidFill>
            <a:srgbClr val="DCD2C8"/>
          </a:solidFill>
          <a:ln cap="flat" cmpd="sng" w="9525">
            <a:solidFill>
              <a:srgbClr val="882105"/>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b="1" lang="en-US" sz="2759">
                <a:solidFill>
                  <a:srgbClr val="000000"/>
                </a:solidFill>
                <a:latin typeface="Palatino"/>
                <a:ea typeface="Palatino"/>
                <a:cs typeface="Palatino"/>
                <a:sym typeface="Palatino"/>
              </a:rPr>
              <a:t>Summary</a:t>
            </a:r>
            <a:endParaRPr b="1" sz="2759">
              <a:solidFill>
                <a:srgbClr val="000000"/>
              </a:solidFill>
              <a:latin typeface="Palatino"/>
              <a:ea typeface="Palatino"/>
              <a:cs typeface="Palatino"/>
              <a:sym typeface="Palatino"/>
            </a:endParaRPr>
          </a:p>
        </p:txBody>
      </p:sp>
      <p:sp>
        <p:nvSpPr>
          <p:cNvPr id="223" name="Google Shape;223;p24"/>
          <p:cNvSpPr txBox="1"/>
          <p:nvPr/>
        </p:nvSpPr>
        <p:spPr>
          <a:xfrm>
            <a:off x="77100" y="3071991"/>
            <a:ext cx="6703800" cy="702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0000"/>
                </a:solidFill>
                <a:latin typeface="Palatino"/>
                <a:ea typeface="Palatino"/>
                <a:cs typeface="Palatino"/>
                <a:sym typeface="Palatino"/>
              </a:rPr>
              <a:t>Malabsorption</a:t>
            </a:r>
            <a:br>
              <a:rPr lang="en-US">
                <a:latin typeface="Palatino"/>
                <a:ea typeface="Palatino"/>
                <a:cs typeface="Palatino"/>
                <a:sym typeface="Palatino"/>
              </a:rPr>
            </a:br>
            <a:r>
              <a:rPr lang="en-US">
                <a:latin typeface="Palatino"/>
                <a:ea typeface="Palatino"/>
                <a:cs typeface="Palatino"/>
                <a:sym typeface="Palatino"/>
              </a:rPr>
              <a:t>1-Pathophysiology of malabsorption is </a:t>
            </a:r>
            <a:r>
              <a:rPr lang="en-US">
                <a:solidFill>
                  <a:srgbClr val="FF0000"/>
                </a:solidFill>
                <a:latin typeface="Palatino"/>
                <a:ea typeface="Palatino"/>
                <a:cs typeface="Palatino"/>
                <a:sym typeface="Palatino"/>
              </a:rPr>
              <a:t>inadequate digestion</a:t>
            </a:r>
            <a:r>
              <a:rPr lang="en-US">
                <a:latin typeface="Palatino"/>
                <a:ea typeface="Palatino"/>
                <a:cs typeface="Palatino"/>
                <a:sym typeface="Palatino"/>
              </a:rPr>
              <a:t> (BILE or PANCREAS ) OR </a:t>
            </a:r>
            <a:r>
              <a:rPr lang="en-US">
                <a:solidFill>
                  <a:srgbClr val="FF0000"/>
                </a:solidFill>
                <a:latin typeface="Palatino"/>
                <a:ea typeface="Palatino"/>
                <a:cs typeface="Palatino"/>
                <a:sym typeface="Palatino"/>
              </a:rPr>
              <a:t>small intestine abnormalities</a:t>
            </a:r>
            <a:r>
              <a:rPr lang="en-US">
                <a:latin typeface="Palatino"/>
                <a:ea typeface="Palatino"/>
                <a:cs typeface="Palatino"/>
                <a:sym typeface="Palatino"/>
              </a:rPr>
              <a:t>  (  MUCOSA ) . </a:t>
            </a:r>
            <a:endParaRPr>
              <a:latin typeface="Palatino"/>
              <a:ea typeface="Palatino"/>
              <a:cs typeface="Palatino"/>
              <a:sym typeface="Palatino"/>
            </a:endParaRPr>
          </a:p>
          <a:p>
            <a:pPr indent="0" lvl="0" marL="0" rtl="0" algn="ctr">
              <a:spcBef>
                <a:spcPts val="0"/>
              </a:spcBef>
              <a:spcAft>
                <a:spcPts val="0"/>
              </a:spcAft>
              <a:buNone/>
            </a:pPr>
            <a:r>
              <a:t/>
            </a:r>
            <a:endParaRPr>
              <a:latin typeface="Palatino"/>
              <a:ea typeface="Palatino"/>
              <a:cs typeface="Palatino"/>
              <a:sym typeface="Palatino"/>
            </a:endParaRPr>
          </a:p>
          <a:p>
            <a:pPr indent="0" lvl="0" marL="0" rtl="0" algn="ctr">
              <a:spcBef>
                <a:spcPts val="0"/>
              </a:spcBef>
              <a:spcAft>
                <a:spcPts val="0"/>
              </a:spcAft>
              <a:buNone/>
            </a:pPr>
            <a:r>
              <a:rPr lang="en-US">
                <a:latin typeface="Palatino"/>
                <a:ea typeface="Palatino"/>
                <a:cs typeface="Palatino"/>
                <a:sym typeface="Palatino"/>
              </a:rPr>
              <a:t>2-The most diagnostic feature of malabsorption is </a:t>
            </a:r>
            <a:r>
              <a:rPr lang="en-US">
                <a:solidFill>
                  <a:srgbClr val="FF0000"/>
                </a:solidFill>
                <a:latin typeface="Palatino"/>
                <a:ea typeface="Palatino"/>
                <a:cs typeface="Palatino"/>
                <a:sym typeface="Palatino"/>
              </a:rPr>
              <a:t>STEATORRHEA</a:t>
            </a:r>
            <a:r>
              <a:rPr lang="en-US">
                <a:latin typeface="Palatino"/>
                <a:ea typeface="Palatino"/>
                <a:cs typeface="Palatino"/>
                <a:sym typeface="Palatino"/>
              </a:rPr>
              <a:t> and the clinical feature depend on the deficient nutrient.</a:t>
            </a:r>
            <a:endParaRPr>
              <a:latin typeface="Palatino"/>
              <a:ea typeface="Palatino"/>
              <a:cs typeface="Palatino"/>
              <a:sym typeface="Palatino"/>
            </a:endParaRPr>
          </a:p>
          <a:p>
            <a:pPr indent="0" lvl="0" marL="0" rtl="0" algn="ctr">
              <a:spcBef>
                <a:spcPts val="0"/>
              </a:spcBef>
              <a:spcAft>
                <a:spcPts val="0"/>
              </a:spcAft>
              <a:buNone/>
            </a:pPr>
            <a:r>
              <a:t/>
            </a:r>
            <a:endParaRPr>
              <a:latin typeface="Palatino"/>
              <a:ea typeface="Palatino"/>
              <a:cs typeface="Palatino"/>
              <a:sym typeface="Palatino"/>
            </a:endParaRPr>
          </a:p>
          <a:p>
            <a:pPr indent="0" lvl="0" marL="0" rtl="0" algn="ctr">
              <a:spcBef>
                <a:spcPts val="0"/>
              </a:spcBef>
              <a:spcAft>
                <a:spcPts val="0"/>
              </a:spcAft>
              <a:buNone/>
            </a:pPr>
            <a:r>
              <a:rPr lang="en-US">
                <a:latin typeface="Palatino"/>
                <a:ea typeface="Palatino"/>
                <a:cs typeface="Palatino"/>
                <a:sym typeface="Palatino"/>
              </a:rPr>
              <a:t> 3-Celiac disease is </a:t>
            </a:r>
            <a:r>
              <a:rPr lang="en-US">
                <a:solidFill>
                  <a:srgbClr val="FF0000"/>
                </a:solidFill>
                <a:latin typeface="Palatino"/>
                <a:ea typeface="Palatino"/>
                <a:cs typeface="Palatino"/>
                <a:sym typeface="Palatino"/>
              </a:rPr>
              <a:t>AUTOIMMUNE DISEASE</a:t>
            </a:r>
            <a:r>
              <a:rPr lang="en-US">
                <a:latin typeface="Palatino"/>
                <a:ea typeface="Palatino"/>
                <a:cs typeface="Palatino"/>
                <a:sym typeface="Palatino"/>
              </a:rPr>
              <a:t> that caused by producing antibodies against the fraction of GLUTEN ( </a:t>
            </a:r>
            <a:r>
              <a:rPr lang="en-US">
                <a:solidFill>
                  <a:srgbClr val="FF0000"/>
                </a:solidFill>
                <a:latin typeface="Palatino"/>
                <a:ea typeface="Palatino"/>
                <a:cs typeface="Palatino"/>
                <a:sym typeface="Palatino"/>
              </a:rPr>
              <a:t>GLIADIN</a:t>
            </a:r>
            <a:r>
              <a:rPr lang="en-US">
                <a:latin typeface="Palatino"/>
                <a:ea typeface="Palatino"/>
                <a:cs typeface="Palatino"/>
                <a:sym typeface="Palatino"/>
              </a:rPr>
              <a:t> ) by ingestion wheat , </a:t>
            </a:r>
            <a:r>
              <a:rPr lang="en-US">
                <a:latin typeface="Palatino"/>
                <a:ea typeface="Palatino"/>
                <a:cs typeface="Palatino"/>
                <a:sym typeface="Palatino"/>
              </a:rPr>
              <a:t>barley</a:t>
            </a:r>
            <a:r>
              <a:rPr lang="en-US">
                <a:latin typeface="Palatino"/>
                <a:ea typeface="Palatino"/>
                <a:cs typeface="Palatino"/>
                <a:sym typeface="Palatino"/>
              </a:rPr>
              <a:t> or flour .</a:t>
            </a:r>
            <a:endParaRPr>
              <a:latin typeface="Palatino"/>
              <a:ea typeface="Palatino"/>
              <a:cs typeface="Palatino"/>
              <a:sym typeface="Palatino"/>
            </a:endParaRPr>
          </a:p>
          <a:p>
            <a:pPr indent="0" lvl="0" marL="0" rtl="0" algn="ctr">
              <a:spcBef>
                <a:spcPts val="0"/>
              </a:spcBef>
              <a:spcAft>
                <a:spcPts val="0"/>
              </a:spcAft>
              <a:buNone/>
            </a:pPr>
            <a:r>
              <a:t/>
            </a:r>
            <a:endParaRPr>
              <a:latin typeface="Palatino"/>
              <a:ea typeface="Palatino"/>
              <a:cs typeface="Palatino"/>
              <a:sym typeface="Palatino"/>
            </a:endParaRPr>
          </a:p>
          <a:p>
            <a:pPr indent="0" lvl="0" marL="0" rtl="0" algn="ctr">
              <a:spcBef>
                <a:spcPts val="0"/>
              </a:spcBef>
              <a:spcAft>
                <a:spcPts val="0"/>
              </a:spcAft>
              <a:buNone/>
            </a:pPr>
            <a:r>
              <a:rPr lang="en-US">
                <a:latin typeface="Palatino"/>
                <a:ea typeface="Palatino"/>
                <a:cs typeface="Palatino"/>
                <a:sym typeface="Palatino"/>
              </a:rPr>
              <a:t> 4-CELIAC DISEASE under the microscope there will be </a:t>
            </a:r>
            <a:r>
              <a:rPr lang="en-US">
                <a:solidFill>
                  <a:srgbClr val="FF0000"/>
                </a:solidFill>
                <a:latin typeface="Palatino"/>
                <a:ea typeface="Palatino"/>
                <a:cs typeface="Palatino"/>
                <a:sym typeface="Palatino"/>
              </a:rPr>
              <a:t>VILLOUS ATROPHY</a:t>
            </a:r>
            <a:r>
              <a:rPr lang="en-US">
                <a:latin typeface="Palatino"/>
                <a:ea typeface="Palatino"/>
                <a:cs typeface="Palatino"/>
                <a:sym typeface="Palatino"/>
              </a:rPr>
              <a:t> And </a:t>
            </a:r>
            <a:r>
              <a:rPr lang="en-US">
                <a:solidFill>
                  <a:srgbClr val="FF0000"/>
                </a:solidFill>
                <a:latin typeface="Palatino"/>
                <a:ea typeface="Palatino"/>
                <a:cs typeface="Palatino"/>
                <a:sym typeface="Palatino"/>
              </a:rPr>
              <a:t>INCREASED INTRAEPITHELIAL LYMPHOCYTOSIS . </a:t>
            </a:r>
            <a:endParaRPr>
              <a:solidFill>
                <a:srgbClr val="FF0000"/>
              </a:solidFill>
              <a:latin typeface="Palatino"/>
              <a:ea typeface="Palatino"/>
              <a:cs typeface="Palatino"/>
              <a:sym typeface="Palatino"/>
            </a:endParaRPr>
          </a:p>
          <a:p>
            <a:pPr indent="0" lvl="0" marL="0" rtl="0" algn="ctr">
              <a:spcBef>
                <a:spcPts val="0"/>
              </a:spcBef>
              <a:spcAft>
                <a:spcPts val="0"/>
              </a:spcAft>
              <a:buNone/>
            </a:pPr>
            <a:r>
              <a:t/>
            </a:r>
            <a:endParaRPr>
              <a:solidFill>
                <a:srgbClr val="FF0000"/>
              </a:solidFill>
              <a:latin typeface="Palatino"/>
              <a:ea typeface="Palatino"/>
              <a:cs typeface="Palatino"/>
              <a:sym typeface="Palatino"/>
            </a:endParaRPr>
          </a:p>
          <a:p>
            <a:pPr indent="0" lvl="0" marL="0" rtl="0" algn="ctr">
              <a:spcBef>
                <a:spcPts val="0"/>
              </a:spcBef>
              <a:spcAft>
                <a:spcPts val="0"/>
              </a:spcAft>
              <a:buNone/>
            </a:pPr>
            <a:r>
              <a:rPr lang="en-US">
                <a:latin typeface="Palatino"/>
                <a:ea typeface="Palatino"/>
                <a:cs typeface="Palatino"/>
                <a:sym typeface="Palatino"/>
              </a:rPr>
              <a:t>5-The most serious complication of celiac disease is </a:t>
            </a:r>
            <a:r>
              <a:rPr lang="en-US">
                <a:solidFill>
                  <a:srgbClr val="FF0000"/>
                </a:solidFill>
                <a:latin typeface="Palatino"/>
                <a:ea typeface="Palatino"/>
                <a:cs typeface="Palatino"/>
                <a:sym typeface="Palatino"/>
              </a:rPr>
              <a:t>INTESTINAL T-CELL LYMPHOMA . </a:t>
            </a:r>
            <a:endParaRPr>
              <a:solidFill>
                <a:srgbClr val="FF0000"/>
              </a:solidFill>
              <a:latin typeface="Palatino"/>
              <a:ea typeface="Palatino"/>
              <a:cs typeface="Palatino"/>
              <a:sym typeface="Palatino"/>
            </a:endParaRPr>
          </a:p>
          <a:p>
            <a:pPr indent="0" lvl="0" marL="0" rtl="0" algn="ctr">
              <a:spcBef>
                <a:spcPts val="0"/>
              </a:spcBef>
              <a:spcAft>
                <a:spcPts val="0"/>
              </a:spcAft>
              <a:buNone/>
            </a:pPr>
            <a:r>
              <a:t/>
            </a:r>
            <a:endParaRPr>
              <a:solidFill>
                <a:srgbClr val="FF0000"/>
              </a:solidFill>
              <a:latin typeface="Palatino"/>
              <a:ea typeface="Palatino"/>
              <a:cs typeface="Palatino"/>
              <a:sym typeface="Palatino"/>
            </a:endParaRPr>
          </a:p>
          <a:p>
            <a:pPr indent="0" lvl="0" marL="0" rtl="0" algn="ctr">
              <a:spcBef>
                <a:spcPts val="0"/>
              </a:spcBef>
              <a:spcAft>
                <a:spcPts val="0"/>
              </a:spcAft>
              <a:buNone/>
            </a:pPr>
            <a:r>
              <a:rPr lang="en-US">
                <a:latin typeface="Palatino"/>
                <a:ea typeface="Palatino"/>
                <a:cs typeface="Palatino"/>
                <a:sym typeface="Palatino"/>
              </a:rPr>
              <a:t>6-LACTOSE  INTOLERANCE could be </a:t>
            </a:r>
            <a:r>
              <a:rPr lang="en-US">
                <a:solidFill>
                  <a:srgbClr val="FF0000"/>
                </a:solidFill>
                <a:latin typeface="Palatino"/>
                <a:ea typeface="Palatino"/>
                <a:cs typeface="Palatino"/>
                <a:sym typeface="Palatino"/>
              </a:rPr>
              <a:t>INHERITED</a:t>
            </a:r>
            <a:r>
              <a:rPr lang="en-US">
                <a:latin typeface="Palatino"/>
                <a:ea typeface="Palatino"/>
                <a:cs typeface="Palatino"/>
                <a:sym typeface="Palatino"/>
              </a:rPr>
              <a:t> or </a:t>
            </a:r>
            <a:r>
              <a:rPr lang="en-US">
                <a:solidFill>
                  <a:srgbClr val="FF0000"/>
                </a:solidFill>
                <a:latin typeface="Palatino"/>
                <a:ea typeface="Palatino"/>
                <a:cs typeface="Palatino"/>
                <a:sym typeface="Palatino"/>
              </a:rPr>
              <a:t>ACQUIRED</a:t>
            </a:r>
            <a:r>
              <a:rPr lang="en-US">
                <a:latin typeface="Palatino"/>
                <a:ea typeface="Palatino"/>
                <a:cs typeface="Palatino"/>
                <a:sym typeface="Palatino"/>
              </a:rPr>
              <a:t> .</a:t>
            </a:r>
            <a:endParaRPr>
              <a:latin typeface="Palatino"/>
              <a:ea typeface="Palatino"/>
              <a:cs typeface="Palatino"/>
              <a:sym typeface="Palatino"/>
            </a:endParaRPr>
          </a:p>
          <a:p>
            <a:pPr indent="0" lvl="0" marL="0" rtl="0" algn="ctr">
              <a:spcBef>
                <a:spcPts val="0"/>
              </a:spcBef>
              <a:spcAft>
                <a:spcPts val="0"/>
              </a:spcAft>
              <a:buNone/>
            </a:pPr>
            <a:r>
              <a:t/>
            </a:r>
            <a:endParaRPr>
              <a:latin typeface="Palatino"/>
              <a:ea typeface="Palatino"/>
              <a:cs typeface="Palatino"/>
              <a:sym typeface="Palatino"/>
            </a:endParaRPr>
          </a:p>
          <a:p>
            <a:pPr indent="0" lvl="0" marL="0" rtl="0" algn="ctr">
              <a:spcBef>
                <a:spcPts val="0"/>
              </a:spcBef>
              <a:spcAft>
                <a:spcPts val="0"/>
              </a:spcAft>
              <a:buNone/>
            </a:pPr>
            <a:r>
              <a:rPr lang="en-US">
                <a:latin typeface="Palatino"/>
                <a:ea typeface="Palatino"/>
                <a:cs typeface="Palatino"/>
                <a:sym typeface="Palatino"/>
              </a:rPr>
              <a:t> 7-LACTOSE INTOLERANCE is diagnosed by </a:t>
            </a:r>
            <a:r>
              <a:rPr lang="en-US">
                <a:solidFill>
                  <a:srgbClr val="FF0000"/>
                </a:solidFill>
                <a:latin typeface="Palatino"/>
                <a:ea typeface="Palatino"/>
                <a:cs typeface="Palatino"/>
                <a:sym typeface="Palatino"/>
              </a:rPr>
              <a:t>HYDROGEN BREATH TEST </a:t>
            </a:r>
            <a:r>
              <a:rPr lang="en-US">
                <a:latin typeface="Palatino"/>
                <a:ea typeface="Palatino"/>
                <a:cs typeface="Palatino"/>
                <a:sym typeface="Palatino"/>
              </a:rPr>
              <a:t>Presence of HYDROGEN indicates </a:t>
            </a:r>
            <a:r>
              <a:rPr lang="en-US">
                <a:solidFill>
                  <a:srgbClr val="FF0000"/>
                </a:solidFill>
                <a:latin typeface="Palatino"/>
                <a:ea typeface="Palatino"/>
                <a:cs typeface="Palatino"/>
                <a:sym typeface="Palatino"/>
              </a:rPr>
              <a:t>BACTERIAL FERMENTATION . </a:t>
            </a:r>
            <a:endParaRPr>
              <a:solidFill>
                <a:srgbClr val="FF0000"/>
              </a:solidFill>
              <a:latin typeface="Palatino"/>
              <a:ea typeface="Palatino"/>
              <a:cs typeface="Palatino"/>
              <a:sym typeface="Palatino"/>
            </a:endParaRPr>
          </a:p>
          <a:p>
            <a:pPr indent="0" lvl="0" marL="0" rtl="0" algn="l">
              <a:spcBef>
                <a:spcPts val="0"/>
              </a:spcBef>
              <a:spcAft>
                <a:spcPts val="0"/>
              </a:spcAft>
              <a:buNone/>
            </a:pPr>
            <a:r>
              <a:t/>
            </a:r>
            <a:endParaRPr>
              <a:latin typeface="Palatino"/>
              <a:ea typeface="Palatino"/>
              <a:cs typeface="Palatino"/>
              <a:sym typeface="Palatino"/>
            </a:endParaRPr>
          </a:p>
          <a:p>
            <a:pPr indent="0" lvl="0" marL="0" rtl="0" algn="ctr">
              <a:spcBef>
                <a:spcPts val="0"/>
              </a:spcBef>
              <a:spcAft>
                <a:spcPts val="0"/>
              </a:spcAft>
              <a:buNone/>
            </a:pPr>
            <a:r>
              <a:rPr b="1" lang="en-US">
                <a:latin typeface="Palatino"/>
                <a:ea typeface="Palatino"/>
                <a:cs typeface="Palatino"/>
                <a:sym typeface="Palatino"/>
              </a:rPr>
              <a:t>Lactose Intolerance </a:t>
            </a:r>
            <a:endParaRPr b="1">
              <a:latin typeface="Palatino"/>
              <a:ea typeface="Palatino"/>
              <a:cs typeface="Palatino"/>
              <a:sym typeface="Palatino"/>
            </a:endParaRPr>
          </a:p>
          <a:p>
            <a:pPr indent="0" lvl="0" marL="0" rtl="0" algn="ctr">
              <a:spcBef>
                <a:spcPts val="0"/>
              </a:spcBef>
              <a:spcAft>
                <a:spcPts val="0"/>
              </a:spcAft>
              <a:buNone/>
            </a:pPr>
            <a:r>
              <a:t/>
            </a:r>
            <a:endParaRPr>
              <a:latin typeface="Palatino"/>
              <a:ea typeface="Palatino"/>
              <a:cs typeface="Palatino"/>
              <a:sym typeface="Palatino"/>
            </a:endParaRPr>
          </a:p>
          <a:p>
            <a:pPr indent="0" lvl="0" marL="0" rtl="0" algn="l">
              <a:spcBef>
                <a:spcPts val="0"/>
              </a:spcBef>
              <a:spcAft>
                <a:spcPts val="0"/>
              </a:spcAft>
              <a:buNone/>
            </a:pPr>
            <a:r>
              <a:rPr lang="en-US">
                <a:latin typeface="Palatino"/>
                <a:ea typeface="Palatino"/>
                <a:cs typeface="Palatino"/>
                <a:sym typeface="Palatino"/>
              </a:rPr>
              <a:t>•  Deficiency/absence of the enzyme lactase in the brush border of the intestinal mucosa → Maldigestion and malabsorption of lactose. </a:t>
            </a:r>
            <a:endParaRPr>
              <a:latin typeface="Palatino"/>
              <a:ea typeface="Palatino"/>
              <a:cs typeface="Palatino"/>
              <a:sym typeface="Palatino"/>
            </a:endParaRPr>
          </a:p>
          <a:p>
            <a:pPr indent="0" lvl="0" marL="0" rtl="0" algn="l">
              <a:spcBef>
                <a:spcPts val="0"/>
              </a:spcBef>
              <a:spcAft>
                <a:spcPts val="0"/>
              </a:spcAft>
              <a:buNone/>
            </a:pPr>
            <a:r>
              <a:t/>
            </a:r>
            <a:endParaRPr>
              <a:latin typeface="Palatino"/>
              <a:ea typeface="Palatino"/>
              <a:cs typeface="Palatino"/>
              <a:sym typeface="Palatino"/>
            </a:endParaRPr>
          </a:p>
          <a:p>
            <a:pPr indent="0" lvl="0" marL="0" rtl="0" algn="l">
              <a:spcBef>
                <a:spcPts val="0"/>
              </a:spcBef>
              <a:spcAft>
                <a:spcPts val="0"/>
              </a:spcAft>
              <a:buNone/>
            </a:pPr>
            <a:r>
              <a:rPr lang="en-US">
                <a:latin typeface="Palatino"/>
                <a:ea typeface="Palatino"/>
                <a:cs typeface="Palatino"/>
                <a:sym typeface="Palatino"/>
              </a:rPr>
              <a:t>•  Unabsorbed lactose draws water in the intestinal lumen </a:t>
            </a:r>
            <a:endParaRPr>
              <a:latin typeface="Palatino"/>
              <a:ea typeface="Palatino"/>
              <a:cs typeface="Palatino"/>
              <a:sym typeface="Palatino"/>
            </a:endParaRPr>
          </a:p>
          <a:p>
            <a:pPr indent="0" lvl="0" marL="0" rtl="0" algn="l">
              <a:spcBef>
                <a:spcPts val="0"/>
              </a:spcBef>
              <a:spcAft>
                <a:spcPts val="0"/>
              </a:spcAft>
              <a:buNone/>
            </a:pPr>
            <a:r>
              <a:t/>
            </a:r>
            <a:endParaRPr>
              <a:latin typeface="Palatino"/>
              <a:ea typeface="Palatino"/>
              <a:cs typeface="Palatino"/>
              <a:sym typeface="Palatino"/>
            </a:endParaRPr>
          </a:p>
          <a:p>
            <a:pPr indent="0" lvl="0" marL="0" rtl="0" algn="l">
              <a:spcBef>
                <a:spcPts val="0"/>
              </a:spcBef>
              <a:spcAft>
                <a:spcPts val="0"/>
              </a:spcAft>
              <a:buNone/>
            </a:pPr>
            <a:r>
              <a:rPr lang="en-US">
                <a:latin typeface="Palatino"/>
                <a:ea typeface="Palatino"/>
                <a:cs typeface="Palatino"/>
                <a:sym typeface="Palatino"/>
              </a:rPr>
              <a:t>•  In the colon, lactose is metabolized by bacteria to organic acid, CO2 and H2; acid is an irritant and exerts an</a:t>
            </a:r>
            <a:br>
              <a:rPr lang="en-US">
                <a:latin typeface="Palatino"/>
                <a:ea typeface="Palatino"/>
                <a:cs typeface="Palatino"/>
                <a:sym typeface="Palatino"/>
              </a:rPr>
            </a:br>
            <a:r>
              <a:rPr lang="en-US">
                <a:latin typeface="Palatino"/>
                <a:ea typeface="Palatino"/>
                <a:cs typeface="Palatino"/>
                <a:sym typeface="Palatino"/>
              </a:rPr>
              <a:t>osmotic effect </a:t>
            </a:r>
            <a:endParaRPr>
              <a:latin typeface="Palatino"/>
              <a:ea typeface="Palatino"/>
              <a:cs typeface="Palatino"/>
              <a:sym typeface="Palatino"/>
            </a:endParaRPr>
          </a:p>
          <a:p>
            <a:pPr indent="0" lvl="0" marL="0" rtl="0" algn="l">
              <a:spcBef>
                <a:spcPts val="0"/>
              </a:spcBef>
              <a:spcAft>
                <a:spcPts val="0"/>
              </a:spcAft>
              <a:buNone/>
            </a:pPr>
            <a:r>
              <a:rPr lang="en-US">
                <a:latin typeface="Palatino"/>
                <a:ea typeface="Palatino"/>
                <a:cs typeface="Palatino"/>
                <a:sym typeface="Palatino"/>
              </a:rPr>
              <a:t>•  Causes diarrhea, gaseousness, bloating and abdominal cramps.</a:t>
            </a:r>
            <a:br>
              <a:rPr lang="en-US">
                <a:latin typeface="Palatino"/>
                <a:ea typeface="Palatino"/>
                <a:cs typeface="Palatino"/>
                <a:sym typeface="Palatino"/>
              </a:rPr>
            </a:br>
            <a:endParaRPr>
              <a:latin typeface="Palatino"/>
              <a:ea typeface="Palatino"/>
              <a:cs typeface="Palatino"/>
              <a:sym typeface="Palatino"/>
            </a:endParaRPr>
          </a:p>
        </p:txBody>
      </p:sp>
      <p:pic>
        <p:nvPicPr>
          <p:cNvPr id="224" name="Google Shape;224;p24"/>
          <p:cNvPicPr preferRelativeResize="0"/>
          <p:nvPr/>
        </p:nvPicPr>
        <p:blipFill>
          <a:blip r:embed="rId3">
            <a:alphaModFix/>
          </a:blip>
          <a:stretch>
            <a:fillRect/>
          </a:stretch>
        </p:blipFill>
        <p:spPr>
          <a:xfrm>
            <a:off x="770700" y="508500"/>
            <a:ext cx="4393301" cy="2610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8" name="Shape 228"/>
        <p:cNvGrpSpPr/>
        <p:nvPr/>
      </p:nvGrpSpPr>
      <p:grpSpPr>
        <a:xfrm>
          <a:off x="0" y="0"/>
          <a:ext cx="0" cy="0"/>
          <a:chOff x="0" y="0"/>
          <a:chExt cx="0" cy="0"/>
        </a:xfrm>
      </p:grpSpPr>
      <p:sp>
        <p:nvSpPr>
          <p:cNvPr id="229" name="Google Shape;229;p25"/>
          <p:cNvSpPr txBox="1"/>
          <p:nvPr>
            <p:ph type="title"/>
          </p:nvPr>
        </p:nvSpPr>
        <p:spPr>
          <a:xfrm>
            <a:off x="967841" y="146241"/>
            <a:ext cx="5717100" cy="440700"/>
          </a:xfrm>
          <a:prstGeom prst="rect">
            <a:avLst/>
          </a:prstGeom>
          <a:solidFill>
            <a:srgbClr val="DCD2C8"/>
          </a:solidFill>
          <a:ln cap="flat" cmpd="sng" w="9525">
            <a:solidFill>
              <a:srgbClr val="882105"/>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60"/>
              <a:buFont typeface="Calibri"/>
              <a:buNone/>
            </a:pPr>
            <a:r>
              <a:rPr b="1" lang="en-US" sz="2500">
                <a:latin typeface="Palatino"/>
                <a:ea typeface="Palatino"/>
                <a:cs typeface="Palatino"/>
                <a:sym typeface="Palatino"/>
              </a:rPr>
              <a:t>Pathoma</a:t>
            </a:r>
            <a:endParaRPr b="1" sz="2500">
              <a:solidFill>
                <a:schemeClr val="lt1"/>
              </a:solidFill>
              <a:latin typeface="Palatino"/>
              <a:ea typeface="Palatino"/>
              <a:cs typeface="Palatino"/>
              <a:sym typeface="Palatino"/>
            </a:endParaRPr>
          </a:p>
        </p:txBody>
      </p:sp>
      <p:pic>
        <p:nvPicPr>
          <p:cNvPr id="230" name="Google Shape;230;p25"/>
          <p:cNvPicPr preferRelativeResize="0"/>
          <p:nvPr/>
        </p:nvPicPr>
        <p:blipFill rotWithShape="1">
          <a:blip r:embed="rId3">
            <a:alphaModFix/>
          </a:blip>
          <a:srcRect b="0" l="0" r="0" t="0"/>
          <a:stretch/>
        </p:blipFill>
        <p:spPr>
          <a:xfrm>
            <a:off x="0" y="0"/>
            <a:ext cx="1040224" cy="1096892"/>
          </a:xfrm>
          <a:prstGeom prst="rect">
            <a:avLst/>
          </a:prstGeom>
          <a:noFill/>
          <a:ln>
            <a:noFill/>
          </a:ln>
        </p:spPr>
      </p:pic>
      <p:sp>
        <p:nvSpPr>
          <p:cNvPr id="231" name="Google Shape;231;p25"/>
          <p:cNvSpPr txBox="1"/>
          <p:nvPr/>
        </p:nvSpPr>
        <p:spPr>
          <a:xfrm>
            <a:off x="47550" y="1096900"/>
            <a:ext cx="6943200" cy="799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solidFill>
                  <a:srgbClr val="5B0F00"/>
                </a:solidFill>
                <a:latin typeface="Archivo Narrow"/>
                <a:ea typeface="Archivo Narrow"/>
                <a:cs typeface="Archivo Narrow"/>
                <a:sym typeface="Archivo Narrow"/>
              </a:rPr>
              <a:t>VI.  LACTOSE INTOLERANCE</a:t>
            </a:r>
            <a:br>
              <a:rPr b="1" lang="en-US">
                <a:solidFill>
                  <a:srgbClr val="5B0F00"/>
                </a:solidFill>
                <a:latin typeface="Archivo Narrow"/>
                <a:ea typeface="Archivo Narrow"/>
                <a:cs typeface="Archivo Narrow"/>
                <a:sym typeface="Archivo Narrow"/>
              </a:rPr>
            </a:br>
            <a:r>
              <a:rPr lang="en-US">
                <a:solidFill>
                  <a:srgbClr val="134F5C"/>
                </a:solidFill>
                <a:latin typeface="Archivo Narrow"/>
                <a:ea typeface="Archivo Narrow"/>
                <a:cs typeface="Archivo Narrow"/>
                <a:sym typeface="Archivo Narrow"/>
              </a:rPr>
              <a:t>A.  Decreased function of the lactase enzyme found in the brush border of enterocytes</a:t>
            </a:r>
            <a:br>
              <a:rPr lang="en-US">
                <a:solidFill>
                  <a:srgbClr val="134F5C"/>
                </a:solidFill>
                <a:latin typeface="Archivo Narrow"/>
                <a:ea typeface="Archivo Narrow"/>
                <a:cs typeface="Archivo Narrow"/>
                <a:sym typeface="Archivo Narrow"/>
              </a:rPr>
            </a:br>
            <a:r>
              <a:rPr lang="en-US">
                <a:solidFill>
                  <a:srgbClr val="45818E"/>
                </a:solidFill>
                <a:latin typeface="Archivo Narrow"/>
                <a:ea typeface="Archivo Narrow"/>
                <a:cs typeface="Archivo Narrow"/>
                <a:sym typeface="Archivo Narrow"/>
              </a:rPr>
              <a:t>1.  Lactase normally breaks down lactose into glucose and galactose. </a:t>
            </a:r>
            <a:endParaRPr>
              <a:solidFill>
                <a:srgbClr val="45818E"/>
              </a:solidFill>
              <a:latin typeface="Archivo Narrow"/>
              <a:ea typeface="Archivo Narrow"/>
              <a:cs typeface="Archivo Narrow"/>
              <a:sym typeface="Archivo Narrow"/>
            </a:endParaRPr>
          </a:p>
          <a:p>
            <a:pPr indent="0" lvl="0" marL="0" rtl="0" algn="l">
              <a:spcBef>
                <a:spcPts val="0"/>
              </a:spcBef>
              <a:spcAft>
                <a:spcPts val="0"/>
              </a:spcAft>
              <a:buNone/>
            </a:pPr>
            <a:r>
              <a:rPr lang="en-US">
                <a:solidFill>
                  <a:srgbClr val="134F5C"/>
                </a:solidFill>
                <a:latin typeface="Archivo Narrow"/>
                <a:ea typeface="Archivo Narrow"/>
                <a:cs typeface="Archivo Narrow"/>
                <a:sym typeface="Archivo Narrow"/>
              </a:rPr>
              <a:t>B.  Presents with abdominal distension and diarrhea upon consumption of milk</a:t>
            </a:r>
            <a:br>
              <a:rPr lang="en-US">
                <a:solidFill>
                  <a:srgbClr val="134F5C"/>
                </a:solidFill>
                <a:latin typeface="Archivo Narrow"/>
                <a:ea typeface="Archivo Narrow"/>
                <a:cs typeface="Archivo Narrow"/>
                <a:sym typeface="Archivo Narrow"/>
              </a:rPr>
            </a:br>
            <a:r>
              <a:rPr lang="en-US">
                <a:solidFill>
                  <a:srgbClr val="134F5C"/>
                </a:solidFill>
                <a:latin typeface="Archivo Narrow"/>
                <a:ea typeface="Archivo Narrow"/>
                <a:cs typeface="Archivo Narrow"/>
                <a:sym typeface="Archivo Narrow"/>
              </a:rPr>
              <a:t>products; undigested lactose is  osmotically active. </a:t>
            </a:r>
            <a:endParaRPr>
              <a:solidFill>
                <a:srgbClr val="134F5C"/>
              </a:solidFill>
              <a:latin typeface="Archivo Narrow"/>
              <a:ea typeface="Archivo Narrow"/>
              <a:cs typeface="Archivo Narrow"/>
              <a:sym typeface="Archivo Narrow"/>
            </a:endParaRPr>
          </a:p>
          <a:p>
            <a:pPr indent="0" lvl="0" marL="0" rtl="0" algn="l">
              <a:spcBef>
                <a:spcPts val="0"/>
              </a:spcBef>
              <a:spcAft>
                <a:spcPts val="0"/>
              </a:spcAft>
              <a:buNone/>
            </a:pPr>
            <a:r>
              <a:rPr lang="en-US">
                <a:solidFill>
                  <a:srgbClr val="134F5C"/>
                </a:solidFill>
                <a:latin typeface="Archivo Narrow"/>
                <a:ea typeface="Archivo Narrow"/>
                <a:cs typeface="Archivo Narrow"/>
                <a:sym typeface="Archivo Narrow"/>
              </a:rPr>
              <a:t>C.  Deficiency may be  congenital (rare autosomal recessive disorder) or acquired (often</a:t>
            </a:r>
            <a:br>
              <a:rPr lang="en-US">
                <a:solidFill>
                  <a:srgbClr val="134F5C"/>
                </a:solidFill>
                <a:latin typeface="Archivo Narrow"/>
                <a:ea typeface="Archivo Narrow"/>
                <a:cs typeface="Archivo Narrow"/>
                <a:sym typeface="Archivo Narrow"/>
              </a:rPr>
            </a:br>
            <a:r>
              <a:rPr lang="en-US">
                <a:solidFill>
                  <a:srgbClr val="134F5C"/>
                </a:solidFill>
                <a:latin typeface="Archivo Narrow"/>
                <a:ea typeface="Archivo Narrow"/>
                <a:cs typeface="Archivo Narrow"/>
                <a:sym typeface="Archivo Narrow"/>
              </a:rPr>
              <a:t>develops in late childhood); temporary deficiency is  seen after small bowel infection</a:t>
            </a:r>
            <a:br>
              <a:rPr lang="en-US">
                <a:solidFill>
                  <a:srgbClr val="134F5C"/>
                </a:solidFill>
                <a:latin typeface="Archivo Narrow"/>
                <a:ea typeface="Archivo Narrow"/>
                <a:cs typeface="Archivo Narrow"/>
                <a:sym typeface="Archivo Narrow"/>
              </a:rPr>
            </a:br>
            <a:r>
              <a:rPr lang="en-US">
                <a:solidFill>
                  <a:srgbClr val="134F5C"/>
                </a:solidFill>
                <a:latin typeface="Archivo Narrow"/>
                <a:ea typeface="Archivo Narrow"/>
                <a:cs typeface="Archivo Narrow"/>
                <a:sym typeface="Archivo Narrow"/>
              </a:rPr>
              <a:t>(lactase is  highly susceptible to injury).</a:t>
            </a:r>
            <a:endParaRPr>
              <a:solidFill>
                <a:srgbClr val="134F5C"/>
              </a:solidFill>
              <a:latin typeface="Archivo Narrow"/>
              <a:ea typeface="Archivo Narrow"/>
              <a:cs typeface="Archivo Narrow"/>
              <a:sym typeface="Archivo Narrow"/>
            </a:endParaRPr>
          </a:p>
          <a:p>
            <a:pPr indent="0" lvl="0" marL="0" rtl="0" algn="l">
              <a:spcBef>
                <a:spcPts val="0"/>
              </a:spcBef>
              <a:spcAft>
                <a:spcPts val="0"/>
              </a:spcAft>
              <a:buNone/>
            </a:pPr>
            <a:r>
              <a:t/>
            </a:r>
            <a:endParaRPr>
              <a:latin typeface="Archivo Narrow"/>
              <a:ea typeface="Archivo Narrow"/>
              <a:cs typeface="Archivo Narrow"/>
              <a:sym typeface="Archivo Narrow"/>
            </a:endParaRPr>
          </a:p>
          <a:p>
            <a:pPr indent="0" lvl="0" marL="0" rtl="0" algn="l">
              <a:spcBef>
                <a:spcPts val="0"/>
              </a:spcBef>
              <a:spcAft>
                <a:spcPts val="0"/>
              </a:spcAft>
              <a:buNone/>
            </a:pPr>
            <a:r>
              <a:t/>
            </a:r>
            <a:endParaRPr>
              <a:latin typeface="Archivo Narrow"/>
              <a:ea typeface="Archivo Narrow"/>
              <a:cs typeface="Archivo Narrow"/>
              <a:sym typeface="Archivo Narrow"/>
            </a:endParaRPr>
          </a:p>
          <a:p>
            <a:pPr indent="0" lvl="0" marL="0" rtl="0" algn="l">
              <a:spcBef>
                <a:spcPts val="0"/>
              </a:spcBef>
              <a:spcAft>
                <a:spcPts val="0"/>
              </a:spcAft>
              <a:buNone/>
            </a:pPr>
            <a:br>
              <a:rPr lang="en-US">
                <a:latin typeface="Archivo Narrow"/>
                <a:ea typeface="Archivo Narrow"/>
                <a:cs typeface="Archivo Narrow"/>
                <a:sym typeface="Archivo Narrow"/>
              </a:rPr>
            </a:br>
            <a:r>
              <a:rPr b="1" lang="en-US">
                <a:solidFill>
                  <a:srgbClr val="5B0F00"/>
                </a:solidFill>
                <a:latin typeface="Archivo Narrow"/>
                <a:ea typeface="Archivo Narrow"/>
                <a:cs typeface="Archivo Narrow"/>
                <a:sym typeface="Archivo Narrow"/>
              </a:rPr>
              <a:t>VII. CELIAC DISEASE</a:t>
            </a:r>
            <a:br>
              <a:rPr b="1" lang="en-US">
                <a:solidFill>
                  <a:srgbClr val="5B0F00"/>
                </a:solidFill>
                <a:latin typeface="Archivo Narrow"/>
                <a:ea typeface="Archivo Narrow"/>
                <a:cs typeface="Archivo Narrow"/>
                <a:sym typeface="Archivo Narrow"/>
              </a:rPr>
            </a:br>
            <a:r>
              <a:rPr lang="en-US">
                <a:solidFill>
                  <a:srgbClr val="134F5C"/>
                </a:solidFill>
                <a:latin typeface="Archivo Narrow"/>
                <a:ea typeface="Archivo Narrow"/>
                <a:cs typeface="Archivo Narrow"/>
                <a:sym typeface="Archivo Narrow"/>
              </a:rPr>
              <a:t>A.  Immune-mediated damage of small bowel villi due to gluten exposure; associated</a:t>
            </a:r>
            <a:br>
              <a:rPr lang="en-US">
                <a:solidFill>
                  <a:srgbClr val="134F5C"/>
                </a:solidFill>
                <a:latin typeface="Archivo Narrow"/>
                <a:ea typeface="Archivo Narrow"/>
                <a:cs typeface="Archivo Narrow"/>
                <a:sym typeface="Archivo Narrow"/>
              </a:rPr>
            </a:br>
            <a:r>
              <a:rPr lang="en-US">
                <a:solidFill>
                  <a:srgbClr val="134F5C"/>
                </a:solidFill>
                <a:latin typeface="Archivo Narrow"/>
                <a:ea typeface="Archivo Narrow"/>
                <a:cs typeface="Archivo Narrow"/>
                <a:sym typeface="Archivo Narrow"/>
              </a:rPr>
              <a:t>with HLA-DQ2 and DQS</a:t>
            </a:r>
            <a:endParaRPr>
              <a:solidFill>
                <a:srgbClr val="134F5C"/>
              </a:solidFill>
              <a:latin typeface="Archivo Narrow"/>
              <a:ea typeface="Archivo Narrow"/>
              <a:cs typeface="Archivo Narrow"/>
              <a:sym typeface="Archivo Narrow"/>
            </a:endParaRPr>
          </a:p>
          <a:p>
            <a:pPr indent="0" lvl="0" marL="0" rtl="0" algn="l">
              <a:spcBef>
                <a:spcPts val="0"/>
              </a:spcBef>
              <a:spcAft>
                <a:spcPts val="0"/>
              </a:spcAft>
              <a:buNone/>
            </a:pPr>
            <a:r>
              <a:rPr lang="en-US">
                <a:solidFill>
                  <a:srgbClr val="134F5C"/>
                </a:solidFill>
                <a:latin typeface="Archivo Narrow"/>
                <a:ea typeface="Archivo Narrow"/>
                <a:cs typeface="Archivo Narrow"/>
                <a:sym typeface="Archivo Narrow"/>
              </a:rPr>
              <a:t> B.  Gluten is  present in wheat and grains; its  most pathogenic component is  gliadin.</a:t>
            </a:r>
            <a:br>
              <a:rPr lang="en-US">
                <a:solidFill>
                  <a:srgbClr val="134F5C"/>
                </a:solidFill>
                <a:latin typeface="Archivo Narrow"/>
                <a:ea typeface="Archivo Narrow"/>
                <a:cs typeface="Archivo Narrow"/>
                <a:sym typeface="Archivo Narrow"/>
              </a:rPr>
            </a:br>
            <a:r>
              <a:rPr lang="en-US">
                <a:solidFill>
                  <a:srgbClr val="45818E"/>
                </a:solidFill>
                <a:latin typeface="Archivo Narrow"/>
                <a:ea typeface="Archivo Narrow"/>
                <a:cs typeface="Archivo Narrow"/>
                <a:sym typeface="Archivo Narrow"/>
              </a:rPr>
              <a:t>1.  Once absorbed, gliadin is  deamidated by  tissue transglutaminase (tTG).</a:t>
            </a:r>
            <a:br>
              <a:rPr lang="en-US">
                <a:solidFill>
                  <a:srgbClr val="45818E"/>
                </a:solidFill>
                <a:latin typeface="Archivo Narrow"/>
                <a:ea typeface="Archivo Narrow"/>
                <a:cs typeface="Archivo Narrow"/>
                <a:sym typeface="Archivo Narrow"/>
              </a:rPr>
            </a:br>
            <a:r>
              <a:rPr lang="en-US">
                <a:solidFill>
                  <a:srgbClr val="45818E"/>
                </a:solidFill>
                <a:latin typeface="Archivo Narrow"/>
                <a:ea typeface="Archivo Narrow"/>
                <a:cs typeface="Archivo Narrow"/>
                <a:sym typeface="Archivo Narrow"/>
              </a:rPr>
              <a:t>2.  Deamidated gliadin is  presented by antigen presenting cells via MHC class II.</a:t>
            </a:r>
            <a:br>
              <a:rPr lang="en-US">
                <a:solidFill>
                  <a:srgbClr val="45818E"/>
                </a:solidFill>
                <a:latin typeface="Archivo Narrow"/>
                <a:ea typeface="Archivo Narrow"/>
                <a:cs typeface="Archivo Narrow"/>
                <a:sym typeface="Archivo Narrow"/>
              </a:rPr>
            </a:br>
            <a:r>
              <a:rPr lang="en-US">
                <a:solidFill>
                  <a:srgbClr val="45818E"/>
                </a:solidFill>
                <a:latin typeface="Archivo Narrow"/>
                <a:ea typeface="Archivo Narrow"/>
                <a:cs typeface="Archivo Narrow"/>
                <a:sym typeface="Archivo Narrow"/>
              </a:rPr>
              <a:t>3.  Helper T cells  mediate tissue damage.</a:t>
            </a:r>
            <a:endParaRPr>
              <a:solidFill>
                <a:srgbClr val="45818E"/>
              </a:solidFill>
              <a:latin typeface="Archivo Narrow"/>
              <a:ea typeface="Archivo Narrow"/>
              <a:cs typeface="Archivo Narrow"/>
              <a:sym typeface="Archivo Narrow"/>
            </a:endParaRPr>
          </a:p>
          <a:p>
            <a:pPr indent="0" lvl="0" marL="0" rtl="0" algn="l">
              <a:spcBef>
                <a:spcPts val="0"/>
              </a:spcBef>
              <a:spcAft>
                <a:spcPts val="0"/>
              </a:spcAft>
              <a:buNone/>
            </a:pPr>
            <a:r>
              <a:rPr lang="en-US">
                <a:solidFill>
                  <a:srgbClr val="45818E"/>
                </a:solidFill>
                <a:latin typeface="Archivo Narrow"/>
                <a:ea typeface="Archivo Narrow"/>
                <a:cs typeface="Archivo Narrow"/>
                <a:sym typeface="Archivo Narrow"/>
              </a:rPr>
              <a:t> </a:t>
            </a:r>
            <a:r>
              <a:rPr lang="en-US">
                <a:solidFill>
                  <a:srgbClr val="134F5C"/>
                </a:solidFill>
                <a:latin typeface="Archivo Narrow"/>
                <a:ea typeface="Archivo Narrow"/>
                <a:cs typeface="Archivo Narrow"/>
                <a:sym typeface="Archivo Narrow"/>
              </a:rPr>
              <a:t>C.  Clinical presentation</a:t>
            </a:r>
            <a:br>
              <a:rPr lang="en-US">
                <a:solidFill>
                  <a:srgbClr val="134F5C"/>
                </a:solidFill>
                <a:latin typeface="Archivo Narrow"/>
                <a:ea typeface="Archivo Narrow"/>
                <a:cs typeface="Archivo Narrow"/>
                <a:sym typeface="Archivo Narrow"/>
              </a:rPr>
            </a:br>
            <a:r>
              <a:rPr lang="en-US">
                <a:solidFill>
                  <a:srgbClr val="45818E"/>
                </a:solidFill>
                <a:latin typeface="Archivo Narrow"/>
                <a:ea typeface="Archivo Narrow"/>
                <a:cs typeface="Archivo Narrow"/>
                <a:sym typeface="Archivo Narrow"/>
              </a:rPr>
              <a:t>1.  Children classically present with abdominal distension, diarrhea, and failure to</a:t>
            </a:r>
            <a:br>
              <a:rPr lang="en-US">
                <a:solidFill>
                  <a:srgbClr val="45818E"/>
                </a:solidFill>
                <a:latin typeface="Archivo Narrow"/>
                <a:ea typeface="Archivo Narrow"/>
                <a:cs typeface="Archivo Narrow"/>
                <a:sym typeface="Archivo Narrow"/>
              </a:rPr>
            </a:br>
            <a:r>
              <a:rPr lang="en-US">
                <a:solidFill>
                  <a:srgbClr val="45818E"/>
                </a:solidFill>
                <a:latin typeface="Archivo Narrow"/>
                <a:ea typeface="Archivo Narrow"/>
                <a:cs typeface="Archivo Narrow"/>
                <a:sym typeface="Archivo Narrow"/>
              </a:rPr>
              <a:t>thrive.</a:t>
            </a:r>
            <a:endParaRPr>
              <a:solidFill>
                <a:srgbClr val="45818E"/>
              </a:solidFill>
              <a:latin typeface="Archivo Narrow"/>
              <a:ea typeface="Archivo Narrow"/>
              <a:cs typeface="Archivo Narrow"/>
              <a:sym typeface="Archivo Narrow"/>
            </a:endParaRPr>
          </a:p>
          <a:p>
            <a:pPr indent="0" lvl="0" marL="0" rtl="0" algn="l">
              <a:spcBef>
                <a:spcPts val="0"/>
              </a:spcBef>
              <a:spcAft>
                <a:spcPts val="0"/>
              </a:spcAft>
              <a:buNone/>
            </a:pPr>
            <a:r>
              <a:rPr lang="en-US">
                <a:solidFill>
                  <a:srgbClr val="45818E"/>
                </a:solidFill>
                <a:latin typeface="Archivo Narrow"/>
                <a:ea typeface="Archivo Narrow"/>
                <a:cs typeface="Archivo Narrow"/>
                <a:sym typeface="Archivo Narrow"/>
              </a:rPr>
              <a:t> 2.  Adults classically present with chronic diarrhea and bloating. </a:t>
            </a:r>
            <a:endParaRPr>
              <a:solidFill>
                <a:srgbClr val="45818E"/>
              </a:solidFill>
              <a:latin typeface="Archivo Narrow"/>
              <a:ea typeface="Archivo Narrow"/>
              <a:cs typeface="Archivo Narrow"/>
              <a:sym typeface="Archivo Narrow"/>
            </a:endParaRPr>
          </a:p>
          <a:p>
            <a:pPr indent="0" lvl="0" marL="0" rtl="0" algn="l">
              <a:spcBef>
                <a:spcPts val="0"/>
              </a:spcBef>
              <a:spcAft>
                <a:spcPts val="0"/>
              </a:spcAft>
              <a:buNone/>
            </a:pPr>
            <a:r>
              <a:rPr lang="en-US">
                <a:solidFill>
                  <a:srgbClr val="45818E"/>
                </a:solidFill>
                <a:latin typeface="Archivo Narrow"/>
                <a:ea typeface="Archivo Narrow"/>
                <a:cs typeface="Archivo Narrow"/>
                <a:sym typeface="Archivo Narrow"/>
              </a:rPr>
              <a:t>3.  Small, herpes-like vesicles  may arise on skin (dermatitis herpetiformis). Due to</a:t>
            </a:r>
            <a:br>
              <a:rPr lang="en-US">
                <a:solidFill>
                  <a:srgbClr val="45818E"/>
                </a:solidFill>
                <a:latin typeface="Archivo Narrow"/>
                <a:ea typeface="Archivo Narrow"/>
                <a:cs typeface="Archivo Narrow"/>
                <a:sym typeface="Archivo Narrow"/>
              </a:rPr>
            </a:br>
            <a:r>
              <a:rPr lang="en-US">
                <a:solidFill>
                  <a:srgbClr val="45818E"/>
                </a:solidFill>
                <a:latin typeface="Archivo Narrow"/>
                <a:ea typeface="Archivo Narrow"/>
                <a:cs typeface="Archivo Narrow"/>
                <a:sym typeface="Archivo Narrow"/>
              </a:rPr>
              <a:t>IgA  deposition at the tips of dermal papillae; resolves with gluten-free diet</a:t>
            </a:r>
            <a:br>
              <a:rPr lang="en-US">
                <a:solidFill>
                  <a:srgbClr val="45818E"/>
                </a:solidFill>
                <a:latin typeface="Archivo Narrow"/>
                <a:ea typeface="Archivo Narrow"/>
                <a:cs typeface="Archivo Narrow"/>
                <a:sym typeface="Archivo Narrow"/>
              </a:rPr>
            </a:br>
            <a:r>
              <a:rPr lang="en-US">
                <a:solidFill>
                  <a:srgbClr val="134F5C"/>
                </a:solidFill>
                <a:latin typeface="Archivo Narrow"/>
                <a:ea typeface="Archivo Narrow"/>
                <a:cs typeface="Archivo Narrow"/>
                <a:sym typeface="Archivo Narrow"/>
              </a:rPr>
              <a:t>D.  Laboratory findings</a:t>
            </a:r>
            <a:br>
              <a:rPr lang="en-US">
                <a:solidFill>
                  <a:srgbClr val="134F5C"/>
                </a:solidFill>
                <a:latin typeface="Archivo Narrow"/>
                <a:ea typeface="Archivo Narrow"/>
                <a:cs typeface="Archivo Narrow"/>
                <a:sym typeface="Archivo Narrow"/>
              </a:rPr>
            </a:br>
            <a:r>
              <a:rPr lang="en-US">
                <a:solidFill>
                  <a:srgbClr val="45818E"/>
                </a:solidFill>
                <a:latin typeface="Archivo Narrow"/>
                <a:ea typeface="Archivo Narrow"/>
                <a:cs typeface="Archivo Narrow"/>
                <a:sym typeface="Archivo Narrow"/>
              </a:rPr>
              <a:t>1.  IgA  antibodies against endomysium, tTG, or gliadin; IgG  antibodies are also</a:t>
            </a:r>
            <a:br>
              <a:rPr lang="en-US">
                <a:solidFill>
                  <a:srgbClr val="45818E"/>
                </a:solidFill>
                <a:latin typeface="Archivo Narrow"/>
                <a:ea typeface="Archivo Narrow"/>
                <a:cs typeface="Archivo Narrow"/>
                <a:sym typeface="Archivo Narrow"/>
              </a:rPr>
            </a:br>
            <a:r>
              <a:rPr lang="en-US">
                <a:solidFill>
                  <a:srgbClr val="45818E"/>
                </a:solidFill>
                <a:latin typeface="Archivo Narrow"/>
                <a:ea typeface="Archivo Narrow"/>
                <a:cs typeface="Archivo Narrow"/>
                <a:sym typeface="Archivo Narrow"/>
              </a:rPr>
              <a:t>present and are useful for  diagnosis in  individuals with IgA deficiency (increased incidence </a:t>
            </a:r>
            <a:r>
              <a:rPr lang="en-US">
                <a:solidFill>
                  <a:srgbClr val="45818E"/>
                </a:solidFill>
                <a:latin typeface="Archivo Narrow"/>
                <a:ea typeface="Archivo Narrow"/>
                <a:cs typeface="Archivo Narrow"/>
                <a:sym typeface="Archivo Narrow"/>
              </a:rPr>
              <a:t>of igA</a:t>
            </a:r>
            <a:r>
              <a:rPr lang="en-US">
                <a:solidFill>
                  <a:srgbClr val="45818E"/>
                </a:solidFill>
                <a:latin typeface="Archivo Narrow"/>
                <a:ea typeface="Archivo Narrow"/>
                <a:cs typeface="Archivo Narrow"/>
                <a:sym typeface="Archivo Narrow"/>
              </a:rPr>
              <a:t> deficiency is  seen in celiac disease).</a:t>
            </a:r>
            <a:br>
              <a:rPr lang="en-US">
                <a:solidFill>
                  <a:srgbClr val="45818E"/>
                </a:solidFill>
                <a:latin typeface="Archivo Narrow"/>
                <a:ea typeface="Archivo Narrow"/>
                <a:cs typeface="Archivo Narrow"/>
                <a:sym typeface="Archivo Narrow"/>
              </a:rPr>
            </a:br>
            <a:r>
              <a:rPr lang="en-US">
                <a:solidFill>
                  <a:srgbClr val="45818E"/>
                </a:solidFill>
                <a:latin typeface="Archivo Narrow"/>
                <a:ea typeface="Archivo Narrow"/>
                <a:cs typeface="Archivo Narrow"/>
                <a:sym typeface="Archivo Narrow"/>
              </a:rPr>
              <a:t>2.  Duodenal biopsy reveals flattening of villi, hyperplasia of crypts, and increased</a:t>
            </a:r>
            <a:br>
              <a:rPr lang="en-US">
                <a:solidFill>
                  <a:srgbClr val="45818E"/>
                </a:solidFill>
                <a:latin typeface="Archivo Narrow"/>
                <a:ea typeface="Archivo Narrow"/>
                <a:cs typeface="Archivo Narrow"/>
                <a:sym typeface="Archivo Narrow"/>
              </a:rPr>
            </a:br>
            <a:r>
              <a:rPr lang="en-US">
                <a:solidFill>
                  <a:srgbClr val="45818E"/>
                </a:solidFill>
                <a:latin typeface="Archivo Narrow"/>
                <a:ea typeface="Archivo Narrow"/>
                <a:cs typeface="Archivo Narrow"/>
                <a:sym typeface="Archivo Narrow"/>
              </a:rPr>
              <a:t>intraepithelial lymphocytes</a:t>
            </a:r>
            <a:r>
              <a:rPr lang="en-US">
                <a:solidFill>
                  <a:srgbClr val="45818E"/>
                </a:solidFill>
                <a:latin typeface="Archivo Narrow"/>
                <a:ea typeface="Archivo Narrow"/>
                <a:cs typeface="Archivo Narrow"/>
                <a:sym typeface="Archivo Narrow"/>
              </a:rPr>
              <a:t> (Fig.  10.18).  Damage is  most prominent in the duodenum; jejunum and ileum are less involved.</a:t>
            </a:r>
            <a:br>
              <a:rPr lang="en-US">
                <a:solidFill>
                  <a:srgbClr val="45818E"/>
                </a:solidFill>
                <a:latin typeface="Archivo Narrow"/>
                <a:ea typeface="Archivo Narrow"/>
                <a:cs typeface="Archivo Narrow"/>
                <a:sym typeface="Archivo Narrow"/>
              </a:rPr>
            </a:br>
            <a:r>
              <a:rPr lang="en-US">
                <a:solidFill>
                  <a:srgbClr val="134F5C"/>
                </a:solidFill>
                <a:latin typeface="Archivo Narrow"/>
                <a:ea typeface="Archivo Narrow"/>
                <a:cs typeface="Archivo Narrow"/>
                <a:sym typeface="Archivo Narrow"/>
              </a:rPr>
              <a:t>E.  Symptoms resolve with gluten-free diet.</a:t>
            </a:r>
            <a:br>
              <a:rPr lang="en-US">
                <a:solidFill>
                  <a:srgbClr val="134F5C"/>
                </a:solidFill>
                <a:latin typeface="Archivo Narrow"/>
                <a:ea typeface="Archivo Narrow"/>
                <a:cs typeface="Archivo Narrow"/>
                <a:sym typeface="Archivo Narrow"/>
              </a:rPr>
            </a:br>
            <a:r>
              <a:rPr lang="en-US">
                <a:solidFill>
                  <a:srgbClr val="45818E"/>
                </a:solidFill>
                <a:latin typeface="Archivo Narrow"/>
                <a:ea typeface="Archivo Narrow"/>
                <a:cs typeface="Archivo Narrow"/>
                <a:sym typeface="Archivo Narrow"/>
              </a:rPr>
              <a:t>1.  Small bowel  carcinoma and T-</a:t>
            </a:r>
            <a:r>
              <a:rPr lang="en-US">
                <a:solidFill>
                  <a:srgbClr val="45818E"/>
                </a:solidFill>
                <a:latin typeface="Archivo Narrow"/>
                <a:ea typeface="Archivo Narrow"/>
                <a:cs typeface="Archivo Narrow"/>
                <a:sym typeface="Archivo Narrow"/>
              </a:rPr>
              <a:t>cell lymphoma</a:t>
            </a:r>
            <a:r>
              <a:rPr lang="en-US">
                <a:solidFill>
                  <a:srgbClr val="45818E"/>
                </a:solidFill>
                <a:latin typeface="Archivo Narrow"/>
                <a:ea typeface="Archivo Narrow"/>
                <a:cs typeface="Archivo Narrow"/>
                <a:sym typeface="Archivo Narrow"/>
              </a:rPr>
              <a:t> are late complications that present</a:t>
            </a:r>
            <a:br>
              <a:rPr lang="en-US">
                <a:solidFill>
                  <a:srgbClr val="45818E"/>
                </a:solidFill>
                <a:latin typeface="Archivo Narrow"/>
                <a:ea typeface="Archivo Narrow"/>
                <a:cs typeface="Archivo Narrow"/>
                <a:sym typeface="Archivo Narrow"/>
              </a:rPr>
            </a:br>
            <a:r>
              <a:rPr lang="en-US">
                <a:solidFill>
                  <a:srgbClr val="45818E"/>
                </a:solidFill>
                <a:latin typeface="Archivo Narrow"/>
                <a:ea typeface="Archivo Narrow"/>
                <a:cs typeface="Archivo Narrow"/>
                <a:sym typeface="Archivo Narrow"/>
              </a:rPr>
              <a:t>as  refractory disease despite good dietary control.</a:t>
            </a:r>
            <a:br>
              <a:rPr lang="en-US">
                <a:solidFill>
                  <a:srgbClr val="45818E"/>
                </a:solidFill>
                <a:latin typeface="Archivo Narrow"/>
                <a:ea typeface="Archivo Narrow"/>
                <a:cs typeface="Archivo Narrow"/>
                <a:sym typeface="Archivo Narrow"/>
              </a:rPr>
            </a:br>
            <a:endParaRPr>
              <a:solidFill>
                <a:srgbClr val="45818E"/>
              </a:solidFill>
              <a:latin typeface="Archivo Narrow"/>
              <a:ea typeface="Archivo Narrow"/>
              <a:cs typeface="Archivo Narrow"/>
              <a:sym typeface="Archivo Narrow"/>
            </a:endParaRPr>
          </a:p>
        </p:txBody>
      </p:sp>
      <p:pic>
        <p:nvPicPr>
          <p:cNvPr id="232" name="Google Shape;232;p25"/>
          <p:cNvPicPr preferRelativeResize="0"/>
          <p:nvPr/>
        </p:nvPicPr>
        <p:blipFill>
          <a:blip r:embed="rId4">
            <a:alphaModFix/>
          </a:blip>
          <a:stretch>
            <a:fillRect/>
          </a:stretch>
        </p:blipFill>
        <p:spPr>
          <a:xfrm>
            <a:off x="1657764" y="8388857"/>
            <a:ext cx="3355874" cy="1413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6" name="Shape 236"/>
        <p:cNvGrpSpPr/>
        <p:nvPr/>
      </p:nvGrpSpPr>
      <p:grpSpPr>
        <a:xfrm>
          <a:off x="0" y="0"/>
          <a:ext cx="0" cy="0"/>
          <a:chOff x="0" y="0"/>
          <a:chExt cx="0" cy="0"/>
        </a:xfrm>
      </p:grpSpPr>
      <p:pic>
        <p:nvPicPr>
          <p:cNvPr id="237" name="Google Shape;237;p26"/>
          <p:cNvPicPr preferRelativeResize="0"/>
          <p:nvPr/>
        </p:nvPicPr>
        <p:blipFill rotWithShape="1">
          <a:blip r:embed="rId3">
            <a:alphaModFix/>
          </a:blip>
          <a:srcRect b="0" l="0" r="0" t="0"/>
          <a:stretch/>
        </p:blipFill>
        <p:spPr>
          <a:xfrm>
            <a:off x="5743875" y="137149"/>
            <a:ext cx="869125" cy="1035676"/>
          </a:xfrm>
          <a:prstGeom prst="rect">
            <a:avLst/>
          </a:prstGeom>
          <a:noFill/>
          <a:ln>
            <a:noFill/>
          </a:ln>
        </p:spPr>
      </p:pic>
      <p:sp>
        <p:nvSpPr>
          <p:cNvPr id="238" name="Google Shape;238;p26"/>
          <p:cNvSpPr txBox="1"/>
          <p:nvPr/>
        </p:nvSpPr>
        <p:spPr>
          <a:xfrm>
            <a:off x="245011" y="247262"/>
            <a:ext cx="3112847" cy="769441"/>
          </a:xfrm>
          <a:prstGeom prst="rect">
            <a:avLst/>
          </a:prstGeom>
          <a:noFill/>
          <a:ln cap="flat" cmpd="sng" w="9525">
            <a:solidFill>
              <a:srgbClr val="D5C9B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accent3"/>
                </a:solidFill>
                <a:latin typeface="Times New Roman"/>
                <a:ea typeface="Times New Roman"/>
                <a:cs typeface="Times New Roman"/>
                <a:sym typeface="Times New Roman"/>
              </a:rPr>
              <a:t>Questions</a:t>
            </a:r>
            <a:endParaRPr b="1" i="0" sz="4400" u="none" cap="none" strike="noStrike">
              <a:solidFill>
                <a:schemeClr val="accent3"/>
              </a:solidFill>
              <a:latin typeface="Times New Roman"/>
              <a:ea typeface="Times New Roman"/>
              <a:cs typeface="Times New Roman"/>
              <a:sym typeface="Times New Roman"/>
            </a:endParaRPr>
          </a:p>
        </p:txBody>
      </p:sp>
      <p:sp>
        <p:nvSpPr>
          <p:cNvPr id="239" name="Google Shape;239;p26"/>
          <p:cNvSpPr txBox="1"/>
          <p:nvPr/>
        </p:nvSpPr>
        <p:spPr>
          <a:xfrm>
            <a:off x="206100" y="1172825"/>
            <a:ext cx="6445800" cy="8436000"/>
          </a:xfrm>
          <a:prstGeom prst="rect">
            <a:avLst/>
          </a:prstGeom>
          <a:noFill/>
          <a:ln cap="flat" cmpd="sng" w="19050">
            <a:solidFill>
              <a:srgbClr val="783F04"/>
            </a:solidFill>
            <a:prstDash val="dashDot"/>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150"/>
              </a:spcBef>
              <a:spcAft>
                <a:spcPts val="0"/>
              </a:spcAft>
              <a:buNone/>
            </a:pPr>
            <a:r>
              <a:rPr lang="en-US" sz="1350">
                <a:solidFill>
                  <a:srgbClr val="134F5C"/>
                </a:solidFill>
                <a:latin typeface="Palatino"/>
                <a:ea typeface="Palatino"/>
                <a:cs typeface="Palatino"/>
                <a:sym typeface="Palatino"/>
              </a:rPr>
              <a:t>Q1</a:t>
            </a:r>
            <a:r>
              <a:rPr lang="en-US" sz="1350">
                <a:latin typeface="Palatino"/>
                <a:ea typeface="Palatino"/>
                <a:cs typeface="Palatino"/>
                <a:sym typeface="Palatino"/>
              </a:rPr>
              <a:t> :which  one of the following </a:t>
            </a:r>
            <a:r>
              <a:rPr lang="en-US" sz="1350">
                <a:latin typeface="Palatino"/>
                <a:ea typeface="Palatino"/>
                <a:cs typeface="Palatino"/>
                <a:sym typeface="Palatino"/>
              </a:rPr>
              <a:t>organisms</a:t>
            </a:r>
            <a:r>
              <a:rPr lang="en-US" sz="1350">
                <a:latin typeface="Palatino"/>
                <a:ea typeface="Palatino"/>
                <a:cs typeface="Palatino"/>
                <a:sym typeface="Palatino"/>
              </a:rPr>
              <a:t> may cause secretory </a:t>
            </a:r>
            <a:r>
              <a:rPr lang="en-US" sz="1350">
                <a:latin typeface="Palatino"/>
                <a:ea typeface="Palatino"/>
                <a:cs typeface="Palatino"/>
                <a:sym typeface="Palatino"/>
              </a:rPr>
              <a:t>diarrhea</a:t>
            </a:r>
            <a:r>
              <a:rPr lang="en-US" sz="1350">
                <a:latin typeface="Palatino"/>
                <a:ea typeface="Palatino"/>
                <a:cs typeface="Palatino"/>
                <a:sym typeface="Palatino"/>
              </a:rPr>
              <a:t> ?               </a:t>
            </a:r>
            <a:endParaRPr sz="1350">
              <a:latin typeface="Palatino"/>
              <a:ea typeface="Palatino"/>
              <a:cs typeface="Palatino"/>
              <a:sym typeface="Palatino"/>
            </a:endParaRPr>
          </a:p>
          <a:p>
            <a:pPr indent="-314325" lvl="0" marL="457200" marR="50800" rtl="0" algn="l">
              <a:lnSpc>
                <a:spcPct val="100000"/>
              </a:lnSpc>
              <a:spcBef>
                <a:spcPts val="150"/>
              </a:spcBef>
              <a:spcAft>
                <a:spcPts val="0"/>
              </a:spcAft>
              <a:buSzPts val="1350"/>
              <a:buFont typeface="Palatino"/>
              <a:buAutoNum type="alphaUcPeriod"/>
            </a:pPr>
            <a:r>
              <a:rPr lang="en-US" sz="1350">
                <a:latin typeface="Palatino"/>
                <a:ea typeface="Palatino"/>
                <a:cs typeface="Palatino"/>
                <a:sym typeface="Palatino"/>
              </a:rPr>
              <a:t>Cholera </a:t>
            </a:r>
            <a:endParaRPr sz="1350">
              <a:latin typeface="Palatino"/>
              <a:ea typeface="Palatino"/>
              <a:cs typeface="Palatino"/>
              <a:sym typeface="Palatino"/>
            </a:endParaRPr>
          </a:p>
          <a:p>
            <a:pPr indent="-314325" lvl="0" marL="457200" marR="50800" rtl="0" algn="l">
              <a:lnSpc>
                <a:spcPct val="100000"/>
              </a:lnSpc>
              <a:spcBef>
                <a:spcPts val="0"/>
              </a:spcBef>
              <a:spcAft>
                <a:spcPts val="0"/>
              </a:spcAft>
              <a:buSzPts val="1350"/>
              <a:buFont typeface="Palatino"/>
              <a:buAutoNum type="alphaUcPeriod"/>
            </a:pPr>
            <a:r>
              <a:rPr lang="en-US" sz="1350">
                <a:latin typeface="Palatino"/>
                <a:ea typeface="Palatino"/>
                <a:cs typeface="Palatino"/>
                <a:sym typeface="Palatino"/>
              </a:rPr>
              <a:t>gonorrhea</a:t>
            </a:r>
            <a:endParaRPr sz="1350">
              <a:latin typeface="Palatino"/>
              <a:ea typeface="Palatino"/>
              <a:cs typeface="Palatino"/>
              <a:sym typeface="Palatino"/>
            </a:endParaRPr>
          </a:p>
          <a:p>
            <a:pPr indent="-314325" lvl="0" marL="457200" marR="50800" rtl="0" algn="l">
              <a:lnSpc>
                <a:spcPct val="100000"/>
              </a:lnSpc>
              <a:spcBef>
                <a:spcPts val="0"/>
              </a:spcBef>
              <a:spcAft>
                <a:spcPts val="0"/>
              </a:spcAft>
              <a:buSzPts val="1350"/>
              <a:buFont typeface="Palatino"/>
              <a:buAutoNum type="alphaUcPeriod"/>
            </a:pPr>
            <a:r>
              <a:rPr lang="en-US" sz="1350">
                <a:latin typeface="Palatino"/>
                <a:ea typeface="Palatino"/>
                <a:cs typeface="Palatino"/>
                <a:sym typeface="Palatino"/>
              </a:rPr>
              <a:t>s.aureus</a:t>
            </a:r>
            <a:endParaRPr sz="1350">
              <a:latin typeface="Palatino"/>
              <a:ea typeface="Palatino"/>
              <a:cs typeface="Palatino"/>
              <a:sym typeface="Palatino"/>
            </a:endParaRPr>
          </a:p>
          <a:p>
            <a:pPr indent="-314325" lvl="0" marL="457200" marR="50800" rtl="0" algn="l">
              <a:lnSpc>
                <a:spcPct val="100000"/>
              </a:lnSpc>
              <a:spcBef>
                <a:spcPts val="0"/>
              </a:spcBef>
              <a:spcAft>
                <a:spcPts val="0"/>
              </a:spcAft>
              <a:buSzPts val="1350"/>
              <a:buFont typeface="Palatino"/>
              <a:buAutoNum type="alphaUcPeriod"/>
            </a:pPr>
            <a:r>
              <a:rPr lang="en-US" sz="1350">
                <a:latin typeface="Palatino"/>
                <a:ea typeface="Palatino"/>
                <a:cs typeface="Palatino"/>
                <a:sym typeface="Palatino"/>
              </a:rPr>
              <a:t>l.monocytogenes </a:t>
            </a:r>
            <a:r>
              <a:rPr lang="en-US" sz="1350">
                <a:latin typeface="Palatino"/>
                <a:ea typeface="Palatino"/>
                <a:cs typeface="Palatino"/>
                <a:sym typeface="Palatino"/>
              </a:rPr>
              <a:t>                                  </a:t>
            </a:r>
            <a:endParaRPr sz="1350">
              <a:latin typeface="Palatino"/>
              <a:ea typeface="Palatino"/>
              <a:cs typeface="Palatino"/>
              <a:sym typeface="Palatino"/>
            </a:endParaRPr>
          </a:p>
          <a:p>
            <a:pPr indent="0" lvl="0" marL="0" rtl="0" algn="l">
              <a:spcBef>
                <a:spcPts val="150"/>
              </a:spcBef>
              <a:spcAft>
                <a:spcPts val="0"/>
              </a:spcAft>
              <a:buNone/>
            </a:pPr>
            <a:r>
              <a:t/>
            </a:r>
            <a:endParaRPr sz="1350">
              <a:solidFill>
                <a:schemeClr val="dk1"/>
              </a:solidFill>
              <a:latin typeface="Palatino"/>
              <a:ea typeface="Palatino"/>
              <a:cs typeface="Palatino"/>
              <a:sym typeface="Palatino"/>
            </a:endParaRPr>
          </a:p>
          <a:p>
            <a:pPr indent="0" lvl="0" marL="0" rtl="0" algn="l">
              <a:spcBef>
                <a:spcPts val="150"/>
              </a:spcBef>
              <a:spcAft>
                <a:spcPts val="0"/>
              </a:spcAft>
              <a:buNone/>
            </a:pPr>
            <a:r>
              <a:rPr lang="en-US" sz="1350">
                <a:solidFill>
                  <a:srgbClr val="134F5C"/>
                </a:solidFill>
                <a:latin typeface="Palatino"/>
                <a:ea typeface="Palatino"/>
                <a:cs typeface="Palatino"/>
                <a:sym typeface="Palatino"/>
              </a:rPr>
              <a:t>Q2</a:t>
            </a:r>
            <a:r>
              <a:rPr lang="en-US" sz="1350">
                <a:solidFill>
                  <a:schemeClr val="dk1"/>
                </a:solidFill>
                <a:latin typeface="Palatino"/>
                <a:ea typeface="Palatino"/>
                <a:cs typeface="Palatino"/>
                <a:sym typeface="Palatino"/>
              </a:rPr>
              <a:t>:lactose intolerance may cause which type of </a:t>
            </a:r>
            <a:r>
              <a:rPr lang="en-US" sz="1350">
                <a:solidFill>
                  <a:schemeClr val="dk1"/>
                </a:solidFill>
                <a:latin typeface="Palatino"/>
                <a:ea typeface="Palatino"/>
                <a:cs typeface="Palatino"/>
                <a:sym typeface="Palatino"/>
              </a:rPr>
              <a:t>diarrhea</a:t>
            </a:r>
            <a:r>
              <a:rPr lang="en-US" sz="1350">
                <a:solidFill>
                  <a:schemeClr val="dk1"/>
                </a:solidFill>
                <a:latin typeface="Palatino"/>
                <a:ea typeface="Palatino"/>
                <a:cs typeface="Palatino"/>
                <a:sym typeface="Palatino"/>
              </a:rPr>
              <a:t> ? </a:t>
            </a:r>
            <a:endParaRPr sz="1350">
              <a:solidFill>
                <a:schemeClr val="dk1"/>
              </a:solidFill>
              <a:latin typeface="Palatino"/>
              <a:ea typeface="Palatino"/>
              <a:cs typeface="Palatino"/>
              <a:sym typeface="Palatino"/>
            </a:endParaRPr>
          </a:p>
          <a:p>
            <a:pPr indent="-314325" lvl="0" marL="457200" rtl="0" algn="l">
              <a:spcBef>
                <a:spcPts val="15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osmotic</a:t>
            </a:r>
            <a:endParaRPr sz="1350">
              <a:solidFill>
                <a:schemeClr val="dk1"/>
              </a:solidFill>
              <a:latin typeface="Palatino"/>
              <a:ea typeface="Palatino"/>
              <a:cs typeface="Palatino"/>
              <a:sym typeface="Palatino"/>
            </a:endParaRPr>
          </a:p>
          <a:p>
            <a:pPr indent="-314325" lvl="0" marL="457200" rtl="0" algn="l">
              <a:spcBef>
                <a:spcPts val="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secretory</a:t>
            </a:r>
            <a:endParaRPr sz="1350">
              <a:solidFill>
                <a:schemeClr val="dk1"/>
              </a:solidFill>
              <a:latin typeface="Palatino"/>
              <a:ea typeface="Palatino"/>
              <a:cs typeface="Palatino"/>
              <a:sym typeface="Palatino"/>
            </a:endParaRPr>
          </a:p>
          <a:p>
            <a:pPr indent="-314325" lvl="0" marL="457200" rtl="0" algn="l">
              <a:spcBef>
                <a:spcPts val="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inflammatory </a:t>
            </a:r>
            <a:endParaRPr sz="1350">
              <a:solidFill>
                <a:schemeClr val="dk1"/>
              </a:solidFill>
              <a:latin typeface="Palatino"/>
              <a:ea typeface="Palatino"/>
              <a:cs typeface="Palatino"/>
              <a:sym typeface="Palatino"/>
            </a:endParaRPr>
          </a:p>
          <a:p>
            <a:pPr indent="-314325" lvl="0" marL="457200" rtl="0" algn="l">
              <a:spcBef>
                <a:spcPts val="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motility related </a:t>
            </a:r>
            <a:r>
              <a:rPr lang="en-US" sz="1350">
                <a:solidFill>
                  <a:schemeClr val="dk1"/>
                </a:solidFill>
                <a:latin typeface="Palatino"/>
                <a:ea typeface="Palatino"/>
                <a:cs typeface="Palatino"/>
                <a:sym typeface="Palatino"/>
              </a:rPr>
              <a:t>diarrhea</a:t>
            </a:r>
            <a:r>
              <a:rPr lang="en-US" sz="1350">
                <a:solidFill>
                  <a:schemeClr val="dk1"/>
                </a:solidFill>
                <a:latin typeface="Palatino"/>
                <a:ea typeface="Palatino"/>
                <a:cs typeface="Palatino"/>
                <a:sym typeface="Palatino"/>
              </a:rPr>
              <a:t> </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t/>
            </a:r>
            <a:endParaRPr sz="1350">
              <a:solidFill>
                <a:schemeClr val="dk1"/>
              </a:solidFill>
              <a:latin typeface="Palatino"/>
              <a:ea typeface="Palatino"/>
              <a:cs typeface="Palatino"/>
              <a:sym typeface="Palatino"/>
            </a:endParaRPr>
          </a:p>
          <a:p>
            <a:pPr indent="0" lvl="0" marL="0" rtl="0" algn="l">
              <a:spcBef>
                <a:spcPts val="150"/>
              </a:spcBef>
              <a:spcAft>
                <a:spcPts val="0"/>
              </a:spcAft>
              <a:buNone/>
            </a:pPr>
            <a:r>
              <a:rPr lang="en-US" sz="1350">
                <a:solidFill>
                  <a:srgbClr val="134F5C"/>
                </a:solidFill>
                <a:latin typeface="Palatino"/>
                <a:ea typeface="Palatino"/>
                <a:cs typeface="Palatino"/>
                <a:sym typeface="Palatino"/>
              </a:rPr>
              <a:t>Q3</a:t>
            </a:r>
            <a:r>
              <a:rPr lang="en-US" sz="1350">
                <a:solidFill>
                  <a:schemeClr val="dk1"/>
                </a:solidFill>
                <a:latin typeface="Palatino"/>
                <a:ea typeface="Palatino"/>
                <a:cs typeface="Palatino"/>
                <a:sym typeface="Palatino"/>
              </a:rPr>
              <a:t>: If there is a patient suffers from diarrhea for the last 3 weeks , we can classify this condition as : </a:t>
            </a:r>
            <a:endParaRPr sz="1350">
              <a:solidFill>
                <a:schemeClr val="dk1"/>
              </a:solidFill>
              <a:latin typeface="Palatino"/>
              <a:ea typeface="Palatino"/>
              <a:cs typeface="Palatino"/>
              <a:sym typeface="Palatino"/>
            </a:endParaRPr>
          </a:p>
          <a:p>
            <a:pPr indent="-314325" lvl="0" marL="457200" rtl="0" algn="l">
              <a:spcBef>
                <a:spcPts val="15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Chronic diarrhea </a:t>
            </a:r>
            <a:endParaRPr sz="1350">
              <a:solidFill>
                <a:schemeClr val="dk1"/>
              </a:solidFill>
              <a:latin typeface="Palatino"/>
              <a:ea typeface="Palatino"/>
              <a:cs typeface="Palatino"/>
              <a:sym typeface="Palatino"/>
            </a:endParaRPr>
          </a:p>
          <a:p>
            <a:pPr indent="-314325" lvl="0" marL="457200" rtl="0" algn="l">
              <a:spcBef>
                <a:spcPts val="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Acute diarrhea </a:t>
            </a:r>
            <a:endParaRPr sz="1350">
              <a:solidFill>
                <a:schemeClr val="dk1"/>
              </a:solidFill>
              <a:latin typeface="Palatino"/>
              <a:ea typeface="Palatino"/>
              <a:cs typeface="Palatino"/>
              <a:sym typeface="Palatino"/>
            </a:endParaRPr>
          </a:p>
          <a:p>
            <a:pPr indent="-314325" lvl="0" marL="457200" rtl="0" algn="l">
              <a:spcBef>
                <a:spcPts val="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Persistent diarrhea </a:t>
            </a:r>
            <a:endParaRPr sz="1350">
              <a:solidFill>
                <a:srgbClr val="333333"/>
              </a:solidFill>
              <a:latin typeface="Palatino"/>
              <a:ea typeface="Palatino"/>
              <a:cs typeface="Palatino"/>
              <a:sym typeface="Palatino"/>
            </a:endParaRPr>
          </a:p>
          <a:p>
            <a:pPr indent="0" lvl="0" marL="0" rtl="0" algn="l">
              <a:spcBef>
                <a:spcPts val="150"/>
              </a:spcBef>
              <a:spcAft>
                <a:spcPts val="0"/>
              </a:spcAft>
              <a:buNone/>
            </a:pPr>
            <a:r>
              <a:rPr lang="en-US" sz="1350">
                <a:solidFill>
                  <a:schemeClr val="dk1"/>
                </a:solidFill>
                <a:latin typeface="Palatino"/>
                <a:ea typeface="Palatino"/>
                <a:cs typeface="Palatino"/>
                <a:sym typeface="Palatino"/>
              </a:rPr>
              <a:t>  </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t/>
            </a:r>
            <a:endParaRPr sz="1350">
              <a:solidFill>
                <a:schemeClr val="dk1"/>
              </a:solidFill>
              <a:latin typeface="Palatino"/>
              <a:ea typeface="Palatino"/>
              <a:cs typeface="Palatino"/>
              <a:sym typeface="Palatino"/>
            </a:endParaRPr>
          </a:p>
          <a:p>
            <a:pPr indent="0" lvl="0" marL="0" rtl="0" algn="l">
              <a:spcBef>
                <a:spcPts val="150"/>
              </a:spcBef>
              <a:spcAft>
                <a:spcPts val="0"/>
              </a:spcAft>
              <a:buNone/>
            </a:pPr>
            <a:r>
              <a:rPr lang="en-US" sz="1350">
                <a:solidFill>
                  <a:srgbClr val="134F5C"/>
                </a:solidFill>
                <a:latin typeface="Palatino"/>
                <a:ea typeface="Palatino"/>
                <a:cs typeface="Palatino"/>
                <a:sym typeface="Palatino"/>
              </a:rPr>
              <a:t>Q4</a:t>
            </a:r>
            <a:r>
              <a:rPr lang="en-US" sz="1350">
                <a:solidFill>
                  <a:schemeClr val="dk1"/>
                </a:solidFill>
                <a:latin typeface="Palatino"/>
                <a:ea typeface="Palatino"/>
                <a:cs typeface="Palatino"/>
                <a:sym typeface="Palatino"/>
              </a:rPr>
              <a:t>:A 10-month-old, previously healthy male infant develops a severe, watery diarrhea 2 days after visiting the pediatrician for a routine checkup. The most likely diagnosis is </a:t>
            </a:r>
            <a:endParaRPr sz="1350">
              <a:solidFill>
                <a:schemeClr val="dk1"/>
              </a:solidFill>
              <a:latin typeface="Palatino"/>
              <a:ea typeface="Palatino"/>
              <a:cs typeface="Palatino"/>
              <a:sym typeface="Palatino"/>
            </a:endParaRPr>
          </a:p>
          <a:p>
            <a:pPr indent="-314325" lvl="0" marL="457200" rtl="0" algn="l">
              <a:spcBef>
                <a:spcPts val="15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Rotavirus infection </a:t>
            </a:r>
            <a:endParaRPr sz="1350">
              <a:solidFill>
                <a:schemeClr val="dk1"/>
              </a:solidFill>
              <a:latin typeface="Palatino"/>
              <a:ea typeface="Palatino"/>
              <a:cs typeface="Palatino"/>
              <a:sym typeface="Palatino"/>
            </a:endParaRPr>
          </a:p>
          <a:p>
            <a:pPr indent="-314325" lvl="0" marL="457200" rtl="0" algn="l">
              <a:spcBef>
                <a:spcPts val="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Enterotoxigenic </a:t>
            </a:r>
            <a:endParaRPr sz="1350">
              <a:solidFill>
                <a:schemeClr val="dk1"/>
              </a:solidFill>
              <a:latin typeface="Palatino"/>
              <a:ea typeface="Palatino"/>
              <a:cs typeface="Palatino"/>
              <a:sym typeface="Palatino"/>
            </a:endParaRPr>
          </a:p>
          <a:p>
            <a:pPr indent="-314325" lvl="0" marL="457200" rtl="0" algn="l">
              <a:spcBef>
                <a:spcPts val="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coli infection </a:t>
            </a:r>
            <a:endParaRPr sz="1350">
              <a:solidFill>
                <a:schemeClr val="dk1"/>
              </a:solidFill>
              <a:latin typeface="Palatino"/>
              <a:ea typeface="Palatino"/>
              <a:cs typeface="Palatino"/>
              <a:sym typeface="Palatino"/>
            </a:endParaRPr>
          </a:p>
          <a:p>
            <a:pPr indent="-314325" lvl="0" marL="457200" rtl="0" algn="l">
              <a:spcBef>
                <a:spcPts val="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Entamoeba histolytica infection </a:t>
            </a:r>
            <a:endParaRPr sz="1350">
              <a:solidFill>
                <a:schemeClr val="dk1"/>
              </a:solidFill>
              <a:latin typeface="Palatino"/>
              <a:ea typeface="Palatino"/>
              <a:cs typeface="Palatino"/>
              <a:sym typeface="Palatino"/>
            </a:endParaRPr>
          </a:p>
          <a:p>
            <a:pPr indent="0" lvl="0" marL="0" rtl="0" algn="l">
              <a:spcBef>
                <a:spcPts val="150"/>
              </a:spcBef>
              <a:spcAft>
                <a:spcPts val="0"/>
              </a:spcAft>
              <a:buNone/>
            </a:pPr>
            <a:r>
              <a:t/>
            </a:r>
            <a:endParaRPr sz="1350">
              <a:solidFill>
                <a:schemeClr val="dk1"/>
              </a:solidFill>
              <a:latin typeface="Palatino"/>
              <a:ea typeface="Palatino"/>
              <a:cs typeface="Palatino"/>
              <a:sym typeface="Palatino"/>
            </a:endParaRPr>
          </a:p>
          <a:p>
            <a:pPr indent="0" lvl="0" marL="0" rtl="0" algn="l">
              <a:spcBef>
                <a:spcPts val="150"/>
              </a:spcBef>
              <a:spcAft>
                <a:spcPts val="0"/>
              </a:spcAft>
              <a:buNone/>
            </a:pPr>
            <a:r>
              <a:rPr lang="en-US" sz="1350">
                <a:solidFill>
                  <a:srgbClr val="134F5C"/>
                </a:solidFill>
                <a:latin typeface="Palatino"/>
                <a:ea typeface="Palatino"/>
                <a:cs typeface="Palatino"/>
                <a:sym typeface="Palatino"/>
              </a:rPr>
              <a:t>Q5</a:t>
            </a:r>
            <a:r>
              <a:rPr lang="en-US" sz="1350">
                <a:solidFill>
                  <a:schemeClr val="dk1"/>
                </a:solidFill>
                <a:latin typeface="Palatino"/>
                <a:ea typeface="Palatino"/>
                <a:cs typeface="Palatino"/>
                <a:sym typeface="Palatino"/>
              </a:rPr>
              <a:t> : all of the following are causes of acute diarrhea except: </a:t>
            </a:r>
            <a:endParaRPr sz="1350">
              <a:solidFill>
                <a:schemeClr val="dk1"/>
              </a:solidFill>
              <a:latin typeface="Palatino"/>
              <a:ea typeface="Palatino"/>
              <a:cs typeface="Palatino"/>
              <a:sym typeface="Palatino"/>
            </a:endParaRPr>
          </a:p>
          <a:p>
            <a:pPr indent="-314325" lvl="0" marL="457200" rtl="0" algn="l">
              <a:spcBef>
                <a:spcPts val="15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Viral gastroenteritis </a:t>
            </a:r>
            <a:endParaRPr sz="1350">
              <a:solidFill>
                <a:schemeClr val="dk1"/>
              </a:solidFill>
              <a:latin typeface="Palatino"/>
              <a:ea typeface="Palatino"/>
              <a:cs typeface="Palatino"/>
              <a:sym typeface="Palatino"/>
            </a:endParaRPr>
          </a:p>
          <a:p>
            <a:pPr indent="-314325" lvl="0" marL="457200" rtl="0" algn="l">
              <a:spcBef>
                <a:spcPts val="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Food poisoning </a:t>
            </a:r>
            <a:endParaRPr sz="1350">
              <a:solidFill>
                <a:schemeClr val="dk1"/>
              </a:solidFill>
              <a:latin typeface="Palatino"/>
              <a:ea typeface="Palatino"/>
              <a:cs typeface="Palatino"/>
              <a:sym typeface="Palatino"/>
            </a:endParaRPr>
          </a:p>
          <a:p>
            <a:pPr indent="-314325" lvl="0" marL="457200" rtl="0" algn="l">
              <a:spcBef>
                <a:spcPts val="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Inflammatory bowel disease </a:t>
            </a:r>
            <a:endParaRPr sz="1350">
              <a:solidFill>
                <a:schemeClr val="dk1"/>
              </a:solidFill>
              <a:latin typeface="Palatino"/>
              <a:ea typeface="Palatino"/>
              <a:cs typeface="Palatino"/>
              <a:sym typeface="Palatino"/>
            </a:endParaRPr>
          </a:p>
          <a:p>
            <a:pPr indent="-314325" lvl="0" marL="457200" rtl="0" algn="l">
              <a:spcBef>
                <a:spcPts val="0"/>
              </a:spcBef>
              <a:spcAft>
                <a:spcPts val="0"/>
              </a:spcAft>
              <a:buClr>
                <a:schemeClr val="dk1"/>
              </a:buClr>
              <a:buSzPts val="1350"/>
              <a:buFont typeface="Palatino"/>
              <a:buAutoNum type="alphaUcPeriod"/>
            </a:pPr>
            <a:r>
              <a:rPr lang="en-US" sz="1350">
                <a:solidFill>
                  <a:schemeClr val="dk1"/>
                </a:solidFill>
                <a:latin typeface="Palatino"/>
                <a:ea typeface="Palatino"/>
                <a:cs typeface="Palatino"/>
                <a:sym typeface="Palatino"/>
              </a:rPr>
              <a:t>Antibiotic-Associated </a:t>
            </a:r>
            <a:r>
              <a:rPr lang="en-US" sz="1350">
                <a:solidFill>
                  <a:schemeClr val="dk1"/>
                </a:solidFill>
                <a:latin typeface="Palatino"/>
                <a:ea typeface="Palatino"/>
                <a:cs typeface="Palatino"/>
                <a:sym typeface="Palatino"/>
              </a:rPr>
              <a:t>Diarrhea </a:t>
            </a:r>
            <a:endParaRPr sz="1350">
              <a:solidFill>
                <a:schemeClr val="dk1"/>
              </a:solidFill>
              <a:latin typeface="Palatino"/>
              <a:ea typeface="Palatino"/>
              <a:cs typeface="Palatino"/>
              <a:sym typeface="Palatino"/>
            </a:endParaRPr>
          </a:p>
          <a:p>
            <a:pPr indent="0" lvl="0" marL="0" marR="50800" rtl="0" algn="l">
              <a:spcBef>
                <a:spcPts val="150"/>
              </a:spcBef>
              <a:spcAft>
                <a:spcPts val="150"/>
              </a:spcAft>
              <a:buClr>
                <a:schemeClr val="dk1"/>
              </a:buClr>
              <a:buSzPts val="1100"/>
              <a:buFont typeface="Arial"/>
              <a:buNone/>
            </a:pPr>
            <a:r>
              <a:t/>
            </a:r>
            <a:endParaRPr sz="1350">
              <a:solidFill>
                <a:schemeClr val="dk1"/>
              </a:solidFill>
              <a:latin typeface="Palatino"/>
              <a:ea typeface="Palatino"/>
              <a:cs typeface="Palatino"/>
              <a:sym typeface="Palatino"/>
            </a:endParaRPr>
          </a:p>
        </p:txBody>
      </p:sp>
      <p:graphicFrame>
        <p:nvGraphicFramePr>
          <p:cNvPr id="240" name="Google Shape;240;p26"/>
          <p:cNvGraphicFramePr/>
          <p:nvPr/>
        </p:nvGraphicFramePr>
        <p:xfrm>
          <a:off x="4063525" y="8869696"/>
          <a:ext cx="3000000" cy="3000000"/>
        </p:xfrm>
        <a:graphic>
          <a:graphicData uri="http://schemas.openxmlformats.org/drawingml/2006/table">
            <a:tbl>
              <a:tblPr>
                <a:noFill/>
                <a:tableStyleId>{4F4BFE3E-46C1-462E-8E40-2819993C33B4}</a:tableStyleId>
              </a:tblPr>
              <a:tblGrid>
                <a:gridCol w="2588375"/>
              </a:tblGrid>
              <a:tr h="505950">
                <a:tc>
                  <a:txBody>
                    <a:bodyPr>
                      <a:noAutofit/>
                    </a:bodyPr>
                    <a:lstStyle/>
                    <a:p>
                      <a:pPr indent="0" lvl="0" marL="0" rtl="0" algn="l">
                        <a:spcBef>
                          <a:spcPts val="1000"/>
                        </a:spcBef>
                        <a:spcAft>
                          <a:spcPts val="0"/>
                        </a:spcAft>
                        <a:buNone/>
                      </a:pPr>
                      <a:r>
                        <a:rPr lang="en-US" sz="1800">
                          <a:solidFill>
                            <a:srgbClr val="B7B7B7"/>
                          </a:solidFill>
                          <a:latin typeface="Palatino"/>
                          <a:ea typeface="Palatino"/>
                          <a:cs typeface="Palatino"/>
                          <a:sym typeface="Palatino"/>
                        </a:rPr>
                        <a:t>1-A 2-A 3-C 4-A 5-C</a:t>
                      </a:r>
                      <a:endParaRPr sz="1800">
                        <a:solidFill>
                          <a:srgbClr val="B7B7B7"/>
                        </a:solidFill>
                        <a:latin typeface="Palatino"/>
                        <a:ea typeface="Palatino"/>
                        <a:cs typeface="Palatino"/>
                        <a:sym typeface="Palatino"/>
                      </a:endParaRPr>
                    </a:p>
                  </a:txBody>
                  <a:tcPr marT="91425" marB="91425" marR="91425" marL="91425">
                    <a:lnL cap="flat" cmpd="sng" w="19050">
                      <a:solidFill>
                        <a:srgbClr val="783F04"/>
                      </a:solidFill>
                      <a:prstDash val="dashDot"/>
                      <a:round/>
                      <a:headEnd len="sm" w="sm" type="none"/>
                      <a:tailEnd len="sm" w="sm" type="none"/>
                    </a:lnL>
                    <a:lnR cap="flat" cmpd="sng" w="19050">
                      <a:solidFill>
                        <a:srgbClr val="783F04"/>
                      </a:solidFill>
                      <a:prstDash val="dashDot"/>
                      <a:round/>
                      <a:headEnd len="sm" w="sm" type="none"/>
                      <a:tailEnd len="sm" w="sm" type="none"/>
                    </a:lnR>
                    <a:lnT cap="flat" cmpd="sng" w="19050">
                      <a:solidFill>
                        <a:srgbClr val="783F04"/>
                      </a:solidFill>
                      <a:prstDash val="dashDot"/>
                      <a:round/>
                      <a:headEnd len="sm" w="sm" type="none"/>
                      <a:tailEnd len="sm" w="sm" type="none"/>
                    </a:lnT>
                    <a:lnB cap="flat" cmpd="sng" w="19050">
                      <a:solidFill>
                        <a:srgbClr val="783F04"/>
                      </a:solidFill>
                      <a:prstDash val="dashDot"/>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4" name="Shape 244"/>
        <p:cNvGrpSpPr/>
        <p:nvPr/>
      </p:nvGrpSpPr>
      <p:grpSpPr>
        <a:xfrm>
          <a:off x="0" y="0"/>
          <a:ext cx="0" cy="0"/>
          <a:chOff x="0" y="0"/>
          <a:chExt cx="0" cy="0"/>
        </a:xfrm>
      </p:grpSpPr>
      <p:sp>
        <p:nvSpPr>
          <p:cNvPr id="245" name="Google Shape;245;p27"/>
          <p:cNvSpPr txBox="1"/>
          <p:nvPr/>
        </p:nvSpPr>
        <p:spPr>
          <a:xfrm>
            <a:off x="245011" y="247262"/>
            <a:ext cx="3112800" cy="769500"/>
          </a:xfrm>
          <a:prstGeom prst="rect">
            <a:avLst/>
          </a:prstGeom>
          <a:noFill/>
          <a:ln cap="flat" cmpd="sng" w="9525">
            <a:solidFill>
              <a:srgbClr val="D5C9B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accent3"/>
                </a:solidFill>
                <a:latin typeface="Times New Roman"/>
                <a:ea typeface="Times New Roman"/>
                <a:cs typeface="Times New Roman"/>
                <a:sym typeface="Times New Roman"/>
              </a:rPr>
              <a:t>Questions </a:t>
            </a:r>
            <a:endParaRPr b="1" i="0" sz="4400" u="none" cap="none" strike="noStrike">
              <a:solidFill>
                <a:schemeClr val="accent3"/>
              </a:solidFill>
              <a:latin typeface="Times New Roman"/>
              <a:ea typeface="Times New Roman"/>
              <a:cs typeface="Times New Roman"/>
              <a:sym typeface="Times New Roman"/>
            </a:endParaRPr>
          </a:p>
        </p:txBody>
      </p:sp>
      <p:sp>
        <p:nvSpPr>
          <p:cNvPr id="246" name="Google Shape;246;p27"/>
          <p:cNvSpPr txBox="1"/>
          <p:nvPr/>
        </p:nvSpPr>
        <p:spPr>
          <a:xfrm>
            <a:off x="206100" y="1172825"/>
            <a:ext cx="6445800" cy="8436000"/>
          </a:xfrm>
          <a:prstGeom prst="rect">
            <a:avLst/>
          </a:prstGeom>
          <a:noFill/>
          <a:ln cap="flat" cmpd="sng" w="19050">
            <a:solidFill>
              <a:srgbClr val="783F04"/>
            </a:solidFill>
            <a:prstDash val="dashDot"/>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150"/>
              </a:spcBef>
              <a:spcAft>
                <a:spcPts val="0"/>
              </a:spcAft>
              <a:buNone/>
            </a:pPr>
            <a:r>
              <a:rPr lang="en-US" sz="1350">
                <a:solidFill>
                  <a:srgbClr val="134F5C"/>
                </a:solidFill>
                <a:latin typeface="Palatino"/>
                <a:ea typeface="Palatino"/>
                <a:cs typeface="Palatino"/>
                <a:sym typeface="Palatino"/>
              </a:rPr>
              <a:t>Q1</a:t>
            </a:r>
            <a:r>
              <a:rPr lang="en-US" sz="1350">
                <a:latin typeface="Palatino"/>
                <a:ea typeface="Palatino"/>
                <a:cs typeface="Palatino"/>
                <a:sym typeface="Palatino"/>
              </a:rPr>
              <a:t> :</a:t>
            </a:r>
            <a:r>
              <a:rPr lang="en-US" sz="1350">
                <a:latin typeface="Palatino"/>
                <a:ea typeface="Palatino"/>
                <a:cs typeface="Palatino"/>
                <a:sym typeface="Palatino"/>
              </a:rPr>
              <a:t>malabsorption</a:t>
            </a:r>
            <a:r>
              <a:rPr lang="en-US" sz="1350">
                <a:latin typeface="Palatino"/>
                <a:ea typeface="Palatino"/>
                <a:cs typeface="Palatino"/>
                <a:sym typeface="Palatino"/>
              </a:rPr>
              <a:t> diarrhea is classified as?</a:t>
            </a:r>
            <a:endParaRPr sz="1350">
              <a:latin typeface="Palatino"/>
              <a:ea typeface="Palatino"/>
              <a:cs typeface="Palatino"/>
              <a:sym typeface="Palatino"/>
            </a:endParaRPr>
          </a:p>
          <a:p>
            <a:pPr indent="0" lvl="0" marL="0" marR="50800" rtl="0" algn="l">
              <a:lnSpc>
                <a:spcPct val="100000"/>
              </a:lnSpc>
              <a:spcBef>
                <a:spcPts val="150"/>
              </a:spcBef>
              <a:spcAft>
                <a:spcPts val="0"/>
              </a:spcAft>
              <a:buNone/>
            </a:pPr>
            <a:r>
              <a:rPr lang="en-US" sz="1350">
                <a:latin typeface="Palatino"/>
                <a:ea typeface="Palatino"/>
                <a:cs typeface="Palatino"/>
                <a:sym typeface="Palatino"/>
              </a:rPr>
              <a:t>(A) Chronic </a:t>
            </a:r>
            <a:r>
              <a:rPr lang="en-US" sz="1350">
                <a:latin typeface="Palatino"/>
                <a:ea typeface="Palatino"/>
                <a:cs typeface="Palatino"/>
                <a:sym typeface="Palatino"/>
              </a:rPr>
              <a:t>invasive</a:t>
            </a:r>
            <a:endParaRPr sz="1350">
              <a:latin typeface="Palatino"/>
              <a:ea typeface="Palatino"/>
              <a:cs typeface="Palatino"/>
              <a:sym typeface="Palatino"/>
            </a:endParaRPr>
          </a:p>
          <a:p>
            <a:pPr indent="0" lvl="0" marL="0" marR="50800" rtl="0" algn="l">
              <a:lnSpc>
                <a:spcPct val="100000"/>
              </a:lnSpc>
              <a:spcBef>
                <a:spcPts val="150"/>
              </a:spcBef>
              <a:spcAft>
                <a:spcPts val="0"/>
              </a:spcAft>
              <a:buNone/>
            </a:pPr>
            <a:r>
              <a:rPr lang="en-US" sz="1350">
                <a:latin typeface="Palatino"/>
                <a:ea typeface="Palatino"/>
                <a:cs typeface="Palatino"/>
                <a:sym typeface="Palatino"/>
              </a:rPr>
              <a:t>(B)  Acute invasive</a:t>
            </a:r>
            <a:endParaRPr sz="1350">
              <a:latin typeface="Palatino"/>
              <a:ea typeface="Palatino"/>
              <a:cs typeface="Palatino"/>
              <a:sym typeface="Palatino"/>
            </a:endParaRPr>
          </a:p>
          <a:p>
            <a:pPr indent="0" lvl="0" marL="0" marR="50800" rtl="0" algn="l">
              <a:lnSpc>
                <a:spcPct val="100000"/>
              </a:lnSpc>
              <a:spcBef>
                <a:spcPts val="150"/>
              </a:spcBef>
              <a:spcAft>
                <a:spcPts val="0"/>
              </a:spcAft>
              <a:buNone/>
            </a:pPr>
            <a:r>
              <a:rPr lang="en-US" sz="1350">
                <a:latin typeface="Palatino"/>
                <a:ea typeface="Palatino"/>
                <a:cs typeface="Palatino"/>
                <a:sym typeface="Palatino"/>
              </a:rPr>
              <a:t>(C) Chronic osmotic</a:t>
            </a:r>
            <a:endParaRPr sz="1350">
              <a:latin typeface="Palatino"/>
              <a:ea typeface="Palatino"/>
              <a:cs typeface="Palatino"/>
              <a:sym typeface="Palatino"/>
            </a:endParaRPr>
          </a:p>
          <a:p>
            <a:pPr indent="0" lvl="0" marL="0" marR="50800" rtl="0" algn="l">
              <a:lnSpc>
                <a:spcPct val="100000"/>
              </a:lnSpc>
              <a:spcBef>
                <a:spcPts val="150"/>
              </a:spcBef>
              <a:spcAft>
                <a:spcPts val="0"/>
              </a:spcAft>
              <a:buNone/>
            </a:pPr>
            <a:r>
              <a:rPr lang="en-US" sz="1350">
                <a:latin typeface="Palatino"/>
                <a:ea typeface="Palatino"/>
                <a:cs typeface="Palatino"/>
                <a:sym typeface="Palatino"/>
              </a:rPr>
              <a:t>(D) Acute osmotic                     </a:t>
            </a:r>
            <a:endParaRPr sz="1350">
              <a:latin typeface="Palatino"/>
              <a:ea typeface="Palatino"/>
              <a:cs typeface="Palatino"/>
              <a:sym typeface="Palatino"/>
            </a:endParaRPr>
          </a:p>
          <a:p>
            <a:pPr indent="0" lvl="0" marL="0" marR="50800" rtl="0" algn="l">
              <a:lnSpc>
                <a:spcPct val="100000"/>
              </a:lnSpc>
              <a:spcBef>
                <a:spcPts val="150"/>
              </a:spcBef>
              <a:spcAft>
                <a:spcPts val="0"/>
              </a:spcAft>
              <a:buNone/>
            </a:pPr>
            <a:r>
              <a:rPr lang="en-US" sz="1350">
                <a:latin typeface="Palatino"/>
                <a:ea typeface="Palatino"/>
                <a:cs typeface="Palatino"/>
                <a:sym typeface="Palatino"/>
              </a:rPr>
              <a:t>                                   </a:t>
            </a:r>
            <a:endParaRPr sz="1350">
              <a:latin typeface="Palatino"/>
              <a:ea typeface="Palatino"/>
              <a:cs typeface="Palatino"/>
              <a:sym typeface="Palatino"/>
            </a:endParaRPr>
          </a:p>
          <a:p>
            <a:pPr indent="0" lvl="0" marL="0" rtl="0" algn="l">
              <a:spcBef>
                <a:spcPts val="150"/>
              </a:spcBef>
              <a:spcAft>
                <a:spcPts val="0"/>
              </a:spcAft>
              <a:buNone/>
            </a:pPr>
            <a:r>
              <a:rPr lang="en-US" sz="1350">
                <a:solidFill>
                  <a:srgbClr val="134F5C"/>
                </a:solidFill>
                <a:latin typeface="Palatino"/>
                <a:ea typeface="Palatino"/>
                <a:cs typeface="Palatino"/>
                <a:sym typeface="Palatino"/>
              </a:rPr>
              <a:t>Q2</a:t>
            </a:r>
            <a:r>
              <a:rPr lang="en-US" sz="1350">
                <a:solidFill>
                  <a:schemeClr val="dk1"/>
                </a:solidFill>
                <a:latin typeface="Palatino"/>
                <a:ea typeface="Palatino"/>
                <a:cs typeface="Palatino"/>
                <a:sym typeface="Palatino"/>
              </a:rPr>
              <a:t>:which of the following is NOT a chronic malabsorptive disorder?</a:t>
            </a:r>
            <a:endParaRPr sz="1350">
              <a:solidFill>
                <a:schemeClr val="dk1"/>
              </a:solidFill>
              <a:latin typeface="Palatino"/>
              <a:ea typeface="Palatino"/>
              <a:cs typeface="Palatino"/>
              <a:sym typeface="Palatino"/>
            </a:endParaRPr>
          </a:p>
          <a:p>
            <a:pPr indent="0" lvl="0" marL="0" marR="50800" rtl="0" algn="l">
              <a:spcBef>
                <a:spcPts val="150"/>
              </a:spcBef>
              <a:spcAft>
                <a:spcPts val="0"/>
              </a:spcAft>
              <a:buClr>
                <a:schemeClr val="dk1"/>
              </a:buClr>
              <a:buSzPts val="1100"/>
              <a:buFont typeface="Arial"/>
              <a:buNone/>
            </a:pPr>
            <a:r>
              <a:rPr lang="en-US" sz="1350">
                <a:solidFill>
                  <a:schemeClr val="dk1"/>
                </a:solidFill>
                <a:latin typeface="Palatino"/>
                <a:ea typeface="Palatino"/>
                <a:cs typeface="Palatino"/>
                <a:sym typeface="Palatino"/>
              </a:rPr>
              <a:t>(A) celiac disease</a:t>
            </a:r>
            <a:endParaRPr sz="1350">
              <a:solidFill>
                <a:schemeClr val="dk1"/>
              </a:solidFill>
              <a:latin typeface="Palatino"/>
              <a:ea typeface="Palatino"/>
              <a:cs typeface="Palatino"/>
              <a:sym typeface="Palatino"/>
            </a:endParaRPr>
          </a:p>
          <a:p>
            <a:pPr indent="0" lvl="0" marL="0" marR="50800" rtl="0" algn="l">
              <a:spcBef>
                <a:spcPts val="150"/>
              </a:spcBef>
              <a:spcAft>
                <a:spcPts val="0"/>
              </a:spcAft>
              <a:buClr>
                <a:schemeClr val="dk1"/>
              </a:buClr>
              <a:buSzPts val="1100"/>
              <a:buFont typeface="Arial"/>
              <a:buNone/>
            </a:pPr>
            <a:r>
              <a:rPr lang="en-US" sz="1350">
                <a:solidFill>
                  <a:schemeClr val="dk1"/>
                </a:solidFill>
                <a:latin typeface="Palatino"/>
                <a:ea typeface="Palatino"/>
                <a:cs typeface="Palatino"/>
                <a:sym typeface="Palatino"/>
              </a:rPr>
              <a:t>(B)  pancreatic insufficiency</a:t>
            </a:r>
            <a:endParaRPr sz="1350">
              <a:solidFill>
                <a:schemeClr val="dk1"/>
              </a:solidFill>
              <a:latin typeface="Palatino"/>
              <a:ea typeface="Palatino"/>
              <a:cs typeface="Palatino"/>
              <a:sym typeface="Palatino"/>
            </a:endParaRPr>
          </a:p>
          <a:p>
            <a:pPr indent="0" lvl="0" marL="0" marR="50800" rtl="0" algn="l">
              <a:spcBef>
                <a:spcPts val="150"/>
              </a:spcBef>
              <a:spcAft>
                <a:spcPts val="0"/>
              </a:spcAft>
              <a:buClr>
                <a:schemeClr val="dk1"/>
              </a:buClr>
              <a:buSzPts val="1100"/>
              <a:buFont typeface="Arial"/>
              <a:buNone/>
            </a:pPr>
            <a:r>
              <a:rPr lang="en-US" sz="1350">
                <a:solidFill>
                  <a:schemeClr val="dk1"/>
                </a:solidFill>
                <a:latin typeface="Palatino"/>
                <a:ea typeface="Palatino"/>
                <a:cs typeface="Palatino"/>
                <a:sym typeface="Palatino"/>
              </a:rPr>
              <a:t>(C) Crohn disease </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rPr lang="en-US" sz="1350">
                <a:solidFill>
                  <a:schemeClr val="dk1"/>
                </a:solidFill>
                <a:latin typeface="Palatino"/>
                <a:ea typeface="Palatino"/>
                <a:cs typeface="Palatino"/>
                <a:sym typeface="Palatino"/>
              </a:rPr>
              <a:t>(D)  GERD</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t/>
            </a:r>
            <a:endParaRPr sz="1350">
              <a:solidFill>
                <a:schemeClr val="dk1"/>
              </a:solidFill>
              <a:latin typeface="Palatino"/>
              <a:ea typeface="Palatino"/>
              <a:cs typeface="Palatino"/>
              <a:sym typeface="Palatino"/>
            </a:endParaRPr>
          </a:p>
          <a:p>
            <a:pPr indent="0" lvl="0" marL="0" rtl="0" algn="l">
              <a:spcBef>
                <a:spcPts val="150"/>
              </a:spcBef>
              <a:spcAft>
                <a:spcPts val="0"/>
              </a:spcAft>
              <a:buNone/>
            </a:pPr>
            <a:r>
              <a:rPr lang="en-US" sz="1350">
                <a:solidFill>
                  <a:srgbClr val="134F5C"/>
                </a:solidFill>
                <a:latin typeface="Palatino"/>
                <a:ea typeface="Palatino"/>
                <a:cs typeface="Palatino"/>
                <a:sym typeface="Palatino"/>
              </a:rPr>
              <a:t>Q3</a:t>
            </a:r>
            <a:r>
              <a:rPr lang="en-US" sz="1350">
                <a:solidFill>
                  <a:schemeClr val="dk1"/>
                </a:solidFill>
                <a:latin typeface="Palatino"/>
                <a:ea typeface="Palatino"/>
                <a:cs typeface="Palatino"/>
                <a:sym typeface="Palatino"/>
              </a:rPr>
              <a:t>:Which of the following is a symptom of malabsorptive disorders? </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rPr lang="en-US" sz="1350">
                <a:solidFill>
                  <a:schemeClr val="dk1"/>
                </a:solidFill>
                <a:latin typeface="Palatino"/>
                <a:ea typeface="Palatino"/>
                <a:cs typeface="Palatino"/>
                <a:sym typeface="Palatino"/>
              </a:rPr>
              <a:t>(A) they might have anemia due to pyridoxine, B12 and folate malabsorption</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rPr lang="en-US" sz="1350">
                <a:solidFill>
                  <a:schemeClr val="dk1"/>
                </a:solidFill>
                <a:latin typeface="Palatino"/>
                <a:ea typeface="Palatino"/>
                <a:cs typeface="Palatino"/>
                <a:sym typeface="Palatino"/>
              </a:rPr>
              <a:t>(B)  they might have bleeding due to vit K malabsorption</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rPr lang="en-US" sz="1350">
                <a:solidFill>
                  <a:schemeClr val="dk1"/>
                </a:solidFill>
                <a:latin typeface="Palatino"/>
                <a:ea typeface="Palatino"/>
                <a:cs typeface="Palatino"/>
                <a:sym typeface="Palatino"/>
              </a:rPr>
              <a:t>(C) they might have tetany due to calcium malabsorption </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rPr lang="en-US" sz="1350">
                <a:solidFill>
                  <a:schemeClr val="dk1"/>
                </a:solidFill>
                <a:latin typeface="Palatino"/>
                <a:ea typeface="Palatino"/>
                <a:cs typeface="Palatino"/>
                <a:sym typeface="Palatino"/>
              </a:rPr>
              <a:t>(D)   all of the above</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t/>
            </a:r>
            <a:endParaRPr sz="1350">
              <a:solidFill>
                <a:schemeClr val="dk1"/>
              </a:solidFill>
              <a:latin typeface="Palatino"/>
              <a:ea typeface="Palatino"/>
              <a:cs typeface="Palatino"/>
              <a:sym typeface="Palatino"/>
            </a:endParaRPr>
          </a:p>
          <a:p>
            <a:pPr indent="0" lvl="0" marL="0" rtl="0" algn="l">
              <a:spcBef>
                <a:spcPts val="150"/>
              </a:spcBef>
              <a:spcAft>
                <a:spcPts val="0"/>
              </a:spcAft>
              <a:buNone/>
            </a:pPr>
            <a:r>
              <a:rPr lang="en-US" sz="1350">
                <a:solidFill>
                  <a:srgbClr val="134F5C"/>
                </a:solidFill>
                <a:latin typeface="Palatino"/>
                <a:ea typeface="Palatino"/>
                <a:cs typeface="Palatino"/>
                <a:sym typeface="Palatino"/>
              </a:rPr>
              <a:t>Q4</a:t>
            </a:r>
            <a:r>
              <a:rPr lang="en-US" sz="1350">
                <a:solidFill>
                  <a:schemeClr val="dk1"/>
                </a:solidFill>
                <a:latin typeface="Palatino"/>
                <a:ea typeface="Palatino"/>
                <a:cs typeface="Palatino"/>
                <a:sym typeface="Palatino"/>
              </a:rPr>
              <a:t>(</a:t>
            </a:r>
            <a:r>
              <a:rPr lang="en-US" sz="1350">
                <a:solidFill>
                  <a:srgbClr val="FF0000"/>
                </a:solidFill>
                <a:latin typeface="Palatino"/>
                <a:ea typeface="Palatino"/>
                <a:cs typeface="Palatino"/>
                <a:sym typeface="Palatino"/>
              </a:rPr>
              <a:t>from robbins</a:t>
            </a:r>
            <a:r>
              <a:rPr lang="en-US" sz="1350">
                <a:solidFill>
                  <a:schemeClr val="dk1"/>
                </a:solidFill>
                <a:latin typeface="Palatino"/>
                <a:ea typeface="Palatino"/>
                <a:cs typeface="Palatino"/>
                <a:sym typeface="Palatino"/>
              </a:rPr>
              <a:t>) :which  of the following is not a step of Celiac pathogenesis?</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rPr lang="en-US" sz="1350">
                <a:solidFill>
                  <a:schemeClr val="dk1"/>
                </a:solidFill>
                <a:latin typeface="Palatino"/>
                <a:ea typeface="Palatino"/>
                <a:cs typeface="Palatino"/>
                <a:sym typeface="Palatino"/>
              </a:rPr>
              <a:t>(A) Gluten is digested into amino acids and peptides including including “Gliadin”  which will  get deamidated by “tTG”</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rPr lang="en-US" sz="1350">
                <a:solidFill>
                  <a:schemeClr val="dk1"/>
                </a:solidFill>
                <a:latin typeface="Palatino"/>
                <a:ea typeface="Palatino"/>
                <a:cs typeface="Palatino"/>
                <a:sym typeface="Palatino"/>
              </a:rPr>
              <a:t>.(B)  it will  interact with HLA-DQ2/HLA-DQ8 of the antigen presenting cells which will present it to CD4 leading to cytokines release </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rPr lang="en-US" sz="1350">
                <a:solidFill>
                  <a:schemeClr val="dk1"/>
                </a:solidFill>
                <a:latin typeface="Palatino"/>
                <a:ea typeface="Palatino"/>
                <a:cs typeface="Palatino"/>
                <a:sym typeface="Palatino"/>
              </a:rPr>
              <a:t>(C)  B-Cell activation leading to  generation of antibodies against tTG , Gliadin </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rPr lang="en-US" sz="1350">
                <a:solidFill>
                  <a:schemeClr val="dk1"/>
                </a:solidFill>
                <a:latin typeface="Palatino"/>
                <a:ea typeface="Palatino"/>
                <a:cs typeface="Palatino"/>
                <a:sym typeface="Palatino"/>
              </a:rPr>
              <a:t>and CD8 will enterocytes who expresses surface  MIC-A </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rPr lang="en-US" sz="1350">
                <a:solidFill>
                  <a:schemeClr val="dk1"/>
                </a:solidFill>
                <a:latin typeface="Palatino"/>
                <a:ea typeface="Palatino"/>
                <a:cs typeface="Palatino"/>
                <a:sym typeface="Palatino"/>
              </a:rPr>
              <a:t>(D)   all of the above are true</a:t>
            </a:r>
            <a:endParaRPr sz="1350">
              <a:solidFill>
                <a:schemeClr val="dk1"/>
              </a:solidFill>
              <a:latin typeface="Palatino"/>
              <a:ea typeface="Palatino"/>
              <a:cs typeface="Palatino"/>
              <a:sym typeface="Palatino"/>
            </a:endParaRPr>
          </a:p>
          <a:p>
            <a:pPr indent="0" lvl="0" marL="0" marR="50800" rtl="0" algn="l">
              <a:spcBef>
                <a:spcPts val="150"/>
              </a:spcBef>
              <a:spcAft>
                <a:spcPts val="0"/>
              </a:spcAft>
              <a:buNone/>
            </a:pPr>
            <a:r>
              <a:t/>
            </a:r>
            <a:endParaRPr sz="1350">
              <a:solidFill>
                <a:schemeClr val="dk1"/>
              </a:solidFill>
              <a:latin typeface="Palatino"/>
              <a:ea typeface="Palatino"/>
              <a:cs typeface="Palatino"/>
              <a:sym typeface="Palatino"/>
            </a:endParaRPr>
          </a:p>
          <a:p>
            <a:pPr indent="0" lvl="0" marL="0" rtl="0" algn="l">
              <a:spcBef>
                <a:spcPts val="150"/>
              </a:spcBef>
              <a:spcAft>
                <a:spcPts val="0"/>
              </a:spcAft>
              <a:buNone/>
            </a:pPr>
            <a:r>
              <a:rPr lang="en-US" sz="1350">
                <a:solidFill>
                  <a:srgbClr val="134F5C"/>
                </a:solidFill>
                <a:latin typeface="Palatino"/>
                <a:ea typeface="Palatino"/>
                <a:cs typeface="Palatino"/>
                <a:sym typeface="Palatino"/>
              </a:rPr>
              <a:t>Q5</a:t>
            </a:r>
            <a:r>
              <a:rPr lang="en-US" sz="1350">
                <a:solidFill>
                  <a:schemeClr val="dk1"/>
                </a:solidFill>
                <a:latin typeface="Palatino"/>
                <a:ea typeface="Palatino"/>
                <a:cs typeface="Palatino"/>
                <a:sym typeface="Palatino"/>
              </a:rPr>
              <a:t> A 4-year-old girl is brought to the physician because her parents noticed that she has been having pale, fatty, foul-smelling stools. The patient is at the 50th percentile for height and 10th percentile for weight. Her symptoms respond dramatically to a gluten-free diet. Which of the following is the most likely diagnosis?</a:t>
            </a:r>
            <a:endParaRPr sz="1350">
              <a:solidFill>
                <a:schemeClr val="dk1"/>
              </a:solidFill>
              <a:latin typeface="Palatino"/>
              <a:ea typeface="Palatino"/>
              <a:cs typeface="Palatino"/>
              <a:sym typeface="Palatino"/>
            </a:endParaRPr>
          </a:p>
          <a:p>
            <a:pPr indent="0" lvl="0" marL="0" rtl="0" algn="l">
              <a:spcBef>
                <a:spcPts val="150"/>
              </a:spcBef>
              <a:spcAft>
                <a:spcPts val="0"/>
              </a:spcAft>
              <a:buNone/>
            </a:pPr>
            <a:r>
              <a:rPr lang="en-US" sz="1350">
                <a:solidFill>
                  <a:schemeClr val="dk1"/>
                </a:solidFill>
                <a:latin typeface="Palatino"/>
                <a:ea typeface="Palatino"/>
                <a:cs typeface="Palatino"/>
                <a:sym typeface="Palatino"/>
              </a:rPr>
              <a:t>(A) Celiac sprue </a:t>
            </a:r>
            <a:endParaRPr sz="1350">
              <a:solidFill>
                <a:schemeClr val="dk1"/>
              </a:solidFill>
              <a:latin typeface="Palatino"/>
              <a:ea typeface="Palatino"/>
              <a:cs typeface="Palatino"/>
              <a:sym typeface="Palatino"/>
            </a:endParaRPr>
          </a:p>
          <a:p>
            <a:pPr indent="0" lvl="0" marL="0" rtl="0" algn="l">
              <a:spcBef>
                <a:spcPts val="150"/>
              </a:spcBef>
              <a:spcAft>
                <a:spcPts val="0"/>
              </a:spcAft>
              <a:buNone/>
            </a:pPr>
            <a:r>
              <a:rPr lang="en-US" sz="1350">
                <a:solidFill>
                  <a:schemeClr val="dk1"/>
                </a:solidFill>
                <a:latin typeface="Palatino"/>
                <a:ea typeface="Palatino"/>
                <a:cs typeface="Palatino"/>
                <a:sym typeface="Palatino"/>
              </a:rPr>
              <a:t>(B) Cystic ﬁbrosis of the pancreas </a:t>
            </a:r>
            <a:endParaRPr sz="1350">
              <a:solidFill>
                <a:schemeClr val="dk1"/>
              </a:solidFill>
              <a:latin typeface="Palatino"/>
              <a:ea typeface="Palatino"/>
              <a:cs typeface="Palatino"/>
              <a:sym typeface="Palatino"/>
            </a:endParaRPr>
          </a:p>
          <a:p>
            <a:pPr indent="0" lvl="0" marL="0" rtl="0" algn="l">
              <a:spcBef>
                <a:spcPts val="150"/>
              </a:spcBef>
              <a:spcAft>
                <a:spcPts val="0"/>
              </a:spcAft>
              <a:buNone/>
            </a:pPr>
            <a:r>
              <a:rPr lang="en-US" sz="1350">
                <a:solidFill>
                  <a:schemeClr val="dk1"/>
                </a:solidFill>
                <a:latin typeface="Palatino"/>
                <a:ea typeface="Palatino"/>
                <a:cs typeface="Palatino"/>
                <a:sym typeface="Palatino"/>
              </a:rPr>
              <a:t>(C) Ménétrier disease </a:t>
            </a:r>
            <a:endParaRPr sz="1350">
              <a:solidFill>
                <a:schemeClr val="dk1"/>
              </a:solidFill>
              <a:latin typeface="Palatino"/>
              <a:ea typeface="Palatino"/>
              <a:cs typeface="Palatino"/>
              <a:sym typeface="Palatino"/>
            </a:endParaRPr>
          </a:p>
          <a:p>
            <a:pPr indent="0" lvl="0" marL="0" rtl="0" algn="l">
              <a:spcBef>
                <a:spcPts val="150"/>
              </a:spcBef>
              <a:spcAft>
                <a:spcPts val="0"/>
              </a:spcAft>
              <a:buNone/>
            </a:pPr>
            <a:r>
              <a:rPr lang="en-US" sz="1350">
                <a:solidFill>
                  <a:schemeClr val="dk1"/>
                </a:solidFill>
                <a:latin typeface="Palatino"/>
                <a:ea typeface="Palatino"/>
                <a:cs typeface="Palatino"/>
                <a:sym typeface="Palatino"/>
              </a:rPr>
              <a:t>(D) Tropical sprue </a:t>
            </a:r>
            <a:endParaRPr sz="1350">
              <a:solidFill>
                <a:schemeClr val="dk1"/>
              </a:solidFill>
              <a:latin typeface="Palatino"/>
              <a:ea typeface="Palatino"/>
              <a:cs typeface="Palatino"/>
              <a:sym typeface="Palatino"/>
            </a:endParaRPr>
          </a:p>
          <a:p>
            <a:pPr indent="0" lvl="0" marL="0" marR="50800" rtl="0" algn="l">
              <a:spcBef>
                <a:spcPts val="150"/>
              </a:spcBef>
              <a:spcAft>
                <a:spcPts val="150"/>
              </a:spcAft>
              <a:buClr>
                <a:schemeClr val="dk1"/>
              </a:buClr>
              <a:buSzPts val="1100"/>
              <a:buFont typeface="Arial"/>
              <a:buNone/>
            </a:pPr>
            <a:r>
              <a:t/>
            </a:r>
            <a:endParaRPr sz="1350">
              <a:solidFill>
                <a:schemeClr val="dk1"/>
              </a:solidFill>
              <a:latin typeface="Palatino"/>
              <a:ea typeface="Palatino"/>
              <a:cs typeface="Palatino"/>
              <a:sym typeface="Palatino"/>
            </a:endParaRPr>
          </a:p>
        </p:txBody>
      </p:sp>
      <p:pic>
        <p:nvPicPr>
          <p:cNvPr id="247" name="Google Shape;247;p27"/>
          <p:cNvPicPr preferRelativeResize="0"/>
          <p:nvPr/>
        </p:nvPicPr>
        <p:blipFill rotWithShape="1">
          <a:blip r:embed="rId3">
            <a:alphaModFix/>
          </a:blip>
          <a:srcRect b="0" l="0" r="0" t="0"/>
          <a:stretch/>
        </p:blipFill>
        <p:spPr>
          <a:xfrm>
            <a:off x="5960951" y="247250"/>
            <a:ext cx="586374" cy="1028200"/>
          </a:xfrm>
          <a:prstGeom prst="rect">
            <a:avLst/>
          </a:prstGeom>
          <a:noFill/>
          <a:ln>
            <a:noFill/>
          </a:ln>
        </p:spPr>
      </p:pic>
      <p:graphicFrame>
        <p:nvGraphicFramePr>
          <p:cNvPr id="248" name="Google Shape;248;p27"/>
          <p:cNvGraphicFramePr/>
          <p:nvPr/>
        </p:nvGraphicFramePr>
        <p:xfrm>
          <a:off x="4114125" y="8839325"/>
          <a:ext cx="3000000" cy="3000000"/>
        </p:xfrm>
        <a:graphic>
          <a:graphicData uri="http://schemas.openxmlformats.org/drawingml/2006/table">
            <a:tbl>
              <a:tblPr>
                <a:noFill/>
                <a:tableStyleId>{4F4BFE3E-46C1-462E-8E40-2819993C33B4}</a:tableStyleId>
              </a:tblPr>
              <a:tblGrid>
                <a:gridCol w="2537775"/>
              </a:tblGrid>
              <a:tr h="769500">
                <a:tc>
                  <a:txBody>
                    <a:bodyPr>
                      <a:noAutofit/>
                    </a:bodyPr>
                    <a:lstStyle/>
                    <a:p>
                      <a:pPr indent="0" lvl="0" marL="0" rtl="0" algn="ctr">
                        <a:spcBef>
                          <a:spcPts val="1000"/>
                        </a:spcBef>
                        <a:spcAft>
                          <a:spcPts val="0"/>
                        </a:spcAft>
                        <a:buNone/>
                      </a:pPr>
                      <a:r>
                        <a:rPr lang="en-US" sz="1800">
                          <a:solidFill>
                            <a:srgbClr val="B7B7B7"/>
                          </a:solidFill>
                          <a:latin typeface="Palatino"/>
                          <a:ea typeface="Palatino"/>
                          <a:cs typeface="Palatino"/>
                          <a:sym typeface="Palatino"/>
                        </a:rPr>
                        <a:t>1-C 2-D 3-D 4-D 5-A</a:t>
                      </a:r>
                      <a:endParaRPr sz="1800">
                        <a:solidFill>
                          <a:srgbClr val="B7B7B7"/>
                        </a:solidFill>
                        <a:latin typeface="Palatino"/>
                        <a:ea typeface="Palatino"/>
                        <a:cs typeface="Palatino"/>
                        <a:sym typeface="Palatino"/>
                      </a:endParaRPr>
                    </a:p>
                  </a:txBody>
                  <a:tcPr marT="91425" marB="91425" marR="91425" marL="91425">
                    <a:lnL cap="flat" cmpd="sng" w="19050">
                      <a:solidFill>
                        <a:srgbClr val="783F04"/>
                      </a:solidFill>
                      <a:prstDash val="dashDot"/>
                      <a:round/>
                      <a:headEnd len="sm" w="sm" type="none"/>
                      <a:tailEnd len="sm" w="sm" type="none"/>
                    </a:lnL>
                    <a:lnR cap="flat" cmpd="sng" w="19050">
                      <a:solidFill>
                        <a:srgbClr val="783F04"/>
                      </a:solidFill>
                      <a:prstDash val="dashDot"/>
                      <a:round/>
                      <a:headEnd len="sm" w="sm" type="none"/>
                      <a:tailEnd len="sm" w="sm" type="none"/>
                    </a:lnR>
                    <a:lnT cap="flat" cmpd="sng" w="19050">
                      <a:solidFill>
                        <a:srgbClr val="783F04"/>
                      </a:solidFill>
                      <a:prstDash val="dashDot"/>
                      <a:round/>
                      <a:headEnd len="sm" w="sm" type="none"/>
                      <a:tailEnd len="sm" w="sm" type="none"/>
                    </a:lnT>
                    <a:lnB cap="flat" cmpd="sng" w="19050">
                      <a:solidFill>
                        <a:srgbClr val="783F04"/>
                      </a:solidFill>
                      <a:prstDash val="dashDot"/>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chemeClr val="lt1"/>
        </a:solidFill>
      </p:bgPr>
    </p:bg>
    <p:spTree>
      <p:nvGrpSpPr>
        <p:cNvPr id="252" name="Shape 252"/>
        <p:cNvGrpSpPr/>
        <p:nvPr/>
      </p:nvGrpSpPr>
      <p:grpSpPr>
        <a:xfrm>
          <a:off x="0" y="0"/>
          <a:ext cx="0" cy="0"/>
          <a:chOff x="0" y="0"/>
          <a:chExt cx="0" cy="0"/>
        </a:xfrm>
      </p:grpSpPr>
      <p:sp>
        <p:nvSpPr>
          <p:cNvPr id="253" name="Google Shape;253;p28"/>
          <p:cNvSpPr txBox="1"/>
          <p:nvPr/>
        </p:nvSpPr>
        <p:spPr>
          <a:xfrm>
            <a:off x="0" y="5137666"/>
            <a:ext cx="6858000" cy="4032000"/>
          </a:xfrm>
          <a:prstGeom prst="rect">
            <a:avLst/>
          </a:prstGeom>
          <a:solidFill>
            <a:srgbClr val="EDEDED">
              <a:alpha val="4902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600"/>
              <a:buFont typeface="Arial"/>
              <a:buNone/>
            </a:pPr>
            <a:r>
              <a:rPr b="1" lang="en-US" sz="1600">
                <a:solidFill>
                  <a:srgbClr val="783F04"/>
                </a:solidFill>
                <a:latin typeface="Century Gothic"/>
                <a:ea typeface="Century Gothic"/>
                <a:cs typeface="Century Gothic"/>
                <a:sym typeface="Century Gothic"/>
              </a:rPr>
              <a:t>راكان محمد الغنيم</a:t>
            </a:r>
            <a:endParaRPr b="1" sz="1600">
              <a:solidFill>
                <a:srgbClr val="783F04"/>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600"/>
              <a:buFont typeface="Arial"/>
              <a:buNone/>
            </a:pPr>
            <a:r>
              <a:rPr b="1" lang="en-US" sz="1600">
                <a:solidFill>
                  <a:srgbClr val="783F04"/>
                </a:solidFill>
                <a:latin typeface="Century Gothic"/>
                <a:ea typeface="Century Gothic"/>
                <a:cs typeface="Century Gothic"/>
                <a:sym typeface="Century Gothic"/>
              </a:rPr>
              <a:t>سلطان ناصر الناصر</a:t>
            </a:r>
            <a:endParaRPr b="1" sz="1600">
              <a:solidFill>
                <a:srgbClr val="783F04"/>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600"/>
              <a:buFont typeface="Arial"/>
              <a:buNone/>
            </a:pPr>
            <a:r>
              <a:rPr b="1" lang="en-US" sz="1600">
                <a:solidFill>
                  <a:srgbClr val="BF9000"/>
                </a:solidFill>
                <a:latin typeface="Century Gothic"/>
                <a:ea typeface="Century Gothic"/>
                <a:cs typeface="Century Gothic"/>
                <a:sym typeface="Century Gothic"/>
              </a:rPr>
              <a:t>عادل</a:t>
            </a:r>
            <a:r>
              <a:rPr b="1" lang="en-US" sz="1600">
                <a:solidFill>
                  <a:srgbClr val="783F04"/>
                </a:solidFill>
                <a:latin typeface="Century Gothic"/>
                <a:ea typeface="Century Gothic"/>
                <a:cs typeface="Century Gothic"/>
                <a:sym typeface="Century Gothic"/>
              </a:rPr>
              <a:t> عبدالعزيز السحيباني</a:t>
            </a:r>
            <a:endParaRPr b="1" sz="1600">
              <a:solidFill>
                <a:srgbClr val="783F04"/>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600"/>
              <a:buFont typeface="Arial"/>
              <a:buNone/>
            </a:pPr>
            <a:r>
              <a:rPr b="1" lang="en-US" sz="1600">
                <a:solidFill>
                  <a:srgbClr val="783F04"/>
                </a:solidFill>
                <a:latin typeface="Century Gothic"/>
                <a:ea typeface="Century Gothic"/>
                <a:cs typeface="Century Gothic"/>
                <a:sym typeface="Century Gothic"/>
              </a:rPr>
              <a:t>حسن محمد العريني</a:t>
            </a:r>
            <a:endParaRPr b="1" sz="1600">
              <a:solidFill>
                <a:srgbClr val="783F04"/>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600"/>
              <a:buFont typeface="Arial"/>
              <a:buNone/>
            </a:pPr>
            <a:r>
              <a:rPr b="1" lang="en-US" sz="1600">
                <a:solidFill>
                  <a:srgbClr val="BF9000"/>
                </a:solidFill>
                <a:latin typeface="Century Gothic"/>
                <a:ea typeface="Century Gothic"/>
                <a:cs typeface="Century Gothic"/>
                <a:sym typeface="Century Gothic"/>
              </a:rPr>
              <a:t>تركي</a:t>
            </a:r>
            <a:r>
              <a:rPr b="1" lang="en-US" sz="1600">
                <a:solidFill>
                  <a:srgbClr val="783F04"/>
                </a:solidFill>
                <a:latin typeface="Century Gothic"/>
                <a:ea typeface="Century Gothic"/>
                <a:cs typeface="Century Gothic"/>
                <a:sym typeface="Century Gothic"/>
              </a:rPr>
              <a:t> عيد الشمري</a:t>
            </a:r>
            <a:endParaRPr b="1" sz="1600">
              <a:solidFill>
                <a:srgbClr val="783F04"/>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600"/>
              <a:buFont typeface="Arial"/>
              <a:buNone/>
            </a:pPr>
            <a:r>
              <a:rPr b="1" lang="en-US" sz="1600">
                <a:solidFill>
                  <a:srgbClr val="783F04"/>
                </a:solidFill>
                <a:latin typeface="Century Gothic"/>
                <a:ea typeface="Century Gothic"/>
                <a:cs typeface="Century Gothic"/>
                <a:sym typeface="Century Gothic"/>
              </a:rPr>
              <a:t>عبدالجبار اليماني</a:t>
            </a:r>
            <a:endParaRPr b="1" sz="1600">
              <a:solidFill>
                <a:srgbClr val="783F04"/>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600"/>
              <a:buFont typeface="Arial"/>
              <a:buNone/>
            </a:pPr>
            <a:r>
              <a:rPr b="1" lang="en-US" sz="1600">
                <a:solidFill>
                  <a:srgbClr val="783F04"/>
                </a:solidFill>
                <a:latin typeface="Century Gothic"/>
                <a:ea typeface="Century Gothic"/>
                <a:cs typeface="Century Gothic"/>
                <a:sym typeface="Century Gothic"/>
              </a:rPr>
              <a:t>عبدالله المعيذر</a:t>
            </a:r>
            <a:endParaRPr b="1" sz="1600">
              <a:solidFill>
                <a:srgbClr val="783F04"/>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600"/>
              <a:buFont typeface="Arial"/>
              <a:buNone/>
            </a:pPr>
            <a:r>
              <a:rPr b="1" lang="en-US" sz="1600">
                <a:solidFill>
                  <a:srgbClr val="BF9000"/>
                </a:solidFill>
                <a:latin typeface="Century Gothic"/>
                <a:ea typeface="Century Gothic"/>
                <a:cs typeface="Century Gothic"/>
                <a:sym typeface="Century Gothic"/>
              </a:rPr>
              <a:t>منصور</a:t>
            </a:r>
            <a:r>
              <a:rPr b="1" lang="en-US" sz="1600">
                <a:solidFill>
                  <a:srgbClr val="783F04"/>
                </a:solidFill>
                <a:latin typeface="Century Gothic"/>
                <a:ea typeface="Century Gothic"/>
                <a:cs typeface="Century Gothic"/>
                <a:sym typeface="Century Gothic"/>
              </a:rPr>
              <a:t> العبرة</a:t>
            </a:r>
            <a:endParaRPr b="1" sz="1600">
              <a:solidFill>
                <a:srgbClr val="783F04"/>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600"/>
              <a:buFont typeface="Arial"/>
              <a:buNone/>
            </a:pPr>
            <a:r>
              <a:rPr b="1" lang="en-US" sz="1600">
                <a:solidFill>
                  <a:srgbClr val="BF9000"/>
                </a:solidFill>
                <a:latin typeface="Century Gothic"/>
                <a:ea typeface="Century Gothic"/>
                <a:cs typeface="Century Gothic"/>
                <a:sym typeface="Century Gothic"/>
              </a:rPr>
              <a:t>خالد</a:t>
            </a:r>
            <a:r>
              <a:rPr b="1" lang="en-US" sz="1600">
                <a:solidFill>
                  <a:srgbClr val="783F04"/>
                </a:solidFill>
                <a:latin typeface="Century Gothic"/>
                <a:ea typeface="Century Gothic"/>
                <a:cs typeface="Century Gothic"/>
                <a:sym typeface="Century Gothic"/>
              </a:rPr>
              <a:t> العقيلي</a:t>
            </a:r>
            <a:endParaRPr b="1" sz="1600">
              <a:solidFill>
                <a:srgbClr val="783F04"/>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600"/>
              <a:buFont typeface="Arial"/>
              <a:buNone/>
            </a:pPr>
            <a:r>
              <a:rPr b="1" lang="en-US" sz="1600">
                <a:solidFill>
                  <a:srgbClr val="783F04"/>
                </a:solidFill>
                <a:latin typeface="Century Gothic"/>
                <a:ea typeface="Century Gothic"/>
                <a:cs typeface="Century Gothic"/>
                <a:sym typeface="Century Gothic"/>
              </a:rPr>
              <a:t>تركي آل ينهار</a:t>
            </a:r>
            <a:endParaRPr b="1" sz="1600">
              <a:solidFill>
                <a:srgbClr val="783F04"/>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600"/>
              <a:buFont typeface="Arial"/>
              <a:buNone/>
            </a:pPr>
            <a:r>
              <a:rPr b="1" lang="en-US" sz="1600">
                <a:solidFill>
                  <a:srgbClr val="783F04"/>
                </a:solidFill>
                <a:latin typeface="Century Gothic"/>
                <a:ea typeface="Century Gothic"/>
                <a:cs typeface="Century Gothic"/>
                <a:sym typeface="Century Gothic"/>
              </a:rPr>
              <a:t>سعد الفوزان</a:t>
            </a:r>
            <a:endParaRPr b="1" sz="1600">
              <a:solidFill>
                <a:srgbClr val="783F04"/>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600"/>
              <a:buFont typeface="Arial"/>
              <a:buNone/>
            </a:pPr>
            <a:r>
              <a:rPr b="1" lang="en-US" sz="1600">
                <a:solidFill>
                  <a:srgbClr val="BF9000"/>
                </a:solidFill>
                <a:latin typeface="Century Gothic"/>
                <a:ea typeface="Century Gothic"/>
                <a:cs typeface="Century Gothic"/>
                <a:sym typeface="Century Gothic"/>
              </a:rPr>
              <a:t>عبدالاله</a:t>
            </a:r>
            <a:r>
              <a:rPr b="1" lang="en-US" sz="1600">
                <a:solidFill>
                  <a:srgbClr val="783F04"/>
                </a:solidFill>
                <a:latin typeface="Century Gothic"/>
                <a:ea typeface="Century Gothic"/>
                <a:cs typeface="Century Gothic"/>
                <a:sym typeface="Century Gothic"/>
              </a:rPr>
              <a:t> الدوسري</a:t>
            </a:r>
            <a:endParaRPr b="1" sz="1600">
              <a:solidFill>
                <a:srgbClr val="783F04"/>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Century Gothic"/>
              <a:ea typeface="Century Gothic"/>
              <a:cs typeface="Century Gothic"/>
              <a:sym typeface="Century Gothic"/>
            </a:endParaRPr>
          </a:p>
        </p:txBody>
      </p:sp>
      <p:sp>
        <p:nvSpPr>
          <p:cNvPr id="254" name="Google Shape;254;p28"/>
          <p:cNvSpPr txBox="1"/>
          <p:nvPr/>
        </p:nvSpPr>
        <p:spPr>
          <a:xfrm>
            <a:off x="704474" y="305879"/>
            <a:ext cx="5287500" cy="1200300"/>
          </a:xfrm>
          <a:prstGeom prst="rect">
            <a:avLst/>
          </a:prstGeom>
          <a:solidFill>
            <a:srgbClr val="FDF6F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3"/>
                </a:solidFill>
                <a:latin typeface="Arimo"/>
                <a:ea typeface="Arimo"/>
                <a:cs typeface="Arimo"/>
                <a:sym typeface="Arimo"/>
              </a:rPr>
              <a:t>كل الشكر والتقدير للجهود العظيمة</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3"/>
                </a:solidFill>
                <a:latin typeface="Arimo"/>
                <a:ea typeface="Arimo"/>
                <a:cs typeface="Arimo"/>
                <a:sym typeface="Arimo"/>
              </a:rPr>
              <a:t> من قبل أعضاء فريق علم الأمراض الكرام.</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accent3"/>
              </a:solidFill>
              <a:latin typeface="Arimo"/>
              <a:ea typeface="Arimo"/>
              <a:cs typeface="Arimo"/>
              <a:sym typeface="Arimo"/>
            </a:endParaRPr>
          </a:p>
        </p:txBody>
      </p:sp>
      <p:sp>
        <p:nvSpPr>
          <p:cNvPr id="255" name="Google Shape;255;p28"/>
          <p:cNvSpPr txBox="1"/>
          <p:nvPr/>
        </p:nvSpPr>
        <p:spPr>
          <a:xfrm>
            <a:off x="4572000" y="1916668"/>
            <a:ext cx="2286000" cy="369300"/>
          </a:xfrm>
          <a:prstGeom prst="rect">
            <a:avLst/>
          </a:prstGeom>
          <a:solidFill>
            <a:srgbClr val="DCD2C8"/>
          </a:solidFill>
          <a:ln cap="flat" cmpd="sng" w="12700">
            <a:solidFill>
              <a:srgbClr val="BA8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قادة فريق علم الأمراض</a:t>
            </a:r>
            <a:endParaRPr b="0" i="0" sz="1400" u="none" cap="none" strike="noStrike">
              <a:solidFill>
                <a:srgbClr val="000000"/>
              </a:solidFill>
              <a:latin typeface="Arial"/>
              <a:ea typeface="Arial"/>
              <a:cs typeface="Arial"/>
              <a:sym typeface="Arial"/>
            </a:endParaRPr>
          </a:p>
        </p:txBody>
      </p:sp>
      <p:sp>
        <p:nvSpPr>
          <p:cNvPr id="256" name="Google Shape;256;p28"/>
          <p:cNvSpPr txBox="1"/>
          <p:nvPr/>
        </p:nvSpPr>
        <p:spPr>
          <a:xfrm>
            <a:off x="4572000" y="4768334"/>
            <a:ext cx="2286000" cy="369300"/>
          </a:xfrm>
          <a:prstGeom prst="rect">
            <a:avLst/>
          </a:prstGeom>
          <a:solidFill>
            <a:srgbClr val="D5C9BD"/>
          </a:solidFill>
          <a:ln cap="flat" cmpd="sng" w="12700">
            <a:solidFill>
              <a:srgbClr val="BA8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اعضاء فريق علم الأمراض</a:t>
            </a:r>
            <a:endParaRPr b="0" i="0" sz="1400" u="none" cap="none" strike="noStrike">
              <a:solidFill>
                <a:srgbClr val="000000"/>
              </a:solidFill>
              <a:latin typeface="Arial"/>
              <a:ea typeface="Arial"/>
              <a:cs typeface="Arial"/>
              <a:sym typeface="Arial"/>
            </a:endParaRPr>
          </a:p>
        </p:txBody>
      </p:sp>
      <p:sp>
        <p:nvSpPr>
          <p:cNvPr id="257" name="Google Shape;257;p28"/>
          <p:cNvSpPr txBox="1"/>
          <p:nvPr/>
        </p:nvSpPr>
        <p:spPr>
          <a:xfrm>
            <a:off x="-80712" y="2850059"/>
            <a:ext cx="6858000" cy="1354200"/>
          </a:xfrm>
          <a:prstGeom prst="rect">
            <a:avLst/>
          </a:prstGeom>
          <a:solidFill>
            <a:srgbClr val="EDEDED">
              <a:alpha val="49020"/>
            </a:srgbClr>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t/>
            </a:r>
            <a:endParaRPr b="1" i="0" sz="1600" u="none" cap="none" strike="noStrike">
              <a:solidFill>
                <a:schemeClr val="accent5"/>
              </a:solidFill>
              <a:latin typeface="Century Gothic"/>
              <a:ea typeface="Century Gothic"/>
              <a:cs typeface="Century Gothic"/>
              <a:sym typeface="Century Gothic"/>
            </a:endParaRPr>
          </a:p>
        </p:txBody>
      </p:sp>
      <p:sp>
        <p:nvSpPr>
          <p:cNvPr id="258" name="Google Shape;258;p28"/>
          <p:cNvSpPr txBox="1"/>
          <p:nvPr/>
        </p:nvSpPr>
        <p:spPr>
          <a:xfrm>
            <a:off x="3264275" y="3135519"/>
            <a:ext cx="1734600" cy="62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783F04"/>
                </a:solidFill>
              </a:rPr>
              <a:t>فايز غياث الدرسوني</a:t>
            </a:r>
            <a:endParaRPr b="1">
              <a:solidFill>
                <a:srgbClr val="783F04"/>
              </a:solidFill>
            </a:endParaRPr>
          </a:p>
        </p:txBody>
      </p:sp>
      <p:sp>
        <p:nvSpPr>
          <p:cNvPr id="259" name="Google Shape;259;p28"/>
          <p:cNvSpPr txBox="1"/>
          <p:nvPr/>
        </p:nvSpPr>
        <p:spPr>
          <a:xfrm>
            <a:off x="1529677" y="3137287"/>
            <a:ext cx="17346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783F04"/>
                </a:solidFill>
              </a:rPr>
              <a:t>شيرين العكيلي </a:t>
            </a:r>
            <a:endParaRPr b="1">
              <a:solidFill>
                <a:srgbClr val="783F04"/>
              </a:solidFill>
            </a:endParaRPr>
          </a:p>
        </p:txBody>
      </p:sp>
      <p:sp>
        <p:nvSpPr>
          <p:cNvPr id="260" name="Google Shape;260;p28"/>
          <p:cNvSpPr txBox="1"/>
          <p:nvPr/>
        </p:nvSpPr>
        <p:spPr>
          <a:xfrm>
            <a:off x="171757" y="5391225"/>
            <a:ext cx="3334200" cy="28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8"/>
          <p:cNvSpPr txBox="1"/>
          <p:nvPr/>
        </p:nvSpPr>
        <p:spPr>
          <a:xfrm>
            <a:off x="2529300" y="5391250"/>
            <a:ext cx="2042700" cy="38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783F04"/>
                </a:solidFill>
              </a:rPr>
              <a:t>مها العَمري </a:t>
            </a:r>
            <a:endParaRPr b="1" sz="1600">
              <a:solidFill>
                <a:srgbClr val="783F04"/>
              </a:solidFill>
            </a:endParaRPr>
          </a:p>
          <a:p>
            <a:pPr indent="0" lvl="0" marL="0" rtl="0" algn="l">
              <a:spcBef>
                <a:spcPts val="0"/>
              </a:spcBef>
              <a:spcAft>
                <a:spcPts val="0"/>
              </a:spcAft>
              <a:buNone/>
            </a:pPr>
            <a:r>
              <a:rPr b="1" lang="en-US" sz="1600">
                <a:solidFill>
                  <a:srgbClr val="783F04"/>
                </a:solidFill>
              </a:rPr>
              <a:t>مجد البراك</a:t>
            </a:r>
            <a:endParaRPr b="1" sz="1600">
              <a:solidFill>
                <a:srgbClr val="783F04"/>
              </a:solidFill>
            </a:endParaRPr>
          </a:p>
          <a:p>
            <a:pPr indent="0" lvl="0" marL="0" rtl="0" algn="l">
              <a:spcBef>
                <a:spcPts val="0"/>
              </a:spcBef>
              <a:spcAft>
                <a:spcPts val="0"/>
              </a:spcAft>
              <a:buNone/>
            </a:pPr>
            <a:r>
              <a:rPr b="1" lang="en-US" sz="1600">
                <a:solidFill>
                  <a:srgbClr val="783F04"/>
                </a:solidFill>
              </a:rPr>
              <a:t>بتول الرحيمي </a:t>
            </a:r>
            <a:endParaRPr b="1" sz="1600">
              <a:solidFill>
                <a:srgbClr val="783F04"/>
              </a:solidFill>
            </a:endParaRPr>
          </a:p>
          <a:p>
            <a:pPr indent="0" lvl="0" marL="0" rtl="0" algn="l">
              <a:spcBef>
                <a:spcPts val="0"/>
              </a:spcBef>
              <a:spcAft>
                <a:spcPts val="0"/>
              </a:spcAft>
              <a:buNone/>
            </a:pPr>
            <a:r>
              <a:rPr b="1" lang="en-US" sz="1600">
                <a:solidFill>
                  <a:srgbClr val="783F04"/>
                </a:solidFill>
              </a:rPr>
              <a:t>منيرة المسعد</a:t>
            </a:r>
            <a:endParaRPr b="1" sz="1600">
              <a:solidFill>
                <a:srgbClr val="783F04"/>
              </a:solidFill>
            </a:endParaRPr>
          </a:p>
          <a:p>
            <a:pPr indent="0" lvl="0" marL="0" rtl="0" algn="l">
              <a:spcBef>
                <a:spcPts val="0"/>
              </a:spcBef>
              <a:spcAft>
                <a:spcPts val="0"/>
              </a:spcAft>
              <a:buNone/>
            </a:pPr>
            <a:r>
              <a:rPr b="1" lang="en-US" sz="1600">
                <a:solidFill>
                  <a:srgbClr val="783F04"/>
                </a:solidFill>
              </a:rPr>
              <a:t>مشاعل القحطاني</a:t>
            </a:r>
            <a:endParaRPr b="1" sz="1600">
              <a:solidFill>
                <a:srgbClr val="783F04"/>
              </a:solidFill>
            </a:endParaRPr>
          </a:p>
          <a:p>
            <a:pPr indent="0" lvl="0" marL="0" rtl="0" algn="l">
              <a:spcBef>
                <a:spcPts val="0"/>
              </a:spcBef>
              <a:spcAft>
                <a:spcPts val="0"/>
              </a:spcAft>
              <a:buNone/>
            </a:pPr>
            <a:r>
              <a:rPr b="1" lang="en-US" sz="1600">
                <a:solidFill>
                  <a:srgbClr val="783F04"/>
                </a:solidFill>
              </a:rPr>
              <a:t>رِناد الفرم</a:t>
            </a:r>
            <a:endParaRPr b="1" sz="1600">
              <a:solidFill>
                <a:srgbClr val="783F04"/>
              </a:solidFill>
            </a:endParaRPr>
          </a:p>
          <a:p>
            <a:pPr indent="0" lvl="0" marL="0" rtl="0" algn="l">
              <a:spcBef>
                <a:spcPts val="0"/>
              </a:spcBef>
              <a:spcAft>
                <a:spcPts val="0"/>
              </a:spcAft>
              <a:buNone/>
            </a:pPr>
            <a:r>
              <a:rPr b="1" lang="en-US" sz="1600">
                <a:solidFill>
                  <a:srgbClr val="783F04"/>
                </a:solidFill>
              </a:rPr>
              <a:t>غادة الحيدري</a:t>
            </a:r>
            <a:endParaRPr b="1" sz="1600">
              <a:solidFill>
                <a:srgbClr val="783F04"/>
              </a:solidFill>
            </a:endParaRPr>
          </a:p>
          <a:p>
            <a:pPr indent="0" lvl="0" marL="0" rtl="0" algn="l">
              <a:spcBef>
                <a:spcPts val="0"/>
              </a:spcBef>
              <a:spcAft>
                <a:spcPts val="0"/>
              </a:spcAft>
              <a:buNone/>
            </a:pPr>
            <a:r>
              <a:rPr b="1" lang="en-US" sz="1600">
                <a:solidFill>
                  <a:srgbClr val="783F04"/>
                </a:solidFill>
              </a:rPr>
              <a:t>دانة القاضي </a:t>
            </a:r>
            <a:endParaRPr b="1" sz="1600">
              <a:solidFill>
                <a:srgbClr val="783F04"/>
              </a:solidFill>
            </a:endParaRPr>
          </a:p>
          <a:p>
            <a:pPr indent="0" lvl="0" marL="0" rtl="0" algn="l">
              <a:spcBef>
                <a:spcPts val="0"/>
              </a:spcBef>
              <a:spcAft>
                <a:spcPts val="0"/>
              </a:spcAft>
              <a:buNone/>
            </a:pPr>
            <a:r>
              <a:rPr b="1" lang="en-US" sz="1600">
                <a:solidFill>
                  <a:srgbClr val="783F04"/>
                </a:solidFill>
              </a:rPr>
              <a:t>مها بركه</a:t>
            </a:r>
            <a:endParaRPr b="1" sz="1600">
              <a:solidFill>
                <a:srgbClr val="783F04"/>
              </a:solidFill>
            </a:endParaRPr>
          </a:p>
          <a:p>
            <a:pPr indent="0" lvl="0" marL="0" rtl="0" algn="l">
              <a:spcBef>
                <a:spcPts val="0"/>
              </a:spcBef>
              <a:spcAft>
                <a:spcPts val="0"/>
              </a:spcAft>
              <a:buNone/>
            </a:pPr>
            <a:r>
              <a:t/>
            </a:r>
            <a:endParaRPr b="1" sz="1600">
              <a:solidFill>
                <a:srgbClr val="783F04"/>
              </a:solidFill>
            </a:endParaRPr>
          </a:p>
        </p:txBody>
      </p:sp>
      <p:sp>
        <p:nvSpPr>
          <p:cNvPr id="262" name="Google Shape;262;p28"/>
          <p:cNvSpPr txBox="1"/>
          <p:nvPr/>
        </p:nvSpPr>
        <p:spPr>
          <a:xfrm>
            <a:off x="341284" y="5487094"/>
            <a:ext cx="1845000" cy="36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600">
                <a:solidFill>
                  <a:srgbClr val="783F04"/>
                </a:solidFill>
              </a:rPr>
              <a:t>رزان الزهراني </a:t>
            </a:r>
            <a:endParaRPr b="1" sz="1600">
              <a:solidFill>
                <a:srgbClr val="783F04"/>
              </a:solidFill>
            </a:endParaRPr>
          </a:p>
          <a:p>
            <a:pPr indent="0" lvl="0" marL="0" rtl="0" algn="l">
              <a:spcBef>
                <a:spcPts val="0"/>
              </a:spcBef>
              <a:spcAft>
                <a:spcPts val="0"/>
              </a:spcAft>
              <a:buClr>
                <a:schemeClr val="dk1"/>
              </a:buClr>
              <a:buSzPts val="1100"/>
              <a:buFont typeface="Arial"/>
              <a:buNone/>
            </a:pPr>
            <a:r>
              <a:rPr b="1" lang="en-US" sz="1600">
                <a:solidFill>
                  <a:srgbClr val="783F04"/>
                </a:solidFill>
              </a:rPr>
              <a:t>لين الحكيم </a:t>
            </a:r>
            <a:endParaRPr b="1" sz="1600">
              <a:solidFill>
                <a:srgbClr val="783F04"/>
              </a:solidFill>
            </a:endParaRPr>
          </a:p>
          <a:p>
            <a:pPr indent="0" lvl="0" marL="0" rtl="0" algn="l">
              <a:spcBef>
                <a:spcPts val="0"/>
              </a:spcBef>
              <a:spcAft>
                <a:spcPts val="0"/>
              </a:spcAft>
              <a:buClr>
                <a:schemeClr val="dk1"/>
              </a:buClr>
              <a:buSzPts val="1100"/>
              <a:buFont typeface="Arial"/>
              <a:buNone/>
            </a:pPr>
            <a:r>
              <a:rPr b="1" lang="en-US" sz="1600">
                <a:solidFill>
                  <a:srgbClr val="783F04"/>
                </a:solidFill>
              </a:rPr>
              <a:t>عهد القرين </a:t>
            </a:r>
            <a:endParaRPr b="1" sz="1600">
              <a:solidFill>
                <a:srgbClr val="783F04"/>
              </a:solidFill>
            </a:endParaRPr>
          </a:p>
          <a:p>
            <a:pPr indent="0" lvl="0" marL="0" rtl="0" algn="l">
              <a:spcBef>
                <a:spcPts val="0"/>
              </a:spcBef>
              <a:spcAft>
                <a:spcPts val="0"/>
              </a:spcAft>
              <a:buClr>
                <a:schemeClr val="dk1"/>
              </a:buClr>
              <a:buSzPts val="1100"/>
              <a:buFont typeface="Arial"/>
              <a:buNone/>
            </a:pPr>
            <a:r>
              <a:rPr b="1" lang="en-US" sz="1600">
                <a:solidFill>
                  <a:srgbClr val="783F04"/>
                </a:solidFill>
              </a:rPr>
              <a:t>وجدان الشامري</a:t>
            </a:r>
            <a:endParaRPr b="1" sz="1600">
              <a:solidFill>
                <a:srgbClr val="783F04"/>
              </a:solidFill>
            </a:endParaRPr>
          </a:p>
          <a:p>
            <a:pPr indent="0" lvl="0" marL="0" rtl="0" algn="l">
              <a:spcBef>
                <a:spcPts val="0"/>
              </a:spcBef>
              <a:spcAft>
                <a:spcPts val="0"/>
              </a:spcAft>
              <a:buClr>
                <a:schemeClr val="dk1"/>
              </a:buClr>
              <a:buSzPts val="1100"/>
              <a:buFont typeface="Arial"/>
              <a:buNone/>
            </a:pPr>
            <a:r>
              <a:rPr b="1" lang="en-US" sz="1600">
                <a:solidFill>
                  <a:srgbClr val="783F04"/>
                </a:solidFill>
              </a:rPr>
              <a:t>غرام جليدان</a:t>
            </a:r>
            <a:endParaRPr b="1" sz="1600">
              <a:solidFill>
                <a:srgbClr val="783F04"/>
              </a:solidFill>
            </a:endParaRPr>
          </a:p>
          <a:p>
            <a:pPr indent="0" lvl="0" marL="0" rtl="0" algn="l">
              <a:spcBef>
                <a:spcPts val="0"/>
              </a:spcBef>
              <a:spcAft>
                <a:spcPts val="0"/>
              </a:spcAft>
              <a:buClr>
                <a:schemeClr val="dk1"/>
              </a:buClr>
              <a:buSzPts val="1100"/>
              <a:buFont typeface="Arial"/>
              <a:buNone/>
            </a:pPr>
            <a:r>
              <a:rPr b="1" lang="en-US" sz="1600">
                <a:solidFill>
                  <a:srgbClr val="783F04"/>
                </a:solidFill>
              </a:rPr>
              <a:t>ليلى الصباغ</a:t>
            </a:r>
            <a:endParaRPr b="1" sz="1600">
              <a:solidFill>
                <a:srgbClr val="783F04"/>
              </a:solidFill>
            </a:endParaRPr>
          </a:p>
          <a:p>
            <a:pPr indent="0" lvl="0" marL="0" rtl="0" algn="l">
              <a:spcBef>
                <a:spcPts val="0"/>
              </a:spcBef>
              <a:spcAft>
                <a:spcPts val="0"/>
              </a:spcAft>
              <a:buNone/>
            </a:pPr>
            <a:r>
              <a:rPr b="1" lang="en-US" sz="1600">
                <a:solidFill>
                  <a:srgbClr val="783F04"/>
                </a:solidFill>
              </a:rPr>
              <a:t>ريناد الغريبي</a:t>
            </a:r>
            <a:endParaRPr b="1" sz="1600">
              <a:solidFill>
                <a:srgbClr val="783F04"/>
              </a:solidFill>
            </a:endParaRPr>
          </a:p>
          <a:p>
            <a:pPr indent="0" lvl="0" marL="0" rtl="0" algn="l">
              <a:spcBef>
                <a:spcPts val="0"/>
              </a:spcBef>
              <a:spcAft>
                <a:spcPts val="0"/>
              </a:spcAft>
              <a:buClr>
                <a:schemeClr val="dk1"/>
              </a:buClr>
              <a:buSzPts val="1100"/>
              <a:buFont typeface="Arial"/>
              <a:buNone/>
            </a:pPr>
            <a:r>
              <a:rPr b="1" lang="en-US" sz="1600">
                <a:solidFill>
                  <a:srgbClr val="783F04"/>
                </a:solidFill>
              </a:rPr>
              <a:t>نورة القاضي</a:t>
            </a:r>
            <a:endParaRPr b="1" sz="1600">
              <a:solidFill>
                <a:srgbClr val="783F04"/>
              </a:solidFill>
            </a:endParaRPr>
          </a:p>
          <a:p>
            <a:pPr indent="0" lvl="0" marL="0" rtl="0" algn="l">
              <a:spcBef>
                <a:spcPts val="0"/>
              </a:spcBef>
              <a:spcAft>
                <a:spcPts val="0"/>
              </a:spcAft>
              <a:buClr>
                <a:schemeClr val="dk1"/>
              </a:buClr>
              <a:buSzPts val="1100"/>
              <a:buFont typeface="Arial"/>
              <a:buNone/>
            </a:pPr>
            <a:r>
              <a:t/>
            </a:r>
            <a:endParaRPr b="1" sz="1600">
              <a:solidFill>
                <a:srgbClr val="783F04"/>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7" name="Shape 97"/>
        <p:cNvGrpSpPr/>
        <p:nvPr/>
      </p:nvGrpSpPr>
      <p:grpSpPr>
        <a:xfrm>
          <a:off x="0" y="0"/>
          <a:ext cx="0" cy="0"/>
          <a:chOff x="0" y="0"/>
          <a:chExt cx="0" cy="0"/>
        </a:xfrm>
      </p:grpSpPr>
      <p:sp>
        <p:nvSpPr>
          <p:cNvPr id="98" name="Google Shape;98;p14"/>
          <p:cNvSpPr/>
          <p:nvPr/>
        </p:nvSpPr>
        <p:spPr>
          <a:xfrm>
            <a:off x="934386" y="192425"/>
            <a:ext cx="5817779" cy="444034"/>
          </a:xfrm>
          <a:prstGeom prst="rect">
            <a:avLst/>
          </a:prstGeom>
          <a:solidFill>
            <a:srgbClr val="990000"/>
          </a:solidFill>
          <a:ln cap="flat" cmpd="sng" w="9525">
            <a:solidFill>
              <a:srgbClr val="88210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Archivo Narrow"/>
                <a:ea typeface="Archivo Narrow"/>
                <a:cs typeface="Archivo Narrow"/>
                <a:sym typeface="Archivo Narrow"/>
              </a:rPr>
              <a:t>Objectives and there answers from Dr slides</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9" name="Google Shape;99;p14"/>
          <p:cNvPicPr preferRelativeResize="0"/>
          <p:nvPr/>
        </p:nvPicPr>
        <p:blipFill rotWithShape="1">
          <a:blip r:embed="rId3">
            <a:alphaModFix/>
          </a:blip>
          <a:srcRect b="0" l="0" r="0" t="0"/>
          <a:stretch/>
        </p:blipFill>
        <p:spPr>
          <a:xfrm>
            <a:off x="0" y="0"/>
            <a:ext cx="1040224" cy="1096892"/>
          </a:xfrm>
          <a:prstGeom prst="rect">
            <a:avLst/>
          </a:prstGeom>
          <a:noFill/>
          <a:ln>
            <a:noFill/>
          </a:ln>
        </p:spPr>
      </p:pic>
      <p:sp>
        <p:nvSpPr>
          <p:cNvPr id="100" name="Google Shape;100;p14"/>
          <p:cNvSpPr txBox="1"/>
          <p:nvPr/>
        </p:nvSpPr>
        <p:spPr>
          <a:xfrm>
            <a:off x="298050" y="865900"/>
            <a:ext cx="6381900" cy="88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latin typeface="Palatino"/>
              <a:ea typeface="Palatino"/>
              <a:cs typeface="Palatino"/>
              <a:sym typeface="Palatino"/>
            </a:endParaRPr>
          </a:p>
          <a:p>
            <a:pPr indent="0" lvl="0" marL="0" rtl="0" algn="l">
              <a:spcBef>
                <a:spcPts val="0"/>
              </a:spcBef>
              <a:spcAft>
                <a:spcPts val="0"/>
              </a:spcAft>
              <a:buNone/>
            </a:pPr>
            <a:r>
              <a:rPr b="1" lang="en-US">
                <a:solidFill>
                  <a:schemeClr val="dk1"/>
                </a:solidFill>
                <a:latin typeface="Palatino"/>
                <a:ea typeface="Palatino"/>
                <a:cs typeface="Palatino"/>
                <a:sym typeface="Palatino"/>
              </a:rPr>
              <a:t>Understand the physiology of fluid in small intestine </a:t>
            </a:r>
            <a:endParaRPr b="1">
              <a:solidFill>
                <a:schemeClr val="dk1"/>
              </a:solidFill>
              <a:latin typeface="Palatino"/>
              <a:ea typeface="Palatino"/>
              <a:cs typeface="Palatino"/>
              <a:sym typeface="Palatino"/>
            </a:endParaRPr>
          </a:p>
          <a:p>
            <a:pPr indent="-317500" lvl="0" marL="457200" rtl="0" algn="l">
              <a:spcBef>
                <a:spcPts val="0"/>
              </a:spcBef>
              <a:spcAft>
                <a:spcPts val="0"/>
              </a:spcAft>
              <a:buSzPts val="1400"/>
              <a:buFont typeface="Palatino"/>
              <a:buChar char="●"/>
            </a:pPr>
            <a:r>
              <a:rPr b="1" lang="en-US">
                <a:solidFill>
                  <a:schemeClr val="dk1"/>
                </a:solidFill>
                <a:latin typeface="Palatino"/>
                <a:ea typeface="Palatino"/>
                <a:cs typeface="Palatino"/>
                <a:sym typeface="Palatino"/>
              </a:rPr>
              <a:t> </a:t>
            </a:r>
            <a:r>
              <a:rPr lang="en-US">
                <a:solidFill>
                  <a:srgbClr val="CC0000"/>
                </a:solidFill>
                <a:latin typeface="Palatino"/>
                <a:ea typeface="Palatino"/>
                <a:cs typeface="Palatino"/>
                <a:sym typeface="Palatino"/>
              </a:rPr>
              <a:t>1.5 liter of fluid </a:t>
            </a:r>
            <a:endParaRPr>
              <a:solidFill>
                <a:srgbClr val="CC0000"/>
              </a:solidFill>
              <a:latin typeface="Palatino"/>
              <a:ea typeface="Palatino"/>
              <a:cs typeface="Palatino"/>
              <a:sym typeface="Palatino"/>
            </a:endParaRPr>
          </a:p>
          <a:p>
            <a:pPr indent="-317500" lvl="0" marL="457200" rtl="0" algn="l">
              <a:spcBef>
                <a:spcPts val="0"/>
              </a:spcBef>
              <a:spcAft>
                <a:spcPts val="0"/>
              </a:spcAft>
              <a:buSzPts val="1400"/>
              <a:buFont typeface="Palatino"/>
              <a:buChar char="●"/>
            </a:pPr>
            <a:r>
              <a:rPr lang="en-US">
                <a:solidFill>
                  <a:srgbClr val="CC0000"/>
                </a:solidFill>
                <a:latin typeface="Palatino"/>
                <a:ea typeface="Palatino"/>
                <a:cs typeface="Palatino"/>
                <a:sym typeface="Palatino"/>
              </a:rPr>
              <a:t>7 liters secretions and reabsorbed in small intestine</a:t>
            </a:r>
            <a:endParaRPr>
              <a:solidFill>
                <a:srgbClr val="CC0000"/>
              </a:solidFill>
              <a:latin typeface="Palatino"/>
              <a:ea typeface="Palatino"/>
              <a:cs typeface="Palatino"/>
              <a:sym typeface="Palatino"/>
            </a:endParaRPr>
          </a:p>
          <a:p>
            <a:pPr indent="-317500" lvl="0" marL="457200" rtl="0" algn="l">
              <a:spcBef>
                <a:spcPts val="0"/>
              </a:spcBef>
              <a:spcAft>
                <a:spcPts val="0"/>
              </a:spcAft>
              <a:buSzPts val="1400"/>
              <a:buFont typeface="Palatino"/>
              <a:buChar char="●"/>
            </a:pPr>
            <a:r>
              <a:rPr lang="en-US">
                <a:solidFill>
                  <a:srgbClr val="CC0000"/>
                </a:solidFill>
                <a:latin typeface="Palatino"/>
                <a:ea typeface="Palatino"/>
                <a:cs typeface="Palatino"/>
                <a:sym typeface="Palatino"/>
              </a:rPr>
              <a:t>1.4 reabsorbed in large intestine</a:t>
            </a:r>
            <a:endParaRPr>
              <a:solidFill>
                <a:srgbClr val="CC0000"/>
              </a:solidFill>
              <a:latin typeface="Palatino"/>
              <a:ea typeface="Palatino"/>
              <a:cs typeface="Palatino"/>
              <a:sym typeface="Palatino"/>
            </a:endParaRPr>
          </a:p>
          <a:p>
            <a:pPr indent="0" lvl="0" marL="457200" rtl="0" algn="l">
              <a:spcBef>
                <a:spcPts val="0"/>
              </a:spcBef>
              <a:spcAft>
                <a:spcPts val="0"/>
              </a:spcAft>
              <a:buNone/>
            </a:pPr>
            <a:r>
              <a:t/>
            </a:r>
            <a:endParaRPr>
              <a:solidFill>
                <a:srgbClr val="CC0000"/>
              </a:solidFill>
              <a:latin typeface="Palatino"/>
              <a:ea typeface="Palatino"/>
              <a:cs typeface="Palatino"/>
              <a:sym typeface="Palatino"/>
            </a:endParaRPr>
          </a:p>
          <a:p>
            <a:pPr indent="0" lvl="0" marL="457200" rtl="0" algn="l">
              <a:spcBef>
                <a:spcPts val="0"/>
              </a:spcBef>
              <a:spcAft>
                <a:spcPts val="0"/>
              </a:spcAft>
              <a:buNone/>
            </a:pPr>
            <a:r>
              <a:t/>
            </a:r>
            <a:endParaRPr>
              <a:solidFill>
                <a:srgbClr val="CC0000"/>
              </a:solidFill>
              <a:latin typeface="Palatino"/>
              <a:ea typeface="Palatino"/>
              <a:cs typeface="Palatino"/>
              <a:sym typeface="Palatino"/>
            </a:endParaRPr>
          </a:p>
          <a:p>
            <a:pPr indent="0" lvl="0" marL="0" rtl="0" algn="l">
              <a:spcBef>
                <a:spcPts val="0"/>
              </a:spcBef>
              <a:spcAft>
                <a:spcPts val="0"/>
              </a:spcAft>
              <a:buNone/>
            </a:pPr>
            <a:r>
              <a:rPr b="1" lang="en-US">
                <a:solidFill>
                  <a:schemeClr val="dk1"/>
                </a:solidFill>
                <a:latin typeface="Palatino"/>
                <a:ea typeface="Palatino"/>
                <a:cs typeface="Palatino"/>
                <a:sym typeface="Palatino"/>
              </a:rPr>
              <a:t>Describe the pathophysiology and causes of various types of diarrhea </a:t>
            </a:r>
            <a:endParaRPr b="1">
              <a:solidFill>
                <a:schemeClr val="dk1"/>
              </a:solidFill>
              <a:latin typeface="Palatino"/>
              <a:ea typeface="Palatino"/>
              <a:cs typeface="Palatino"/>
              <a:sym typeface="Palatino"/>
            </a:endParaRPr>
          </a:p>
          <a:p>
            <a:pPr indent="-317500" lvl="0" marL="457200" rtl="0" algn="l">
              <a:spcBef>
                <a:spcPts val="0"/>
              </a:spcBef>
              <a:spcAft>
                <a:spcPts val="0"/>
              </a:spcAft>
              <a:buClr>
                <a:srgbClr val="CC0000"/>
              </a:buClr>
              <a:buSzPts val="1400"/>
              <a:buFont typeface="Palatino"/>
              <a:buChar char="●"/>
            </a:pPr>
            <a:r>
              <a:rPr b="1" lang="en-US" u="sng">
                <a:solidFill>
                  <a:srgbClr val="CC0000"/>
                </a:solidFill>
                <a:latin typeface="Palatino"/>
                <a:ea typeface="Palatino"/>
                <a:cs typeface="Palatino"/>
                <a:sym typeface="Palatino"/>
              </a:rPr>
              <a:t>Secretory</a:t>
            </a:r>
            <a:r>
              <a:rPr lang="en-US">
                <a:solidFill>
                  <a:srgbClr val="CC0000"/>
                </a:solidFill>
                <a:latin typeface="Palatino"/>
                <a:ea typeface="Palatino"/>
                <a:cs typeface="Palatino"/>
                <a:sym typeface="Palatino"/>
              </a:rPr>
              <a:t>: Normal stool osmotic gap {bacterial toxin ( E. coli , cholera) Endocrine tumours}</a:t>
            </a:r>
            <a:endParaRPr>
              <a:solidFill>
                <a:srgbClr val="CC0000"/>
              </a:solidFill>
              <a:latin typeface="Palatino"/>
              <a:ea typeface="Palatino"/>
              <a:cs typeface="Palatino"/>
              <a:sym typeface="Palatino"/>
            </a:endParaRPr>
          </a:p>
          <a:p>
            <a:pPr indent="-317500" lvl="0" marL="457200" rtl="0" algn="l">
              <a:spcBef>
                <a:spcPts val="0"/>
              </a:spcBef>
              <a:spcAft>
                <a:spcPts val="0"/>
              </a:spcAft>
              <a:buClr>
                <a:srgbClr val="CC0000"/>
              </a:buClr>
              <a:buSzPts val="1400"/>
              <a:buFont typeface="Palatino"/>
              <a:buChar char="●"/>
            </a:pPr>
            <a:r>
              <a:rPr b="1" lang="en-US" u="sng">
                <a:solidFill>
                  <a:srgbClr val="CC0000"/>
                </a:solidFill>
                <a:latin typeface="Palatino"/>
                <a:ea typeface="Palatino"/>
                <a:cs typeface="Palatino"/>
                <a:sym typeface="Palatino"/>
              </a:rPr>
              <a:t>osmotic</a:t>
            </a:r>
            <a:r>
              <a:rPr lang="en-US">
                <a:solidFill>
                  <a:srgbClr val="CC0000"/>
                </a:solidFill>
                <a:latin typeface="Palatino"/>
                <a:ea typeface="Palatino"/>
                <a:cs typeface="Palatino"/>
                <a:sym typeface="Palatino"/>
              </a:rPr>
              <a:t>: osmotic gap is high ,   {Malabsorption,    osmotic laxatives}</a:t>
            </a:r>
            <a:endParaRPr>
              <a:solidFill>
                <a:srgbClr val="CC0000"/>
              </a:solidFill>
              <a:latin typeface="Palatino"/>
              <a:ea typeface="Palatino"/>
              <a:cs typeface="Palatino"/>
              <a:sym typeface="Palatino"/>
            </a:endParaRPr>
          </a:p>
          <a:p>
            <a:pPr indent="-317500" lvl="0" marL="457200" rtl="0" algn="l">
              <a:spcBef>
                <a:spcPts val="0"/>
              </a:spcBef>
              <a:spcAft>
                <a:spcPts val="0"/>
              </a:spcAft>
              <a:buClr>
                <a:srgbClr val="CC0000"/>
              </a:buClr>
              <a:buSzPts val="1400"/>
              <a:buFont typeface="Palatino"/>
              <a:buChar char="●"/>
            </a:pPr>
            <a:r>
              <a:rPr b="1" lang="en-US" u="sng">
                <a:solidFill>
                  <a:srgbClr val="CC0000"/>
                </a:solidFill>
                <a:latin typeface="Palatino"/>
                <a:ea typeface="Palatino"/>
                <a:cs typeface="Palatino"/>
                <a:sym typeface="Palatino"/>
              </a:rPr>
              <a:t>Exudative</a:t>
            </a:r>
            <a:r>
              <a:rPr lang="en-US">
                <a:solidFill>
                  <a:srgbClr val="CC0000"/>
                </a:solidFill>
                <a:latin typeface="Palatino"/>
                <a:ea typeface="Palatino"/>
                <a:cs typeface="Palatino"/>
                <a:sym typeface="Palatino"/>
              </a:rPr>
              <a:t>: blood and pus in the stool,  { inflammatory bowel diseases, and   invasive  infections}</a:t>
            </a:r>
            <a:endParaRPr>
              <a:solidFill>
                <a:srgbClr val="CC0000"/>
              </a:solidFill>
              <a:latin typeface="Palatino"/>
              <a:ea typeface="Palatino"/>
              <a:cs typeface="Palatino"/>
              <a:sym typeface="Palatino"/>
            </a:endParaRPr>
          </a:p>
          <a:p>
            <a:pPr indent="-317500" lvl="0" marL="457200" rtl="0" algn="l">
              <a:spcBef>
                <a:spcPts val="0"/>
              </a:spcBef>
              <a:spcAft>
                <a:spcPts val="0"/>
              </a:spcAft>
              <a:buClr>
                <a:srgbClr val="CC0000"/>
              </a:buClr>
              <a:buSzPts val="1400"/>
              <a:buFont typeface="Palatino"/>
              <a:buChar char="●"/>
            </a:pPr>
            <a:r>
              <a:rPr b="1" lang="en-US" u="sng">
                <a:solidFill>
                  <a:srgbClr val="CC0000"/>
                </a:solidFill>
                <a:latin typeface="Palatino"/>
                <a:ea typeface="Palatino"/>
                <a:cs typeface="Palatino"/>
                <a:sym typeface="Palatino"/>
              </a:rPr>
              <a:t>Motility-related</a:t>
            </a:r>
            <a:r>
              <a:rPr lang="en-US">
                <a:solidFill>
                  <a:srgbClr val="CC0000"/>
                </a:solidFill>
                <a:latin typeface="Palatino"/>
                <a:ea typeface="Palatino"/>
                <a:cs typeface="Palatino"/>
                <a:sym typeface="Palatino"/>
              </a:rPr>
              <a:t>:    {Irritable bowel syndrome (IBS)} </a:t>
            </a:r>
            <a:br>
              <a:rPr lang="en-US">
                <a:solidFill>
                  <a:srgbClr val="CC0000"/>
                </a:solidFill>
                <a:latin typeface="Palatino"/>
                <a:ea typeface="Palatino"/>
                <a:cs typeface="Palatino"/>
                <a:sym typeface="Palatino"/>
              </a:rPr>
            </a:br>
            <a:endParaRPr>
              <a:solidFill>
                <a:srgbClr val="CC0000"/>
              </a:solidFill>
              <a:latin typeface="Palatino"/>
              <a:ea typeface="Palatino"/>
              <a:cs typeface="Palatino"/>
              <a:sym typeface="Palatino"/>
            </a:endParaRPr>
          </a:p>
          <a:p>
            <a:pPr indent="0" lvl="0" marL="457200" rtl="0" algn="l">
              <a:spcBef>
                <a:spcPts val="0"/>
              </a:spcBef>
              <a:spcAft>
                <a:spcPts val="0"/>
              </a:spcAft>
              <a:buNone/>
            </a:pPr>
            <a:r>
              <a:t/>
            </a:r>
            <a:endParaRPr>
              <a:solidFill>
                <a:srgbClr val="CC0000"/>
              </a:solidFill>
              <a:latin typeface="Palatino"/>
              <a:ea typeface="Palatino"/>
              <a:cs typeface="Palatino"/>
              <a:sym typeface="Palatino"/>
            </a:endParaRPr>
          </a:p>
          <a:p>
            <a:pPr indent="0" lvl="0" marL="0" rtl="0" algn="l">
              <a:spcBef>
                <a:spcPts val="0"/>
              </a:spcBef>
              <a:spcAft>
                <a:spcPts val="0"/>
              </a:spcAft>
              <a:buNone/>
            </a:pPr>
            <a:r>
              <a:rPr b="1" lang="en-US">
                <a:solidFill>
                  <a:schemeClr val="dk1"/>
                </a:solidFill>
                <a:latin typeface="Palatino"/>
                <a:ea typeface="Palatino"/>
                <a:cs typeface="Palatino"/>
                <a:sym typeface="Palatino"/>
              </a:rPr>
              <a:t>Define </a:t>
            </a:r>
            <a:r>
              <a:rPr b="1" lang="en-US" u="sng">
                <a:solidFill>
                  <a:schemeClr val="dk1"/>
                </a:solidFill>
                <a:latin typeface="Palatino"/>
                <a:ea typeface="Palatino"/>
                <a:cs typeface="Palatino"/>
                <a:sym typeface="Palatino"/>
              </a:rPr>
              <a:t>acute </a:t>
            </a:r>
            <a:r>
              <a:rPr b="1" lang="en-US">
                <a:solidFill>
                  <a:schemeClr val="dk1"/>
                </a:solidFill>
                <a:latin typeface="Palatino"/>
                <a:ea typeface="Palatino"/>
                <a:cs typeface="Palatino"/>
                <a:sym typeface="Palatino"/>
              </a:rPr>
              <a:t>diarrhea and enumerate its common causes </a:t>
            </a:r>
            <a:endParaRPr b="1">
              <a:solidFill>
                <a:schemeClr val="dk1"/>
              </a:solidFill>
              <a:latin typeface="Palatino"/>
              <a:ea typeface="Palatino"/>
              <a:cs typeface="Palatino"/>
              <a:sym typeface="Palatino"/>
            </a:endParaRPr>
          </a:p>
          <a:p>
            <a:pPr indent="-317500" lvl="0" marL="457200" rtl="0" algn="l">
              <a:spcBef>
                <a:spcPts val="0"/>
              </a:spcBef>
              <a:spcAft>
                <a:spcPts val="0"/>
              </a:spcAft>
              <a:buClr>
                <a:srgbClr val="CC0000"/>
              </a:buClr>
              <a:buSzPts val="1400"/>
              <a:buFont typeface="Palatino"/>
              <a:buChar char="●"/>
            </a:pPr>
            <a:r>
              <a:rPr lang="en-US">
                <a:solidFill>
                  <a:srgbClr val="CC0000"/>
                </a:solidFill>
                <a:latin typeface="Palatino"/>
                <a:ea typeface="Palatino"/>
                <a:cs typeface="Palatino"/>
                <a:sym typeface="Palatino"/>
              </a:rPr>
              <a:t>Less than 2 weeks</a:t>
            </a:r>
            <a:endParaRPr>
              <a:solidFill>
                <a:srgbClr val="CC0000"/>
              </a:solidFill>
              <a:latin typeface="Palatino"/>
              <a:ea typeface="Palatino"/>
              <a:cs typeface="Palatino"/>
              <a:sym typeface="Palatino"/>
            </a:endParaRPr>
          </a:p>
          <a:p>
            <a:pPr indent="-317500" lvl="0" marL="457200" rtl="0" algn="l">
              <a:spcBef>
                <a:spcPts val="0"/>
              </a:spcBef>
              <a:spcAft>
                <a:spcPts val="0"/>
              </a:spcAft>
              <a:buClr>
                <a:srgbClr val="CC0000"/>
              </a:buClr>
              <a:buSzPts val="1400"/>
              <a:buFont typeface="Palatino"/>
              <a:buChar char="●"/>
            </a:pPr>
            <a:r>
              <a:rPr b="1" lang="en-US">
                <a:solidFill>
                  <a:srgbClr val="CC0000"/>
                </a:solidFill>
                <a:latin typeface="Palatino"/>
                <a:ea typeface="Palatino"/>
                <a:cs typeface="Palatino"/>
                <a:sym typeface="Palatino"/>
              </a:rPr>
              <a:t>infections</a:t>
            </a:r>
            <a:r>
              <a:rPr lang="en-US">
                <a:solidFill>
                  <a:srgbClr val="CC0000"/>
                </a:solidFill>
                <a:latin typeface="Palatino"/>
                <a:ea typeface="Palatino"/>
                <a:cs typeface="Palatino"/>
                <a:sym typeface="Palatino"/>
              </a:rPr>
              <a:t> (viruses, bacteria, helminths, and protozoa). </a:t>
            </a:r>
            <a:r>
              <a:rPr b="1" lang="en-US">
                <a:solidFill>
                  <a:srgbClr val="CC0000"/>
                </a:solidFill>
                <a:latin typeface="Palatino"/>
                <a:ea typeface="Palatino"/>
                <a:cs typeface="Palatino"/>
                <a:sym typeface="Palatino"/>
              </a:rPr>
              <a:t>Food poisoning</a:t>
            </a:r>
            <a:endParaRPr>
              <a:solidFill>
                <a:srgbClr val="CC0000"/>
              </a:solidFill>
              <a:latin typeface="Palatino"/>
              <a:ea typeface="Palatino"/>
              <a:cs typeface="Palatino"/>
              <a:sym typeface="Palatino"/>
            </a:endParaRPr>
          </a:p>
          <a:p>
            <a:pPr indent="0" lvl="0" marL="457200" rtl="0" algn="l">
              <a:spcBef>
                <a:spcPts val="0"/>
              </a:spcBef>
              <a:spcAft>
                <a:spcPts val="0"/>
              </a:spcAft>
              <a:buNone/>
            </a:pPr>
            <a:r>
              <a:t/>
            </a:r>
            <a:endParaRPr>
              <a:solidFill>
                <a:srgbClr val="CC0000"/>
              </a:solidFill>
              <a:latin typeface="Palatino"/>
              <a:ea typeface="Palatino"/>
              <a:cs typeface="Palatino"/>
              <a:sym typeface="Palatino"/>
            </a:endParaRPr>
          </a:p>
          <a:p>
            <a:pPr indent="0" lvl="0" marL="0" rtl="0" algn="l">
              <a:spcBef>
                <a:spcPts val="0"/>
              </a:spcBef>
              <a:spcAft>
                <a:spcPts val="0"/>
              </a:spcAft>
              <a:buNone/>
            </a:pPr>
            <a:r>
              <a:t/>
            </a:r>
            <a:endParaRPr>
              <a:solidFill>
                <a:srgbClr val="CC0000"/>
              </a:solidFill>
              <a:latin typeface="Palatino"/>
              <a:ea typeface="Palatino"/>
              <a:cs typeface="Palatino"/>
              <a:sym typeface="Palatino"/>
            </a:endParaRPr>
          </a:p>
          <a:p>
            <a:pPr indent="0" lvl="0" marL="0" rtl="0" algn="l">
              <a:spcBef>
                <a:spcPts val="0"/>
              </a:spcBef>
              <a:spcAft>
                <a:spcPts val="0"/>
              </a:spcAft>
              <a:buNone/>
            </a:pPr>
            <a:r>
              <a:rPr b="1" lang="en-US">
                <a:solidFill>
                  <a:schemeClr val="dk1"/>
                </a:solidFill>
                <a:latin typeface="Palatino"/>
                <a:ea typeface="Palatino"/>
                <a:cs typeface="Palatino"/>
                <a:sym typeface="Palatino"/>
              </a:rPr>
              <a:t>Define </a:t>
            </a:r>
            <a:r>
              <a:rPr b="1" lang="en-US" u="sng">
                <a:solidFill>
                  <a:schemeClr val="dk1"/>
                </a:solidFill>
                <a:latin typeface="Palatino"/>
                <a:ea typeface="Palatino"/>
                <a:cs typeface="Palatino"/>
                <a:sym typeface="Palatino"/>
              </a:rPr>
              <a:t>chronic </a:t>
            </a:r>
            <a:r>
              <a:rPr b="1" lang="en-US">
                <a:solidFill>
                  <a:schemeClr val="dk1"/>
                </a:solidFill>
                <a:latin typeface="Palatino"/>
                <a:ea typeface="Palatino"/>
                <a:cs typeface="Palatino"/>
                <a:sym typeface="Palatino"/>
              </a:rPr>
              <a:t>diarrhea and enumerate its common causes </a:t>
            </a:r>
            <a:endParaRPr b="1">
              <a:solidFill>
                <a:schemeClr val="dk1"/>
              </a:solidFill>
              <a:latin typeface="Palatino"/>
              <a:ea typeface="Palatino"/>
              <a:cs typeface="Palatino"/>
              <a:sym typeface="Palatino"/>
            </a:endParaRPr>
          </a:p>
          <a:p>
            <a:pPr indent="-317500" lvl="0" marL="457200" rtl="0" algn="l">
              <a:spcBef>
                <a:spcPts val="0"/>
              </a:spcBef>
              <a:spcAft>
                <a:spcPts val="0"/>
              </a:spcAft>
              <a:buClr>
                <a:srgbClr val="CC0000"/>
              </a:buClr>
              <a:buSzPts val="1400"/>
              <a:buFont typeface="Palatino"/>
              <a:buChar char="●"/>
            </a:pPr>
            <a:r>
              <a:rPr lang="en-US">
                <a:solidFill>
                  <a:srgbClr val="CC0000"/>
                </a:solidFill>
                <a:latin typeface="Palatino"/>
                <a:ea typeface="Palatino"/>
                <a:cs typeface="Palatino"/>
                <a:sym typeface="Palatino"/>
              </a:rPr>
              <a:t>More than one month</a:t>
            </a:r>
            <a:endParaRPr>
              <a:solidFill>
                <a:srgbClr val="CC0000"/>
              </a:solidFill>
              <a:latin typeface="Palatino"/>
              <a:ea typeface="Palatino"/>
              <a:cs typeface="Palatino"/>
              <a:sym typeface="Palatino"/>
            </a:endParaRPr>
          </a:p>
          <a:p>
            <a:pPr indent="-317500" lvl="0" marL="457200" rtl="0" algn="l">
              <a:spcBef>
                <a:spcPts val="0"/>
              </a:spcBef>
              <a:spcAft>
                <a:spcPts val="0"/>
              </a:spcAft>
              <a:buClr>
                <a:srgbClr val="CC0000"/>
              </a:buClr>
              <a:buSzPts val="1400"/>
              <a:buFont typeface="Palatino"/>
              <a:buChar char="●"/>
            </a:pPr>
            <a:r>
              <a:rPr lang="en-US">
                <a:solidFill>
                  <a:srgbClr val="CC0000"/>
                </a:solidFill>
                <a:latin typeface="Palatino"/>
                <a:ea typeface="Palatino"/>
                <a:cs typeface="Palatino"/>
                <a:sym typeface="Palatino"/>
              </a:rPr>
              <a:t>Infection, post Infection  malabsorption, Inflammatory bowel disease (IBD), cancer</a:t>
            </a:r>
            <a:endParaRPr>
              <a:solidFill>
                <a:srgbClr val="CC0000"/>
              </a:solidFill>
              <a:latin typeface="Palatino"/>
              <a:ea typeface="Palatino"/>
              <a:cs typeface="Palatino"/>
              <a:sym typeface="Palatino"/>
            </a:endParaRPr>
          </a:p>
          <a:p>
            <a:pPr indent="0" lvl="0" marL="0" rtl="0" algn="l">
              <a:spcBef>
                <a:spcPts val="0"/>
              </a:spcBef>
              <a:spcAft>
                <a:spcPts val="0"/>
              </a:spcAft>
              <a:buNone/>
            </a:pPr>
            <a:r>
              <a:t/>
            </a:r>
            <a:endParaRPr>
              <a:solidFill>
                <a:srgbClr val="CC0000"/>
              </a:solidFill>
              <a:latin typeface="Palatino"/>
              <a:ea typeface="Palatino"/>
              <a:cs typeface="Palatino"/>
              <a:sym typeface="Palatino"/>
            </a:endParaRPr>
          </a:p>
          <a:p>
            <a:pPr indent="0" lvl="0" marL="0" rtl="0" algn="l">
              <a:spcBef>
                <a:spcPts val="0"/>
              </a:spcBef>
              <a:spcAft>
                <a:spcPts val="0"/>
              </a:spcAft>
              <a:buNone/>
            </a:pPr>
            <a:r>
              <a:t/>
            </a:r>
            <a:endParaRPr>
              <a:solidFill>
                <a:srgbClr val="CC0000"/>
              </a:solidFill>
              <a:latin typeface="Palatino"/>
              <a:ea typeface="Palatino"/>
              <a:cs typeface="Palatino"/>
              <a:sym typeface="Palatino"/>
            </a:endParaRPr>
          </a:p>
          <a:p>
            <a:pPr indent="0" lvl="0" marL="0" rtl="0" algn="l">
              <a:spcBef>
                <a:spcPts val="0"/>
              </a:spcBef>
              <a:spcAft>
                <a:spcPts val="0"/>
              </a:spcAft>
              <a:buNone/>
            </a:pPr>
            <a:r>
              <a:rPr b="1" lang="en-US">
                <a:solidFill>
                  <a:schemeClr val="dk1"/>
                </a:solidFill>
                <a:latin typeface="Palatino"/>
                <a:ea typeface="Palatino"/>
                <a:cs typeface="Palatino"/>
                <a:sym typeface="Palatino"/>
              </a:rPr>
              <a:t>Understand that the </a:t>
            </a:r>
            <a:r>
              <a:rPr b="1" lang="en-US" u="sng">
                <a:solidFill>
                  <a:schemeClr val="dk1"/>
                </a:solidFill>
                <a:latin typeface="Palatino"/>
                <a:ea typeface="Palatino"/>
                <a:cs typeface="Palatino"/>
                <a:sym typeface="Palatino"/>
              </a:rPr>
              <a:t>malabsorption </a:t>
            </a:r>
            <a:r>
              <a:rPr b="1" lang="en-US">
                <a:solidFill>
                  <a:schemeClr val="dk1"/>
                </a:solidFill>
                <a:latin typeface="Palatino"/>
                <a:ea typeface="Palatino"/>
                <a:cs typeface="Palatino"/>
                <a:sym typeface="Palatino"/>
              </a:rPr>
              <a:t>is caused by either abnormal digestion or small intestinal mucosa </a:t>
            </a:r>
            <a:endParaRPr b="1">
              <a:solidFill>
                <a:schemeClr val="dk1"/>
              </a:solidFill>
              <a:latin typeface="Palatino"/>
              <a:ea typeface="Palatino"/>
              <a:cs typeface="Palatino"/>
              <a:sym typeface="Palatino"/>
            </a:endParaRPr>
          </a:p>
          <a:p>
            <a:pPr indent="0" lvl="0" marL="0" rtl="0" algn="l">
              <a:spcBef>
                <a:spcPts val="0"/>
              </a:spcBef>
              <a:spcAft>
                <a:spcPts val="0"/>
              </a:spcAft>
              <a:buNone/>
            </a:pPr>
            <a:r>
              <a:t/>
            </a:r>
            <a:endParaRPr b="1">
              <a:solidFill>
                <a:schemeClr val="dk1"/>
              </a:solidFill>
              <a:latin typeface="Palatino"/>
              <a:ea typeface="Palatino"/>
              <a:cs typeface="Palatino"/>
              <a:sym typeface="Palatino"/>
            </a:endParaRPr>
          </a:p>
          <a:p>
            <a:pPr indent="0" lvl="0" marL="0" rtl="0" algn="l">
              <a:spcBef>
                <a:spcPts val="0"/>
              </a:spcBef>
              <a:spcAft>
                <a:spcPts val="0"/>
              </a:spcAft>
              <a:buClr>
                <a:schemeClr val="dk1"/>
              </a:buClr>
              <a:buSzPts val="1100"/>
              <a:buFont typeface="Arial"/>
              <a:buNone/>
            </a:pPr>
            <a:r>
              <a:rPr b="1" lang="en-US">
                <a:solidFill>
                  <a:schemeClr val="dk1"/>
                </a:solidFill>
                <a:latin typeface="Palatino"/>
                <a:ea typeface="Palatino"/>
                <a:cs typeface="Palatino"/>
                <a:sym typeface="Palatino"/>
              </a:rPr>
              <a:t>Know that malabsorption can affect many organ systems </a:t>
            </a:r>
            <a:r>
              <a:rPr lang="en-US">
                <a:solidFill>
                  <a:schemeClr val="dk1"/>
                </a:solidFill>
                <a:latin typeface="Palatino"/>
                <a:ea typeface="Palatino"/>
                <a:cs typeface="Palatino"/>
                <a:sym typeface="Palatino"/>
              </a:rPr>
              <a:t>( alimentary tract,  hematopoietic system,  musculoskeletal system,  endocrine system, epidermis,  nervous system)</a:t>
            </a:r>
            <a:endParaRPr>
              <a:solidFill>
                <a:schemeClr val="dk1"/>
              </a:solidFill>
              <a:latin typeface="Palatino"/>
              <a:ea typeface="Palatino"/>
              <a:cs typeface="Palatino"/>
              <a:sym typeface="Palatino"/>
            </a:endParaRPr>
          </a:p>
          <a:p>
            <a:pPr indent="0" lvl="0" marL="0" rtl="0" algn="l">
              <a:spcBef>
                <a:spcPts val="0"/>
              </a:spcBef>
              <a:spcAft>
                <a:spcPts val="0"/>
              </a:spcAft>
              <a:buClr>
                <a:schemeClr val="dk1"/>
              </a:buClr>
              <a:buSzPts val="1100"/>
              <a:buFont typeface="Arial"/>
              <a:buNone/>
            </a:pPr>
            <a:r>
              <a:t/>
            </a:r>
            <a:endParaRPr>
              <a:solidFill>
                <a:schemeClr val="dk1"/>
              </a:solidFill>
              <a:latin typeface="Palatino"/>
              <a:ea typeface="Palatino"/>
              <a:cs typeface="Palatino"/>
              <a:sym typeface="Palatino"/>
            </a:endParaRPr>
          </a:p>
          <a:p>
            <a:pPr indent="0" lvl="0" marL="0" rtl="0" algn="l">
              <a:spcBef>
                <a:spcPts val="0"/>
              </a:spcBef>
              <a:spcAft>
                <a:spcPts val="0"/>
              </a:spcAft>
              <a:buClr>
                <a:schemeClr val="dk1"/>
              </a:buClr>
              <a:buSzPts val="1100"/>
              <a:buFont typeface="Arial"/>
              <a:buNone/>
            </a:pPr>
            <a:r>
              <a:t/>
            </a:r>
            <a:endParaRPr>
              <a:solidFill>
                <a:schemeClr val="dk1"/>
              </a:solidFill>
              <a:latin typeface="Palatino"/>
              <a:ea typeface="Palatino"/>
              <a:cs typeface="Palatino"/>
              <a:sym typeface="Palatino"/>
            </a:endParaRPr>
          </a:p>
          <a:p>
            <a:pPr indent="0" lvl="0" marL="0" rtl="0" algn="l">
              <a:spcBef>
                <a:spcPts val="0"/>
              </a:spcBef>
              <a:spcAft>
                <a:spcPts val="0"/>
              </a:spcAft>
              <a:buNone/>
            </a:pPr>
            <a:r>
              <a:t/>
            </a:r>
            <a:endParaRPr b="1">
              <a:latin typeface="Palatino"/>
              <a:ea typeface="Palatino"/>
              <a:cs typeface="Palatino"/>
              <a:sym typeface="Palatino"/>
            </a:endParaRPr>
          </a:p>
        </p:txBody>
      </p:sp>
      <p:sp>
        <p:nvSpPr>
          <p:cNvPr id="101" name="Google Shape;101;p14"/>
          <p:cNvSpPr txBox="1"/>
          <p:nvPr/>
        </p:nvSpPr>
        <p:spPr>
          <a:xfrm>
            <a:off x="298050" y="7903780"/>
            <a:ext cx="2409600" cy="264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US" sz="1800">
                <a:solidFill>
                  <a:schemeClr val="dk1"/>
                </a:solidFill>
                <a:latin typeface="Palatino"/>
                <a:ea typeface="Palatino"/>
                <a:cs typeface="Palatino"/>
                <a:sym typeface="Palatino"/>
              </a:rPr>
              <a:t>Celiac disease</a:t>
            </a:r>
            <a:endParaRPr b="1" i="1" sz="1800">
              <a:solidFill>
                <a:schemeClr val="dk1"/>
              </a:solidFill>
              <a:latin typeface="Palatino"/>
              <a:ea typeface="Palatino"/>
              <a:cs typeface="Palatino"/>
              <a:sym typeface="Palatino"/>
            </a:endParaRPr>
          </a:p>
          <a:p>
            <a:pPr indent="0" lvl="0" marL="0" rtl="0" algn="l">
              <a:lnSpc>
                <a:spcPct val="115000"/>
              </a:lnSpc>
              <a:spcBef>
                <a:spcPts val="0"/>
              </a:spcBef>
              <a:spcAft>
                <a:spcPts val="0"/>
              </a:spcAft>
              <a:buNone/>
            </a:pPr>
            <a:r>
              <a:rPr lang="en-US" sz="1200">
                <a:latin typeface="Calibri"/>
                <a:ea typeface="Calibri"/>
                <a:cs typeface="Calibri"/>
                <a:sym typeface="Calibri"/>
              </a:rPr>
              <a:t>immune reaction to gliadin fraction of the wheat protein gluten.</a:t>
            </a:r>
            <a:endParaRPr sz="1200">
              <a:solidFill>
                <a:srgbClr val="FFFF00"/>
              </a:solidFill>
              <a:highlight>
                <a:srgbClr val="FF0000"/>
              </a:highlight>
              <a:latin typeface="Calibri"/>
              <a:ea typeface="Calibri"/>
              <a:cs typeface="Calibri"/>
              <a:sym typeface="Calibri"/>
            </a:endParaRPr>
          </a:p>
          <a:p>
            <a:pPr indent="0" lvl="0" marL="0" rtl="0" algn="l">
              <a:lnSpc>
                <a:spcPct val="115000"/>
              </a:lnSpc>
              <a:spcBef>
                <a:spcPts val="0"/>
              </a:spcBef>
              <a:spcAft>
                <a:spcPts val="0"/>
              </a:spcAft>
              <a:buNone/>
            </a:pPr>
            <a:r>
              <a:rPr lang="en-US" sz="1050"/>
              <a:t>1.villous atrophy.</a:t>
            </a:r>
            <a:endParaRPr sz="1050"/>
          </a:p>
          <a:p>
            <a:pPr indent="0" lvl="0" marL="0" rtl="0" algn="l">
              <a:lnSpc>
                <a:spcPct val="115000"/>
              </a:lnSpc>
              <a:spcBef>
                <a:spcPts val="600"/>
              </a:spcBef>
              <a:spcAft>
                <a:spcPts val="0"/>
              </a:spcAft>
              <a:buNone/>
            </a:pPr>
            <a:r>
              <a:rPr lang="en-US" sz="850"/>
              <a:t>2.</a:t>
            </a:r>
            <a:r>
              <a:rPr lang="en-US" sz="1050"/>
              <a:t>Crypt hyperplasia</a:t>
            </a:r>
            <a:endParaRPr sz="1050"/>
          </a:p>
          <a:p>
            <a:pPr indent="0" lvl="0" marL="0" rtl="0" algn="l">
              <a:lnSpc>
                <a:spcPct val="115000"/>
              </a:lnSpc>
              <a:spcBef>
                <a:spcPts val="600"/>
              </a:spcBef>
              <a:spcAft>
                <a:spcPts val="0"/>
              </a:spcAft>
              <a:buNone/>
            </a:pPr>
            <a:r>
              <a:rPr lang="en-US" sz="850"/>
              <a:t>3.</a:t>
            </a:r>
            <a:r>
              <a:rPr lang="en-US" sz="1050"/>
              <a:t>Increased intraepithelial lymphocytosis</a:t>
            </a:r>
            <a:endParaRPr sz="1050"/>
          </a:p>
          <a:p>
            <a:pPr indent="0" lvl="0" marL="0" rtl="0" algn="l">
              <a:lnSpc>
                <a:spcPct val="115000"/>
              </a:lnSpc>
              <a:spcBef>
                <a:spcPts val="0"/>
              </a:spcBef>
              <a:spcAft>
                <a:spcPts val="0"/>
              </a:spcAft>
              <a:buNone/>
            </a:pPr>
            <a:r>
              <a:t/>
            </a:r>
            <a:endParaRPr sz="1200">
              <a:solidFill>
                <a:srgbClr val="FFFF00"/>
              </a:solidFill>
              <a:highlight>
                <a:srgbClr val="FF0000"/>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1800">
              <a:solidFill>
                <a:srgbClr val="FFFF00"/>
              </a:solidFill>
              <a:latin typeface="Calibri"/>
              <a:ea typeface="Calibri"/>
              <a:cs typeface="Calibri"/>
              <a:sym typeface="Calibri"/>
            </a:endParaRPr>
          </a:p>
        </p:txBody>
      </p:sp>
      <p:sp>
        <p:nvSpPr>
          <p:cNvPr id="102" name="Google Shape;102;p14"/>
          <p:cNvSpPr txBox="1"/>
          <p:nvPr/>
        </p:nvSpPr>
        <p:spPr>
          <a:xfrm>
            <a:off x="3949200" y="8134325"/>
            <a:ext cx="2908800" cy="264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US" sz="1800">
                <a:solidFill>
                  <a:schemeClr val="dk1"/>
                </a:solidFill>
                <a:latin typeface="Palatino"/>
                <a:ea typeface="Palatino"/>
                <a:cs typeface="Palatino"/>
                <a:sym typeface="Palatino"/>
              </a:rPr>
              <a:t>Lactose Intolerance</a:t>
            </a:r>
            <a:endParaRPr b="1" i="1" sz="1800">
              <a:solidFill>
                <a:schemeClr val="dk1"/>
              </a:solidFill>
              <a:latin typeface="Palatino"/>
              <a:ea typeface="Palatino"/>
              <a:cs typeface="Palatino"/>
              <a:sym typeface="Palatino"/>
            </a:endParaRPr>
          </a:p>
          <a:p>
            <a:pPr indent="0" lvl="0" marL="0" rtl="0" algn="l">
              <a:lnSpc>
                <a:spcPct val="115000"/>
              </a:lnSpc>
              <a:spcBef>
                <a:spcPts val="0"/>
              </a:spcBef>
              <a:spcAft>
                <a:spcPts val="0"/>
              </a:spcAft>
              <a:buNone/>
            </a:pPr>
            <a:r>
              <a:rPr lang="en-US" sz="1200">
                <a:latin typeface="Calibri"/>
                <a:ea typeface="Calibri"/>
                <a:cs typeface="Calibri"/>
                <a:sym typeface="Calibri"/>
              </a:rPr>
              <a:t>Low  or absent activity of the enzyme lactase →  Lactose  not </a:t>
            </a:r>
            <a:r>
              <a:rPr lang="en-US" sz="1200">
                <a:latin typeface="Calibri"/>
                <a:ea typeface="Calibri"/>
                <a:cs typeface="Calibri"/>
                <a:sym typeface="Calibri"/>
              </a:rPr>
              <a:t>absorbed</a:t>
            </a:r>
            <a:r>
              <a:rPr lang="en-US" sz="1200">
                <a:latin typeface="Calibri"/>
                <a:ea typeface="Calibri"/>
                <a:cs typeface="Calibri"/>
                <a:sym typeface="Calibri"/>
              </a:rPr>
              <a:t> </a:t>
            </a:r>
            <a:br>
              <a:rPr lang="en-US" sz="1200">
                <a:solidFill>
                  <a:srgbClr val="FFFFFF"/>
                </a:solidFill>
                <a:highlight>
                  <a:srgbClr val="FF0000"/>
                </a:highlight>
                <a:latin typeface="Calibri"/>
                <a:ea typeface="Calibri"/>
                <a:cs typeface="Calibri"/>
                <a:sym typeface="Calibri"/>
              </a:rPr>
            </a:br>
            <a:r>
              <a:rPr lang="en-US" sz="1200">
                <a:latin typeface="Calibri"/>
                <a:ea typeface="Calibri"/>
                <a:cs typeface="Calibri"/>
                <a:sym typeface="Calibri"/>
              </a:rPr>
              <a:t>Lactose accumulate in colon </a:t>
            </a:r>
            <a:br>
              <a:rPr lang="en-US" sz="1200">
                <a:latin typeface="Calibri"/>
                <a:ea typeface="Calibri"/>
                <a:cs typeface="Calibri"/>
                <a:sym typeface="Calibri"/>
              </a:rPr>
            </a:br>
            <a:r>
              <a:rPr lang="en-US" sz="1200">
                <a:latin typeface="Calibri"/>
                <a:ea typeface="Calibri"/>
                <a:cs typeface="Calibri"/>
                <a:sym typeface="Calibri"/>
              </a:rPr>
              <a:t>In colon:fermentation by bacteria → Gases</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800">
              <a:solidFill>
                <a:srgbClr val="FFFF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6" name="Shape 106"/>
        <p:cNvGrpSpPr/>
        <p:nvPr/>
      </p:nvGrpSpPr>
      <p:grpSpPr>
        <a:xfrm>
          <a:off x="0" y="0"/>
          <a:ext cx="0" cy="0"/>
          <a:chOff x="0" y="0"/>
          <a:chExt cx="0" cy="0"/>
        </a:xfrm>
      </p:grpSpPr>
      <p:pic>
        <p:nvPicPr>
          <p:cNvPr id="107" name="Google Shape;107;p15"/>
          <p:cNvPicPr preferRelativeResize="0"/>
          <p:nvPr/>
        </p:nvPicPr>
        <p:blipFill rotWithShape="1">
          <a:blip r:embed="rId3">
            <a:alphaModFix/>
          </a:blip>
          <a:srcRect b="0" l="0" r="0" t="0"/>
          <a:stretch/>
        </p:blipFill>
        <p:spPr>
          <a:xfrm>
            <a:off x="0" y="0"/>
            <a:ext cx="1040224" cy="1096892"/>
          </a:xfrm>
          <a:prstGeom prst="rect">
            <a:avLst/>
          </a:prstGeom>
          <a:noFill/>
          <a:ln>
            <a:noFill/>
          </a:ln>
        </p:spPr>
      </p:pic>
      <p:sp>
        <p:nvSpPr>
          <p:cNvPr id="108" name="Google Shape;108;p15"/>
          <p:cNvSpPr txBox="1"/>
          <p:nvPr>
            <p:ph type="title"/>
          </p:nvPr>
        </p:nvSpPr>
        <p:spPr>
          <a:xfrm>
            <a:off x="856800" y="255351"/>
            <a:ext cx="5844900" cy="381000"/>
          </a:xfrm>
          <a:prstGeom prst="rect">
            <a:avLst/>
          </a:prstGeom>
          <a:solidFill>
            <a:srgbClr val="DCD2C8"/>
          </a:solidFill>
          <a:ln cap="flat" cmpd="sng" w="9525">
            <a:solidFill>
              <a:srgbClr val="882105"/>
            </a:solidFill>
            <a:prstDash val="solid"/>
            <a:miter lim="800000"/>
            <a:headEnd len="sm" w="sm" type="none"/>
            <a:tailEnd len="sm" w="sm" type="none"/>
          </a:ln>
        </p:spPr>
        <p:txBody>
          <a:bodyPr anchorCtr="0" anchor="t" bIns="45700" lIns="91425" spcFirstLastPara="1" rIns="91425" wrap="square" tIns="45700">
            <a:noAutofit/>
          </a:bodyPr>
          <a:lstStyle/>
          <a:p>
            <a:pPr indent="0" lvl="0" marL="0" rtl="1" algn="ctr">
              <a:lnSpc>
                <a:spcPct val="90000"/>
              </a:lnSpc>
              <a:spcBef>
                <a:spcPts val="0"/>
              </a:spcBef>
              <a:spcAft>
                <a:spcPts val="0"/>
              </a:spcAft>
              <a:buClr>
                <a:schemeClr val="dk1"/>
              </a:buClr>
              <a:buSzPts val="3960"/>
              <a:buFont typeface="Calibri"/>
              <a:buNone/>
            </a:pPr>
            <a:r>
              <a:rPr b="1" lang="en-US" sz="1659">
                <a:latin typeface="Palatino"/>
                <a:ea typeface="Palatino"/>
                <a:cs typeface="Palatino"/>
                <a:sym typeface="Palatino"/>
              </a:rPr>
              <a:t>Understand the physiology of fluid in small intestine</a:t>
            </a:r>
            <a:br>
              <a:rPr b="1" lang="en-US" sz="1659">
                <a:latin typeface="Palatino"/>
                <a:ea typeface="Palatino"/>
                <a:cs typeface="Palatino"/>
                <a:sym typeface="Palatino"/>
              </a:rPr>
            </a:br>
            <a:endParaRPr b="1" sz="1659">
              <a:latin typeface="Palatino"/>
              <a:ea typeface="Palatino"/>
              <a:cs typeface="Palatino"/>
              <a:sym typeface="Palatino"/>
            </a:endParaRPr>
          </a:p>
        </p:txBody>
      </p:sp>
      <p:sp>
        <p:nvSpPr>
          <p:cNvPr id="109" name="Google Shape;109;p15"/>
          <p:cNvSpPr/>
          <p:nvPr/>
        </p:nvSpPr>
        <p:spPr>
          <a:xfrm>
            <a:off x="1499675" y="810100"/>
            <a:ext cx="4070700" cy="286800"/>
          </a:xfrm>
          <a:prstGeom prst="rect">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solidFill>
                  <a:schemeClr val="dk1"/>
                </a:solidFill>
                <a:latin typeface="Palatino"/>
                <a:ea typeface="Palatino"/>
                <a:cs typeface="Palatino"/>
                <a:sym typeface="Palatino"/>
              </a:rPr>
              <a:t>Physiology of fluid and small intestine </a:t>
            </a:r>
            <a:endParaRPr b="1" i="0" sz="1400" u="none" cap="none" strike="noStrike">
              <a:solidFill>
                <a:srgbClr val="000000"/>
              </a:solidFill>
              <a:latin typeface="Palatino"/>
              <a:ea typeface="Palatino"/>
              <a:cs typeface="Palatino"/>
              <a:sym typeface="Palatino"/>
            </a:endParaRPr>
          </a:p>
        </p:txBody>
      </p:sp>
      <p:pic>
        <p:nvPicPr>
          <p:cNvPr id="110" name="Google Shape;110;p15"/>
          <p:cNvPicPr preferRelativeResize="0"/>
          <p:nvPr/>
        </p:nvPicPr>
        <p:blipFill>
          <a:blip r:embed="rId4">
            <a:alphaModFix/>
          </a:blip>
          <a:stretch>
            <a:fillRect/>
          </a:stretch>
        </p:blipFill>
        <p:spPr>
          <a:xfrm>
            <a:off x="2157900" y="1096900"/>
            <a:ext cx="4700101" cy="2160649"/>
          </a:xfrm>
          <a:prstGeom prst="rect">
            <a:avLst/>
          </a:prstGeom>
          <a:noFill/>
          <a:ln>
            <a:noFill/>
          </a:ln>
        </p:spPr>
      </p:pic>
      <p:sp>
        <p:nvSpPr>
          <p:cNvPr id="111" name="Google Shape;111;p15"/>
          <p:cNvSpPr txBox="1"/>
          <p:nvPr/>
        </p:nvSpPr>
        <p:spPr>
          <a:xfrm>
            <a:off x="0" y="1187183"/>
            <a:ext cx="2497200" cy="255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700">
                <a:solidFill>
                  <a:schemeClr val="accent3"/>
                </a:solidFill>
              </a:rPr>
              <a:t>*Approximately 8500 mL of fluid flow into the intestine daily   : </a:t>
            </a:r>
            <a:endParaRPr sz="700">
              <a:solidFill>
                <a:schemeClr val="accent3"/>
              </a:solidFill>
            </a:endParaRPr>
          </a:p>
          <a:p>
            <a:pPr indent="0" lvl="0" marL="0" rtl="0" algn="l">
              <a:spcBef>
                <a:spcPts val="0"/>
              </a:spcBef>
              <a:spcAft>
                <a:spcPts val="0"/>
              </a:spcAft>
              <a:buNone/>
            </a:pPr>
            <a:r>
              <a:rPr lang="en-US" sz="700">
                <a:solidFill>
                  <a:schemeClr val="accent3"/>
                </a:solidFill>
              </a:rPr>
              <a:t>1- from diet (1500mL). </a:t>
            </a:r>
            <a:endParaRPr sz="700">
              <a:solidFill>
                <a:schemeClr val="accent3"/>
              </a:solidFill>
            </a:endParaRPr>
          </a:p>
          <a:p>
            <a:pPr indent="0" lvl="0" marL="0" rtl="0" algn="l">
              <a:spcBef>
                <a:spcPts val="0"/>
              </a:spcBef>
              <a:spcAft>
                <a:spcPts val="0"/>
              </a:spcAft>
              <a:buNone/>
            </a:pPr>
            <a:r>
              <a:rPr lang="en-US" sz="700">
                <a:solidFill>
                  <a:schemeClr val="accent3"/>
                </a:solidFill>
              </a:rPr>
              <a:t>2- Secretions (7000mL), EX (salivary, gastric, biliary, pancreatic, intestinal secretions). </a:t>
            </a:r>
            <a:endParaRPr sz="700">
              <a:solidFill>
                <a:schemeClr val="accent3"/>
              </a:solidFill>
            </a:endParaRPr>
          </a:p>
          <a:p>
            <a:pPr indent="0" lvl="0" marL="0" rtl="0" algn="l">
              <a:spcBef>
                <a:spcPts val="0"/>
              </a:spcBef>
              <a:spcAft>
                <a:spcPts val="0"/>
              </a:spcAft>
              <a:buNone/>
            </a:pPr>
            <a:r>
              <a:rPr lang="en-US" sz="700">
                <a:solidFill>
                  <a:schemeClr val="accent3"/>
                </a:solidFill>
              </a:rPr>
              <a:t>3- Approximately (7000 mL) will be absorbed in the small intestines (most of the volume will be absorbed in the small intestines due to weaker tight junctions between enterocytes). </a:t>
            </a:r>
            <a:endParaRPr sz="700">
              <a:solidFill>
                <a:schemeClr val="accent3"/>
              </a:solidFill>
            </a:endParaRPr>
          </a:p>
          <a:p>
            <a:pPr indent="0" lvl="0" marL="0" rtl="0" algn="l">
              <a:spcBef>
                <a:spcPts val="0"/>
              </a:spcBef>
              <a:spcAft>
                <a:spcPts val="0"/>
              </a:spcAft>
              <a:buNone/>
            </a:pPr>
            <a:r>
              <a:rPr lang="en-US" sz="700">
                <a:solidFill>
                  <a:schemeClr val="accent3"/>
                </a:solidFill>
              </a:rPr>
              <a:t>4- Approximately (1500 mL) cross the ileocecal valve. </a:t>
            </a:r>
            <a:endParaRPr sz="700">
              <a:solidFill>
                <a:schemeClr val="accent3"/>
              </a:solidFill>
            </a:endParaRPr>
          </a:p>
          <a:p>
            <a:pPr indent="0" lvl="0" marL="0" rtl="0" algn="l">
              <a:spcBef>
                <a:spcPts val="0"/>
              </a:spcBef>
              <a:spcAft>
                <a:spcPts val="0"/>
              </a:spcAft>
              <a:buNone/>
            </a:pPr>
            <a:r>
              <a:rPr lang="en-US" sz="700">
                <a:solidFill>
                  <a:schemeClr val="accent3"/>
                </a:solidFill>
              </a:rPr>
              <a:t>5- The colon reabsorbed most of this fluid most of the fluid (1400 mL, but less than small intestines due to stronger tight junctions). </a:t>
            </a:r>
            <a:endParaRPr sz="700">
              <a:solidFill>
                <a:schemeClr val="accent3"/>
              </a:solidFill>
            </a:endParaRPr>
          </a:p>
          <a:p>
            <a:pPr indent="0" lvl="0" marL="0" rtl="0" algn="l">
              <a:spcBef>
                <a:spcPts val="0"/>
              </a:spcBef>
              <a:spcAft>
                <a:spcPts val="0"/>
              </a:spcAft>
              <a:buNone/>
            </a:pPr>
            <a:r>
              <a:rPr lang="en-US" sz="700">
                <a:solidFill>
                  <a:schemeClr val="accent3"/>
                </a:solidFill>
              </a:rPr>
              <a:t>6- Finally, only (100mL) lost in the stool.</a:t>
            </a:r>
            <a:br>
              <a:rPr lang="en-US" sz="700">
                <a:solidFill>
                  <a:schemeClr val="accent3"/>
                </a:solidFill>
              </a:rPr>
            </a:br>
            <a:endParaRPr sz="700">
              <a:solidFill>
                <a:schemeClr val="accent3"/>
              </a:solidFill>
            </a:endParaRPr>
          </a:p>
        </p:txBody>
      </p:sp>
      <p:sp>
        <p:nvSpPr>
          <p:cNvPr id="112" name="Google Shape;112;p15"/>
          <p:cNvSpPr/>
          <p:nvPr/>
        </p:nvSpPr>
        <p:spPr>
          <a:xfrm>
            <a:off x="542300" y="3201750"/>
            <a:ext cx="5984100" cy="381000"/>
          </a:xfrm>
          <a:prstGeom prst="rect">
            <a:avLst/>
          </a:prstGeom>
          <a:solidFill>
            <a:srgbClr val="E7E6E6"/>
          </a:solidFill>
          <a:ln cap="flat" cmpd="sng" w="9525">
            <a:solidFill>
              <a:srgbClr val="44546A"/>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solidFill>
                  <a:schemeClr val="dk1"/>
                </a:solidFill>
                <a:latin typeface="Palatino"/>
                <a:ea typeface="Palatino"/>
                <a:cs typeface="Palatino"/>
                <a:sym typeface="Palatino"/>
              </a:rPr>
              <a:t>Fecal osmolality </a:t>
            </a:r>
            <a:endParaRPr b="1" i="0" sz="1400" u="none" cap="none" strike="noStrike">
              <a:solidFill>
                <a:srgbClr val="000000"/>
              </a:solidFill>
              <a:latin typeface="Palatino"/>
              <a:ea typeface="Palatino"/>
              <a:cs typeface="Palatino"/>
              <a:sym typeface="Palatino"/>
            </a:endParaRPr>
          </a:p>
        </p:txBody>
      </p:sp>
      <p:graphicFrame>
        <p:nvGraphicFramePr>
          <p:cNvPr id="113" name="Google Shape;113;p15"/>
          <p:cNvGraphicFramePr/>
          <p:nvPr/>
        </p:nvGraphicFramePr>
        <p:xfrm>
          <a:off x="542525" y="3582750"/>
          <a:ext cx="3000000" cy="3000000"/>
        </p:xfrm>
        <a:graphic>
          <a:graphicData uri="http://schemas.openxmlformats.org/drawingml/2006/table">
            <a:tbl>
              <a:tblPr>
                <a:noFill/>
                <a:tableStyleId>{4F4BFE3E-46C1-462E-8E40-2819993C33B4}</a:tableStyleId>
              </a:tblPr>
              <a:tblGrid>
                <a:gridCol w="5984100"/>
              </a:tblGrid>
              <a:tr h="1021050">
                <a:tc>
                  <a:txBody>
                    <a:bodyPr>
                      <a:noAutofit/>
                    </a:bodyPr>
                    <a:lstStyle/>
                    <a:p>
                      <a:pPr indent="0" lvl="0" marL="0" rtl="0" algn="l">
                        <a:spcBef>
                          <a:spcPts val="0"/>
                        </a:spcBef>
                        <a:spcAft>
                          <a:spcPts val="0"/>
                        </a:spcAft>
                        <a:buNone/>
                      </a:pPr>
                      <a:r>
                        <a:rPr lang="en-US">
                          <a:solidFill>
                            <a:schemeClr val="dk1"/>
                          </a:solidFill>
                        </a:rPr>
                        <a:t>As stool leaves the colon, fecal osmolality is = to the serum osmolality </a:t>
                      </a:r>
                      <a:endParaRPr>
                        <a:solidFill>
                          <a:schemeClr val="dk1"/>
                        </a:solidFill>
                      </a:endParaRPr>
                    </a:p>
                    <a:p>
                      <a:pPr indent="0" lvl="0" marL="0" rtl="0" algn="l">
                        <a:spcBef>
                          <a:spcPts val="0"/>
                        </a:spcBef>
                        <a:spcAft>
                          <a:spcPts val="0"/>
                        </a:spcAft>
                        <a:buNone/>
                      </a:pPr>
                      <a:r>
                        <a:rPr lang="en-US">
                          <a:solidFill>
                            <a:schemeClr val="dk1"/>
                          </a:solidFill>
                        </a:rPr>
                        <a:t>i.e. 290 mosm/kg.</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 </a:t>
                      </a:r>
                      <a:r>
                        <a:rPr lang="en-US">
                          <a:solidFill>
                            <a:srgbClr val="38761D"/>
                          </a:solidFill>
                        </a:rPr>
                        <a:t>when the osmolality increase the fecal osmotic gap increase.</a:t>
                      </a:r>
                      <a:br>
                        <a:rPr lang="en-US">
                          <a:solidFill>
                            <a:srgbClr val="38761D"/>
                          </a:solidFill>
                        </a:rPr>
                      </a:br>
                      <a:endParaRPr>
                        <a:solidFill>
                          <a:srgbClr val="38761D"/>
                        </a:solidFill>
                      </a:endParaRPr>
                    </a:p>
                  </a:txBody>
                  <a:tcPr marT="91425" marB="91425" marR="91425" marL="91425"/>
                </a:tc>
              </a:tr>
              <a:tr h="753600">
                <a:tc>
                  <a:txBody>
                    <a:bodyPr>
                      <a:noAutofit/>
                    </a:bodyPr>
                    <a:lstStyle/>
                    <a:p>
                      <a:pPr indent="0" lvl="0" marL="0" rtl="0" algn="l">
                        <a:spcBef>
                          <a:spcPts val="0"/>
                        </a:spcBef>
                        <a:spcAft>
                          <a:spcPts val="0"/>
                        </a:spcAft>
                        <a:buNone/>
                      </a:pPr>
                      <a:r>
                        <a:rPr lang="en-US"/>
                        <a:t>Under normal circumstances, the major osmoles </a:t>
                      </a:r>
                      <a:r>
                        <a:rPr lang="en-US">
                          <a:solidFill>
                            <a:schemeClr val="accent3"/>
                          </a:solidFill>
                        </a:rPr>
                        <a:t>which create the osmotic effect</a:t>
                      </a:r>
                      <a:r>
                        <a:rPr lang="en-US"/>
                        <a:t> are Na+, K+, Cl–, and HCO3 –.</a:t>
                      </a:r>
                      <a:br>
                        <a:rPr lang="en-US"/>
                      </a:br>
                      <a:endParaRPr/>
                    </a:p>
                  </a:txBody>
                  <a:tcPr marT="91425" marB="91425" marR="91425" marL="91425"/>
                </a:tc>
              </a:tr>
            </a:tbl>
          </a:graphicData>
        </a:graphic>
      </p:graphicFrame>
      <p:pic>
        <p:nvPicPr>
          <p:cNvPr id="114" name="Google Shape;114;p15"/>
          <p:cNvPicPr preferRelativeResize="0"/>
          <p:nvPr/>
        </p:nvPicPr>
        <p:blipFill>
          <a:blip r:embed="rId5">
            <a:alphaModFix/>
          </a:blip>
          <a:stretch>
            <a:fillRect/>
          </a:stretch>
        </p:blipFill>
        <p:spPr>
          <a:xfrm>
            <a:off x="542525" y="5415312"/>
            <a:ext cx="3034550" cy="1615025"/>
          </a:xfrm>
          <a:prstGeom prst="rect">
            <a:avLst/>
          </a:prstGeom>
          <a:noFill/>
          <a:ln cap="flat" cmpd="sng" w="9525">
            <a:solidFill>
              <a:schemeClr val="accent3"/>
            </a:solidFill>
            <a:prstDash val="solid"/>
            <a:round/>
            <a:headEnd len="sm" w="sm" type="none"/>
            <a:tailEnd len="sm" w="sm" type="none"/>
          </a:ln>
        </p:spPr>
      </p:pic>
      <p:sp>
        <p:nvSpPr>
          <p:cNvPr id="115" name="Google Shape;115;p15"/>
          <p:cNvSpPr txBox="1"/>
          <p:nvPr/>
        </p:nvSpPr>
        <p:spPr>
          <a:xfrm>
            <a:off x="3577075" y="5415363"/>
            <a:ext cx="2949300" cy="1614900"/>
          </a:xfrm>
          <a:prstGeom prst="rect">
            <a:avLst/>
          </a:prstGeom>
          <a:noFill/>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accent3"/>
                </a:solidFill>
                <a:latin typeface="Palatino"/>
                <a:ea typeface="Palatino"/>
                <a:cs typeface="Palatino"/>
                <a:sym typeface="Palatino"/>
              </a:rPr>
              <a:t>In case of osmotic diarrhea the gap will Formula used to be high due to assess the fecal abnormal increase in osmolality</a:t>
            </a:r>
            <a:br>
              <a:rPr lang="en-US">
                <a:solidFill>
                  <a:schemeClr val="accent3"/>
                </a:solidFill>
                <a:latin typeface="Palatino"/>
                <a:ea typeface="Palatino"/>
                <a:cs typeface="Palatino"/>
                <a:sym typeface="Palatino"/>
              </a:rPr>
            </a:br>
            <a:r>
              <a:rPr lang="en-US">
                <a:solidFill>
                  <a:schemeClr val="accent3"/>
                </a:solidFill>
                <a:latin typeface="Palatino"/>
                <a:ea typeface="Palatino"/>
                <a:cs typeface="Palatino"/>
                <a:sym typeface="Palatino"/>
              </a:rPr>
              <a:t>osmoles ** which in turn leads to osmotic diarrhea.</a:t>
            </a:r>
            <a:br>
              <a:rPr lang="en-US">
                <a:solidFill>
                  <a:schemeClr val="accent3"/>
                </a:solidFill>
                <a:latin typeface="Palatino"/>
                <a:ea typeface="Palatino"/>
                <a:cs typeface="Palatino"/>
                <a:sym typeface="Palatino"/>
              </a:rPr>
            </a:br>
            <a:endParaRPr>
              <a:solidFill>
                <a:schemeClr val="accent3"/>
              </a:solidFill>
              <a:latin typeface="Palatino"/>
              <a:ea typeface="Palatino"/>
              <a:cs typeface="Palatino"/>
              <a:sym typeface="Palatin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9" name="Shape 119"/>
        <p:cNvGrpSpPr/>
        <p:nvPr/>
      </p:nvGrpSpPr>
      <p:grpSpPr>
        <a:xfrm>
          <a:off x="0" y="0"/>
          <a:ext cx="0" cy="0"/>
          <a:chOff x="0" y="0"/>
          <a:chExt cx="0" cy="0"/>
        </a:xfrm>
      </p:grpSpPr>
      <p:graphicFrame>
        <p:nvGraphicFramePr>
          <p:cNvPr id="120" name="Google Shape;120;p16"/>
          <p:cNvGraphicFramePr/>
          <p:nvPr/>
        </p:nvGraphicFramePr>
        <p:xfrm>
          <a:off x="123" y="722098"/>
          <a:ext cx="3000000" cy="3000000"/>
        </p:xfrm>
        <a:graphic>
          <a:graphicData uri="http://schemas.openxmlformats.org/drawingml/2006/table">
            <a:tbl>
              <a:tblPr>
                <a:noFill/>
                <a:tableStyleId>{4F4BFE3E-46C1-462E-8E40-2819993C33B4}</a:tableStyleId>
              </a:tblPr>
              <a:tblGrid>
                <a:gridCol w="862900"/>
                <a:gridCol w="812725"/>
                <a:gridCol w="1353350"/>
                <a:gridCol w="1118600"/>
                <a:gridCol w="1355200"/>
                <a:gridCol w="1355200"/>
              </a:tblGrid>
              <a:tr h="372650">
                <a:tc gridSpan="6">
                  <a:txBody>
                    <a:bodyPr>
                      <a:noAutofit/>
                    </a:bodyPr>
                    <a:lstStyle/>
                    <a:p>
                      <a:pPr indent="0" lvl="0" marL="0" rtl="0" algn="ctr">
                        <a:spcBef>
                          <a:spcPts val="0"/>
                        </a:spcBef>
                        <a:spcAft>
                          <a:spcPts val="0"/>
                        </a:spcAft>
                        <a:buNone/>
                      </a:pPr>
                      <a:r>
                        <a:rPr b="1" lang="en-US">
                          <a:latin typeface="Palatino"/>
                          <a:ea typeface="Palatino"/>
                          <a:cs typeface="Palatino"/>
                          <a:sym typeface="Palatino"/>
                        </a:rPr>
                        <a:t>Introduction to diarrhea</a:t>
                      </a:r>
                      <a:endParaRPr b="1">
                        <a:latin typeface="Palatino"/>
                        <a:ea typeface="Palatino"/>
                        <a:cs typeface="Palatino"/>
                        <a:sym typeface="Palatino"/>
                      </a:endParaRPr>
                    </a:p>
                  </a:txBody>
                  <a:tcPr marT="91425" marB="91425" marR="91425" marL="91425">
                    <a:solidFill>
                      <a:srgbClr val="FCE5CD"/>
                    </a:solidFill>
                  </a:tcPr>
                </a:tc>
                <a:tc hMerge="1"/>
                <a:tc hMerge="1"/>
                <a:tc hMerge="1"/>
                <a:tc hMerge="1"/>
                <a:tc hMerge="1"/>
              </a:tr>
              <a:tr h="497475">
                <a:tc gridSpan="2">
                  <a:txBody>
                    <a:bodyPr>
                      <a:noAutofit/>
                    </a:bodyPr>
                    <a:lstStyle/>
                    <a:p>
                      <a:pPr indent="0" lvl="0" marL="0" rtl="0" algn="ctr">
                        <a:spcBef>
                          <a:spcPts val="0"/>
                        </a:spcBef>
                        <a:spcAft>
                          <a:spcPts val="0"/>
                        </a:spcAft>
                        <a:buNone/>
                      </a:pPr>
                      <a:r>
                        <a:rPr b="1" lang="en-US" sz="1200">
                          <a:latin typeface="Palatino"/>
                          <a:ea typeface="Palatino"/>
                          <a:cs typeface="Palatino"/>
                          <a:sym typeface="Palatino"/>
                        </a:rPr>
                        <a:t>DEFINITION</a:t>
                      </a:r>
                      <a:endParaRPr b="1" sz="1200">
                        <a:latin typeface="Palatino"/>
                        <a:ea typeface="Palatino"/>
                        <a:cs typeface="Palatino"/>
                        <a:sym typeface="Palatino"/>
                      </a:endParaRPr>
                    </a:p>
                  </a:txBody>
                  <a:tcPr marT="91425" marB="91425" marR="91425" marL="91425">
                    <a:solidFill>
                      <a:srgbClr val="D0E0E3"/>
                    </a:solidFill>
                  </a:tcPr>
                </a:tc>
                <a:tc hMerge="1"/>
                <a:tc>
                  <a:txBody>
                    <a:bodyPr>
                      <a:noAutofit/>
                    </a:bodyPr>
                    <a:lstStyle/>
                    <a:p>
                      <a:pPr indent="0" lvl="0" marL="0" rtl="0" algn="l">
                        <a:spcBef>
                          <a:spcPts val="0"/>
                        </a:spcBef>
                        <a:spcAft>
                          <a:spcPts val="0"/>
                        </a:spcAft>
                        <a:buNone/>
                      </a:pPr>
                      <a:r>
                        <a:t/>
                      </a:r>
                      <a:endParaRPr>
                        <a:latin typeface="Palatino"/>
                        <a:ea typeface="Palatino"/>
                        <a:cs typeface="Palatino"/>
                        <a:sym typeface="Palatino"/>
                      </a:endParaRPr>
                    </a:p>
                    <a:p>
                      <a:pPr indent="0" lvl="0" marL="0" rtl="0" algn="l">
                        <a:spcBef>
                          <a:spcPts val="0"/>
                        </a:spcBef>
                        <a:spcAft>
                          <a:spcPts val="0"/>
                        </a:spcAft>
                        <a:buNone/>
                      </a:pPr>
                      <a:r>
                        <a:rPr lang="en-US" sz="1000">
                          <a:solidFill>
                            <a:schemeClr val="accent6"/>
                          </a:solidFill>
                          <a:latin typeface="Palatino"/>
                          <a:ea typeface="Palatino"/>
                          <a:cs typeface="Palatino"/>
                          <a:sym typeface="Palatino"/>
                        </a:rPr>
                        <a:t>Based on duration!</a:t>
                      </a:r>
                      <a:endParaRPr sz="1000">
                        <a:solidFill>
                          <a:schemeClr val="accent6"/>
                        </a:solidFill>
                        <a:latin typeface="Palatino"/>
                        <a:ea typeface="Palatino"/>
                        <a:cs typeface="Palatino"/>
                        <a:sym typeface="Palatino"/>
                      </a:endParaRPr>
                    </a:p>
                  </a:txBody>
                  <a:tcPr marT="91425" marB="91425" marR="91425" marL="91425">
                    <a:solidFill>
                      <a:srgbClr val="D9EAD3"/>
                    </a:solidFill>
                  </a:tcPr>
                </a:tc>
                <a:tc gridSpan="3">
                  <a:txBody>
                    <a:bodyPr>
                      <a:noAutofit/>
                    </a:bodyPr>
                    <a:lstStyle/>
                    <a:p>
                      <a:pPr indent="0" lvl="0" marL="0" rtl="0" algn="ctr">
                        <a:spcBef>
                          <a:spcPts val="0"/>
                        </a:spcBef>
                        <a:spcAft>
                          <a:spcPts val="0"/>
                        </a:spcAft>
                        <a:buNone/>
                      </a:pPr>
                      <a:r>
                        <a:rPr b="1" lang="en-US" sz="1200">
                          <a:latin typeface="Palatino"/>
                          <a:ea typeface="Palatino"/>
                          <a:cs typeface="Palatino"/>
                          <a:sym typeface="Palatino"/>
                        </a:rPr>
                        <a:t>IMPORTANCE</a:t>
                      </a:r>
                      <a:endParaRPr b="1" sz="1200">
                        <a:latin typeface="Palatino"/>
                        <a:ea typeface="Palatino"/>
                        <a:cs typeface="Palatino"/>
                        <a:sym typeface="Palatino"/>
                      </a:endParaRPr>
                    </a:p>
                  </a:txBody>
                  <a:tcPr marT="91425" marB="91425" marR="91425" marL="91425">
                    <a:solidFill>
                      <a:srgbClr val="EAD1DC"/>
                    </a:solidFill>
                  </a:tcPr>
                </a:tc>
                <a:tc hMerge="1"/>
                <a:tc hMerge="1"/>
              </a:tr>
              <a:tr h="406175">
                <a:tc rowSpan="3">
                  <a:txBody>
                    <a:bodyPr>
                      <a:noAutofit/>
                    </a:bodyPr>
                    <a:lstStyle/>
                    <a:p>
                      <a:pPr indent="0" lvl="0" marL="0" rtl="0" algn="ctr">
                        <a:spcBef>
                          <a:spcPts val="0"/>
                        </a:spcBef>
                        <a:spcAft>
                          <a:spcPts val="0"/>
                        </a:spcAft>
                        <a:buNone/>
                      </a:pPr>
                      <a:r>
                        <a:t/>
                      </a:r>
                      <a:endParaRPr sz="800">
                        <a:solidFill>
                          <a:schemeClr val="accent6"/>
                        </a:solidFill>
                        <a:latin typeface="Palatino"/>
                        <a:ea typeface="Palatino"/>
                        <a:cs typeface="Palatino"/>
                        <a:sym typeface="Palatino"/>
                      </a:endParaRPr>
                    </a:p>
                  </a:txBody>
                  <a:tcPr marT="91425" marB="91425" marR="91425" marL="91425"/>
                </a:tc>
                <a:tc rowSpan="3">
                  <a:txBody>
                    <a:bodyPr>
                      <a:noAutofit/>
                    </a:bodyPr>
                    <a:lstStyle/>
                    <a:p>
                      <a:pPr indent="0" lvl="0" marL="0" rtl="0" algn="ctr">
                        <a:spcBef>
                          <a:spcPts val="0"/>
                        </a:spcBef>
                        <a:spcAft>
                          <a:spcPts val="0"/>
                        </a:spcAft>
                        <a:buNone/>
                      </a:pPr>
                      <a:r>
                        <a:t/>
                      </a:r>
                      <a:endParaRPr sz="1000">
                        <a:solidFill>
                          <a:schemeClr val="accent6"/>
                        </a:solidFill>
                        <a:latin typeface="Palatino"/>
                        <a:ea typeface="Palatino"/>
                        <a:cs typeface="Palatino"/>
                        <a:sym typeface="Palatino"/>
                      </a:endParaRPr>
                    </a:p>
                  </a:txBody>
                  <a:tcPr marT="91425" marB="91425" marR="91425" marL="91425"/>
                </a:tc>
                <a:tc>
                  <a:txBody>
                    <a:bodyPr>
                      <a:noAutofit/>
                    </a:bodyPr>
                    <a:lstStyle/>
                    <a:p>
                      <a:pPr indent="0" lvl="0" marL="0" rtl="0" algn="ctr">
                        <a:spcBef>
                          <a:spcPts val="0"/>
                        </a:spcBef>
                        <a:spcAft>
                          <a:spcPts val="0"/>
                        </a:spcAft>
                        <a:buNone/>
                      </a:pPr>
                      <a:r>
                        <a:rPr lang="en-US">
                          <a:solidFill>
                            <a:srgbClr val="FF0000"/>
                          </a:solidFill>
                          <a:latin typeface="Palatino"/>
                          <a:ea typeface="Palatino"/>
                          <a:cs typeface="Palatino"/>
                          <a:sym typeface="Palatino"/>
                        </a:rPr>
                        <a:t>Acute</a:t>
                      </a:r>
                      <a:endParaRPr>
                        <a:solidFill>
                          <a:srgbClr val="FF0000"/>
                        </a:solidFill>
                        <a:latin typeface="Palatino"/>
                        <a:ea typeface="Palatino"/>
                        <a:cs typeface="Palatino"/>
                        <a:sym typeface="Palatino"/>
                      </a:endParaRPr>
                    </a:p>
                    <a:p>
                      <a:pPr indent="0" lvl="0" marL="0" rtl="0" algn="ctr">
                        <a:spcBef>
                          <a:spcPts val="0"/>
                        </a:spcBef>
                        <a:spcAft>
                          <a:spcPts val="0"/>
                        </a:spcAft>
                        <a:buNone/>
                      </a:pPr>
                      <a:r>
                        <a:rPr lang="en-US">
                          <a:solidFill>
                            <a:srgbClr val="FF0000"/>
                          </a:solidFill>
                          <a:latin typeface="Palatino"/>
                          <a:ea typeface="Palatino"/>
                          <a:cs typeface="Palatino"/>
                          <a:sym typeface="Palatino"/>
                        </a:rPr>
                        <a:t>2 weeks</a:t>
                      </a:r>
                      <a:endParaRPr>
                        <a:solidFill>
                          <a:srgbClr val="FF0000"/>
                        </a:solidFill>
                        <a:latin typeface="Palatino"/>
                        <a:ea typeface="Palatino"/>
                        <a:cs typeface="Palatino"/>
                        <a:sym typeface="Palatino"/>
                      </a:endParaRPr>
                    </a:p>
                  </a:txBody>
                  <a:tcPr marT="91425" marB="91425" marR="91425" marL="91425"/>
                </a:tc>
                <a:tc>
                  <a:txBody>
                    <a:bodyPr>
                      <a:noAutofit/>
                    </a:bodyPr>
                    <a:lstStyle/>
                    <a:p>
                      <a:pPr indent="0" lvl="0" marL="0" rtl="0" algn="ctr">
                        <a:spcBef>
                          <a:spcPts val="0"/>
                        </a:spcBef>
                        <a:spcAft>
                          <a:spcPts val="0"/>
                        </a:spcAft>
                        <a:buNone/>
                      </a:pPr>
                      <a:r>
                        <a:rPr lang="en-US">
                          <a:solidFill>
                            <a:srgbClr val="999999"/>
                          </a:solidFill>
                          <a:latin typeface="Palatino"/>
                          <a:ea typeface="Palatino"/>
                          <a:cs typeface="Palatino"/>
                          <a:sym typeface="Palatino"/>
                        </a:rPr>
                        <a:t>What happens</a:t>
                      </a:r>
                      <a:endParaRPr>
                        <a:solidFill>
                          <a:srgbClr val="999999"/>
                        </a:solidFill>
                        <a:latin typeface="Palatino"/>
                        <a:ea typeface="Palatino"/>
                        <a:cs typeface="Palatino"/>
                        <a:sym typeface="Palatino"/>
                      </a:endParaRPr>
                    </a:p>
                  </a:txBody>
                  <a:tcPr marT="91425" marB="91425" marR="91425" marL="91425">
                    <a:solidFill>
                      <a:srgbClr val="C9DAF8"/>
                    </a:solidFill>
                  </a:tcPr>
                </a:tc>
                <a:tc>
                  <a:txBody>
                    <a:bodyPr>
                      <a:noAutofit/>
                    </a:bodyPr>
                    <a:lstStyle/>
                    <a:p>
                      <a:pPr indent="0" lvl="0" marL="0" rtl="0" algn="ctr">
                        <a:spcBef>
                          <a:spcPts val="0"/>
                        </a:spcBef>
                        <a:spcAft>
                          <a:spcPts val="0"/>
                        </a:spcAft>
                        <a:buNone/>
                      </a:pPr>
                      <a:r>
                        <a:rPr lang="en-US">
                          <a:solidFill>
                            <a:srgbClr val="999999"/>
                          </a:solidFill>
                          <a:latin typeface="Palatino"/>
                          <a:ea typeface="Palatino"/>
                          <a:cs typeface="Palatino"/>
                          <a:sym typeface="Palatino"/>
                        </a:rPr>
                        <a:t>Prognosis </a:t>
                      </a:r>
                      <a:endParaRPr>
                        <a:solidFill>
                          <a:srgbClr val="999999"/>
                        </a:solidFill>
                        <a:latin typeface="Palatino"/>
                        <a:ea typeface="Palatino"/>
                        <a:cs typeface="Palatino"/>
                        <a:sym typeface="Palatino"/>
                      </a:endParaRPr>
                    </a:p>
                  </a:txBody>
                  <a:tcPr marT="91425" marB="91425" marR="91425" marL="91425">
                    <a:solidFill>
                      <a:srgbClr val="FFF2CC"/>
                    </a:solidFill>
                  </a:tcPr>
                </a:tc>
                <a:tc>
                  <a:txBody>
                    <a:bodyPr>
                      <a:noAutofit/>
                    </a:bodyPr>
                    <a:lstStyle/>
                    <a:p>
                      <a:pPr indent="0" lvl="0" marL="0" rtl="0" algn="ctr">
                        <a:spcBef>
                          <a:spcPts val="0"/>
                        </a:spcBef>
                        <a:spcAft>
                          <a:spcPts val="0"/>
                        </a:spcAft>
                        <a:buNone/>
                      </a:pPr>
                      <a:r>
                        <a:rPr lang="en-US">
                          <a:solidFill>
                            <a:srgbClr val="999999"/>
                          </a:solidFill>
                          <a:latin typeface="Palatino"/>
                          <a:ea typeface="Palatino"/>
                          <a:cs typeface="Palatino"/>
                          <a:sym typeface="Palatino"/>
                        </a:rPr>
                        <a:t>Mortality </a:t>
                      </a:r>
                      <a:endParaRPr>
                        <a:solidFill>
                          <a:srgbClr val="999999"/>
                        </a:solidFill>
                        <a:latin typeface="Palatino"/>
                        <a:ea typeface="Palatino"/>
                        <a:cs typeface="Palatino"/>
                        <a:sym typeface="Palatino"/>
                      </a:endParaRPr>
                    </a:p>
                  </a:txBody>
                  <a:tcPr marT="91425" marB="91425" marR="91425" marL="91425">
                    <a:solidFill>
                      <a:srgbClr val="F4CCCC"/>
                    </a:solidFill>
                  </a:tcPr>
                </a:tc>
              </a:tr>
              <a:tr h="610850">
                <a:tc vMerge="1"/>
                <a:tc vMerge="1"/>
                <a:tc>
                  <a:txBody>
                    <a:bodyPr>
                      <a:noAutofit/>
                    </a:bodyPr>
                    <a:lstStyle/>
                    <a:p>
                      <a:pPr indent="0" lvl="0" marL="0" rtl="0" algn="ctr">
                        <a:spcBef>
                          <a:spcPts val="0"/>
                        </a:spcBef>
                        <a:spcAft>
                          <a:spcPts val="0"/>
                        </a:spcAft>
                        <a:buNone/>
                      </a:pPr>
                      <a:r>
                        <a:rPr lang="en-US" sz="1200">
                          <a:solidFill>
                            <a:srgbClr val="FF0000"/>
                          </a:solidFill>
                          <a:latin typeface="Palatino"/>
                          <a:ea typeface="Palatino"/>
                          <a:cs typeface="Palatino"/>
                          <a:sym typeface="Palatino"/>
                        </a:rPr>
                        <a:t>Persistent</a:t>
                      </a:r>
                      <a:endParaRPr sz="1200">
                        <a:solidFill>
                          <a:srgbClr val="FF0000"/>
                        </a:solidFill>
                        <a:latin typeface="Palatino"/>
                        <a:ea typeface="Palatino"/>
                        <a:cs typeface="Palatino"/>
                        <a:sym typeface="Palatino"/>
                      </a:endParaRPr>
                    </a:p>
                    <a:p>
                      <a:pPr indent="0" lvl="0" marL="0" rtl="0" algn="ctr">
                        <a:spcBef>
                          <a:spcPts val="0"/>
                        </a:spcBef>
                        <a:spcAft>
                          <a:spcPts val="0"/>
                        </a:spcAft>
                        <a:buNone/>
                      </a:pPr>
                      <a:r>
                        <a:rPr lang="en-US" sz="1200">
                          <a:solidFill>
                            <a:srgbClr val="FF0000"/>
                          </a:solidFill>
                          <a:latin typeface="Palatino"/>
                          <a:ea typeface="Palatino"/>
                          <a:cs typeface="Palatino"/>
                          <a:sym typeface="Palatino"/>
                        </a:rPr>
                        <a:t>2-4 weeks </a:t>
                      </a:r>
                      <a:endParaRPr sz="1200">
                        <a:solidFill>
                          <a:srgbClr val="FF0000"/>
                        </a:solidFill>
                        <a:latin typeface="Palatino"/>
                        <a:ea typeface="Palatino"/>
                        <a:cs typeface="Palatino"/>
                        <a:sym typeface="Palatino"/>
                      </a:endParaRPr>
                    </a:p>
                  </a:txBody>
                  <a:tcPr marT="91425" marB="91425" marR="91425" marL="91425"/>
                </a:tc>
                <a:tc rowSpan="2">
                  <a:txBody>
                    <a:bodyPr>
                      <a:noAutofit/>
                    </a:bodyPr>
                    <a:lstStyle/>
                    <a:p>
                      <a:pPr indent="0" lvl="0" marL="0" rtl="0" algn="ctr">
                        <a:spcBef>
                          <a:spcPts val="0"/>
                        </a:spcBef>
                        <a:spcAft>
                          <a:spcPts val="0"/>
                        </a:spcAft>
                        <a:buNone/>
                      </a:pPr>
                      <a:r>
                        <a:rPr lang="en-US" sz="1200">
                          <a:latin typeface="Palatino"/>
                          <a:ea typeface="Palatino"/>
                          <a:cs typeface="Palatino"/>
                          <a:sym typeface="Palatino"/>
                        </a:rPr>
                        <a:t>Loss of fluid through diarrhea can cause Dehydration and electrolytes imbalances </a:t>
                      </a:r>
                      <a:r>
                        <a:rPr lang="en-US" sz="1200">
                          <a:solidFill>
                            <a:schemeClr val="accent6"/>
                          </a:solidFill>
                          <a:latin typeface="Palatino"/>
                          <a:ea typeface="Palatino"/>
                          <a:cs typeface="Palatino"/>
                          <a:sym typeface="Palatino"/>
                        </a:rPr>
                        <a:t>and acid base imbalance</a:t>
                      </a:r>
                      <a:endParaRPr sz="1200">
                        <a:latin typeface="Palatino"/>
                        <a:ea typeface="Palatino"/>
                        <a:cs typeface="Palatino"/>
                        <a:sym typeface="Palatino"/>
                      </a:endParaRPr>
                    </a:p>
                  </a:txBody>
                  <a:tcPr marT="91425" marB="91425" marR="91425" marL="91425"/>
                </a:tc>
                <a:tc rowSpan="2">
                  <a:txBody>
                    <a:bodyPr>
                      <a:noAutofit/>
                    </a:bodyPr>
                    <a:lstStyle/>
                    <a:p>
                      <a:pPr indent="0" lvl="0" marL="0" rtl="0" algn="ctr">
                        <a:spcBef>
                          <a:spcPts val="0"/>
                        </a:spcBef>
                        <a:spcAft>
                          <a:spcPts val="0"/>
                        </a:spcAft>
                        <a:buNone/>
                      </a:pPr>
                      <a:r>
                        <a:rPr lang="en-US" sz="1200">
                          <a:latin typeface="Palatino"/>
                          <a:ea typeface="Palatino"/>
                          <a:cs typeface="Palatino"/>
                          <a:sym typeface="Palatino"/>
                        </a:rPr>
                        <a:t>Easy to treat but if not treated </a:t>
                      </a:r>
                      <a:r>
                        <a:rPr lang="en-US" sz="1200">
                          <a:solidFill>
                            <a:srgbClr val="FF0000"/>
                          </a:solidFill>
                          <a:latin typeface="Palatino"/>
                          <a:ea typeface="Palatino"/>
                          <a:cs typeface="Palatino"/>
                          <a:sym typeface="Palatino"/>
                        </a:rPr>
                        <a:t>may lead to death</a:t>
                      </a:r>
                      <a:r>
                        <a:rPr lang="en-US" sz="1200">
                          <a:latin typeface="Palatino"/>
                          <a:ea typeface="Palatino"/>
                          <a:cs typeface="Palatino"/>
                          <a:sym typeface="Palatino"/>
                        </a:rPr>
                        <a:t> especially in children </a:t>
                      </a:r>
                      <a:endParaRPr sz="1200">
                        <a:latin typeface="Palatino"/>
                        <a:ea typeface="Palatino"/>
                        <a:cs typeface="Palatino"/>
                        <a:sym typeface="Palatino"/>
                      </a:endParaRPr>
                    </a:p>
                    <a:p>
                      <a:pPr indent="0" lvl="0" marL="0" rtl="0" algn="ctr">
                        <a:spcBef>
                          <a:spcPts val="0"/>
                        </a:spcBef>
                        <a:spcAft>
                          <a:spcPts val="0"/>
                        </a:spcAft>
                        <a:buNone/>
                      </a:pPr>
                      <a:r>
                        <a:rPr lang="en-US" sz="1200">
                          <a:solidFill>
                            <a:schemeClr val="accent6"/>
                          </a:solidFill>
                          <a:latin typeface="Palatino"/>
                          <a:ea typeface="Palatino"/>
                          <a:cs typeface="Palatino"/>
                          <a:sym typeface="Palatino"/>
                        </a:rPr>
                        <a:t>Due to dehydration </a:t>
                      </a:r>
                      <a:endParaRPr sz="1200">
                        <a:solidFill>
                          <a:schemeClr val="accent6"/>
                        </a:solidFill>
                        <a:latin typeface="Palatino"/>
                        <a:ea typeface="Palatino"/>
                        <a:cs typeface="Palatino"/>
                        <a:sym typeface="Palatino"/>
                      </a:endParaRPr>
                    </a:p>
                  </a:txBody>
                  <a:tcPr marT="91425" marB="91425" marR="91425" marL="91425"/>
                </a:tc>
                <a:tc rowSpan="2">
                  <a:txBody>
                    <a:bodyPr>
                      <a:noAutofit/>
                    </a:bodyPr>
                    <a:lstStyle/>
                    <a:p>
                      <a:pPr indent="0" lvl="0" marL="0" rtl="0" algn="l">
                        <a:spcBef>
                          <a:spcPts val="0"/>
                        </a:spcBef>
                        <a:spcAft>
                          <a:spcPts val="0"/>
                        </a:spcAft>
                        <a:buNone/>
                      </a:pPr>
                      <a:r>
                        <a:t/>
                      </a:r>
                      <a:endParaRPr sz="1000">
                        <a:latin typeface="Palatino"/>
                        <a:ea typeface="Palatino"/>
                        <a:cs typeface="Palatino"/>
                        <a:sym typeface="Palatino"/>
                      </a:endParaRPr>
                    </a:p>
                  </a:txBody>
                  <a:tcPr marT="91425" marB="91425" marR="91425" marL="91425"/>
                </a:tc>
              </a:tr>
              <a:tr h="972825">
                <a:tc vMerge="1"/>
                <a:tc vMerge="1"/>
                <a:tc>
                  <a:txBody>
                    <a:bodyPr>
                      <a:noAutofit/>
                    </a:bodyPr>
                    <a:lstStyle/>
                    <a:p>
                      <a:pPr indent="0" lvl="0" marL="0" rtl="0" algn="ctr">
                        <a:spcBef>
                          <a:spcPts val="0"/>
                        </a:spcBef>
                        <a:spcAft>
                          <a:spcPts val="0"/>
                        </a:spcAft>
                        <a:buNone/>
                      </a:pPr>
                      <a:r>
                        <a:rPr lang="en-US">
                          <a:solidFill>
                            <a:srgbClr val="FF0000"/>
                          </a:solidFill>
                          <a:latin typeface="Palatino"/>
                          <a:ea typeface="Palatino"/>
                          <a:cs typeface="Palatino"/>
                          <a:sym typeface="Palatino"/>
                        </a:rPr>
                        <a:t>Chronic</a:t>
                      </a:r>
                      <a:endParaRPr>
                        <a:solidFill>
                          <a:srgbClr val="FF0000"/>
                        </a:solidFill>
                        <a:latin typeface="Palatino"/>
                        <a:ea typeface="Palatino"/>
                        <a:cs typeface="Palatino"/>
                        <a:sym typeface="Palatino"/>
                      </a:endParaRPr>
                    </a:p>
                    <a:p>
                      <a:pPr indent="0" lvl="0" marL="0" rtl="0" algn="ctr">
                        <a:spcBef>
                          <a:spcPts val="0"/>
                        </a:spcBef>
                        <a:spcAft>
                          <a:spcPts val="0"/>
                        </a:spcAft>
                        <a:buNone/>
                      </a:pPr>
                      <a:r>
                        <a:rPr lang="en-US">
                          <a:solidFill>
                            <a:srgbClr val="FF0000"/>
                          </a:solidFill>
                          <a:latin typeface="Palatino"/>
                          <a:ea typeface="Palatino"/>
                          <a:cs typeface="Palatino"/>
                          <a:sym typeface="Palatino"/>
                        </a:rPr>
                        <a:t>4 Weeks</a:t>
                      </a:r>
                      <a:endParaRPr>
                        <a:solidFill>
                          <a:srgbClr val="FF0000"/>
                        </a:solidFill>
                        <a:latin typeface="Palatino"/>
                        <a:ea typeface="Palatino"/>
                        <a:cs typeface="Palatino"/>
                        <a:sym typeface="Palatino"/>
                      </a:endParaRPr>
                    </a:p>
                    <a:p>
                      <a:pPr indent="0" lvl="0" marL="0" rtl="0" algn="ctr">
                        <a:spcBef>
                          <a:spcPts val="0"/>
                        </a:spcBef>
                        <a:spcAft>
                          <a:spcPts val="0"/>
                        </a:spcAft>
                        <a:buNone/>
                      </a:pPr>
                      <a:r>
                        <a:rPr lang="en-US" sz="1100">
                          <a:solidFill>
                            <a:schemeClr val="accent6"/>
                          </a:solidFill>
                          <a:latin typeface="Palatino"/>
                          <a:ea typeface="Palatino"/>
                          <a:cs typeface="Palatino"/>
                          <a:sym typeface="Palatino"/>
                        </a:rPr>
                        <a:t>We should investigate here especially in children </a:t>
                      </a:r>
                      <a:endParaRPr sz="1100">
                        <a:solidFill>
                          <a:schemeClr val="accent6"/>
                        </a:solidFill>
                        <a:latin typeface="Palatino"/>
                        <a:ea typeface="Palatino"/>
                        <a:cs typeface="Palatino"/>
                        <a:sym typeface="Palatino"/>
                      </a:endParaRPr>
                    </a:p>
                  </a:txBody>
                  <a:tcPr marT="91425" marB="91425" marR="91425" marL="91425"/>
                </a:tc>
                <a:tc vMerge="1"/>
                <a:tc vMerge="1"/>
                <a:tc vMerge="1"/>
              </a:tr>
            </a:tbl>
          </a:graphicData>
        </a:graphic>
      </p:graphicFrame>
      <p:sp>
        <p:nvSpPr>
          <p:cNvPr id="121" name="Google Shape;121;p16"/>
          <p:cNvSpPr txBox="1"/>
          <p:nvPr>
            <p:ph type="title"/>
          </p:nvPr>
        </p:nvSpPr>
        <p:spPr>
          <a:xfrm>
            <a:off x="125" y="0"/>
            <a:ext cx="6858000" cy="722100"/>
          </a:xfrm>
          <a:prstGeom prst="rect">
            <a:avLst/>
          </a:prstGeom>
          <a:solidFill>
            <a:srgbClr val="DCD2C8"/>
          </a:solidFill>
          <a:ln cap="flat" cmpd="sng" w="9525">
            <a:solidFill>
              <a:srgbClr val="882105"/>
            </a:solidFill>
            <a:prstDash val="solid"/>
            <a:miter lim="800000"/>
            <a:headEnd len="sm" w="sm" type="none"/>
            <a:tailEnd len="sm" w="sm" type="none"/>
          </a:ln>
        </p:spPr>
        <p:txBody>
          <a:bodyPr anchorCtr="0" anchor="t" bIns="45700" lIns="91425" spcFirstLastPara="1" rIns="91425" wrap="square" tIns="45700">
            <a:noAutofit/>
          </a:bodyPr>
          <a:lstStyle/>
          <a:p>
            <a:pPr indent="0" lvl="0" marL="0" rtl="1" algn="ctr">
              <a:lnSpc>
                <a:spcPct val="90000"/>
              </a:lnSpc>
              <a:spcBef>
                <a:spcPts val="0"/>
              </a:spcBef>
              <a:spcAft>
                <a:spcPts val="0"/>
              </a:spcAft>
              <a:buClr>
                <a:schemeClr val="dk1"/>
              </a:buClr>
              <a:buSzPts val="3960"/>
              <a:buFont typeface="Calibri"/>
              <a:buNone/>
            </a:pPr>
            <a:r>
              <a:rPr b="1" lang="en-US" sz="1500">
                <a:latin typeface="Palatino"/>
                <a:ea typeface="Palatino"/>
                <a:cs typeface="Palatino"/>
                <a:sym typeface="Palatino"/>
              </a:rPr>
              <a:t> </a:t>
            </a:r>
            <a:endParaRPr b="1" sz="1500">
              <a:latin typeface="Palatino"/>
              <a:ea typeface="Palatino"/>
              <a:cs typeface="Palatino"/>
              <a:sym typeface="Palatino"/>
            </a:endParaRPr>
          </a:p>
        </p:txBody>
      </p:sp>
      <p:sp>
        <p:nvSpPr>
          <p:cNvPr id="122" name="Google Shape;122;p16"/>
          <p:cNvSpPr/>
          <p:nvPr/>
        </p:nvSpPr>
        <p:spPr>
          <a:xfrm>
            <a:off x="-12" y="4796775"/>
            <a:ext cx="6858000" cy="381000"/>
          </a:xfrm>
          <a:prstGeom prst="rect">
            <a:avLst/>
          </a:prstGeom>
          <a:solidFill>
            <a:srgbClr val="E7E6E6"/>
          </a:solidFill>
          <a:ln cap="flat" cmpd="sng" w="9525">
            <a:solidFill>
              <a:srgbClr val="44546A"/>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solidFill>
                  <a:schemeClr val="dk1"/>
                </a:solidFill>
                <a:latin typeface="Palatino"/>
                <a:ea typeface="Palatino"/>
                <a:cs typeface="Palatino"/>
                <a:sym typeface="Palatino"/>
              </a:rPr>
              <a:t>Pathophysiology Categories of diarrhea: </a:t>
            </a:r>
            <a:r>
              <a:rPr b="1" lang="en-US">
                <a:solidFill>
                  <a:schemeClr val="accent6"/>
                </a:solidFill>
                <a:latin typeface="Palatino"/>
                <a:ea typeface="Palatino"/>
                <a:cs typeface="Palatino"/>
                <a:sym typeface="Palatino"/>
              </a:rPr>
              <a:t>(Based on pathophysiology!)</a:t>
            </a:r>
            <a:br>
              <a:rPr b="1" lang="en-US">
                <a:solidFill>
                  <a:schemeClr val="accent6"/>
                </a:solidFill>
                <a:latin typeface="Palatino"/>
                <a:ea typeface="Palatino"/>
                <a:cs typeface="Palatino"/>
                <a:sym typeface="Palatino"/>
              </a:rPr>
            </a:br>
            <a:endParaRPr b="1" i="0" sz="1400" u="none" cap="none" strike="noStrike">
              <a:solidFill>
                <a:schemeClr val="accent6"/>
              </a:solidFill>
              <a:latin typeface="Palatino"/>
              <a:ea typeface="Palatino"/>
              <a:cs typeface="Palatino"/>
              <a:sym typeface="Palatino"/>
            </a:endParaRPr>
          </a:p>
        </p:txBody>
      </p:sp>
      <p:graphicFrame>
        <p:nvGraphicFramePr>
          <p:cNvPr id="123" name="Google Shape;123;p16"/>
          <p:cNvGraphicFramePr/>
          <p:nvPr/>
        </p:nvGraphicFramePr>
        <p:xfrm>
          <a:off x="113" y="4233751"/>
          <a:ext cx="3000000" cy="3000000"/>
        </p:xfrm>
        <a:graphic>
          <a:graphicData uri="http://schemas.openxmlformats.org/drawingml/2006/table">
            <a:tbl>
              <a:tblPr>
                <a:noFill/>
                <a:tableStyleId>{4F4BFE3E-46C1-462E-8E40-2819993C33B4}</a:tableStyleId>
              </a:tblPr>
              <a:tblGrid>
                <a:gridCol w="1225150"/>
                <a:gridCol w="762875"/>
                <a:gridCol w="1775600"/>
                <a:gridCol w="1527800"/>
                <a:gridCol w="1566575"/>
              </a:tblGrid>
              <a:tr h="374400">
                <a:tc gridSpan="5">
                  <a:txBody>
                    <a:bodyPr>
                      <a:noAutofit/>
                    </a:bodyPr>
                    <a:lstStyle/>
                    <a:p>
                      <a:pPr indent="0" lvl="0" marL="0" rtl="0" algn="ctr">
                        <a:spcBef>
                          <a:spcPts val="0"/>
                        </a:spcBef>
                        <a:spcAft>
                          <a:spcPts val="0"/>
                        </a:spcAft>
                        <a:buNone/>
                      </a:pPr>
                      <a:r>
                        <a:rPr b="1" lang="en-US">
                          <a:latin typeface="Palatino"/>
                          <a:ea typeface="Palatino"/>
                          <a:cs typeface="Palatino"/>
                          <a:sym typeface="Palatino"/>
                        </a:rPr>
                        <a:t>Types of diarrhea </a:t>
                      </a:r>
                      <a:endParaRPr b="1">
                        <a:latin typeface="Palatino"/>
                        <a:ea typeface="Palatino"/>
                        <a:cs typeface="Palatino"/>
                        <a:sym typeface="Palatino"/>
                      </a:endParaRPr>
                    </a:p>
                  </a:txBody>
                  <a:tcPr marT="91425" marB="91425" marR="91425" marL="91425">
                    <a:lnB cap="flat" cmpd="sng" w="9525">
                      <a:solidFill>
                        <a:srgbClr val="9E9E9E"/>
                      </a:solidFill>
                      <a:prstDash val="solid"/>
                      <a:round/>
                      <a:headEnd len="sm" w="sm" type="none"/>
                      <a:tailEnd len="sm" w="sm" type="none"/>
                    </a:lnB>
                    <a:solidFill>
                      <a:schemeClr val="lt2"/>
                    </a:solidFill>
                  </a:tcPr>
                </a:tc>
                <a:tc hMerge="1"/>
                <a:tc hMerge="1"/>
                <a:tc hMerge="1"/>
                <a:tc hMerge="1"/>
              </a:tr>
              <a:tr h="374400">
                <a:tc gridSpan="2">
                  <a:txBody>
                    <a:bodyPr>
                      <a:noAutofit/>
                    </a:bodyPr>
                    <a:lstStyle/>
                    <a:p>
                      <a:pPr indent="0" lvl="0" marL="0" rtl="0" algn="ctr">
                        <a:spcBef>
                          <a:spcPts val="0"/>
                        </a:spcBef>
                        <a:spcAft>
                          <a:spcPts val="0"/>
                        </a:spcAft>
                        <a:buNone/>
                      </a:pPr>
                      <a:r>
                        <a:rPr b="1" lang="en-US">
                          <a:latin typeface="Palatino"/>
                          <a:ea typeface="Palatino"/>
                          <a:cs typeface="Palatino"/>
                          <a:sym typeface="Palatino"/>
                        </a:rPr>
                        <a:t>Secretory</a:t>
                      </a:r>
                      <a:endParaRPr b="1">
                        <a:latin typeface="Palatino"/>
                        <a:ea typeface="Palatino"/>
                        <a:cs typeface="Palatino"/>
                        <a:sym typeface="Palatino"/>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hMerge="1"/>
                <a:tc rowSpan="2">
                  <a:txBody>
                    <a:bodyPr>
                      <a:noAutofit/>
                    </a:bodyPr>
                    <a:lstStyle/>
                    <a:p>
                      <a:pPr indent="0" lvl="0" marL="0" rtl="0" algn="ctr">
                        <a:spcBef>
                          <a:spcPts val="0"/>
                        </a:spcBef>
                        <a:spcAft>
                          <a:spcPts val="0"/>
                        </a:spcAft>
                        <a:buNone/>
                      </a:pPr>
                      <a:r>
                        <a:rPr b="1" lang="en-US">
                          <a:latin typeface="Palatino"/>
                          <a:ea typeface="Palatino"/>
                          <a:cs typeface="Palatino"/>
                          <a:sym typeface="Palatino"/>
                        </a:rPr>
                        <a:t>Osmotic</a:t>
                      </a:r>
                      <a:endParaRPr b="1">
                        <a:latin typeface="Palatino"/>
                        <a:ea typeface="Palatino"/>
                        <a:cs typeface="Palatino"/>
                        <a:sym typeface="Palatino"/>
                      </a:endParaRPr>
                    </a:p>
                  </a:txBody>
                  <a:tcPr marT="91425" marB="91425" marR="91425" marL="91425">
                    <a:solidFill>
                      <a:srgbClr val="D9EAD3"/>
                    </a:solidFill>
                  </a:tcPr>
                </a:tc>
                <a:tc rowSpan="3">
                  <a:txBody>
                    <a:bodyPr>
                      <a:noAutofit/>
                    </a:bodyPr>
                    <a:lstStyle/>
                    <a:p>
                      <a:pPr indent="0" lvl="0" marL="0" rtl="0" algn="ctr">
                        <a:spcBef>
                          <a:spcPts val="0"/>
                        </a:spcBef>
                        <a:spcAft>
                          <a:spcPts val="0"/>
                        </a:spcAft>
                        <a:buNone/>
                      </a:pPr>
                      <a:r>
                        <a:rPr b="1" lang="en-US" sz="1300">
                          <a:latin typeface="Palatino"/>
                          <a:ea typeface="Palatino"/>
                          <a:cs typeface="Palatino"/>
                          <a:sym typeface="Palatino"/>
                        </a:rPr>
                        <a:t>Exudative (inflammatory)</a:t>
                      </a:r>
                      <a:endParaRPr b="1" sz="1300">
                        <a:latin typeface="Palatino"/>
                        <a:ea typeface="Palatino"/>
                        <a:cs typeface="Palatino"/>
                        <a:sym typeface="Palatino"/>
                      </a:endParaRPr>
                    </a:p>
                  </a:txBody>
                  <a:tcPr marT="91425" marB="91425" marR="91425" marL="91425">
                    <a:solidFill>
                      <a:srgbClr val="EAD1DC"/>
                    </a:solidFill>
                  </a:tcPr>
                </a:tc>
                <a:tc rowSpan="3">
                  <a:txBody>
                    <a:bodyPr>
                      <a:noAutofit/>
                    </a:bodyPr>
                    <a:lstStyle/>
                    <a:p>
                      <a:pPr indent="0" lvl="0" marL="0" rtl="0" algn="ctr">
                        <a:spcBef>
                          <a:spcPts val="0"/>
                        </a:spcBef>
                        <a:spcAft>
                          <a:spcPts val="0"/>
                        </a:spcAft>
                        <a:buNone/>
                      </a:pPr>
                      <a:r>
                        <a:rPr b="1" lang="en-US">
                          <a:latin typeface="Palatino"/>
                          <a:ea typeface="Palatino"/>
                          <a:cs typeface="Palatino"/>
                          <a:sym typeface="Palatino"/>
                        </a:rPr>
                        <a:t>Motility-related</a:t>
                      </a:r>
                      <a:endParaRPr b="1">
                        <a:latin typeface="Palatino"/>
                        <a:ea typeface="Palatino"/>
                        <a:cs typeface="Palatino"/>
                        <a:sym typeface="Palatino"/>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20200">
                <a:tc gridSpan="2" rowSpan="2">
                  <a:txBody>
                    <a:bodyPr>
                      <a:noAutofit/>
                    </a:bodyPr>
                    <a:lstStyle/>
                    <a:p>
                      <a:pPr indent="0" lvl="0" marL="0" rtl="0" algn="ctr">
                        <a:spcBef>
                          <a:spcPts val="0"/>
                        </a:spcBef>
                        <a:spcAft>
                          <a:spcPts val="0"/>
                        </a:spcAft>
                        <a:buNone/>
                      </a:pPr>
                      <a:r>
                        <a:rPr lang="en-US" sz="1000">
                          <a:solidFill>
                            <a:srgbClr val="FF0000"/>
                          </a:solidFill>
                          <a:latin typeface="Palatino"/>
                          <a:ea typeface="Palatino"/>
                          <a:cs typeface="Palatino"/>
                          <a:sym typeface="Palatino"/>
                        </a:rPr>
                        <a:t>Normal stool osmotic gap</a:t>
                      </a:r>
                      <a:r>
                        <a:rPr lang="en-US" sz="1000">
                          <a:latin typeface="Palatino"/>
                          <a:ea typeface="Palatino"/>
                          <a:cs typeface="Palatino"/>
                          <a:sym typeface="Palatino"/>
                        </a:rPr>
                        <a:t> &lt; 100 mOsm/kg.  </a:t>
                      </a:r>
                      <a:r>
                        <a:rPr lang="en-US" sz="1000">
                          <a:solidFill>
                            <a:schemeClr val="accent6"/>
                          </a:solidFill>
                          <a:latin typeface="Palatino"/>
                          <a:ea typeface="Palatino"/>
                          <a:cs typeface="Palatino"/>
                          <a:sym typeface="Palatino"/>
                        </a:rPr>
                        <a:t>(Isotonic stool)</a:t>
                      </a:r>
                      <a:endParaRPr sz="1000">
                        <a:solidFill>
                          <a:schemeClr val="accent6"/>
                        </a:solidFill>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rowSpan="2" hMerge="1"/>
                <a:tc vMerge="1"/>
                <a:tc vMerge="1"/>
                <a:tc vMerge="1"/>
              </a:tr>
              <a:tr h="465275">
                <a:tc gridSpan="2" vMerge="1"/>
                <a:tc hMerge="1" vMerge="1"/>
                <a:tc>
                  <a:txBody>
                    <a:bodyPr>
                      <a:noAutofit/>
                    </a:bodyPr>
                    <a:lstStyle/>
                    <a:p>
                      <a:pPr indent="0" lvl="0" marL="0" rtl="0" algn="ctr">
                        <a:spcBef>
                          <a:spcPts val="0"/>
                        </a:spcBef>
                        <a:spcAft>
                          <a:spcPts val="0"/>
                        </a:spcAft>
                        <a:buNone/>
                      </a:pPr>
                      <a:r>
                        <a:rPr lang="en-US" sz="1000">
                          <a:solidFill>
                            <a:srgbClr val="FF0000"/>
                          </a:solidFill>
                          <a:latin typeface="Palatino"/>
                          <a:ea typeface="Palatino"/>
                          <a:cs typeface="Palatino"/>
                          <a:sym typeface="Palatino"/>
                        </a:rPr>
                        <a:t>Stool osmotic gap is high</a:t>
                      </a:r>
                      <a:endParaRPr sz="1000">
                        <a:solidFill>
                          <a:srgbClr val="FF0000"/>
                        </a:solidFill>
                        <a:latin typeface="Palatino"/>
                        <a:ea typeface="Palatino"/>
                        <a:cs typeface="Palatino"/>
                        <a:sym typeface="Palatino"/>
                      </a:endParaRPr>
                    </a:p>
                    <a:p>
                      <a:pPr indent="0" lvl="0" marL="0" rtl="0" algn="ctr">
                        <a:spcBef>
                          <a:spcPts val="0"/>
                        </a:spcBef>
                        <a:spcAft>
                          <a:spcPts val="0"/>
                        </a:spcAft>
                        <a:buNone/>
                      </a:pPr>
                      <a:r>
                        <a:rPr lang="en-US" sz="1000">
                          <a:latin typeface="Palatino"/>
                          <a:ea typeface="Palatino"/>
                          <a:cs typeface="Palatino"/>
                          <a:sym typeface="Palatino"/>
                        </a:rPr>
                        <a:t>, &gt; 125 mOsm/kg.</a:t>
                      </a:r>
                      <a:endParaRPr sz="1000">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solidFill>
                      <a:srgbClr val="FFF2CC"/>
                    </a:solidFill>
                  </a:tcPr>
                </a:tc>
                <a:tc vMerge="1"/>
                <a:tc vMerge="1"/>
              </a:tr>
              <a:tr h="1163650">
                <a:tc gridSpan="2">
                  <a:txBody>
                    <a:bodyPr>
                      <a:noAutofit/>
                    </a:bodyPr>
                    <a:lstStyle/>
                    <a:p>
                      <a:pPr indent="0" lvl="0" marL="0" rtl="0" algn="ctr">
                        <a:spcBef>
                          <a:spcPts val="0"/>
                        </a:spcBef>
                        <a:spcAft>
                          <a:spcPts val="0"/>
                        </a:spcAft>
                        <a:buNone/>
                      </a:pPr>
                      <a:r>
                        <a:rPr lang="en-US" sz="1200">
                          <a:solidFill>
                            <a:srgbClr val="FF0000"/>
                          </a:solidFill>
                          <a:latin typeface="Palatino"/>
                          <a:ea typeface="Palatino"/>
                          <a:cs typeface="Palatino"/>
                          <a:sym typeface="Palatino"/>
                        </a:rPr>
                        <a:t>-</a:t>
                      </a:r>
                      <a:r>
                        <a:rPr lang="en-US" sz="1200">
                          <a:solidFill>
                            <a:srgbClr val="FF0000"/>
                          </a:solidFill>
                          <a:latin typeface="Palatino"/>
                          <a:ea typeface="Palatino"/>
                          <a:cs typeface="Palatino"/>
                          <a:sym typeface="Palatino"/>
                        </a:rPr>
                        <a:t>There is an increase in the active secretion</a:t>
                      </a:r>
                      <a:r>
                        <a:rPr lang="en-US" sz="1200">
                          <a:latin typeface="Palatino"/>
                          <a:ea typeface="Palatino"/>
                          <a:cs typeface="Palatino"/>
                          <a:sym typeface="Palatino"/>
                        </a:rPr>
                        <a:t>.</a:t>
                      </a:r>
                      <a:endParaRPr sz="1200">
                        <a:latin typeface="Palatino"/>
                        <a:ea typeface="Palatino"/>
                        <a:cs typeface="Palatino"/>
                        <a:sym typeface="Palatino"/>
                      </a:endParaRPr>
                    </a:p>
                    <a:p>
                      <a:pPr indent="0" lvl="0" marL="0" rtl="0" algn="ctr">
                        <a:spcBef>
                          <a:spcPts val="0"/>
                        </a:spcBef>
                        <a:spcAft>
                          <a:spcPts val="0"/>
                        </a:spcAft>
                        <a:buNone/>
                      </a:pPr>
                      <a:r>
                        <a:rPr lang="en-US" sz="1200">
                          <a:solidFill>
                            <a:schemeClr val="accent6"/>
                          </a:solidFill>
                          <a:latin typeface="Palatino"/>
                          <a:ea typeface="Palatino"/>
                          <a:cs typeface="Palatino"/>
                          <a:sym typeface="Palatino"/>
                        </a:rPr>
                        <a:t>more than 7000cc.</a:t>
                      </a:r>
                      <a:endParaRPr sz="1200">
                        <a:solidFill>
                          <a:schemeClr val="accent6"/>
                        </a:solidFill>
                        <a:latin typeface="Palatino"/>
                        <a:ea typeface="Palatino"/>
                        <a:cs typeface="Palatino"/>
                        <a:sym typeface="Palatino"/>
                      </a:endParaRPr>
                    </a:p>
                    <a:p>
                      <a:pPr indent="0" lvl="0" marL="0" rtl="0" algn="ctr">
                        <a:spcBef>
                          <a:spcPts val="0"/>
                        </a:spcBef>
                        <a:spcAft>
                          <a:spcPts val="0"/>
                        </a:spcAft>
                        <a:buNone/>
                      </a:pPr>
                      <a:r>
                        <a:rPr lang="en-US" sz="1200">
                          <a:latin typeface="Palatino"/>
                          <a:ea typeface="Palatino"/>
                          <a:cs typeface="Palatino"/>
                          <a:sym typeface="Palatino"/>
                        </a:rPr>
                        <a:t>-Also Seen in  endocrine tumours</a:t>
                      </a:r>
                      <a:endParaRPr sz="1200">
                        <a:latin typeface="Palatino"/>
                        <a:ea typeface="Palatino"/>
                        <a:cs typeface="Palatino"/>
                        <a:sym typeface="Palatino"/>
                      </a:endParaRPr>
                    </a:p>
                  </a:txBody>
                  <a:tcPr marT="91425" marB="91425" marR="91425" marL="91425">
                    <a:lnT cap="flat" cmpd="sng" w="9525">
                      <a:solidFill>
                        <a:srgbClr val="9E9E9E"/>
                      </a:solidFill>
                      <a:prstDash val="solid"/>
                      <a:round/>
                      <a:headEnd len="sm" w="sm" type="none"/>
                      <a:tailEnd len="sm" w="sm" type="none"/>
                    </a:lnT>
                  </a:tcPr>
                </a:tc>
                <a:tc hMerge="1"/>
                <a:tc>
                  <a:txBody>
                    <a:bodyPr>
                      <a:noAutofit/>
                    </a:bodyPr>
                    <a:lstStyle/>
                    <a:p>
                      <a:pPr indent="0" lvl="0" marL="0" rtl="0" algn="ctr">
                        <a:spcBef>
                          <a:spcPts val="0"/>
                        </a:spcBef>
                        <a:spcAft>
                          <a:spcPts val="0"/>
                        </a:spcAft>
                        <a:buNone/>
                      </a:pPr>
                      <a:r>
                        <a:t/>
                      </a:r>
                      <a:endParaRPr sz="1200">
                        <a:latin typeface="Palatino"/>
                        <a:ea typeface="Palatino"/>
                        <a:cs typeface="Palatino"/>
                        <a:sym typeface="Palatino"/>
                      </a:endParaRPr>
                    </a:p>
                  </a:txBody>
                  <a:tcPr marT="91425" marB="91425" marR="91425" marL="91425"/>
                </a:tc>
                <a:tc>
                  <a:txBody>
                    <a:bodyPr>
                      <a:noAutofit/>
                    </a:bodyPr>
                    <a:lstStyle/>
                    <a:p>
                      <a:pPr indent="0" lvl="0" marL="0" rtl="0" algn="ctr">
                        <a:spcBef>
                          <a:spcPts val="0"/>
                        </a:spcBef>
                        <a:spcAft>
                          <a:spcPts val="0"/>
                        </a:spcAft>
                        <a:buNone/>
                      </a:pPr>
                      <a:r>
                        <a:rPr lang="en-US" sz="1200">
                          <a:latin typeface="Palatino"/>
                          <a:ea typeface="Palatino"/>
                          <a:cs typeface="Palatino"/>
                          <a:sym typeface="Palatino"/>
                        </a:rPr>
                        <a:t>Presence of </a:t>
                      </a:r>
                      <a:r>
                        <a:rPr lang="en-US" sz="1200">
                          <a:solidFill>
                            <a:srgbClr val="FF0000"/>
                          </a:solidFill>
                          <a:latin typeface="Palatino"/>
                          <a:ea typeface="Palatino"/>
                          <a:cs typeface="Palatino"/>
                          <a:sym typeface="Palatino"/>
                        </a:rPr>
                        <a:t>blood</a:t>
                      </a:r>
                      <a:r>
                        <a:rPr lang="en-US" sz="1200">
                          <a:latin typeface="Palatino"/>
                          <a:ea typeface="Palatino"/>
                          <a:cs typeface="Palatino"/>
                          <a:sym typeface="Palatino"/>
                        </a:rPr>
                        <a:t> and pus in the stool.</a:t>
                      </a:r>
                      <a:endParaRPr sz="1200">
                        <a:latin typeface="Palatino"/>
                        <a:ea typeface="Palatino"/>
                        <a:cs typeface="Palatino"/>
                        <a:sym typeface="Palatino"/>
                      </a:endParaRPr>
                    </a:p>
                  </a:txBody>
                  <a:tcPr marT="91425"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t/>
                      </a:r>
                      <a:endParaRPr sz="1200">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96500">
                <a:tc gridSpan="2">
                  <a:txBody>
                    <a:bodyPr>
                      <a:noAutofit/>
                    </a:bodyPr>
                    <a:lstStyle/>
                    <a:p>
                      <a:pPr indent="0" lvl="0" marL="0" rtl="0" algn="ctr">
                        <a:spcBef>
                          <a:spcPts val="0"/>
                        </a:spcBef>
                        <a:spcAft>
                          <a:spcPts val="0"/>
                        </a:spcAft>
                        <a:buNone/>
                      </a:pPr>
                      <a:r>
                        <a:rPr lang="en-US" sz="1200">
                          <a:solidFill>
                            <a:srgbClr val="FF0000"/>
                          </a:solidFill>
                          <a:latin typeface="Palatino"/>
                          <a:ea typeface="Palatino"/>
                          <a:cs typeface="Palatino"/>
                          <a:sym typeface="Palatino"/>
                        </a:rPr>
                        <a:t>High stool output.</a:t>
                      </a:r>
                      <a:endParaRPr sz="1200">
                        <a:solidFill>
                          <a:srgbClr val="FF0000"/>
                        </a:solidFill>
                        <a:latin typeface="Palatino"/>
                        <a:ea typeface="Palatino"/>
                        <a:cs typeface="Palatino"/>
                        <a:sym typeface="Palatino"/>
                      </a:endParaRPr>
                    </a:p>
                    <a:p>
                      <a:pPr indent="0" lvl="0" marL="0" rtl="0" algn="ctr">
                        <a:spcBef>
                          <a:spcPts val="0"/>
                        </a:spcBef>
                        <a:spcAft>
                          <a:spcPts val="0"/>
                        </a:spcAft>
                        <a:buNone/>
                      </a:pPr>
                      <a:r>
                        <a:rPr lang="en-US" sz="1200">
                          <a:solidFill>
                            <a:srgbClr val="FF0000"/>
                          </a:solidFill>
                          <a:latin typeface="Palatino"/>
                          <a:ea typeface="Palatino"/>
                          <a:cs typeface="Palatino"/>
                          <a:sym typeface="Palatino"/>
                        </a:rPr>
                        <a:t>And lack of response to fasting</a:t>
                      </a:r>
                      <a:endParaRPr sz="1200">
                        <a:solidFill>
                          <a:schemeClr val="dk1"/>
                        </a:solidFill>
                        <a:latin typeface="Palatino"/>
                        <a:ea typeface="Palatino"/>
                        <a:cs typeface="Palatino"/>
                        <a:sym typeface="Palatino"/>
                      </a:endParaRPr>
                    </a:p>
                    <a:p>
                      <a:pPr indent="0" lvl="0" marL="0" rtl="0" algn="ctr">
                        <a:spcBef>
                          <a:spcPts val="0"/>
                        </a:spcBef>
                        <a:spcAft>
                          <a:spcPts val="0"/>
                        </a:spcAft>
                        <a:buNone/>
                      </a:pPr>
                      <a:r>
                        <a:rPr lang="en-US" sz="1200">
                          <a:latin typeface="Palatino"/>
                          <a:ea typeface="Palatino"/>
                          <a:cs typeface="Palatino"/>
                          <a:sym typeface="Palatino"/>
                        </a:rPr>
                        <a:t>The most common cause of this type of diarrhea is a </a:t>
                      </a:r>
                      <a:r>
                        <a:rPr lang="en-US" sz="1200">
                          <a:solidFill>
                            <a:srgbClr val="FF0000"/>
                          </a:solidFill>
                          <a:latin typeface="Palatino"/>
                          <a:ea typeface="Palatino"/>
                          <a:cs typeface="Palatino"/>
                          <a:sym typeface="Palatino"/>
                        </a:rPr>
                        <a:t>bacterial toxin (E. coli, cholera)</a:t>
                      </a:r>
                      <a:r>
                        <a:rPr lang="en-US" sz="1200">
                          <a:latin typeface="Palatino"/>
                          <a:ea typeface="Palatino"/>
                          <a:cs typeface="Palatino"/>
                          <a:sym typeface="Palatino"/>
                        </a:rPr>
                        <a:t> that</a:t>
                      </a:r>
                      <a:br>
                        <a:rPr lang="en-US" sz="1200">
                          <a:latin typeface="Palatino"/>
                          <a:ea typeface="Palatino"/>
                          <a:cs typeface="Palatino"/>
                          <a:sym typeface="Palatino"/>
                        </a:rPr>
                      </a:br>
                      <a:r>
                        <a:rPr lang="en-US" sz="1200">
                          <a:latin typeface="Palatino"/>
                          <a:ea typeface="Palatino"/>
                          <a:cs typeface="Palatino"/>
                          <a:sym typeface="Palatino"/>
                        </a:rPr>
                        <a:t>stimulates the secretion of anions*</a:t>
                      </a:r>
                      <a:br>
                        <a:rPr lang="en-US" sz="1200">
                          <a:latin typeface="Palatino"/>
                          <a:ea typeface="Palatino"/>
                          <a:cs typeface="Palatino"/>
                          <a:sym typeface="Palatino"/>
                        </a:rPr>
                      </a:br>
                      <a:r>
                        <a:rPr lang="en-US" sz="1200">
                          <a:latin typeface="Palatino"/>
                          <a:ea typeface="Palatino"/>
                          <a:cs typeface="Palatino"/>
                          <a:sym typeface="Palatino"/>
                        </a:rPr>
                        <a:t> not the bacteria itself but</a:t>
                      </a:r>
                      <a:br>
                        <a:rPr lang="en-US" sz="1200">
                          <a:latin typeface="Palatino"/>
                          <a:ea typeface="Palatino"/>
                          <a:cs typeface="Palatino"/>
                          <a:sym typeface="Palatino"/>
                        </a:rPr>
                      </a:br>
                      <a:r>
                        <a:rPr lang="en-US" sz="1200">
                          <a:latin typeface="Palatino"/>
                          <a:ea typeface="Palatino"/>
                          <a:cs typeface="Palatino"/>
                          <a:sym typeface="Palatino"/>
                        </a:rPr>
                        <a:t>it’s toxin.</a:t>
                      </a:r>
                      <a:r>
                        <a:rPr lang="en-US" sz="1300">
                          <a:latin typeface="Palatino"/>
                          <a:ea typeface="Palatino"/>
                          <a:cs typeface="Palatino"/>
                          <a:sym typeface="Palatino"/>
                        </a:rPr>
                        <a:t> </a:t>
                      </a:r>
                      <a:r>
                        <a:rPr lang="en-US" sz="1100">
                          <a:solidFill>
                            <a:schemeClr val="accent6"/>
                          </a:solidFill>
                          <a:latin typeface="Palatino"/>
                          <a:ea typeface="Palatino"/>
                          <a:cs typeface="Palatino"/>
                          <a:sym typeface="Palatino"/>
                        </a:rPr>
                        <a:t>Bacteria toxin will stimulate secretion of small intestine only </a:t>
                      </a:r>
                      <a:r>
                        <a:rPr lang="en-US" sz="1100" u="sng">
                          <a:solidFill>
                            <a:schemeClr val="accent6"/>
                          </a:solidFill>
                          <a:latin typeface="Palatino"/>
                          <a:ea typeface="Palatino"/>
                          <a:cs typeface="Palatino"/>
                          <a:sym typeface="Palatino"/>
                        </a:rPr>
                        <a:t>No RBC NO inflammation </a:t>
                      </a:r>
                      <a:endParaRPr sz="1100" u="sng">
                        <a:solidFill>
                          <a:schemeClr val="accent6"/>
                        </a:solidFill>
                        <a:latin typeface="Palatino"/>
                        <a:ea typeface="Palatino"/>
                        <a:cs typeface="Palatino"/>
                        <a:sym typeface="Palatino"/>
                      </a:endParaRPr>
                    </a:p>
                  </a:txBody>
                  <a:tcPr marT="91425" marB="91425" marR="91425" marL="91425"/>
                </a:tc>
                <a:tc hMerge="1"/>
                <a:tc>
                  <a:txBody>
                    <a:bodyPr>
                      <a:noAutofit/>
                    </a:bodyPr>
                    <a:lstStyle/>
                    <a:p>
                      <a:pPr indent="0" lvl="0" marL="0" rtl="0" algn="ctr">
                        <a:spcBef>
                          <a:spcPts val="0"/>
                        </a:spcBef>
                        <a:spcAft>
                          <a:spcPts val="0"/>
                        </a:spcAft>
                        <a:buNone/>
                      </a:pPr>
                      <a:r>
                        <a:rPr lang="en-US" sz="1200">
                          <a:solidFill>
                            <a:srgbClr val="FF0000"/>
                          </a:solidFill>
                          <a:latin typeface="Palatino"/>
                          <a:ea typeface="Palatino"/>
                          <a:cs typeface="Palatino"/>
                          <a:sym typeface="Palatino"/>
                        </a:rPr>
                        <a:t>Stool output is not massive and fasting improve the condition </a:t>
                      </a:r>
                      <a:endParaRPr sz="1200">
                        <a:solidFill>
                          <a:srgbClr val="FF0000"/>
                        </a:solidFill>
                        <a:latin typeface="Palatino"/>
                        <a:ea typeface="Palatino"/>
                        <a:cs typeface="Palatino"/>
                        <a:sym typeface="Palatino"/>
                      </a:endParaRPr>
                    </a:p>
                    <a:p>
                      <a:pPr indent="0" lvl="0" marL="0" rtl="0" algn="ctr">
                        <a:spcBef>
                          <a:spcPts val="0"/>
                        </a:spcBef>
                        <a:spcAft>
                          <a:spcPts val="0"/>
                        </a:spcAft>
                        <a:buNone/>
                      </a:pPr>
                      <a:r>
                        <a:rPr lang="en-US" sz="1200">
                          <a:latin typeface="Palatino"/>
                          <a:ea typeface="Palatino"/>
                          <a:cs typeface="Palatino"/>
                          <a:sym typeface="Palatino"/>
                        </a:rPr>
                        <a:t>Can be the result of :</a:t>
                      </a:r>
                      <a:br>
                        <a:rPr lang="en-US" sz="1200">
                          <a:latin typeface="Palatino"/>
                          <a:ea typeface="Palatino"/>
                          <a:cs typeface="Palatino"/>
                          <a:sym typeface="Palatino"/>
                        </a:rPr>
                      </a:br>
                      <a:r>
                        <a:rPr lang="en-US" sz="1200">
                          <a:latin typeface="Palatino"/>
                          <a:ea typeface="Palatino"/>
                          <a:cs typeface="Palatino"/>
                          <a:sym typeface="Palatino"/>
                        </a:rPr>
                        <a:t>A.  </a:t>
                      </a:r>
                      <a:r>
                        <a:rPr lang="en-US" sz="1200">
                          <a:solidFill>
                            <a:srgbClr val="FF0000"/>
                          </a:solidFill>
                          <a:latin typeface="Palatino"/>
                          <a:ea typeface="Palatino"/>
                          <a:cs typeface="Palatino"/>
                          <a:sym typeface="Palatino"/>
                        </a:rPr>
                        <a:t>Malabsorption</a:t>
                      </a:r>
                      <a:r>
                        <a:rPr lang="en-US" sz="1200">
                          <a:latin typeface="Palatino"/>
                          <a:ea typeface="Palatino"/>
                          <a:cs typeface="Palatino"/>
                          <a:sym typeface="Palatino"/>
                        </a:rPr>
                        <a:t>  in which the nutrients are left in the lumen to pull in water e.g. lactose intolerance</a:t>
                      </a:r>
                      <a:br>
                        <a:rPr lang="en-US" sz="1200">
                          <a:latin typeface="Palatino"/>
                          <a:ea typeface="Palatino"/>
                          <a:cs typeface="Palatino"/>
                          <a:sym typeface="Palatino"/>
                        </a:rPr>
                      </a:br>
                      <a:endParaRPr sz="1200">
                        <a:latin typeface="Palatino"/>
                        <a:ea typeface="Palatino"/>
                        <a:cs typeface="Palatino"/>
                        <a:sym typeface="Palatino"/>
                      </a:endParaRPr>
                    </a:p>
                    <a:p>
                      <a:pPr indent="0" lvl="0" marL="0" rtl="0" algn="ctr">
                        <a:spcBef>
                          <a:spcPts val="0"/>
                        </a:spcBef>
                        <a:spcAft>
                          <a:spcPts val="0"/>
                        </a:spcAft>
                        <a:buNone/>
                      </a:pPr>
                      <a:r>
                        <a:rPr lang="en-US" sz="1200">
                          <a:latin typeface="Palatino"/>
                          <a:ea typeface="Palatino"/>
                          <a:cs typeface="Palatino"/>
                          <a:sym typeface="Palatino"/>
                        </a:rPr>
                        <a:t>B.  Osmotic laxatives. Used for constipation but then the patient starts having diarrhea</a:t>
                      </a:r>
                      <a:br>
                        <a:rPr lang="en-US" sz="1200">
                          <a:latin typeface="Palatino"/>
                          <a:ea typeface="Palatino"/>
                          <a:cs typeface="Palatino"/>
                          <a:sym typeface="Palatino"/>
                        </a:rPr>
                      </a:br>
                      <a:endParaRPr sz="1200">
                        <a:latin typeface="Palatino"/>
                        <a:ea typeface="Palatino"/>
                        <a:cs typeface="Palatino"/>
                        <a:sym typeface="Palatino"/>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rtl="0" algn="ctr">
                        <a:spcBef>
                          <a:spcPts val="0"/>
                        </a:spcBef>
                        <a:spcAft>
                          <a:spcPts val="0"/>
                        </a:spcAft>
                        <a:buNone/>
                      </a:pPr>
                      <a:r>
                        <a:t/>
                      </a:r>
                      <a:endParaRPr sz="1200">
                        <a:solidFill>
                          <a:srgbClr val="FF0000"/>
                        </a:solidFill>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US" sz="1200">
                          <a:solidFill>
                            <a:srgbClr val="FF0000"/>
                          </a:solidFill>
                          <a:latin typeface="Palatino"/>
                          <a:ea typeface="Palatino"/>
                          <a:cs typeface="Palatino"/>
                          <a:sym typeface="Palatino"/>
                        </a:rPr>
                        <a:t>Irritable bowel syndrome (IBS)</a:t>
                      </a:r>
                      <a:endParaRPr sz="1200">
                        <a:solidFill>
                          <a:srgbClr val="FF0000"/>
                        </a:solidFill>
                        <a:latin typeface="Palatino"/>
                        <a:ea typeface="Palatino"/>
                        <a:cs typeface="Palatino"/>
                        <a:sym typeface="Palatino"/>
                      </a:endParaRPr>
                    </a:p>
                    <a:p>
                      <a:pPr indent="0" lvl="0" marL="0" rtl="0" algn="ctr">
                        <a:spcBef>
                          <a:spcPts val="0"/>
                        </a:spcBef>
                        <a:spcAft>
                          <a:spcPts val="0"/>
                        </a:spcAft>
                        <a:buNone/>
                      </a:pPr>
                      <a:r>
                        <a:rPr lang="en-US" sz="1200">
                          <a:solidFill>
                            <a:schemeClr val="dk1"/>
                          </a:solidFill>
                          <a:latin typeface="Palatino"/>
                          <a:ea typeface="Palatino"/>
                          <a:cs typeface="Palatino"/>
                          <a:sym typeface="Palatino"/>
                        </a:rPr>
                        <a:t> القولون</a:t>
                      </a:r>
                      <a:endParaRPr sz="1200">
                        <a:solidFill>
                          <a:schemeClr val="dk1"/>
                        </a:solidFill>
                        <a:latin typeface="Palatino"/>
                        <a:ea typeface="Palatino"/>
                        <a:cs typeface="Palatino"/>
                        <a:sym typeface="Palatino"/>
                      </a:endParaRPr>
                    </a:p>
                    <a:p>
                      <a:pPr indent="0" lvl="0" marL="0" rtl="0" algn="ctr">
                        <a:spcBef>
                          <a:spcPts val="0"/>
                        </a:spcBef>
                        <a:spcAft>
                          <a:spcPts val="0"/>
                        </a:spcAft>
                        <a:buNone/>
                      </a:pPr>
                      <a:r>
                        <a:rPr lang="en-US" sz="1200">
                          <a:solidFill>
                            <a:schemeClr val="dk1"/>
                          </a:solidFill>
                          <a:latin typeface="Palatino"/>
                          <a:ea typeface="Palatino"/>
                          <a:cs typeface="Palatino"/>
                          <a:sym typeface="Palatino"/>
                        </a:rPr>
                        <a:t> العصبي</a:t>
                      </a:r>
                      <a:endParaRPr sz="1200">
                        <a:solidFill>
                          <a:schemeClr val="dk1"/>
                        </a:solidFill>
                        <a:latin typeface="Palatino"/>
                        <a:ea typeface="Palatino"/>
                        <a:cs typeface="Palatino"/>
                        <a:sym typeface="Palatino"/>
                      </a:endParaRPr>
                    </a:p>
                    <a:p>
                      <a:pPr indent="0" lvl="0" marL="0" rtl="0" algn="ctr">
                        <a:spcBef>
                          <a:spcPts val="0"/>
                        </a:spcBef>
                        <a:spcAft>
                          <a:spcPts val="0"/>
                        </a:spcAft>
                        <a:buClr>
                          <a:schemeClr val="dk1"/>
                        </a:buClr>
                        <a:buSzPts val="1100"/>
                        <a:buFont typeface="Arial"/>
                        <a:buNone/>
                      </a:pPr>
                      <a:r>
                        <a:rPr lang="en-US" sz="1200">
                          <a:solidFill>
                            <a:schemeClr val="dk1"/>
                          </a:solidFill>
                          <a:latin typeface="Palatino"/>
                          <a:ea typeface="Palatino"/>
                          <a:cs typeface="Palatino"/>
                          <a:sym typeface="Palatino"/>
                        </a:rPr>
                        <a:t> a motor disorder that causes abdominal pain and</a:t>
                      </a:r>
                      <a:br>
                        <a:rPr lang="en-US" sz="1200">
                          <a:solidFill>
                            <a:schemeClr val="dk1"/>
                          </a:solidFill>
                          <a:latin typeface="Palatino"/>
                          <a:ea typeface="Palatino"/>
                          <a:cs typeface="Palatino"/>
                          <a:sym typeface="Palatino"/>
                        </a:rPr>
                      </a:br>
                      <a:r>
                        <a:rPr lang="en-US" sz="1200">
                          <a:solidFill>
                            <a:schemeClr val="dk1"/>
                          </a:solidFill>
                          <a:latin typeface="Palatino"/>
                          <a:ea typeface="Palatino"/>
                          <a:cs typeface="Palatino"/>
                          <a:sym typeface="Palatino"/>
                        </a:rPr>
                        <a:t>altered bowel habits with diarrhea predominating</a:t>
                      </a:r>
                      <a:br>
                        <a:rPr lang="en-US" sz="1200">
                          <a:solidFill>
                            <a:schemeClr val="dk1"/>
                          </a:solidFill>
                          <a:latin typeface="Palatino"/>
                          <a:ea typeface="Palatino"/>
                          <a:cs typeface="Palatino"/>
                          <a:sym typeface="Palatino"/>
                        </a:rPr>
                      </a:br>
                      <a:endParaRPr sz="1200">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r>
            </a:tbl>
          </a:graphicData>
        </a:graphic>
      </p:graphicFrame>
      <p:pic>
        <p:nvPicPr>
          <p:cNvPr id="124" name="Google Shape;124;p16"/>
          <p:cNvPicPr preferRelativeResize="0"/>
          <p:nvPr/>
        </p:nvPicPr>
        <p:blipFill rotWithShape="1">
          <a:blip r:embed="rId3">
            <a:alphaModFix/>
          </a:blip>
          <a:srcRect b="0" l="0" r="0" t="0"/>
          <a:stretch/>
        </p:blipFill>
        <p:spPr>
          <a:xfrm>
            <a:off x="0" y="0"/>
            <a:ext cx="1040224" cy="1096892"/>
          </a:xfrm>
          <a:prstGeom prst="rect">
            <a:avLst/>
          </a:prstGeom>
          <a:noFill/>
          <a:ln>
            <a:noFill/>
          </a:ln>
        </p:spPr>
      </p:pic>
      <p:sp>
        <p:nvSpPr>
          <p:cNvPr id="125" name="Google Shape;125;p16"/>
          <p:cNvSpPr txBox="1"/>
          <p:nvPr/>
        </p:nvSpPr>
        <p:spPr>
          <a:xfrm>
            <a:off x="-83124" y="1346125"/>
            <a:ext cx="9462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chemeClr val="dk1"/>
                </a:solidFill>
                <a:latin typeface="Palatino"/>
                <a:ea typeface="Palatino"/>
                <a:cs typeface="Palatino"/>
                <a:sym typeface="Palatino"/>
              </a:rPr>
              <a:t>WHO:</a:t>
            </a:r>
            <a:endParaRPr sz="1100">
              <a:solidFill>
                <a:schemeClr val="dk1"/>
              </a:solidFill>
              <a:latin typeface="Palatino"/>
              <a:ea typeface="Palatino"/>
              <a:cs typeface="Palatino"/>
              <a:sym typeface="Palatino"/>
            </a:endParaRPr>
          </a:p>
          <a:p>
            <a:pPr indent="0" lvl="0" marL="0" rtl="0" algn="ctr">
              <a:spcBef>
                <a:spcPts val="0"/>
              </a:spcBef>
              <a:spcAft>
                <a:spcPts val="0"/>
              </a:spcAft>
              <a:buNone/>
            </a:pPr>
            <a:r>
              <a:rPr lang="en-US" sz="1100">
                <a:solidFill>
                  <a:schemeClr val="dk1"/>
                </a:solidFill>
                <a:latin typeface="Palatino"/>
                <a:ea typeface="Palatino"/>
                <a:cs typeface="Palatino"/>
                <a:sym typeface="Palatino"/>
              </a:rPr>
              <a:t>3 or more loose or liquid stool per day </a:t>
            </a:r>
            <a:r>
              <a:rPr lang="en-US" sz="1100">
                <a:solidFill>
                  <a:schemeClr val="accent6"/>
                </a:solidFill>
                <a:latin typeface="Palatino"/>
                <a:ea typeface="Palatino"/>
                <a:cs typeface="Palatino"/>
                <a:sym typeface="Palatino"/>
              </a:rPr>
              <a:t>increased </a:t>
            </a:r>
            <a:r>
              <a:rPr lang="en-US" sz="1100">
                <a:solidFill>
                  <a:schemeClr val="accent6"/>
                </a:solidFill>
                <a:latin typeface="Palatino"/>
                <a:ea typeface="Palatino"/>
                <a:cs typeface="Palatino"/>
                <a:sym typeface="Palatino"/>
              </a:rPr>
              <a:t>frequency </a:t>
            </a:r>
            <a:endParaRPr sz="1100"/>
          </a:p>
        </p:txBody>
      </p:sp>
      <p:sp>
        <p:nvSpPr>
          <p:cNvPr id="126" name="Google Shape;126;p16"/>
          <p:cNvSpPr txBox="1"/>
          <p:nvPr/>
        </p:nvSpPr>
        <p:spPr>
          <a:xfrm>
            <a:off x="743566" y="1446838"/>
            <a:ext cx="10401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Palatino"/>
                <a:ea typeface="Palatino"/>
                <a:cs typeface="Palatino"/>
                <a:sym typeface="Palatino"/>
              </a:rPr>
              <a:t>Abnormally high fluid content of stool &gt;200-30</a:t>
            </a:r>
            <a:r>
              <a:rPr lang="en-US" sz="1200">
                <a:solidFill>
                  <a:schemeClr val="dk1"/>
                </a:solidFill>
                <a:latin typeface="Palatino"/>
                <a:ea typeface="Palatino"/>
                <a:cs typeface="Palatino"/>
                <a:sym typeface="Palatino"/>
              </a:rPr>
              <a:t>0 </a:t>
            </a:r>
            <a:r>
              <a:rPr lang="en-US" sz="1200">
                <a:solidFill>
                  <a:schemeClr val="dk1"/>
                </a:solidFill>
                <a:latin typeface="Palatino"/>
                <a:ea typeface="Palatino"/>
                <a:cs typeface="Palatino"/>
                <a:sym typeface="Palatino"/>
              </a:rPr>
              <a:t>gm/day</a:t>
            </a:r>
            <a:endParaRPr sz="1200">
              <a:solidFill>
                <a:schemeClr val="dk1"/>
              </a:solidFill>
              <a:latin typeface="Palatino"/>
              <a:ea typeface="Palatino"/>
              <a:cs typeface="Palatino"/>
              <a:sym typeface="Palatino"/>
            </a:endParaRPr>
          </a:p>
          <a:p>
            <a:pPr indent="0" lvl="0" marL="0" rtl="0" algn="ctr">
              <a:spcBef>
                <a:spcPts val="0"/>
              </a:spcBef>
              <a:spcAft>
                <a:spcPts val="0"/>
              </a:spcAft>
              <a:buNone/>
            </a:pPr>
            <a:r>
              <a:rPr lang="en-US" sz="1200">
                <a:solidFill>
                  <a:schemeClr val="accent6"/>
                </a:solidFill>
                <a:latin typeface="Palatino"/>
                <a:ea typeface="Palatino"/>
                <a:cs typeface="Palatino"/>
                <a:sym typeface="Palatino"/>
              </a:rPr>
              <a:t>decreased consistency</a:t>
            </a:r>
            <a:br>
              <a:rPr lang="en-US" sz="1200">
                <a:solidFill>
                  <a:schemeClr val="accent6"/>
                </a:solidFill>
                <a:latin typeface="Palatino"/>
                <a:ea typeface="Palatino"/>
                <a:cs typeface="Palatino"/>
                <a:sym typeface="Palatino"/>
              </a:rPr>
            </a:br>
            <a:endParaRPr sz="1200"/>
          </a:p>
        </p:txBody>
      </p:sp>
      <p:sp>
        <p:nvSpPr>
          <p:cNvPr id="127" name="Google Shape;127;p16"/>
          <p:cNvSpPr txBox="1"/>
          <p:nvPr/>
        </p:nvSpPr>
        <p:spPr>
          <a:xfrm>
            <a:off x="1593991" y="1070604"/>
            <a:ext cx="1630800" cy="38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chemeClr val="dk1"/>
                </a:solidFill>
                <a:latin typeface="Palatino"/>
                <a:ea typeface="Palatino"/>
                <a:cs typeface="Palatino"/>
                <a:sym typeface="Palatino"/>
              </a:rPr>
              <a:t>CLASSIFICATION</a:t>
            </a:r>
            <a:endParaRPr/>
          </a:p>
        </p:txBody>
      </p:sp>
      <p:sp>
        <p:nvSpPr>
          <p:cNvPr id="128" name="Google Shape;128;p16"/>
          <p:cNvSpPr txBox="1"/>
          <p:nvPr/>
        </p:nvSpPr>
        <p:spPr>
          <a:xfrm>
            <a:off x="5434357" y="2261250"/>
            <a:ext cx="1463400" cy="19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chemeClr val="dk1"/>
                </a:solidFill>
                <a:latin typeface="Palatino"/>
                <a:ea typeface="Palatino"/>
                <a:cs typeface="Palatino"/>
                <a:sym typeface="Palatino"/>
              </a:rPr>
              <a:t>More than 70% of almost 11 million child deaths every year are attributable to a 6 causes</a:t>
            </a:r>
            <a:endParaRPr sz="1100">
              <a:solidFill>
                <a:schemeClr val="dk1"/>
              </a:solidFill>
              <a:latin typeface="Palatino"/>
              <a:ea typeface="Palatino"/>
              <a:cs typeface="Palatino"/>
              <a:sym typeface="Palatino"/>
            </a:endParaRPr>
          </a:p>
          <a:p>
            <a:pPr indent="0" lvl="0" marL="0" rtl="0" algn="ctr">
              <a:spcBef>
                <a:spcPts val="0"/>
              </a:spcBef>
              <a:spcAft>
                <a:spcPts val="0"/>
              </a:spcAft>
              <a:buNone/>
            </a:pPr>
            <a:r>
              <a:rPr b="1" lang="en-US" sz="1100">
                <a:solidFill>
                  <a:srgbClr val="FF0000"/>
                </a:solidFill>
                <a:latin typeface="Palatino"/>
                <a:ea typeface="Palatino"/>
                <a:cs typeface="Palatino"/>
                <a:sym typeface="Palatino"/>
              </a:rPr>
              <a:t>1-diarrhea</a:t>
            </a:r>
            <a:r>
              <a:rPr lang="en-US" sz="1100">
                <a:solidFill>
                  <a:schemeClr val="dk1"/>
                </a:solidFill>
                <a:latin typeface="Palatino"/>
                <a:ea typeface="Palatino"/>
                <a:cs typeface="Palatino"/>
                <a:sym typeface="Palatino"/>
              </a:rPr>
              <a:t> 2-malaria </a:t>
            </a:r>
            <a:endParaRPr sz="1100">
              <a:solidFill>
                <a:schemeClr val="dk1"/>
              </a:solidFill>
              <a:latin typeface="Palatino"/>
              <a:ea typeface="Palatino"/>
              <a:cs typeface="Palatino"/>
              <a:sym typeface="Palatino"/>
            </a:endParaRPr>
          </a:p>
          <a:p>
            <a:pPr indent="0" lvl="0" marL="0" rtl="0" algn="ctr">
              <a:spcBef>
                <a:spcPts val="0"/>
              </a:spcBef>
              <a:spcAft>
                <a:spcPts val="0"/>
              </a:spcAft>
              <a:buNone/>
            </a:pPr>
            <a:r>
              <a:rPr lang="en-US" sz="1100">
                <a:solidFill>
                  <a:schemeClr val="dk1"/>
                </a:solidFill>
                <a:latin typeface="Palatino"/>
                <a:ea typeface="Palatino"/>
                <a:cs typeface="Palatino"/>
                <a:sym typeface="Palatino"/>
              </a:rPr>
              <a:t>3-neonatal infection </a:t>
            </a:r>
            <a:endParaRPr sz="1100">
              <a:solidFill>
                <a:schemeClr val="dk1"/>
              </a:solidFill>
              <a:latin typeface="Palatino"/>
              <a:ea typeface="Palatino"/>
              <a:cs typeface="Palatino"/>
              <a:sym typeface="Palatino"/>
            </a:endParaRPr>
          </a:p>
          <a:p>
            <a:pPr indent="0" lvl="0" marL="0" rtl="0" algn="ctr">
              <a:spcBef>
                <a:spcPts val="0"/>
              </a:spcBef>
              <a:spcAft>
                <a:spcPts val="0"/>
              </a:spcAft>
              <a:buNone/>
            </a:pPr>
            <a:r>
              <a:rPr lang="en-US" sz="1100">
                <a:solidFill>
                  <a:schemeClr val="dk1"/>
                </a:solidFill>
                <a:latin typeface="Palatino"/>
                <a:ea typeface="Palatino"/>
                <a:cs typeface="Palatino"/>
                <a:sym typeface="Palatino"/>
              </a:rPr>
              <a:t>4-pneumonia </a:t>
            </a:r>
            <a:endParaRPr sz="1100">
              <a:solidFill>
                <a:schemeClr val="dk1"/>
              </a:solidFill>
              <a:latin typeface="Palatino"/>
              <a:ea typeface="Palatino"/>
              <a:cs typeface="Palatino"/>
              <a:sym typeface="Palatino"/>
            </a:endParaRPr>
          </a:p>
          <a:p>
            <a:pPr indent="0" lvl="0" marL="0" rtl="0" algn="ctr">
              <a:spcBef>
                <a:spcPts val="0"/>
              </a:spcBef>
              <a:spcAft>
                <a:spcPts val="0"/>
              </a:spcAft>
              <a:buNone/>
            </a:pPr>
            <a:r>
              <a:rPr lang="en-US" sz="1100">
                <a:solidFill>
                  <a:schemeClr val="dk1"/>
                </a:solidFill>
                <a:latin typeface="Palatino"/>
                <a:ea typeface="Palatino"/>
                <a:cs typeface="Palatino"/>
                <a:sym typeface="Palatino"/>
              </a:rPr>
              <a:t>5-preterm delivery </a:t>
            </a:r>
            <a:endParaRPr sz="1100">
              <a:solidFill>
                <a:schemeClr val="dk1"/>
              </a:solidFill>
              <a:latin typeface="Palatino"/>
              <a:ea typeface="Palatino"/>
              <a:cs typeface="Palatino"/>
              <a:sym typeface="Palatino"/>
            </a:endParaRPr>
          </a:p>
          <a:p>
            <a:pPr indent="0" lvl="0" marL="0" rtl="0" algn="ctr">
              <a:spcBef>
                <a:spcPts val="0"/>
              </a:spcBef>
              <a:spcAft>
                <a:spcPts val="0"/>
              </a:spcAft>
              <a:buNone/>
            </a:pPr>
            <a:r>
              <a:rPr lang="en-US" sz="1100">
                <a:solidFill>
                  <a:schemeClr val="dk1"/>
                </a:solidFill>
                <a:latin typeface="Palatino"/>
                <a:ea typeface="Palatino"/>
                <a:cs typeface="Palatino"/>
                <a:sym typeface="Palatino"/>
              </a:rPr>
              <a:t>6-lack of oxygen at birth </a:t>
            </a:r>
            <a:endParaRPr sz="1100"/>
          </a:p>
        </p:txBody>
      </p:sp>
      <p:sp>
        <p:nvSpPr>
          <p:cNvPr id="129" name="Google Shape;129;p16"/>
          <p:cNvSpPr txBox="1"/>
          <p:nvPr/>
        </p:nvSpPr>
        <p:spPr>
          <a:xfrm>
            <a:off x="1876760" y="5526412"/>
            <a:ext cx="1887000" cy="130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Palatino"/>
                <a:ea typeface="Palatino"/>
                <a:cs typeface="Palatino"/>
                <a:sym typeface="Palatino"/>
              </a:rPr>
              <a:t>Excess amount of poorly absorbed substances that exert osmotic effect   water is drawn into the</a:t>
            </a:r>
            <a:br>
              <a:rPr lang="en-US" sz="1200">
                <a:solidFill>
                  <a:schemeClr val="dk1"/>
                </a:solidFill>
                <a:latin typeface="Palatino"/>
                <a:ea typeface="Palatino"/>
                <a:cs typeface="Palatino"/>
                <a:sym typeface="Palatino"/>
              </a:rPr>
            </a:br>
            <a:r>
              <a:rPr lang="en-US" sz="1200">
                <a:solidFill>
                  <a:schemeClr val="dk1"/>
                </a:solidFill>
                <a:latin typeface="Palatino"/>
                <a:ea typeface="Palatino"/>
                <a:cs typeface="Palatino"/>
                <a:sym typeface="Palatino"/>
              </a:rPr>
              <a:t>bowels diarrhea.</a:t>
            </a:r>
            <a:endParaRPr sz="1200">
              <a:solidFill>
                <a:schemeClr val="dk1"/>
              </a:solidFill>
              <a:latin typeface="Palatino"/>
              <a:ea typeface="Palatino"/>
              <a:cs typeface="Palatino"/>
              <a:sym typeface="Palatino"/>
            </a:endParaRPr>
          </a:p>
          <a:p>
            <a:pPr indent="0" lvl="0" marL="0" rtl="0" algn="ctr">
              <a:spcBef>
                <a:spcPts val="0"/>
              </a:spcBef>
              <a:spcAft>
                <a:spcPts val="0"/>
              </a:spcAft>
              <a:buNone/>
            </a:pPr>
            <a:r>
              <a:rPr lang="en-US" sz="1200">
                <a:solidFill>
                  <a:srgbClr val="38761D"/>
                </a:solidFill>
                <a:latin typeface="Palatino"/>
                <a:ea typeface="Palatino"/>
                <a:cs typeface="Palatino"/>
                <a:sym typeface="Palatino"/>
              </a:rPr>
              <a:t>No </a:t>
            </a:r>
            <a:r>
              <a:rPr lang="en-US" sz="1200">
                <a:solidFill>
                  <a:srgbClr val="38761D"/>
                </a:solidFill>
                <a:latin typeface="Palatino"/>
                <a:ea typeface="Palatino"/>
                <a:cs typeface="Palatino"/>
                <a:sym typeface="Palatino"/>
              </a:rPr>
              <a:t>blood </a:t>
            </a:r>
            <a:br>
              <a:rPr lang="en-US" sz="1200">
                <a:solidFill>
                  <a:srgbClr val="38761D"/>
                </a:solidFill>
                <a:latin typeface="Palatino"/>
                <a:ea typeface="Palatino"/>
                <a:cs typeface="Palatino"/>
                <a:sym typeface="Palatino"/>
              </a:rPr>
            </a:br>
            <a:endParaRPr>
              <a:solidFill>
                <a:srgbClr val="38761D"/>
              </a:solidFill>
            </a:endParaRPr>
          </a:p>
        </p:txBody>
      </p:sp>
      <p:sp>
        <p:nvSpPr>
          <p:cNvPr id="130" name="Google Shape;130;p16"/>
          <p:cNvSpPr txBox="1"/>
          <p:nvPr/>
        </p:nvSpPr>
        <p:spPr>
          <a:xfrm>
            <a:off x="5241320" y="5452850"/>
            <a:ext cx="1704000" cy="123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Palatino"/>
                <a:ea typeface="Palatino"/>
                <a:cs typeface="Palatino"/>
                <a:sym typeface="Palatino"/>
              </a:rPr>
              <a:t>Caused by the rapid movement of food through the intestines (</a:t>
            </a:r>
            <a:r>
              <a:rPr lang="en-US" sz="1200">
                <a:solidFill>
                  <a:srgbClr val="FF0000"/>
                </a:solidFill>
                <a:latin typeface="Palatino"/>
                <a:ea typeface="Palatino"/>
                <a:cs typeface="Palatino"/>
                <a:sym typeface="Palatino"/>
              </a:rPr>
              <a:t>hypermotility</a:t>
            </a:r>
            <a:r>
              <a:rPr lang="en-US" sz="1200">
                <a:solidFill>
                  <a:schemeClr val="dk1"/>
                </a:solidFill>
                <a:latin typeface="Palatino"/>
                <a:ea typeface="Palatino"/>
                <a:cs typeface="Palatino"/>
                <a:sym typeface="Palatino"/>
              </a:rPr>
              <a:t> </a:t>
            </a:r>
            <a:r>
              <a:rPr lang="en-US" sz="1200">
                <a:solidFill>
                  <a:schemeClr val="accent6"/>
                </a:solidFill>
                <a:latin typeface="Palatino"/>
                <a:ea typeface="Palatino"/>
                <a:cs typeface="Palatino"/>
                <a:sym typeface="Palatino"/>
              </a:rPr>
              <a:t>hyper-peristalsis</a:t>
            </a:r>
            <a:r>
              <a:rPr lang="en-US" sz="1200">
                <a:solidFill>
                  <a:schemeClr val="dk1"/>
                </a:solidFill>
                <a:latin typeface="Palatino"/>
                <a:ea typeface="Palatino"/>
                <a:cs typeface="Palatino"/>
                <a:sym typeface="Palatino"/>
              </a:rPr>
              <a:t>).</a:t>
            </a:r>
            <a:endParaRPr/>
          </a:p>
        </p:txBody>
      </p:sp>
      <p:sp>
        <p:nvSpPr>
          <p:cNvPr id="131" name="Google Shape;131;p16"/>
          <p:cNvSpPr txBox="1"/>
          <p:nvPr/>
        </p:nvSpPr>
        <p:spPr>
          <a:xfrm>
            <a:off x="3763750" y="6690050"/>
            <a:ext cx="1569600" cy="317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Palatino"/>
                <a:ea typeface="Palatino"/>
                <a:cs typeface="Palatino"/>
                <a:sym typeface="Palatino"/>
              </a:rPr>
              <a:t>Results from the outpouring of blood protein, or mucus from an inflamed or ulcerated mucosa Occurs  with </a:t>
            </a:r>
            <a:r>
              <a:rPr lang="en-US" sz="1200">
                <a:solidFill>
                  <a:srgbClr val="FF0000"/>
                </a:solidFill>
                <a:latin typeface="Palatino"/>
                <a:ea typeface="Palatino"/>
                <a:cs typeface="Palatino"/>
                <a:sym typeface="Palatino"/>
              </a:rPr>
              <a:t>inflammatory bowel diseases</a:t>
            </a:r>
            <a:r>
              <a:rPr lang="en-US" sz="1200">
                <a:solidFill>
                  <a:schemeClr val="dk1"/>
                </a:solidFill>
                <a:latin typeface="Palatino"/>
                <a:ea typeface="Palatino"/>
                <a:cs typeface="Palatino"/>
                <a:sym typeface="Palatino"/>
              </a:rPr>
              <a:t>,</a:t>
            </a:r>
            <a:br>
              <a:rPr lang="en-US" sz="1200">
                <a:solidFill>
                  <a:schemeClr val="dk1"/>
                </a:solidFill>
                <a:latin typeface="Palatino"/>
                <a:ea typeface="Palatino"/>
                <a:cs typeface="Palatino"/>
                <a:sym typeface="Palatino"/>
              </a:rPr>
            </a:br>
            <a:r>
              <a:rPr lang="en-US" sz="1200">
                <a:solidFill>
                  <a:schemeClr val="dk1"/>
                </a:solidFill>
                <a:latin typeface="Palatino"/>
                <a:ea typeface="Palatino"/>
                <a:cs typeface="Palatino"/>
                <a:sym typeface="Palatino"/>
              </a:rPr>
              <a:t>and </a:t>
            </a:r>
            <a:r>
              <a:rPr lang="en-US" sz="1200">
                <a:solidFill>
                  <a:srgbClr val="FF0000"/>
                </a:solidFill>
                <a:latin typeface="Palatino"/>
                <a:ea typeface="Palatino"/>
                <a:cs typeface="Palatino"/>
                <a:sym typeface="Palatino"/>
              </a:rPr>
              <a:t>invasive  infections</a:t>
            </a:r>
            <a:r>
              <a:rPr lang="en-US" sz="1200">
                <a:solidFill>
                  <a:schemeClr val="dk1"/>
                </a:solidFill>
                <a:latin typeface="Palatino"/>
                <a:ea typeface="Palatino"/>
                <a:cs typeface="Palatino"/>
                <a:sym typeface="Palatino"/>
              </a:rPr>
              <a:t>.</a:t>
            </a:r>
            <a:endParaRPr sz="1200">
              <a:solidFill>
                <a:schemeClr val="dk1"/>
              </a:solidFill>
              <a:latin typeface="Palatino"/>
              <a:ea typeface="Palatino"/>
              <a:cs typeface="Palatino"/>
              <a:sym typeface="Palatino"/>
            </a:endParaRPr>
          </a:p>
          <a:p>
            <a:pPr indent="0" lvl="0" marL="0" rtl="0" algn="ctr">
              <a:spcBef>
                <a:spcPts val="0"/>
              </a:spcBef>
              <a:spcAft>
                <a:spcPts val="0"/>
              </a:spcAft>
              <a:buNone/>
            </a:pPr>
            <a:r>
              <a:rPr lang="en-US" sz="1200">
                <a:solidFill>
                  <a:srgbClr val="FF0000"/>
                </a:solidFill>
                <a:latin typeface="Palatino"/>
                <a:ea typeface="Palatino"/>
                <a:cs typeface="Palatino"/>
                <a:sym typeface="Palatino"/>
              </a:rPr>
              <a:t>Persists on fasting</a:t>
            </a:r>
            <a:endParaRPr sz="1200">
              <a:solidFill>
                <a:srgbClr val="FF0000"/>
              </a:solidFill>
              <a:latin typeface="Palatino"/>
              <a:ea typeface="Palatino"/>
              <a:cs typeface="Palatino"/>
              <a:sym typeface="Palatino"/>
            </a:endParaRPr>
          </a:p>
          <a:p>
            <a:pPr indent="0" lvl="0" marL="0" rtl="0" algn="ctr">
              <a:spcBef>
                <a:spcPts val="0"/>
              </a:spcBef>
              <a:spcAft>
                <a:spcPts val="0"/>
              </a:spcAft>
              <a:buNone/>
            </a:pPr>
            <a:r>
              <a:rPr lang="en-US" sz="1200">
                <a:solidFill>
                  <a:schemeClr val="accent6"/>
                </a:solidFill>
                <a:latin typeface="Palatino"/>
                <a:ea typeface="Palatino"/>
                <a:cs typeface="Palatino"/>
                <a:sym typeface="Palatino"/>
              </a:rPr>
              <a:t>invasive Bacteria will invade mucosa and cause injury,inflammation, Blood.</a:t>
            </a:r>
            <a:br>
              <a:rPr lang="en-US" sz="1200">
                <a:solidFill>
                  <a:schemeClr val="accent6"/>
                </a:solidFill>
                <a:latin typeface="Palatino"/>
                <a:ea typeface="Palatino"/>
                <a:cs typeface="Palatino"/>
                <a:sym typeface="Palatino"/>
              </a:rPr>
            </a:br>
            <a:r>
              <a:rPr lang="en-US" sz="1200">
                <a:solidFill>
                  <a:schemeClr val="accent6"/>
                </a:solidFill>
                <a:latin typeface="Palatino"/>
                <a:ea typeface="Palatino"/>
                <a:cs typeface="Palatino"/>
                <a:sym typeface="Palatino"/>
              </a:rPr>
              <a:t> </a:t>
            </a:r>
            <a:endParaRPr/>
          </a:p>
        </p:txBody>
      </p:sp>
      <p:sp>
        <p:nvSpPr>
          <p:cNvPr id="132" name="Google Shape;132;p16"/>
          <p:cNvSpPr txBox="1"/>
          <p:nvPr/>
        </p:nvSpPr>
        <p:spPr>
          <a:xfrm>
            <a:off x="0" y="0"/>
            <a:ext cx="7658700" cy="722100"/>
          </a:xfrm>
          <a:prstGeom prst="rect">
            <a:avLst/>
          </a:prstGeom>
          <a:noFill/>
          <a:ln>
            <a:noFill/>
          </a:ln>
        </p:spPr>
        <p:txBody>
          <a:bodyPr anchorCtr="0" anchor="ctr" bIns="91425" lIns="91425" spcFirstLastPara="1" rIns="91425" wrap="square" tIns="91425">
            <a:noAutofit/>
          </a:bodyPr>
          <a:lstStyle/>
          <a:p>
            <a:pPr indent="0" lvl="0" marL="0" rtl="1" algn="ctr">
              <a:lnSpc>
                <a:spcPct val="90000"/>
              </a:lnSpc>
              <a:spcBef>
                <a:spcPts val="0"/>
              </a:spcBef>
              <a:spcAft>
                <a:spcPts val="0"/>
              </a:spcAft>
              <a:buNone/>
            </a:pPr>
            <a:r>
              <a:rPr b="1" lang="en-US" sz="1500">
                <a:solidFill>
                  <a:schemeClr val="dk1"/>
                </a:solidFill>
                <a:latin typeface="Palatino"/>
                <a:ea typeface="Palatino"/>
                <a:cs typeface="Palatino"/>
                <a:sym typeface="Palatino"/>
              </a:rPr>
              <a:t>Describe the pathophysiology and causes of various types of diarrhea</a:t>
            </a:r>
            <a:br>
              <a:rPr b="1" lang="en-US" sz="1500">
                <a:solidFill>
                  <a:schemeClr val="dk1"/>
                </a:solidFill>
                <a:latin typeface="Palatino"/>
                <a:ea typeface="Palatino"/>
                <a:cs typeface="Palatino"/>
                <a:sym typeface="Palatino"/>
              </a:rPr>
            </a:br>
            <a:r>
              <a:rPr b="1" lang="en-US" sz="1500">
                <a:solidFill>
                  <a:schemeClr val="dk1"/>
                </a:solidFill>
                <a:latin typeface="Palatino"/>
                <a:ea typeface="Palatino"/>
                <a:cs typeface="Palatino"/>
                <a:sym typeface="Palatino"/>
              </a:rPr>
              <a:t>( Secretory, osmotic, Exudative, Motility-related )</a:t>
            </a:r>
            <a:br>
              <a:rPr b="1" lang="en-US" sz="1500">
                <a:solidFill>
                  <a:schemeClr val="dk1"/>
                </a:solidFill>
                <a:latin typeface="Palatino"/>
                <a:ea typeface="Palatino"/>
                <a:cs typeface="Palatino"/>
                <a:sym typeface="Palatino"/>
              </a:rPr>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6" name="Shape 136"/>
        <p:cNvGrpSpPr/>
        <p:nvPr/>
      </p:nvGrpSpPr>
      <p:grpSpPr>
        <a:xfrm>
          <a:off x="0" y="0"/>
          <a:ext cx="0" cy="0"/>
          <a:chOff x="0" y="0"/>
          <a:chExt cx="0" cy="0"/>
        </a:xfrm>
      </p:grpSpPr>
      <p:sp>
        <p:nvSpPr>
          <p:cNvPr id="137" name="Google Shape;137;p17"/>
          <p:cNvSpPr txBox="1"/>
          <p:nvPr>
            <p:ph type="title"/>
          </p:nvPr>
        </p:nvSpPr>
        <p:spPr>
          <a:xfrm>
            <a:off x="0" y="0"/>
            <a:ext cx="6858000" cy="625500"/>
          </a:xfrm>
          <a:prstGeom prst="rect">
            <a:avLst/>
          </a:prstGeom>
          <a:solidFill>
            <a:srgbClr val="DCD2C8"/>
          </a:solidFill>
          <a:ln cap="flat" cmpd="sng" w="9525">
            <a:solidFill>
              <a:srgbClr val="882105"/>
            </a:solidFill>
            <a:prstDash val="solid"/>
            <a:miter lim="800000"/>
            <a:headEnd len="sm" w="sm" type="none"/>
            <a:tailEnd len="sm" w="sm" type="none"/>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chemeClr val="dk1"/>
              </a:buClr>
              <a:buSzPts val="3960"/>
              <a:buFont typeface="Calibri"/>
              <a:buNone/>
            </a:pPr>
            <a:r>
              <a:rPr b="1" lang="en-US" sz="1500">
                <a:latin typeface="Palatino"/>
                <a:ea typeface="Palatino"/>
                <a:cs typeface="Palatino"/>
                <a:sym typeface="Palatino"/>
              </a:rPr>
              <a:t>Define Acute Diarrhea And Enumerate Its Common Causes</a:t>
            </a:r>
            <a:br>
              <a:rPr b="1" lang="en-US" sz="1500">
                <a:latin typeface="Palatino"/>
                <a:ea typeface="Palatino"/>
                <a:cs typeface="Palatino"/>
                <a:sym typeface="Palatino"/>
              </a:rPr>
            </a:br>
            <a:endParaRPr b="1" sz="1500">
              <a:latin typeface="Palatino"/>
              <a:ea typeface="Palatino"/>
              <a:cs typeface="Palatino"/>
              <a:sym typeface="Palatino"/>
            </a:endParaRPr>
          </a:p>
        </p:txBody>
      </p:sp>
      <p:graphicFrame>
        <p:nvGraphicFramePr>
          <p:cNvPr id="138" name="Google Shape;138;p17"/>
          <p:cNvGraphicFramePr/>
          <p:nvPr/>
        </p:nvGraphicFramePr>
        <p:xfrm>
          <a:off x="13" y="883380"/>
          <a:ext cx="3000000" cy="3000000"/>
        </p:xfrm>
        <a:graphic>
          <a:graphicData uri="http://schemas.openxmlformats.org/drawingml/2006/table">
            <a:tbl>
              <a:tblPr>
                <a:noFill/>
                <a:tableStyleId>{4F4BFE3E-46C1-462E-8E40-2819993C33B4}</a:tableStyleId>
              </a:tblPr>
              <a:tblGrid>
                <a:gridCol w="1084875"/>
                <a:gridCol w="382850"/>
                <a:gridCol w="1721575"/>
                <a:gridCol w="1247150"/>
                <a:gridCol w="2421525"/>
              </a:tblGrid>
              <a:tr h="455400">
                <a:tc gridSpan="5">
                  <a:txBody>
                    <a:bodyPr>
                      <a:noAutofit/>
                    </a:bodyPr>
                    <a:lstStyle/>
                    <a:p>
                      <a:pPr indent="0" lvl="0" marL="0" rtl="0" algn="ctr">
                        <a:spcBef>
                          <a:spcPts val="0"/>
                        </a:spcBef>
                        <a:spcAft>
                          <a:spcPts val="0"/>
                        </a:spcAft>
                        <a:buNone/>
                      </a:pPr>
                      <a:r>
                        <a:rPr b="1" lang="en-US" sz="1800">
                          <a:latin typeface="Palatino"/>
                          <a:ea typeface="Palatino"/>
                          <a:cs typeface="Palatino"/>
                          <a:sym typeface="Palatino"/>
                        </a:rPr>
                        <a:t>Etiology of acute diarrhea</a:t>
                      </a:r>
                      <a:endParaRPr b="1" sz="1800">
                        <a:latin typeface="Palatino"/>
                        <a:ea typeface="Palatino"/>
                        <a:cs typeface="Palatino"/>
                        <a:sym typeface="Palatin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CE5CD"/>
                    </a:solidFill>
                  </a:tcPr>
                </a:tc>
                <a:tc hMerge="1"/>
                <a:tc hMerge="1"/>
                <a:tc hMerge="1"/>
                <a:tc hMerge="1"/>
              </a:tr>
              <a:tr h="392400">
                <a:tc gridSpan="2">
                  <a:txBody>
                    <a:bodyPr>
                      <a:noAutofit/>
                    </a:bodyPr>
                    <a:lstStyle/>
                    <a:p>
                      <a:pPr indent="0" lvl="0" marL="0" rtl="0" algn="l">
                        <a:spcBef>
                          <a:spcPts val="0"/>
                        </a:spcBef>
                        <a:spcAft>
                          <a:spcPts val="0"/>
                        </a:spcAft>
                        <a:buNone/>
                      </a:pPr>
                      <a:r>
                        <a:rPr lang="en-US">
                          <a:latin typeface="Palatino"/>
                          <a:ea typeface="Palatino"/>
                          <a:cs typeface="Palatino"/>
                          <a:sym typeface="Palatino"/>
                        </a:rPr>
                        <a:t>Infections</a:t>
                      </a:r>
                      <a:endParaRPr>
                        <a:latin typeface="Palatino"/>
                        <a:ea typeface="Palatino"/>
                        <a:cs typeface="Palatino"/>
                        <a:sym typeface="Palatino"/>
                      </a:endParaRPr>
                    </a:p>
                  </a:txBody>
                  <a:tcPr marT="91425" marB="91425" marR="91425" marL="91425">
                    <a:lnT cap="flat" cmpd="sng" w="9525">
                      <a:solidFill>
                        <a:srgbClr val="FFFFFF"/>
                      </a:solidFill>
                      <a:prstDash val="solid"/>
                      <a:round/>
                      <a:headEnd len="sm" w="sm" type="none"/>
                      <a:tailEnd len="sm" w="sm" type="none"/>
                    </a:lnT>
                    <a:lnB cap="flat" cmpd="sng" w="28575">
                      <a:solidFill>
                        <a:srgbClr val="134F5C"/>
                      </a:solidFill>
                      <a:prstDash val="solid"/>
                      <a:round/>
                      <a:headEnd len="sm" w="sm" type="none"/>
                      <a:tailEnd len="sm" w="sm" type="none"/>
                    </a:lnB>
                    <a:solidFill>
                      <a:srgbClr val="D9EAD3"/>
                    </a:solidFill>
                  </a:tcPr>
                </a:tc>
                <a:tc hMerge="1"/>
                <a:tc gridSpan="3">
                  <a:txBody>
                    <a:bodyPr>
                      <a:noAutofit/>
                    </a:bodyPr>
                    <a:lstStyle/>
                    <a:p>
                      <a:pPr indent="0" lvl="0" marL="0" rtl="0" algn="l">
                        <a:spcBef>
                          <a:spcPts val="0"/>
                        </a:spcBef>
                        <a:spcAft>
                          <a:spcPts val="0"/>
                        </a:spcAft>
                        <a:buNone/>
                      </a:pPr>
                      <a:r>
                        <a:rPr lang="en-US">
                          <a:latin typeface="Palatino"/>
                          <a:ea typeface="Palatino"/>
                          <a:cs typeface="Palatino"/>
                          <a:sym typeface="Palatino"/>
                        </a:rPr>
                        <a:t>Approximately 80% of acute diarrheas are due to infections (viruses, bacteria, helminths, and protozoa).</a:t>
                      </a:r>
                      <a:endParaRPr>
                        <a:latin typeface="Palatino"/>
                        <a:ea typeface="Palatino"/>
                        <a:cs typeface="Palatino"/>
                        <a:sym typeface="Palatino"/>
                      </a:endParaRPr>
                    </a:p>
                  </a:txBody>
                  <a:tcPr marT="91425" marB="91425" marR="91425" marL="91425">
                    <a:lnT cap="flat" cmpd="sng" w="9525">
                      <a:solidFill>
                        <a:srgbClr val="FFFFFF"/>
                      </a:solidFill>
                      <a:prstDash val="solid"/>
                      <a:round/>
                      <a:headEnd len="sm" w="sm" type="none"/>
                      <a:tailEnd len="sm" w="sm" type="none"/>
                    </a:lnT>
                    <a:lnB cap="flat" cmpd="sng" w="28575">
                      <a:solidFill>
                        <a:srgbClr val="134F5C"/>
                      </a:solidFill>
                      <a:prstDash val="solid"/>
                      <a:round/>
                      <a:headEnd len="sm" w="sm" type="none"/>
                      <a:tailEnd len="sm" w="sm" type="none"/>
                    </a:lnB>
                  </a:tcPr>
                </a:tc>
                <a:tc hMerge="1"/>
                <a:tc hMerge="1"/>
              </a:tr>
              <a:tr h="442000">
                <a:tc gridSpan="2">
                  <a:txBody>
                    <a:bodyPr>
                      <a:noAutofit/>
                    </a:bodyPr>
                    <a:lstStyle/>
                    <a:p>
                      <a:pPr indent="0" lvl="0" marL="0" rtl="0" algn="l">
                        <a:spcBef>
                          <a:spcPts val="0"/>
                        </a:spcBef>
                        <a:spcAft>
                          <a:spcPts val="0"/>
                        </a:spcAft>
                        <a:buNone/>
                      </a:pPr>
                      <a:r>
                        <a:rPr lang="en-US">
                          <a:latin typeface="Palatino"/>
                          <a:ea typeface="Palatino"/>
                          <a:cs typeface="Palatino"/>
                          <a:sym typeface="Palatino"/>
                        </a:rPr>
                        <a:t>Viruses</a:t>
                      </a:r>
                      <a:endParaRPr>
                        <a:latin typeface="Palatino"/>
                        <a:ea typeface="Palatino"/>
                        <a:cs typeface="Palatino"/>
                        <a:sym typeface="Palatino"/>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D0E0E3"/>
                    </a:solidFill>
                  </a:tcPr>
                </a:tc>
                <a:tc hMerge="1"/>
                <a:tc gridSpan="2">
                  <a:txBody>
                    <a:bodyPr>
                      <a:noAutofit/>
                    </a:bodyPr>
                    <a:lstStyle/>
                    <a:p>
                      <a:pPr indent="0" lvl="0" marL="0" rtl="0" algn="l">
                        <a:spcBef>
                          <a:spcPts val="0"/>
                        </a:spcBef>
                        <a:spcAft>
                          <a:spcPts val="0"/>
                        </a:spcAft>
                        <a:buNone/>
                      </a:pPr>
                      <a:r>
                        <a:rPr lang="en-US">
                          <a:solidFill>
                            <a:srgbClr val="FF0000"/>
                          </a:solidFill>
                          <a:latin typeface="Palatino"/>
                          <a:ea typeface="Palatino"/>
                          <a:cs typeface="Palatino"/>
                          <a:sym typeface="Palatino"/>
                        </a:rPr>
                        <a:t>Viral gastroenteritis (viral infection of the stomach and the small intestine) is the most common cause of acute diarrhea worldwide.</a:t>
                      </a:r>
                      <a:endParaRPr>
                        <a:solidFill>
                          <a:srgbClr val="FF0000"/>
                        </a:solidFill>
                        <a:latin typeface="Palatino"/>
                        <a:ea typeface="Palatino"/>
                        <a:cs typeface="Palatino"/>
                        <a:sym typeface="Palatino"/>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tcPr>
                </a:tc>
                <a:tc hMerge="1"/>
                <a:tc rowSpan="2">
                  <a:txBody>
                    <a:bodyPr>
                      <a:noAutofit/>
                    </a:bodyPr>
                    <a:lstStyle/>
                    <a:p>
                      <a:pPr indent="0" lvl="0" marL="0" rtl="0" algn="ctr">
                        <a:spcBef>
                          <a:spcPts val="0"/>
                        </a:spcBef>
                        <a:spcAft>
                          <a:spcPts val="0"/>
                        </a:spcAft>
                        <a:buNone/>
                      </a:pPr>
                      <a:r>
                        <a:rPr b="1" lang="en-US">
                          <a:solidFill>
                            <a:srgbClr val="FF0000"/>
                          </a:solidFill>
                          <a:latin typeface="Palatino"/>
                          <a:ea typeface="Palatino"/>
                          <a:cs typeface="Palatino"/>
                          <a:sym typeface="Palatino"/>
                        </a:rPr>
                        <a:t>Rotavirus</a:t>
                      </a:r>
                      <a:endParaRPr sz="700">
                        <a:solidFill>
                          <a:srgbClr val="38761D"/>
                        </a:solidFill>
                        <a:latin typeface="Palatino"/>
                        <a:ea typeface="Palatino"/>
                        <a:cs typeface="Palatino"/>
                        <a:sym typeface="Palatino"/>
                      </a:endParaRPr>
                    </a:p>
                    <a:p>
                      <a:pPr indent="0" lvl="0" marL="0" rtl="0" algn="l">
                        <a:spcBef>
                          <a:spcPts val="0"/>
                        </a:spcBef>
                        <a:spcAft>
                          <a:spcPts val="0"/>
                        </a:spcAft>
                        <a:buNone/>
                      </a:pPr>
                      <a:r>
                        <a:rPr lang="en-US">
                          <a:solidFill>
                            <a:schemeClr val="dk1"/>
                          </a:solidFill>
                          <a:latin typeface="Palatino"/>
                          <a:ea typeface="Palatino"/>
                          <a:cs typeface="Palatino"/>
                          <a:sym typeface="Palatino"/>
                        </a:rPr>
                        <a:t>the cause of nearly 40% of hospitalizations from diarrhea in children under 5</a:t>
                      </a:r>
                      <a:endParaRPr>
                        <a:solidFill>
                          <a:schemeClr val="dk1"/>
                        </a:solidFill>
                        <a:latin typeface="Palatino"/>
                        <a:ea typeface="Palatino"/>
                        <a:cs typeface="Palatino"/>
                        <a:sym typeface="Palatino"/>
                      </a:endParaRPr>
                    </a:p>
                    <a:p>
                      <a:pPr indent="0" lvl="0" marL="0" rtl="0" algn="l">
                        <a:spcBef>
                          <a:spcPts val="0"/>
                        </a:spcBef>
                        <a:spcAft>
                          <a:spcPts val="0"/>
                        </a:spcAft>
                        <a:buNone/>
                      </a:pPr>
                      <a:r>
                        <a:rPr lang="en-US">
                          <a:solidFill>
                            <a:schemeClr val="dk1"/>
                          </a:solidFill>
                          <a:latin typeface="Palatino"/>
                          <a:ea typeface="Palatino"/>
                          <a:cs typeface="Palatino"/>
                          <a:sym typeface="Palatino"/>
                        </a:rPr>
                        <a:t> </a:t>
                      </a:r>
                      <a:endParaRPr b="1">
                        <a:solidFill>
                          <a:srgbClr val="FF0000"/>
                        </a:solidFill>
                        <a:latin typeface="Palatino"/>
                        <a:ea typeface="Palatino"/>
                        <a:cs typeface="Palatino"/>
                        <a:sym typeface="Palatino"/>
                      </a:endParaRPr>
                    </a:p>
                  </a:txBody>
                  <a:tcPr marT="91425" marB="91425" marR="91425" marL="91425">
                    <a:lnL cap="flat" cmpd="sng" w="28575">
                      <a:solidFill>
                        <a:srgbClr val="134F5C"/>
                      </a:solidFill>
                      <a:prstDash val="solid"/>
                      <a:round/>
                      <a:headEnd len="sm" w="sm" type="none"/>
                      <a:tailEnd len="sm" w="sm" type="none"/>
                    </a:lnL>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lnB cap="flat" cmpd="sng" w="28575">
                      <a:solidFill>
                        <a:srgbClr val="134F5C"/>
                      </a:solidFill>
                      <a:prstDash val="solid"/>
                      <a:round/>
                      <a:headEnd len="sm" w="sm" type="none"/>
                      <a:tailEnd len="sm" w="sm" type="none"/>
                    </a:lnB>
                    <a:solidFill>
                      <a:srgbClr val="D0E0E3"/>
                    </a:solidFill>
                  </a:tcPr>
                </a:tc>
              </a:tr>
              <a:tr h="938700">
                <a:tc gridSpan="2">
                  <a:txBody>
                    <a:bodyPr>
                      <a:noAutofit/>
                    </a:bodyPr>
                    <a:lstStyle/>
                    <a:p>
                      <a:pPr indent="0" lvl="0" marL="0" rtl="0" algn="l">
                        <a:spcBef>
                          <a:spcPts val="0"/>
                        </a:spcBef>
                        <a:spcAft>
                          <a:spcPts val="0"/>
                        </a:spcAft>
                        <a:buNone/>
                      </a:pPr>
                      <a:r>
                        <a:rPr lang="en-US">
                          <a:solidFill>
                            <a:schemeClr val="dk1"/>
                          </a:solidFill>
                          <a:latin typeface="Palatino"/>
                          <a:ea typeface="Palatino"/>
                          <a:cs typeface="Palatino"/>
                          <a:sym typeface="Palatino"/>
                        </a:rPr>
                        <a:t>Food poisoning</a:t>
                      </a:r>
                      <a:endParaRPr>
                        <a:latin typeface="Palatino"/>
                        <a:ea typeface="Palatino"/>
                        <a:cs typeface="Palatino"/>
                        <a:sym typeface="Palatino"/>
                      </a:endParaRPr>
                    </a:p>
                    <a:p>
                      <a:pPr indent="0" lvl="0" marL="0" rtl="0" algn="l">
                        <a:spcBef>
                          <a:spcPts val="0"/>
                        </a:spcBef>
                        <a:spcAft>
                          <a:spcPts val="0"/>
                        </a:spcAft>
                        <a:buNone/>
                      </a:pPr>
                      <a:r>
                        <a:t/>
                      </a:r>
                      <a:endParaRPr>
                        <a:latin typeface="Palatino"/>
                        <a:ea typeface="Palatino"/>
                        <a:cs typeface="Palatino"/>
                        <a:sym typeface="Palatino"/>
                      </a:endParaRPr>
                    </a:p>
                  </a:txBody>
                  <a:tcPr marT="91425" marB="91425" marR="91425" marL="91425">
                    <a:lnT cap="flat" cmpd="sng" w="28575">
                      <a:solidFill>
                        <a:srgbClr val="134F5C"/>
                      </a:solidFill>
                      <a:prstDash val="solid"/>
                      <a:round/>
                      <a:headEnd len="sm" w="sm" type="none"/>
                      <a:tailEnd len="sm" w="sm" type="none"/>
                    </a:lnT>
                    <a:solidFill>
                      <a:srgbClr val="EAD1DC"/>
                    </a:solidFill>
                  </a:tcPr>
                </a:tc>
                <a:tc hMerge="1"/>
                <a:tc gridSpan="2">
                  <a:txBody>
                    <a:bodyPr>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Toxic or uncooked food like uncooked eggs, not washing hands before eating. </a:t>
                      </a:r>
                      <a:r>
                        <a:rPr lang="en-US">
                          <a:solidFill>
                            <a:schemeClr val="accent6"/>
                          </a:solidFill>
                          <a:latin typeface="Palatino"/>
                          <a:ea typeface="Palatino"/>
                          <a:cs typeface="Palatino"/>
                          <a:sym typeface="Palatino"/>
                        </a:rPr>
                        <a:t>Staph aureus toxins</a:t>
                      </a:r>
                      <a:endParaRPr>
                        <a:solidFill>
                          <a:schemeClr val="accent6"/>
                        </a:solidFill>
                        <a:latin typeface="Palatino"/>
                        <a:ea typeface="Palatino"/>
                        <a:cs typeface="Palatino"/>
                        <a:sym typeface="Palatino"/>
                      </a:endParaRPr>
                    </a:p>
                  </a:txBody>
                  <a:tcPr marT="91425" marB="91425" marR="91425" marL="91425">
                    <a:lnR cap="flat" cmpd="sng" w="28575">
                      <a:solidFill>
                        <a:srgbClr val="134F5C"/>
                      </a:solidFill>
                      <a:prstDash val="solid"/>
                      <a:round/>
                      <a:headEnd len="sm" w="sm" type="none"/>
                      <a:tailEnd len="sm" w="sm" type="none"/>
                    </a:lnR>
                    <a:lnT cap="flat" cmpd="sng" w="28575">
                      <a:solidFill>
                        <a:srgbClr val="134F5C"/>
                      </a:solidFill>
                      <a:prstDash val="solid"/>
                      <a:round/>
                      <a:headEnd len="sm" w="sm" type="none"/>
                      <a:tailEnd len="sm" w="sm" type="none"/>
                    </a:lnT>
                  </a:tcPr>
                </a:tc>
                <a:tc hMerge="1"/>
                <a:tc vMerge="1"/>
              </a:tr>
              <a:tr h="601950">
                <a:tc gridSpan="2">
                  <a:txBody>
                    <a:bodyPr>
                      <a:noAutofit/>
                    </a:bodyPr>
                    <a:lstStyle/>
                    <a:p>
                      <a:pPr indent="0" lvl="0" marL="0" rtl="0" algn="l">
                        <a:spcBef>
                          <a:spcPts val="0"/>
                        </a:spcBef>
                        <a:spcAft>
                          <a:spcPts val="0"/>
                        </a:spcAft>
                        <a:buNone/>
                      </a:pPr>
                      <a:r>
                        <a:rPr lang="en-US">
                          <a:latin typeface="Palatino"/>
                          <a:ea typeface="Palatino"/>
                          <a:cs typeface="Palatino"/>
                          <a:sym typeface="Palatino"/>
                        </a:rPr>
                        <a:t>Drugs </a:t>
                      </a:r>
                      <a:endParaRPr>
                        <a:latin typeface="Palatino"/>
                        <a:ea typeface="Palatino"/>
                        <a:cs typeface="Palatino"/>
                        <a:sym typeface="Palatino"/>
                      </a:endParaRPr>
                    </a:p>
                  </a:txBody>
                  <a:tcPr marT="91425" marB="91425" marR="91425" marL="91425">
                    <a:solidFill>
                      <a:srgbClr val="F4CCCC"/>
                    </a:solidFill>
                  </a:tcPr>
                </a:tc>
                <a:tc hMerge="1"/>
                <a:tc gridSpan="3">
                  <a:txBody>
                    <a:bodyPr>
                      <a:noAutofit/>
                    </a:bodyPr>
                    <a:lstStyle/>
                    <a:p>
                      <a:pPr indent="0" lvl="0" marL="0" rtl="0" algn="l">
                        <a:spcBef>
                          <a:spcPts val="0"/>
                        </a:spcBef>
                        <a:spcAft>
                          <a:spcPts val="0"/>
                        </a:spcAft>
                        <a:buNone/>
                      </a:pPr>
                      <a:r>
                        <a:rPr lang="en-US">
                          <a:latin typeface="Palatino"/>
                          <a:ea typeface="Palatino"/>
                          <a:cs typeface="Palatino"/>
                          <a:sym typeface="Palatino"/>
                        </a:rPr>
                        <a:t>Antibiotic, antidepressant, antacids</a:t>
                      </a:r>
                      <a:endParaRPr>
                        <a:latin typeface="Palatino"/>
                        <a:ea typeface="Palatino"/>
                        <a:cs typeface="Palatino"/>
                        <a:sym typeface="Palatino"/>
                      </a:endParaRPr>
                    </a:p>
                    <a:p>
                      <a:pPr indent="0" lvl="0" marL="0" rtl="0" algn="l">
                        <a:spcBef>
                          <a:spcPts val="0"/>
                        </a:spcBef>
                        <a:spcAft>
                          <a:spcPts val="0"/>
                        </a:spcAft>
                        <a:buNone/>
                      </a:pPr>
                      <a:r>
                        <a:rPr lang="en-US" sz="1200">
                          <a:solidFill>
                            <a:schemeClr val="accent6"/>
                          </a:solidFill>
                          <a:latin typeface="Palatino"/>
                          <a:ea typeface="Palatino"/>
                          <a:cs typeface="Palatino"/>
                          <a:sym typeface="Palatino"/>
                        </a:rPr>
                        <a:t>Once we stop the drugs, diarrhea stops</a:t>
                      </a:r>
                      <a:r>
                        <a:rPr lang="en-US" sz="1200">
                          <a:latin typeface="Palatino"/>
                          <a:ea typeface="Palatino"/>
                          <a:cs typeface="Palatino"/>
                          <a:sym typeface="Palatino"/>
                        </a:rPr>
                        <a:t>.</a:t>
                      </a:r>
                      <a:endParaRPr sz="1200">
                        <a:latin typeface="Palatino"/>
                        <a:ea typeface="Palatino"/>
                        <a:cs typeface="Palatino"/>
                        <a:sym typeface="Palatino"/>
                      </a:endParaRPr>
                    </a:p>
                  </a:txBody>
                  <a:tcPr marT="91425" marB="91425" marR="91425" marL="91425"/>
                </a:tc>
                <a:tc hMerge="1"/>
                <a:tc hMerge="1"/>
              </a:tr>
              <a:tr h="601950">
                <a:tc gridSpan="2">
                  <a:txBody>
                    <a:bodyPr>
                      <a:noAutofit/>
                    </a:bodyPr>
                    <a:lstStyle/>
                    <a:p>
                      <a:pPr indent="0" lvl="0" marL="0" rtl="0" algn="l">
                        <a:spcBef>
                          <a:spcPts val="0"/>
                        </a:spcBef>
                        <a:spcAft>
                          <a:spcPts val="0"/>
                        </a:spcAft>
                        <a:buNone/>
                      </a:pPr>
                      <a:r>
                        <a:rPr lang="en-US">
                          <a:latin typeface="Palatino"/>
                          <a:ea typeface="Palatino"/>
                          <a:cs typeface="Palatino"/>
                          <a:sym typeface="Palatino"/>
                        </a:rPr>
                        <a:t>Others</a:t>
                      </a:r>
                      <a:endParaRPr>
                        <a:latin typeface="Palatino"/>
                        <a:ea typeface="Palatino"/>
                        <a:cs typeface="Palatino"/>
                        <a:sym typeface="Palatino"/>
                      </a:endParaRPr>
                    </a:p>
                  </a:txBody>
                  <a:tcPr marT="91425" marB="91425" marR="91425" marL="91425">
                    <a:solidFill>
                      <a:srgbClr val="FFF2CC"/>
                    </a:solidFill>
                  </a:tcPr>
                </a:tc>
                <a:tc hMerge="1"/>
                <a:tc gridSpan="3">
                  <a:txBody>
                    <a:bodyPr>
                      <a:noAutofit/>
                    </a:bodyPr>
                    <a:lstStyle/>
                    <a:p>
                      <a:pPr indent="0" lvl="0" marL="0" rtl="0" algn="l">
                        <a:spcBef>
                          <a:spcPts val="0"/>
                        </a:spcBef>
                        <a:spcAft>
                          <a:spcPts val="0"/>
                        </a:spcAft>
                        <a:buNone/>
                      </a:pPr>
                      <a:r>
                        <a:t/>
                      </a:r>
                      <a:endParaRPr>
                        <a:latin typeface="Palatino"/>
                        <a:ea typeface="Palatino"/>
                        <a:cs typeface="Palatino"/>
                        <a:sym typeface="Palatino"/>
                      </a:endParaRPr>
                    </a:p>
                  </a:txBody>
                  <a:tcPr marT="91425" marB="91425" marR="91425" marL="91425"/>
                </a:tc>
                <a:tc hMerge="1"/>
                <a:tc hMerge="1"/>
              </a:tr>
              <a:tr h="455400">
                <a:tc gridSpan="5">
                  <a:txBody>
                    <a:bodyPr>
                      <a:noAutofit/>
                    </a:bodyPr>
                    <a:lstStyle/>
                    <a:p>
                      <a:pPr indent="0" lvl="0" marL="0" rtl="0" algn="ctr">
                        <a:spcBef>
                          <a:spcPts val="0"/>
                        </a:spcBef>
                        <a:spcAft>
                          <a:spcPts val="0"/>
                        </a:spcAft>
                        <a:buNone/>
                      </a:pPr>
                      <a:r>
                        <a:rPr b="1" lang="en-US" sz="1800">
                          <a:latin typeface="Palatino"/>
                          <a:ea typeface="Palatino"/>
                          <a:cs typeface="Palatino"/>
                          <a:sym typeface="Palatino"/>
                        </a:rPr>
                        <a:t>Antibiotic-Associated Diarrhea:</a:t>
                      </a:r>
                      <a:endParaRPr>
                        <a:latin typeface="Palatino"/>
                        <a:ea typeface="Palatino"/>
                        <a:cs typeface="Palatino"/>
                        <a:sym typeface="Palatino"/>
                      </a:endParaRPr>
                    </a:p>
                  </a:txBody>
                  <a:tcPr marT="91425" marB="91425" marR="91425" marL="91425">
                    <a:solidFill>
                      <a:srgbClr val="FCE5CD"/>
                    </a:solidFill>
                  </a:tcPr>
                </a:tc>
                <a:tc hMerge="1"/>
                <a:tc hMerge="1"/>
                <a:tc hMerge="1"/>
                <a:tc hMerge="1"/>
              </a:tr>
              <a:tr h="1052325">
                <a:tc gridSpan="3">
                  <a:txBody>
                    <a:bodyPr>
                      <a:noAutofit/>
                    </a:bodyPr>
                    <a:lstStyle/>
                    <a:p>
                      <a:pPr indent="0" lvl="0" marL="0" rtl="0" algn="l">
                        <a:spcBef>
                          <a:spcPts val="0"/>
                        </a:spcBef>
                        <a:spcAft>
                          <a:spcPts val="0"/>
                        </a:spcAft>
                        <a:buNone/>
                      </a:pPr>
                      <a:r>
                        <a:rPr lang="en-US">
                          <a:solidFill>
                            <a:schemeClr val="dk1"/>
                          </a:solidFill>
                          <a:latin typeface="Palatino"/>
                          <a:ea typeface="Palatino"/>
                          <a:cs typeface="Palatino"/>
                          <a:sym typeface="Palatino"/>
                        </a:rPr>
                        <a:t>Acute Diarrhea occurs in 20% of patients receiving broad-spectrum antibiotics; about 20% of these diarrheas are due to </a:t>
                      </a:r>
                      <a:r>
                        <a:rPr lang="en-US">
                          <a:solidFill>
                            <a:srgbClr val="FF9900"/>
                          </a:solidFill>
                          <a:latin typeface="Palatino"/>
                          <a:ea typeface="Palatino"/>
                          <a:cs typeface="Palatino"/>
                          <a:sym typeface="Palatino"/>
                        </a:rPr>
                        <a:t>Clostridium difficile</a:t>
                      </a:r>
                      <a:r>
                        <a:rPr lang="en-US">
                          <a:solidFill>
                            <a:schemeClr val="dk1"/>
                          </a:solidFill>
                          <a:latin typeface="Palatino"/>
                          <a:ea typeface="Palatino"/>
                          <a:cs typeface="Palatino"/>
                          <a:sym typeface="Palatino"/>
                        </a:rPr>
                        <a:t>.</a:t>
                      </a:r>
                      <a:endParaRPr b="1" sz="1800">
                        <a:solidFill>
                          <a:srgbClr val="FF0000"/>
                        </a:solidFill>
                        <a:latin typeface="Palatino"/>
                        <a:ea typeface="Palatino"/>
                        <a:cs typeface="Palatino"/>
                        <a:sym typeface="Palatino"/>
                      </a:endParaRPr>
                    </a:p>
                  </a:txBody>
                  <a:tcPr marT="91425" marB="91425" marR="91425" marL="91425">
                    <a:solidFill>
                      <a:srgbClr val="FFFFFF"/>
                    </a:solidFill>
                  </a:tcPr>
                </a:tc>
                <a:tc hMerge="1"/>
                <a:tc hMerge="1"/>
                <a:tc gridSpan="2">
                  <a:txBody>
                    <a:bodyPr>
                      <a:noAutofit/>
                    </a:bodyPr>
                    <a:lstStyle/>
                    <a:p>
                      <a:pPr indent="0" lvl="0" marL="0" rtl="0" algn="l">
                        <a:spcBef>
                          <a:spcPts val="0"/>
                        </a:spcBef>
                        <a:spcAft>
                          <a:spcPts val="0"/>
                        </a:spcAft>
                        <a:buClr>
                          <a:schemeClr val="dk1"/>
                        </a:buClr>
                        <a:buSzPts val="1100"/>
                        <a:buFont typeface="Arial"/>
                        <a:buNone/>
                      </a:pPr>
                      <a:r>
                        <a:rPr lang="en-US">
                          <a:solidFill>
                            <a:srgbClr val="00FFFF"/>
                          </a:solidFill>
                          <a:latin typeface="Palatino"/>
                          <a:ea typeface="Palatino"/>
                          <a:cs typeface="Palatino"/>
                          <a:sym typeface="Palatino"/>
                        </a:rPr>
                        <a:t>How does Antibiotics cause Diarrhea? </a:t>
                      </a:r>
                      <a:r>
                        <a:rPr lang="en-US">
                          <a:solidFill>
                            <a:schemeClr val="dk1"/>
                          </a:solidFill>
                          <a:latin typeface="Palatino"/>
                          <a:ea typeface="Palatino"/>
                          <a:cs typeface="Palatino"/>
                          <a:sym typeface="Palatino"/>
                        </a:rPr>
                        <a:t>Antibiotic can kill Flora in gut which help in digesting &amp; synthesising B12 &amp; K vit, but also give a chance of </a:t>
                      </a:r>
                      <a:r>
                        <a:rPr lang="en-US">
                          <a:solidFill>
                            <a:schemeClr val="accent2"/>
                          </a:solidFill>
                          <a:latin typeface="Palatino"/>
                          <a:ea typeface="Palatino"/>
                          <a:cs typeface="Palatino"/>
                          <a:sym typeface="Palatino"/>
                        </a:rPr>
                        <a:t>Clostridium difficile</a:t>
                      </a:r>
                      <a:r>
                        <a:rPr lang="en-US">
                          <a:solidFill>
                            <a:schemeClr val="dk1"/>
                          </a:solidFill>
                          <a:latin typeface="Palatino"/>
                          <a:ea typeface="Palatino"/>
                          <a:cs typeface="Palatino"/>
                          <a:sym typeface="Palatino"/>
                        </a:rPr>
                        <a:t> to overgrowth.</a:t>
                      </a:r>
                      <a:r>
                        <a:rPr lang="en-US">
                          <a:solidFill>
                            <a:schemeClr val="accent6"/>
                          </a:solidFill>
                          <a:latin typeface="Palatino"/>
                          <a:ea typeface="Palatino"/>
                          <a:cs typeface="Palatino"/>
                          <a:sym typeface="Palatino"/>
                        </a:rPr>
                        <a:t>change in normal flora</a:t>
                      </a:r>
                      <a:endParaRPr>
                        <a:solidFill>
                          <a:schemeClr val="accent6"/>
                        </a:solidFill>
                        <a:latin typeface="Palatino"/>
                        <a:ea typeface="Palatino"/>
                        <a:cs typeface="Palatino"/>
                        <a:sym typeface="Palatino"/>
                      </a:endParaRPr>
                    </a:p>
                  </a:txBody>
                  <a:tcPr marT="91425" marB="91425" marR="91425" marL="91425">
                    <a:solidFill>
                      <a:srgbClr val="FFFFFF"/>
                    </a:solidFill>
                  </a:tcPr>
                </a:tc>
                <a:tc hMerge="1"/>
              </a:tr>
              <a:tr h="455400">
                <a:tc gridSpan="5">
                  <a:txBody>
                    <a:bodyPr>
                      <a:noAutofit/>
                    </a:bodyPr>
                    <a:lstStyle/>
                    <a:p>
                      <a:pPr indent="0" lvl="0" marL="0" rtl="0" algn="ctr">
                        <a:spcBef>
                          <a:spcPts val="0"/>
                        </a:spcBef>
                        <a:spcAft>
                          <a:spcPts val="0"/>
                        </a:spcAft>
                        <a:buNone/>
                      </a:pPr>
                      <a:r>
                        <a:rPr lang="en-US" sz="1800">
                          <a:latin typeface="Palatino"/>
                          <a:ea typeface="Palatino"/>
                          <a:cs typeface="Palatino"/>
                          <a:sym typeface="Palatino"/>
                        </a:rPr>
                        <a:t>Tests useful in the evaluation of acute diarrhea</a:t>
                      </a:r>
                      <a:endParaRPr>
                        <a:latin typeface="Palatino"/>
                        <a:ea typeface="Palatino"/>
                        <a:cs typeface="Palatino"/>
                        <a:sym typeface="Palatino"/>
                      </a:endParaRPr>
                    </a:p>
                  </a:txBody>
                  <a:tcPr marT="91425" marB="91425" marR="91425" marL="91425">
                    <a:solidFill>
                      <a:schemeClr val="lt2"/>
                    </a:solidFill>
                  </a:tcPr>
                </a:tc>
                <a:tc hMerge="1"/>
                <a:tc hMerge="1"/>
                <a:tc hMerge="1"/>
                <a:tc hMerge="1"/>
              </a:tr>
              <a:tr h="455400">
                <a:tc gridSpan="5">
                  <a:txBody>
                    <a:bodyPr>
                      <a:noAutofit/>
                    </a:bodyPr>
                    <a:lstStyle/>
                    <a:p>
                      <a:pPr indent="0" lvl="0" marL="0" rtl="0" algn="ctr">
                        <a:spcBef>
                          <a:spcPts val="0"/>
                        </a:spcBef>
                        <a:spcAft>
                          <a:spcPts val="0"/>
                        </a:spcAft>
                        <a:buNone/>
                      </a:pPr>
                      <a:r>
                        <a:rPr b="1" lang="en-US" sz="1800">
                          <a:solidFill>
                            <a:srgbClr val="FF0000"/>
                          </a:solidFill>
                          <a:latin typeface="Palatino"/>
                          <a:ea typeface="Palatino"/>
                          <a:cs typeface="Palatino"/>
                          <a:sym typeface="Palatino"/>
                        </a:rPr>
                        <a:t>Acute diarrhea</a:t>
                      </a:r>
                      <a:endParaRPr b="1" sz="1800">
                        <a:solidFill>
                          <a:srgbClr val="FF0000"/>
                        </a:solidFill>
                        <a:latin typeface="Palatino"/>
                        <a:ea typeface="Palatino"/>
                        <a:cs typeface="Palatino"/>
                        <a:sym typeface="Palatino"/>
                      </a:endParaRPr>
                    </a:p>
                  </a:txBody>
                  <a:tcPr marT="91425" marB="91425" marR="91425" marL="91425">
                    <a:lnB cap="flat" cmpd="sng" w="9525">
                      <a:solidFill>
                        <a:srgbClr val="999999"/>
                      </a:solidFill>
                      <a:prstDash val="solid"/>
                      <a:round/>
                      <a:headEnd len="sm" w="sm" type="none"/>
                      <a:tailEnd len="sm" w="sm" type="none"/>
                    </a:lnB>
                    <a:solidFill>
                      <a:srgbClr val="FCE5CD"/>
                    </a:solidFill>
                  </a:tcPr>
                </a:tc>
                <a:tc hMerge="1"/>
                <a:tc hMerge="1"/>
                <a:tc hMerge="1"/>
                <a:tc hMerge="1"/>
              </a:tr>
            </a:tbl>
          </a:graphicData>
        </a:graphic>
      </p:graphicFrame>
      <p:sp>
        <p:nvSpPr>
          <p:cNvPr id="139" name="Google Shape;139;p17"/>
          <p:cNvSpPr txBox="1"/>
          <p:nvPr/>
        </p:nvSpPr>
        <p:spPr>
          <a:xfrm>
            <a:off x="-2223075" y="5783532"/>
            <a:ext cx="1627800" cy="10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pic>
        <p:nvPicPr>
          <p:cNvPr id="140" name="Google Shape;140;p17"/>
          <p:cNvPicPr preferRelativeResize="0"/>
          <p:nvPr/>
        </p:nvPicPr>
        <p:blipFill rotWithShape="1">
          <a:blip r:embed="rId3">
            <a:alphaModFix/>
          </a:blip>
          <a:srcRect b="3157" l="3372" r="0" t="0"/>
          <a:stretch/>
        </p:blipFill>
        <p:spPr>
          <a:xfrm>
            <a:off x="4436485" y="2965461"/>
            <a:ext cx="2421600" cy="1502150"/>
          </a:xfrm>
          <a:prstGeom prst="rect">
            <a:avLst/>
          </a:prstGeom>
          <a:noFill/>
          <a:ln cap="flat" cmpd="sng" w="28575">
            <a:solidFill>
              <a:srgbClr val="134F5C"/>
            </a:solidFill>
            <a:prstDash val="solid"/>
            <a:round/>
            <a:headEnd len="sm" w="sm" type="none"/>
            <a:tailEnd len="sm" w="sm" type="none"/>
          </a:ln>
        </p:spPr>
      </p:pic>
      <p:pic>
        <p:nvPicPr>
          <p:cNvPr id="141" name="Google Shape;141;p17"/>
          <p:cNvPicPr preferRelativeResize="0"/>
          <p:nvPr/>
        </p:nvPicPr>
        <p:blipFill rotWithShape="1">
          <a:blip r:embed="rId4">
            <a:alphaModFix/>
          </a:blip>
          <a:srcRect b="0" l="0" r="0" t="0"/>
          <a:stretch/>
        </p:blipFill>
        <p:spPr>
          <a:xfrm>
            <a:off x="0" y="0"/>
            <a:ext cx="1040224" cy="1096892"/>
          </a:xfrm>
          <a:prstGeom prst="rect">
            <a:avLst/>
          </a:prstGeom>
          <a:noFill/>
          <a:ln>
            <a:noFill/>
          </a:ln>
        </p:spPr>
      </p:pic>
      <p:sp>
        <p:nvSpPr>
          <p:cNvPr id="142" name="Google Shape;142;p17"/>
          <p:cNvSpPr/>
          <p:nvPr/>
        </p:nvSpPr>
        <p:spPr>
          <a:xfrm>
            <a:off x="125" y="8022175"/>
            <a:ext cx="3434400" cy="28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100">
                <a:solidFill>
                  <a:schemeClr val="dk1"/>
                </a:solidFill>
                <a:latin typeface="Palatino"/>
                <a:ea typeface="Palatino"/>
                <a:cs typeface="Palatino"/>
                <a:sym typeface="Palatino"/>
              </a:rPr>
              <a:t>Non-Present</a:t>
            </a:r>
            <a:endParaRPr sz="1100"/>
          </a:p>
        </p:txBody>
      </p:sp>
      <p:sp>
        <p:nvSpPr>
          <p:cNvPr id="143" name="Google Shape;143;p17"/>
          <p:cNvSpPr/>
          <p:nvPr/>
        </p:nvSpPr>
        <p:spPr>
          <a:xfrm>
            <a:off x="3434354" y="8022175"/>
            <a:ext cx="3423600" cy="28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solidFill>
                  <a:schemeClr val="dk1"/>
                </a:solidFill>
                <a:latin typeface="Palatino"/>
                <a:ea typeface="Palatino"/>
                <a:cs typeface="Palatino"/>
                <a:sym typeface="Palatino"/>
              </a:rPr>
              <a:t>Present</a:t>
            </a:r>
            <a:endParaRPr sz="1100"/>
          </a:p>
        </p:txBody>
      </p:sp>
      <p:sp>
        <p:nvSpPr>
          <p:cNvPr id="144" name="Google Shape;144;p17"/>
          <p:cNvSpPr/>
          <p:nvPr/>
        </p:nvSpPr>
        <p:spPr>
          <a:xfrm>
            <a:off x="-52" y="8311675"/>
            <a:ext cx="3434400" cy="1555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chemeClr val="dk1"/>
                </a:solidFill>
                <a:latin typeface="Palatino"/>
                <a:ea typeface="Palatino"/>
                <a:cs typeface="Palatino"/>
                <a:sym typeface="Palatino"/>
              </a:rPr>
              <a:t>Non-Inflammatory diarrhea</a:t>
            </a:r>
            <a:endParaRPr b="1" sz="1000">
              <a:solidFill>
                <a:schemeClr val="dk1"/>
              </a:solidFill>
              <a:latin typeface="Palatino"/>
              <a:ea typeface="Palatino"/>
              <a:cs typeface="Palatino"/>
              <a:sym typeface="Palatino"/>
            </a:endParaRPr>
          </a:p>
          <a:p>
            <a:pPr indent="0" lvl="0" marL="0" rtl="0" algn="ctr">
              <a:spcBef>
                <a:spcPts val="0"/>
              </a:spcBef>
              <a:spcAft>
                <a:spcPts val="0"/>
              </a:spcAft>
              <a:buNone/>
            </a:pPr>
            <a:r>
              <a:t/>
            </a:r>
            <a:endParaRPr b="1" sz="1000">
              <a:solidFill>
                <a:schemeClr val="dk1"/>
              </a:solidFill>
              <a:latin typeface="Palatino"/>
              <a:ea typeface="Palatino"/>
              <a:cs typeface="Palatino"/>
              <a:sym typeface="Palatino"/>
            </a:endParaRPr>
          </a:p>
          <a:p>
            <a:pPr indent="0" lvl="0" marL="0" rtl="0" algn="ctr">
              <a:spcBef>
                <a:spcPts val="0"/>
              </a:spcBef>
              <a:spcAft>
                <a:spcPts val="0"/>
              </a:spcAft>
              <a:buNone/>
            </a:pPr>
            <a:r>
              <a:rPr b="1" lang="en-US" sz="1000">
                <a:solidFill>
                  <a:schemeClr val="dk1"/>
                </a:solidFill>
                <a:latin typeface="Palatino"/>
                <a:ea typeface="Palatino"/>
                <a:cs typeface="Palatino"/>
                <a:sym typeface="Palatino"/>
              </a:rPr>
              <a:t>Suggests a </a:t>
            </a:r>
            <a:r>
              <a:rPr b="1" lang="en-US" sz="1000">
                <a:solidFill>
                  <a:srgbClr val="FF0000"/>
                </a:solidFill>
                <a:latin typeface="Palatino"/>
                <a:ea typeface="Palatino"/>
                <a:cs typeface="Palatino"/>
                <a:sym typeface="Palatino"/>
              </a:rPr>
              <a:t>small bowel source or colon but without mucosal injury </a:t>
            </a:r>
            <a:r>
              <a:rPr b="1" lang="en-US" sz="1000">
                <a:solidFill>
                  <a:schemeClr val="accent6"/>
                </a:solidFill>
                <a:latin typeface="Palatino"/>
                <a:ea typeface="Palatino"/>
                <a:cs typeface="Palatino"/>
                <a:sym typeface="Palatino"/>
              </a:rPr>
              <a:t>osmotic gap نحسب </a:t>
            </a:r>
            <a:endParaRPr b="1" sz="1000">
              <a:solidFill>
                <a:schemeClr val="accent6"/>
              </a:solidFill>
              <a:latin typeface="Palatino"/>
              <a:ea typeface="Palatino"/>
              <a:cs typeface="Palatino"/>
              <a:sym typeface="Palatino"/>
            </a:endParaRPr>
          </a:p>
        </p:txBody>
      </p:sp>
      <p:sp>
        <p:nvSpPr>
          <p:cNvPr id="145" name="Google Shape;145;p17"/>
          <p:cNvSpPr/>
          <p:nvPr/>
        </p:nvSpPr>
        <p:spPr>
          <a:xfrm>
            <a:off x="3434472" y="8311675"/>
            <a:ext cx="3423600" cy="1555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chemeClr val="dk1"/>
                </a:solidFill>
                <a:latin typeface="Palatino"/>
                <a:ea typeface="Palatino"/>
                <a:cs typeface="Palatino"/>
                <a:sym typeface="Palatino"/>
              </a:rPr>
              <a:t>Inflammatory diarrhea</a:t>
            </a:r>
            <a:endParaRPr b="1" sz="1000">
              <a:solidFill>
                <a:schemeClr val="dk1"/>
              </a:solidFill>
              <a:latin typeface="Palatino"/>
              <a:ea typeface="Palatino"/>
              <a:cs typeface="Palatino"/>
              <a:sym typeface="Palatino"/>
            </a:endParaRPr>
          </a:p>
          <a:p>
            <a:pPr indent="0" lvl="0" marL="0" rtl="0" algn="ctr">
              <a:spcBef>
                <a:spcPts val="0"/>
              </a:spcBef>
              <a:spcAft>
                <a:spcPts val="0"/>
              </a:spcAft>
              <a:buNone/>
            </a:pPr>
            <a:r>
              <a:t/>
            </a:r>
            <a:endParaRPr b="1" sz="1000">
              <a:solidFill>
                <a:schemeClr val="dk1"/>
              </a:solidFill>
              <a:latin typeface="Palatino"/>
              <a:ea typeface="Palatino"/>
              <a:cs typeface="Palatino"/>
              <a:sym typeface="Palatino"/>
            </a:endParaRPr>
          </a:p>
          <a:p>
            <a:pPr indent="0" lvl="0" marL="0" rtl="0" algn="ctr">
              <a:spcBef>
                <a:spcPts val="0"/>
              </a:spcBef>
              <a:spcAft>
                <a:spcPts val="0"/>
              </a:spcAft>
              <a:buNone/>
            </a:pPr>
            <a:r>
              <a:rPr b="1" lang="en-US" sz="1000">
                <a:solidFill>
                  <a:schemeClr val="dk1"/>
                </a:solidFill>
                <a:latin typeface="Palatino"/>
                <a:ea typeface="Palatino"/>
                <a:cs typeface="Palatino"/>
                <a:sym typeface="Palatino"/>
              </a:rPr>
              <a:t>Suggests colonic </a:t>
            </a:r>
            <a:r>
              <a:rPr b="1" lang="en-US" sz="1000">
                <a:solidFill>
                  <a:srgbClr val="FF0000"/>
                </a:solidFill>
                <a:latin typeface="Palatino"/>
                <a:ea typeface="Palatino"/>
                <a:cs typeface="Palatino"/>
                <a:sym typeface="Palatino"/>
              </a:rPr>
              <a:t>mucosal damage caused by </a:t>
            </a:r>
            <a:r>
              <a:rPr b="1" lang="en-US" sz="1000" u="sng">
                <a:solidFill>
                  <a:srgbClr val="FF0000"/>
                </a:solidFill>
                <a:latin typeface="Palatino"/>
                <a:ea typeface="Palatino"/>
                <a:cs typeface="Palatino"/>
                <a:sym typeface="Palatino"/>
              </a:rPr>
              <a:t>invasion</a:t>
            </a:r>
            <a:r>
              <a:rPr b="1" lang="en-US" sz="1000">
                <a:solidFill>
                  <a:schemeClr val="dk1"/>
                </a:solidFill>
                <a:latin typeface="Palatino"/>
                <a:ea typeface="Palatino"/>
                <a:cs typeface="Palatino"/>
                <a:sym typeface="Palatino"/>
              </a:rPr>
              <a:t> </a:t>
            </a:r>
            <a:endParaRPr b="1" sz="1000">
              <a:solidFill>
                <a:schemeClr val="dk1"/>
              </a:solidFill>
              <a:latin typeface="Palatino"/>
              <a:ea typeface="Palatino"/>
              <a:cs typeface="Palatino"/>
              <a:sym typeface="Palatino"/>
            </a:endParaRPr>
          </a:p>
          <a:p>
            <a:pPr indent="0" lvl="0" marL="0" rtl="0" algn="ctr">
              <a:spcBef>
                <a:spcPts val="0"/>
              </a:spcBef>
              <a:spcAft>
                <a:spcPts val="0"/>
              </a:spcAft>
              <a:buNone/>
            </a:pPr>
            <a:r>
              <a:rPr b="1" lang="en-US" sz="1000">
                <a:solidFill>
                  <a:schemeClr val="dk1"/>
                </a:solidFill>
                <a:latin typeface="Palatino"/>
                <a:ea typeface="Palatino"/>
                <a:cs typeface="Palatino"/>
                <a:sym typeface="Palatino"/>
              </a:rPr>
              <a:t>1. shigellosis, salmonellosis, Campylobacter or Yersinia infection, amebiasis)</a:t>
            </a:r>
            <a:endParaRPr b="1" sz="1000">
              <a:solidFill>
                <a:schemeClr val="dk1"/>
              </a:solidFill>
              <a:latin typeface="Palatino"/>
              <a:ea typeface="Palatino"/>
              <a:cs typeface="Palatino"/>
              <a:sym typeface="Palatino"/>
            </a:endParaRPr>
          </a:p>
          <a:p>
            <a:pPr indent="0" lvl="0" marL="0" rtl="0" algn="ctr">
              <a:spcBef>
                <a:spcPts val="0"/>
              </a:spcBef>
              <a:spcAft>
                <a:spcPts val="0"/>
              </a:spcAft>
              <a:buNone/>
            </a:pPr>
            <a:r>
              <a:rPr b="1" lang="en-US" sz="1000">
                <a:solidFill>
                  <a:schemeClr val="dk1"/>
                </a:solidFill>
                <a:latin typeface="Palatino"/>
                <a:ea typeface="Palatino"/>
                <a:cs typeface="Palatino"/>
                <a:sym typeface="Palatino"/>
              </a:rPr>
              <a:t> 2. toxin (C difficile, E coli). </a:t>
            </a:r>
            <a:endParaRPr b="1" sz="1000">
              <a:solidFill>
                <a:schemeClr val="dk1"/>
              </a:solidFill>
              <a:latin typeface="Palatino"/>
              <a:ea typeface="Palatino"/>
              <a:cs typeface="Palatino"/>
              <a:sym typeface="Palatino"/>
            </a:endParaRPr>
          </a:p>
          <a:p>
            <a:pPr indent="0" lvl="0" marL="0" rtl="0" algn="ctr">
              <a:spcBef>
                <a:spcPts val="0"/>
              </a:spcBef>
              <a:spcAft>
                <a:spcPts val="0"/>
              </a:spcAft>
              <a:buNone/>
            </a:pPr>
            <a:r>
              <a:rPr b="1" lang="en-US" sz="1000">
                <a:solidFill>
                  <a:schemeClr val="dk1"/>
                </a:solidFill>
                <a:latin typeface="Palatino"/>
                <a:ea typeface="Palatino"/>
                <a:cs typeface="Palatino"/>
                <a:sym typeface="Palatino"/>
              </a:rPr>
              <a:t>3. Inflammatory bowel diseases</a:t>
            </a:r>
            <a:endParaRPr b="1" sz="1000">
              <a:solidFill>
                <a:schemeClr val="dk1"/>
              </a:solidFill>
              <a:latin typeface="Palatino"/>
              <a:ea typeface="Palatino"/>
              <a:cs typeface="Palatino"/>
              <a:sym typeface="Palatino"/>
            </a:endParaRPr>
          </a:p>
        </p:txBody>
      </p:sp>
      <p:sp>
        <p:nvSpPr>
          <p:cNvPr id="146" name="Google Shape;146;p17"/>
          <p:cNvSpPr txBox="1"/>
          <p:nvPr/>
        </p:nvSpPr>
        <p:spPr>
          <a:xfrm>
            <a:off x="119" y="7715875"/>
            <a:ext cx="6858000" cy="306300"/>
          </a:xfrm>
          <a:prstGeom prst="rect">
            <a:avLst/>
          </a:prstGeom>
          <a:solidFill>
            <a:srgbClr val="EFEFE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solidFill>
                  <a:schemeClr val="dk1"/>
                </a:solidFill>
                <a:latin typeface="Palatino"/>
                <a:ea typeface="Palatino"/>
                <a:cs typeface="Palatino"/>
                <a:sym typeface="Palatino"/>
              </a:rPr>
              <a:t>Fecal leukocytes</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0" name="Shape 150"/>
        <p:cNvGrpSpPr/>
        <p:nvPr/>
      </p:nvGrpSpPr>
      <p:grpSpPr>
        <a:xfrm>
          <a:off x="0" y="0"/>
          <a:ext cx="0" cy="0"/>
          <a:chOff x="0" y="0"/>
          <a:chExt cx="0" cy="0"/>
        </a:xfrm>
      </p:grpSpPr>
      <p:graphicFrame>
        <p:nvGraphicFramePr>
          <p:cNvPr id="151" name="Google Shape;151;p18"/>
          <p:cNvGraphicFramePr/>
          <p:nvPr/>
        </p:nvGraphicFramePr>
        <p:xfrm>
          <a:off x="50" y="625509"/>
          <a:ext cx="3000000" cy="3000000"/>
        </p:xfrm>
        <a:graphic>
          <a:graphicData uri="http://schemas.openxmlformats.org/drawingml/2006/table">
            <a:tbl>
              <a:tblPr>
                <a:noFill/>
                <a:tableStyleId>{4F4BFE3E-46C1-462E-8E40-2819993C33B4}</a:tableStyleId>
              </a:tblPr>
              <a:tblGrid>
                <a:gridCol w="1182325"/>
                <a:gridCol w="1182325"/>
                <a:gridCol w="1497775"/>
                <a:gridCol w="1166475"/>
                <a:gridCol w="1829075"/>
              </a:tblGrid>
              <a:tr h="442975">
                <a:tc gridSpan="5">
                  <a:txBody>
                    <a:bodyPr>
                      <a:noAutofit/>
                    </a:bodyPr>
                    <a:lstStyle/>
                    <a:p>
                      <a:pPr indent="0" lvl="0" marL="0" rtl="0" algn="ctr">
                        <a:spcBef>
                          <a:spcPts val="0"/>
                        </a:spcBef>
                        <a:spcAft>
                          <a:spcPts val="0"/>
                        </a:spcAft>
                        <a:buNone/>
                      </a:pPr>
                      <a:r>
                        <a:rPr b="1" lang="en-US" sz="1800">
                          <a:latin typeface="Palatino"/>
                          <a:ea typeface="Palatino"/>
                          <a:cs typeface="Palatino"/>
                          <a:sym typeface="Palatino"/>
                        </a:rPr>
                        <a:t>Etiology of chronic diarrhea:</a:t>
                      </a:r>
                      <a:endParaRPr b="1" sz="1800">
                        <a:latin typeface="Palatino"/>
                        <a:ea typeface="Palatino"/>
                        <a:cs typeface="Palatino"/>
                        <a:sym typeface="Palatin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CE5CD"/>
                    </a:solidFill>
                  </a:tcPr>
                </a:tc>
                <a:tc hMerge="1"/>
                <a:tc hMerge="1"/>
                <a:tc hMerge="1"/>
                <a:tc hMerge="1"/>
              </a:tr>
              <a:tr h="130850">
                <a:tc gridSpan="5">
                  <a:txBody>
                    <a:bodyPr>
                      <a:noAutofit/>
                    </a:bodyPr>
                    <a:lstStyle/>
                    <a:p>
                      <a:pPr indent="0" lvl="0" marL="0" rtl="0" algn="ctr">
                        <a:spcBef>
                          <a:spcPts val="0"/>
                        </a:spcBef>
                        <a:spcAft>
                          <a:spcPts val="0"/>
                        </a:spcAft>
                        <a:buNone/>
                      </a:pPr>
                      <a:r>
                        <a:rPr lang="en-US">
                          <a:latin typeface="Palatino"/>
                          <a:ea typeface="Palatino"/>
                          <a:cs typeface="Palatino"/>
                          <a:sym typeface="Palatino"/>
                        </a:rPr>
                        <a:t>Infections</a:t>
                      </a:r>
                      <a:endParaRPr>
                        <a:latin typeface="Palatino"/>
                        <a:ea typeface="Palatino"/>
                        <a:cs typeface="Palatino"/>
                        <a:sym typeface="Palatino"/>
                      </a:endParaRPr>
                    </a:p>
                  </a:txBody>
                  <a:tcPr marT="91425" marB="91425" marR="91425" marL="91425">
                    <a:lnT cap="flat" cmpd="sng" w="9525">
                      <a:solidFill>
                        <a:srgbClr val="FFFFFF"/>
                      </a:solidFill>
                      <a:prstDash val="solid"/>
                      <a:round/>
                      <a:headEnd len="sm" w="sm" type="none"/>
                      <a:tailEnd len="sm" w="sm" type="none"/>
                    </a:lnT>
                    <a:solidFill>
                      <a:srgbClr val="D0E0E3"/>
                    </a:solidFill>
                  </a:tcPr>
                </a:tc>
                <a:tc hMerge="1"/>
                <a:tc hMerge="1"/>
                <a:tc hMerge="1"/>
                <a:tc hMerge="1"/>
              </a:tr>
              <a:tr h="813600">
                <a:tc gridSpan="5">
                  <a:txBody>
                    <a:bodyPr>
                      <a:noAutofit/>
                    </a:bodyPr>
                    <a:lstStyle/>
                    <a:p>
                      <a:pPr indent="0" lvl="0" marL="0" rtl="0" algn="l">
                        <a:spcBef>
                          <a:spcPts val="0"/>
                        </a:spcBef>
                        <a:spcAft>
                          <a:spcPts val="0"/>
                        </a:spcAft>
                        <a:buClr>
                          <a:srgbClr val="000000"/>
                        </a:buClr>
                        <a:buSzPts val="1100"/>
                        <a:buFont typeface="Arial"/>
                        <a:buNone/>
                      </a:pPr>
                      <a:r>
                        <a:rPr lang="en-US">
                          <a:solidFill>
                            <a:schemeClr val="dk1"/>
                          </a:solidFill>
                          <a:latin typeface="Palatino"/>
                          <a:ea typeface="Palatino"/>
                          <a:cs typeface="Palatino"/>
                          <a:sym typeface="Palatino"/>
                        </a:rPr>
                        <a:t>like </a:t>
                      </a:r>
                      <a:r>
                        <a:rPr lang="en-US">
                          <a:solidFill>
                            <a:srgbClr val="FF0000"/>
                          </a:solidFill>
                          <a:latin typeface="Palatino"/>
                          <a:ea typeface="Palatino"/>
                          <a:cs typeface="Palatino"/>
                          <a:sym typeface="Palatino"/>
                        </a:rPr>
                        <a:t>Giardia lamblia</a:t>
                      </a:r>
                      <a:r>
                        <a:rPr lang="en-US">
                          <a:solidFill>
                            <a:schemeClr val="dk1"/>
                          </a:solidFill>
                          <a:latin typeface="Palatino"/>
                          <a:ea typeface="Palatino"/>
                          <a:cs typeface="Palatino"/>
                          <a:sym typeface="Palatino"/>
                        </a:rPr>
                        <a:t> In duodenum </a:t>
                      </a:r>
                      <a:endParaRPr>
                        <a:solidFill>
                          <a:srgbClr val="93C47D"/>
                        </a:solidFill>
                        <a:latin typeface="Palatino"/>
                        <a:ea typeface="Palatino"/>
                        <a:cs typeface="Palatino"/>
                        <a:sym typeface="Palatino"/>
                      </a:endParaRPr>
                    </a:p>
                    <a:p>
                      <a:pPr indent="0" lvl="0" marL="0" rtl="0" algn="l">
                        <a:spcBef>
                          <a:spcPts val="0"/>
                        </a:spcBef>
                        <a:spcAft>
                          <a:spcPts val="0"/>
                        </a:spcAft>
                        <a:buClr>
                          <a:srgbClr val="000000"/>
                        </a:buClr>
                        <a:buSzPts val="1100"/>
                        <a:buFont typeface="Arial"/>
                        <a:buNone/>
                      </a:pPr>
                      <a:r>
                        <a:rPr lang="en-US">
                          <a:solidFill>
                            <a:schemeClr val="dk1"/>
                          </a:solidFill>
                          <a:latin typeface="Palatino"/>
                          <a:ea typeface="Palatino"/>
                          <a:cs typeface="Palatino"/>
                          <a:sym typeface="Palatino"/>
                        </a:rPr>
                        <a:t> AIDS often have chronic infections of their intestines that cause diarrhea.. </a:t>
                      </a:r>
                      <a:r>
                        <a:rPr lang="en-US">
                          <a:solidFill>
                            <a:srgbClr val="93C47D"/>
                          </a:solidFill>
                          <a:latin typeface="Palatino"/>
                          <a:ea typeface="Palatino"/>
                          <a:cs typeface="Palatino"/>
                          <a:sym typeface="Palatino"/>
                        </a:rPr>
                        <a:t>not the most common cause. the most common is non infectious</a:t>
                      </a:r>
                      <a:r>
                        <a:rPr lang="en-US">
                          <a:solidFill>
                            <a:srgbClr val="EAD1DC"/>
                          </a:solidFill>
                          <a:latin typeface="Palatino"/>
                          <a:ea typeface="Palatino"/>
                          <a:cs typeface="Palatino"/>
                          <a:sym typeface="Palatino"/>
                        </a:rPr>
                        <a:t> </a:t>
                      </a:r>
                      <a:endParaRPr/>
                    </a:p>
                    <a:p>
                      <a:pPr indent="0" lvl="0" marL="0" rtl="0" algn="ctr">
                        <a:spcBef>
                          <a:spcPts val="0"/>
                        </a:spcBef>
                        <a:spcAft>
                          <a:spcPts val="0"/>
                        </a:spcAft>
                        <a:buNone/>
                      </a:pPr>
                      <a:r>
                        <a:t/>
                      </a:r>
                      <a:endParaRPr>
                        <a:latin typeface="Palatino"/>
                        <a:ea typeface="Palatino"/>
                        <a:cs typeface="Palatino"/>
                        <a:sym typeface="Palatino"/>
                      </a:endParaRPr>
                    </a:p>
                  </a:txBody>
                  <a:tcPr marT="91425" marB="91425" marR="91425" marL="91425"/>
                </a:tc>
                <a:tc hMerge="1"/>
                <a:tc hMerge="1"/>
                <a:tc hMerge="1"/>
                <a:tc hMerge="1"/>
              </a:tr>
              <a:tr h="222675">
                <a:tc gridSpan="5">
                  <a:txBody>
                    <a:bodyPr>
                      <a:noAutofit/>
                    </a:bodyPr>
                    <a:lstStyle/>
                    <a:p>
                      <a:pPr indent="0" lvl="0" marL="0" rtl="0" algn="ctr">
                        <a:spcBef>
                          <a:spcPts val="0"/>
                        </a:spcBef>
                        <a:spcAft>
                          <a:spcPts val="0"/>
                        </a:spcAft>
                        <a:buNone/>
                      </a:pPr>
                      <a:r>
                        <a:rPr lang="en-US">
                          <a:latin typeface="Palatino"/>
                          <a:ea typeface="Palatino"/>
                          <a:cs typeface="Palatino"/>
                          <a:sym typeface="Palatino"/>
                        </a:rPr>
                        <a:t>Post-infectious</a:t>
                      </a:r>
                      <a:endParaRPr>
                        <a:latin typeface="Palatino"/>
                        <a:ea typeface="Palatino"/>
                        <a:cs typeface="Palatino"/>
                        <a:sym typeface="Palatino"/>
                      </a:endParaRPr>
                    </a:p>
                  </a:txBody>
                  <a:tcPr marT="91425" marB="91425" marR="91425" marL="91425" anchor="ctr">
                    <a:lnB cap="flat" cmpd="sng" w="9525">
                      <a:solidFill>
                        <a:srgbClr val="9E9E9E"/>
                      </a:solidFill>
                      <a:prstDash val="solid"/>
                      <a:round/>
                      <a:headEnd len="sm" w="sm" type="none"/>
                      <a:tailEnd len="sm" w="sm" type="none"/>
                    </a:lnB>
                    <a:solidFill>
                      <a:srgbClr val="EAD1DC"/>
                    </a:solidFill>
                  </a:tcPr>
                </a:tc>
                <a:tc hMerge="1"/>
                <a:tc hMerge="1"/>
                <a:tc hMerge="1"/>
                <a:tc hMerge="1"/>
              </a:tr>
              <a:tr h="455700">
                <a:tc gridSpan="5">
                  <a:txBody>
                    <a:bodyPr>
                      <a:noAutofit/>
                    </a:bodyPr>
                    <a:lstStyle/>
                    <a:p>
                      <a:pPr indent="0" lvl="0" marL="0" rtl="0" algn="ctr">
                        <a:spcBef>
                          <a:spcPts val="0"/>
                        </a:spcBef>
                        <a:spcAft>
                          <a:spcPts val="0"/>
                        </a:spcAft>
                        <a:buNone/>
                      </a:pPr>
                      <a:r>
                        <a:rPr lang="en-US">
                          <a:latin typeface="Palatino"/>
                          <a:ea typeface="Palatino"/>
                          <a:cs typeface="Palatino"/>
                          <a:sym typeface="Palatino"/>
                        </a:rPr>
                        <a:t>Following acute viral, bacterial or parasitic infections </a:t>
                      </a:r>
                      <a:r>
                        <a:rPr lang="en-US">
                          <a:solidFill>
                            <a:srgbClr val="93C47D"/>
                          </a:solidFill>
                          <a:latin typeface="Palatino"/>
                          <a:ea typeface="Palatino"/>
                          <a:cs typeface="Palatino"/>
                          <a:sym typeface="Palatino"/>
                        </a:rPr>
                        <a:t>usually after traveling  </a:t>
                      </a:r>
                      <a:endParaRPr>
                        <a:solidFill>
                          <a:srgbClr val="93C47D"/>
                        </a:solidFill>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412075">
                <a:tc gridSpan="5">
                  <a:txBody>
                    <a:bodyPr>
                      <a:noAutofit/>
                    </a:bodyPr>
                    <a:lstStyle/>
                    <a:p>
                      <a:pPr indent="0" lvl="0" marL="0" rtl="0" algn="ctr">
                        <a:spcBef>
                          <a:spcPts val="0"/>
                        </a:spcBef>
                        <a:spcAft>
                          <a:spcPts val="0"/>
                        </a:spcAft>
                        <a:buNone/>
                      </a:pPr>
                      <a:r>
                        <a:rPr lang="en-US">
                          <a:latin typeface="Palatino"/>
                          <a:ea typeface="Palatino"/>
                          <a:cs typeface="Palatino"/>
                          <a:sym typeface="Palatino"/>
                        </a:rPr>
                        <a:t>Malabsorption </a:t>
                      </a:r>
                      <a:endParaRPr>
                        <a:latin typeface="Palatino"/>
                        <a:ea typeface="Palatino"/>
                        <a:cs typeface="Palatino"/>
                        <a:sym typeface="Palatino"/>
                      </a:endParaRPr>
                    </a:p>
                  </a:txBody>
                  <a:tcPr marT="91425" marB="91425" marR="91425" marL="91425">
                    <a:lnT cap="flat" cmpd="sng" w="9525">
                      <a:solidFill>
                        <a:srgbClr val="9E9E9E"/>
                      </a:solidFill>
                      <a:prstDash val="solid"/>
                      <a:round/>
                      <a:headEnd len="sm" w="sm" type="none"/>
                      <a:tailEnd len="sm" w="sm" type="none"/>
                    </a:lnT>
                    <a:solidFill>
                      <a:srgbClr val="D0E0E3"/>
                    </a:solidFill>
                  </a:tcPr>
                </a:tc>
                <a:tc hMerge="1"/>
                <a:tc hMerge="1"/>
                <a:tc hMerge="1"/>
                <a:tc hMerge="1"/>
              </a:tr>
              <a:tr h="370375">
                <a:tc gridSpan="5">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Colon cancer </a:t>
                      </a:r>
                      <a:endParaRPr>
                        <a:latin typeface="Palatino"/>
                        <a:ea typeface="Palatino"/>
                        <a:cs typeface="Palatino"/>
                        <a:sym typeface="Palatino"/>
                      </a:endParaRPr>
                    </a:p>
                  </a:txBody>
                  <a:tcPr marT="91425" marB="91425" marR="91425" marL="91425">
                    <a:solidFill>
                      <a:srgbClr val="EAD1DC"/>
                    </a:solidFill>
                  </a:tcPr>
                </a:tc>
                <a:tc hMerge="1"/>
                <a:tc hMerge="1"/>
                <a:tc hMerge="1"/>
                <a:tc hMerge="1"/>
              </a:tr>
              <a:tr h="370375">
                <a:tc gridSpan="5">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Endocrine diseases. Carcinoid, gastrinoma</a:t>
                      </a:r>
                      <a:endParaRPr>
                        <a:solidFill>
                          <a:schemeClr val="dk1"/>
                        </a:solidFill>
                        <a:latin typeface="Palatino"/>
                        <a:ea typeface="Palatino"/>
                        <a:cs typeface="Palatino"/>
                        <a:sym typeface="Palatino"/>
                      </a:endParaRPr>
                    </a:p>
                  </a:txBody>
                  <a:tcPr marT="91425" marB="91425" marR="91425" marL="91425">
                    <a:solidFill>
                      <a:srgbClr val="D0E0E3"/>
                    </a:solidFill>
                  </a:tcPr>
                </a:tc>
                <a:tc hMerge="1"/>
                <a:tc hMerge="1"/>
                <a:tc hMerge="1"/>
                <a:tc hMerge="1"/>
              </a:tr>
              <a:tr h="370375">
                <a:tc gridSpan="5">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Irritable bowel syndrome </a:t>
                      </a:r>
                      <a:endParaRPr>
                        <a:solidFill>
                          <a:schemeClr val="dk1"/>
                        </a:solidFill>
                        <a:latin typeface="Palatino"/>
                        <a:ea typeface="Palatino"/>
                        <a:cs typeface="Palatino"/>
                        <a:sym typeface="Palatino"/>
                      </a:endParaRPr>
                    </a:p>
                  </a:txBody>
                  <a:tcPr marT="91425" marB="91425" marR="91425" marL="91425">
                    <a:solidFill>
                      <a:srgbClr val="EAD1DC"/>
                    </a:solidFill>
                  </a:tcPr>
                </a:tc>
                <a:tc hMerge="1"/>
                <a:tc hMerge="1"/>
                <a:tc hMerge="1"/>
                <a:tc hMerge="1"/>
              </a:tr>
              <a:tr h="370375">
                <a:tc gridSpan="5">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Inflammatory bowel disease (IBD)</a:t>
                      </a:r>
                      <a:endParaRPr>
                        <a:solidFill>
                          <a:schemeClr val="dk1"/>
                        </a:solidFill>
                        <a:latin typeface="Palatino"/>
                        <a:ea typeface="Palatino"/>
                        <a:cs typeface="Palatino"/>
                        <a:sym typeface="Palatino"/>
                      </a:endParaRPr>
                    </a:p>
                  </a:txBody>
                  <a:tcPr marT="91425" marB="91425" marR="91425" marL="91425">
                    <a:solidFill>
                      <a:srgbClr val="D0E0E3"/>
                    </a:solidFill>
                  </a:tcPr>
                </a:tc>
                <a:tc hMerge="1"/>
                <a:tc hMerge="1"/>
                <a:tc hMerge="1"/>
                <a:tc hMerge="1"/>
              </a:tr>
              <a:tr h="442975">
                <a:tc gridSpan="2">
                  <a:txBody>
                    <a:bodyPr>
                      <a:noAutofit/>
                    </a:bodyPr>
                    <a:lstStyle/>
                    <a:p>
                      <a:pPr indent="0" lvl="0" marL="0" rtl="0" algn="ctr">
                        <a:spcBef>
                          <a:spcPts val="0"/>
                        </a:spcBef>
                        <a:spcAft>
                          <a:spcPts val="0"/>
                        </a:spcAft>
                        <a:buNone/>
                      </a:pPr>
                      <a:r>
                        <a:rPr b="1" lang="en-US" sz="1800">
                          <a:latin typeface="Palatino"/>
                          <a:ea typeface="Palatino"/>
                          <a:cs typeface="Palatino"/>
                          <a:sym typeface="Palatino"/>
                        </a:rPr>
                        <a:t>Complications:</a:t>
                      </a:r>
                      <a:endParaRPr>
                        <a:latin typeface="Palatino"/>
                        <a:ea typeface="Palatino"/>
                        <a:cs typeface="Palatino"/>
                        <a:sym typeface="Palatino"/>
                      </a:endParaRPr>
                    </a:p>
                  </a:txBody>
                  <a:tcPr marT="91425" marB="91425" marR="91425" marL="91425">
                    <a:solidFill>
                      <a:schemeClr val="lt2"/>
                    </a:solidFill>
                  </a:tcPr>
                </a:tc>
                <a:tc hMerge="1"/>
                <a:tc gridSpan="3">
                  <a:txBody>
                    <a:bodyPr>
                      <a:noAutofit/>
                    </a:bodyPr>
                    <a:lstStyle/>
                    <a:p>
                      <a:pPr indent="0" lvl="0" marL="0" rtl="0" algn="ctr">
                        <a:spcBef>
                          <a:spcPts val="0"/>
                        </a:spcBef>
                        <a:spcAft>
                          <a:spcPts val="0"/>
                        </a:spcAft>
                        <a:buNone/>
                      </a:pPr>
                      <a:r>
                        <a:rPr b="1" lang="en-US">
                          <a:latin typeface="Palatino"/>
                          <a:ea typeface="Palatino"/>
                          <a:cs typeface="Palatino"/>
                          <a:sym typeface="Palatino"/>
                        </a:rPr>
                        <a:t>Leads to</a:t>
                      </a:r>
                      <a:endParaRPr b="1">
                        <a:latin typeface="Palatino"/>
                        <a:ea typeface="Palatino"/>
                        <a:cs typeface="Palatino"/>
                        <a:sym typeface="Palatino"/>
                      </a:endParaRPr>
                    </a:p>
                  </a:txBody>
                  <a:tcPr marT="91425" marB="91425" marR="91425" marL="91425">
                    <a:solidFill>
                      <a:schemeClr val="lt2"/>
                    </a:solidFill>
                  </a:tcPr>
                </a:tc>
                <a:tc hMerge="1"/>
                <a:tc hMerge="1"/>
              </a:tr>
              <a:tr h="439425">
                <a:tc gridSpan="2">
                  <a:txBody>
                    <a:bodyPr>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Fluids loss</a:t>
                      </a:r>
                      <a:endParaRPr b="1" sz="1800">
                        <a:latin typeface="Palatino"/>
                        <a:ea typeface="Palatino"/>
                        <a:cs typeface="Palatino"/>
                        <a:sym typeface="Palatino"/>
                      </a:endParaRPr>
                    </a:p>
                  </a:txBody>
                  <a:tcPr marT="91425" marB="91425" marR="91425" marL="91425">
                    <a:solidFill>
                      <a:srgbClr val="D0E0E3"/>
                    </a:solidFill>
                  </a:tcPr>
                </a:tc>
                <a:tc hMerge="1"/>
                <a:tc gridSpan="3">
                  <a:txBody>
                    <a:bodyPr>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Dehydration.</a:t>
                      </a:r>
                      <a:endParaRPr>
                        <a:latin typeface="Palatino"/>
                        <a:ea typeface="Palatino"/>
                        <a:cs typeface="Palatino"/>
                        <a:sym typeface="Palatino"/>
                      </a:endParaRPr>
                    </a:p>
                  </a:txBody>
                  <a:tcPr marT="91425" marB="91425" marR="91425" marL="91425"/>
                </a:tc>
                <a:tc hMerge="1"/>
                <a:tc hMerge="1"/>
              </a:tr>
              <a:tr h="439425">
                <a:tc gridSpan="2">
                  <a:txBody>
                    <a:bodyPr>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Electrolytes loss</a:t>
                      </a:r>
                      <a:endParaRPr b="1" sz="1800">
                        <a:latin typeface="Palatino"/>
                        <a:ea typeface="Palatino"/>
                        <a:cs typeface="Palatino"/>
                        <a:sym typeface="Palatino"/>
                      </a:endParaRPr>
                    </a:p>
                  </a:txBody>
                  <a:tcPr marT="91425" marB="91425" marR="91425" marL="91425">
                    <a:solidFill>
                      <a:srgbClr val="EAD1DC"/>
                    </a:solidFill>
                  </a:tcPr>
                </a:tc>
                <a:tc hMerge="1"/>
                <a:tc gridSpan="3">
                  <a:txBody>
                    <a:bodyPr>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Electrolytes imbalance </a:t>
                      </a:r>
                      <a:endParaRPr>
                        <a:latin typeface="Palatino"/>
                        <a:ea typeface="Palatino"/>
                        <a:cs typeface="Palatino"/>
                        <a:sym typeface="Palatino"/>
                      </a:endParaRPr>
                    </a:p>
                  </a:txBody>
                  <a:tcPr marT="91425" marB="91425" marR="91425" marL="91425"/>
                </a:tc>
                <a:tc hMerge="1"/>
                <a:tc hMerge="1"/>
              </a:tr>
              <a:tr h="439425">
                <a:tc gridSpan="2" rowSpan="2">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Sodium bicarbonate loss</a:t>
                      </a:r>
                      <a:endParaRPr b="1" sz="1800">
                        <a:latin typeface="Palatino"/>
                        <a:ea typeface="Palatino"/>
                        <a:cs typeface="Palatino"/>
                        <a:sym typeface="Palatino"/>
                      </a:endParaRPr>
                    </a:p>
                  </a:txBody>
                  <a:tcPr marT="91425" marB="91425" marR="91425" marL="91425">
                    <a:solidFill>
                      <a:srgbClr val="D0E0E3"/>
                    </a:solidFill>
                  </a:tcPr>
                </a:tc>
                <a:tc rowSpan="2" hMerge="1"/>
                <a:tc gridSpan="3" rowSpan="2">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Metabolic acidosis. </a:t>
                      </a:r>
                      <a:endParaRPr>
                        <a:latin typeface="Palatino"/>
                        <a:ea typeface="Palatino"/>
                        <a:cs typeface="Palatino"/>
                        <a:sym typeface="Palatino"/>
                      </a:endParaRPr>
                    </a:p>
                    <a:p>
                      <a:pPr indent="0" lvl="0" marL="0" rtl="0" algn="ctr">
                        <a:spcBef>
                          <a:spcPts val="0"/>
                        </a:spcBef>
                        <a:spcAft>
                          <a:spcPts val="0"/>
                        </a:spcAft>
                        <a:buNone/>
                      </a:pPr>
                      <a:r>
                        <a:t/>
                      </a:r>
                      <a:endParaRPr>
                        <a:solidFill>
                          <a:srgbClr val="38761D"/>
                        </a:solidFill>
                        <a:latin typeface="Palatino"/>
                        <a:ea typeface="Palatino"/>
                        <a:cs typeface="Palatino"/>
                        <a:sym typeface="Palatino"/>
                      </a:endParaRPr>
                    </a:p>
                  </a:txBody>
                  <a:tcPr marT="91425" marB="91425" marR="91425" marL="91425"/>
                </a:tc>
                <a:tc rowSpan="2" hMerge="1"/>
                <a:tc rowSpan="2" hMerge="1"/>
              </a:tr>
              <a:tr h="100000">
                <a:tc gridSpan="2" vMerge="1"/>
                <a:tc hMerge="1" vMerge="1"/>
                <a:tc gridSpan="3" vMerge="1"/>
                <a:tc hMerge="1" vMerge="1"/>
                <a:tc hMerge="1" vMerge="1"/>
              </a:tr>
              <a:tr h="100000">
                <a:tc gridSpan="2">
                  <a:txBody>
                    <a:bodyPr>
                      <a:noAutofit/>
                    </a:bodyPr>
                    <a:lstStyle/>
                    <a:p>
                      <a:pPr indent="0" lvl="0" marL="0" rtl="0" algn="ctr">
                        <a:spcBef>
                          <a:spcPts val="0"/>
                        </a:spcBef>
                        <a:spcAft>
                          <a:spcPts val="0"/>
                        </a:spcAft>
                        <a:buClr>
                          <a:schemeClr val="dk1"/>
                        </a:buClr>
                        <a:buSzPts val="1100"/>
                        <a:buFont typeface="Arial"/>
                        <a:buNone/>
                      </a:pPr>
                      <a:r>
                        <a:rPr lang="en-US">
                          <a:latin typeface="Palatino"/>
                          <a:ea typeface="Palatino"/>
                          <a:cs typeface="Palatino"/>
                          <a:sym typeface="Palatino"/>
                        </a:rPr>
                        <a:t>If persistent </a:t>
                      </a:r>
                      <a:endParaRPr>
                        <a:latin typeface="Palatino"/>
                        <a:ea typeface="Palatino"/>
                        <a:cs typeface="Palatino"/>
                        <a:sym typeface="Palatino"/>
                      </a:endParaRPr>
                    </a:p>
                  </a:txBody>
                  <a:tcPr marT="91425" marB="91425" marR="91425" marL="91425">
                    <a:solidFill>
                      <a:srgbClr val="EAD1DC"/>
                    </a:solidFill>
                  </a:tcPr>
                </a:tc>
                <a:tc hMerge="1"/>
                <a:tc gridSpan="3">
                  <a:txBody>
                    <a:bodyPr>
                      <a:noAutofit/>
                    </a:bodyPr>
                    <a:lstStyle/>
                    <a:p>
                      <a:pPr indent="0" lvl="0" marL="0" rtl="0" algn="ctr">
                        <a:spcBef>
                          <a:spcPts val="0"/>
                        </a:spcBef>
                        <a:spcAft>
                          <a:spcPts val="0"/>
                        </a:spcAft>
                        <a:buClr>
                          <a:schemeClr val="dk1"/>
                        </a:buClr>
                        <a:buSzPts val="1100"/>
                        <a:buFont typeface="Arial"/>
                        <a:buNone/>
                      </a:pPr>
                      <a:r>
                        <a:rPr lang="en-US">
                          <a:latin typeface="Palatino"/>
                          <a:ea typeface="Palatino"/>
                          <a:cs typeface="Palatino"/>
                          <a:sym typeface="Palatino"/>
                        </a:rPr>
                        <a:t>will  lead to Malnutrition.</a:t>
                      </a:r>
                      <a:endParaRPr>
                        <a:latin typeface="Palatino"/>
                        <a:ea typeface="Palatino"/>
                        <a:cs typeface="Palatino"/>
                        <a:sym typeface="Palatino"/>
                      </a:endParaRPr>
                    </a:p>
                  </a:txBody>
                  <a:tcPr marT="91425" marB="91425" marR="91425" marL="91425"/>
                </a:tc>
                <a:tc hMerge="1"/>
                <a:tc hMerge="1"/>
              </a:tr>
              <a:tr h="342500">
                <a:tc gridSpan="5">
                  <a:txBody>
                    <a:bodyPr>
                      <a:noAutofit/>
                    </a:bodyPr>
                    <a:lstStyle/>
                    <a:p>
                      <a:pPr indent="0" lvl="0" marL="0" rtl="0" algn="ctr">
                        <a:spcBef>
                          <a:spcPts val="0"/>
                        </a:spcBef>
                        <a:spcAft>
                          <a:spcPts val="0"/>
                        </a:spcAft>
                        <a:buNone/>
                      </a:pPr>
                      <a:r>
                        <a:rPr lang="en-US">
                          <a:latin typeface="Palatino"/>
                          <a:ea typeface="Palatino"/>
                          <a:cs typeface="Palatino"/>
                          <a:sym typeface="Palatino"/>
                        </a:rPr>
                        <a:t>Tests useful in the evaluation of chronic diarrhea:</a:t>
                      </a:r>
                      <a:endParaRPr>
                        <a:latin typeface="Palatino"/>
                        <a:ea typeface="Palatino"/>
                        <a:cs typeface="Palatino"/>
                        <a:sym typeface="Palatino"/>
                      </a:endParaRPr>
                    </a:p>
                  </a:txBody>
                  <a:tcPr marT="91425" marB="91425" marR="91425" marL="91425">
                    <a:solidFill>
                      <a:schemeClr val="lt2"/>
                    </a:solidFill>
                  </a:tcPr>
                </a:tc>
                <a:tc hMerge="1"/>
                <a:tc hMerge="1"/>
                <a:tc hMerge="1"/>
                <a:tc hMerge="1"/>
              </a:tr>
            </a:tbl>
          </a:graphicData>
        </a:graphic>
      </p:graphicFrame>
      <p:graphicFrame>
        <p:nvGraphicFramePr>
          <p:cNvPr id="152" name="Google Shape;152;p18"/>
          <p:cNvGraphicFramePr/>
          <p:nvPr/>
        </p:nvGraphicFramePr>
        <p:xfrm>
          <a:off x="-79" y="8052485"/>
          <a:ext cx="3000000" cy="3000000"/>
        </p:xfrm>
        <a:graphic>
          <a:graphicData uri="http://schemas.openxmlformats.org/drawingml/2006/table">
            <a:tbl>
              <a:tblPr>
                <a:noFill/>
                <a:tableStyleId>{4F4BFE3E-46C1-462E-8E40-2819993C33B4}</a:tableStyleId>
              </a:tblPr>
              <a:tblGrid>
                <a:gridCol w="1371650"/>
                <a:gridCol w="1371650"/>
                <a:gridCol w="1371650"/>
                <a:gridCol w="1371650"/>
                <a:gridCol w="1371650"/>
              </a:tblGrid>
              <a:tr h="263325">
                <a:tc gridSpan="5">
                  <a:txBody>
                    <a:bodyPr>
                      <a:noAutofit/>
                    </a:bodyPr>
                    <a:lstStyle/>
                    <a:p>
                      <a:pPr indent="0" lvl="0" marL="0" rtl="0" algn="ctr">
                        <a:spcBef>
                          <a:spcPts val="0"/>
                        </a:spcBef>
                        <a:spcAft>
                          <a:spcPts val="0"/>
                        </a:spcAft>
                        <a:buNone/>
                      </a:pPr>
                      <a:r>
                        <a:rPr b="1" lang="en-US">
                          <a:solidFill>
                            <a:srgbClr val="FF0000"/>
                          </a:solidFill>
                          <a:latin typeface="Palatino"/>
                          <a:ea typeface="Palatino"/>
                          <a:cs typeface="Palatino"/>
                          <a:sym typeface="Palatino"/>
                        </a:rPr>
                        <a:t>Stool analysis ova,parasites </a:t>
                      </a:r>
                      <a:endParaRPr b="1">
                        <a:solidFill>
                          <a:srgbClr val="FF0000"/>
                        </a:solidFill>
                        <a:latin typeface="Palatino"/>
                        <a:ea typeface="Palatino"/>
                        <a:cs typeface="Palatino"/>
                        <a:sym typeface="Palatino"/>
                      </a:endParaRPr>
                    </a:p>
                  </a:txBody>
                  <a:tcPr marT="91425" marB="91425" marR="91425" marL="91425">
                    <a:solidFill>
                      <a:srgbClr val="FCE5CD"/>
                    </a:solidFill>
                  </a:tcPr>
                </a:tc>
                <a:tc hMerge="1"/>
                <a:tc hMerge="1"/>
                <a:tc hMerge="1"/>
                <a:tc hMerge="1"/>
              </a:tr>
              <a:tr h="263325">
                <a:tc>
                  <a:txBody>
                    <a:bodyPr>
                      <a:noAutofit/>
                    </a:bodyPr>
                    <a:lstStyle/>
                    <a:p>
                      <a:pPr indent="0" lvl="0" marL="0" rtl="0" algn="ctr">
                        <a:spcBef>
                          <a:spcPts val="0"/>
                        </a:spcBef>
                        <a:spcAft>
                          <a:spcPts val="0"/>
                        </a:spcAft>
                        <a:buNone/>
                      </a:pPr>
                      <a:r>
                        <a:rPr lang="en-US">
                          <a:latin typeface="Palatino"/>
                          <a:ea typeface="Palatino"/>
                          <a:cs typeface="Palatino"/>
                          <a:sym typeface="Palatino"/>
                        </a:rPr>
                        <a:t>+ve</a:t>
                      </a:r>
                      <a:endParaRPr>
                        <a:latin typeface="Palatino"/>
                        <a:ea typeface="Palatino"/>
                        <a:cs typeface="Palatino"/>
                        <a:sym typeface="Palatino"/>
                      </a:endParaRPr>
                    </a:p>
                  </a:txBody>
                  <a:tcPr marT="91425" marB="91425" marR="91425" marL="91425">
                    <a:solidFill>
                      <a:srgbClr val="D0E0E3"/>
                    </a:solidFill>
                  </a:tcPr>
                </a:tc>
                <a:tc gridSpan="4">
                  <a:txBody>
                    <a:bodyPr>
                      <a:noAutofit/>
                    </a:bodyPr>
                    <a:lstStyle/>
                    <a:p>
                      <a:pPr indent="0" lvl="0" marL="0" rtl="0" algn="ctr">
                        <a:spcBef>
                          <a:spcPts val="0"/>
                        </a:spcBef>
                        <a:spcAft>
                          <a:spcPts val="0"/>
                        </a:spcAft>
                        <a:buNone/>
                      </a:pPr>
                      <a:r>
                        <a:rPr lang="en-US">
                          <a:latin typeface="Palatino"/>
                          <a:ea typeface="Palatino"/>
                          <a:cs typeface="Palatino"/>
                          <a:sym typeface="Palatino"/>
                        </a:rPr>
                        <a:t>-ve</a:t>
                      </a:r>
                      <a:endParaRPr>
                        <a:latin typeface="Palatino"/>
                        <a:ea typeface="Palatino"/>
                        <a:cs typeface="Palatino"/>
                        <a:sym typeface="Palatino"/>
                      </a:endParaRPr>
                    </a:p>
                  </a:txBody>
                  <a:tcPr marT="91425" marB="91425" marR="91425" marL="91425">
                    <a:solidFill>
                      <a:srgbClr val="F4CCCC"/>
                    </a:solidFill>
                  </a:tcPr>
                </a:tc>
                <a:tc hMerge="1"/>
                <a:tc hMerge="1"/>
                <a:tc hMerge="1"/>
              </a:tr>
              <a:tr h="263325">
                <a:tc rowSpan="5">
                  <a:txBody>
                    <a:bodyPr>
                      <a:noAutofit/>
                    </a:bodyPr>
                    <a:lstStyle/>
                    <a:p>
                      <a:pPr indent="0" lvl="0" marL="0" rtl="0" algn="ctr">
                        <a:spcBef>
                          <a:spcPts val="0"/>
                        </a:spcBef>
                        <a:spcAft>
                          <a:spcPts val="0"/>
                        </a:spcAft>
                        <a:buNone/>
                      </a:pPr>
                      <a:r>
                        <a:rPr lang="en-US">
                          <a:latin typeface="Palatino"/>
                          <a:ea typeface="Palatino"/>
                          <a:cs typeface="Palatino"/>
                          <a:sym typeface="Palatino"/>
                        </a:rPr>
                        <a:t>Infection </a:t>
                      </a:r>
                      <a:endParaRPr>
                        <a:latin typeface="Palatino"/>
                        <a:ea typeface="Palatino"/>
                        <a:cs typeface="Palatino"/>
                        <a:sym typeface="Palatino"/>
                      </a:endParaRPr>
                    </a:p>
                  </a:txBody>
                  <a:tcPr marT="91425" marB="91425" marR="91425" marL="91425"/>
                </a:tc>
                <a:tc gridSpan="4">
                  <a:txBody>
                    <a:bodyPr>
                      <a:noAutofit/>
                    </a:bodyPr>
                    <a:lstStyle/>
                    <a:p>
                      <a:pPr indent="0" lvl="0" marL="0" rtl="0" algn="ctr">
                        <a:spcBef>
                          <a:spcPts val="0"/>
                        </a:spcBef>
                        <a:spcAft>
                          <a:spcPts val="0"/>
                        </a:spcAft>
                        <a:buNone/>
                      </a:pPr>
                      <a:r>
                        <a:rPr lang="en-US">
                          <a:latin typeface="Palatino"/>
                          <a:ea typeface="Palatino"/>
                          <a:cs typeface="Palatino"/>
                          <a:sym typeface="Palatino"/>
                        </a:rPr>
                        <a:t>Stool fat test (normal &lt;20%)</a:t>
                      </a:r>
                      <a:endParaRPr>
                        <a:latin typeface="Palatino"/>
                        <a:ea typeface="Palatino"/>
                        <a:cs typeface="Palatino"/>
                        <a:sym typeface="Palatino"/>
                      </a:endParaRPr>
                    </a:p>
                  </a:txBody>
                  <a:tcPr marT="91425" marB="91425" marR="91425" marL="91425"/>
                </a:tc>
                <a:tc hMerge="1"/>
                <a:tc hMerge="1"/>
                <a:tc hMerge="1"/>
              </a:tr>
              <a:tr h="263325">
                <a:tc vMerge="1"/>
                <a:tc gridSpan="3">
                  <a:txBody>
                    <a:bodyPr>
                      <a:noAutofit/>
                    </a:bodyPr>
                    <a:lstStyle/>
                    <a:p>
                      <a:pPr indent="0" lvl="0" marL="0" rtl="0" algn="ctr">
                        <a:spcBef>
                          <a:spcPts val="0"/>
                        </a:spcBef>
                        <a:spcAft>
                          <a:spcPts val="0"/>
                        </a:spcAft>
                        <a:buNone/>
                      </a:pPr>
                      <a:r>
                        <a:rPr lang="en-US">
                          <a:latin typeface="Palatino"/>
                          <a:ea typeface="Palatino"/>
                          <a:cs typeface="Palatino"/>
                          <a:sym typeface="Palatino"/>
                        </a:rPr>
                        <a:t>-ve</a:t>
                      </a:r>
                      <a:endParaRPr>
                        <a:latin typeface="Palatino"/>
                        <a:ea typeface="Palatino"/>
                        <a:cs typeface="Palatino"/>
                        <a:sym typeface="Palatino"/>
                      </a:endParaRPr>
                    </a:p>
                  </a:txBody>
                  <a:tcPr marT="91425" marB="91425" marR="91425" marL="91425">
                    <a:solidFill>
                      <a:srgbClr val="F4CCCC"/>
                    </a:solidFill>
                  </a:tcPr>
                </a:tc>
                <a:tc hMerge="1"/>
                <a:tc hMerge="1"/>
                <a:tc>
                  <a:txBody>
                    <a:bodyPr>
                      <a:noAutofit/>
                    </a:bodyPr>
                    <a:lstStyle/>
                    <a:p>
                      <a:pPr indent="0" lvl="0" marL="0" rtl="0" algn="ctr">
                        <a:spcBef>
                          <a:spcPts val="0"/>
                        </a:spcBef>
                        <a:spcAft>
                          <a:spcPts val="0"/>
                        </a:spcAft>
                        <a:buNone/>
                      </a:pPr>
                      <a:r>
                        <a:rPr lang="en-US">
                          <a:latin typeface="Palatino"/>
                          <a:ea typeface="Palatino"/>
                          <a:cs typeface="Palatino"/>
                          <a:sym typeface="Palatino"/>
                        </a:rPr>
                        <a:t>+ve</a:t>
                      </a:r>
                      <a:endParaRPr>
                        <a:latin typeface="Palatino"/>
                        <a:ea typeface="Palatino"/>
                        <a:cs typeface="Palatino"/>
                        <a:sym typeface="Palatino"/>
                      </a:endParaRPr>
                    </a:p>
                  </a:txBody>
                  <a:tcPr marT="91425" marB="91425" marR="91425" marL="91425">
                    <a:solidFill>
                      <a:srgbClr val="D0E0E3"/>
                    </a:solidFill>
                  </a:tcPr>
                </a:tc>
              </a:tr>
              <a:tr h="52400">
                <a:tc vMerge="1"/>
                <a:tc rowSpan="3">
                  <a:txBody>
                    <a:bodyPr>
                      <a:noAutofit/>
                    </a:bodyPr>
                    <a:lstStyle/>
                    <a:p>
                      <a:pPr indent="0" lvl="0" marL="0" rtl="0" algn="ctr">
                        <a:spcBef>
                          <a:spcPts val="0"/>
                        </a:spcBef>
                        <a:spcAft>
                          <a:spcPts val="0"/>
                        </a:spcAft>
                        <a:buClr>
                          <a:schemeClr val="dk1"/>
                        </a:buClr>
                        <a:buSzPts val="1100"/>
                        <a:buFont typeface="Arial"/>
                        <a:buNone/>
                      </a:pPr>
                      <a:r>
                        <a:rPr lang="en-US" sz="1000">
                          <a:solidFill>
                            <a:schemeClr val="dk1"/>
                          </a:solidFill>
                          <a:latin typeface="Palatino"/>
                          <a:ea typeface="Palatino"/>
                          <a:cs typeface="Palatino"/>
                          <a:sym typeface="Palatino"/>
                        </a:rPr>
                        <a:t>Secretory</a:t>
                      </a:r>
                      <a:endParaRPr sz="1000">
                        <a:latin typeface="Palatino"/>
                        <a:ea typeface="Palatino"/>
                        <a:cs typeface="Palatino"/>
                        <a:sym typeface="Palatino"/>
                      </a:endParaRPr>
                    </a:p>
                  </a:txBody>
                  <a:tcPr marT="91425" marB="91425" marR="91425" marL="91425"/>
                </a:tc>
                <a:tc rowSpan="3">
                  <a:txBody>
                    <a:bodyPr>
                      <a:noAutofit/>
                    </a:bodyPr>
                    <a:lstStyle/>
                    <a:p>
                      <a:pPr indent="0" lvl="0" marL="0" rtl="0" algn="ctr">
                        <a:spcBef>
                          <a:spcPts val="0"/>
                        </a:spcBef>
                        <a:spcAft>
                          <a:spcPts val="0"/>
                        </a:spcAft>
                        <a:buClr>
                          <a:schemeClr val="dk1"/>
                        </a:buClr>
                        <a:buSzPts val="1100"/>
                        <a:buFont typeface="Arial"/>
                        <a:buNone/>
                      </a:pPr>
                      <a:r>
                        <a:rPr lang="en-US" sz="1000">
                          <a:solidFill>
                            <a:schemeClr val="dk1"/>
                          </a:solidFill>
                          <a:latin typeface="Palatino"/>
                          <a:ea typeface="Palatino"/>
                          <a:cs typeface="Palatino"/>
                          <a:sym typeface="Palatino"/>
                        </a:rPr>
                        <a:t>Non-infectious</a:t>
                      </a:r>
                      <a:endParaRPr sz="1000">
                        <a:latin typeface="Palatino"/>
                        <a:ea typeface="Palatino"/>
                        <a:cs typeface="Palatino"/>
                        <a:sym typeface="Palatino"/>
                      </a:endParaRPr>
                    </a:p>
                  </a:txBody>
                  <a:tcPr marT="91425" marB="91425" marR="91425" marL="91425"/>
                </a:tc>
                <a:tc rowSpan="3">
                  <a:txBody>
                    <a:bodyPr>
                      <a:noAutofit/>
                    </a:bodyPr>
                    <a:lstStyle/>
                    <a:p>
                      <a:pPr indent="0" lvl="0" marL="0" rtl="0" algn="ctr">
                        <a:spcBef>
                          <a:spcPts val="0"/>
                        </a:spcBef>
                        <a:spcAft>
                          <a:spcPts val="0"/>
                        </a:spcAft>
                        <a:buClr>
                          <a:schemeClr val="dk1"/>
                        </a:buClr>
                        <a:buSzPts val="1100"/>
                        <a:buFont typeface="Arial"/>
                        <a:buNone/>
                      </a:pPr>
                      <a:r>
                        <a:rPr lang="en-US" sz="1000">
                          <a:solidFill>
                            <a:schemeClr val="dk1"/>
                          </a:solidFill>
                          <a:latin typeface="Palatino"/>
                          <a:ea typeface="Palatino"/>
                          <a:cs typeface="Palatino"/>
                          <a:sym typeface="Palatino"/>
                        </a:rPr>
                        <a:t>Inflammatory</a:t>
                      </a:r>
                      <a:endParaRPr sz="1000">
                        <a:latin typeface="Palatino"/>
                        <a:ea typeface="Palatino"/>
                        <a:cs typeface="Palatino"/>
                        <a:sym typeface="Palatino"/>
                      </a:endParaRPr>
                    </a:p>
                  </a:txBody>
                  <a:tcPr marT="91425" marB="91425" marR="91425" marL="91425"/>
                </a:tc>
                <a:tc rowSpan="3">
                  <a:txBody>
                    <a:bodyPr>
                      <a:noAutofit/>
                    </a:bodyPr>
                    <a:lstStyle/>
                    <a:p>
                      <a:pPr indent="0" lvl="0" marL="0" rtl="0" algn="ctr">
                        <a:spcBef>
                          <a:spcPts val="0"/>
                        </a:spcBef>
                        <a:spcAft>
                          <a:spcPts val="0"/>
                        </a:spcAft>
                        <a:buClr>
                          <a:schemeClr val="dk1"/>
                        </a:buClr>
                        <a:buSzPts val="1100"/>
                        <a:buFont typeface="Arial"/>
                        <a:buNone/>
                      </a:pPr>
                      <a:r>
                        <a:rPr lang="en-US" sz="1000">
                          <a:solidFill>
                            <a:srgbClr val="FF0000"/>
                          </a:solidFill>
                          <a:latin typeface="Palatino"/>
                          <a:ea typeface="Palatino"/>
                          <a:cs typeface="Palatino"/>
                          <a:sym typeface="Palatino"/>
                        </a:rPr>
                        <a:t>Malabsorption</a:t>
                      </a:r>
                      <a:r>
                        <a:rPr lang="en-US" sz="1000">
                          <a:latin typeface="Palatino"/>
                          <a:ea typeface="Palatino"/>
                          <a:cs typeface="Palatino"/>
                          <a:sym typeface="Palatino"/>
                        </a:rPr>
                        <a:t> </a:t>
                      </a:r>
                      <a:endParaRPr sz="1000">
                        <a:latin typeface="Palatino"/>
                        <a:ea typeface="Palatino"/>
                        <a:cs typeface="Palatino"/>
                        <a:sym typeface="Palatino"/>
                      </a:endParaRPr>
                    </a:p>
                  </a:txBody>
                  <a:tcPr marT="91425" marB="91425" marR="91425" marL="91425"/>
                </a:tc>
              </a:tr>
              <a:tr h="52400">
                <a:tc vMerge="1"/>
                <a:tc vMerge="1"/>
                <a:tc vMerge="1"/>
                <a:tc vMerge="1"/>
                <a:tc vMerge="1"/>
              </a:tr>
              <a:tr h="156600">
                <a:tc vMerge="1"/>
                <a:tc vMerge="1"/>
                <a:tc vMerge="1"/>
                <a:tc vMerge="1"/>
                <a:tc vMerge="1"/>
              </a:tr>
            </a:tbl>
          </a:graphicData>
        </a:graphic>
      </p:graphicFrame>
      <p:sp>
        <p:nvSpPr>
          <p:cNvPr id="153" name="Google Shape;153;p18"/>
          <p:cNvSpPr txBox="1"/>
          <p:nvPr>
            <p:ph type="title"/>
          </p:nvPr>
        </p:nvSpPr>
        <p:spPr>
          <a:xfrm>
            <a:off x="0" y="0"/>
            <a:ext cx="6858000" cy="625500"/>
          </a:xfrm>
          <a:prstGeom prst="rect">
            <a:avLst/>
          </a:prstGeom>
          <a:solidFill>
            <a:srgbClr val="DCD2C8"/>
          </a:solidFill>
          <a:ln cap="flat" cmpd="sng" w="9525">
            <a:solidFill>
              <a:srgbClr val="882105"/>
            </a:solidFill>
            <a:prstDash val="solid"/>
            <a:miter lim="800000"/>
            <a:headEnd len="sm" w="sm" type="none"/>
            <a:tailEnd len="sm" w="sm" type="none"/>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chemeClr val="dk1"/>
              </a:buClr>
              <a:buSzPts val="3960"/>
              <a:buFont typeface="Calibri"/>
              <a:buNone/>
            </a:pPr>
            <a:r>
              <a:rPr b="1" lang="en-US" sz="1500">
                <a:latin typeface="Palatino"/>
                <a:ea typeface="Palatino"/>
                <a:cs typeface="Palatino"/>
                <a:sym typeface="Palatino"/>
              </a:rPr>
              <a:t>Define Chronic Diarrhea And Enumerate Its Common Causes</a:t>
            </a:r>
            <a:br>
              <a:rPr b="1" lang="en-US" sz="1500">
                <a:latin typeface="Palatino"/>
                <a:ea typeface="Palatino"/>
                <a:cs typeface="Palatino"/>
                <a:sym typeface="Palatino"/>
              </a:rPr>
            </a:br>
            <a:endParaRPr b="1" sz="1500">
              <a:latin typeface="Palatino"/>
              <a:ea typeface="Palatino"/>
              <a:cs typeface="Palatino"/>
              <a:sym typeface="Palatino"/>
            </a:endParaRPr>
          </a:p>
        </p:txBody>
      </p:sp>
      <p:pic>
        <p:nvPicPr>
          <p:cNvPr id="154" name="Google Shape;154;p18"/>
          <p:cNvPicPr preferRelativeResize="0"/>
          <p:nvPr/>
        </p:nvPicPr>
        <p:blipFill rotWithShape="1">
          <a:blip r:embed="rId3">
            <a:alphaModFix/>
          </a:blip>
          <a:srcRect b="0" l="0" r="0" t="0"/>
          <a:stretch/>
        </p:blipFill>
        <p:spPr>
          <a:xfrm>
            <a:off x="0" y="0"/>
            <a:ext cx="1040224" cy="10968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8" name="Shape 158"/>
        <p:cNvGrpSpPr/>
        <p:nvPr/>
      </p:nvGrpSpPr>
      <p:grpSpPr>
        <a:xfrm>
          <a:off x="0" y="0"/>
          <a:ext cx="0" cy="0"/>
          <a:chOff x="0" y="0"/>
          <a:chExt cx="0" cy="0"/>
        </a:xfrm>
      </p:grpSpPr>
      <p:sp>
        <p:nvSpPr>
          <p:cNvPr id="159" name="Google Shape;159;p19"/>
          <p:cNvSpPr txBox="1"/>
          <p:nvPr>
            <p:ph type="title"/>
          </p:nvPr>
        </p:nvSpPr>
        <p:spPr>
          <a:xfrm>
            <a:off x="25" y="-165725"/>
            <a:ext cx="6858000" cy="791100"/>
          </a:xfrm>
          <a:prstGeom prst="rect">
            <a:avLst/>
          </a:prstGeom>
          <a:solidFill>
            <a:srgbClr val="DCD2C8"/>
          </a:solidFill>
          <a:ln cap="flat" cmpd="sng" w="9525">
            <a:solidFill>
              <a:srgbClr val="882105"/>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b="1" lang="en-US" sz="1259"/>
              <a:t>Understand That The Malabsorption Is Caused By Either Abnormal</a:t>
            </a:r>
            <a:br>
              <a:rPr b="1" lang="en-US" sz="1259"/>
            </a:br>
            <a:r>
              <a:rPr b="1" lang="en-US" sz="1259"/>
              <a:t>Digestion Or Small Intestinal Mucosa</a:t>
            </a:r>
            <a:br>
              <a:rPr b="1" lang="en-US" sz="1259"/>
            </a:br>
            <a:endParaRPr b="1" sz="1259"/>
          </a:p>
        </p:txBody>
      </p:sp>
      <p:sp>
        <p:nvSpPr>
          <p:cNvPr id="160" name="Google Shape;160;p19"/>
          <p:cNvSpPr txBox="1"/>
          <p:nvPr/>
        </p:nvSpPr>
        <p:spPr>
          <a:xfrm>
            <a:off x="533400" y="1828800"/>
            <a:ext cx="5981700" cy="10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61" name="Google Shape;161;p19"/>
          <p:cNvGraphicFramePr/>
          <p:nvPr/>
        </p:nvGraphicFramePr>
        <p:xfrm>
          <a:off x="-37" y="1846466"/>
          <a:ext cx="3000000" cy="3000000"/>
        </p:xfrm>
        <a:graphic>
          <a:graphicData uri="http://schemas.openxmlformats.org/drawingml/2006/table">
            <a:tbl>
              <a:tblPr>
                <a:noFill/>
                <a:tableStyleId>{4F4BFE3E-46C1-462E-8E40-2819993C33B4}</a:tableStyleId>
              </a:tblPr>
              <a:tblGrid>
                <a:gridCol w="1647800"/>
                <a:gridCol w="1630175"/>
                <a:gridCol w="1367000"/>
                <a:gridCol w="989575"/>
                <a:gridCol w="1223500"/>
              </a:tblGrid>
              <a:tr h="517250">
                <a:tc gridSpan="5">
                  <a:txBody>
                    <a:bodyPr>
                      <a:noAutofit/>
                    </a:bodyPr>
                    <a:lstStyle/>
                    <a:p>
                      <a:pPr indent="0" lvl="0" marL="0" rtl="0" algn="ctr">
                        <a:spcBef>
                          <a:spcPts val="0"/>
                        </a:spcBef>
                        <a:spcAft>
                          <a:spcPts val="0"/>
                        </a:spcAft>
                        <a:buClr>
                          <a:schemeClr val="dk1"/>
                        </a:buClr>
                        <a:buSzPts val="1100"/>
                        <a:buFont typeface="Arial"/>
                        <a:buNone/>
                      </a:pPr>
                      <a:r>
                        <a:rPr lang="en-US" sz="1800">
                          <a:latin typeface="Palatino"/>
                          <a:ea typeface="Palatino"/>
                          <a:cs typeface="Palatino"/>
                          <a:sym typeface="Palatino"/>
                        </a:rPr>
                        <a:t>Physiology</a:t>
                      </a:r>
                      <a:endParaRPr b="1" i="1" sz="1800">
                        <a:latin typeface="Palatino"/>
                        <a:ea typeface="Palatino"/>
                        <a:cs typeface="Palatino"/>
                        <a:sym typeface="Palatino"/>
                      </a:endParaRPr>
                    </a:p>
                  </a:txBody>
                  <a:tcPr marT="91425" marB="91425" marR="91425" marL="91425">
                    <a:solidFill>
                      <a:srgbClr val="FCE5CD"/>
                    </a:solidFill>
                  </a:tcPr>
                </a:tc>
                <a:tc hMerge="1"/>
                <a:tc hMerge="1"/>
                <a:tc hMerge="1"/>
                <a:tc hMerge="1"/>
              </a:tr>
              <a:tr h="811500">
                <a:tc gridSpan="5">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The main purpose of the gastrointestinal tract is to digests and absorbs nutrients</a:t>
                      </a:r>
                      <a:endParaRPr>
                        <a:solidFill>
                          <a:schemeClr val="dk1"/>
                        </a:solidFill>
                        <a:latin typeface="Palatino"/>
                        <a:ea typeface="Palatino"/>
                        <a:cs typeface="Palatino"/>
                        <a:sym typeface="Palatino"/>
                      </a:endParaRPr>
                    </a:p>
                    <a:p>
                      <a:pPr indent="0" lvl="0" marL="0" rtl="0" algn="ctr">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 (fat, carbohydrate, and protein), micronutrients (vitamins and trace minerals), water, and electrolytes. Mechanisms and Causes of Malabsorption</a:t>
                      </a:r>
                      <a:endParaRPr b="1" i="1" sz="1800">
                        <a:solidFill>
                          <a:srgbClr val="FF0000"/>
                        </a:solidFill>
                        <a:latin typeface="Palatino"/>
                        <a:ea typeface="Palatino"/>
                        <a:cs typeface="Palatino"/>
                        <a:sym typeface="Palatino"/>
                      </a:endParaRPr>
                    </a:p>
                  </a:txBody>
                  <a:tcPr marT="91425" marB="91425" marR="91425" marL="91425"/>
                </a:tc>
                <a:tc hMerge="1"/>
                <a:tc hMerge="1"/>
                <a:tc hMerge="1"/>
                <a:tc hMerge="1"/>
              </a:tr>
              <a:tr h="563875">
                <a:tc gridSpan="5">
                  <a:txBody>
                    <a:bodyPr>
                      <a:noAutofit/>
                    </a:bodyPr>
                    <a:lstStyle/>
                    <a:p>
                      <a:pPr indent="0" lvl="0" marL="0" rtl="0" algn="ctr">
                        <a:spcBef>
                          <a:spcPts val="0"/>
                        </a:spcBef>
                        <a:spcAft>
                          <a:spcPts val="0"/>
                        </a:spcAft>
                        <a:buNone/>
                      </a:pPr>
                      <a:r>
                        <a:rPr lang="en-US" sz="1800">
                          <a:latin typeface="Palatino"/>
                          <a:ea typeface="Palatino"/>
                          <a:cs typeface="Palatino"/>
                          <a:sym typeface="Palatino"/>
                        </a:rPr>
                        <a:t>Mechanisms and Causes of Malabsorption Syndromes</a:t>
                      </a:r>
                      <a:endParaRPr sz="1800">
                        <a:latin typeface="Palatino"/>
                        <a:ea typeface="Palatino"/>
                        <a:cs typeface="Palatino"/>
                        <a:sym typeface="Palatino"/>
                      </a:endParaRPr>
                    </a:p>
                  </a:txBody>
                  <a:tcPr marT="91425" marB="91425" marR="91425" marL="91425">
                    <a:solidFill>
                      <a:srgbClr val="FCE5CD"/>
                    </a:solidFill>
                  </a:tcPr>
                </a:tc>
                <a:tc hMerge="1"/>
                <a:tc hMerge="1"/>
                <a:tc hMerge="1"/>
                <a:tc hMerge="1"/>
              </a:tr>
              <a:tr h="238375">
                <a:tc gridSpan="5">
                  <a:txBody>
                    <a:bodyPr>
                      <a:noAutofit/>
                    </a:bodyPr>
                    <a:lstStyle/>
                    <a:p>
                      <a:pPr indent="0" lvl="0" marL="0" rtl="0" algn="ctr">
                        <a:spcBef>
                          <a:spcPts val="0"/>
                        </a:spcBef>
                        <a:spcAft>
                          <a:spcPts val="0"/>
                        </a:spcAft>
                        <a:buNone/>
                      </a:pPr>
                      <a:r>
                        <a:rPr lang="en-US">
                          <a:latin typeface="Palatino"/>
                          <a:ea typeface="Palatino"/>
                          <a:cs typeface="Palatino"/>
                          <a:sym typeface="Palatino"/>
                        </a:rPr>
                        <a:t>There are many causes:</a:t>
                      </a:r>
                      <a:endParaRPr>
                        <a:latin typeface="Palatino"/>
                        <a:ea typeface="Palatino"/>
                        <a:cs typeface="Palatino"/>
                        <a:sym typeface="Palatino"/>
                      </a:endParaRPr>
                    </a:p>
                  </a:txBody>
                  <a:tcPr marT="91425" marB="91425" marR="91425" marL="91425">
                    <a:solidFill>
                      <a:srgbClr val="FFF2CC"/>
                    </a:solidFill>
                  </a:tcPr>
                </a:tc>
                <a:tc hMerge="1"/>
                <a:tc hMerge="1"/>
                <a:tc hMerge="1"/>
                <a:tc hMerge="1"/>
              </a:tr>
              <a:tr h="318850">
                <a:tc>
                  <a:txBody>
                    <a:bodyPr>
                      <a:noAutofit/>
                    </a:bodyPr>
                    <a:lstStyle/>
                    <a:p>
                      <a:pPr indent="0" lvl="0" marL="0" rtl="0" algn="ctr">
                        <a:spcBef>
                          <a:spcPts val="0"/>
                        </a:spcBef>
                        <a:spcAft>
                          <a:spcPts val="0"/>
                        </a:spcAft>
                        <a:buNone/>
                      </a:pPr>
                      <a:r>
                        <a:rPr lang="en-US">
                          <a:solidFill>
                            <a:srgbClr val="FF0000"/>
                          </a:solidFill>
                          <a:latin typeface="Palatino"/>
                          <a:ea typeface="Palatino"/>
                          <a:cs typeface="Palatino"/>
                          <a:sym typeface="Palatino"/>
                        </a:rPr>
                        <a:t>Inadequate digestion</a:t>
                      </a:r>
                      <a:endParaRPr>
                        <a:solidFill>
                          <a:srgbClr val="FF0000"/>
                        </a:solidFill>
                        <a:latin typeface="Palatino"/>
                        <a:ea typeface="Palatino"/>
                        <a:cs typeface="Palatino"/>
                        <a:sym typeface="Palatino"/>
                      </a:endParaRPr>
                    </a:p>
                  </a:txBody>
                  <a:tcPr marT="91425" marB="91425" marR="91425" marL="91425">
                    <a:solidFill>
                      <a:srgbClr val="D0E0E3"/>
                    </a:solidFill>
                  </a:tcPr>
                </a:tc>
                <a:tc>
                  <a:txBody>
                    <a:bodyPr>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Deficient bile salt    </a:t>
                      </a:r>
                      <a:endParaRPr>
                        <a:latin typeface="Palatino"/>
                        <a:ea typeface="Palatino"/>
                        <a:cs typeface="Palatino"/>
                        <a:sym typeface="Palatino"/>
                      </a:endParaRPr>
                    </a:p>
                  </a:txBody>
                  <a:tcPr marT="91425" marB="91425" marR="91425" marL="91425">
                    <a:solidFill>
                      <a:srgbClr val="D0E0E3"/>
                    </a:solidFill>
                  </a:tcPr>
                </a:tc>
                <a:tc>
                  <a:txBody>
                    <a:bodyPr>
                      <a:noAutofit/>
                    </a:bodyPr>
                    <a:lstStyle/>
                    <a:p>
                      <a:pPr indent="0" lvl="0" marL="0" rtl="0" algn="ctr">
                        <a:spcBef>
                          <a:spcPts val="0"/>
                        </a:spcBef>
                        <a:spcAft>
                          <a:spcPts val="0"/>
                        </a:spcAft>
                        <a:buNone/>
                      </a:pPr>
                      <a:r>
                        <a:rPr lang="en-US">
                          <a:solidFill>
                            <a:srgbClr val="FF0000"/>
                          </a:solidFill>
                          <a:latin typeface="Palatino"/>
                          <a:ea typeface="Palatino"/>
                          <a:cs typeface="Palatino"/>
                          <a:sym typeface="Palatino"/>
                        </a:rPr>
                        <a:t>Primary mucosal abnormalities</a:t>
                      </a:r>
                      <a:endParaRPr>
                        <a:solidFill>
                          <a:srgbClr val="FF0000"/>
                        </a:solidFill>
                        <a:latin typeface="Palatino"/>
                        <a:ea typeface="Palatino"/>
                        <a:cs typeface="Palatino"/>
                        <a:sym typeface="Palatino"/>
                      </a:endParaRPr>
                    </a:p>
                  </a:txBody>
                  <a:tcPr marT="91425" marB="91425" marR="91425" marL="91425">
                    <a:solidFill>
                      <a:srgbClr val="EAD1DC"/>
                    </a:solidFill>
                  </a:tcPr>
                </a:tc>
                <a:tc>
                  <a:txBody>
                    <a:bodyPr>
                      <a:noAutofit/>
                    </a:bodyPr>
                    <a:lstStyle/>
                    <a:p>
                      <a:pPr indent="0" lvl="0" marL="0" rtl="0" algn="ctr">
                        <a:spcBef>
                          <a:spcPts val="0"/>
                        </a:spcBef>
                        <a:spcAft>
                          <a:spcPts val="0"/>
                        </a:spcAft>
                        <a:buNone/>
                      </a:pPr>
                      <a:r>
                        <a:rPr lang="en-US">
                          <a:solidFill>
                            <a:srgbClr val="FF0000"/>
                          </a:solidFill>
                          <a:latin typeface="Palatino"/>
                          <a:ea typeface="Palatino"/>
                          <a:cs typeface="Palatino"/>
                          <a:sym typeface="Palatino"/>
                        </a:rPr>
                        <a:t>Inadequate small intestine</a:t>
                      </a:r>
                      <a:endParaRPr>
                        <a:solidFill>
                          <a:srgbClr val="FF0000"/>
                        </a:solidFill>
                        <a:latin typeface="Palatino"/>
                        <a:ea typeface="Palatino"/>
                        <a:cs typeface="Palatino"/>
                        <a:sym typeface="Palatino"/>
                      </a:endParaRPr>
                    </a:p>
                  </a:txBody>
                  <a:tcPr marT="91425" marB="91425" marR="91425" marL="91425">
                    <a:solidFill>
                      <a:srgbClr val="D0E0E3"/>
                    </a:solidFill>
                  </a:tcPr>
                </a:tc>
                <a:tc>
                  <a:txBody>
                    <a:bodyPr>
                      <a:noAutofit/>
                    </a:bodyPr>
                    <a:lstStyle/>
                    <a:p>
                      <a:pPr indent="0" lvl="0" marL="0" rtl="0" algn="ctr">
                        <a:spcBef>
                          <a:spcPts val="0"/>
                        </a:spcBef>
                        <a:spcAft>
                          <a:spcPts val="0"/>
                        </a:spcAft>
                        <a:buNone/>
                      </a:pPr>
                      <a:r>
                        <a:rPr lang="en-US">
                          <a:latin typeface="Palatino"/>
                          <a:ea typeface="Palatino"/>
                          <a:cs typeface="Palatino"/>
                          <a:sym typeface="Palatino"/>
                        </a:rPr>
                        <a:t>Lymphatic obstruction</a:t>
                      </a:r>
                      <a:endParaRPr>
                        <a:latin typeface="Palatino"/>
                        <a:ea typeface="Palatino"/>
                        <a:cs typeface="Palatino"/>
                        <a:sym typeface="Palatino"/>
                      </a:endParaRPr>
                    </a:p>
                  </a:txBody>
                  <a:tcPr marT="91425" marB="91425" marR="91425" marL="91425">
                    <a:solidFill>
                      <a:srgbClr val="EAD1DC"/>
                    </a:solidFill>
                  </a:tcPr>
                </a:tc>
              </a:tr>
              <a:tr h="2747050">
                <a:tc>
                  <a:txBody>
                    <a:bodyPr>
                      <a:noAutofit/>
                    </a:bodyPr>
                    <a:lstStyle/>
                    <a:p>
                      <a:pPr indent="0" lvl="0" marL="0" rtl="0" algn="l">
                        <a:spcBef>
                          <a:spcPts val="0"/>
                        </a:spcBef>
                        <a:spcAft>
                          <a:spcPts val="0"/>
                        </a:spcAft>
                        <a:buNone/>
                      </a:pPr>
                      <a:r>
                        <a:rPr lang="en-US">
                          <a:latin typeface="Palatino"/>
                          <a:ea typeface="Palatino"/>
                          <a:cs typeface="Palatino"/>
                          <a:sym typeface="Palatino"/>
                        </a:rPr>
                        <a:t>-</a:t>
                      </a:r>
                      <a:r>
                        <a:rPr lang="en-US">
                          <a:latin typeface="Palatino"/>
                          <a:ea typeface="Palatino"/>
                          <a:cs typeface="Palatino"/>
                          <a:sym typeface="Palatino"/>
                        </a:rPr>
                        <a:t>Post gastrectomy  </a:t>
                      </a:r>
                      <a:endParaRPr>
                        <a:latin typeface="Palatino"/>
                        <a:ea typeface="Palatino"/>
                        <a:cs typeface="Palatino"/>
                        <a:sym typeface="Palatino"/>
                      </a:endParaRPr>
                    </a:p>
                    <a:p>
                      <a:pPr indent="0" lvl="0" marL="0" rtl="0" algn="l">
                        <a:spcBef>
                          <a:spcPts val="0"/>
                        </a:spcBef>
                        <a:spcAft>
                          <a:spcPts val="0"/>
                        </a:spcAft>
                        <a:buNone/>
                      </a:pPr>
                      <a:r>
                        <a:rPr lang="en-US">
                          <a:latin typeface="Palatino"/>
                          <a:ea typeface="Palatino"/>
                          <a:cs typeface="Palatino"/>
                          <a:sym typeface="Palatino"/>
                        </a:rPr>
                        <a:t>-Deficiency of pancreatic lipase </a:t>
                      </a:r>
                      <a:endParaRPr>
                        <a:latin typeface="Palatino"/>
                        <a:ea typeface="Palatino"/>
                        <a:cs typeface="Palatino"/>
                        <a:sym typeface="Palatino"/>
                      </a:endParaRPr>
                    </a:p>
                    <a:p>
                      <a:pPr indent="0" lvl="0" marL="0" rtl="0" algn="l">
                        <a:spcBef>
                          <a:spcPts val="0"/>
                        </a:spcBef>
                        <a:spcAft>
                          <a:spcPts val="0"/>
                        </a:spcAft>
                        <a:buNone/>
                      </a:pPr>
                      <a:r>
                        <a:t/>
                      </a:r>
                      <a:endParaRPr>
                        <a:latin typeface="Palatino"/>
                        <a:ea typeface="Palatino"/>
                        <a:cs typeface="Palatino"/>
                        <a:sym typeface="Palatino"/>
                      </a:endParaRPr>
                    </a:p>
                    <a:p>
                      <a:pPr indent="0" lvl="0" marL="0" rtl="0" algn="l">
                        <a:spcBef>
                          <a:spcPts val="0"/>
                        </a:spcBef>
                        <a:spcAft>
                          <a:spcPts val="0"/>
                        </a:spcAft>
                        <a:buNone/>
                      </a:pPr>
                      <a:r>
                        <a:rPr lang="en-US">
                          <a:latin typeface="Palatino"/>
                          <a:ea typeface="Palatino"/>
                          <a:cs typeface="Palatino"/>
                          <a:sym typeface="Palatino"/>
                        </a:rPr>
                        <a:t>-Chronic pancreatitis</a:t>
                      </a:r>
                      <a:endParaRPr>
                        <a:latin typeface="Palatino"/>
                        <a:ea typeface="Palatino"/>
                        <a:cs typeface="Palatino"/>
                        <a:sym typeface="Palatino"/>
                      </a:endParaRPr>
                    </a:p>
                    <a:p>
                      <a:pPr indent="0" lvl="0" marL="0" rtl="0" algn="l">
                        <a:spcBef>
                          <a:spcPts val="0"/>
                        </a:spcBef>
                        <a:spcAft>
                          <a:spcPts val="0"/>
                        </a:spcAft>
                        <a:buNone/>
                      </a:pPr>
                      <a:r>
                        <a:t/>
                      </a:r>
                      <a:endParaRPr>
                        <a:latin typeface="Palatino"/>
                        <a:ea typeface="Palatino"/>
                        <a:cs typeface="Palatino"/>
                        <a:sym typeface="Palatino"/>
                      </a:endParaRPr>
                    </a:p>
                    <a:p>
                      <a:pPr indent="0" lvl="0" marL="0" rtl="0" algn="l">
                        <a:spcBef>
                          <a:spcPts val="0"/>
                        </a:spcBef>
                        <a:spcAft>
                          <a:spcPts val="0"/>
                        </a:spcAft>
                        <a:buNone/>
                      </a:pPr>
                      <a:r>
                        <a:rPr lang="en-US">
                          <a:latin typeface="Palatino"/>
                          <a:ea typeface="Palatino"/>
                          <a:cs typeface="Palatino"/>
                          <a:sym typeface="Palatino"/>
                        </a:rPr>
                        <a:t>- Cystic fibrosis </a:t>
                      </a:r>
                      <a:endParaRPr>
                        <a:latin typeface="Palatino"/>
                        <a:ea typeface="Palatino"/>
                        <a:cs typeface="Palatino"/>
                        <a:sym typeface="Palatino"/>
                      </a:endParaRPr>
                    </a:p>
                    <a:p>
                      <a:pPr indent="0" lvl="0" marL="0" rtl="0" algn="l">
                        <a:spcBef>
                          <a:spcPts val="0"/>
                        </a:spcBef>
                        <a:spcAft>
                          <a:spcPts val="0"/>
                        </a:spcAft>
                        <a:buNone/>
                      </a:pPr>
                      <a:r>
                        <a:t/>
                      </a:r>
                      <a:endParaRPr>
                        <a:latin typeface="Palatino"/>
                        <a:ea typeface="Palatino"/>
                        <a:cs typeface="Palatino"/>
                        <a:sym typeface="Palatino"/>
                      </a:endParaRPr>
                    </a:p>
                    <a:p>
                      <a:pPr indent="0" lvl="0" marL="0" rtl="0" algn="l">
                        <a:spcBef>
                          <a:spcPts val="0"/>
                        </a:spcBef>
                        <a:spcAft>
                          <a:spcPts val="0"/>
                        </a:spcAft>
                        <a:buNone/>
                      </a:pPr>
                      <a:r>
                        <a:rPr lang="en-US">
                          <a:latin typeface="Palatino"/>
                          <a:ea typeface="Palatino"/>
                          <a:cs typeface="Palatino"/>
                          <a:sym typeface="Palatino"/>
                        </a:rPr>
                        <a:t>-Pancreatic resection</a:t>
                      </a:r>
                      <a:endParaRPr>
                        <a:latin typeface="Palatino"/>
                        <a:ea typeface="Palatino"/>
                        <a:cs typeface="Palatino"/>
                        <a:sym typeface="Palatino"/>
                      </a:endParaRPr>
                    </a:p>
                    <a:p>
                      <a:pPr indent="0" lvl="0" marL="0" rtl="0" algn="l">
                        <a:spcBef>
                          <a:spcPts val="0"/>
                        </a:spcBef>
                        <a:spcAft>
                          <a:spcPts val="0"/>
                        </a:spcAft>
                        <a:buNone/>
                      </a:pPr>
                      <a:r>
                        <a:t/>
                      </a:r>
                      <a:endParaRPr>
                        <a:latin typeface="Palatino"/>
                        <a:ea typeface="Palatino"/>
                        <a:cs typeface="Palatino"/>
                        <a:sym typeface="Palatino"/>
                      </a:endParaRPr>
                    </a:p>
                    <a:p>
                      <a:pPr indent="0" lvl="0" marL="0" rtl="0" algn="l">
                        <a:spcBef>
                          <a:spcPts val="0"/>
                        </a:spcBef>
                        <a:spcAft>
                          <a:spcPts val="0"/>
                        </a:spcAft>
                        <a:buNone/>
                      </a:pPr>
                      <a:r>
                        <a:rPr lang="en-US">
                          <a:latin typeface="Palatino"/>
                          <a:ea typeface="Palatino"/>
                          <a:cs typeface="Palatino"/>
                          <a:sym typeface="Palatino"/>
                        </a:rPr>
                        <a:t> -Zollinger-Ellison syndrome </a:t>
                      </a:r>
                      <a:endParaRPr>
                        <a:latin typeface="Palatino"/>
                        <a:ea typeface="Palatino"/>
                        <a:cs typeface="Palatino"/>
                        <a:sym typeface="Palatino"/>
                      </a:endParaRPr>
                    </a:p>
                  </a:txBody>
                  <a:tcPr marT="91425" marB="91425" marR="91425" marL="91425"/>
                </a:tc>
                <a:tc>
                  <a:txBody>
                    <a:bodyPr>
                      <a:noAutofit/>
                    </a:bodyPr>
                    <a:lstStyle/>
                    <a:p>
                      <a:pPr indent="0" lvl="0" marL="0" rtl="0" algn="l">
                        <a:spcBef>
                          <a:spcPts val="0"/>
                        </a:spcBef>
                        <a:spcAft>
                          <a:spcPts val="0"/>
                        </a:spcAft>
                        <a:buNone/>
                      </a:pPr>
                      <a:r>
                        <a:rPr lang="en-US" sz="1200">
                          <a:solidFill>
                            <a:schemeClr val="dk1"/>
                          </a:solidFill>
                          <a:latin typeface="Palatino"/>
                          <a:ea typeface="Palatino"/>
                          <a:cs typeface="Palatino"/>
                          <a:sym typeface="Palatino"/>
                        </a:rPr>
                        <a:t>- Obstructive jaundice</a:t>
                      </a:r>
                      <a:endParaRPr sz="1200">
                        <a:solidFill>
                          <a:schemeClr val="dk1"/>
                        </a:solidFill>
                        <a:latin typeface="Palatino"/>
                        <a:ea typeface="Palatino"/>
                        <a:cs typeface="Palatino"/>
                        <a:sym typeface="Palatino"/>
                      </a:endParaRPr>
                    </a:p>
                    <a:p>
                      <a:pPr indent="0" lvl="0" marL="0" rtl="0" algn="l">
                        <a:spcBef>
                          <a:spcPts val="0"/>
                        </a:spcBef>
                        <a:spcAft>
                          <a:spcPts val="0"/>
                        </a:spcAft>
                        <a:buNone/>
                      </a:pPr>
                      <a:r>
                        <a:rPr lang="en-US" sz="1200">
                          <a:solidFill>
                            <a:schemeClr val="dk1"/>
                          </a:solidFill>
                          <a:latin typeface="Palatino"/>
                          <a:ea typeface="Palatino"/>
                          <a:cs typeface="Palatino"/>
                          <a:sym typeface="Palatino"/>
                        </a:rPr>
                        <a:t> -Bacterial overgrowth   </a:t>
                      </a:r>
                      <a:endParaRPr sz="1200">
                        <a:solidFill>
                          <a:schemeClr val="dk1"/>
                        </a:solidFill>
                        <a:latin typeface="Palatino"/>
                        <a:ea typeface="Palatino"/>
                        <a:cs typeface="Palatino"/>
                        <a:sym typeface="Palatino"/>
                      </a:endParaRPr>
                    </a:p>
                    <a:p>
                      <a:pPr indent="0" lvl="0" marL="0" rtl="0" algn="l">
                        <a:spcBef>
                          <a:spcPts val="0"/>
                        </a:spcBef>
                        <a:spcAft>
                          <a:spcPts val="0"/>
                        </a:spcAft>
                        <a:buNone/>
                      </a:pPr>
                      <a:r>
                        <a:rPr lang="en-US" sz="1200">
                          <a:solidFill>
                            <a:schemeClr val="dk1"/>
                          </a:solidFill>
                          <a:latin typeface="Palatino"/>
                          <a:ea typeface="Palatino"/>
                          <a:cs typeface="Palatino"/>
                          <a:sym typeface="Palatino"/>
                        </a:rPr>
                        <a:t>-Stasis in blind loops, diverticula                     -Fistulas                    -Hypomotility states (diabetes) </a:t>
                      </a:r>
                      <a:endParaRPr sz="1200">
                        <a:solidFill>
                          <a:schemeClr val="dk1"/>
                        </a:solidFill>
                        <a:latin typeface="Palatino"/>
                        <a:ea typeface="Palatino"/>
                        <a:cs typeface="Palatino"/>
                        <a:sym typeface="Palatino"/>
                      </a:endParaRPr>
                    </a:p>
                    <a:p>
                      <a:pPr indent="0" lvl="0" marL="0" rtl="0" algn="l">
                        <a:spcBef>
                          <a:spcPts val="0"/>
                        </a:spcBef>
                        <a:spcAft>
                          <a:spcPts val="0"/>
                        </a:spcAft>
                        <a:buNone/>
                      </a:pPr>
                      <a:r>
                        <a:rPr lang="en-US" sz="1200">
                          <a:solidFill>
                            <a:schemeClr val="dk1"/>
                          </a:solidFill>
                          <a:latin typeface="Palatino"/>
                          <a:ea typeface="Palatino"/>
                          <a:cs typeface="Palatino"/>
                          <a:sym typeface="Palatino"/>
                        </a:rPr>
                        <a:t>-Terminal ileal resection</a:t>
                      </a:r>
                      <a:endParaRPr sz="1200">
                        <a:solidFill>
                          <a:schemeClr val="dk1"/>
                        </a:solidFill>
                        <a:latin typeface="Palatino"/>
                        <a:ea typeface="Palatino"/>
                        <a:cs typeface="Palatino"/>
                        <a:sym typeface="Palatino"/>
                      </a:endParaRPr>
                    </a:p>
                    <a:p>
                      <a:pPr indent="0" lvl="0" marL="0" rtl="0" algn="l">
                        <a:spcBef>
                          <a:spcPts val="0"/>
                        </a:spcBef>
                        <a:spcAft>
                          <a:spcPts val="0"/>
                        </a:spcAft>
                        <a:buNone/>
                      </a:pPr>
                      <a:r>
                        <a:rPr lang="en-US" sz="1200">
                          <a:solidFill>
                            <a:schemeClr val="dk1"/>
                          </a:solidFill>
                          <a:latin typeface="Palatino"/>
                          <a:ea typeface="Palatino"/>
                          <a:cs typeface="Palatino"/>
                          <a:sym typeface="Palatino"/>
                        </a:rPr>
                        <a:t>- Crohns' disease  </a:t>
                      </a:r>
                      <a:endParaRPr sz="1200">
                        <a:solidFill>
                          <a:schemeClr val="dk1"/>
                        </a:solidFill>
                        <a:latin typeface="Palatino"/>
                        <a:ea typeface="Palatino"/>
                        <a:cs typeface="Palatino"/>
                        <a:sym typeface="Palatino"/>
                      </a:endParaRPr>
                    </a:p>
                    <a:p>
                      <a:pPr indent="0" lvl="0" marL="0" rtl="0" algn="l">
                        <a:spcBef>
                          <a:spcPts val="0"/>
                        </a:spcBef>
                        <a:spcAft>
                          <a:spcPts val="0"/>
                        </a:spcAft>
                        <a:buClr>
                          <a:schemeClr val="dk1"/>
                        </a:buClr>
                        <a:buSzPts val="1100"/>
                        <a:buFont typeface="Arial"/>
                        <a:buNone/>
                      </a:pPr>
                      <a:r>
                        <a:rPr lang="en-US" sz="1200">
                          <a:solidFill>
                            <a:schemeClr val="dk1"/>
                          </a:solidFill>
                          <a:latin typeface="Palatino"/>
                          <a:ea typeface="Palatino"/>
                          <a:cs typeface="Palatino"/>
                          <a:sym typeface="Palatino"/>
                        </a:rPr>
                        <a:t>-  Precipitation of bile salts (neomycin)</a:t>
                      </a:r>
                      <a:endParaRPr sz="1200">
                        <a:latin typeface="Palatino"/>
                        <a:ea typeface="Palatino"/>
                        <a:cs typeface="Palatino"/>
                        <a:sym typeface="Palatino"/>
                      </a:endParaRPr>
                    </a:p>
                  </a:txBody>
                  <a:tcPr marT="91425" marB="91425" marR="91425" marL="91425"/>
                </a:tc>
                <a:tc>
                  <a:txBody>
                    <a:bodyPr>
                      <a:noAutofit/>
                    </a:bodyPr>
                    <a:lstStyle/>
                    <a:p>
                      <a:pPr indent="0" lvl="0" marL="0" rtl="0" algn="l">
                        <a:spcBef>
                          <a:spcPts val="0"/>
                        </a:spcBef>
                        <a:spcAft>
                          <a:spcPts val="0"/>
                        </a:spcAft>
                        <a:buNone/>
                      </a:pPr>
                      <a:r>
                        <a:rPr lang="en-US">
                          <a:latin typeface="Palatino"/>
                          <a:ea typeface="Palatino"/>
                          <a:cs typeface="Palatino"/>
                          <a:sym typeface="Palatino"/>
                        </a:rPr>
                        <a:t> Celiac disease -Tropical sprue -Whipple's disease -Amyloidosis -Radiation enteritis -Abetalipoprote-inemia Giardiasis </a:t>
                      </a:r>
                      <a:endParaRPr>
                        <a:latin typeface="Palatino"/>
                        <a:ea typeface="Palatino"/>
                        <a:cs typeface="Palatino"/>
                        <a:sym typeface="Palatino"/>
                      </a:endParaRPr>
                    </a:p>
                  </a:txBody>
                  <a:tcPr marT="91425" marB="91425" marR="91425" marL="91425"/>
                </a:tc>
                <a:tc>
                  <a:txBody>
                    <a:bodyPr>
                      <a:noAutofit/>
                    </a:bodyPr>
                    <a:lstStyle/>
                    <a:p>
                      <a:pPr indent="0" lvl="0" marL="0" rtl="0" algn="l">
                        <a:spcBef>
                          <a:spcPts val="0"/>
                        </a:spcBef>
                        <a:spcAft>
                          <a:spcPts val="0"/>
                        </a:spcAft>
                        <a:buNone/>
                      </a:pPr>
                      <a:r>
                        <a:rPr lang="en-US">
                          <a:latin typeface="Palatino"/>
                          <a:ea typeface="Palatino"/>
                          <a:cs typeface="Palatino"/>
                          <a:sym typeface="Palatino"/>
                        </a:rPr>
                        <a:t>-Intestinal resection </a:t>
                      </a:r>
                      <a:endParaRPr>
                        <a:latin typeface="Palatino"/>
                        <a:ea typeface="Palatino"/>
                        <a:cs typeface="Palatino"/>
                        <a:sym typeface="Palatino"/>
                      </a:endParaRPr>
                    </a:p>
                    <a:p>
                      <a:pPr indent="0" lvl="0" marL="0" rtl="0" algn="l">
                        <a:spcBef>
                          <a:spcPts val="0"/>
                        </a:spcBef>
                        <a:spcAft>
                          <a:spcPts val="0"/>
                        </a:spcAft>
                        <a:buNone/>
                      </a:pPr>
                      <a:r>
                        <a:rPr lang="en-US">
                          <a:latin typeface="Palatino"/>
                          <a:ea typeface="Palatino"/>
                          <a:cs typeface="Palatino"/>
                          <a:sym typeface="Palatino"/>
                        </a:rPr>
                        <a:t>- Crohn's disease </a:t>
                      </a:r>
                      <a:endParaRPr>
                        <a:latin typeface="Palatino"/>
                        <a:ea typeface="Palatino"/>
                        <a:cs typeface="Palatino"/>
                        <a:sym typeface="Palatino"/>
                      </a:endParaRPr>
                    </a:p>
                    <a:p>
                      <a:pPr indent="0" lvl="0" marL="0" rtl="0" algn="l">
                        <a:spcBef>
                          <a:spcPts val="0"/>
                        </a:spcBef>
                        <a:spcAft>
                          <a:spcPts val="0"/>
                        </a:spcAft>
                        <a:buNone/>
                      </a:pPr>
                      <a:r>
                        <a:rPr lang="en-US">
                          <a:latin typeface="Palatino"/>
                          <a:ea typeface="Palatino"/>
                          <a:cs typeface="Palatino"/>
                          <a:sym typeface="Palatino"/>
                        </a:rPr>
                        <a:t>-Mesenteric vascular disease with infarction</a:t>
                      </a:r>
                      <a:endParaRPr>
                        <a:latin typeface="Palatino"/>
                        <a:ea typeface="Palatino"/>
                        <a:cs typeface="Palatino"/>
                        <a:sym typeface="Palatino"/>
                      </a:endParaRPr>
                    </a:p>
                    <a:p>
                      <a:pPr indent="0" lvl="0" marL="0" rtl="0" algn="l">
                        <a:spcBef>
                          <a:spcPts val="0"/>
                        </a:spcBef>
                        <a:spcAft>
                          <a:spcPts val="0"/>
                        </a:spcAft>
                        <a:buNone/>
                      </a:pPr>
                      <a:r>
                        <a:rPr lang="en-US">
                          <a:latin typeface="Palatino"/>
                          <a:ea typeface="Palatino"/>
                          <a:cs typeface="Palatino"/>
                          <a:sym typeface="Palatino"/>
                        </a:rPr>
                        <a:t> -Jejunoileal bypass </a:t>
                      </a:r>
                      <a:endParaRPr>
                        <a:latin typeface="Palatino"/>
                        <a:ea typeface="Palatino"/>
                        <a:cs typeface="Palatino"/>
                        <a:sym typeface="Palatino"/>
                      </a:endParaRPr>
                    </a:p>
                  </a:txBody>
                  <a:tcPr marT="91425" marB="91425" marR="91425" marL="91425"/>
                </a:tc>
                <a:tc>
                  <a:txBody>
                    <a:bodyPr>
                      <a:noAutofit/>
                    </a:bodyPr>
                    <a:lstStyle/>
                    <a:p>
                      <a:pPr indent="0" lvl="0" marL="0" rtl="0" algn="l">
                        <a:spcBef>
                          <a:spcPts val="0"/>
                        </a:spcBef>
                        <a:spcAft>
                          <a:spcPts val="0"/>
                        </a:spcAft>
                        <a:buNone/>
                      </a:pPr>
                      <a:r>
                        <a:rPr lang="en-US" sz="900">
                          <a:latin typeface="Palatino"/>
                          <a:ea typeface="Palatino"/>
                          <a:cs typeface="Palatino"/>
                          <a:sym typeface="Palatino"/>
                        </a:rPr>
                        <a:t>-Intestinal </a:t>
                      </a:r>
                      <a:r>
                        <a:rPr lang="en-US" sz="900">
                          <a:latin typeface="Palatino"/>
                          <a:ea typeface="Palatino"/>
                          <a:cs typeface="Palatino"/>
                          <a:sym typeface="Palatino"/>
                        </a:rPr>
                        <a:t>lymphangiectasia</a:t>
                      </a:r>
                      <a:endParaRPr sz="900">
                        <a:latin typeface="Palatino"/>
                        <a:ea typeface="Palatino"/>
                        <a:cs typeface="Palatino"/>
                        <a:sym typeface="Palatino"/>
                      </a:endParaRPr>
                    </a:p>
                    <a:p>
                      <a:pPr indent="0" lvl="0" marL="0" rtl="0" algn="l">
                        <a:spcBef>
                          <a:spcPts val="0"/>
                        </a:spcBef>
                        <a:spcAft>
                          <a:spcPts val="0"/>
                        </a:spcAft>
                        <a:buNone/>
                      </a:pPr>
                      <a:r>
                        <a:t/>
                      </a:r>
                      <a:endParaRPr sz="1200">
                        <a:latin typeface="Palatino"/>
                        <a:ea typeface="Palatino"/>
                        <a:cs typeface="Palatino"/>
                        <a:sym typeface="Palatino"/>
                      </a:endParaRPr>
                    </a:p>
                    <a:p>
                      <a:pPr indent="0" lvl="0" marL="0" rtl="0" algn="l">
                        <a:spcBef>
                          <a:spcPts val="0"/>
                        </a:spcBef>
                        <a:spcAft>
                          <a:spcPts val="0"/>
                        </a:spcAft>
                        <a:buNone/>
                      </a:pPr>
                      <a:r>
                        <a:rPr lang="en-US" sz="1200">
                          <a:latin typeface="Palatino"/>
                          <a:ea typeface="Palatino"/>
                          <a:cs typeface="Palatino"/>
                          <a:sym typeface="Palatino"/>
                        </a:rPr>
                        <a:t> -Malignant lymphoma </a:t>
                      </a:r>
                      <a:endParaRPr sz="1200">
                        <a:latin typeface="Palatino"/>
                        <a:ea typeface="Palatino"/>
                        <a:cs typeface="Palatino"/>
                        <a:sym typeface="Palatino"/>
                      </a:endParaRPr>
                    </a:p>
                    <a:p>
                      <a:pPr indent="0" lvl="0" marL="0" rtl="0" algn="l">
                        <a:spcBef>
                          <a:spcPts val="0"/>
                        </a:spcBef>
                        <a:spcAft>
                          <a:spcPts val="0"/>
                        </a:spcAft>
                        <a:buNone/>
                      </a:pPr>
                      <a:r>
                        <a:t/>
                      </a:r>
                      <a:endParaRPr sz="1200">
                        <a:latin typeface="Palatino"/>
                        <a:ea typeface="Palatino"/>
                        <a:cs typeface="Palatino"/>
                        <a:sym typeface="Palatino"/>
                      </a:endParaRPr>
                    </a:p>
                    <a:p>
                      <a:pPr indent="0" lvl="0" marL="0" rtl="0" algn="l">
                        <a:spcBef>
                          <a:spcPts val="0"/>
                        </a:spcBef>
                        <a:spcAft>
                          <a:spcPts val="0"/>
                        </a:spcAft>
                        <a:buNone/>
                      </a:pPr>
                      <a:r>
                        <a:t/>
                      </a:r>
                      <a:endParaRPr sz="1200">
                        <a:latin typeface="Palatino"/>
                        <a:ea typeface="Palatino"/>
                        <a:cs typeface="Palatino"/>
                        <a:sym typeface="Palatino"/>
                      </a:endParaRPr>
                    </a:p>
                    <a:p>
                      <a:pPr indent="0" lvl="0" marL="0" rtl="0" algn="l">
                        <a:spcBef>
                          <a:spcPts val="0"/>
                        </a:spcBef>
                        <a:spcAft>
                          <a:spcPts val="0"/>
                        </a:spcAft>
                        <a:buNone/>
                      </a:pPr>
                      <a:r>
                        <a:rPr lang="en-US" sz="900">
                          <a:latin typeface="Palatino"/>
                          <a:ea typeface="Palatino"/>
                          <a:cs typeface="Palatino"/>
                          <a:sym typeface="Palatino"/>
                        </a:rPr>
                        <a:t>Macroglobulinemia</a:t>
                      </a:r>
                      <a:r>
                        <a:rPr lang="en-US" sz="1300">
                          <a:latin typeface="Palatino"/>
                          <a:ea typeface="Palatino"/>
                          <a:cs typeface="Palatino"/>
                          <a:sym typeface="Palatino"/>
                        </a:rPr>
                        <a:t> </a:t>
                      </a:r>
                      <a:endParaRPr sz="1300">
                        <a:latin typeface="Palatino"/>
                        <a:ea typeface="Palatino"/>
                        <a:cs typeface="Palatino"/>
                        <a:sym typeface="Palatino"/>
                      </a:endParaRPr>
                    </a:p>
                  </a:txBody>
                  <a:tcPr marT="91425" marB="91425" marR="91425" marL="91425"/>
                </a:tc>
              </a:tr>
            </a:tbl>
          </a:graphicData>
        </a:graphic>
      </p:graphicFrame>
      <p:graphicFrame>
        <p:nvGraphicFramePr>
          <p:cNvPr id="162" name="Google Shape;162;p19"/>
          <p:cNvGraphicFramePr/>
          <p:nvPr/>
        </p:nvGraphicFramePr>
        <p:xfrm>
          <a:off x="2" y="1207810"/>
          <a:ext cx="3000000" cy="3000000"/>
        </p:xfrm>
        <a:graphic>
          <a:graphicData uri="http://schemas.openxmlformats.org/drawingml/2006/table">
            <a:tbl>
              <a:tblPr>
                <a:noFill/>
                <a:tableStyleId>{4F4BFE3E-46C1-462E-8E40-2819993C33B4}</a:tableStyleId>
              </a:tblPr>
              <a:tblGrid>
                <a:gridCol w="2184950"/>
                <a:gridCol w="1586150"/>
                <a:gridCol w="1666325"/>
                <a:gridCol w="1420575"/>
              </a:tblGrid>
              <a:tr h="658650">
                <a:tc gridSpan="4">
                  <a:txBody>
                    <a:bodyPr>
                      <a:noAutofit/>
                    </a:bodyPr>
                    <a:lstStyle/>
                    <a:p>
                      <a:pPr indent="0" lvl="0" marL="0" rtl="0" algn="l">
                        <a:lnSpc>
                          <a:spcPct val="90000"/>
                        </a:lnSpc>
                        <a:spcBef>
                          <a:spcPts val="0"/>
                        </a:spcBef>
                        <a:spcAft>
                          <a:spcPts val="0"/>
                        </a:spcAft>
                        <a:buNone/>
                      </a:pPr>
                      <a:r>
                        <a:rPr lang="en-US">
                          <a:solidFill>
                            <a:schemeClr val="dk1"/>
                          </a:solidFill>
                          <a:latin typeface="Palatino"/>
                          <a:ea typeface="Palatino"/>
                          <a:cs typeface="Palatino"/>
                          <a:sym typeface="Palatino"/>
                        </a:rPr>
                        <a:t>• </a:t>
                      </a:r>
                      <a:r>
                        <a:rPr lang="en-US">
                          <a:solidFill>
                            <a:srgbClr val="FF0000"/>
                          </a:solidFill>
                          <a:latin typeface="Palatino"/>
                          <a:ea typeface="Palatino"/>
                          <a:cs typeface="Palatino"/>
                          <a:sym typeface="Palatino"/>
                        </a:rPr>
                        <a:t>Inability of intestine to absorb nutrients adequately into the bloodstream.</a:t>
                      </a:r>
                      <a:endParaRPr>
                        <a:solidFill>
                          <a:srgbClr val="FF0000"/>
                        </a:solidFill>
                        <a:latin typeface="Palatino"/>
                        <a:ea typeface="Palatino"/>
                        <a:cs typeface="Palatino"/>
                        <a:sym typeface="Palatino"/>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 Impairment can be of single or multiple nutrients depending on the abnormality. </a:t>
                      </a:r>
                      <a:endParaRPr>
                        <a:solidFill>
                          <a:schemeClr val="dk1"/>
                        </a:solidFill>
                        <a:latin typeface="Palatino"/>
                        <a:ea typeface="Palatino"/>
                        <a:cs typeface="Palatino"/>
                        <a:sym typeface="Palatino"/>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c hMerge="1"/>
                <a:tc hMerge="1"/>
                <a:tc hMerge="1"/>
              </a:tr>
            </a:tbl>
          </a:graphicData>
        </a:graphic>
      </p:graphicFrame>
      <p:graphicFrame>
        <p:nvGraphicFramePr>
          <p:cNvPr id="163" name="Google Shape;163;p19"/>
          <p:cNvGraphicFramePr/>
          <p:nvPr/>
        </p:nvGraphicFramePr>
        <p:xfrm>
          <a:off x="2" y="625510"/>
          <a:ext cx="3000000" cy="3000000"/>
        </p:xfrm>
        <a:graphic>
          <a:graphicData uri="http://schemas.openxmlformats.org/drawingml/2006/table">
            <a:tbl>
              <a:tblPr>
                <a:noFill/>
                <a:tableStyleId>{4F4BFE3E-46C1-462E-8E40-2819993C33B4}</a:tableStyleId>
              </a:tblPr>
              <a:tblGrid>
                <a:gridCol w="2184950"/>
                <a:gridCol w="1586150"/>
                <a:gridCol w="1666325"/>
                <a:gridCol w="1420575"/>
              </a:tblGrid>
              <a:tr h="582300">
                <a:tc gridSpan="4">
                  <a:txBody>
                    <a:bodyPr>
                      <a:noAutofit/>
                    </a:bodyPr>
                    <a:lstStyle/>
                    <a:p>
                      <a:pPr indent="0" lvl="0" marL="0" rtl="0" algn="ctr">
                        <a:lnSpc>
                          <a:spcPct val="90000"/>
                        </a:lnSpc>
                        <a:spcBef>
                          <a:spcPts val="0"/>
                        </a:spcBef>
                        <a:spcAft>
                          <a:spcPts val="0"/>
                        </a:spcAft>
                        <a:buClr>
                          <a:schemeClr val="dk1"/>
                        </a:buClr>
                        <a:buSzPts val="1100"/>
                        <a:buFont typeface="Arial"/>
                        <a:buNone/>
                      </a:pPr>
                      <a:r>
                        <a:rPr b="1" lang="en-US" sz="2400">
                          <a:solidFill>
                            <a:schemeClr val="dk1"/>
                          </a:solidFill>
                          <a:latin typeface="Palatino"/>
                          <a:ea typeface="Palatino"/>
                          <a:cs typeface="Palatino"/>
                          <a:sym typeface="Palatino"/>
                        </a:rPr>
                        <a:t>Malabsorption Syndrome</a:t>
                      </a:r>
                      <a:endParaRPr b="1">
                        <a:latin typeface="Palatino"/>
                        <a:ea typeface="Palatino"/>
                        <a:cs typeface="Palatino"/>
                        <a:sym typeface="Palatino"/>
                      </a:endParaRPr>
                    </a:p>
                  </a:txBody>
                  <a:tcPr marT="91425" marB="91425" marR="91425" marL="91425">
                    <a:lnB cap="flat" cmpd="sng" w="9525">
                      <a:solidFill>
                        <a:srgbClr val="9E9E9E"/>
                      </a:solidFill>
                      <a:prstDash val="solid"/>
                      <a:round/>
                      <a:headEnd len="sm" w="sm" type="none"/>
                      <a:tailEnd len="sm" w="sm" type="none"/>
                    </a:lnB>
                    <a:solidFill>
                      <a:schemeClr val="lt2"/>
                    </a:solidFill>
                  </a:tcPr>
                </a:tc>
                <a:tc hMerge="1"/>
                <a:tc hMerge="1"/>
                <a:tc hMerge="1"/>
              </a:tr>
            </a:tbl>
          </a:graphicData>
        </a:graphic>
      </p:graphicFrame>
      <p:pic>
        <p:nvPicPr>
          <p:cNvPr id="164" name="Google Shape;164;p19"/>
          <p:cNvPicPr preferRelativeResize="0"/>
          <p:nvPr/>
        </p:nvPicPr>
        <p:blipFill rotWithShape="1">
          <a:blip r:embed="rId3">
            <a:alphaModFix/>
          </a:blip>
          <a:srcRect b="0" l="0" r="0" t="0"/>
          <a:stretch/>
        </p:blipFill>
        <p:spPr>
          <a:xfrm>
            <a:off x="-25" y="-165725"/>
            <a:ext cx="1040224" cy="1096892"/>
          </a:xfrm>
          <a:prstGeom prst="rect">
            <a:avLst/>
          </a:prstGeom>
          <a:noFill/>
          <a:ln>
            <a:noFill/>
          </a:ln>
        </p:spPr>
      </p:pic>
      <p:sp>
        <p:nvSpPr>
          <p:cNvPr id="165" name="Google Shape;165;p19"/>
          <p:cNvSpPr txBox="1"/>
          <p:nvPr/>
        </p:nvSpPr>
        <p:spPr>
          <a:xfrm>
            <a:off x="458647" y="3397095"/>
            <a:ext cx="68580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Palatino"/>
                <a:ea typeface="Palatino"/>
                <a:cs typeface="Palatino"/>
                <a:sym typeface="Palatino"/>
              </a:rPr>
              <a:t> </a:t>
            </a:r>
            <a:r>
              <a:rPr lang="en-US" sz="1200">
                <a:solidFill>
                  <a:schemeClr val="accent6"/>
                </a:solidFill>
                <a:latin typeface="Palatino"/>
                <a:ea typeface="Palatino"/>
                <a:cs typeface="Palatino"/>
                <a:sym typeface="Palatino"/>
              </a:rPr>
              <a:t>Doctor didn’t focus on this table ,the important is the next page :)</a:t>
            </a:r>
            <a:endParaRPr sz="1200">
              <a:solidFill>
                <a:schemeClr val="accent6"/>
              </a:solidFill>
              <a:latin typeface="Palatino"/>
              <a:ea typeface="Palatino"/>
              <a:cs typeface="Palatino"/>
              <a:sym typeface="Palatin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9" name="Shape 169"/>
        <p:cNvGrpSpPr/>
        <p:nvPr/>
      </p:nvGrpSpPr>
      <p:grpSpPr>
        <a:xfrm>
          <a:off x="0" y="0"/>
          <a:ext cx="0" cy="0"/>
          <a:chOff x="0" y="0"/>
          <a:chExt cx="0" cy="0"/>
        </a:xfrm>
      </p:grpSpPr>
      <p:sp>
        <p:nvSpPr>
          <p:cNvPr id="170" name="Google Shape;170;p20"/>
          <p:cNvSpPr txBox="1"/>
          <p:nvPr>
            <p:ph type="title"/>
          </p:nvPr>
        </p:nvSpPr>
        <p:spPr>
          <a:xfrm>
            <a:off x="25" y="0"/>
            <a:ext cx="6858000" cy="785700"/>
          </a:xfrm>
          <a:prstGeom prst="rect">
            <a:avLst/>
          </a:prstGeom>
          <a:solidFill>
            <a:srgbClr val="DCD2C8"/>
          </a:solidFill>
          <a:ln cap="flat" cmpd="sng" w="9525">
            <a:solidFill>
              <a:srgbClr val="882105"/>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b="1" lang="en-US" sz="1259"/>
              <a:t>Understand That The Malabsorption Is Caused By Either Abnormal</a:t>
            </a:r>
            <a:br>
              <a:rPr b="1" lang="en-US" sz="1259"/>
            </a:br>
            <a:r>
              <a:rPr b="1" lang="en-US" sz="1259"/>
              <a:t>Digestion Or Small Intestinal Mucosa</a:t>
            </a:r>
            <a:br>
              <a:rPr b="1" lang="en-US" sz="1259"/>
            </a:br>
            <a:endParaRPr b="1" sz="1259"/>
          </a:p>
        </p:txBody>
      </p:sp>
      <p:graphicFrame>
        <p:nvGraphicFramePr>
          <p:cNvPr id="171" name="Google Shape;171;p20"/>
          <p:cNvGraphicFramePr/>
          <p:nvPr/>
        </p:nvGraphicFramePr>
        <p:xfrm>
          <a:off x="-11" y="1916467"/>
          <a:ext cx="3000000" cy="3000000"/>
        </p:xfrm>
        <a:graphic>
          <a:graphicData uri="http://schemas.openxmlformats.org/drawingml/2006/table">
            <a:tbl>
              <a:tblPr>
                <a:noFill/>
                <a:tableStyleId>{4F4BFE3E-46C1-462E-8E40-2819993C33B4}</a:tableStyleId>
              </a:tblPr>
              <a:tblGrid>
                <a:gridCol w="1228950"/>
                <a:gridCol w="1047950"/>
                <a:gridCol w="382850"/>
                <a:gridCol w="442225"/>
                <a:gridCol w="409200"/>
                <a:gridCol w="1025525"/>
                <a:gridCol w="1481975"/>
                <a:gridCol w="839350"/>
              </a:tblGrid>
              <a:tr h="428475">
                <a:tc gridSpan="8">
                  <a:txBody>
                    <a:bodyPr>
                      <a:noAutofit/>
                    </a:bodyPr>
                    <a:lstStyle/>
                    <a:p>
                      <a:pPr indent="0" lvl="0" marL="0" rtl="0" algn="ctr">
                        <a:lnSpc>
                          <a:spcPct val="90000"/>
                        </a:lnSpc>
                        <a:spcBef>
                          <a:spcPts val="0"/>
                        </a:spcBef>
                        <a:spcAft>
                          <a:spcPts val="0"/>
                        </a:spcAft>
                        <a:buNone/>
                      </a:pPr>
                      <a:r>
                        <a:rPr b="1" lang="en-US" sz="1700">
                          <a:solidFill>
                            <a:schemeClr val="dk1"/>
                          </a:solidFill>
                          <a:latin typeface="Palatino"/>
                          <a:ea typeface="Palatino"/>
                          <a:cs typeface="Palatino"/>
                          <a:sym typeface="Palatino"/>
                        </a:rPr>
                        <a:t>Inadequate digestion </a:t>
                      </a:r>
                      <a:endParaRPr sz="1800">
                        <a:solidFill>
                          <a:schemeClr val="dk1"/>
                        </a:solidFill>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solidFill>
                      <a:srgbClr val="D9EAD3"/>
                    </a:solidFill>
                  </a:tcPr>
                </a:tc>
                <a:tc hMerge="1"/>
                <a:tc hMerge="1"/>
                <a:tc hMerge="1"/>
                <a:tc hMerge="1"/>
                <a:tc hMerge="1"/>
                <a:tc hMerge="1"/>
                <a:tc hMerge="1"/>
              </a:tr>
              <a:tr h="428475">
                <a:tc rowSpan="3">
                  <a:txBody>
                    <a:bodyPr>
                      <a:noAutofit/>
                    </a:bodyPr>
                    <a:lstStyle/>
                    <a:p>
                      <a:pPr indent="0" lvl="0" marL="0" rtl="0" algn="ctr">
                        <a:spcBef>
                          <a:spcPts val="0"/>
                        </a:spcBef>
                        <a:spcAft>
                          <a:spcPts val="0"/>
                        </a:spcAft>
                        <a:buNone/>
                      </a:pPr>
                      <a:r>
                        <a:rPr lang="en-US" sz="1800">
                          <a:solidFill>
                            <a:schemeClr val="dk1"/>
                          </a:solidFill>
                          <a:latin typeface="Palatino"/>
                          <a:ea typeface="Palatino"/>
                          <a:cs typeface="Palatino"/>
                          <a:sym typeface="Palatino"/>
                        </a:rPr>
                        <a:t>Stomach</a:t>
                      </a:r>
                      <a:endParaRPr>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solidFill>
                      <a:srgbClr val="FCE5CD"/>
                    </a:solidFill>
                  </a:tcPr>
                </a:tc>
                <a:tc gridSpan="7" rowSpan="3">
                  <a:txBody>
                    <a:bodyPr>
                      <a:noAutofit/>
                    </a:bodyPr>
                    <a:lstStyle/>
                    <a:p>
                      <a:pPr indent="0" lvl="0" marL="0" rtl="0" algn="ctr">
                        <a:spcBef>
                          <a:spcPts val="0"/>
                        </a:spcBef>
                        <a:spcAft>
                          <a:spcPts val="0"/>
                        </a:spcAft>
                        <a:buNone/>
                      </a:pPr>
                      <a:r>
                        <a:rPr lang="en-US" sz="1800">
                          <a:solidFill>
                            <a:schemeClr val="dk1"/>
                          </a:solidFill>
                          <a:latin typeface="Palatino"/>
                          <a:ea typeface="Palatino"/>
                          <a:cs typeface="Palatino"/>
                          <a:sym typeface="Palatino"/>
                        </a:rPr>
                        <a:t>Postgastrectomy</a:t>
                      </a:r>
                      <a:endParaRPr>
                        <a:latin typeface="Palatino"/>
                        <a:ea typeface="Palatino"/>
                        <a:cs typeface="Palatino"/>
                        <a:sym typeface="Palatino"/>
                      </a:endParaRPr>
                    </a:p>
                  </a:txBody>
                  <a:tcPr marT="91425" marB="91425" marR="91425" marL="91425"/>
                </a:tc>
                <a:tc rowSpan="3" hMerge="1"/>
                <a:tc rowSpan="3" hMerge="1"/>
                <a:tc rowSpan="3" hMerge="1"/>
                <a:tc rowSpan="3" hMerge="1"/>
                <a:tc rowSpan="3" hMerge="1"/>
                <a:tc rowSpan="3" hMerge="1"/>
              </a:tr>
              <a:tr h="39750">
                <a:tc vMerge="1"/>
                <a:tc gridSpan="7" vMerge="1"/>
                <a:tc hMerge="1" vMerge="1"/>
                <a:tc hMerge="1" vMerge="1"/>
                <a:tc hMerge="1" vMerge="1"/>
                <a:tc hMerge="1" vMerge="1"/>
                <a:tc hMerge="1" vMerge="1"/>
                <a:tc hMerge="1" vMerge="1"/>
              </a:tr>
              <a:tr h="87300">
                <a:tc vMerge="1"/>
                <a:tc gridSpan="7" vMerge="1"/>
                <a:tc hMerge="1" vMerge="1"/>
                <a:tc hMerge="1" vMerge="1"/>
                <a:tc hMerge="1" vMerge="1"/>
                <a:tc hMerge="1" vMerge="1"/>
                <a:tc hMerge="1" vMerge="1"/>
                <a:tc hMerge="1" vMerge="1"/>
              </a:tr>
              <a:tr h="341750">
                <a:tc rowSpan="6">
                  <a:txBody>
                    <a:bodyPr>
                      <a:noAutofit/>
                    </a:bodyPr>
                    <a:lstStyle/>
                    <a:p>
                      <a:pPr indent="0" lvl="0" marL="0" rtl="0" algn="ctr">
                        <a:spcBef>
                          <a:spcPts val="0"/>
                        </a:spcBef>
                        <a:spcAft>
                          <a:spcPts val="0"/>
                        </a:spcAft>
                        <a:buNone/>
                      </a:pPr>
                      <a:r>
                        <a:rPr lang="en-US" sz="1800">
                          <a:solidFill>
                            <a:srgbClr val="FF0000"/>
                          </a:solidFill>
                          <a:latin typeface="Palatino"/>
                          <a:ea typeface="Palatino"/>
                          <a:cs typeface="Palatino"/>
                          <a:sym typeface="Palatino"/>
                        </a:rPr>
                        <a:t>Pancreas</a:t>
                      </a:r>
                      <a:endParaRPr>
                        <a:solidFill>
                          <a:srgbClr val="FF0000"/>
                        </a:solidFill>
                        <a:latin typeface="Palatino"/>
                        <a:ea typeface="Palatino"/>
                        <a:cs typeface="Palatino"/>
                        <a:sym typeface="Palatino"/>
                      </a:endParaRPr>
                    </a:p>
                  </a:txBody>
                  <a:tcPr marT="91425" marB="91425" marR="91425" marL="91425">
                    <a:solidFill>
                      <a:srgbClr val="FCE5CD"/>
                    </a:solidFill>
                  </a:tcPr>
                </a:tc>
                <a:tc gridSpan="7">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Deficiency of pancreatic lipase usually congenital</a:t>
                      </a:r>
                      <a:endParaRPr>
                        <a:latin typeface="Palatino"/>
                        <a:ea typeface="Palatino"/>
                        <a:cs typeface="Palatino"/>
                        <a:sym typeface="Palatino"/>
                      </a:endParaRPr>
                    </a:p>
                  </a:txBody>
                  <a:tcPr marT="91425" marB="91425" marR="91425" marL="91425"/>
                </a:tc>
                <a:tc hMerge="1"/>
                <a:tc hMerge="1"/>
                <a:tc hMerge="1"/>
                <a:tc hMerge="1"/>
                <a:tc hMerge="1"/>
                <a:tc hMerge="1"/>
              </a:tr>
              <a:tr h="341750">
                <a:tc vMerge="1"/>
                <a:tc gridSpan="7">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Chronic pancreatitis</a:t>
                      </a:r>
                      <a:endParaRPr>
                        <a:solidFill>
                          <a:schemeClr val="dk1"/>
                        </a:solidFill>
                        <a:latin typeface="Palatino"/>
                        <a:ea typeface="Palatino"/>
                        <a:cs typeface="Palatino"/>
                        <a:sym typeface="Palatino"/>
                      </a:endParaRPr>
                    </a:p>
                  </a:txBody>
                  <a:tcPr marT="91425" marB="91425" marR="91425" marL="91425"/>
                </a:tc>
                <a:tc hMerge="1"/>
                <a:tc hMerge="1"/>
                <a:tc hMerge="1"/>
                <a:tc hMerge="1"/>
                <a:tc hMerge="1"/>
                <a:tc hMerge="1"/>
              </a:tr>
              <a:tr h="341750">
                <a:tc vMerge="1"/>
                <a:tc gridSpan="7">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Cystic fibrosis</a:t>
                      </a:r>
                      <a:endParaRPr>
                        <a:latin typeface="Palatino"/>
                        <a:ea typeface="Palatino"/>
                        <a:cs typeface="Palatino"/>
                        <a:sym typeface="Palatino"/>
                      </a:endParaRPr>
                    </a:p>
                  </a:txBody>
                  <a:tcPr marT="91425" marB="91425" marR="91425" marL="91425"/>
                </a:tc>
                <a:tc hMerge="1"/>
                <a:tc hMerge="1"/>
                <a:tc hMerge="1"/>
                <a:tc hMerge="1"/>
                <a:tc hMerge="1"/>
                <a:tc hMerge="1"/>
              </a:tr>
              <a:tr h="238100">
                <a:tc vMerge="1"/>
                <a:tc gridSpan="7" rowSpan="2">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Obstructive jaundice Usually associated with steatorrhea.</a:t>
                      </a:r>
                      <a:endParaRPr>
                        <a:latin typeface="Palatino"/>
                        <a:ea typeface="Palatino"/>
                        <a:cs typeface="Palatino"/>
                        <a:sym typeface="Palatino"/>
                      </a:endParaRPr>
                    </a:p>
                  </a:txBody>
                  <a:tcPr marT="91425" marB="91425" marR="91425" marL="91425"/>
                </a:tc>
                <a:tc rowSpan="2" hMerge="1"/>
                <a:tc rowSpan="2" hMerge="1"/>
                <a:tc rowSpan="2" hMerge="1"/>
                <a:tc rowSpan="2" hMerge="1"/>
                <a:tc rowSpan="2" hMerge="1"/>
                <a:tc rowSpan="2" hMerge="1"/>
              </a:tr>
              <a:tr h="202150">
                <a:tc vMerge="1"/>
                <a:tc gridSpan="7" vMerge="1"/>
                <a:tc hMerge="1" vMerge="1"/>
                <a:tc hMerge="1" vMerge="1"/>
                <a:tc hMerge="1" vMerge="1"/>
                <a:tc hMerge="1" vMerge="1"/>
                <a:tc hMerge="1" vMerge="1"/>
                <a:tc hMerge="1" vMerge="1"/>
              </a:tr>
              <a:tr h="457900">
                <a:tc vMerge="1"/>
                <a:tc gridSpan="7">
                  <a:txBody>
                    <a:bodyPr>
                      <a:noAutofit/>
                    </a:bodyPr>
                    <a:lstStyle/>
                    <a:p>
                      <a:pPr indent="0" lvl="0" marL="0" rtl="0" algn="ctr">
                        <a:spcBef>
                          <a:spcPts val="0"/>
                        </a:spcBef>
                        <a:spcAft>
                          <a:spcPts val="0"/>
                        </a:spcAft>
                        <a:buNone/>
                      </a:pPr>
                      <a:r>
                        <a:rPr lang="en-US" sz="1100">
                          <a:solidFill>
                            <a:schemeClr val="dk1"/>
                          </a:solidFill>
                          <a:latin typeface="Palatino"/>
                          <a:ea typeface="Palatino"/>
                          <a:cs typeface="Palatino"/>
                          <a:sym typeface="Palatino"/>
                        </a:rPr>
                        <a:t>Pancreatic resection</a:t>
                      </a:r>
                      <a:endParaRPr sz="1100">
                        <a:solidFill>
                          <a:schemeClr val="dk1"/>
                        </a:solidFill>
                        <a:latin typeface="Palatino"/>
                        <a:ea typeface="Palatino"/>
                        <a:cs typeface="Palatino"/>
                        <a:sym typeface="Palatino"/>
                      </a:endParaRPr>
                    </a:p>
                    <a:p>
                      <a:pPr indent="0" lvl="0" marL="0" rtl="0" algn="ctr">
                        <a:spcBef>
                          <a:spcPts val="0"/>
                        </a:spcBef>
                        <a:spcAft>
                          <a:spcPts val="0"/>
                        </a:spcAft>
                        <a:buNone/>
                      </a:pPr>
                      <a:r>
                        <a:rPr lang="en-US" sz="1100">
                          <a:latin typeface="Palatino"/>
                          <a:ea typeface="Palatino"/>
                          <a:cs typeface="Palatino"/>
                          <a:sym typeface="Palatino"/>
                        </a:rPr>
                        <a:t> </a:t>
                      </a:r>
                      <a:r>
                        <a:rPr lang="en-US" sz="1100">
                          <a:solidFill>
                            <a:srgbClr val="6AA84F"/>
                          </a:solidFill>
                          <a:latin typeface="Palatino"/>
                          <a:ea typeface="Palatino"/>
                          <a:cs typeface="Palatino"/>
                          <a:sym typeface="Palatino"/>
                        </a:rPr>
                        <a:t>e.g in case of pancreatic tumor</a:t>
                      </a:r>
                      <a:endParaRPr>
                        <a:solidFill>
                          <a:srgbClr val="6AA84F"/>
                        </a:solidFill>
                        <a:latin typeface="Palatino"/>
                        <a:ea typeface="Palatino"/>
                        <a:cs typeface="Palatino"/>
                        <a:sym typeface="Palatino"/>
                      </a:endParaRPr>
                    </a:p>
                  </a:txBody>
                  <a:tcPr marT="91425" marB="91425" marR="91425" marL="91425"/>
                </a:tc>
                <a:tc hMerge="1"/>
                <a:tc hMerge="1"/>
                <a:tc hMerge="1"/>
                <a:tc hMerge="1"/>
                <a:tc hMerge="1"/>
                <a:tc hMerge="1"/>
              </a:tr>
              <a:tr h="496350">
                <a:tc>
                  <a:txBody>
                    <a:bodyPr>
                      <a:noAutofit/>
                    </a:bodyPr>
                    <a:lstStyle/>
                    <a:p>
                      <a:pPr indent="0" lvl="0" marL="0" rtl="0" algn="ctr">
                        <a:spcBef>
                          <a:spcPts val="0"/>
                        </a:spcBef>
                        <a:spcAft>
                          <a:spcPts val="0"/>
                        </a:spcAft>
                        <a:buClr>
                          <a:schemeClr val="dk1"/>
                        </a:buClr>
                        <a:buSzPts val="1100"/>
                        <a:buFont typeface="Arial"/>
                        <a:buNone/>
                      </a:pPr>
                      <a:r>
                        <a:rPr lang="en-US" sz="1800">
                          <a:solidFill>
                            <a:srgbClr val="FF0000"/>
                          </a:solidFill>
                          <a:latin typeface="Palatino"/>
                          <a:ea typeface="Palatino"/>
                          <a:cs typeface="Palatino"/>
                          <a:sym typeface="Palatino"/>
                        </a:rPr>
                        <a:t>Bile</a:t>
                      </a:r>
                      <a:endParaRPr>
                        <a:solidFill>
                          <a:srgbClr val="FF0000"/>
                        </a:solidFill>
                        <a:latin typeface="Palatino"/>
                        <a:ea typeface="Palatino"/>
                        <a:cs typeface="Palatino"/>
                        <a:sym typeface="Palatino"/>
                      </a:endParaRPr>
                    </a:p>
                  </a:txBody>
                  <a:tcPr marT="91425" marB="91425" marR="91425" marL="91425">
                    <a:solidFill>
                      <a:srgbClr val="FCE5CD"/>
                    </a:solidFill>
                  </a:tcPr>
                </a:tc>
                <a:tc gridSpan="3">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Obstructive jaundice </a:t>
                      </a:r>
                      <a:r>
                        <a:rPr lang="en-US">
                          <a:solidFill>
                            <a:srgbClr val="6AA84F"/>
                          </a:solidFill>
                          <a:latin typeface="Palatino"/>
                          <a:ea typeface="Palatino"/>
                          <a:cs typeface="Palatino"/>
                          <a:sym typeface="Palatino"/>
                        </a:rPr>
                        <a:t>Usually associated with steatorrhea.</a:t>
                      </a:r>
                      <a:endParaRPr>
                        <a:solidFill>
                          <a:srgbClr val="6AA84F"/>
                        </a:solidFill>
                        <a:latin typeface="Palatino"/>
                        <a:ea typeface="Palatino"/>
                        <a:cs typeface="Palatino"/>
                        <a:sym typeface="Palatino"/>
                      </a:endParaRPr>
                    </a:p>
                  </a:txBody>
                  <a:tcPr marT="91425" marB="91425" marR="91425" marL="91425">
                    <a:lnR cap="flat" cmpd="sng" w="9525">
                      <a:solidFill>
                        <a:srgbClr val="9E9E9E"/>
                      </a:solidFill>
                      <a:prstDash val="solid"/>
                      <a:round/>
                      <a:headEnd len="sm" w="sm" type="none"/>
                      <a:tailEnd len="sm" w="sm" type="none"/>
                    </a:lnR>
                  </a:tcPr>
                </a:tc>
                <a:tc hMerge="1"/>
                <a:tc hMerge="1"/>
                <a:tc gridSpan="4">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Terminal ileal resection bile cycle </a:t>
                      </a:r>
                      <a:endParaRPr>
                        <a:solidFill>
                          <a:schemeClr val="dk1"/>
                        </a:solidFill>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r>
              <a:tr h="208600">
                <a:tc gridSpan="8">
                  <a:txBody>
                    <a:bodyPr>
                      <a:noAutofit/>
                    </a:bodyPr>
                    <a:lstStyle/>
                    <a:p>
                      <a:pPr indent="0" lvl="0" marL="0" rtl="0" algn="ctr">
                        <a:spcBef>
                          <a:spcPts val="0"/>
                        </a:spcBef>
                        <a:spcAft>
                          <a:spcPts val="0"/>
                        </a:spcAft>
                        <a:buNone/>
                      </a:pPr>
                      <a:r>
                        <a:rPr b="1" lang="en-US">
                          <a:solidFill>
                            <a:schemeClr val="dk1"/>
                          </a:solidFill>
                          <a:latin typeface="Palatino"/>
                          <a:ea typeface="Palatino"/>
                          <a:cs typeface="Palatino"/>
                          <a:sym typeface="Palatino"/>
                        </a:rPr>
                        <a:t>Small intestine abnormalities</a:t>
                      </a:r>
                      <a:endParaRPr sz="1800">
                        <a:solidFill>
                          <a:schemeClr val="dk1"/>
                        </a:solidFill>
                        <a:latin typeface="Palatino"/>
                        <a:ea typeface="Palatino"/>
                        <a:cs typeface="Palatino"/>
                        <a:sym typeface="Palatino"/>
                      </a:endParaRPr>
                    </a:p>
                  </a:txBody>
                  <a:tcPr marT="91425" marB="91425" marR="91425" marL="91425">
                    <a:solidFill>
                      <a:srgbClr val="EAD1DC"/>
                    </a:solidFill>
                  </a:tcPr>
                </a:tc>
                <a:tc hMerge="1"/>
                <a:tc hMerge="1"/>
                <a:tc hMerge="1"/>
                <a:tc hMerge="1"/>
                <a:tc hMerge="1"/>
                <a:tc hMerge="1"/>
                <a:tc hMerge="1"/>
              </a:tr>
              <a:tr h="301025">
                <a:tc rowSpan="2">
                  <a:txBody>
                    <a:bodyPr>
                      <a:noAutofit/>
                    </a:bodyPr>
                    <a:lstStyle/>
                    <a:p>
                      <a:pPr indent="0" lvl="0" marL="0" rtl="0" algn="ctr">
                        <a:spcBef>
                          <a:spcPts val="0"/>
                        </a:spcBef>
                        <a:spcAft>
                          <a:spcPts val="0"/>
                        </a:spcAft>
                        <a:buNone/>
                      </a:pPr>
                      <a:r>
                        <a:rPr lang="en-US">
                          <a:solidFill>
                            <a:srgbClr val="FF0000"/>
                          </a:solidFill>
                          <a:latin typeface="Palatino"/>
                          <a:ea typeface="Palatino"/>
                          <a:cs typeface="Palatino"/>
                          <a:sym typeface="Palatino"/>
                        </a:rPr>
                        <a:t>Mucosa</a:t>
                      </a:r>
                      <a:endParaRPr>
                        <a:solidFill>
                          <a:srgbClr val="FF0000"/>
                        </a:solidFill>
                        <a:latin typeface="Palatino"/>
                        <a:ea typeface="Palatino"/>
                        <a:cs typeface="Palatino"/>
                        <a:sym typeface="Palatin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gridSpan="4" rowSpan="2">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Tropical sprue</a:t>
                      </a:r>
                      <a:endParaRPr>
                        <a:solidFill>
                          <a:schemeClr val="dk1"/>
                        </a:solidFill>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hMerge="1"/>
                <a:tc rowSpan="2" hMerge="1"/>
                <a:tc rowSpan="2" hMerge="1"/>
                <a:tc rowSpan="2">
                  <a:txBody>
                    <a:bodyPr>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Giardiasis</a:t>
                      </a:r>
                      <a:endParaRPr>
                        <a:solidFill>
                          <a:schemeClr val="dk1"/>
                        </a:solidFill>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Whipple's disease type of </a:t>
                      </a:r>
                      <a:endParaRPr>
                        <a:solidFill>
                          <a:schemeClr val="dk1"/>
                        </a:solidFill>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Celiac disease</a:t>
                      </a:r>
                      <a:endParaRPr>
                        <a:solidFill>
                          <a:schemeClr val="dk1"/>
                        </a:solidFill>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9725">
                <a:tc vMerge="1"/>
                <a:tc gridSpan="4" vMerge="1"/>
                <a:tc hMerge="1" vMerge="1"/>
                <a:tc hMerge="1" vMerge="1"/>
                <a:tc hMerge="1" vMerge="1"/>
                <a:tc vMerge="1"/>
                <a:tc vMerge="1"/>
                <a:tc vMerge="1"/>
              </a:tr>
              <a:tr h="1351800">
                <a:tc>
                  <a:txBody>
                    <a:bodyPr>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Inadequate small intestine</a:t>
                      </a:r>
                      <a:r>
                        <a:rPr lang="en-US">
                          <a:solidFill>
                            <a:srgbClr val="93C47D"/>
                          </a:solidFill>
                          <a:latin typeface="Palatino"/>
                          <a:ea typeface="Palatino"/>
                          <a:cs typeface="Palatino"/>
                          <a:sym typeface="Palatino"/>
                        </a:rPr>
                        <a:t> short small intestines </a:t>
                      </a:r>
                      <a:endParaRPr>
                        <a:solidFill>
                          <a:srgbClr val="93C47D"/>
                        </a:solidFill>
                        <a:latin typeface="Palatino"/>
                        <a:ea typeface="Palatino"/>
                        <a:cs typeface="Palatino"/>
                        <a:sym typeface="Palatino"/>
                      </a:endParaRPr>
                    </a:p>
                  </a:txBody>
                  <a:tcPr marT="91425"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FCE5CD"/>
                    </a:solidFill>
                  </a:tcPr>
                </a:tc>
                <a:tc>
                  <a:txBody>
                    <a:bodyPr>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 Crohn's disease </a:t>
                      </a:r>
                      <a:r>
                        <a:rPr lang="en-US">
                          <a:solidFill>
                            <a:srgbClr val="93C47D"/>
                          </a:solidFill>
                          <a:latin typeface="Palatino"/>
                          <a:ea typeface="Palatino"/>
                          <a:cs typeface="Palatino"/>
                          <a:sym typeface="Palatino"/>
                        </a:rPr>
                        <a:t>fibrosis shortens the small intestine </a:t>
                      </a:r>
                      <a:endParaRPr>
                        <a:solidFill>
                          <a:srgbClr val="93C47D"/>
                        </a:solidFill>
                        <a:latin typeface="Palatino"/>
                        <a:ea typeface="Palatino"/>
                        <a:cs typeface="Palatino"/>
                        <a:sym typeface="Palatino"/>
                      </a:endParaRPr>
                    </a:p>
                    <a:p>
                      <a:pPr indent="0" lvl="0" marL="0" rtl="0" algn="ctr">
                        <a:spcBef>
                          <a:spcPts val="0"/>
                        </a:spcBef>
                        <a:spcAft>
                          <a:spcPts val="0"/>
                        </a:spcAft>
                        <a:buClr>
                          <a:schemeClr val="dk1"/>
                        </a:buClr>
                        <a:buSzPts val="1100"/>
                        <a:buFont typeface="Arial"/>
                        <a:buNone/>
                      </a:pPr>
                      <a:r>
                        <a:t/>
                      </a:r>
                      <a:endParaRPr>
                        <a:solidFill>
                          <a:schemeClr val="dk1"/>
                        </a:solidFill>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6">
                  <a:txBody>
                    <a:bodyPr>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Intestinal resection</a:t>
                      </a:r>
                      <a:endParaRPr>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c hMerge="1"/>
                <a:tc hMerge="1"/>
                <a:tc hMerge="1"/>
                <a:tc hMerge="1"/>
                <a:tc hMerge="1"/>
              </a:tr>
              <a:tr h="423500">
                <a:tc>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Lymphatic obstruction</a:t>
                      </a:r>
                      <a:endParaRPr>
                        <a:solidFill>
                          <a:schemeClr val="dk1"/>
                        </a:solidFill>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c gridSpan="3">
                  <a:txBody>
                    <a:bodyPr>
                      <a:noAutofit/>
                    </a:bodyPr>
                    <a:lstStyle/>
                    <a:p>
                      <a:pPr indent="0" lvl="0" marL="0" rtl="0" algn="ctr">
                        <a:spcBef>
                          <a:spcPts val="0"/>
                        </a:spcBef>
                        <a:spcAft>
                          <a:spcPts val="0"/>
                        </a:spcAft>
                        <a:buNone/>
                      </a:pPr>
                      <a:r>
                        <a:rPr lang="en-US">
                          <a:latin typeface="Palatino"/>
                          <a:ea typeface="Palatino"/>
                          <a:cs typeface="Palatino"/>
                          <a:sym typeface="Palatino"/>
                        </a:rPr>
                        <a:t>Intestinal lymphangiectasia</a:t>
                      </a:r>
                      <a:endParaRPr>
                        <a:latin typeface="Palatino"/>
                        <a:ea typeface="Palatino"/>
                        <a:cs typeface="Palatino"/>
                        <a:sym typeface="Palatino"/>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c hMerge="1"/>
                <a:tc hMerge="1"/>
                <a:tc gridSpan="4">
                  <a:txBody>
                    <a:bodyPr>
                      <a:noAutofit/>
                    </a:bodyPr>
                    <a:lstStyle/>
                    <a:p>
                      <a:pPr indent="0" lvl="0" marL="0" rtl="0" algn="ctr">
                        <a:spcBef>
                          <a:spcPts val="0"/>
                        </a:spcBef>
                        <a:spcAft>
                          <a:spcPts val="0"/>
                        </a:spcAft>
                        <a:buNone/>
                      </a:pPr>
                      <a:r>
                        <a:rPr lang="en-US">
                          <a:latin typeface="Palatino"/>
                          <a:ea typeface="Palatino"/>
                          <a:cs typeface="Palatino"/>
                          <a:sym typeface="Palatino"/>
                        </a:rPr>
                        <a:t>Malignant lymphoma</a:t>
                      </a:r>
                      <a:endParaRPr>
                        <a:latin typeface="Palatino"/>
                        <a:ea typeface="Palatino"/>
                        <a:cs typeface="Palatino"/>
                        <a:sym typeface="Palatino"/>
                      </a:endParaRPr>
                    </a:p>
                  </a:txBody>
                  <a:tcPr marT="91425" marB="91425" marR="91425" marL="91425">
                    <a:lnR cap="flat" cmpd="sng" w="9525">
                      <a:solidFill>
                        <a:srgbClr val="9E9E9E"/>
                      </a:solidFill>
                      <a:prstDash val="solid"/>
                      <a:round/>
                      <a:headEnd len="sm" w="sm" type="none"/>
                      <a:tailEnd len="sm" w="sm" type="none"/>
                    </a:lnR>
                  </a:tcPr>
                </a:tc>
                <a:tc hMerge="1"/>
                <a:tc hMerge="1"/>
                <a:tc hMerge="1"/>
              </a:tr>
            </a:tbl>
          </a:graphicData>
        </a:graphic>
      </p:graphicFrame>
      <p:graphicFrame>
        <p:nvGraphicFramePr>
          <p:cNvPr id="172" name="Google Shape;172;p20"/>
          <p:cNvGraphicFramePr/>
          <p:nvPr/>
        </p:nvGraphicFramePr>
        <p:xfrm>
          <a:off x="2" y="785626"/>
          <a:ext cx="3000000" cy="3000000"/>
        </p:xfrm>
        <a:graphic>
          <a:graphicData uri="http://schemas.openxmlformats.org/drawingml/2006/table">
            <a:tbl>
              <a:tblPr>
                <a:noFill/>
                <a:tableStyleId>{4F4BFE3E-46C1-462E-8E40-2819993C33B4}</a:tableStyleId>
              </a:tblPr>
              <a:tblGrid>
                <a:gridCol w="1810025"/>
                <a:gridCol w="537100"/>
                <a:gridCol w="2157250"/>
                <a:gridCol w="675350"/>
                <a:gridCol w="1678250"/>
              </a:tblGrid>
              <a:tr h="490800">
                <a:tc gridSpan="5">
                  <a:txBody>
                    <a:bodyPr>
                      <a:noAutofit/>
                    </a:bodyPr>
                    <a:lstStyle/>
                    <a:p>
                      <a:pPr indent="0" lvl="0" marL="0" rtl="0" algn="ctr">
                        <a:lnSpc>
                          <a:spcPct val="90000"/>
                        </a:lnSpc>
                        <a:spcBef>
                          <a:spcPts val="0"/>
                        </a:spcBef>
                        <a:spcAft>
                          <a:spcPts val="0"/>
                        </a:spcAft>
                        <a:buNone/>
                      </a:pPr>
                      <a:r>
                        <a:rPr b="1" lang="en-US" sz="1700">
                          <a:solidFill>
                            <a:schemeClr val="dk1"/>
                          </a:solidFill>
                          <a:latin typeface="Palatino"/>
                          <a:ea typeface="Palatino"/>
                          <a:cs typeface="Palatino"/>
                          <a:sym typeface="Palatino"/>
                        </a:rPr>
                        <a:t>Pathophysiology of malabsorption syndrome </a:t>
                      </a:r>
                      <a:endParaRPr b="1" sz="1700">
                        <a:latin typeface="Palatino"/>
                        <a:ea typeface="Palatino"/>
                        <a:cs typeface="Palatino"/>
                        <a:sym typeface="Palatino"/>
                      </a:endParaRPr>
                    </a:p>
                  </a:txBody>
                  <a:tcPr marT="91425" marB="91425" marR="91425" marL="91425">
                    <a:lnL cap="flat" cmpd="sng" w="47625">
                      <a:solidFill>
                        <a:srgbClr val="9E9E9E"/>
                      </a:solidFill>
                      <a:prstDash val="solid"/>
                      <a:round/>
                      <a:headEnd len="sm" w="sm" type="none"/>
                      <a:tailEnd len="sm" w="sm" type="none"/>
                    </a:lnL>
                    <a:lnR cap="flat" cmpd="sng" w="47625">
                      <a:solidFill>
                        <a:srgbClr val="9E9E9E"/>
                      </a:solidFill>
                      <a:prstDash val="solid"/>
                      <a:round/>
                      <a:headEnd len="sm" w="sm" type="none"/>
                      <a:tailEnd len="sm" w="sm" type="none"/>
                    </a:lnR>
                    <a:lnT cap="flat" cmpd="sng" w="47625">
                      <a:solidFill>
                        <a:srgbClr val="9E9E9E"/>
                      </a:solidFill>
                      <a:prstDash val="solid"/>
                      <a:round/>
                      <a:headEnd len="sm" w="sm" type="none"/>
                      <a:tailEnd len="sm" w="sm" type="none"/>
                    </a:lnT>
                    <a:lnB cap="flat" cmpd="sng" w="47625">
                      <a:solidFill>
                        <a:srgbClr val="9E9E9E"/>
                      </a:solidFill>
                      <a:prstDash val="solid"/>
                      <a:round/>
                      <a:headEnd len="sm" w="sm" type="none"/>
                      <a:tailEnd len="sm" w="sm" type="none"/>
                    </a:lnB>
                    <a:solidFill>
                      <a:schemeClr val="lt2"/>
                    </a:solidFill>
                  </a:tcPr>
                </a:tc>
                <a:tc hMerge="1"/>
                <a:tc hMerge="1"/>
                <a:tc hMerge="1"/>
                <a:tc hMerge="1"/>
              </a:tr>
              <a:tr h="490800">
                <a:tc>
                  <a:txBody>
                    <a:bodyPr>
                      <a:noAutofit/>
                    </a:bodyPr>
                    <a:lstStyle/>
                    <a:p>
                      <a:pPr indent="0" lvl="0" marL="0" rtl="0" algn="ctr">
                        <a:lnSpc>
                          <a:spcPct val="90000"/>
                        </a:lnSpc>
                        <a:spcBef>
                          <a:spcPts val="0"/>
                        </a:spcBef>
                        <a:spcAft>
                          <a:spcPts val="0"/>
                        </a:spcAft>
                        <a:buNone/>
                      </a:pPr>
                      <a:r>
                        <a:rPr b="1" lang="en-US" sz="1700">
                          <a:solidFill>
                            <a:srgbClr val="FF0000"/>
                          </a:solidFill>
                          <a:latin typeface="Palatino"/>
                          <a:ea typeface="Palatino"/>
                          <a:cs typeface="Palatino"/>
                          <a:sym typeface="Palatino"/>
                        </a:rPr>
                        <a:t>Inadequate digestion</a:t>
                      </a:r>
                      <a:r>
                        <a:rPr b="1" lang="en-US" sz="1700">
                          <a:solidFill>
                            <a:schemeClr val="dk1"/>
                          </a:solidFill>
                          <a:latin typeface="Palatino"/>
                          <a:ea typeface="Palatino"/>
                          <a:cs typeface="Palatino"/>
                          <a:sym typeface="Palatino"/>
                        </a:rPr>
                        <a:t> </a:t>
                      </a:r>
                      <a:endParaRPr b="1" sz="1700">
                        <a:solidFill>
                          <a:schemeClr val="dk1"/>
                        </a:solidFill>
                        <a:latin typeface="Palatino"/>
                        <a:ea typeface="Palatino"/>
                        <a:cs typeface="Palatino"/>
                        <a:sym typeface="Palatino"/>
                      </a:endParaRPr>
                    </a:p>
                  </a:txBody>
                  <a:tcPr marT="91425" marB="91425" marR="91425" marL="91425">
                    <a:lnL cap="flat" cmpd="sng" w="47625">
                      <a:solidFill>
                        <a:srgbClr val="9E9E9E"/>
                      </a:solidFill>
                      <a:prstDash val="solid"/>
                      <a:round/>
                      <a:headEnd len="sm" w="sm" type="none"/>
                      <a:tailEnd len="sm" w="sm" type="none"/>
                    </a:lnL>
                    <a:lnR cap="flat" cmpd="sng" w="47625">
                      <a:solidFill>
                        <a:srgbClr val="9E9E9E"/>
                      </a:solidFill>
                      <a:prstDash val="solid"/>
                      <a:round/>
                      <a:headEnd len="sm" w="sm" type="none"/>
                      <a:tailEnd len="sm" w="sm" type="none"/>
                    </a:lnR>
                    <a:lnT cap="flat" cmpd="sng" w="47625">
                      <a:solidFill>
                        <a:srgbClr val="9E9E9E"/>
                      </a:solidFill>
                      <a:prstDash val="solid"/>
                      <a:round/>
                      <a:headEnd len="sm" w="sm" type="none"/>
                      <a:tailEnd len="sm" w="sm" type="none"/>
                    </a:lnT>
                    <a:lnB cap="flat" cmpd="sng" w="47625">
                      <a:solidFill>
                        <a:srgbClr val="9E9E9E"/>
                      </a:solidFill>
                      <a:prstDash val="solid"/>
                      <a:round/>
                      <a:headEnd len="sm" w="sm" type="none"/>
                      <a:tailEnd len="sm" w="sm" type="none"/>
                    </a:lnB>
                    <a:solidFill>
                      <a:srgbClr val="D9EAD3"/>
                    </a:solidFill>
                  </a:tcPr>
                </a:tc>
                <a:tc>
                  <a:txBody>
                    <a:bodyPr>
                      <a:noAutofit/>
                    </a:bodyPr>
                    <a:lstStyle/>
                    <a:p>
                      <a:pPr indent="0" lvl="0" marL="0" rtl="0" algn="ctr">
                        <a:spcBef>
                          <a:spcPts val="0"/>
                        </a:spcBef>
                        <a:spcAft>
                          <a:spcPts val="0"/>
                        </a:spcAft>
                        <a:buNone/>
                      </a:pPr>
                      <a:r>
                        <a:rPr lang="en-US"/>
                        <a:t>Or</a:t>
                      </a:r>
                      <a:endParaRPr/>
                    </a:p>
                  </a:txBody>
                  <a:tcPr marT="91425" marB="91425" marR="91425" marL="91425">
                    <a:lnL cap="flat" cmpd="sng" w="47625">
                      <a:solidFill>
                        <a:srgbClr val="9E9E9E"/>
                      </a:solidFill>
                      <a:prstDash val="solid"/>
                      <a:round/>
                      <a:headEnd len="sm" w="sm" type="none"/>
                      <a:tailEnd len="sm" w="sm" type="none"/>
                    </a:lnL>
                    <a:lnR cap="flat" cmpd="sng" w="47625">
                      <a:solidFill>
                        <a:srgbClr val="9E9E9E"/>
                      </a:solidFill>
                      <a:prstDash val="solid"/>
                      <a:round/>
                      <a:headEnd len="sm" w="sm" type="none"/>
                      <a:tailEnd len="sm" w="sm" type="none"/>
                    </a:lnR>
                    <a:lnT cap="flat" cmpd="sng" w="47625">
                      <a:solidFill>
                        <a:srgbClr val="9E9E9E"/>
                      </a:solidFill>
                      <a:prstDash val="solid"/>
                      <a:round/>
                      <a:headEnd len="sm" w="sm" type="none"/>
                      <a:tailEnd len="sm" w="sm" type="none"/>
                    </a:lnT>
                    <a:lnB cap="flat" cmpd="sng" w="47625">
                      <a:solidFill>
                        <a:srgbClr val="9E9E9E"/>
                      </a:solidFill>
                      <a:prstDash val="solid"/>
                      <a:round/>
                      <a:headEnd len="sm" w="sm" type="none"/>
                      <a:tailEnd len="sm" w="sm" type="none"/>
                    </a:lnB>
                    <a:solidFill>
                      <a:schemeClr val="lt2"/>
                    </a:solidFill>
                  </a:tcPr>
                </a:tc>
                <a:tc>
                  <a:txBody>
                    <a:bodyPr>
                      <a:noAutofit/>
                    </a:bodyPr>
                    <a:lstStyle/>
                    <a:p>
                      <a:pPr indent="0" lvl="0" marL="0" rtl="0" algn="ctr">
                        <a:spcBef>
                          <a:spcPts val="0"/>
                        </a:spcBef>
                        <a:spcAft>
                          <a:spcPts val="0"/>
                        </a:spcAft>
                        <a:buNone/>
                      </a:pPr>
                      <a:r>
                        <a:rPr b="1" lang="en-US">
                          <a:solidFill>
                            <a:srgbClr val="FF0000"/>
                          </a:solidFill>
                        </a:rPr>
                        <a:t>Small intestine abnormalities </a:t>
                      </a:r>
                      <a:endParaRPr b="1">
                        <a:solidFill>
                          <a:srgbClr val="FF0000"/>
                        </a:solidFill>
                      </a:endParaRPr>
                    </a:p>
                  </a:txBody>
                  <a:tcPr marT="91425" marB="91425" marR="91425" marL="91425">
                    <a:lnL cap="flat" cmpd="sng" w="47625">
                      <a:solidFill>
                        <a:srgbClr val="9E9E9E"/>
                      </a:solidFill>
                      <a:prstDash val="solid"/>
                      <a:round/>
                      <a:headEnd len="sm" w="sm" type="none"/>
                      <a:tailEnd len="sm" w="sm" type="none"/>
                    </a:lnL>
                    <a:lnR cap="flat" cmpd="sng" w="47625">
                      <a:solidFill>
                        <a:srgbClr val="9E9E9E"/>
                      </a:solidFill>
                      <a:prstDash val="solid"/>
                      <a:round/>
                      <a:headEnd len="sm" w="sm" type="none"/>
                      <a:tailEnd len="sm" w="sm" type="none"/>
                    </a:lnR>
                    <a:lnT cap="flat" cmpd="sng" w="47625">
                      <a:solidFill>
                        <a:srgbClr val="9E9E9E"/>
                      </a:solidFill>
                      <a:prstDash val="solid"/>
                      <a:round/>
                      <a:headEnd len="sm" w="sm" type="none"/>
                      <a:tailEnd len="sm" w="sm" type="none"/>
                    </a:lnT>
                    <a:lnB cap="flat" cmpd="sng" w="47625">
                      <a:solidFill>
                        <a:srgbClr val="9E9E9E"/>
                      </a:solidFill>
                      <a:prstDash val="solid"/>
                      <a:round/>
                      <a:headEnd len="sm" w="sm" type="none"/>
                      <a:tailEnd len="sm" w="sm" type="none"/>
                    </a:lnB>
                    <a:solidFill>
                      <a:srgbClr val="EAD1DC"/>
                    </a:solidFill>
                  </a:tcPr>
                </a:tc>
                <a:tc>
                  <a:txBody>
                    <a:bodyPr>
                      <a:noAutofit/>
                    </a:bodyPr>
                    <a:lstStyle/>
                    <a:p>
                      <a:pPr indent="0" lvl="0" marL="0" rtl="0" algn="ctr">
                        <a:spcBef>
                          <a:spcPts val="0"/>
                        </a:spcBef>
                        <a:spcAft>
                          <a:spcPts val="0"/>
                        </a:spcAft>
                        <a:buNone/>
                      </a:pPr>
                      <a:r>
                        <a:rPr b="1" lang="en-US"/>
                        <a:t>=</a:t>
                      </a:r>
                      <a:endParaRPr b="1"/>
                    </a:p>
                  </a:txBody>
                  <a:tcPr marT="91425" marB="91425" marR="91425" marL="91425">
                    <a:lnL cap="flat" cmpd="sng" w="47625">
                      <a:solidFill>
                        <a:srgbClr val="9E9E9E"/>
                      </a:solidFill>
                      <a:prstDash val="solid"/>
                      <a:round/>
                      <a:headEnd len="sm" w="sm" type="none"/>
                      <a:tailEnd len="sm" w="sm" type="none"/>
                    </a:lnL>
                    <a:lnR cap="flat" cmpd="sng" w="47625">
                      <a:solidFill>
                        <a:srgbClr val="9E9E9E"/>
                      </a:solidFill>
                      <a:prstDash val="solid"/>
                      <a:round/>
                      <a:headEnd len="sm" w="sm" type="none"/>
                      <a:tailEnd len="sm" w="sm" type="none"/>
                    </a:lnR>
                    <a:lnT cap="flat" cmpd="sng" w="47625">
                      <a:solidFill>
                        <a:srgbClr val="9E9E9E"/>
                      </a:solidFill>
                      <a:prstDash val="solid"/>
                      <a:round/>
                      <a:headEnd len="sm" w="sm" type="none"/>
                      <a:tailEnd len="sm" w="sm" type="none"/>
                    </a:lnT>
                    <a:lnB cap="flat" cmpd="sng" w="47625">
                      <a:solidFill>
                        <a:srgbClr val="9E9E9E"/>
                      </a:solidFill>
                      <a:prstDash val="solid"/>
                      <a:round/>
                      <a:headEnd len="sm" w="sm" type="none"/>
                      <a:tailEnd len="sm" w="sm" type="none"/>
                    </a:lnB>
                    <a:solidFill>
                      <a:schemeClr val="lt2"/>
                    </a:solidFill>
                  </a:tcPr>
                </a:tc>
                <a:tc>
                  <a:txBody>
                    <a:bodyPr>
                      <a:noAutofit/>
                    </a:bodyPr>
                    <a:lstStyle/>
                    <a:p>
                      <a:pPr indent="0" lvl="0" marL="0" rtl="0" algn="ctr">
                        <a:spcBef>
                          <a:spcPts val="0"/>
                        </a:spcBef>
                        <a:spcAft>
                          <a:spcPts val="0"/>
                        </a:spcAft>
                        <a:buNone/>
                      </a:pPr>
                      <a:r>
                        <a:rPr b="1" lang="en-US">
                          <a:solidFill>
                            <a:srgbClr val="FF0000"/>
                          </a:solidFill>
                        </a:rPr>
                        <a:t>Malabsorption</a:t>
                      </a:r>
                      <a:r>
                        <a:rPr lang="en-US"/>
                        <a:t> </a:t>
                      </a:r>
                      <a:endParaRPr/>
                    </a:p>
                  </a:txBody>
                  <a:tcPr marT="91425" marB="91425" marR="91425" marL="91425">
                    <a:lnL cap="flat" cmpd="sng" w="47625">
                      <a:solidFill>
                        <a:srgbClr val="9E9E9E"/>
                      </a:solidFill>
                      <a:prstDash val="solid"/>
                      <a:round/>
                      <a:headEnd len="sm" w="sm" type="none"/>
                      <a:tailEnd len="sm" w="sm" type="none"/>
                    </a:lnL>
                    <a:lnR cap="flat" cmpd="sng" w="47625">
                      <a:solidFill>
                        <a:srgbClr val="9E9E9E"/>
                      </a:solidFill>
                      <a:prstDash val="solid"/>
                      <a:round/>
                      <a:headEnd len="sm" w="sm" type="none"/>
                      <a:tailEnd len="sm" w="sm" type="none"/>
                    </a:lnR>
                    <a:lnT cap="flat" cmpd="sng" w="47625">
                      <a:solidFill>
                        <a:srgbClr val="9E9E9E"/>
                      </a:solidFill>
                      <a:prstDash val="solid"/>
                      <a:round/>
                      <a:headEnd len="sm" w="sm" type="none"/>
                      <a:tailEnd len="sm" w="sm" type="none"/>
                    </a:lnT>
                    <a:lnB cap="flat" cmpd="sng" w="47625">
                      <a:solidFill>
                        <a:srgbClr val="9E9E9E"/>
                      </a:solidFill>
                      <a:prstDash val="solid"/>
                      <a:round/>
                      <a:headEnd len="sm" w="sm" type="none"/>
                      <a:tailEnd len="sm" w="sm" type="none"/>
                    </a:lnB>
                    <a:solidFill>
                      <a:srgbClr val="FCE5CD"/>
                    </a:solidFill>
                  </a:tcPr>
                </a:tc>
              </a:tr>
            </a:tbl>
          </a:graphicData>
        </a:graphic>
      </p:graphicFrame>
      <p:pic>
        <p:nvPicPr>
          <p:cNvPr id="173" name="Google Shape;173;p20"/>
          <p:cNvPicPr preferRelativeResize="0"/>
          <p:nvPr/>
        </p:nvPicPr>
        <p:blipFill rotWithShape="1">
          <a:blip r:embed="rId3">
            <a:alphaModFix/>
          </a:blip>
          <a:srcRect b="0" l="0" r="0" t="0"/>
          <a:stretch/>
        </p:blipFill>
        <p:spPr>
          <a:xfrm>
            <a:off x="0" y="0"/>
            <a:ext cx="1040224" cy="10968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7" name="Shape 177"/>
        <p:cNvGrpSpPr/>
        <p:nvPr/>
      </p:nvGrpSpPr>
      <p:grpSpPr>
        <a:xfrm>
          <a:off x="0" y="0"/>
          <a:ext cx="0" cy="0"/>
          <a:chOff x="0" y="0"/>
          <a:chExt cx="0" cy="0"/>
        </a:xfrm>
      </p:grpSpPr>
      <p:sp>
        <p:nvSpPr>
          <p:cNvPr id="178" name="Google Shape;178;p21"/>
          <p:cNvSpPr txBox="1"/>
          <p:nvPr>
            <p:ph type="title"/>
          </p:nvPr>
        </p:nvSpPr>
        <p:spPr>
          <a:xfrm>
            <a:off x="50" y="0"/>
            <a:ext cx="6858000" cy="785700"/>
          </a:xfrm>
          <a:prstGeom prst="rect">
            <a:avLst/>
          </a:prstGeom>
          <a:solidFill>
            <a:srgbClr val="DCD2C8"/>
          </a:solidFill>
          <a:ln cap="flat" cmpd="sng" w="9525">
            <a:solidFill>
              <a:srgbClr val="882105"/>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b="1" lang="en-US" sz="1359"/>
              <a:t>Know That Malabsorption Can Affect Many Organ Systems</a:t>
            </a:r>
            <a:br>
              <a:rPr b="1" lang="en-US" sz="1359"/>
            </a:br>
            <a:r>
              <a:rPr b="1" lang="en-US" sz="1359"/>
              <a:t>(Alimentary Tract,  Hematopoietic System,  Musculoskeletal System,</a:t>
            </a:r>
            <a:br>
              <a:rPr b="1" lang="en-US" sz="1359"/>
            </a:br>
            <a:r>
              <a:rPr b="1" lang="en-US" sz="1359"/>
              <a:t>Endocrine System, Epidermis,  Nervous System)</a:t>
            </a:r>
            <a:br>
              <a:rPr b="1" lang="en-US" sz="1359"/>
            </a:br>
            <a:endParaRPr b="1" sz="1359"/>
          </a:p>
        </p:txBody>
      </p:sp>
      <p:graphicFrame>
        <p:nvGraphicFramePr>
          <p:cNvPr id="179" name="Google Shape;179;p21"/>
          <p:cNvGraphicFramePr/>
          <p:nvPr/>
        </p:nvGraphicFramePr>
        <p:xfrm>
          <a:off x="0" y="625503"/>
          <a:ext cx="3000000" cy="3000000"/>
        </p:xfrm>
        <a:graphic>
          <a:graphicData uri="http://schemas.openxmlformats.org/drawingml/2006/table">
            <a:tbl>
              <a:tblPr>
                <a:noFill/>
                <a:tableStyleId>{4F4BFE3E-46C1-462E-8E40-2819993C33B4}</a:tableStyleId>
              </a:tblPr>
              <a:tblGrid>
                <a:gridCol w="2081350"/>
                <a:gridCol w="1248550"/>
                <a:gridCol w="1280150"/>
                <a:gridCol w="609975"/>
                <a:gridCol w="1637950"/>
              </a:tblGrid>
              <a:tr h="455400">
                <a:tc gridSpan="5">
                  <a:txBody>
                    <a:bodyPr>
                      <a:noAutofit/>
                    </a:bodyPr>
                    <a:lstStyle/>
                    <a:p>
                      <a:pPr indent="0" lvl="0" marL="0" rtl="0" algn="ctr">
                        <a:spcBef>
                          <a:spcPts val="0"/>
                        </a:spcBef>
                        <a:spcAft>
                          <a:spcPts val="0"/>
                        </a:spcAft>
                        <a:buNone/>
                      </a:pPr>
                      <a:r>
                        <a:rPr lang="en-US" sz="1800">
                          <a:latin typeface="Palatino"/>
                          <a:ea typeface="Palatino"/>
                          <a:cs typeface="Palatino"/>
                          <a:sym typeface="Palatino"/>
                        </a:rPr>
                        <a:t>Malabsorption syndrome </a:t>
                      </a:r>
                      <a:endParaRPr sz="1800">
                        <a:latin typeface="Palatino"/>
                        <a:ea typeface="Palatino"/>
                        <a:cs typeface="Palatino"/>
                        <a:sym typeface="Palatin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hMerge="1"/>
                <a:tc hMerge="1"/>
                <a:tc hMerge="1"/>
                <a:tc hMerge="1"/>
              </a:tr>
              <a:tr h="455400">
                <a:tc gridSpan="5">
                  <a:txBody>
                    <a:bodyPr>
                      <a:noAutofit/>
                    </a:bodyPr>
                    <a:lstStyle/>
                    <a:p>
                      <a:pPr indent="0" lvl="0" marL="0" rtl="0" algn="ctr">
                        <a:spcBef>
                          <a:spcPts val="0"/>
                        </a:spcBef>
                        <a:spcAft>
                          <a:spcPts val="0"/>
                        </a:spcAft>
                        <a:buNone/>
                      </a:pPr>
                      <a:r>
                        <a:rPr lang="en-US" sz="1800">
                          <a:latin typeface="Palatino"/>
                          <a:ea typeface="Palatino"/>
                          <a:cs typeface="Palatino"/>
                          <a:sym typeface="Palatino"/>
                        </a:rPr>
                        <a:t>Clinical features Depend on the deficient nutrient</a:t>
                      </a:r>
                      <a:endParaRPr sz="1800">
                        <a:latin typeface="Palatino"/>
                        <a:ea typeface="Palatino"/>
                        <a:cs typeface="Palatino"/>
                        <a:sym typeface="Palatin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CE5CD"/>
                    </a:solidFill>
                  </a:tcPr>
                </a:tc>
                <a:tc hMerge="1"/>
                <a:tc hMerge="1"/>
                <a:tc hMerge="1"/>
                <a:tc hMerge="1"/>
              </a:tr>
              <a:tr h="174750">
                <a:tc gridSpan="5">
                  <a:txBody>
                    <a:bodyPr>
                      <a:noAutofit/>
                    </a:bodyPr>
                    <a:lstStyle/>
                    <a:p>
                      <a:pPr indent="0" lvl="0" marL="0" rtl="0" algn="l">
                        <a:spcBef>
                          <a:spcPts val="0"/>
                        </a:spcBef>
                        <a:spcAft>
                          <a:spcPts val="0"/>
                        </a:spcAft>
                        <a:buNone/>
                      </a:pPr>
                      <a:r>
                        <a:rPr lang="en-US">
                          <a:latin typeface="Palatino"/>
                          <a:ea typeface="Palatino"/>
                          <a:cs typeface="Palatino"/>
                          <a:sym typeface="Palatino"/>
                        </a:rPr>
                        <a:t>Depend on deficiencient nutrient :</a:t>
                      </a:r>
                      <a:endParaRPr>
                        <a:latin typeface="Palatino"/>
                        <a:ea typeface="Palatino"/>
                        <a:cs typeface="Palatino"/>
                        <a:sym typeface="Palatin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5A6BD"/>
                    </a:solidFill>
                  </a:tcPr>
                </a:tc>
                <a:tc hMerge="1"/>
                <a:tc hMerge="1"/>
                <a:tc hMerge="1"/>
                <a:tc hMerge="1"/>
              </a:tr>
              <a:tr h="392400">
                <a:tc gridSpan="2">
                  <a:txBody>
                    <a:bodyPr>
                      <a:noAutofit/>
                    </a:bodyPr>
                    <a:lstStyle/>
                    <a:p>
                      <a:pPr indent="0" lvl="0" marL="0" rtl="0" algn="l">
                        <a:spcBef>
                          <a:spcPts val="0"/>
                        </a:spcBef>
                        <a:spcAft>
                          <a:spcPts val="0"/>
                        </a:spcAft>
                        <a:buNone/>
                      </a:pPr>
                      <a:r>
                        <a:rPr lang="en-US">
                          <a:latin typeface="Palatino"/>
                          <a:ea typeface="Palatino"/>
                          <a:cs typeface="Palatino"/>
                          <a:sym typeface="Palatino"/>
                        </a:rPr>
                        <a:t>Protein</a:t>
                      </a:r>
                      <a:endParaRPr>
                        <a:latin typeface="Palatino"/>
                        <a:ea typeface="Palatino"/>
                        <a:cs typeface="Palatino"/>
                        <a:sym typeface="Palatino"/>
                      </a:endParaRPr>
                    </a:p>
                  </a:txBody>
                  <a:tcPr marT="91425" marB="91425" marR="91425" marL="91425">
                    <a:lnT cap="flat" cmpd="sng" w="9525">
                      <a:solidFill>
                        <a:srgbClr val="FFFFFF"/>
                      </a:solidFill>
                      <a:prstDash val="solid"/>
                      <a:round/>
                      <a:headEnd len="sm" w="sm" type="none"/>
                      <a:tailEnd len="sm" w="sm" type="none"/>
                    </a:lnT>
                    <a:solidFill>
                      <a:srgbClr val="D0E0E3"/>
                    </a:solidFill>
                  </a:tcPr>
                </a:tc>
                <a:tc hMerge="1"/>
                <a:tc gridSpan="3">
                  <a:txBody>
                    <a:bodyPr>
                      <a:noAutofit/>
                    </a:bodyPr>
                    <a:lstStyle/>
                    <a:p>
                      <a:pPr indent="0" lvl="0" marL="0" rtl="0" algn="l">
                        <a:spcBef>
                          <a:spcPts val="0"/>
                        </a:spcBef>
                        <a:spcAft>
                          <a:spcPts val="0"/>
                        </a:spcAft>
                        <a:buNone/>
                      </a:pPr>
                      <a:r>
                        <a:rPr lang="en-US">
                          <a:latin typeface="Palatino"/>
                          <a:ea typeface="Palatino"/>
                          <a:cs typeface="Palatino"/>
                          <a:sym typeface="Palatino"/>
                        </a:rPr>
                        <a:t>Muscle wasting swallowing or oedema</a:t>
                      </a:r>
                      <a:endParaRPr>
                        <a:latin typeface="Palatino"/>
                        <a:ea typeface="Palatino"/>
                        <a:cs typeface="Palatino"/>
                        <a:sym typeface="Palatino"/>
                      </a:endParaRPr>
                    </a:p>
                  </a:txBody>
                  <a:tcPr marT="91425" marB="91425" marR="91425" marL="91425">
                    <a:lnT cap="flat" cmpd="sng" w="9525">
                      <a:solidFill>
                        <a:srgbClr val="FFFFFF"/>
                      </a:solidFill>
                      <a:prstDash val="solid"/>
                      <a:round/>
                      <a:headEnd len="sm" w="sm" type="none"/>
                      <a:tailEnd len="sm" w="sm" type="none"/>
                    </a:lnT>
                  </a:tcPr>
                </a:tc>
                <a:tc hMerge="1"/>
                <a:tc hMerge="1"/>
              </a:tr>
              <a:tr h="601950">
                <a:tc gridSpan="2">
                  <a:txBody>
                    <a:bodyPr>
                      <a:noAutofit/>
                    </a:bodyPr>
                    <a:lstStyle/>
                    <a:p>
                      <a:pPr indent="0" lvl="0" marL="0" rtl="0" algn="l">
                        <a:spcBef>
                          <a:spcPts val="0"/>
                        </a:spcBef>
                        <a:spcAft>
                          <a:spcPts val="0"/>
                        </a:spcAft>
                        <a:buNone/>
                      </a:pPr>
                      <a:r>
                        <a:rPr lang="en-US">
                          <a:latin typeface="Palatino"/>
                          <a:ea typeface="Palatino"/>
                          <a:cs typeface="Palatino"/>
                          <a:sym typeface="Palatino"/>
                        </a:rPr>
                        <a:t>B12, folic acid and iron deficiency </a:t>
                      </a:r>
                      <a:endParaRPr>
                        <a:latin typeface="Palatino"/>
                        <a:ea typeface="Palatino"/>
                        <a:cs typeface="Palatino"/>
                        <a:sym typeface="Palatino"/>
                      </a:endParaRPr>
                    </a:p>
                  </a:txBody>
                  <a:tcPr marT="91425" marB="91425" marR="91425" marL="91425">
                    <a:solidFill>
                      <a:srgbClr val="EAD1DC"/>
                    </a:solidFill>
                  </a:tcPr>
                </a:tc>
                <a:tc hMerge="1"/>
                <a:tc gridSpan="2">
                  <a:txBody>
                    <a:bodyPr>
                      <a:noAutofit/>
                    </a:bodyPr>
                    <a:lstStyle/>
                    <a:p>
                      <a:pPr indent="0" lvl="0" marL="0" rtl="0" algn="l">
                        <a:spcBef>
                          <a:spcPts val="0"/>
                        </a:spcBef>
                        <a:spcAft>
                          <a:spcPts val="0"/>
                        </a:spcAft>
                        <a:buNone/>
                      </a:pPr>
                      <a:r>
                        <a:rPr lang="en-US">
                          <a:latin typeface="Palatino"/>
                          <a:ea typeface="Palatino"/>
                          <a:cs typeface="Palatino"/>
                          <a:sym typeface="Palatino"/>
                        </a:rPr>
                        <a:t>-Anaemia </a:t>
                      </a:r>
                      <a:endParaRPr>
                        <a:latin typeface="Palatino"/>
                        <a:ea typeface="Palatino"/>
                        <a:cs typeface="Palatino"/>
                        <a:sym typeface="Palatino"/>
                      </a:endParaRPr>
                    </a:p>
                  </a:txBody>
                  <a:tcPr marT="91425" marB="91425" marR="91425" marL="91425"/>
                </a:tc>
                <a:tc hMerge="1"/>
                <a:tc>
                  <a:txBody>
                    <a:bodyPr>
                      <a:noAutofit/>
                    </a:bodyPr>
                    <a:lstStyle/>
                    <a:p>
                      <a:pPr indent="0" lvl="0" marL="0" rtl="0" algn="l">
                        <a:spcBef>
                          <a:spcPts val="0"/>
                        </a:spcBef>
                        <a:spcAft>
                          <a:spcPts val="0"/>
                        </a:spcAft>
                        <a:buNone/>
                      </a:pPr>
                      <a:r>
                        <a:rPr lang="en-US">
                          <a:latin typeface="Palatino"/>
                          <a:ea typeface="Palatino"/>
                          <a:cs typeface="Palatino"/>
                          <a:sym typeface="Palatino"/>
                        </a:rPr>
                        <a:t>-fatigue and weakness</a:t>
                      </a:r>
                      <a:endParaRPr>
                        <a:latin typeface="Palatino"/>
                        <a:ea typeface="Palatino"/>
                        <a:cs typeface="Palatino"/>
                        <a:sym typeface="Palatino"/>
                      </a:endParaRPr>
                    </a:p>
                  </a:txBody>
                  <a:tcPr marT="91425" marB="91425" marR="91425" marL="91425"/>
                </a:tc>
              </a:tr>
              <a:tr h="601950">
                <a:tc gridSpan="2">
                  <a:txBody>
                    <a:bodyPr>
                      <a:noAutofit/>
                    </a:bodyPr>
                    <a:lstStyle/>
                    <a:p>
                      <a:pPr indent="0" lvl="0" marL="0" rtl="0" algn="l">
                        <a:spcBef>
                          <a:spcPts val="0"/>
                        </a:spcBef>
                        <a:spcAft>
                          <a:spcPts val="0"/>
                        </a:spcAft>
                        <a:buNone/>
                      </a:pPr>
                      <a:r>
                        <a:rPr lang="en-US">
                          <a:latin typeface="Palatino"/>
                          <a:ea typeface="Palatino"/>
                          <a:cs typeface="Palatino"/>
                          <a:sym typeface="Palatino"/>
                        </a:rPr>
                        <a:t>Vitamin D and calcium </a:t>
                      </a:r>
                      <a:endParaRPr>
                        <a:latin typeface="Palatino"/>
                        <a:ea typeface="Palatino"/>
                        <a:cs typeface="Palatino"/>
                        <a:sym typeface="Palatino"/>
                      </a:endParaRPr>
                    </a:p>
                  </a:txBody>
                  <a:tcPr marT="91425" marB="91425" marR="91425" marL="91425">
                    <a:solidFill>
                      <a:srgbClr val="D0E0E3"/>
                    </a:solidFill>
                  </a:tcPr>
                </a:tc>
                <a:tc hMerge="1"/>
                <a:tc gridSpan="2">
                  <a:txBody>
                    <a:bodyPr>
                      <a:noAutofit/>
                    </a:bodyPr>
                    <a:lstStyle/>
                    <a:p>
                      <a:pPr indent="0" lvl="0" marL="0" rtl="0" algn="l">
                        <a:spcBef>
                          <a:spcPts val="0"/>
                        </a:spcBef>
                        <a:spcAft>
                          <a:spcPts val="0"/>
                        </a:spcAft>
                        <a:buNone/>
                      </a:pPr>
                      <a:r>
                        <a:rPr lang="en-US">
                          <a:latin typeface="Palatino"/>
                          <a:ea typeface="Palatino"/>
                          <a:cs typeface="Palatino"/>
                          <a:sym typeface="Palatino"/>
                        </a:rPr>
                        <a:t>-Osteomalacia and osteoporosis</a:t>
                      </a:r>
                      <a:endParaRPr>
                        <a:latin typeface="Palatino"/>
                        <a:ea typeface="Palatino"/>
                        <a:cs typeface="Palatino"/>
                        <a:sym typeface="Palatino"/>
                      </a:endParaRPr>
                    </a:p>
                  </a:txBody>
                  <a:tcPr marT="91425" marB="91425" marR="91425" marL="91425"/>
                </a:tc>
                <a:tc hMerge="1"/>
                <a:tc>
                  <a:txBody>
                    <a:bodyPr>
                      <a:noAutofit/>
                    </a:bodyPr>
                    <a:lstStyle/>
                    <a:p>
                      <a:pPr indent="0" lvl="0" marL="0" rtl="0" algn="l">
                        <a:spcBef>
                          <a:spcPts val="0"/>
                        </a:spcBef>
                        <a:spcAft>
                          <a:spcPts val="0"/>
                        </a:spcAft>
                        <a:buNone/>
                      </a:pPr>
                      <a:r>
                        <a:rPr lang="en-US">
                          <a:latin typeface="Palatino"/>
                          <a:ea typeface="Palatino"/>
                          <a:cs typeface="Palatino"/>
                          <a:sym typeface="Palatino"/>
                        </a:rPr>
                        <a:t>-Muscle cramp </a:t>
                      </a:r>
                      <a:endParaRPr>
                        <a:latin typeface="Palatino"/>
                        <a:ea typeface="Palatino"/>
                        <a:cs typeface="Palatino"/>
                        <a:sym typeface="Palatino"/>
                      </a:endParaRPr>
                    </a:p>
                  </a:txBody>
                  <a:tcPr marT="91425" marB="91425" marR="91425" marL="91425"/>
                </a:tc>
              </a:tr>
              <a:tr h="601950">
                <a:tc gridSpan="2">
                  <a:txBody>
                    <a:bodyPr>
                      <a:noAutofit/>
                    </a:bodyPr>
                    <a:lstStyle/>
                    <a:p>
                      <a:pPr indent="0" lvl="0" marL="0" rtl="0" algn="l">
                        <a:spcBef>
                          <a:spcPts val="0"/>
                        </a:spcBef>
                        <a:spcAft>
                          <a:spcPts val="0"/>
                        </a:spcAft>
                        <a:buNone/>
                      </a:pPr>
                      <a:r>
                        <a:rPr lang="en-US">
                          <a:latin typeface="Palatino"/>
                          <a:ea typeface="Palatino"/>
                          <a:cs typeface="Palatino"/>
                          <a:sym typeface="Palatino"/>
                        </a:rPr>
                        <a:t>Vitamin k and other coagulation factors </a:t>
                      </a:r>
                      <a:endParaRPr>
                        <a:latin typeface="Palatino"/>
                        <a:ea typeface="Palatino"/>
                        <a:cs typeface="Palatino"/>
                        <a:sym typeface="Palatino"/>
                      </a:endParaRPr>
                    </a:p>
                  </a:txBody>
                  <a:tcPr marT="91425" marB="91425" marR="91425" marL="91425">
                    <a:solidFill>
                      <a:srgbClr val="EAD1DC"/>
                    </a:solidFill>
                  </a:tcPr>
                </a:tc>
                <a:tc hMerge="1"/>
                <a:tc gridSpan="3">
                  <a:txBody>
                    <a:bodyPr>
                      <a:noAutofit/>
                    </a:bodyPr>
                    <a:lstStyle/>
                    <a:p>
                      <a:pPr indent="0" lvl="0" marL="0" rtl="0" algn="l">
                        <a:spcBef>
                          <a:spcPts val="0"/>
                        </a:spcBef>
                        <a:spcAft>
                          <a:spcPts val="0"/>
                        </a:spcAft>
                        <a:buNone/>
                      </a:pPr>
                      <a:r>
                        <a:rPr lang="en-US">
                          <a:latin typeface="Palatino"/>
                          <a:ea typeface="Palatino"/>
                          <a:cs typeface="Palatino"/>
                          <a:sym typeface="Palatino"/>
                        </a:rPr>
                        <a:t>-Bleeding tendencies </a:t>
                      </a:r>
                      <a:r>
                        <a:rPr lang="en-US">
                          <a:solidFill>
                            <a:schemeClr val="accent6"/>
                          </a:solidFill>
                          <a:latin typeface="Palatino"/>
                          <a:ea typeface="Palatino"/>
                          <a:cs typeface="Palatino"/>
                          <a:sym typeface="Palatino"/>
                        </a:rPr>
                        <a:t>intracranial hemorrhage and bleeding under skin</a:t>
                      </a:r>
                      <a:endParaRPr>
                        <a:solidFill>
                          <a:schemeClr val="accent6"/>
                        </a:solidFill>
                        <a:latin typeface="Palatino"/>
                        <a:ea typeface="Palatino"/>
                        <a:cs typeface="Palatino"/>
                        <a:sym typeface="Palatino"/>
                      </a:endParaRPr>
                    </a:p>
                  </a:txBody>
                  <a:tcPr marT="91425" marB="91425" marR="91425" marL="91425"/>
                </a:tc>
                <a:tc hMerge="1"/>
                <a:tc hMerge="1"/>
              </a:tr>
              <a:tr h="2112050">
                <a:tc gridSpan="5">
                  <a:txBody>
                    <a:bodyPr>
                      <a:noAutofit/>
                    </a:bodyPr>
                    <a:lstStyle/>
                    <a:p>
                      <a:pPr indent="0" lvl="0" marL="457200" rtl="0" algn="l">
                        <a:spcBef>
                          <a:spcPts val="0"/>
                        </a:spcBef>
                        <a:spcAft>
                          <a:spcPts val="0"/>
                        </a:spcAft>
                        <a:buNone/>
                      </a:pPr>
                      <a:r>
                        <a:t/>
                      </a:r>
                      <a:endParaRPr sz="1200">
                        <a:solidFill>
                          <a:srgbClr val="93C47D"/>
                        </a:solidFill>
                        <a:latin typeface="Palatino"/>
                        <a:ea typeface="Palatino"/>
                        <a:cs typeface="Palatino"/>
                        <a:sym typeface="Palatino"/>
                      </a:endParaRPr>
                    </a:p>
                  </a:txBody>
                  <a:tcPr marT="91425" marB="91425" marR="91425" marL="91425">
                    <a:solidFill>
                      <a:srgbClr val="FFFFFF"/>
                    </a:solidFill>
                  </a:tcPr>
                </a:tc>
                <a:tc hMerge="1"/>
                <a:tc hMerge="1"/>
                <a:tc hMerge="1"/>
                <a:tc hMerge="1"/>
              </a:tr>
              <a:tr h="264425">
                <a:tc gridSpan="5">
                  <a:txBody>
                    <a:bodyPr>
                      <a:noAutofit/>
                    </a:bodyPr>
                    <a:lstStyle/>
                    <a:p>
                      <a:pPr indent="0" lvl="0" marL="0" rtl="0" algn="ctr">
                        <a:spcBef>
                          <a:spcPts val="0"/>
                        </a:spcBef>
                        <a:spcAft>
                          <a:spcPts val="0"/>
                        </a:spcAft>
                        <a:buNone/>
                      </a:pPr>
                      <a:r>
                        <a:rPr lang="en-US" sz="1800">
                          <a:latin typeface="Palatino"/>
                          <a:ea typeface="Palatino"/>
                          <a:cs typeface="Palatino"/>
                          <a:sym typeface="Palatino"/>
                        </a:rPr>
                        <a:t>Diagnosis</a:t>
                      </a:r>
                      <a:endParaRPr>
                        <a:latin typeface="Palatino"/>
                        <a:ea typeface="Palatino"/>
                        <a:cs typeface="Palatino"/>
                        <a:sym typeface="Palatino"/>
                      </a:endParaRPr>
                    </a:p>
                  </a:txBody>
                  <a:tcPr marT="91425" marB="91425" marR="91425" marL="91425">
                    <a:solidFill>
                      <a:srgbClr val="FCE5CD"/>
                    </a:solidFill>
                  </a:tcPr>
                </a:tc>
                <a:tc hMerge="1"/>
                <a:tc hMerge="1"/>
                <a:tc hMerge="1"/>
                <a:tc hMerge="1"/>
              </a:tr>
              <a:tr h="392400">
                <a:tc gridSpan="5">
                  <a:txBody>
                    <a:bodyPr>
                      <a:noAutofit/>
                    </a:bodyPr>
                    <a:lstStyle/>
                    <a:p>
                      <a:pPr indent="0" lvl="0" marL="0" rtl="0" algn="ctr">
                        <a:spcBef>
                          <a:spcPts val="0"/>
                        </a:spcBef>
                        <a:spcAft>
                          <a:spcPts val="0"/>
                        </a:spcAft>
                        <a:buNone/>
                      </a:pPr>
                      <a:r>
                        <a:rPr lang="en-US">
                          <a:solidFill>
                            <a:srgbClr val="FF0000"/>
                          </a:solidFill>
                          <a:latin typeface="Palatino"/>
                          <a:ea typeface="Palatino"/>
                          <a:cs typeface="Palatino"/>
                          <a:sym typeface="Palatino"/>
                        </a:rPr>
                        <a:t>There is no specific test for malabsorption </a:t>
                      </a:r>
                      <a:r>
                        <a:rPr lang="en-US">
                          <a:solidFill>
                            <a:srgbClr val="93C47D"/>
                          </a:solidFill>
                          <a:latin typeface="Palatino"/>
                          <a:ea typeface="Palatino"/>
                          <a:cs typeface="Palatino"/>
                          <a:sym typeface="Palatino"/>
                        </a:rPr>
                        <a:t>but we have a </a:t>
                      </a:r>
                      <a:r>
                        <a:rPr lang="en-US">
                          <a:solidFill>
                            <a:srgbClr val="93C47D"/>
                          </a:solidFill>
                          <a:latin typeface="Palatino"/>
                          <a:ea typeface="Palatino"/>
                          <a:cs typeface="Palatino"/>
                          <a:sym typeface="Palatino"/>
                        </a:rPr>
                        <a:t>guideline</a:t>
                      </a:r>
                      <a:endParaRPr sz="1800">
                        <a:solidFill>
                          <a:srgbClr val="93C47D"/>
                        </a:solidFill>
                        <a:latin typeface="Palatino"/>
                        <a:ea typeface="Palatino"/>
                        <a:cs typeface="Palatino"/>
                        <a:sym typeface="Palatino"/>
                      </a:endParaRPr>
                    </a:p>
                  </a:txBody>
                  <a:tcPr marT="91425" marB="91425" marR="91425" marL="91425"/>
                </a:tc>
                <a:tc hMerge="1"/>
                <a:tc hMerge="1"/>
                <a:tc hMerge="1"/>
                <a:tc hMerge="1"/>
              </a:tr>
              <a:tr h="290775">
                <a:tc gridSpan="5">
                  <a:txBody>
                    <a:bodyPr>
                      <a:noAutofit/>
                    </a:bodyPr>
                    <a:lstStyle/>
                    <a:p>
                      <a:pPr indent="0" lvl="0" marL="0" rtl="0" algn="ctr">
                        <a:spcBef>
                          <a:spcPts val="0"/>
                        </a:spcBef>
                        <a:spcAft>
                          <a:spcPts val="0"/>
                        </a:spcAft>
                        <a:buClr>
                          <a:schemeClr val="dk1"/>
                        </a:buClr>
                        <a:buSzPts val="1100"/>
                        <a:buFont typeface="Arial"/>
                        <a:buNone/>
                      </a:pPr>
                      <a:r>
                        <a:rPr b="1" lang="en-US" sz="1100">
                          <a:solidFill>
                            <a:schemeClr val="dk1"/>
                          </a:solidFill>
                          <a:latin typeface="Palatino"/>
                          <a:ea typeface="Palatino"/>
                          <a:cs typeface="Palatino"/>
                          <a:sym typeface="Palatino"/>
                        </a:rPr>
                        <a:t>Investigation is guided by symptoms and signs:</a:t>
                      </a:r>
                      <a:endParaRPr b="1" sz="1100">
                        <a:solidFill>
                          <a:schemeClr val="dk1"/>
                        </a:solidFill>
                        <a:latin typeface="Palatino"/>
                        <a:ea typeface="Palatino"/>
                        <a:cs typeface="Palatino"/>
                        <a:sym typeface="Palatino"/>
                      </a:endParaRPr>
                    </a:p>
                  </a:txBody>
                  <a:tcPr marT="91425" marB="91425" marR="91425" marL="91425"/>
                </a:tc>
                <a:tc hMerge="1"/>
                <a:tc hMerge="1"/>
                <a:tc hMerge="1"/>
                <a:tc hMerge="1"/>
              </a:tr>
              <a:tr h="408850">
                <a:tc rowSpan="2">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Fecal fat study to diagnose steatorrhea </a:t>
                      </a:r>
                      <a:endParaRPr sz="1800">
                        <a:solidFill>
                          <a:srgbClr val="FF0000"/>
                        </a:solidFill>
                        <a:latin typeface="Palatino"/>
                        <a:ea typeface="Palatino"/>
                        <a:cs typeface="Palatino"/>
                        <a:sym typeface="Palatino"/>
                      </a:endParaRPr>
                    </a:p>
                  </a:txBody>
                  <a:tcPr marT="91425" marB="91425" marR="91425" marL="91425"/>
                </a:tc>
                <a:tc rowSpan="2">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Blood tests </a:t>
                      </a:r>
                      <a:r>
                        <a:rPr lang="en-US">
                          <a:solidFill>
                            <a:srgbClr val="93C47D"/>
                          </a:solidFill>
                          <a:latin typeface="Palatino"/>
                          <a:ea typeface="Palatino"/>
                          <a:cs typeface="Palatino"/>
                          <a:sym typeface="Palatino"/>
                        </a:rPr>
                        <a:t>iron,vitamins and albumin</a:t>
                      </a:r>
                      <a:endParaRPr sz="1800">
                        <a:solidFill>
                          <a:srgbClr val="93C47D"/>
                        </a:solidFill>
                        <a:latin typeface="Palatino"/>
                        <a:ea typeface="Palatino"/>
                        <a:cs typeface="Palatino"/>
                        <a:sym typeface="Palatino"/>
                      </a:endParaRPr>
                    </a:p>
                  </a:txBody>
                  <a:tcPr marT="91425" marB="91425" marR="91425" marL="91425"/>
                </a:tc>
                <a:tc rowSpan="2">
                  <a:txBody>
                    <a:bodyPr>
                      <a:noAutofit/>
                    </a:bodyPr>
                    <a:lstStyle/>
                    <a:p>
                      <a:pPr indent="0" lvl="0" marL="0" rtl="0" algn="ctr">
                        <a:spcBef>
                          <a:spcPts val="0"/>
                        </a:spcBef>
                        <a:spcAft>
                          <a:spcPts val="0"/>
                        </a:spcAft>
                        <a:buNone/>
                      </a:pPr>
                      <a:r>
                        <a:rPr lang="en-US">
                          <a:solidFill>
                            <a:schemeClr val="dk1"/>
                          </a:solidFill>
                          <a:latin typeface="Palatino"/>
                          <a:ea typeface="Palatino"/>
                          <a:cs typeface="Palatino"/>
                          <a:sym typeface="Palatino"/>
                        </a:rPr>
                        <a:t>Stool studies</a:t>
                      </a:r>
                      <a:endParaRPr>
                        <a:latin typeface="Palatino"/>
                        <a:ea typeface="Palatino"/>
                        <a:cs typeface="Palatino"/>
                        <a:sym typeface="Palatino"/>
                      </a:endParaRPr>
                    </a:p>
                  </a:txBody>
                  <a:tcPr marT="91425" marB="91425" marR="91425" marL="91425"/>
                </a:tc>
                <a:tc gridSpan="2">
                  <a:txBody>
                    <a:bodyPr>
                      <a:noAutofit/>
                    </a:bodyPr>
                    <a:lstStyle/>
                    <a:p>
                      <a:pPr indent="0" lvl="0" marL="0" rtl="0" algn="ctr">
                        <a:spcBef>
                          <a:spcPts val="0"/>
                        </a:spcBef>
                        <a:spcAft>
                          <a:spcPts val="0"/>
                        </a:spcAft>
                        <a:buNone/>
                      </a:pPr>
                      <a:r>
                        <a:rPr lang="en-US" u="sng">
                          <a:solidFill>
                            <a:srgbClr val="FF0000"/>
                          </a:solidFill>
                          <a:latin typeface="Palatino"/>
                          <a:ea typeface="Palatino"/>
                          <a:cs typeface="Palatino"/>
                          <a:sym typeface="Palatino"/>
                        </a:rPr>
                        <a:t>Endoscopy</a:t>
                      </a:r>
                      <a:endParaRPr u="sng">
                        <a:solidFill>
                          <a:srgbClr val="FF0000"/>
                        </a:solidFill>
                        <a:latin typeface="Palatino"/>
                        <a:ea typeface="Palatino"/>
                        <a:cs typeface="Palatino"/>
                        <a:sym typeface="Palatino"/>
                      </a:endParaRPr>
                    </a:p>
                    <a:p>
                      <a:pPr indent="0" lvl="0" marL="0" rtl="0" algn="ctr">
                        <a:spcBef>
                          <a:spcPts val="0"/>
                        </a:spcBef>
                        <a:spcAft>
                          <a:spcPts val="0"/>
                        </a:spcAft>
                        <a:buNone/>
                      </a:pPr>
                      <a:r>
                        <a:t/>
                      </a:r>
                      <a:endParaRPr>
                        <a:latin typeface="Palatino"/>
                        <a:ea typeface="Palatino"/>
                        <a:cs typeface="Palatino"/>
                        <a:sym typeface="Palatino"/>
                      </a:endParaRPr>
                    </a:p>
                  </a:txBody>
                  <a:tcPr marT="91425" marB="91425" marR="91425" marL="91425"/>
                </a:tc>
                <a:tc hMerge="1"/>
              </a:tr>
              <a:tr h="100000">
                <a:tc vMerge="1"/>
                <a:tc vMerge="1"/>
                <a:tc vMerge="1"/>
                <a:tc gridSpan="2">
                  <a:txBody>
                    <a:bodyPr>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Palatino"/>
                          <a:ea typeface="Palatino"/>
                          <a:cs typeface="Palatino"/>
                          <a:sym typeface="Palatino"/>
                        </a:rPr>
                        <a:t>(Biopsy of small bowel) </a:t>
                      </a:r>
                      <a:r>
                        <a:rPr lang="en-US">
                          <a:solidFill>
                            <a:schemeClr val="accent6"/>
                          </a:solidFill>
                          <a:latin typeface="Palatino"/>
                          <a:ea typeface="Palatino"/>
                          <a:cs typeface="Palatino"/>
                          <a:sym typeface="Palatino"/>
                        </a:rPr>
                        <a:t> to exclude small intestine mucosa if normal that mean problem in bile or pancreas </a:t>
                      </a:r>
                      <a:endParaRPr>
                        <a:solidFill>
                          <a:schemeClr val="accent6"/>
                        </a:solidFill>
                        <a:latin typeface="Palatino"/>
                        <a:ea typeface="Palatino"/>
                        <a:cs typeface="Palatino"/>
                        <a:sym typeface="Palatino"/>
                      </a:endParaRPr>
                    </a:p>
                  </a:txBody>
                  <a:tcPr marT="91425" marB="91425" marR="91425" marL="91425"/>
                </a:tc>
                <a:tc hMerge="1"/>
              </a:tr>
            </a:tbl>
          </a:graphicData>
        </a:graphic>
      </p:graphicFrame>
      <p:pic>
        <p:nvPicPr>
          <p:cNvPr id="180" name="Google Shape;180;p21"/>
          <p:cNvPicPr preferRelativeResize="0"/>
          <p:nvPr/>
        </p:nvPicPr>
        <p:blipFill rotWithShape="1">
          <a:blip r:embed="rId3">
            <a:alphaModFix/>
          </a:blip>
          <a:srcRect b="0" l="0" r="0" t="0"/>
          <a:stretch/>
        </p:blipFill>
        <p:spPr>
          <a:xfrm>
            <a:off x="0" y="0"/>
            <a:ext cx="1040224" cy="1096892"/>
          </a:xfrm>
          <a:prstGeom prst="rect">
            <a:avLst/>
          </a:prstGeom>
          <a:noFill/>
          <a:ln>
            <a:noFill/>
          </a:ln>
        </p:spPr>
      </p:pic>
      <p:pic>
        <p:nvPicPr>
          <p:cNvPr id="181" name="Google Shape;181;p21"/>
          <p:cNvPicPr preferRelativeResize="0"/>
          <p:nvPr/>
        </p:nvPicPr>
        <p:blipFill rotWithShape="1">
          <a:blip r:embed="rId4">
            <a:alphaModFix/>
          </a:blip>
          <a:srcRect b="0" l="0" r="2410" t="0"/>
          <a:stretch/>
        </p:blipFill>
        <p:spPr>
          <a:xfrm>
            <a:off x="4259875" y="4180256"/>
            <a:ext cx="2598175" cy="1965481"/>
          </a:xfrm>
          <a:prstGeom prst="rect">
            <a:avLst/>
          </a:prstGeom>
          <a:noFill/>
          <a:ln>
            <a:noFill/>
          </a:ln>
        </p:spPr>
      </p:pic>
      <p:sp>
        <p:nvSpPr>
          <p:cNvPr id="182" name="Google Shape;182;p21"/>
          <p:cNvSpPr txBox="1"/>
          <p:nvPr/>
        </p:nvSpPr>
        <p:spPr>
          <a:xfrm>
            <a:off x="4412727" y="5864625"/>
            <a:ext cx="695100" cy="281100"/>
          </a:xfrm>
          <a:prstGeom prst="rect">
            <a:avLst/>
          </a:prstGeom>
          <a:noFill/>
          <a:ln cap="flat" cmpd="sng" w="9525">
            <a:solidFill>
              <a:srgbClr val="93C47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93C47D"/>
                </a:solidFill>
                <a:latin typeface="Palatino"/>
                <a:ea typeface="Palatino"/>
                <a:cs typeface="Palatino"/>
                <a:sym typeface="Palatino"/>
              </a:rPr>
              <a:t>For your knowledge </a:t>
            </a:r>
            <a:endParaRPr b="1" sz="800">
              <a:latin typeface="Palatino"/>
              <a:ea typeface="Palatino"/>
              <a:cs typeface="Palatino"/>
              <a:sym typeface="Palatino"/>
            </a:endParaRPr>
          </a:p>
        </p:txBody>
      </p:sp>
      <p:sp>
        <p:nvSpPr>
          <p:cNvPr id="183" name="Google Shape;183;p21"/>
          <p:cNvSpPr txBox="1"/>
          <p:nvPr/>
        </p:nvSpPr>
        <p:spPr>
          <a:xfrm>
            <a:off x="-132402" y="4134300"/>
            <a:ext cx="4610100" cy="20574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Palatino"/>
              <a:buChar char="●"/>
            </a:pPr>
            <a:r>
              <a:rPr lang="en-US" sz="1200">
                <a:solidFill>
                  <a:schemeClr val="dk1"/>
                </a:solidFill>
                <a:latin typeface="Palatino"/>
                <a:ea typeface="Palatino"/>
                <a:cs typeface="Palatino"/>
                <a:sym typeface="Palatino"/>
              </a:rPr>
              <a:t>There is increased fecal excretion of fat (</a:t>
            </a:r>
            <a:r>
              <a:rPr lang="en-US" sz="1200">
                <a:solidFill>
                  <a:srgbClr val="FF0000"/>
                </a:solidFill>
                <a:latin typeface="Palatino"/>
                <a:ea typeface="Palatino"/>
                <a:cs typeface="Palatino"/>
                <a:sym typeface="Palatino"/>
              </a:rPr>
              <a:t>steatorrhea</a:t>
            </a:r>
            <a:r>
              <a:rPr lang="en-US" sz="1200">
                <a:solidFill>
                  <a:schemeClr val="dk1"/>
                </a:solidFill>
                <a:latin typeface="Palatino"/>
                <a:ea typeface="Palatino"/>
                <a:cs typeface="Palatino"/>
                <a:sym typeface="Palatino"/>
              </a:rPr>
              <a:t>) and the systemic effects of deficiency of </a:t>
            </a:r>
            <a:r>
              <a:rPr lang="en-US" sz="1200">
                <a:solidFill>
                  <a:srgbClr val="45818E"/>
                </a:solidFill>
                <a:latin typeface="Palatino"/>
                <a:ea typeface="Palatino"/>
                <a:cs typeface="Palatino"/>
                <a:sym typeface="Palatino"/>
              </a:rPr>
              <a:t>vitamins</a:t>
            </a:r>
            <a:r>
              <a:rPr lang="en-US" sz="1200">
                <a:solidFill>
                  <a:schemeClr val="dk1"/>
                </a:solidFill>
                <a:latin typeface="Palatino"/>
                <a:ea typeface="Palatino"/>
                <a:cs typeface="Palatino"/>
                <a:sym typeface="Palatino"/>
              </a:rPr>
              <a:t>, </a:t>
            </a:r>
            <a:r>
              <a:rPr lang="en-US" sz="1200">
                <a:solidFill>
                  <a:srgbClr val="E69138"/>
                </a:solidFill>
                <a:latin typeface="Palatino"/>
                <a:ea typeface="Palatino"/>
                <a:cs typeface="Palatino"/>
                <a:sym typeface="Palatino"/>
              </a:rPr>
              <a:t>minerals</a:t>
            </a:r>
            <a:r>
              <a:rPr lang="en-US" sz="1200">
                <a:solidFill>
                  <a:schemeClr val="dk1"/>
                </a:solidFill>
                <a:latin typeface="Palatino"/>
                <a:ea typeface="Palatino"/>
                <a:cs typeface="Palatino"/>
                <a:sym typeface="Palatino"/>
              </a:rPr>
              <a:t>, </a:t>
            </a:r>
            <a:r>
              <a:rPr lang="en-US" sz="1200">
                <a:solidFill>
                  <a:srgbClr val="9900FF"/>
                </a:solidFill>
                <a:latin typeface="Palatino"/>
                <a:ea typeface="Palatino"/>
                <a:cs typeface="Palatino"/>
                <a:sym typeface="Palatino"/>
              </a:rPr>
              <a:t>protein</a:t>
            </a:r>
            <a:r>
              <a:rPr lang="en-US" sz="1200">
                <a:solidFill>
                  <a:schemeClr val="dk1"/>
                </a:solidFill>
                <a:latin typeface="Palatino"/>
                <a:ea typeface="Palatino"/>
                <a:cs typeface="Palatino"/>
                <a:sym typeface="Palatino"/>
              </a:rPr>
              <a:t> and </a:t>
            </a:r>
            <a:r>
              <a:rPr lang="en-US" sz="1200">
                <a:solidFill>
                  <a:srgbClr val="00FF00"/>
                </a:solidFill>
                <a:latin typeface="Palatino"/>
                <a:ea typeface="Palatino"/>
                <a:cs typeface="Palatino"/>
                <a:sym typeface="Palatino"/>
              </a:rPr>
              <a:t>carbohydrates</a:t>
            </a:r>
            <a:r>
              <a:rPr lang="en-US" sz="1200">
                <a:solidFill>
                  <a:schemeClr val="dk1"/>
                </a:solidFill>
                <a:latin typeface="Palatino"/>
                <a:ea typeface="Palatino"/>
                <a:cs typeface="Palatino"/>
                <a:sym typeface="Palatino"/>
              </a:rPr>
              <a:t>.</a:t>
            </a:r>
            <a:endParaRPr sz="1200">
              <a:solidFill>
                <a:schemeClr val="dk1"/>
              </a:solidFill>
              <a:latin typeface="Palatino"/>
              <a:ea typeface="Palatino"/>
              <a:cs typeface="Palatino"/>
              <a:sym typeface="Palatino"/>
            </a:endParaRPr>
          </a:p>
          <a:p>
            <a:pPr indent="-304800" lvl="0" marL="457200" rtl="0" algn="l">
              <a:spcBef>
                <a:spcPts val="0"/>
              </a:spcBef>
              <a:spcAft>
                <a:spcPts val="0"/>
              </a:spcAft>
              <a:buClr>
                <a:schemeClr val="dk1"/>
              </a:buClr>
              <a:buSzPts val="1200"/>
              <a:buFont typeface="Palatino"/>
              <a:buChar char="●"/>
            </a:pPr>
            <a:r>
              <a:rPr lang="en-US" sz="1200">
                <a:solidFill>
                  <a:schemeClr val="dk1"/>
                </a:solidFill>
                <a:latin typeface="Palatino"/>
                <a:ea typeface="Palatino"/>
                <a:cs typeface="Palatino"/>
                <a:sym typeface="Palatino"/>
              </a:rPr>
              <a:t> Steatorrhea is passage of soft, yellowish, greasy </a:t>
            </a:r>
            <a:r>
              <a:rPr lang="en-US" sz="1200">
                <a:solidFill>
                  <a:srgbClr val="93C47D"/>
                </a:solidFill>
                <a:latin typeface="Palatino"/>
                <a:ea typeface="Palatino"/>
                <a:cs typeface="Palatino"/>
                <a:sym typeface="Palatino"/>
              </a:rPr>
              <a:t>= fatty</a:t>
            </a:r>
            <a:r>
              <a:rPr lang="en-US" sz="1200">
                <a:solidFill>
                  <a:schemeClr val="dk1"/>
                </a:solidFill>
                <a:latin typeface="Palatino"/>
                <a:ea typeface="Palatino"/>
                <a:cs typeface="Palatino"/>
                <a:sym typeface="Palatino"/>
              </a:rPr>
              <a:t> stools containing an increased amount of fat. It is diarrhea with fat. </a:t>
            </a:r>
            <a:r>
              <a:rPr lang="en-US" sz="1200">
                <a:solidFill>
                  <a:srgbClr val="93C47D"/>
                </a:solidFill>
                <a:latin typeface="Palatino"/>
                <a:ea typeface="Palatino"/>
                <a:cs typeface="Palatino"/>
                <a:sym typeface="Palatino"/>
              </a:rPr>
              <a:t>usually it has bad smell.</a:t>
            </a:r>
            <a:endParaRPr sz="1200">
              <a:solidFill>
                <a:srgbClr val="93C47D"/>
              </a:solidFill>
              <a:latin typeface="Palatino"/>
              <a:ea typeface="Palatino"/>
              <a:cs typeface="Palatino"/>
              <a:sym typeface="Palatino"/>
            </a:endParaRPr>
          </a:p>
          <a:p>
            <a:pPr indent="-304800" lvl="0" marL="457200" rtl="0" algn="l">
              <a:spcBef>
                <a:spcPts val="0"/>
              </a:spcBef>
              <a:spcAft>
                <a:spcPts val="0"/>
              </a:spcAft>
              <a:buClr>
                <a:schemeClr val="dk1"/>
              </a:buClr>
              <a:buSzPts val="1200"/>
              <a:buFont typeface="Palatino"/>
              <a:buChar char="●"/>
            </a:pPr>
            <a:r>
              <a:rPr lang="en-US" sz="1200">
                <a:solidFill>
                  <a:schemeClr val="dk1"/>
                </a:solidFill>
                <a:latin typeface="Palatino"/>
                <a:ea typeface="Palatino"/>
                <a:cs typeface="Palatino"/>
                <a:sym typeface="Palatino"/>
              </a:rPr>
              <a:t> Growth retardation, failure to thrive in children </a:t>
            </a:r>
            <a:endParaRPr sz="1200">
              <a:solidFill>
                <a:schemeClr val="dk1"/>
              </a:solidFill>
              <a:latin typeface="Palatino"/>
              <a:ea typeface="Palatino"/>
              <a:cs typeface="Palatino"/>
              <a:sym typeface="Palatino"/>
            </a:endParaRPr>
          </a:p>
          <a:p>
            <a:pPr indent="-304800" lvl="0" marL="457200" rtl="0" algn="l">
              <a:spcBef>
                <a:spcPts val="0"/>
              </a:spcBef>
              <a:spcAft>
                <a:spcPts val="0"/>
              </a:spcAft>
              <a:buClr>
                <a:schemeClr val="dk1"/>
              </a:buClr>
              <a:buSzPts val="1200"/>
              <a:buFont typeface="Palatino"/>
              <a:buChar char="●"/>
            </a:pPr>
            <a:r>
              <a:rPr lang="en-US" sz="1200">
                <a:solidFill>
                  <a:schemeClr val="dk1"/>
                </a:solidFill>
                <a:latin typeface="Palatino"/>
                <a:ea typeface="Palatino"/>
                <a:cs typeface="Palatino"/>
                <a:sym typeface="Palatino"/>
              </a:rPr>
              <a:t>Weight loss despite increased oral intake of nutrients. </a:t>
            </a:r>
            <a:r>
              <a:rPr lang="en-US" sz="1200">
                <a:solidFill>
                  <a:srgbClr val="93C47D"/>
                </a:solidFill>
                <a:latin typeface="Palatino"/>
                <a:ea typeface="Palatino"/>
                <a:cs typeface="Palatino"/>
                <a:sym typeface="Palatino"/>
              </a:rPr>
              <a:t>because the nutrients are unabsorbed.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