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9906000" cx="6858000"/>
  <p:notesSz cx="6858000" cy="9144000"/>
  <p:embeddedFontLst>
    <p:embeddedFont>
      <p:font typeface="Lobster"/>
      <p:regular r:id="rId28"/>
    </p:embeddedFont>
    <p:embeddedFont>
      <p:font typeface="Arimo"/>
      <p:regular r:id="rId29"/>
      <p:bold r:id="rId30"/>
      <p:italic r:id="rId31"/>
      <p:boldItalic r:id="rId32"/>
    </p:embeddedFont>
    <p:embeddedFont>
      <p:font typeface="Lato"/>
      <p:regular r:id="rId33"/>
      <p:bold r:id="rId34"/>
      <p:italic r:id="rId35"/>
      <p:boldItalic r:id="rId36"/>
    </p:embeddedFont>
    <p:embeddedFont>
      <p:font typeface="Pacifico"/>
      <p:regular r:id="rId37"/>
    </p:embeddedFont>
    <p:embeddedFont>
      <p:font typeface="Alegreya"/>
      <p:regular r:id="rId38"/>
      <p:bold r:id="rId39"/>
      <p:italic r:id="rId40"/>
      <p:boldItalic r:id="rId41"/>
    </p:embeddedFont>
    <p:embeddedFont>
      <p:font typeface="Century Gothic"/>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964462AD-B482-448D-88AD-F43C6E120FC3}">
  <a:tblStyle styleId="{964462AD-B482-448D-88AD-F43C6E120FC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Alegreya-italic.fntdata"/><Relationship Id="rId20" Type="http://schemas.openxmlformats.org/officeDocument/2006/relationships/slide" Target="slides/slide15.xml"/><Relationship Id="rId42" Type="http://schemas.openxmlformats.org/officeDocument/2006/relationships/font" Target="fonts/CenturyGothic-regular.fntdata"/><Relationship Id="rId41" Type="http://schemas.openxmlformats.org/officeDocument/2006/relationships/font" Target="fonts/Alegreya-boldItalic.fntdata"/><Relationship Id="rId22" Type="http://schemas.openxmlformats.org/officeDocument/2006/relationships/slide" Target="slides/slide17.xml"/><Relationship Id="rId44" Type="http://schemas.openxmlformats.org/officeDocument/2006/relationships/font" Target="fonts/CenturyGothic-italic.fntdata"/><Relationship Id="rId21" Type="http://schemas.openxmlformats.org/officeDocument/2006/relationships/slide" Target="slides/slide16.xml"/><Relationship Id="rId43" Type="http://schemas.openxmlformats.org/officeDocument/2006/relationships/font" Target="fonts/CenturyGothic-bold.fntdata"/><Relationship Id="rId24" Type="http://schemas.openxmlformats.org/officeDocument/2006/relationships/slide" Target="slides/slide19.xml"/><Relationship Id="rId23" Type="http://schemas.openxmlformats.org/officeDocument/2006/relationships/slide" Target="slides/slide18.xml"/><Relationship Id="rId45" Type="http://schemas.openxmlformats.org/officeDocument/2006/relationships/font" Target="fonts/CenturyGothic-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Lobster-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rimo-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Arimo-italic.fntdata"/><Relationship Id="rId30" Type="http://schemas.openxmlformats.org/officeDocument/2006/relationships/font" Target="fonts/Arimo-bold.fntdata"/><Relationship Id="rId11" Type="http://schemas.openxmlformats.org/officeDocument/2006/relationships/slide" Target="slides/slide6.xml"/><Relationship Id="rId33" Type="http://schemas.openxmlformats.org/officeDocument/2006/relationships/font" Target="fonts/Lato-regular.fntdata"/><Relationship Id="rId10" Type="http://schemas.openxmlformats.org/officeDocument/2006/relationships/slide" Target="slides/slide5.xml"/><Relationship Id="rId32" Type="http://schemas.openxmlformats.org/officeDocument/2006/relationships/font" Target="fonts/Arimo-boldItalic.fntdata"/><Relationship Id="rId13" Type="http://schemas.openxmlformats.org/officeDocument/2006/relationships/slide" Target="slides/slide8.xml"/><Relationship Id="rId35" Type="http://schemas.openxmlformats.org/officeDocument/2006/relationships/font" Target="fonts/Lato-italic.fntdata"/><Relationship Id="rId12" Type="http://schemas.openxmlformats.org/officeDocument/2006/relationships/slide" Target="slides/slide7.xml"/><Relationship Id="rId34" Type="http://schemas.openxmlformats.org/officeDocument/2006/relationships/font" Target="fonts/Lato-bold.fntdata"/><Relationship Id="rId15" Type="http://schemas.openxmlformats.org/officeDocument/2006/relationships/slide" Target="slides/slide10.xml"/><Relationship Id="rId37" Type="http://schemas.openxmlformats.org/officeDocument/2006/relationships/font" Target="fonts/Pacifico-regular.fntdata"/><Relationship Id="rId14" Type="http://schemas.openxmlformats.org/officeDocument/2006/relationships/slide" Target="slides/slide9.xml"/><Relationship Id="rId36" Type="http://schemas.openxmlformats.org/officeDocument/2006/relationships/font" Target="fonts/Lato-boldItalic.fntdata"/><Relationship Id="rId17" Type="http://schemas.openxmlformats.org/officeDocument/2006/relationships/slide" Target="slides/slide12.xml"/><Relationship Id="rId39" Type="http://schemas.openxmlformats.org/officeDocument/2006/relationships/font" Target="fonts/Alegreya-bold.fntdata"/><Relationship Id="rId16" Type="http://schemas.openxmlformats.org/officeDocument/2006/relationships/slide" Target="slides/slide11.xml"/><Relationship Id="rId38" Type="http://schemas.openxmlformats.org/officeDocument/2006/relationships/font" Target="fonts/Alegreya-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g4b4909f25d76ded8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4b4909f25d76ded8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g1570b2285da656ff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1570b2285da656ff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g1570b2285da656ff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1570b2285da656ff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g731a2aea19ac0af4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7" name="Google Shape;217;g731a2aea19ac0af4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g33a0151e2a_0_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33a0151e2a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g5b6b63ff7f11aa1e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5b6b63ff7f11aa1e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g46306f741a_2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46306f741a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g3613fb3a2a6296f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7" name="Google Shape;257;g3613fb3a2a6296f3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Google Shape;264;g46296a3333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46296a3333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g46296a3333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46296a3333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Google Shape;9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5" name="Google Shape;9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g5cac6ad97dd6a07d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5cac6ad97dd6a07d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g5a01e065557c2d47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5a01e065557c2d4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9" name="Google Shape;299;p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g405c64cf42670fdf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0" name="Google Shape;110;g405c64cf42670fdf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g49628b84a6_3_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5" name="Google Shape;135;g49628b84a6_3_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g49628b84a6_3_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0" name="Google Shape;140;g49628b84a6_3_9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49628b84a6_3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5" name="Google Shape;155;g49628b84a6_3_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g731a2aea19ac0af4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4" name="Google Shape;164;g731a2aea19ac0af4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1570b2285da656ff_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1570b2285da656ff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5643d107a228bfd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5643d107a228bfd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_HEADER" type="secHead">
  <p:cSld name="SECTION_HEADER">
    <p:spTree>
      <p:nvGrpSpPr>
        <p:cNvPr id="11" name="Shape 11"/>
        <p:cNvGrpSpPr/>
        <p:nvPr/>
      </p:nvGrpSpPr>
      <p:grpSpPr>
        <a:xfrm>
          <a:off x="0" y="0"/>
          <a:ext cx="0" cy="0"/>
          <a:chOff x="0" y="0"/>
          <a:chExt cx="0" cy="0"/>
        </a:xfrm>
      </p:grpSpPr>
      <p:sp>
        <p:nvSpPr>
          <p:cNvPr id="12" name="Google Shape;12;p2"/>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4" name="Google Shape;14;p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_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1"/>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_TITLE_AND_VERTICAL_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623593" y="2285206"/>
            <a:ext cx="5811838" cy="1971675"/>
          </a:xfrm>
          <a:prstGeom prst="rect">
            <a:avLst/>
          </a:prstGeom>
          <a:noFill/>
          <a:ln>
            <a:noFill/>
          </a:ln>
        </p:spPr>
        <p:txBody>
          <a:bodyPr anchorCtr="0" anchor="ctr" bIns="45700" lIns="91425" spcFirstLastPara="1" rIns="91425" wrap="square" tIns="4570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2"/>
          <p:cNvSpPr txBox="1"/>
          <p:nvPr>
            <p:ph idx="1" type="body"/>
          </p:nvPr>
        </p:nvSpPr>
        <p:spPr>
          <a:xfrm rot="5400000">
            <a:off x="623093" y="370681"/>
            <a:ext cx="5811838" cy="5800725"/>
          </a:xfrm>
          <a:prstGeom prst="rect">
            <a:avLst/>
          </a:prstGeom>
          <a:noFill/>
          <a:ln>
            <a:noFill/>
          </a:ln>
        </p:spPr>
        <p:txBody>
          <a:bodyPr anchorCtr="0" anchor="t" bIns="45700" lIns="91425" spcFirstLastPara="1" rIns="91425" wrap="square" tIns="45700"/>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BJECT" type="obj">
  <p:cSld name="OBJECT">
    <p:spTree>
      <p:nvGrpSpPr>
        <p:cNvPr id="17" name="Shape 17"/>
        <p:cNvGrpSpPr/>
        <p:nvPr/>
      </p:nvGrpSpPr>
      <p:grpSpPr>
        <a:xfrm>
          <a:off x="0" y="0"/>
          <a:ext cx="0" cy="0"/>
          <a:chOff x="0" y="0"/>
          <a:chExt cx="0" cy="0"/>
        </a:xfrm>
      </p:grpSpPr>
      <p:sp>
        <p:nvSpPr>
          <p:cNvPr id="18" name="Google Shape;18;p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
  <p:cSld name="TITLE">
    <p:spTree>
      <p:nvGrpSpPr>
        <p:cNvPr id="23" name="Shape 23"/>
        <p:cNvGrpSpPr/>
        <p:nvPr/>
      </p:nvGrpSpPr>
      <p:grpSpPr>
        <a:xfrm>
          <a:off x="0" y="0"/>
          <a:ext cx="0" cy="0"/>
          <a:chOff x="0" y="0"/>
          <a:chExt cx="0" cy="0"/>
        </a:xfrm>
      </p:grpSpPr>
      <p:sp>
        <p:nvSpPr>
          <p:cNvPr id="24" name="Google Shape;24;p4"/>
          <p:cNvSpPr txBox="1"/>
          <p:nvPr>
            <p:ph type="ctrTitle"/>
          </p:nvPr>
        </p:nvSpPr>
        <p:spPr>
          <a:xfrm>
            <a:off x="685800" y="1122363"/>
            <a:ext cx="7772400" cy="2387600"/>
          </a:xfrm>
          <a:prstGeom prst="rect">
            <a:avLst/>
          </a:prstGeom>
          <a:noFill/>
          <a:ln>
            <a:noFill/>
          </a:ln>
        </p:spPr>
        <p:txBody>
          <a:bodyPr anchorCtr="0" anchor="b" bIns="45700" lIns="91425" spcFirstLastPara="1" rIns="91425" wrap="square" tIns="45700"/>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4"/>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6" name="Google Shape;26;p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_OBJECTS" type="twoObj">
  <p:cSld name="TWO_OBJECTS">
    <p:spTree>
      <p:nvGrpSpPr>
        <p:cNvPr id="29" name="Shape 29"/>
        <p:cNvGrpSpPr/>
        <p:nvPr/>
      </p:nvGrpSpPr>
      <p:grpSpPr>
        <a:xfrm>
          <a:off x="0" y="0"/>
          <a:ext cx="0" cy="0"/>
          <a:chOff x="0" y="0"/>
          <a:chExt cx="0" cy="0"/>
        </a:xfrm>
      </p:grpSpPr>
      <p:sp>
        <p:nvSpPr>
          <p:cNvPr id="30" name="Google Shape;30;p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5"/>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5"/>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_OBJECTS_WITH_TEXT" type="twoTxTwoObj">
  <p:cSld name="TWO_OBJECTS_WITH_TEXT">
    <p:spTree>
      <p:nvGrpSpPr>
        <p:cNvPr id="36" name="Shape 36"/>
        <p:cNvGrpSpPr/>
        <p:nvPr/>
      </p:nvGrpSpPr>
      <p:grpSpPr>
        <a:xfrm>
          <a:off x="0" y="0"/>
          <a:ext cx="0" cy="0"/>
          <a:chOff x="0" y="0"/>
          <a:chExt cx="0" cy="0"/>
        </a:xfrm>
      </p:grpSpPr>
      <p:sp>
        <p:nvSpPr>
          <p:cNvPr id="37" name="Google Shape;37;p6"/>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6"/>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6"/>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6"/>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ONLY" type="titleOnly">
  <p:cSld name="TITLE_ONLY">
    <p:spTree>
      <p:nvGrpSpPr>
        <p:cNvPr id="45" name="Shape 45"/>
        <p:cNvGrpSpPr/>
        <p:nvPr/>
      </p:nvGrpSpPr>
      <p:grpSpPr>
        <a:xfrm>
          <a:off x="0" y="0"/>
          <a:ext cx="0" cy="0"/>
          <a:chOff x="0" y="0"/>
          <a:chExt cx="0" cy="0"/>
        </a:xfrm>
      </p:grpSpPr>
      <p:sp>
        <p:nvSpPr>
          <p:cNvPr id="46" name="Google Shape;46;p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0" name="Shape 50"/>
        <p:cNvGrpSpPr/>
        <p:nvPr/>
      </p:nvGrpSpPr>
      <p:grpSpPr>
        <a:xfrm>
          <a:off x="0" y="0"/>
          <a:ext cx="0" cy="0"/>
          <a:chOff x="0" y="0"/>
          <a:chExt cx="0" cy="0"/>
        </a:xfrm>
      </p:grpSpPr>
      <p:sp>
        <p:nvSpPr>
          <p:cNvPr id="51" name="Google Shape;51;p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BJECT_WITH_CAPTION_TEXT"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9"/>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9"/>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_WITH_CAPTION_TEXT"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0"/>
          <p:cNvSpPr/>
          <p:nvPr>
            <p:ph idx="2" type="pic"/>
          </p:nvPr>
        </p:nvSpPr>
        <p:spPr>
          <a:xfrm>
            <a:off x="3887391" y="987426"/>
            <a:ext cx="4629150" cy="4873625"/>
          </a:xfrm>
          <a:prstGeom prst="rect">
            <a:avLst/>
          </a:prstGeom>
          <a:noFill/>
          <a:ln>
            <a:noFill/>
          </a:ln>
        </p:spPr>
        <p:txBody>
          <a:bodyPr anchorCtr="0" anchor="t" bIns="45700" lIns="91425" spcFirstLastPara="1" rIns="91425" wrap="square" tIns="45700"/>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4" name="Google Shape;64;p10"/>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1.jpg"/><Relationship Id="rId5" Type="http://schemas.openxmlformats.org/officeDocument/2006/relationships/image" Target="../media/image8.png"/><Relationship Id="rId6"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19.png"/><Relationship Id="rId5"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1.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5.jpg"/><Relationship Id="rId4" Type="http://schemas.openxmlformats.org/officeDocument/2006/relationships/image" Target="../media/image22.jpg"/><Relationship Id="rId5" Type="http://schemas.openxmlformats.org/officeDocument/2006/relationships/image" Target="../media/image2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3.png"/><Relationship Id="rId5" Type="http://schemas.openxmlformats.org/officeDocument/2006/relationships/image" Target="../media/image7.png"/><Relationship Id="rId6" Type="http://schemas.openxmlformats.org/officeDocument/2006/relationships/image" Target="../media/image4.png"/><Relationship Id="rId7" Type="http://schemas.openxmlformats.org/officeDocument/2006/relationships/image" Target="../media/image6.png"/><Relationship Id="rId8"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11.png"/><Relationship Id="rId6"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83" name="Shape 83"/>
        <p:cNvGrpSpPr/>
        <p:nvPr/>
      </p:nvGrpSpPr>
      <p:grpSpPr>
        <a:xfrm>
          <a:off x="0" y="0"/>
          <a:ext cx="0" cy="0"/>
          <a:chOff x="0" y="0"/>
          <a:chExt cx="0" cy="0"/>
        </a:xfrm>
      </p:grpSpPr>
      <p:pic>
        <p:nvPicPr>
          <p:cNvPr descr="A picture containing text  Description generated with high confidence" id="84" name="Google Shape;84;p13"/>
          <p:cNvPicPr preferRelativeResize="0"/>
          <p:nvPr/>
        </p:nvPicPr>
        <p:blipFill rotWithShape="1">
          <a:blip r:embed="rId3">
            <a:alphaModFix/>
          </a:blip>
          <a:srcRect b="0" l="0" r="0" t="0"/>
          <a:stretch/>
        </p:blipFill>
        <p:spPr>
          <a:xfrm>
            <a:off x="5092926" y="396293"/>
            <a:ext cx="1544128" cy="1446566"/>
          </a:xfrm>
          <a:prstGeom prst="rect">
            <a:avLst/>
          </a:prstGeom>
          <a:noFill/>
          <a:ln>
            <a:noFill/>
          </a:ln>
        </p:spPr>
      </p:pic>
      <p:pic>
        <p:nvPicPr>
          <p:cNvPr descr="A close up of a logo  Description generated with very high confidence" id="85" name="Google Shape;85;p13"/>
          <p:cNvPicPr preferRelativeResize="0"/>
          <p:nvPr/>
        </p:nvPicPr>
        <p:blipFill rotWithShape="1">
          <a:blip r:embed="rId4">
            <a:alphaModFix/>
          </a:blip>
          <a:srcRect b="24464" l="0" r="0" t="33249"/>
          <a:stretch/>
        </p:blipFill>
        <p:spPr>
          <a:xfrm>
            <a:off x="93448" y="1394776"/>
            <a:ext cx="2613677" cy="1076898"/>
          </a:xfrm>
          <a:prstGeom prst="rect">
            <a:avLst/>
          </a:prstGeom>
          <a:noFill/>
          <a:ln>
            <a:noFill/>
          </a:ln>
        </p:spPr>
      </p:pic>
      <p:pic>
        <p:nvPicPr>
          <p:cNvPr id="86" name="Google Shape;86;p13"/>
          <p:cNvPicPr preferRelativeResize="0"/>
          <p:nvPr/>
        </p:nvPicPr>
        <p:blipFill rotWithShape="1">
          <a:blip r:embed="rId5">
            <a:alphaModFix/>
          </a:blip>
          <a:srcRect b="0" l="0" r="0" t="0"/>
          <a:stretch/>
        </p:blipFill>
        <p:spPr>
          <a:xfrm>
            <a:off x="284084" y="411232"/>
            <a:ext cx="2107927" cy="743556"/>
          </a:xfrm>
          <a:prstGeom prst="rect">
            <a:avLst/>
          </a:prstGeom>
          <a:noFill/>
          <a:ln>
            <a:noFill/>
          </a:ln>
        </p:spPr>
      </p:pic>
      <p:sp>
        <p:nvSpPr>
          <p:cNvPr id="87" name="Google Shape;87;p13"/>
          <p:cNvSpPr txBox="1"/>
          <p:nvPr>
            <p:ph type="title"/>
          </p:nvPr>
        </p:nvSpPr>
        <p:spPr>
          <a:xfrm>
            <a:off x="0" y="7355126"/>
            <a:ext cx="6573900" cy="1976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Palatino"/>
              <a:buNone/>
            </a:pPr>
            <a:br>
              <a:rPr lang="en-US" sz="4200"/>
            </a:br>
            <a:endParaRPr sz="4200">
              <a:solidFill>
                <a:srgbClr val="783F04"/>
              </a:solidFill>
              <a:latin typeface="Lobster"/>
              <a:ea typeface="Lobster"/>
              <a:cs typeface="Lobster"/>
              <a:sym typeface="Lobster"/>
            </a:endParaRPr>
          </a:p>
        </p:txBody>
      </p:sp>
      <p:pic>
        <p:nvPicPr>
          <p:cNvPr id="88" name="Google Shape;88;p13"/>
          <p:cNvPicPr preferRelativeResize="0"/>
          <p:nvPr/>
        </p:nvPicPr>
        <p:blipFill rotWithShape="1">
          <a:blip r:embed="rId6">
            <a:alphaModFix/>
          </a:blip>
          <a:srcRect b="1078" l="18679" r="25274" t="770"/>
          <a:stretch/>
        </p:blipFill>
        <p:spPr>
          <a:xfrm>
            <a:off x="2550876" y="1990999"/>
            <a:ext cx="4086175" cy="5783525"/>
          </a:xfrm>
          <a:prstGeom prst="rect">
            <a:avLst/>
          </a:prstGeom>
          <a:noFill/>
          <a:ln>
            <a:noFill/>
          </a:ln>
        </p:spPr>
      </p:pic>
      <p:sp>
        <p:nvSpPr>
          <p:cNvPr id="89" name="Google Shape;89;p13"/>
          <p:cNvSpPr txBox="1"/>
          <p:nvPr/>
        </p:nvSpPr>
        <p:spPr>
          <a:xfrm>
            <a:off x="2" y="9317391"/>
            <a:ext cx="6858000" cy="588600"/>
          </a:xfrm>
          <a:prstGeom prst="rect">
            <a:avLst/>
          </a:prstGeom>
          <a:solidFill>
            <a:srgbClr val="FFFFFF"/>
          </a:solidFill>
          <a:ln cap="flat" cmpd="sng" w="9525">
            <a:solidFill>
              <a:srgbClr val="783F04"/>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i="0" lang="en-US" sz="1700" u="none" cap="none" strike="noStrike">
                <a:solidFill>
                  <a:srgbClr val="000000"/>
                </a:solidFill>
                <a:latin typeface="Lato"/>
                <a:ea typeface="Lato"/>
                <a:cs typeface="Lato"/>
                <a:sym typeface="Lato"/>
              </a:rPr>
              <a:t>Content</a:t>
            </a:r>
            <a:r>
              <a:rPr lang="en-US" sz="1700">
                <a:solidFill>
                  <a:srgbClr val="783F04"/>
                </a:solidFill>
                <a:latin typeface="Lato"/>
                <a:ea typeface="Lato"/>
                <a:cs typeface="Lato"/>
                <a:sym typeface="Lato"/>
              </a:rPr>
              <a:t>                        </a:t>
            </a:r>
            <a:r>
              <a:rPr i="0" lang="en-US" sz="1700" u="none" cap="none" strike="noStrike">
                <a:solidFill>
                  <a:srgbClr val="999999"/>
                </a:solidFill>
                <a:latin typeface="Lato"/>
                <a:ea typeface="Lato"/>
                <a:cs typeface="Lato"/>
                <a:sym typeface="Lato"/>
              </a:rPr>
              <a:t>Explanatio</a:t>
            </a:r>
            <a:r>
              <a:rPr lang="en-US" sz="1700">
                <a:solidFill>
                  <a:srgbClr val="999999"/>
                </a:solidFill>
                <a:latin typeface="Lato"/>
                <a:ea typeface="Lato"/>
                <a:cs typeface="Lato"/>
                <a:sym typeface="Lato"/>
              </a:rPr>
              <a:t>n                  </a:t>
            </a:r>
            <a:r>
              <a:rPr lang="en-US" sz="1700">
                <a:solidFill>
                  <a:srgbClr val="93C47D"/>
                </a:solidFill>
                <a:latin typeface="Lato"/>
                <a:ea typeface="Lato"/>
                <a:cs typeface="Lato"/>
                <a:sym typeface="Lato"/>
              </a:rPr>
              <a:t>Notes</a:t>
            </a:r>
            <a:r>
              <a:rPr lang="en-US" sz="1700">
                <a:solidFill>
                  <a:srgbClr val="999999"/>
                </a:solidFill>
                <a:latin typeface="Lato"/>
                <a:ea typeface="Lato"/>
                <a:cs typeface="Lato"/>
                <a:sym typeface="Lato"/>
              </a:rPr>
              <a:t>                                  </a:t>
            </a:r>
            <a:r>
              <a:rPr i="0" lang="en-US" sz="1700" u="none" cap="none" strike="noStrike">
                <a:solidFill>
                  <a:srgbClr val="CC0000"/>
                </a:solidFill>
                <a:latin typeface="Lato"/>
                <a:ea typeface="Lato"/>
                <a:cs typeface="Lato"/>
                <a:sym typeface="Lato"/>
              </a:rPr>
              <a:t>Important</a:t>
            </a:r>
            <a:endParaRPr sz="1700">
              <a:solidFill>
                <a:srgbClr val="274E13"/>
              </a:solidFill>
              <a:latin typeface="Lato"/>
              <a:ea typeface="Lato"/>
              <a:cs typeface="Lato"/>
              <a:sym typeface="Lato"/>
            </a:endParaRPr>
          </a:p>
        </p:txBody>
      </p:sp>
      <p:sp>
        <p:nvSpPr>
          <p:cNvPr id="90" name="Google Shape;90;p13"/>
          <p:cNvSpPr txBox="1"/>
          <p:nvPr/>
        </p:nvSpPr>
        <p:spPr>
          <a:xfrm>
            <a:off x="284075" y="4013688"/>
            <a:ext cx="2613600" cy="10770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US">
                <a:latin typeface="Pacifico"/>
                <a:ea typeface="Pacifico"/>
                <a:cs typeface="Pacifico"/>
                <a:sym typeface="Pacifico"/>
              </a:rPr>
              <a:t>هذه المحاضرة هي تكريم لكل من يعمل ولا يكرّم،لكل من يعمل بالخفاء،لكل ايادي تدفعنا من ظهورنا لا نرى  وجوه اصحابها</a:t>
            </a:r>
            <a:endParaRPr b="1">
              <a:latin typeface="Pacifico"/>
              <a:ea typeface="Pacifico"/>
              <a:cs typeface="Pacifico"/>
              <a:sym typeface="Pacifico"/>
            </a:endParaRPr>
          </a:p>
          <a:p>
            <a:pPr indent="0" lvl="0" marL="0" rtl="0" algn="ctr">
              <a:spcBef>
                <a:spcPts val="0"/>
              </a:spcBef>
              <a:spcAft>
                <a:spcPts val="0"/>
              </a:spcAft>
              <a:buNone/>
            </a:pPr>
            <a:r>
              <a:t/>
            </a:r>
            <a:endParaRPr b="1">
              <a:latin typeface="Pacifico"/>
              <a:ea typeface="Pacifico"/>
              <a:cs typeface="Pacifico"/>
              <a:sym typeface="Pacifico"/>
            </a:endParaRPr>
          </a:p>
          <a:p>
            <a:pPr indent="0" lvl="0" marL="0" rtl="0" algn="ctr">
              <a:spcBef>
                <a:spcPts val="0"/>
              </a:spcBef>
              <a:spcAft>
                <a:spcPts val="0"/>
              </a:spcAft>
              <a:buNone/>
            </a:pPr>
            <a:r>
              <a:t/>
            </a:r>
            <a:endParaRPr b="1">
              <a:latin typeface="Pacifico"/>
              <a:ea typeface="Pacifico"/>
              <a:cs typeface="Pacifico"/>
              <a:sym typeface="Pacifico"/>
            </a:endParaRPr>
          </a:p>
        </p:txBody>
      </p:sp>
      <p:sp>
        <p:nvSpPr>
          <p:cNvPr id="91" name="Google Shape;91;p13"/>
          <p:cNvSpPr txBox="1"/>
          <p:nvPr/>
        </p:nvSpPr>
        <p:spPr>
          <a:xfrm>
            <a:off x="284075" y="6328125"/>
            <a:ext cx="3672300" cy="14466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b="1" lang="en-US" sz="5000">
                <a:solidFill>
                  <a:srgbClr val="783F04"/>
                </a:solidFill>
                <a:latin typeface="Calibri"/>
                <a:ea typeface="Calibri"/>
                <a:cs typeface="Calibri"/>
                <a:sym typeface="Calibri"/>
              </a:rPr>
              <a:t>Review File </a:t>
            </a:r>
            <a:br>
              <a:rPr b="1" lang="en-US" sz="5000">
                <a:solidFill>
                  <a:srgbClr val="000000"/>
                </a:solidFill>
                <a:latin typeface="Calibri"/>
                <a:ea typeface="Calibri"/>
                <a:cs typeface="Calibri"/>
                <a:sym typeface="Calibri"/>
              </a:rPr>
            </a:br>
            <a:endParaRPr b="1" sz="5000">
              <a:solidFill>
                <a:srgbClr val="783F04"/>
              </a:solidFill>
              <a:latin typeface="Lobster"/>
              <a:ea typeface="Lobster"/>
              <a:cs typeface="Lobster"/>
              <a:sym typeface="Lobster"/>
            </a:endParaRPr>
          </a:p>
        </p:txBody>
      </p:sp>
      <p:sp>
        <p:nvSpPr>
          <p:cNvPr id="92" name="Google Shape;92;p13"/>
          <p:cNvSpPr txBox="1"/>
          <p:nvPr/>
        </p:nvSpPr>
        <p:spPr>
          <a:xfrm>
            <a:off x="-39750" y="8548789"/>
            <a:ext cx="6937500" cy="13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solidFill>
                  <a:srgbClr val="666666"/>
                </a:solidFill>
                <a:latin typeface="Alegreya"/>
                <a:ea typeface="Alegreya"/>
                <a:cs typeface="Alegreya"/>
                <a:sym typeface="Alegreya"/>
              </a:rPr>
              <a:t>إن الجهد الذي تبذلونه اليوم لن يخونكم أبداً،وتذكروا دائماً بأنكم قادرون على تحقيق ما تريدون✨ </a:t>
            </a:r>
            <a:r>
              <a:rPr lang="en-US" sz="1600">
                <a:solidFill>
                  <a:srgbClr val="666666"/>
                </a:solidFill>
                <a:latin typeface="Alegreya"/>
                <a:ea typeface="Alegreya"/>
                <a:cs typeface="Alegreya"/>
                <a:sym typeface="Alegreya"/>
              </a:rPr>
              <a:t> </a:t>
            </a:r>
            <a:endParaRPr sz="1600">
              <a:solidFill>
                <a:srgbClr val="666666"/>
              </a:solidFill>
              <a:latin typeface="Alegreya"/>
              <a:ea typeface="Alegreya"/>
              <a:cs typeface="Alegreya"/>
              <a:sym typeface="Alegreya"/>
            </a:endParaRPr>
          </a:p>
          <a:p>
            <a:pPr indent="0" lvl="0" marL="0" rtl="0" algn="l">
              <a:spcBef>
                <a:spcPts val="0"/>
              </a:spcBef>
              <a:spcAft>
                <a:spcPts val="0"/>
              </a:spcAft>
              <a:buNone/>
            </a:pPr>
            <a:r>
              <a:t/>
            </a:r>
            <a:endParaRPr sz="1600">
              <a:solidFill>
                <a:srgbClr val="666666"/>
              </a:solidFill>
              <a:latin typeface="Alegreya"/>
              <a:ea typeface="Alegreya"/>
              <a:cs typeface="Alegreya"/>
              <a:sym typeface="Alegrey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sp>
        <p:nvSpPr>
          <p:cNvPr id="194" name="Google Shape;194;p22"/>
          <p:cNvSpPr txBox="1"/>
          <p:nvPr/>
        </p:nvSpPr>
        <p:spPr>
          <a:xfrm>
            <a:off x="0" y="466000"/>
            <a:ext cx="67203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a:latin typeface="Palatino"/>
                <a:ea typeface="Palatino"/>
                <a:cs typeface="Palatino"/>
                <a:sym typeface="Palatino"/>
              </a:rPr>
              <a:t>Case</a:t>
            </a:r>
            <a:r>
              <a:rPr lang="en-US">
                <a:latin typeface="Palatino"/>
                <a:ea typeface="Palatino"/>
                <a:cs typeface="Palatino"/>
                <a:sym typeface="Palatino"/>
              </a:rPr>
              <a:t> :</a:t>
            </a:r>
            <a:r>
              <a:rPr lang="en-US">
                <a:latin typeface="Palatino"/>
                <a:ea typeface="Palatino"/>
                <a:cs typeface="Palatino"/>
                <a:sym typeface="Palatino"/>
              </a:rPr>
              <a:t>A 44-year-old white male presented with a seven-month history of diarrhea. The frequency of his bowel movements had increased to 5-7 per day, and </a:t>
            </a:r>
            <a:r>
              <a:rPr lang="en-US">
                <a:solidFill>
                  <a:srgbClr val="FF0000"/>
                </a:solidFill>
                <a:latin typeface="Palatino"/>
                <a:ea typeface="Palatino"/>
                <a:cs typeface="Palatino"/>
                <a:sym typeface="Palatino"/>
              </a:rPr>
              <a:t>his stools were yellow and floated</a:t>
            </a:r>
            <a:r>
              <a:rPr lang="en-US">
                <a:latin typeface="Palatino"/>
                <a:ea typeface="Palatino"/>
                <a:cs typeface="Palatino"/>
                <a:sym typeface="Palatino"/>
              </a:rPr>
              <a:t> </a:t>
            </a:r>
            <a:r>
              <a:rPr lang="en-US">
                <a:solidFill>
                  <a:srgbClr val="FF0000"/>
                </a:solidFill>
                <a:latin typeface="Palatino"/>
                <a:ea typeface="Palatino"/>
                <a:cs typeface="Palatino"/>
                <a:sym typeface="Palatino"/>
              </a:rPr>
              <a:t>at the top of the water in the toilet.</a:t>
            </a:r>
            <a:r>
              <a:rPr lang="en-US">
                <a:solidFill>
                  <a:srgbClr val="93C47D"/>
                </a:solidFill>
                <a:latin typeface="Palatino"/>
                <a:ea typeface="Palatino"/>
                <a:cs typeface="Palatino"/>
                <a:sym typeface="Palatino"/>
              </a:rPr>
              <a:t> (steatorrhea) </a:t>
            </a:r>
            <a:r>
              <a:rPr lang="en-US">
                <a:latin typeface="Palatino"/>
                <a:ea typeface="Palatino"/>
                <a:cs typeface="Palatino"/>
                <a:sym typeface="Palatino"/>
              </a:rPr>
              <a:t> He had occasional abdominal cramping, </a:t>
            </a:r>
            <a:r>
              <a:rPr lang="en-US">
                <a:solidFill>
                  <a:srgbClr val="FF0000"/>
                </a:solidFill>
                <a:latin typeface="Palatino"/>
                <a:ea typeface="Palatino"/>
                <a:cs typeface="Palatino"/>
                <a:sym typeface="Palatino"/>
              </a:rPr>
              <a:t>but no tenesmus, melena, or bleeding.</a:t>
            </a:r>
            <a:r>
              <a:rPr lang="en-US">
                <a:latin typeface="Palatino"/>
                <a:ea typeface="Palatino"/>
                <a:cs typeface="Palatino"/>
                <a:sym typeface="Palatino"/>
              </a:rPr>
              <a:t> His appetite was good, but he had experienced gradual weight loss. His bowel movement frequency would </a:t>
            </a:r>
            <a:r>
              <a:rPr lang="en-US">
                <a:solidFill>
                  <a:srgbClr val="FF0000"/>
                </a:solidFill>
                <a:latin typeface="Palatino"/>
                <a:ea typeface="Palatino"/>
                <a:cs typeface="Palatino"/>
                <a:sym typeface="Palatino"/>
              </a:rPr>
              <a:t>decrease upon fasting</a:t>
            </a:r>
            <a:r>
              <a:rPr lang="en-US">
                <a:latin typeface="Palatino"/>
                <a:ea typeface="Palatino"/>
                <a:cs typeface="Palatino"/>
                <a:sym typeface="Palatino"/>
              </a:rPr>
              <a:t> and would increase with food intake. </a:t>
            </a:r>
            <a:endParaRPr>
              <a:latin typeface="Palatino"/>
              <a:ea typeface="Palatino"/>
              <a:cs typeface="Palatino"/>
              <a:sym typeface="Palatino"/>
            </a:endParaRPr>
          </a:p>
          <a:p>
            <a:pPr indent="-317500" lvl="0" marL="457200" rtl="0" algn="l">
              <a:spcBef>
                <a:spcPts val="0"/>
              </a:spcBef>
              <a:spcAft>
                <a:spcPts val="0"/>
              </a:spcAft>
              <a:buSzPts val="1400"/>
              <a:buFont typeface="Palatino"/>
              <a:buChar char="●"/>
            </a:pPr>
            <a:r>
              <a:rPr lang="en-US">
                <a:latin typeface="Palatino"/>
                <a:ea typeface="Palatino"/>
                <a:cs typeface="Palatino"/>
                <a:sym typeface="Palatino"/>
              </a:rPr>
              <a:t>Stool tests revealed a stool output of 4128 g/d (nl 100-200 g/d) with fat excretion of 17 g/d (nl &lt;5 g/d). </a:t>
            </a:r>
            <a:r>
              <a:rPr lang="en-US">
                <a:solidFill>
                  <a:srgbClr val="93C47D"/>
                </a:solidFill>
                <a:latin typeface="Palatino"/>
                <a:ea typeface="Palatino"/>
                <a:cs typeface="Palatino"/>
                <a:sym typeface="Palatino"/>
              </a:rPr>
              <a:t>(increased indicates steatorrhea) </a:t>
            </a:r>
            <a:endParaRPr>
              <a:latin typeface="Palatino"/>
              <a:ea typeface="Palatino"/>
              <a:cs typeface="Palatino"/>
              <a:sym typeface="Palatino"/>
            </a:endParaRPr>
          </a:p>
          <a:p>
            <a:pPr indent="-317500" lvl="0" marL="457200" rtl="0" algn="l">
              <a:spcBef>
                <a:spcPts val="0"/>
              </a:spcBef>
              <a:spcAft>
                <a:spcPts val="0"/>
              </a:spcAft>
              <a:buSzPts val="1400"/>
              <a:buFont typeface="Palatino"/>
              <a:buChar char="●"/>
            </a:pPr>
            <a:r>
              <a:rPr lang="en-US">
                <a:latin typeface="Palatino"/>
                <a:ea typeface="Palatino"/>
                <a:cs typeface="Palatino"/>
                <a:sym typeface="Palatino"/>
              </a:rPr>
              <a:t>Microscopic examination for ova and parasites and cultures for bacterial pathogens and acid-fast bacilli were negative. </a:t>
            </a:r>
            <a:r>
              <a:rPr lang="en-US">
                <a:solidFill>
                  <a:srgbClr val="93C47D"/>
                </a:solidFill>
                <a:latin typeface="Palatino"/>
                <a:ea typeface="Palatino"/>
                <a:cs typeface="Palatino"/>
                <a:sym typeface="Palatino"/>
              </a:rPr>
              <a:t>Excludes bacterial infection </a:t>
            </a:r>
            <a:endParaRPr>
              <a:solidFill>
                <a:srgbClr val="93C47D"/>
              </a:solidFill>
              <a:latin typeface="Palatino"/>
              <a:ea typeface="Palatino"/>
              <a:cs typeface="Palatino"/>
              <a:sym typeface="Palatino"/>
            </a:endParaRPr>
          </a:p>
          <a:p>
            <a:pPr indent="-317500" lvl="0" marL="457200" rtl="0" algn="l">
              <a:spcBef>
                <a:spcPts val="0"/>
              </a:spcBef>
              <a:spcAft>
                <a:spcPts val="0"/>
              </a:spcAft>
              <a:buSzPts val="1400"/>
              <a:buFont typeface="Palatino"/>
              <a:buChar char="●"/>
            </a:pPr>
            <a:r>
              <a:rPr lang="en-US">
                <a:latin typeface="Palatino"/>
                <a:ea typeface="Palatino"/>
                <a:cs typeface="Palatino"/>
                <a:sym typeface="Palatino"/>
              </a:rPr>
              <a:t>Blood tests showed mild anemia </a:t>
            </a:r>
            <a:r>
              <a:rPr lang="en-US">
                <a:solidFill>
                  <a:srgbClr val="93C47D"/>
                </a:solidFill>
                <a:latin typeface="Palatino"/>
                <a:ea typeface="Palatino"/>
                <a:cs typeface="Palatino"/>
                <a:sym typeface="Palatino"/>
              </a:rPr>
              <a:t>(due to malabsorption) </a:t>
            </a:r>
            <a:r>
              <a:rPr lang="en-US">
                <a:latin typeface="Palatino"/>
                <a:ea typeface="Palatino"/>
                <a:cs typeface="Palatino"/>
                <a:sym typeface="Palatino"/>
              </a:rPr>
              <a:t>, hypoproteinemia (4.9 mg/dl), and hypoalbuminemia (3.4 mg/dl) the would increase with food intake</a:t>
            </a:r>
            <a:br>
              <a:rPr lang="en-US">
                <a:latin typeface="Palatino"/>
                <a:ea typeface="Palatino"/>
                <a:cs typeface="Palatino"/>
                <a:sym typeface="Palatino"/>
              </a:rPr>
            </a:br>
            <a:endParaRPr>
              <a:latin typeface="Palatino"/>
              <a:ea typeface="Palatino"/>
              <a:cs typeface="Palatino"/>
              <a:sym typeface="Palatino"/>
            </a:endParaRPr>
          </a:p>
        </p:txBody>
      </p:sp>
      <p:pic>
        <p:nvPicPr>
          <p:cNvPr id="195" name="Google Shape;195;p22"/>
          <p:cNvPicPr preferRelativeResize="0"/>
          <p:nvPr/>
        </p:nvPicPr>
        <p:blipFill>
          <a:blip r:embed="rId3">
            <a:alphaModFix/>
          </a:blip>
          <a:stretch>
            <a:fillRect/>
          </a:stretch>
        </p:blipFill>
        <p:spPr>
          <a:xfrm>
            <a:off x="4591050" y="3851043"/>
            <a:ext cx="2266950" cy="2076450"/>
          </a:xfrm>
          <a:prstGeom prst="rect">
            <a:avLst/>
          </a:prstGeom>
          <a:noFill/>
          <a:ln>
            <a:noFill/>
          </a:ln>
        </p:spPr>
      </p:pic>
      <p:sp>
        <p:nvSpPr>
          <p:cNvPr id="196" name="Google Shape;196;p22"/>
          <p:cNvSpPr txBox="1"/>
          <p:nvPr/>
        </p:nvSpPr>
        <p:spPr>
          <a:xfrm>
            <a:off x="0" y="3572609"/>
            <a:ext cx="44466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1.  </a:t>
            </a:r>
            <a:r>
              <a:rPr b="1" lang="en-US"/>
              <a:t>Exposure to what dietary antigen is thought to be the cause of these changes? </a:t>
            </a:r>
            <a:endParaRPr b="1"/>
          </a:p>
          <a:p>
            <a:pPr indent="0" lvl="0" marL="0" rtl="0" algn="l">
              <a:spcBef>
                <a:spcPts val="0"/>
              </a:spcBef>
              <a:spcAft>
                <a:spcPts val="0"/>
              </a:spcAft>
              <a:buNone/>
            </a:pPr>
            <a:r>
              <a:rPr lang="en-US"/>
              <a:t>Exposure to gluten (specifically, the gliadin constituent of this protein)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2. </a:t>
            </a:r>
            <a:r>
              <a:rPr b="1" lang="en-US"/>
              <a:t>What food components contain this antigen? </a:t>
            </a:r>
            <a:r>
              <a:rPr lang="en-US"/>
              <a:t>Wheat, barley, flour, and possibly oats contain gluten.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3. </a:t>
            </a:r>
            <a:r>
              <a:rPr b="1" lang="en-US"/>
              <a:t>Would these histologic changes resolve with dietary modification? </a:t>
            </a:r>
            <a:endParaRPr b="1"/>
          </a:p>
          <a:p>
            <a:pPr indent="0" lvl="0" marL="0" rtl="0" algn="l">
              <a:spcBef>
                <a:spcPts val="0"/>
              </a:spcBef>
              <a:spcAft>
                <a:spcPts val="0"/>
              </a:spcAft>
              <a:buNone/>
            </a:pPr>
            <a:r>
              <a:rPr lang="en-US"/>
              <a:t>Yes. </a:t>
            </a:r>
            <a:r>
              <a:rPr lang="en-US">
                <a:solidFill>
                  <a:srgbClr val="93C47D"/>
                </a:solidFill>
              </a:rPr>
              <a:t>histological changes and symptoms will resolve with this treatment and diagnosis </a:t>
            </a:r>
            <a:br>
              <a:rPr lang="en-US"/>
            </a:br>
            <a:endParaRPr/>
          </a:p>
        </p:txBody>
      </p:sp>
      <p:sp>
        <p:nvSpPr>
          <p:cNvPr id="197" name="Google Shape;197;p22"/>
          <p:cNvSpPr txBox="1"/>
          <p:nvPr/>
        </p:nvSpPr>
        <p:spPr>
          <a:xfrm>
            <a:off x="497125" y="2"/>
            <a:ext cx="5486400" cy="35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t>malabsorption </a:t>
            </a:r>
            <a:endParaRPr b="1"/>
          </a:p>
        </p:txBody>
      </p:sp>
      <p:sp>
        <p:nvSpPr>
          <p:cNvPr id="198" name="Google Shape;198;p22"/>
          <p:cNvSpPr txBox="1"/>
          <p:nvPr/>
        </p:nvSpPr>
        <p:spPr>
          <a:xfrm>
            <a:off x="4247350" y="6031500"/>
            <a:ext cx="2717100" cy="198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93C47D"/>
                </a:solidFill>
                <a:latin typeface="Palatino"/>
                <a:ea typeface="Palatino"/>
                <a:cs typeface="Palatino"/>
                <a:sym typeface="Palatino"/>
              </a:rPr>
              <a:t>abnormal due to presence of </a:t>
            </a:r>
            <a:endParaRPr>
              <a:solidFill>
                <a:srgbClr val="93C47D"/>
              </a:solidFill>
              <a:latin typeface="Palatino"/>
              <a:ea typeface="Palatino"/>
              <a:cs typeface="Palatino"/>
              <a:sym typeface="Palatino"/>
            </a:endParaRPr>
          </a:p>
          <a:p>
            <a:pPr indent="0" lvl="0" marL="0" rtl="0" algn="l">
              <a:spcBef>
                <a:spcPts val="0"/>
              </a:spcBef>
              <a:spcAft>
                <a:spcPts val="0"/>
              </a:spcAft>
              <a:buNone/>
            </a:pPr>
            <a:r>
              <a:rPr lang="en-US">
                <a:solidFill>
                  <a:srgbClr val="93C47D"/>
                </a:solidFill>
                <a:latin typeface="Palatino"/>
                <a:ea typeface="Palatino"/>
                <a:cs typeface="Palatino"/>
                <a:sym typeface="Palatino"/>
              </a:rPr>
              <a:t>1- villous atrophy</a:t>
            </a:r>
            <a:endParaRPr>
              <a:solidFill>
                <a:srgbClr val="93C47D"/>
              </a:solidFill>
              <a:latin typeface="Palatino"/>
              <a:ea typeface="Palatino"/>
              <a:cs typeface="Palatino"/>
              <a:sym typeface="Palatino"/>
            </a:endParaRPr>
          </a:p>
          <a:p>
            <a:pPr indent="0" lvl="0" marL="0" rtl="0" algn="l">
              <a:spcBef>
                <a:spcPts val="0"/>
              </a:spcBef>
              <a:spcAft>
                <a:spcPts val="0"/>
              </a:spcAft>
              <a:buNone/>
            </a:pPr>
            <a:r>
              <a:rPr lang="en-US">
                <a:solidFill>
                  <a:srgbClr val="93C47D"/>
                </a:solidFill>
                <a:latin typeface="Palatino"/>
                <a:ea typeface="Palatino"/>
                <a:cs typeface="Palatino"/>
                <a:sym typeface="Palatino"/>
              </a:rPr>
              <a:t>2- </a:t>
            </a:r>
            <a:r>
              <a:rPr lang="en-US">
                <a:solidFill>
                  <a:srgbClr val="93C47D"/>
                </a:solidFill>
                <a:latin typeface="Palatino"/>
                <a:ea typeface="Palatino"/>
                <a:cs typeface="Palatino"/>
                <a:sym typeface="Palatino"/>
              </a:rPr>
              <a:t>intraepithelial</a:t>
            </a:r>
            <a:r>
              <a:rPr lang="en-US">
                <a:solidFill>
                  <a:srgbClr val="93C47D"/>
                </a:solidFill>
                <a:latin typeface="Palatino"/>
                <a:ea typeface="Palatino"/>
                <a:cs typeface="Palatino"/>
                <a:sym typeface="Palatino"/>
              </a:rPr>
              <a:t> lymphocytosis</a:t>
            </a:r>
            <a:endParaRPr>
              <a:solidFill>
                <a:srgbClr val="93C47D"/>
              </a:solidFill>
              <a:latin typeface="Palatino"/>
              <a:ea typeface="Palatino"/>
              <a:cs typeface="Palatino"/>
              <a:sym typeface="Palatino"/>
            </a:endParaRPr>
          </a:p>
          <a:p>
            <a:pPr indent="0" lvl="0" marL="0" rtl="0" algn="l">
              <a:spcBef>
                <a:spcPts val="0"/>
              </a:spcBef>
              <a:spcAft>
                <a:spcPts val="0"/>
              </a:spcAft>
              <a:buNone/>
            </a:pPr>
            <a:r>
              <a:rPr lang="en-US">
                <a:solidFill>
                  <a:srgbClr val="93C47D"/>
                </a:solidFill>
                <a:latin typeface="Palatino"/>
                <a:ea typeface="Palatino"/>
                <a:cs typeface="Palatino"/>
                <a:sym typeface="Palatino"/>
              </a:rPr>
              <a:t>3-</a:t>
            </a:r>
            <a:r>
              <a:rPr lang="en-US">
                <a:solidFill>
                  <a:srgbClr val="93C47D"/>
                </a:solidFill>
                <a:latin typeface="Palatino"/>
                <a:ea typeface="Palatino"/>
                <a:cs typeface="Palatino"/>
                <a:sym typeface="Palatino"/>
              </a:rPr>
              <a:t>Crypt Hyperplasia</a:t>
            </a:r>
            <a:r>
              <a:rPr lang="en-US">
                <a:solidFill>
                  <a:srgbClr val="93C47D"/>
                </a:solidFill>
                <a:latin typeface="Palatino"/>
                <a:ea typeface="Palatino"/>
                <a:cs typeface="Palatino"/>
                <a:sym typeface="Palatino"/>
              </a:rPr>
              <a:t>  </a:t>
            </a:r>
            <a:endParaRPr>
              <a:solidFill>
                <a:srgbClr val="93C47D"/>
              </a:solidFill>
              <a:latin typeface="Palatino"/>
              <a:ea typeface="Palatino"/>
              <a:cs typeface="Palatino"/>
              <a:sym typeface="Palatino"/>
            </a:endParaRPr>
          </a:p>
        </p:txBody>
      </p:sp>
      <p:sp>
        <p:nvSpPr>
          <p:cNvPr id="199" name="Google Shape;199;p22"/>
          <p:cNvSpPr txBox="1"/>
          <p:nvPr/>
        </p:nvSpPr>
        <p:spPr>
          <a:xfrm>
            <a:off x="133150" y="6351025"/>
            <a:ext cx="3781200" cy="109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t>4-</a:t>
            </a:r>
            <a:r>
              <a:rPr b="1" lang="en-US"/>
              <a:t>what is celiac disease?</a:t>
            </a:r>
            <a:endParaRPr b="1"/>
          </a:p>
          <a:p>
            <a:pPr indent="0" lvl="0" marL="0" rtl="0" algn="l">
              <a:spcBef>
                <a:spcPts val="0"/>
              </a:spcBef>
              <a:spcAft>
                <a:spcPts val="0"/>
              </a:spcAft>
              <a:buNone/>
            </a:pPr>
            <a:r>
              <a:rPr lang="en-US">
                <a:solidFill>
                  <a:srgbClr val="93C47D"/>
                </a:solidFill>
                <a:latin typeface="Palatino"/>
                <a:ea typeface="Palatino"/>
                <a:cs typeface="Palatino"/>
                <a:sym typeface="Palatino"/>
              </a:rPr>
              <a:t>gluten</a:t>
            </a:r>
            <a:r>
              <a:rPr lang="en-US">
                <a:solidFill>
                  <a:srgbClr val="93C47D"/>
                </a:solidFill>
                <a:latin typeface="Palatino"/>
                <a:ea typeface="Palatino"/>
                <a:cs typeface="Palatino"/>
                <a:sym typeface="Palatino"/>
              </a:rPr>
              <a:t> will affect the small intestine mucosa so there will be malabsorption to other nutrients not like lactose </a:t>
            </a:r>
            <a:r>
              <a:rPr lang="en-US">
                <a:solidFill>
                  <a:srgbClr val="93C47D"/>
                </a:solidFill>
                <a:latin typeface="Palatino"/>
                <a:ea typeface="Palatino"/>
                <a:cs typeface="Palatino"/>
                <a:sym typeface="Palatino"/>
              </a:rPr>
              <a:t>intolerance</a:t>
            </a:r>
            <a:r>
              <a:rPr lang="en-US">
                <a:solidFill>
                  <a:srgbClr val="93C47D"/>
                </a:solidFill>
                <a:latin typeface="Palatino"/>
                <a:ea typeface="Palatino"/>
                <a:cs typeface="Palatino"/>
                <a:sym typeface="Palatino"/>
              </a:rPr>
              <a:t> which only affects lactose absorption </a:t>
            </a:r>
            <a:endParaRPr>
              <a:solidFill>
                <a:srgbClr val="93C47D"/>
              </a:solidFill>
              <a:latin typeface="Palatino"/>
              <a:ea typeface="Palatino"/>
              <a:cs typeface="Palatino"/>
              <a:sym typeface="Palatin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sp>
        <p:nvSpPr>
          <p:cNvPr id="204" name="Google Shape;204;p23"/>
          <p:cNvSpPr txBox="1"/>
          <p:nvPr/>
        </p:nvSpPr>
        <p:spPr>
          <a:xfrm>
            <a:off x="0" y="614150"/>
            <a:ext cx="6858000" cy="538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a:latin typeface="Palatino"/>
                <a:ea typeface="Palatino"/>
                <a:cs typeface="Palatino"/>
                <a:sym typeface="Palatino"/>
              </a:rPr>
              <a:t>Case</a:t>
            </a:r>
            <a:r>
              <a:rPr lang="en-US">
                <a:latin typeface="Palatino"/>
                <a:ea typeface="Palatino"/>
                <a:cs typeface="Palatino"/>
                <a:sym typeface="Palatino"/>
              </a:rPr>
              <a:t>:</a:t>
            </a:r>
            <a:r>
              <a:rPr lang="en-US">
                <a:latin typeface="Palatino"/>
                <a:ea typeface="Palatino"/>
                <a:cs typeface="Palatino"/>
                <a:sym typeface="Palatino"/>
              </a:rPr>
              <a:t>A 6-year-old boy has been brought to outpatients by his mother because he has abdominal pain after some meals. This has been getting increasingly frequent and it sounds, from his description, somewhat colicky </a:t>
            </a:r>
            <a:r>
              <a:rPr lang="en-US">
                <a:solidFill>
                  <a:srgbClr val="93C47D"/>
                </a:solidFill>
                <a:latin typeface="Palatino"/>
                <a:ea typeface="Palatino"/>
                <a:cs typeface="Palatino"/>
                <a:sym typeface="Palatino"/>
              </a:rPr>
              <a:t>(comes and goes)</a:t>
            </a:r>
            <a:r>
              <a:rPr lang="en-US">
                <a:latin typeface="Palatino"/>
                <a:ea typeface="Palatino"/>
                <a:cs typeface="Palatino"/>
                <a:sym typeface="Palatino"/>
              </a:rPr>
              <a:t> in nature. You discover that he has always had very smelly, loose, pale bulky stools, which his parents have put down to the fact that</a:t>
            </a:r>
            <a:r>
              <a:rPr lang="en-US">
                <a:solidFill>
                  <a:srgbClr val="FF0000"/>
                </a:solidFill>
                <a:latin typeface="Palatino"/>
                <a:ea typeface="Palatino"/>
                <a:cs typeface="Palatino"/>
                <a:sym typeface="Palatino"/>
              </a:rPr>
              <a:t> he likes milk.</a:t>
            </a:r>
            <a:r>
              <a:rPr lang="en-US">
                <a:latin typeface="Palatino"/>
                <a:ea typeface="Palatino"/>
                <a:cs typeface="Palatino"/>
                <a:sym typeface="Palatino"/>
              </a:rPr>
              <a:t> On examination, </a:t>
            </a:r>
            <a:r>
              <a:rPr lang="en-US">
                <a:solidFill>
                  <a:srgbClr val="FF0000"/>
                </a:solidFill>
                <a:latin typeface="Palatino"/>
                <a:ea typeface="Palatino"/>
                <a:cs typeface="Palatino"/>
                <a:sym typeface="Palatino"/>
              </a:rPr>
              <a:t>he is pale, underweight, and of short stature</a:t>
            </a:r>
            <a:r>
              <a:rPr lang="en-US">
                <a:latin typeface="Palatino"/>
                <a:ea typeface="Palatino"/>
                <a:cs typeface="Palatino"/>
                <a:sym typeface="Palatino"/>
              </a:rPr>
              <a:t>. </a:t>
            </a:r>
            <a:r>
              <a:rPr lang="en-US">
                <a:solidFill>
                  <a:srgbClr val="93C47D"/>
                </a:solidFill>
                <a:latin typeface="Palatino"/>
                <a:ea typeface="Palatino"/>
                <a:cs typeface="Palatino"/>
                <a:sym typeface="Palatino"/>
              </a:rPr>
              <a:t>(Lactose intolerance does not cause this it only affects lactose absorption)</a:t>
            </a:r>
            <a:br>
              <a:rPr lang="en-US">
                <a:latin typeface="Palatino"/>
                <a:ea typeface="Palatino"/>
                <a:cs typeface="Palatino"/>
                <a:sym typeface="Palatino"/>
              </a:rPr>
            </a:br>
            <a:endParaRPr>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 </a:t>
            </a:r>
            <a:r>
              <a:rPr b="1" lang="en-US">
                <a:latin typeface="Palatino"/>
                <a:ea typeface="Palatino"/>
                <a:cs typeface="Palatino"/>
                <a:sym typeface="Palatino"/>
              </a:rPr>
              <a:t>What are the important differential diagnoses on presentation?</a:t>
            </a:r>
            <a:r>
              <a:rPr b="1" lang="en-US">
                <a:solidFill>
                  <a:srgbClr val="93C47D"/>
                </a:solidFill>
                <a:latin typeface="Palatino"/>
                <a:ea typeface="Palatino"/>
                <a:cs typeface="Palatino"/>
                <a:sym typeface="Palatino"/>
              </a:rPr>
              <a:t> </a:t>
            </a:r>
            <a:r>
              <a:rPr b="1" lang="en-US">
                <a:solidFill>
                  <a:srgbClr val="93C47D"/>
                </a:solidFill>
                <a:latin typeface="Palatino"/>
                <a:ea typeface="Palatino"/>
                <a:cs typeface="Palatino"/>
                <a:sym typeface="Palatino"/>
              </a:rPr>
              <a:t>malabsorption</a:t>
            </a:r>
            <a:r>
              <a:rPr b="1" lang="en-US">
                <a:solidFill>
                  <a:srgbClr val="93C47D"/>
                </a:solidFill>
                <a:latin typeface="Palatino"/>
                <a:ea typeface="Palatino"/>
                <a:cs typeface="Palatino"/>
                <a:sym typeface="Palatino"/>
              </a:rPr>
              <a:t> (due to Pancreas, bile, stomach abnormality) </a:t>
            </a:r>
            <a:br>
              <a:rPr b="1" lang="en-US">
                <a:latin typeface="Palatino"/>
                <a:ea typeface="Palatino"/>
                <a:cs typeface="Palatino"/>
                <a:sym typeface="Palatino"/>
              </a:rPr>
            </a:br>
            <a:r>
              <a:rPr b="1" lang="en-US">
                <a:latin typeface="Palatino"/>
                <a:ea typeface="Palatino"/>
                <a:cs typeface="Palatino"/>
                <a:sym typeface="Palatino"/>
              </a:rPr>
              <a:t>1-</a:t>
            </a:r>
            <a:r>
              <a:rPr lang="en-US">
                <a:latin typeface="Palatino"/>
                <a:ea typeface="Palatino"/>
                <a:cs typeface="Palatino"/>
                <a:sym typeface="Palatino"/>
              </a:rPr>
              <a:t>Celiac disease is the most likely diagnosis. Parasitic infection (e.g. giardiasis) and pancreatic insufficiency (e.g. due to chronic pancreatitis or cystic fibrosis) may give rise to a similar presentation, but these are not supported by the results of the investigations.</a:t>
            </a:r>
            <a:br>
              <a:rPr lang="en-US">
                <a:latin typeface="Palatino"/>
                <a:ea typeface="Palatino"/>
                <a:cs typeface="Palatino"/>
                <a:sym typeface="Palatino"/>
              </a:rPr>
            </a:br>
            <a:r>
              <a:rPr lang="en-US">
                <a:latin typeface="Palatino"/>
                <a:ea typeface="Palatino"/>
                <a:cs typeface="Palatino"/>
                <a:sym typeface="Palatino"/>
              </a:rPr>
              <a:t> 2-Blood tests reveal a mild macrocytic anemia. There is a low level of vitamin B12, and folate is at the lower end of normal. Autoantibody screens reveal a positive reaction to antigliadin antibodies. </a:t>
            </a:r>
            <a:r>
              <a:rPr lang="en-US">
                <a:solidFill>
                  <a:srgbClr val="93C47D"/>
                </a:solidFill>
                <a:latin typeface="Palatino"/>
                <a:ea typeface="Palatino"/>
                <a:cs typeface="Palatino"/>
                <a:sym typeface="Palatino"/>
              </a:rPr>
              <a:t>(not specific diagnostic test, it can be seen in normal individuals)</a:t>
            </a:r>
            <a:endParaRPr>
              <a:solidFill>
                <a:srgbClr val="93C47D"/>
              </a:solidFill>
              <a:latin typeface="Palatino"/>
              <a:ea typeface="Palatino"/>
              <a:cs typeface="Palatino"/>
              <a:sym typeface="Palatino"/>
            </a:endParaRPr>
          </a:p>
          <a:p>
            <a:pPr indent="0" lvl="0" marL="0" rtl="0" algn="l">
              <a:spcBef>
                <a:spcPts val="0"/>
              </a:spcBef>
              <a:spcAft>
                <a:spcPts val="0"/>
              </a:spcAft>
              <a:buNone/>
            </a:pPr>
            <a:r>
              <a:t/>
            </a:r>
            <a:endParaRPr>
              <a:latin typeface="Palatino"/>
              <a:ea typeface="Palatino"/>
              <a:cs typeface="Palatino"/>
              <a:sym typeface="Palatino"/>
            </a:endParaRPr>
          </a:p>
          <a:p>
            <a:pPr indent="0" lvl="0" marL="0" rtl="0" algn="l">
              <a:spcBef>
                <a:spcPts val="0"/>
              </a:spcBef>
              <a:spcAft>
                <a:spcPts val="0"/>
              </a:spcAft>
              <a:buNone/>
            </a:pPr>
            <a:r>
              <a:rPr b="1" lang="en-US">
                <a:latin typeface="Palatino"/>
                <a:ea typeface="Palatino"/>
                <a:cs typeface="Palatino"/>
                <a:sym typeface="Palatino"/>
              </a:rPr>
              <a:t>Do these tests help to narrow down the diagnosis? </a:t>
            </a:r>
            <a:r>
              <a:rPr b="1" lang="en-US">
                <a:solidFill>
                  <a:srgbClr val="93C47D"/>
                </a:solidFill>
                <a:latin typeface="Palatino"/>
                <a:ea typeface="Palatino"/>
                <a:cs typeface="Palatino"/>
                <a:sym typeface="Palatino"/>
              </a:rPr>
              <a:t>We have to </a:t>
            </a:r>
            <a:r>
              <a:rPr b="1" lang="en-US">
                <a:solidFill>
                  <a:srgbClr val="93C47D"/>
                </a:solidFill>
                <a:latin typeface="Palatino"/>
                <a:ea typeface="Palatino"/>
                <a:cs typeface="Palatino"/>
                <a:sym typeface="Palatino"/>
              </a:rPr>
              <a:t>perform</a:t>
            </a:r>
            <a:r>
              <a:rPr b="1" lang="en-US">
                <a:solidFill>
                  <a:srgbClr val="93C47D"/>
                </a:solidFill>
                <a:latin typeface="Palatino"/>
                <a:ea typeface="Palatino"/>
                <a:cs typeface="Palatino"/>
                <a:sym typeface="Palatino"/>
              </a:rPr>
              <a:t> an endoscopy and extract a biopsy, as well as, tell him to stop eating wheat for 2 to 3 months to see if he </a:t>
            </a:r>
            <a:r>
              <a:rPr b="1" lang="en-US">
                <a:solidFill>
                  <a:srgbClr val="93C47D"/>
                </a:solidFill>
                <a:latin typeface="Palatino"/>
                <a:ea typeface="Palatino"/>
                <a:cs typeface="Palatino"/>
                <a:sym typeface="Palatino"/>
              </a:rPr>
              <a:t>improves</a:t>
            </a:r>
            <a:r>
              <a:rPr b="1" lang="en-US">
                <a:solidFill>
                  <a:srgbClr val="93C47D"/>
                </a:solidFill>
                <a:latin typeface="Palatino"/>
                <a:ea typeface="Palatino"/>
                <a:cs typeface="Palatino"/>
                <a:sym typeface="Palatino"/>
              </a:rPr>
              <a:t> (if he does it confirms the presence of the disease)</a:t>
            </a:r>
            <a:br>
              <a:rPr b="1" lang="en-US">
                <a:latin typeface="Palatino"/>
                <a:ea typeface="Palatino"/>
                <a:cs typeface="Palatino"/>
                <a:sym typeface="Palatino"/>
              </a:rPr>
            </a:br>
            <a:r>
              <a:rPr lang="en-US">
                <a:latin typeface="Palatino"/>
                <a:ea typeface="Palatino"/>
                <a:cs typeface="Palatino"/>
                <a:sym typeface="Palatino"/>
              </a:rPr>
              <a:t>These results are very suggestive of celiac disease due to the low levels of vitamin B12 and the hypersensitivity reaction to α-gliadin, a component of gluten. The finding of villous atrophy would support the diagnosis, and this is achieved by endoscopic biopsy of the first part of the duodenum.</a:t>
            </a:r>
            <a:br>
              <a:rPr lang="en-US">
                <a:latin typeface="Palatino"/>
                <a:ea typeface="Palatino"/>
                <a:cs typeface="Palatino"/>
                <a:sym typeface="Palatino"/>
              </a:rPr>
            </a:br>
            <a:r>
              <a:rPr lang="en-US">
                <a:latin typeface="Palatino"/>
                <a:ea typeface="Palatino"/>
                <a:cs typeface="Palatino"/>
                <a:sym typeface="Palatino"/>
              </a:rPr>
              <a:t>The final diagnosis is celiac disease, </a:t>
            </a:r>
            <a:r>
              <a:rPr lang="en-US">
                <a:solidFill>
                  <a:srgbClr val="FF0000"/>
                </a:solidFill>
                <a:latin typeface="Palatino"/>
                <a:ea typeface="Palatino"/>
                <a:cs typeface="Palatino"/>
                <a:sym typeface="Palatino"/>
              </a:rPr>
              <a:t>provided the patient’s symptoms respond to a gluten-free diet and the histological changes relapse on re-challenge. Such criteria are necessary before confining a patient to a lifelong gluten-free diet</a:t>
            </a:r>
            <a:r>
              <a:rPr lang="en-US">
                <a:latin typeface="Palatino"/>
                <a:ea typeface="Palatino"/>
                <a:cs typeface="Palatino"/>
                <a:sym typeface="Palatino"/>
              </a:rPr>
              <a:t>.</a:t>
            </a:r>
            <a:br>
              <a:rPr lang="en-US">
                <a:latin typeface="Palatino"/>
                <a:ea typeface="Palatino"/>
                <a:cs typeface="Palatino"/>
                <a:sym typeface="Palatino"/>
              </a:rPr>
            </a:br>
            <a:endParaRPr>
              <a:latin typeface="Palatino"/>
              <a:ea typeface="Palatino"/>
              <a:cs typeface="Palatino"/>
              <a:sym typeface="Palatino"/>
            </a:endParaRPr>
          </a:p>
        </p:txBody>
      </p:sp>
      <p:pic>
        <p:nvPicPr>
          <p:cNvPr id="205" name="Google Shape;205;p23"/>
          <p:cNvPicPr preferRelativeResize="0"/>
          <p:nvPr/>
        </p:nvPicPr>
        <p:blipFill rotWithShape="1">
          <a:blip r:embed="rId3">
            <a:alphaModFix/>
          </a:blip>
          <a:srcRect b="9859" l="0" r="0" t="9787"/>
          <a:stretch/>
        </p:blipFill>
        <p:spPr>
          <a:xfrm>
            <a:off x="540200" y="6328975"/>
            <a:ext cx="5515301" cy="1483988"/>
          </a:xfrm>
          <a:prstGeom prst="rect">
            <a:avLst/>
          </a:prstGeom>
          <a:noFill/>
          <a:ln>
            <a:noFill/>
          </a:ln>
        </p:spPr>
      </p:pic>
      <p:sp>
        <p:nvSpPr>
          <p:cNvPr id="206" name="Google Shape;206;p23"/>
          <p:cNvSpPr txBox="1"/>
          <p:nvPr/>
        </p:nvSpPr>
        <p:spPr>
          <a:xfrm>
            <a:off x="123238" y="7812986"/>
            <a:ext cx="6349200" cy="14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1.  </a:t>
            </a:r>
            <a:r>
              <a:rPr b="1" lang="en-US"/>
              <a:t>What treatment options are available?</a:t>
            </a:r>
            <a:endParaRPr b="1"/>
          </a:p>
          <a:p>
            <a:pPr indent="0" lvl="0" marL="0" rtl="0" algn="l">
              <a:spcBef>
                <a:spcPts val="0"/>
              </a:spcBef>
              <a:spcAft>
                <a:spcPts val="0"/>
              </a:spcAft>
              <a:buNone/>
            </a:pPr>
            <a:r>
              <a:rPr lang="en-US"/>
              <a:t> Treatment is by adhering to a strict gluten-free diet.</a:t>
            </a:r>
            <a:br>
              <a:rPr lang="en-US"/>
            </a:br>
            <a:endParaRPr/>
          </a:p>
        </p:txBody>
      </p:sp>
      <p:sp>
        <p:nvSpPr>
          <p:cNvPr id="207" name="Google Shape;207;p23"/>
          <p:cNvSpPr txBox="1"/>
          <p:nvPr/>
        </p:nvSpPr>
        <p:spPr>
          <a:xfrm>
            <a:off x="4590900" y="7440075"/>
            <a:ext cx="1464600" cy="37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FF0000"/>
                </a:solidFill>
              </a:rPr>
              <a:t>normal</a:t>
            </a:r>
            <a:endParaRPr>
              <a:solidFill>
                <a:srgbClr val="FF0000"/>
              </a:solidFill>
            </a:endParaRPr>
          </a:p>
        </p:txBody>
      </p:sp>
      <p:sp>
        <p:nvSpPr>
          <p:cNvPr id="208" name="Google Shape;208;p23"/>
          <p:cNvSpPr txBox="1"/>
          <p:nvPr/>
        </p:nvSpPr>
        <p:spPr>
          <a:xfrm>
            <a:off x="559200" y="7735725"/>
            <a:ext cx="2409900" cy="53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93C47D"/>
                </a:solidFill>
                <a:latin typeface="Palatino"/>
                <a:ea typeface="Palatino"/>
                <a:cs typeface="Palatino"/>
                <a:sym typeface="Palatino"/>
              </a:rPr>
              <a:t>villous</a:t>
            </a:r>
            <a:r>
              <a:rPr lang="en-US">
                <a:solidFill>
                  <a:srgbClr val="93C47D"/>
                </a:solidFill>
                <a:latin typeface="Palatino"/>
                <a:ea typeface="Palatino"/>
                <a:cs typeface="Palatino"/>
                <a:sym typeface="Palatino"/>
              </a:rPr>
              <a:t> </a:t>
            </a:r>
            <a:r>
              <a:rPr lang="en-US">
                <a:solidFill>
                  <a:srgbClr val="93C47D"/>
                </a:solidFill>
                <a:latin typeface="Palatino"/>
                <a:ea typeface="Palatino"/>
                <a:cs typeface="Palatino"/>
                <a:sym typeface="Palatino"/>
              </a:rPr>
              <a:t>atrophy</a:t>
            </a:r>
            <a:r>
              <a:rPr lang="en-US">
                <a:solidFill>
                  <a:srgbClr val="93C47D"/>
                </a:solidFill>
                <a:latin typeface="Palatino"/>
                <a:ea typeface="Palatino"/>
                <a:cs typeface="Palatino"/>
                <a:sym typeface="Palatino"/>
              </a:rPr>
              <a:t> </a:t>
            </a:r>
            <a:endParaRPr>
              <a:solidFill>
                <a:srgbClr val="93C47D"/>
              </a:solidFill>
              <a:latin typeface="Palatino"/>
              <a:ea typeface="Palatino"/>
              <a:cs typeface="Palatino"/>
              <a:sym typeface="Palatin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Google Shape;213;p24"/>
          <p:cNvSpPr txBox="1"/>
          <p:nvPr/>
        </p:nvSpPr>
        <p:spPr>
          <a:xfrm>
            <a:off x="0" y="0"/>
            <a:ext cx="6858000" cy="780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a:latin typeface="Palatino"/>
                <a:ea typeface="Palatino"/>
                <a:cs typeface="Palatino"/>
                <a:sym typeface="Palatino"/>
              </a:rPr>
              <a:t>Pathophysiology of Lactose Intolerance:</a:t>
            </a:r>
            <a:br>
              <a:rPr b="1" lang="en-US">
                <a:latin typeface="Palatino"/>
                <a:ea typeface="Palatino"/>
                <a:cs typeface="Palatino"/>
                <a:sym typeface="Palatino"/>
              </a:rPr>
            </a:br>
            <a:r>
              <a:rPr lang="en-US">
                <a:solidFill>
                  <a:srgbClr val="FF0000"/>
                </a:solidFill>
                <a:latin typeface="Palatino"/>
                <a:ea typeface="Palatino"/>
                <a:cs typeface="Palatino"/>
                <a:sym typeface="Palatino"/>
              </a:rPr>
              <a:t>Lactose is Metabolized into Glucose + Galactose BY Lactase enzyme AT  the brush border of enterocytes. Lactose Intolerance describes having low or absent activity of the lactase enzyme</a:t>
            </a:r>
            <a:r>
              <a:rPr lang="en-US">
                <a:latin typeface="Palatino"/>
                <a:ea typeface="Palatino"/>
                <a:cs typeface="Palatino"/>
                <a:sym typeface="Palatino"/>
              </a:rPr>
              <a:t>. In lactose Intolerance, the lactose is mixed with water in the small intestine, then the bacteria ferment this compound creating gases, organic acids &amp; other osmotically active molecules which in turn cause irritation &amp; increase of motility.</a:t>
            </a:r>
            <a:br>
              <a:rPr lang="en-US">
                <a:latin typeface="Palatino"/>
                <a:ea typeface="Palatino"/>
                <a:cs typeface="Palatino"/>
                <a:sym typeface="Palatino"/>
              </a:rPr>
            </a:br>
            <a:r>
              <a:rPr b="1" lang="en-US">
                <a:latin typeface="Palatino"/>
                <a:ea typeface="Palatino"/>
                <a:cs typeface="Palatino"/>
                <a:sym typeface="Palatino"/>
              </a:rPr>
              <a:t>Causes Of lactose intolerance:</a:t>
            </a:r>
            <a:br>
              <a:rPr b="1" lang="en-US">
                <a:latin typeface="Palatino"/>
                <a:ea typeface="Palatino"/>
                <a:cs typeface="Palatino"/>
                <a:sym typeface="Palatino"/>
              </a:rPr>
            </a:br>
            <a:r>
              <a:rPr lang="en-US">
                <a:latin typeface="Palatino"/>
                <a:ea typeface="Palatino"/>
                <a:cs typeface="Palatino"/>
                <a:sym typeface="Palatino"/>
              </a:rPr>
              <a:t>1.  Congenital Lactase deficiency: Extremely rare. </a:t>
            </a:r>
            <a:endParaRPr>
              <a:latin typeface="Palatino"/>
              <a:ea typeface="Palatino"/>
              <a:cs typeface="Palatino"/>
              <a:sym typeface="Palatino"/>
            </a:endParaRPr>
          </a:p>
          <a:p>
            <a:pPr indent="0" lvl="0" marL="0" rtl="0" algn="l">
              <a:spcBef>
                <a:spcPts val="0"/>
              </a:spcBef>
              <a:spcAft>
                <a:spcPts val="0"/>
              </a:spcAft>
              <a:buNone/>
            </a:pPr>
            <a:r>
              <a:t/>
            </a:r>
            <a:endParaRPr>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2.</a:t>
            </a:r>
            <a:r>
              <a:rPr lang="en-US">
                <a:solidFill>
                  <a:srgbClr val="FF0000"/>
                </a:solidFill>
                <a:latin typeface="Palatino"/>
                <a:ea typeface="Palatino"/>
                <a:cs typeface="Palatino"/>
                <a:sym typeface="Palatino"/>
              </a:rPr>
              <a:t>  Childhood-onset and adult-onset lactase deficiency: more common and genetically programmed progressive loss of the activity of the small intestinal lactase enzyme.</a:t>
            </a:r>
            <a:endParaRPr>
              <a:solidFill>
                <a:srgbClr val="FF0000"/>
              </a:solidFill>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 </a:t>
            </a:r>
            <a:endParaRPr>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3.  </a:t>
            </a:r>
            <a:r>
              <a:rPr lang="en-US">
                <a:solidFill>
                  <a:srgbClr val="FF0000"/>
                </a:solidFill>
                <a:latin typeface="Palatino"/>
                <a:ea typeface="Palatino"/>
                <a:cs typeface="Palatino"/>
                <a:sym typeface="Palatino"/>
              </a:rPr>
              <a:t>Acquired Lactase Deficiency</a:t>
            </a:r>
            <a:r>
              <a:rPr lang="en-US">
                <a:solidFill>
                  <a:srgbClr val="93C47D"/>
                </a:solidFill>
                <a:latin typeface="Palatino"/>
                <a:ea typeface="Palatino"/>
                <a:cs typeface="Palatino"/>
                <a:sym typeface="Palatino"/>
              </a:rPr>
              <a:t> (especially after infection)</a:t>
            </a:r>
            <a:r>
              <a:rPr lang="en-US">
                <a:latin typeface="Palatino"/>
                <a:ea typeface="Palatino"/>
                <a:cs typeface="Palatino"/>
                <a:sym typeface="Palatino"/>
              </a:rPr>
              <a:t>: Transient. Secondary lactase deficiency due to </a:t>
            </a:r>
            <a:r>
              <a:rPr lang="en-US">
                <a:solidFill>
                  <a:srgbClr val="FF0000"/>
                </a:solidFill>
                <a:latin typeface="Palatino"/>
                <a:ea typeface="Palatino"/>
                <a:cs typeface="Palatino"/>
                <a:sym typeface="Palatino"/>
              </a:rPr>
              <a:t>intestinal mucosal injury </a:t>
            </a:r>
            <a:r>
              <a:rPr lang="en-US">
                <a:solidFill>
                  <a:srgbClr val="93C47D"/>
                </a:solidFill>
                <a:latin typeface="Palatino"/>
                <a:ea typeface="Palatino"/>
                <a:cs typeface="Palatino"/>
                <a:sym typeface="Palatino"/>
              </a:rPr>
              <a:t>(affects the </a:t>
            </a:r>
            <a:r>
              <a:rPr lang="en-US">
                <a:solidFill>
                  <a:srgbClr val="93C47D"/>
                </a:solidFill>
                <a:latin typeface="Palatino"/>
                <a:ea typeface="Palatino"/>
                <a:cs typeface="Palatino"/>
                <a:sym typeface="Palatino"/>
              </a:rPr>
              <a:t>brush</a:t>
            </a:r>
            <a:r>
              <a:rPr lang="en-US">
                <a:solidFill>
                  <a:srgbClr val="93C47D"/>
                </a:solidFill>
                <a:latin typeface="Palatino"/>
                <a:ea typeface="Palatino"/>
                <a:cs typeface="Palatino"/>
                <a:sym typeface="Palatino"/>
              </a:rPr>
              <a:t> border)</a:t>
            </a:r>
            <a:r>
              <a:rPr lang="en-US">
                <a:latin typeface="Palatino"/>
                <a:ea typeface="Palatino"/>
                <a:cs typeface="Palatino"/>
                <a:sym typeface="Palatino"/>
              </a:rPr>
              <a:t> by an infectious, allergic, or inflammatory process. </a:t>
            </a:r>
            <a:endParaRPr>
              <a:latin typeface="Palatino"/>
              <a:ea typeface="Palatino"/>
              <a:cs typeface="Palatino"/>
              <a:sym typeface="Palatino"/>
            </a:endParaRPr>
          </a:p>
          <a:p>
            <a:pPr indent="0" lvl="0" marL="0" rtl="0" algn="l">
              <a:spcBef>
                <a:spcPts val="0"/>
              </a:spcBef>
              <a:spcAft>
                <a:spcPts val="0"/>
              </a:spcAft>
              <a:buNone/>
            </a:pPr>
            <a:r>
              <a:t/>
            </a:r>
            <a:endParaRPr>
              <a:latin typeface="Palatino"/>
              <a:ea typeface="Palatino"/>
              <a:cs typeface="Palatino"/>
              <a:sym typeface="Palatino"/>
            </a:endParaRPr>
          </a:p>
          <a:p>
            <a:pPr indent="0" lvl="0" marL="0" rtl="0" algn="l">
              <a:spcBef>
                <a:spcPts val="0"/>
              </a:spcBef>
              <a:spcAft>
                <a:spcPts val="0"/>
              </a:spcAft>
              <a:buNone/>
            </a:pPr>
            <a:r>
              <a:rPr b="1" lang="en-US">
                <a:latin typeface="Palatino"/>
                <a:ea typeface="Palatino"/>
                <a:cs typeface="Palatino"/>
                <a:sym typeface="Palatino"/>
              </a:rPr>
              <a:t>Eg</a:t>
            </a:r>
            <a:r>
              <a:rPr lang="en-US">
                <a:latin typeface="Palatino"/>
                <a:ea typeface="Palatino"/>
                <a:cs typeface="Palatino"/>
                <a:sym typeface="Palatino"/>
              </a:rPr>
              <a:t>:, Gastroenteritis,infectious diarrhea, </a:t>
            </a:r>
            <a:r>
              <a:rPr lang="en-US">
                <a:solidFill>
                  <a:srgbClr val="FF0000"/>
                </a:solidFill>
                <a:latin typeface="Palatino"/>
                <a:ea typeface="Palatino"/>
                <a:cs typeface="Palatino"/>
                <a:sym typeface="Palatino"/>
              </a:rPr>
              <a:t>particularly viral gastroenteritis </a:t>
            </a:r>
            <a:r>
              <a:rPr lang="en-US">
                <a:latin typeface="Palatino"/>
                <a:ea typeface="Palatino"/>
                <a:cs typeface="Palatino"/>
                <a:sym typeface="Palatino"/>
              </a:rPr>
              <a:t>in younger children may damage the i</a:t>
            </a:r>
            <a:r>
              <a:rPr lang="en-US">
                <a:solidFill>
                  <a:srgbClr val="FF0000"/>
                </a:solidFill>
                <a:latin typeface="Palatino"/>
                <a:ea typeface="Palatino"/>
                <a:cs typeface="Palatino"/>
                <a:sym typeface="Palatino"/>
              </a:rPr>
              <a:t>ntestinal mucosa </a:t>
            </a:r>
            <a:r>
              <a:rPr lang="en-US">
                <a:latin typeface="Palatino"/>
                <a:ea typeface="Palatino"/>
                <a:cs typeface="Palatino"/>
                <a:sym typeface="Palatino"/>
              </a:rPr>
              <a:t>enough to reduce the quantity of the lactase enzyme.</a:t>
            </a:r>
            <a:br>
              <a:rPr lang="en-US">
                <a:latin typeface="Palatino"/>
                <a:ea typeface="Palatino"/>
                <a:cs typeface="Palatino"/>
                <a:sym typeface="Palatino"/>
              </a:rPr>
            </a:br>
            <a:endParaRPr>
              <a:latin typeface="Palatino"/>
              <a:ea typeface="Palatino"/>
              <a:cs typeface="Palatino"/>
              <a:sym typeface="Palatino"/>
            </a:endParaRPr>
          </a:p>
          <a:p>
            <a:pPr indent="0" lvl="0" marL="0" rtl="0" algn="l">
              <a:spcBef>
                <a:spcPts val="0"/>
              </a:spcBef>
              <a:spcAft>
                <a:spcPts val="0"/>
              </a:spcAft>
              <a:buNone/>
            </a:pPr>
            <a:r>
              <a:rPr b="1" lang="en-US">
                <a:latin typeface="Palatino"/>
                <a:ea typeface="Palatino"/>
                <a:cs typeface="Palatino"/>
                <a:sym typeface="Palatino"/>
              </a:rPr>
              <a:t>Diagnosis of Lactose intolerance:</a:t>
            </a:r>
            <a:br>
              <a:rPr b="1" lang="en-US">
                <a:latin typeface="Palatino"/>
                <a:ea typeface="Palatino"/>
                <a:cs typeface="Palatino"/>
                <a:sym typeface="Palatino"/>
              </a:rPr>
            </a:br>
            <a:r>
              <a:rPr lang="en-US">
                <a:latin typeface="Palatino"/>
                <a:ea typeface="Palatino"/>
                <a:cs typeface="Palatino"/>
                <a:sym typeface="Palatino"/>
              </a:rPr>
              <a:t>Empirical treatment with a lactose-free diet, which results in resolution of symptoms. </a:t>
            </a:r>
            <a:endParaRPr>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Hydrogen breath test.</a:t>
            </a:r>
            <a:r>
              <a:rPr lang="en-US">
                <a:solidFill>
                  <a:srgbClr val="93C47D"/>
                </a:solidFill>
                <a:latin typeface="Palatino"/>
                <a:ea typeface="Palatino"/>
                <a:cs typeface="Palatino"/>
                <a:sym typeface="Palatino"/>
              </a:rPr>
              <a:t> (the only source of the bacteria is fermentation)</a:t>
            </a:r>
            <a:endParaRPr>
              <a:solidFill>
                <a:srgbClr val="93C47D"/>
              </a:solidFill>
              <a:latin typeface="Palatino"/>
              <a:ea typeface="Palatino"/>
              <a:cs typeface="Palatino"/>
              <a:sym typeface="Palatino"/>
            </a:endParaRPr>
          </a:p>
          <a:p>
            <a:pPr indent="0" lvl="0" marL="0" rtl="0" algn="l">
              <a:spcBef>
                <a:spcPts val="0"/>
              </a:spcBef>
              <a:spcAft>
                <a:spcPts val="0"/>
              </a:spcAft>
              <a:buNone/>
            </a:pPr>
            <a:r>
              <a:t/>
            </a:r>
            <a:endParaRPr>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 </a:t>
            </a:r>
            <a:r>
              <a:rPr b="1" lang="en-US">
                <a:latin typeface="Palatino"/>
                <a:ea typeface="Palatino"/>
                <a:cs typeface="Palatino"/>
                <a:sym typeface="Palatino"/>
              </a:rPr>
              <a:t>Treatment</a:t>
            </a:r>
            <a:r>
              <a:rPr lang="en-US">
                <a:latin typeface="Palatino"/>
                <a:ea typeface="Palatino"/>
                <a:cs typeface="Palatino"/>
                <a:sym typeface="Palatino"/>
              </a:rPr>
              <a:t>: Lactose-free diet.</a:t>
            </a:r>
            <a:br>
              <a:rPr lang="en-US">
                <a:latin typeface="Palatino"/>
                <a:ea typeface="Palatino"/>
                <a:cs typeface="Palatino"/>
                <a:sym typeface="Palatino"/>
              </a:rPr>
            </a:br>
            <a:endParaRPr>
              <a:latin typeface="Palatino"/>
              <a:ea typeface="Palatino"/>
              <a:cs typeface="Palatino"/>
              <a:sym typeface="Palatino"/>
            </a:endParaRPr>
          </a:p>
        </p:txBody>
      </p:sp>
      <p:sp>
        <p:nvSpPr>
          <p:cNvPr id="214" name="Google Shape;214;p24"/>
          <p:cNvSpPr txBox="1"/>
          <p:nvPr/>
        </p:nvSpPr>
        <p:spPr>
          <a:xfrm>
            <a:off x="2322953" y="2"/>
            <a:ext cx="3000000" cy="7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a:solidFill>
                  <a:schemeClr val="dk1"/>
                </a:solidFill>
              </a:rPr>
              <a:t>Lactose intolerance</a:t>
            </a:r>
            <a:br>
              <a:rPr b="1" lang="en-US">
                <a:solidFill>
                  <a:schemeClr val="dk1"/>
                </a:solidFill>
              </a:rPr>
            </a:b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18" name="Shape 218"/>
        <p:cNvGrpSpPr/>
        <p:nvPr/>
      </p:nvGrpSpPr>
      <p:grpSpPr>
        <a:xfrm>
          <a:off x="0" y="0"/>
          <a:ext cx="0" cy="0"/>
          <a:chOff x="0" y="0"/>
          <a:chExt cx="0" cy="0"/>
        </a:xfrm>
      </p:grpSpPr>
      <p:sp>
        <p:nvSpPr>
          <p:cNvPr id="219" name="Google Shape;219;p25"/>
          <p:cNvSpPr txBox="1"/>
          <p:nvPr/>
        </p:nvSpPr>
        <p:spPr>
          <a:xfrm>
            <a:off x="75300" y="-3"/>
            <a:ext cx="6707400" cy="191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b="1" lang="en-US">
                <a:latin typeface="Palatino"/>
                <a:ea typeface="Palatino"/>
                <a:cs typeface="Palatino"/>
                <a:sym typeface="Palatino"/>
              </a:rPr>
              <a:t>Case1</a:t>
            </a:r>
            <a:endParaRPr b="1">
              <a:latin typeface="Palatino"/>
              <a:ea typeface="Palatino"/>
              <a:cs typeface="Palatino"/>
              <a:sym typeface="Palatino"/>
            </a:endParaRPr>
          </a:p>
          <a:p>
            <a:pPr indent="0" lvl="0" marL="0" rtl="0" algn="l">
              <a:spcBef>
                <a:spcPts val="0"/>
              </a:spcBef>
              <a:spcAft>
                <a:spcPts val="0"/>
              </a:spcAft>
              <a:buNone/>
            </a:pPr>
            <a:r>
              <a:rPr b="1" lang="en-US">
                <a:latin typeface="Palatino"/>
                <a:ea typeface="Palatino"/>
                <a:cs typeface="Palatino"/>
                <a:sym typeface="Palatino"/>
              </a:rPr>
              <a:t>• A 25-year-old man </a:t>
            </a:r>
            <a:r>
              <a:rPr b="1" lang="en-US">
                <a:solidFill>
                  <a:srgbClr val="93C47D"/>
                </a:solidFill>
                <a:latin typeface="Palatino"/>
                <a:ea typeface="Palatino"/>
                <a:cs typeface="Palatino"/>
                <a:sym typeface="Palatino"/>
              </a:rPr>
              <a:t>(good age for IBD)</a:t>
            </a:r>
            <a:r>
              <a:rPr b="1" lang="en-US">
                <a:latin typeface="Palatino"/>
                <a:ea typeface="Palatino"/>
                <a:cs typeface="Palatino"/>
                <a:sym typeface="Palatino"/>
              </a:rPr>
              <a:t> experiences the gradual onset of intermittent diarrhea, which over years, progresses to severe diarrhea, alternating with constipation, </a:t>
            </a:r>
            <a:r>
              <a:rPr b="1" lang="en-US">
                <a:solidFill>
                  <a:srgbClr val="93C47D"/>
                </a:solidFill>
                <a:latin typeface="Palatino"/>
                <a:ea typeface="Palatino"/>
                <a:cs typeface="Palatino"/>
                <a:sym typeface="Palatino"/>
              </a:rPr>
              <a:t>rectal bleeding, and passage of mucus</a:t>
            </a:r>
            <a:r>
              <a:rPr b="1" lang="en-US">
                <a:latin typeface="Palatino"/>
                <a:ea typeface="Palatino"/>
                <a:cs typeface="Palatino"/>
                <a:sym typeface="Palatino"/>
              </a:rPr>
              <a:t>.</a:t>
            </a:r>
            <a:endParaRPr b="1">
              <a:latin typeface="Palatino"/>
              <a:ea typeface="Palatino"/>
              <a:cs typeface="Palatino"/>
              <a:sym typeface="Palatino"/>
            </a:endParaRPr>
          </a:p>
          <a:p>
            <a:pPr indent="0" lvl="0" marL="0" rtl="0" algn="l">
              <a:spcBef>
                <a:spcPts val="0"/>
              </a:spcBef>
              <a:spcAft>
                <a:spcPts val="0"/>
              </a:spcAft>
              <a:buNone/>
            </a:pPr>
            <a:r>
              <a:rPr b="1" lang="en-US">
                <a:latin typeface="Palatino"/>
                <a:ea typeface="Palatino"/>
                <a:cs typeface="Palatino"/>
                <a:sym typeface="Palatino"/>
              </a:rPr>
              <a:t>• On physical examination, the abdomen is tender over the colon. </a:t>
            </a:r>
            <a:endParaRPr b="1">
              <a:latin typeface="Palatino"/>
              <a:ea typeface="Palatino"/>
              <a:cs typeface="Palatino"/>
              <a:sym typeface="Palatino"/>
            </a:endParaRPr>
          </a:p>
          <a:p>
            <a:pPr indent="0" lvl="0" marL="0" rtl="0" algn="l">
              <a:spcBef>
                <a:spcPts val="0"/>
              </a:spcBef>
              <a:spcAft>
                <a:spcPts val="0"/>
              </a:spcAft>
              <a:buNone/>
            </a:pPr>
            <a:r>
              <a:rPr b="1" lang="en-US">
                <a:latin typeface="Palatino"/>
                <a:ea typeface="Palatino"/>
                <a:cs typeface="Palatino"/>
                <a:sym typeface="Palatino"/>
              </a:rPr>
              <a:t>• Stool examination fails to reveal no parasites or bacteria</a:t>
            </a:r>
            <a:endParaRPr b="1">
              <a:latin typeface="Palatino"/>
              <a:ea typeface="Palatino"/>
              <a:cs typeface="Palatino"/>
              <a:sym typeface="Palatino"/>
            </a:endParaRPr>
          </a:p>
        </p:txBody>
      </p:sp>
      <p:pic>
        <p:nvPicPr>
          <p:cNvPr id="220" name="Google Shape;220;p25"/>
          <p:cNvPicPr preferRelativeResize="0"/>
          <p:nvPr/>
        </p:nvPicPr>
        <p:blipFill rotWithShape="1">
          <a:blip r:embed="rId3">
            <a:alphaModFix/>
          </a:blip>
          <a:srcRect b="0" l="0" r="0" t="0"/>
          <a:stretch/>
        </p:blipFill>
        <p:spPr>
          <a:xfrm>
            <a:off x="4731975" y="2548875"/>
            <a:ext cx="1964100" cy="1636100"/>
          </a:xfrm>
          <a:prstGeom prst="rect">
            <a:avLst/>
          </a:prstGeom>
          <a:noFill/>
          <a:ln>
            <a:noFill/>
          </a:ln>
        </p:spPr>
      </p:pic>
      <p:sp>
        <p:nvSpPr>
          <p:cNvPr id="221" name="Google Shape;221;p25"/>
          <p:cNvSpPr txBox="1"/>
          <p:nvPr/>
        </p:nvSpPr>
        <p:spPr>
          <a:xfrm>
            <a:off x="4731975" y="1754413"/>
            <a:ext cx="2037900" cy="6831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US" sz="1200">
                <a:solidFill>
                  <a:schemeClr val="dk1"/>
                </a:solidFill>
                <a:latin typeface="Palatino"/>
                <a:ea typeface="Palatino"/>
                <a:cs typeface="Palatino"/>
                <a:sym typeface="Palatino"/>
              </a:rPr>
              <a:t>Colonoscopy demonstrates inflammation limited to the rectum,</a:t>
            </a:r>
            <a:endParaRPr sz="1200">
              <a:solidFill>
                <a:schemeClr val="dk1"/>
              </a:solidFill>
              <a:latin typeface="Palatino"/>
              <a:ea typeface="Palatino"/>
              <a:cs typeface="Palatino"/>
              <a:sym typeface="Palatino"/>
            </a:endParaRPr>
          </a:p>
        </p:txBody>
      </p:sp>
      <p:pic>
        <p:nvPicPr>
          <p:cNvPr id="222" name="Google Shape;222;p25"/>
          <p:cNvPicPr preferRelativeResize="0"/>
          <p:nvPr/>
        </p:nvPicPr>
        <p:blipFill>
          <a:blip r:embed="rId4">
            <a:alphaModFix/>
          </a:blip>
          <a:stretch>
            <a:fillRect/>
          </a:stretch>
        </p:blipFill>
        <p:spPr>
          <a:xfrm>
            <a:off x="4731976" y="5417575"/>
            <a:ext cx="1964100" cy="1460600"/>
          </a:xfrm>
          <a:prstGeom prst="rect">
            <a:avLst/>
          </a:prstGeom>
          <a:noFill/>
          <a:ln>
            <a:noFill/>
          </a:ln>
        </p:spPr>
      </p:pic>
      <p:sp>
        <p:nvSpPr>
          <p:cNvPr id="223" name="Google Shape;223;p25"/>
          <p:cNvSpPr txBox="1"/>
          <p:nvPr/>
        </p:nvSpPr>
        <p:spPr>
          <a:xfrm>
            <a:off x="4625475" y="4345120"/>
            <a:ext cx="1964100" cy="3495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US">
                <a:latin typeface="Palatino"/>
                <a:ea typeface="Palatino"/>
                <a:cs typeface="Palatino"/>
                <a:sym typeface="Palatino"/>
              </a:rPr>
              <a:t>Active  chronic colitis.</a:t>
            </a:r>
            <a:endParaRPr>
              <a:latin typeface="Palatino"/>
              <a:ea typeface="Palatino"/>
              <a:cs typeface="Palatino"/>
              <a:sym typeface="Palatino"/>
            </a:endParaRPr>
          </a:p>
        </p:txBody>
      </p:sp>
      <p:pic>
        <p:nvPicPr>
          <p:cNvPr id="224" name="Google Shape;224;p25"/>
          <p:cNvPicPr preferRelativeResize="0"/>
          <p:nvPr/>
        </p:nvPicPr>
        <p:blipFill>
          <a:blip r:embed="rId5">
            <a:alphaModFix/>
          </a:blip>
          <a:stretch>
            <a:fillRect/>
          </a:stretch>
        </p:blipFill>
        <p:spPr>
          <a:xfrm>
            <a:off x="4768875" y="8308250"/>
            <a:ext cx="1964100" cy="1539275"/>
          </a:xfrm>
          <a:prstGeom prst="rect">
            <a:avLst/>
          </a:prstGeom>
          <a:noFill/>
          <a:ln>
            <a:noFill/>
          </a:ln>
        </p:spPr>
      </p:pic>
      <p:sp>
        <p:nvSpPr>
          <p:cNvPr id="225" name="Google Shape;225;p25"/>
          <p:cNvSpPr txBox="1"/>
          <p:nvPr/>
        </p:nvSpPr>
        <p:spPr>
          <a:xfrm>
            <a:off x="5120625" y="8308250"/>
            <a:ext cx="1260600" cy="3495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rgbClr val="FF0000"/>
                </a:solidFill>
                <a:latin typeface="Palatino"/>
                <a:ea typeface="Palatino"/>
                <a:cs typeface="Palatino"/>
                <a:sym typeface="Palatino"/>
              </a:rPr>
              <a:t>Normal</a:t>
            </a:r>
            <a:endParaRPr>
              <a:solidFill>
                <a:srgbClr val="FF0000"/>
              </a:solidFill>
              <a:latin typeface="Palatino"/>
              <a:ea typeface="Palatino"/>
              <a:cs typeface="Palatino"/>
              <a:sym typeface="Palatino"/>
            </a:endParaRPr>
          </a:p>
        </p:txBody>
      </p:sp>
      <p:sp>
        <p:nvSpPr>
          <p:cNvPr id="226" name="Google Shape;226;p25"/>
          <p:cNvSpPr txBox="1"/>
          <p:nvPr/>
        </p:nvSpPr>
        <p:spPr>
          <a:xfrm>
            <a:off x="63300" y="2636575"/>
            <a:ext cx="4421400" cy="4955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800"/>
              </a:spcBef>
              <a:spcAft>
                <a:spcPts val="0"/>
              </a:spcAft>
              <a:buNone/>
            </a:pPr>
            <a:r>
              <a:rPr b="1" lang="en-US">
                <a:latin typeface="Palatino"/>
                <a:ea typeface="Palatino"/>
                <a:cs typeface="Palatino"/>
                <a:sym typeface="Palatino"/>
              </a:rPr>
              <a:t>1. </a:t>
            </a:r>
            <a:r>
              <a:rPr b="1" lang="en-US">
                <a:latin typeface="Palatino"/>
                <a:ea typeface="Palatino"/>
                <a:cs typeface="Palatino"/>
                <a:sym typeface="Palatino"/>
              </a:rPr>
              <a:t>What histologic feature is seen in Crohn disease that is not seen in ulcerative colitis?</a:t>
            </a:r>
            <a:endParaRPr b="1">
              <a:latin typeface="Palatino"/>
              <a:ea typeface="Palatino"/>
              <a:cs typeface="Palatino"/>
              <a:sym typeface="Palatino"/>
            </a:endParaRPr>
          </a:p>
          <a:p>
            <a:pPr indent="0" lvl="0" marL="0" rtl="0" algn="l">
              <a:lnSpc>
                <a:spcPct val="115000"/>
              </a:lnSpc>
              <a:spcBef>
                <a:spcPts val="0"/>
              </a:spcBef>
              <a:spcAft>
                <a:spcPts val="0"/>
              </a:spcAft>
              <a:buNone/>
            </a:pPr>
            <a:r>
              <a:rPr lang="en-US">
                <a:solidFill>
                  <a:schemeClr val="dk1"/>
                </a:solidFill>
                <a:latin typeface="Palatino"/>
                <a:ea typeface="Palatino"/>
                <a:cs typeface="Palatino"/>
                <a:sym typeface="Palatino"/>
              </a:rPr>
              <a:t>Granulomas and </a:t>
            </a:r>
            <a:r>
              <a:rPr lang="en-US">
                <a:solidFill>
                  <a:srgbClr val="FF0000"/>
                </a:solidFill>
                <a:latin typeface="Palatino"/>
                <a:ea typeface="Palatino"/>
                <a:cs typeface="Palatino"/>
                <a:sym typeface="Palatino"/>
              </a:rPr>
              <a:t>transmural inflammation </a:t>
            </a:r>
            <a:r>
              <a:rPr lang="en-US">
                <a:solidFill>
                  <a:srgbClr val="93C47D"/>
                </a:solidFill>
                <a:latin typeface="Palatino"/>
                <a:ea typeface="Palatino"/>
                <a:cs typeface="Palatino"/>
                <a:sym typeface="Palatino"/>
              </a:rPr>
              <a:t>(only seen in resected specimen because in biopsy we take mucosa only)</a:t>
            </a:r>
            <a:r>
              <a:rPr lang="en-US">
                <a:solidFill>
                  <a:schemeClr val="dk1"/>
                </a:solidFill>
                <a:latin typeface="Palatino"/>
                <a:ea typeface="Palatino"/>
                <a:cs typeface="Palatino"/>
                <a:sym typeface="Palatino"/>
              </a:rPr>
              <a:t> in the resected specimen. </a:t>
            </a:r>
            <a:r>
              <a:rPr lang="en-US">
                <a:solidFill>
                  <a:srgbClr val="93C47D"/>
                </a:solidFill>
                <a:latin typeface="Palatino"/>
                <a:ea typeface="Palatino"/>
                <a:cs typeface="Palatino"/>
                <a:sym typeface="Palatino"/>
              </a:rPr>
              <a:t>we can also deep ulcers and fistulas from resected specimen</a:t>
            </a:r>
            <a:endParaRPr>
              <a:solidFill>
                <a:srgbClr val="93C47D"/>
              </a:solidFill>
              <a:latin typeface="Palatino"/>
              <a:ea typeface="Palatino"/>
              <a:cs typeface="Palatino"/>
              <a:sym typeface="Palatino"/>
            </a:endParaRPr>
          </a:p>
          <a:p>
            <a:pPr indent="0" lvl="0" marL="0" rtl="0" algn="l">
              <a:lnSpc>
                <a:spcPct val="115000"/>
              </a:lnSpc>
              <a:spcBef>
                <a:spcPts val="0"/>
              </a:spcBef>
              <a:spcAft>
                <a:spcPts val="0"/>
              </a:spcAft>
              <a:buNone/>
            </a:pPr>
            <a:r>
              <a:t/>
            </a:r>
            <a:endParaRPr>
              <a:solidFill>
                <a:schemeClr val="dk1"/>
              </a:solidFill>
              <a:latin typeface="Palatino"/>
              <a:ea typeface="Palatino"/>
              <a:cs typeface="Palatino"/>
              <a:sym typeface="Palatino"/>
            </a:endParaRPr>
          </a:p>
          <a:p>
            <a:pPr indent="0" lvl="0" marL="0" rtl="0" algn="l">
              <a:lnSpc>
                <a:spcPct val="115000"/>
              </a:lnSpc>
              <a:spcBef>
                <a:spcPts val="0"/>
              </a:spcBef>
              <a:spcAft>
                <a:spcPts val="0"/>
              </a:spcAft>
              <a:buNone/>
            </a:pPr>
            <a:r>
              <a:t/>
            </a:r>
            <a:endParaRPr>
              <a:solidFill>
                <a:schemeClr val="dk1"/>
              </a:solidFill>
              <a:latin typeface="Palatino"/>
              <a:ea typeface="Palatino"/>
              <a:cs typeface="Palatino"/>
              <a:sym typeface="Palatino"/>
            </a:endParaRPr>
          </a:p>
          <a:p>
            <a:pPr indent="0" lvl="0" marL="0" rtl="0" algn="l">
              <a:lnSpc>
                <a:spcPct val="115000"/>
              </a:lnSpc>
              <a:spcBef>
                <a:spcPts val="0"/>
              </a:spcBef>
              <a:spcAft>
                <a:spcPts val="0"/>
              </a:spcAft>
              <a:buNone/>
            </a:pPr>
            <a:r>
              <a:t/>
            </a:r>
            <a:endParaRPr>
              <a:solidFill>
                <a:schemeClr val="dk1"/>
              </a:solidFill>
              <a:latin typeface="Palatino"/>
              <a:ea typeface="Palatino"/>
              <a:cs typeface="Palatino"/>
              <a:sym typeface="Palatino"/>
            </a:endParaRPr>
          </a:p>
          <a:p>
            <a:pPr indent="0" lvl="0" marL="0" rtl="0" algn="l">
              <a:lnSpc>
                <a:spcPct val="115000"/>
              </a:lnSpc>
              <a:spcBef>
                <a:spcPts val="800"/>
              </a:spcBef>
              <a:spcAft>
                <a:spcPts val="0"/>
              </a:spcAft>
              <a:buNone/>
            </a:pPr>
            <a:r>
              <a:rPr b="1" lang="en-US">
                <a:latin typeface="Palatino"/>
                <a:ea typeface="Palatino"/>
                <a:cs typeface="Palatino"/>
                <a:sym typeface="Palatino"/>
              </a:rPr>
              <a:t>2.What are the complications of ulcerative colitis?</a:t>
            </a:r>
            <a:endParaRPr b="1">
              <a:latin typeface="Palatino"/>
              <a:ea typeface="Palatino"/>
              <a:cs typeface="Palatino"/>
              <a:sym typeface="Palatino"/>
            </a:endParaRPr>
          </a:p>
          <a:p>
            <a:pPr indent="0" lvl="0" marL="0" rtl="0" algn="l">
              <a:lnSpc>
                <a:spcPct val="115000"/>
              </a:lnSpc>
              <a:spcBef>
                <a:spcPts val="0"/>
              </a:spcBef>
              <a:spcAft>
                <a:spcPts val="0"/>
              </a:spcAft>
              <a:buNone/>
            </a:pPr>
            <a:r>
              <a:rPr lang="en-US">
                <a:solidFill>
                  <a:srgbClr val="FF0000"/>
                </a:solidFill>
                <a:latin typeface="Palatino"/>
                <a:ea typeface="Palatino"/>
                <a:cs typeface="Palatino"/>
                <a:sym typeface="Palatino"/>
              </a:rPr>
              <a:t>The most serious complication is the development of </a:t>
            </a:r>
            <a:r>
              <a:rPr lang="en-US" u="sng">
                <a:solidFill>
                  <a:srgbClr val="FF0000"/>
                </a:solidFill>
                <a:latin typeface="Palatino"/>
                <a:ea typeface="Palatino"/>
                <a:cs typeface="Palatino"/>
                <a:sym typeface="Palatino"/>
              </a:rPr>
              <a:t>carcinoma</a:t>
            </a:r>
            <a:r>
              <a:rPr lang="en-US">
                <a:solidFill>
                  <a:srgbClr val="FF0000"/>
                </a:solidFill>
                <a:latin typeface="Palatino"/>
                <a:ea typeface="Palatino"/>
                <a:cs typeface="Palatino"/>
                <a:sym typeface="Palatino"/>
              </a:rPr>
              <a:t>.</a:t>
            </a:r>
            <a:r>
              <a:rPr lang="en-US">
                <a:solidFill>
                  <a:schemeClr val="dk1"/>
                </a:solidFill>
                <a:latin typeface="Palatino"/>
                <a:ea typeface="Palatino"/>
                <a:cs typeface="Palatino"/>
                <a:sym typeface="Palatino"/>
              </a:rPr>
              <a:t>  The cancers are preceded by dysplasia, which tends to arise in multiple sites.  The risk of cancer is highest in patients with pancolitis of ten or more years duration, in whom it is 20 to 30 fold higher than in a control population.  Other life-threatening complications include </a:t>
            </a:r>
            <a:r>
              <a:rPr lang="en-US" u="sng">
                <a:solidFill>
                  <a:srgbClr val="FF0000"/>
                </a:solidFill>
                <a:latin typeface="Palatino"/>
                <a:ea typeface="Palatino"/>
                <a:cs typeface="Palatino"/>
                <a:sym typeface="Palatino"/>
              </a:rPr>
              <a:t>severe diarrhea and electrolyte disturbances, severe colonic dilation (toxic megacolon) with potential for perforation and peritonitis, and massive hemorrhage.</a:t>
            </a:r>
            <a:r>
              <a:rPr lang="en-US" u="sng">
                <a:solidFill>
                  <a:srgbClr val="93C47D"/>
                </a:solidFill>
                <a:latin typeface="Palatino"/>
                <a:ea typeface="Palatino"/>
                <a:cs typeface="Palatino"/>
                <a:sym typeface="Palatino"/>
              </a:rPr>
              <a:t> </a:t>
            </a:r>
            <a:r>
              <a:rPr lang="en-US">
                <a:solidFill>
                  <a:srgbClr val="93C47D"/>
                </a:solidFill>
                <a:latin typeface="Palatino"/>
                <a:ea typeface="Palatino"/>
                <a:cs typeface="Palatino"/>
                <a:sym typeface="Palatino"/>
              </a:rPr>
              <a:t>after this it might lead to cancer</a:t>
            </a:r>
            <a:endParaRPr>
              <a:solidFill>
                <a:srgbClr val="93C47D"/>
              </a:solidFill>
              <a:latin typeface="Palatino"/>
              <a:ea typeface="Palatino"/>
              <a:cs typeface="Palatino"/>
              <a:sym typeface="Palatino"/>
            </a:endParaRPr>
          </a:p>
          <a:p>
            <a:pPr indent="0" lvl="0" marL="0" rtl="0" algn="l">
              <a:lnSpc>
                <a:spcPct val="115000"/>
              </a:lnSpc>
              <a:spcBef>
                <a:spcPts val="800"/>
              </a:spcBef>
              <a:spcAft>
                <a:spcPts val="0"/>
              </a:spcAft>
              <a:buNone/>
            </a:pPr>
            <a:r>
              <a:t/>
            </a:r>
            <a:endParaRPr>
              <a:latin typeface="Calibri"/>
              <a:ea typeface="Calibri"/>
              <a:cs typeface="Calibri"/>
              <a:sym typeface="Calibri"/>
            </a:endParaRPr>
          </a:p>
        </p:txBody>
      </p:sp>
      <p:sp>
        <p:nvSpPr>
          <p:cNvPr id="227" name="Google Shape;227;p25"/>
          <p:cNvSpPr txBox="1"/>
          <p:nvPr/>
        </p:nvSpPr>
        <p:spPr>
          <a:xfrm>
            <a:off x="1372525" y="1754425"/>
            <a:ext cx="2662800" cy="63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rgbClr val="93C47D"/>
                </a:solidFill>
                <a:latin typeface="Palatino"/>
                <a:ea typeface="Palatino"/>
                <a:cs typeface="Palatino"/>
                <a:sym typeface="Palatino"/>
              </a:rPr>
              <a:t>Most </a:t>
            </a:r>
            <a:r>
              <a:rPr b="1" lang="en-US">
                <a:solidFill>
                  <a:srgbClr val="93C47D"/>
                </a:solidFill>
                <a:latin typeface="Palatino"/>
                <a:ea typeface="Palatino"/>
                <a:cs typeface="Palatino"/>
                <a:sym typeface="Palatino"/>
              </a:rPr>
              <a:t>likely</a:t>
            </a:r>
            <a:r>
              <a:rPr b="1" lang="en-US">
                <a:solidFill>
                  <a:srgbClr val="93C47D"/>
                </a:solidFill>
                <a:latin typeface="Palatino"/>
                <a:ea typeface="Palatino"/>
                <a:cs typeface="Palatino"/>
                <a:sym typeface="Palatino"/>
              </a:rPr>
              <a:t> ulcerative colitis, but could also be crohns </a:t>
            </a:r>
            <a:endParaRPr b="1">
              <a:solidFill>
                <a:srgbClr val="93C47D"/>
              </a:solidFill>
              <a:latin typeface="Palatino"/>
              <a:ea typeface="Palatino"/>
              <a:cs typeface="Palatino"/>
              <a:sym typeface="Palatino"/>
            </a:endParaRPr>
          </a:p>
        </p:txBody>
      </p:sp>
      <p:cxnSp>
        <p:nvCxnSpPr>
          <p:cNvPr id="228" name="Google Shape;228;p25"/>
          <p:cNvCxnSpPr>
            <a:stCxn id="221" idx="1"/>
            <a:endCxn id="227" idx="3"/>
          </p:cNvCxnSpPr>
          <p:nvPr/>
        </p:nvCxnSpPr>
        <p:spPr>
          <a:xfrm rot="10800000">
            <a:off x="4035375" y="2069563"/>
            <a:ext cx="696600" cy="26400"/>
          </a:xfrm>
          <a:prstGeom prst="straightConnector1">
            <a:avLst/>
          </a:prstGeom>
          <a:noFill/>
          <a:ln cap="flat" cmpd="sng" w="9525">
            <a:solidFill>
              <a:schemeClr val="dk2"/>
            </a:solidFill>
            <a:prstDash val="solid"/>
            <a:round/>
            <a:headEnd len="med" w="med" type="none"/>
            <a:tailEnd len="med" w="med" type="triangle"/>
          </a:ln>
        </p:spPr>
      </p:cxnSp>
      <p:sp>
        <p:nvSpPr>
          <p:cNvPr id="229" name="Google Shape;229;p25"/>
          <p:cNvSpPr txBox="1"/>
          <p:nvPr/>
        </p:nvSpPr>
        <p:spPr>
          <a:xfrm>
            <a:off x="4540100" y="4694625"/>
            <a:ext cx="1964100" cy="97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rgbClr val="93C47D"/>
                </a:solidFill>
                <a:latin typeface="Palatino"/>
                <a:ea typeface="Palatino"/>
                <a:cs typeface="Palatino"/>
                <a:sym typeface="Palatino"/>
              </a:rPr>
              <a:t>Can be seen in both ulcerative colitis and </a:t>
            </a:r>
            <a:r>
              <a:rPr b="1" lang="en-US">
                <a:solidFill>
                  <a:srgbClr val="93C47D"/>
                </a:solidFill>
                <a:latin typeface="Palatino"/>
                <a:ea typeface="Palatino"/>
                <a:cs typeface="Palatino"/>
                <a:sym typeface="Palatino"/>
              </a:rPr>
              <a:t>crohn's</a:t>
            </a:r>
            <a:r>
              <a:rPr b="1" lang="en-US">
                <a:solidFill>
                  <a:srgbClr val="93C47D"/>
                </a:solidFill>
                <a:latin typeface="Palatino"/>
                <a:ea typeface="Palatino"/>
                <a:cs typeface="Palatino"/>
                <a:sym typeface="Palatino"/>
              </a:rPr>
              <a:t> </a:t>
            </a:r>
            <a:endParaRPr b="1">
              <a:solidFill>
                <a:srgbClr val="93C47D"/>
              </a:solidFill>
              <a:latin typeface="Palatino"/>
              <a:ea typeface="Palatino"/>
              <a:cs typeface="Palatino"/>
              <a:sym typeface="Palatino"/>
            </a:endParaRPr>
          </a:p>
        </p:txBody>
      </p:sp>
      <p:sp>
        <p:nvSpPr>
          <p:cNvPr id="230" name="Google Shape;230;p25"/>
          <p:cNvSpPr txBox="1"/>
          <p:nvPr/>
        </p:nvSpPr>
        <p:spPr>
          <a:xfrm>
            <a:off x="4276125" y="6878175"/>
            <a:ext cx="2662800" cy="12303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93C47D"/>
              </a:buClr>
              <a:buSzPts val="1400"/>
              <a:buFont typeface="Palatino"/>
              <a:buChar char="●"/>
            </a:pPr>
            <a:r>
              <a:rPr b="1" lang="en-US">
                <a:solidFill>
                  <a:srgbClr val="93C47D"/>
                </a:solidFill>
                <a:latin typeface="Palatino"/>
                <a:ea typeface="Palatino"/>
                <a:cs typeface="Palatino"/>
                <a:sym typeface="Palatino"/>
              </a:rPr>
              <a:t>Crypts dilation and some branching called architure distortion which indicates chronic </a:t>
            </a:r>
            <a:r>
              <a:rPr b="1" lang="en-US">
                <a:solidFill>
                  <a:srgbClr val="93C47D"/>
                </a:solidFill>
                <a:latin typeface="Palatino"/>
                <a:ea typeface="Palatino"/>
                <a:cs typeface="Palatino"/>
                <a:sym typeface="Palatino"/>
              </a:rPr>
              <a:t>colitis</a:t>
            </a:r>
            <a:endParaRPr b="1">
              <a:solidFill>
                <a:srgbClr val="93C47D"/>
              </a:solidFill>
              <a:latin typeface="Palatino"/>
              <a:ea typeface="Palatino"/>
              <a:cs typeface="Palatino"/>
              <a:sym typeface="Palatino"/>
            </a:endParaRPr>
          </a:p>
          <a:p>
            <a:pPr indent="-317500" lvl="0" marL="457200" rtl="0" algn="l">
              <a:spcBef>
                <a:spcPts val="0"/>
              </a:spcBef>
              <a:spcAft>
                <a:spcPts val="0"/>
              </a:spcAft>
              <a:buClr>
                <a:srgbClr val="93C47D"/>
              </a:buClr>
              <a:buSzPts val="1400"/>
              <a:buFont typeface="Palatino"/>
              <a:buChar char="●"/>
            </a:pPr>
            <a:r>
              <a:rPr b="1" lang="en-US">
                <a:solidFill>
                  <a:srgbClr val="93C47D"/>
                </a:solidFill>
                <a:latin typeface="Palatino"/>
                <a:ea typeface="Palatino"/>
                <a:cs typeface="Palatino"/>
                <a:sym typeface="Palatino"/>
              </a:rPr>
              <a:t>Presence of neutrophils  </a:t>
            </a:r>
            <a:r>
              <a:rPr b="1" lang="en-US">
                <a:solidFill>
                  <a:srgbClr val="93C47D"/>
                </a:solidFill>
                <a:latin typeface="Palatino"/>
                <a:ea typeface="Palatino"/>
                <a:cs typeface="Palatino"/>
                <a:sym typeface="Palatino"/>
              </a:rPr>
              <a:t> </a:t>
            </a:r>
            <a:endParaRPr b="1">
              <a:solidFill>
                <a:srgbClr val="93C47D"/>
              </a:solidFill>
              <a:latin typeface="Palatino"/>
              <a:ea typeface="Palatino"/>
              <a:cs typeface="Palatino"/>
              <a:sym typeface="Palatin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sp>
        <p:nvSpPr>
          <p:cNvPr id="235" name="Google Shape;235;p26"/>
          <p:cNvSpPr txBox="1"/>
          <p:nvPr>
            <p:ph type="title"/>
          </p:nvPr>
        </p:nvSpPr>
        <p:spPr>
          <a:xfrm>
            <a:off x="142875" y="666600"/>
            <a:ext cx="6572100" cy="3786300"/>
          </a:xfrm>
          <a:prstGeom prst="rect">
            <a:avLst/>
          </a:prstGeom>
        </p:spPr>
        <p:txBody>
          <a:bodyPr anchorCtr="0" anchor="ctr"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sz="1400">
                <a:latin typeface="Palatino"/>
                <a:ea typeface="Palatino"/>
                <a:cs typeface="Palatino"/>
                <a:sym typeface="Palatino"/>
              </a:rPr>
              <a:t>Case 2</a:t>
            </a:r>
            <a:endParaRPr b="1" sz="1400">
              <a:latin typeface="Palatino"/>
              <a:ea typeface="Palatino"/>
              <a:cs typeface="Palatino"/>
              <a:sym typeface="Palatino"/>
            </a:endParaRPr>
          </a:p>
          <a:p>
            <a:pPr indent="0" lvl="0" marL="0" rtl="0" algn="l">
              <a:lnSpc>
                <a:spcPct val="115000"/>
              </a:lnSpc>
              <a:spcBef>
                <a:spcPts val="0"/>
              </a:spcBef>
              <a:spcAft>
                <a:spcPts val="0"/>
              </a:spcAft>
              <a:buNone/>
            </a:pPr>
            <a:r>
              <a:rPr b="1" lang="en-US" sz="1400">
                <a:solidFill>
                  <a:srgbClr val="FF0000"/>
                </a:solidFill>
                <a:latin typeface="Palatino"/>
                <a:ea typeface="Palatino"/>
                <a:cs typeface="Palatino"/>
                <a:sym typeface="Palatino"/>
              </a:rPr>
              <a:t>A 25-year-old man</a:t>
            </a:r>
            <a:r>
              <a:rPr b="1" lang="en-US" sz="1400">
                <a:latin typeface="Palatino"/>
                <a:ea typeface="Palatino"/>
                <a:cs typeface="Palatino"/>
                <a:sym typeface="Palatino"/>
              </a:rPr>
              <a:t> presents to a rheumatologist with complaints of </a:t>
            </a:r>
            <a:r>
              <a:rPr b="1" lang="en-US" sz="1400">
                <a:solidFill>
                  <a:srgbClr val="FF0000"/>
                </a:solidFill>
                <a:latin typeface="Palatino"/>
                <a:ea typeface="Palatino"/>
                <a:cs typeface="Palatino"/>
                <a:sym typeface="Palatino"/>
              </a:rPr>
              <a:t>joint pain</a:t>
            </a:r>
            <a:r>
              <a:rPr b="1" lang="en-US" sz="1400">
                <a:latin typeface="Palatino"/>
                <a:ea typeface="Palatino"/>
                <a:cs typeface="Palatino"/>
                <a:sym typeface="Palatino"/>
              </a:rPr>
              <a:t> involving the large joints of the legs. On questioning, the patient indicates that exacerbations in the joint pain are frequently </a:t>
            </a:r>
            <a:r>
              <a:rPr b="1" lang="en-US" sz="1400">
                <a:solidFill>
                  <a:srgbClr val="FF0000"/>
                </a:solidFill>
                <a:latin typeface="Palatino"/>
                <a:ea typeface="Palatino"/>
                <a:cs typeface="Palatino"/>
                <a:sym typeface="Palatino"/>
              </a:rPr>
              <a:t>accompanied by diarrhea</a:t>
            </a:r>
            <a:r>
              <a:rPr b="1" lang="en-US" sz="1400">
                <a:latin typeface="Palatino"/>
                <a:ea typeface="Palatino"/>
                <a:cs typeface="Palatino"/>
                <a:sym typeface="Palatino"/>
              </a:rPr>
              <a:t>. Which of the following gastrointestinal diseases is most likely to be implicated as the cause of the patient's joint problems?</a:t>
            </a:r>
            <a:endParaRPr b="1" sz="1400">
              <a:latin typeface="Palatino"/>
              <a:ea typeface="Palatino"/>
              <a:cs typeface="Palatino"/>
              <a:sym typeface="Palatino"/>
            </a:endParaRPr>
          </a:p>
          <a:p>
            <a:pPr indent="0" lvl="0" marL="0" rtl="0" algn="l">
              <a:lnSpc>
                <a:spcPct val="115000"/>
              </a:lnSpc>
              <a:spcBef>
                <a:spcPts val="0"/>
              </a:spcBef>
              <a:spcAft>
                <a:spcPts val="0"/>
              </a:spcAft>
              <a:buNone/>
            </a:pPr>
            <a:r>
              <a:t/>
            </a:r>
            <a:endParaRPr b="1" sz="1400">
              <a:latin typeface="Palatino"/>
              <a:ea typeface="Palatino"/>
              <a:cs typeface="Palatino"/>
              <a:sym typeface="Palatino"/>
            </a:endParaRPr>
          </a:p>
          <a:p>
            <a:pPr indent="0" lvl="0" marL="0" rtl="0" algn="l">
              <a:lnSpc>
                <a:spcPct val="115000"/>
              </a:lnSpc>
              <a:spcBef>
                <a:spcPts val="0"/>
              </a:spcBef>
              <a:spcAft>
                <a:spcPts val="0"/>
              </a:spcAft>
              <a:buNone/>
            </a:pPr>
            <a:r>
              <a:rPr lang="en-US" sz="1400">
                <a:solidFill>
                  <a:srgbClr val="000000"/>
                </a:solidFill>
                <a:latin typeface="Palatino"/>
                <a:ea typeface="Palatino"/>
                <a:cs typeface="Palatino"/>
                <a:sym typeface="Palatino"/>
              </a:rPr>
              <a:t>A. Amebic colitis</a:t>
            </a:r>
            <a:endParaRPr sz="1400">
              <a:solidFill>
                <a:srgbClr val="000000"/>
              </a:solidFill>
              <a:latin typeface="Palatino"/>
              <a:ea typeface="Palatino"/>
              <a:cs typeface="Palatino"/>
              <a:sym typeface="Palatino"/>
            </a:endParaRPr>
          </a:p>
          <a:p>
            <a:pPr indent="0" lvl="0" marL="0" rtl="0" algn="l">
              <a:lnSpc>
                <a:spcPct val="115000"/>
              </a:lnSpc>
              <a:spcBef>
                <a:spcPts val="0"/>
              </a:spcBef>
              <a:spcAft>
                <a:spcPts val="0"/>
              </a:spcAft>
              <a:buNone/>
            </a:pPr>
            <a:r>
              <a:rPr lang="en-US" sz="1400">
                <a:solidFill>
                  <a:srgbClr val="000000"/>
                </a:solidFill>
                <a:latin typeface="Palatino"/>
                <a:ea typeface="Palatino"/>
                <a:cs typeface="Palatino"/>
                <a:sym typeface="Palatino"/>
              </a:rPr>
              <a:t>B. Chronic appendicitis</a:t>
            </a:r>
            <a:endParaRPr sz="1400">
              <a:solidFill>
                <a:srgbClr val="000000"/>
              </a:solidFill>
              <a:latin typeface="Palatino"/>
              <a:ea typeface="Palatino"/>
              <a:cs typeface="Palatino"/>
              <a:sym typeface="Palatino"/>
            </a:endParaRPr>
          </a:p>
          <a:p>
            <a:pPr indent="0" lvl="0" marL="0" rtl="0" algn="l">
              <a:lnSpc>
                <a:spcPct val="115000"/>
              </a:lnSpc>
              <a:spcBef>
                <a:spcPts val="0"/>
              </a:spcBef>
              <a:spcAft>
                <a:spcPts val="0"/>
              </a:spcAft>
              <a:buNone/>
            </a:pPr>
            <a:r>
              <a:rPr lang="en-US" sz="1400">
                <a:solidFill>
                  <a:srgbClr val="000000"/>
                </a:solidFill>
                <a:latin typeface="Palatino"/>
                <a:ea typeface="Palatino"/>
                <a:cs typeface="Palatino"/>
                <a:sym typeface="Palatino"/>
              </a:rPr>
              <a:t>C. Diverticulosis</a:t>
            </a:r>
            <a:endParaRPr sz="1400">
              <a:solidFill>
                <a:srgbClr val="000000"/>
              </a:solidFill>
              <a:latin typeface="Palatino"/>
              <a:ea typeface="Palatino"/>
              <a:cs typeface="Palatino"/>
              <a:sym typeface="Palatino"/>
            </a:endParaRPr>
          </a:p>
          <a:p>
            <a:pPr indent="0" lvl="0" marL="0" rtl="0" algn="l">
              <a:lnSpc>
                <a:spcPct val="115000"/>
              </a:lnSpc>
              <a:spcBef>
                <a:spcPts val="0"/>
              </a:spcBef>
              <a:spcAft>
                <a:spcPts val="0"/>
              </a:spcAft>
              <a:buNone/>
            </a:pPr>
            <a:r>
              <a:rPr lang="en-US" sz="1400">
                <a:solidFill>
                  <a:srgbClr val="000000"/>
                </a:solidFill>
                <a:latin typeface="Palatino"/>
                <a:ea typeface="Palatino"/>
                <a:cs typeface="Palatino"/>
                <a:sym typeface="Palatino"/>
              </a:rPr>
              <a:t>D. Pseudomembranous colitis</a:t>
            </a:r>
            <a:endParaRPr sz="1400">
              <a:solidFill>
                <a:srgbClr val="000000"/>
              </a:solidFill>
              <a:latin typeface="Palatino"/>
              <a:ea typeface="Palatino"/>
              <a:cs typeface="Palatino"/>
              <a:sym typeface="Palatino"/>
            </a:endParaRPr>
          </a:p>
          <a:p>
            <a:pPr indent="0" lvl="0" marL="0" rtl="0" algn="l">
              <a:lnSpc>
                <a:spcPct val="115000"/>
              </a:lnSpc>
              <a:spcBef>
                <a:spcPts val="0"/>
              </a:spcBef>
              <a:spcAft>
                <a:spcPts val="0"/>
              </a:spcAft>
              <a:buNone/>
            </a:pPr>
            <a:r>
              <a:rPr lang="en-US" sz="1400">
                <a:solidFill>
                  <a:srgbClr val="000000"/>
                </a:solidFill>
                <a:latin typeface="Palatino"/>
                <a:ea typeface="Palatino"/>
                <a:cs typeface="Palatino"/>
                <a:sym typeface="Palatino"/>
              </a:rPr>
              <a:t>E. Ulcerative colitis    </a:t>
            </a:r>
            <a:r>
              <a:rPr lang="en-US" sz="1400">
                <a:solidFill>
                  <a:srgbClr val="93C47D"/>
                </a:solidFill>
                <a:latin typeface="Palatino"/>
                <a:ea typeface="Palatino"/>
                <a:cs typeface="Palatino"/>
                <a:sym typeface="Palatino"/>
              </a:rPr>
              <a:t>can also be crohn’s disease </a:t>
            </a:r>
            <a:endParaRPr sz="1400">
              <a:solidFill>
                <a:srgbClr val="93C47D"/>
              </a:solidFill>
              <a:latin typeface="Palatino"/>
              <a:ea typeface="Palatino"/>
              <a:cs typeface="Palatino"/>
              <a:sym typeface="Palatino"/>
            </a:endParaRPr>
          </a:p>
          <a:p>
            <a:pPr indent="0" lvl="0" marL="0" rtl="0" algn="l">
              <a:lnSpc>
                <a:spcPct val="115000"/>
              </a:lnSpc>
              <a:spcBef>
                <a:spcPts val="0"/>
              </a:spcBef>
              <a:spcAft>
                <a:spcPts val="0"/>
              </a:spcAft>
              <a:buClr>
                <a:schemeClr val="dk1"/>
              </a:buClr>
              <a:buSzPts val="1100"/>
              <a:buFont typeface="Arial"/>
              <a:buNone/>
            </a:pPr>
            <a:r>
              <a:t/>
            </a:r>
            <a:endParaRPr sz="1400"/>
          </a:p>
          <a:p>
            <a:pPr indent="0" lvl="0" marL="0" rtl="0" algn="l">
              <a:spcBef>
                <a:spcPts val="0"/>
              </a:spcBef>
              <a:spcAft>
                <a:spcPts val="0"/>
              </a:spcAft>
              <a:buNone/>
            </a:pPr>
            <a:r>
              <a:t/>
            </a:r>
            <a:endParaRPr/>
          </a:p>
        </p:txBody>
      </p:sp>
      <p:sp>
        <p:nvSpPr>
          <p:cNvPr id="236" name="Google Shape;236;p26"/>
          <p:cNvSpPr txBox="1"/>
          <p:nvPr/>
        </p:nvSpPr>
        <p:spPr>
          <a:xfrm>
            <a:off x="0" y="3610222"/>
            <a:ext cx="6572100" cy="4882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500"/>
              </a:spcBef>
              <a:spcAft>
                <a:spcPts val="0"/>
              </a:spcAft>
              <a:buNone/>
            </a:pPr>
            <a:r>
              <a:rPr lang="en-US">
                <a:solidFill>
                  <a:schemeClr val="dk1"/>
                </a:solidFill>
                <a:latin typeface="Palatino"/>
                <a:ea typeface="Palatino"/>
                <a:cs typeface="Palatino"/>
                <a:sym typeface="Palatino"/>
              </a:rPr>
              <a:t>Mucosal ulceration is seen in both Crohn's disease and ulcerative colitis. The ulcers of Crohn's disease are generally described as linear fissures, following the longitudinal axis of the intestine. Ulcerative colitis typically produces broad, extensive areas of ulceration. Pseudopolyps are most commonly associated with ulcerative colitis, and represent the islands of spared mucosa between the broad ulcerations. Rectal involvement in inflammatory bowel disease is more typical of ulcerative colitis than of Crohn's disease. Whereas ulcerative colitis is a "pancolitis," that is usually most severe in the rectum and right colon, Crohn's disease is usually a disease of the small intestine, and may involve the small intestine alone (40%) or both the small intestine and colon (30%).</a:t>
            </a:r>
            <a:endParaRPr>
              <a:solidFill>
                <a:schemeClr val="dk1"/>
              </a:solidFill>
              <a:latin typeface="Palatino"/>
              <a:ea typeface="Palatino"/>
              <a:cs typeface="Palatino"/>
              <a:sym typeface="Palatino"/>
            </a:endParaRPr>
          </a:p>
          <a:p>
            <a:pPr indent="0" lvl="0" marL="0" rtl="0" algn="l">
              <a:lnSpc>
                <a:spcPct val="115000"/>
              </a:lnSpc>
              <a:spcBef>
                <a:spcPts val="500"/>
              </a:spcBef>
              <a:spcAft>
                <a:spcPts val="0"/>
              </a:spcAft>
              <a:buNone/>
            </a:pPr>
            <a:r>
              <a:t/>
            </a:r>
            <a:endParaRPr>
              <a:solidFill>
                <a:schemeClr val="dk1"/>
              </a:solidFill>
              <a:latin typeface="Palatino"/>
              <a:ea typeface="Palatino"/>
              <a:cs typeface="Palatino"/>
              <a:sym typeface="Palatino"/>
            </a:endParaRPr>
          </a:p>
          <a:p>
            <a:pPr indent="0" lvl="0" marL="0" rtl="0" algn="l">
              <a:lnSpc>
                <a:spcPct val="115000"/>
              </a:lnSpc>
              <a:spcBef>
                <a:spcPts val="500"/>
              </a:spcBef>
              <a:spcAft>
                <a:spcPts val="0"/>
              </a:spcAft>
              <a:buNone/>
            </a:pPr>
            <a:r>
              <a:rPr lang="en-US">
                <a:solidFill>
                  <a:schemeClr val="dk1"/>
                </a:solidFill>
                <a:latin typeface="Palatino"/>
                <a:ea typeface="Palatino"/>
                <a:cs typeface="Palatino"/>
                <a:sym typeface="Palatino"/>
              </a:rPr>
              <a:t>Crohn's disease is frequently associated with "skip lesions,“ discontinuous areas of active disease in the colon and small intestine with intervening segments that appear normal. This is in marked contrast to ulcerative colitis, which most commonly shows continuous mucosal involvement. Both ulcerative colitis and Crohn's disease can show mucosal atrophy. Chronic  mucosal inflammation produces glandular atrophy, and a loss of mucosal folding.</a:t>
            </a:r>
            <a:endParaRPr>
              <a:latin typeface="Palatino"/>
              <a:ea typeface="Palatino"/>
              <a:cs typeface="Palatino"/>
              <a:sym typeface="Palatino"/>
            </a:endParaRPr>
          </a:p>
        </p:txBody>
      </p:sp>
      <p:sp>
        <p:nvSpPr>
          <p:cNvPr id="237" name="Google Shape;237;p26"/>
          <p:cNvSpPr txBox="1"/>
          <p:nvPr/>
        </p:nvSpPr>
        <p:spPr>
          <a:xfrm>
            <a:off x="76600" y="8413400"/>
            <a:ext cx="6495600" cy="123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666666"/>
                </a:solidFill>
              </a:rPr>
              <a:t>Explanation: Enteropathic arthritis is a chronic, inflammatory arthritis that's associated with inflammatory bowel disease (IBD)</a:t>
            </a:r>
            <a:endParaRPr>
              <a:solidFill>
                <a:srgbClr val="666666"/>
              </a:solidFill>
            </a:endParaRPr>
          </a:p>
        </p:txBody>
      </p:sp>
      <p:sp>
        <p:nvSpPr>
          <p:cNvPr id="238" name="Google Shape;238;p26"/>
          <p:cNvSpPr/>
          <p:nvPr/>
        </p:nvSpPr>
        <p:spPr>
          <a:xfrm>
            <a:off x="146450" y="3355250"/>
            <a:ext cx="1677600" cy="2550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 name="Shape 242"/>
        <p:cNvGrpSpPr/>
        <p:nvPr/>
      </p:nvGrpSpPr>
      <p:grpSpPr>
        <a:xfrm>
          <a:off x="0" y="0"/>
          <a:ext cx="0" cy="0"/>
          <a:chOff x="0" y="0"/>
          <a:chExt cx="0" cy="0"/>
        </a:xfrm>
      </p:grpSpPr>
      <p:sp>
        <p:nvSpPr>
          <p:cNvPr id="243" name="Google Shape;243;p27"/>
          <p:cNvSpPr txBox="1"/>
          <p:nvPr/>
        </p:nvSpPr>
        <p:spPr>
          <a:xfrm>
            <a:off x="282800" y="1216468"/>
            <a:ext cx="6118500" cy="484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latin typeface="Palatino"/>
                <a:ea typeface="Palatino"/>
                <a:cs typeface="Palatino"/>
                <a:sym typeface="Palatino"/>
              </a:rPr>
              <a:t>MCQ:</a:t>
            </a:r>
            <a:endParaRPr b="1">
              <a:latin typeface="Palatino"/>
              <a:ea typeface="Palatino"/>
              <a:cs typeface="Palatino"/>
              <a:sym typeface="Palatino"/>
            </a:endParaRPr>
          </a:p>
          <a:p>
            <a:pPr indent="0" lvl="0" marL="0" rtl="0" algn="l">
              <a:spcBef>
                <a:spcPts val="0"/>
              </a:spcBef>
              <a:spcAft>
                <a:spcPts val="0"/>
              </a:spcAft>
              <a:buClr>
                <a:schemeClr val="dk1"/>
              </a:buClr>
              <a:buSzPts val="1100"/>
              <a:buFont typeface="Arial"/>
              <a:buNone/>
            </a:pPr>
            <a:r>
              <a:rPr b="1" lang="en-US">
                <a:latin typeface="Palatino"/>
                <a:ea typeface="Palatino"/>
                <a:cs typeface="Palatino"/>
                <a:sym typeface="Palatino"/>
              </a:rPr>
              <a:t>A patient has had </a:t>
            </a:r>
            <a:r>
              <a:rPr b="1" lang="en-US">
                <a:solidFill>
                  <a:srgbClr val="FF0000"/>
                </a:solidFill>
                <a:latin typeface="Palatino"/>
                <a:ea typeface="Palatino"/>
                <a:cs typeface="Palatino"/>
                <a:sym typeface="Palatino"/>
              </a:rPr>
              <a:t>years of intermittent</a:t>
            </a:r>
            <a:r>
              <a:rPr b="1" lang="en-US">
                <a:latin typeface="Palatino"/>
                <a:ea typeface="Palatino"/>
                <a:cs typeface="Palatino"/>
                <a:sym typeface="Palatino"/>
              </a:rPr>
              <a:t> diarrhea and abdominal pain, but has never consulted a physician. </a:t>
            </a:r>
            <a:r>
              <a:rPr b="1" lang="en-US">
                <a:solidFill>
                  <a:srgbClr val="FF0000"/>
                </a:solidFill>
                <a:latin typeface="Palatino"/>
                <a:ea typeface="Palatino"/>
                <a:cs typeface="Palatino"/>
                <a:sym typeface="Palatino"/>
              </a:rPr>
              <a:t>Eventually, he begins to pass fecal material in his urine</a:t>
            </a:r>
            <a:r>
              <a:rPr b="1" lang="en-US">
                <a:latin typeface="Palatino"/>
                <a:ea typeface="Palatino"/>
                <a:cs typeface="Palatino"/>
                <a:sym typeface="Palatino"/>
              </a:rPr>
              <a:t> and he seeks medical attention. Which of the following diseases is most likely to cause this complication?</a:t>
            </a:r>
            <a:endParaRPr b="1">
              <a:latin typeface="Palatino"/>
              <a:ea typeface="Palatino"/>
              <a:cs typeface="Palatino"/>
              <a:sym typeface="Palatino"/>
            </a:endParaRPr>
          </a:p>
          <a:p>
            <a:pPr indent="-317500" lvl="0" marL="457200" rtl="0" algn="l">
              <a:spcBef>
                <a:spcPts val="0"/>
              </a:spcBef>
              <a:spcAft>
                <a:spcPts val="0"/>
              </a:spcAft>
              <a:buSzPts val="1400"/>
              <a:buFont typeface="Palatino"/>
              <a:buAutoNum type="alphaUcPeriod"/>
            </a:pPr>
            <a:r>
              <a:rPr lang="en-US">
                <a:latin typeface="Palatino"/>
                <a:ea typeface="Palatino"/>
                <a:cs typeface="Palatino"/>
                <a:sym typeface="Palatino"/>
              </a:rPr>
              <a:t>Celiac disease</a:t>
            </a:r>
            <a:endParaRPr>
              <a:latin typeface="Palatino"/>
              <a:ea typeface="Palatino"/>
              <a:cs typeface="Palatino"/>
              <a:sym typeface="Palatino"/>
            </a:endParaRPr>
          </a:p>
          <a:p>
            <a:pPr indent="-317500" lvl="0" marL="457200" rtl="0" algn="l">
              <a:spcBef>
                <a:spcPts val="0"/>
              </a:spcBef>
              <a:spcAft>
                <a:spcPts val="0"/>
              </a:spcAft>
              <a:buSzPts val="1400"/>
              <a:buFont typeface="Palatino"/>
              <a:buAutoNum type="alphaUcPeriod"/>
            </a:pPr>
            <a:r>
              <a:rPr lang="en-US">
                <a:latin typeface="Palatino"/>
                <a:ea typeface="Palatino"/>
                <a:cs typeface="Palatino"/>
                <a:sym typeface="Palatino"/>
              </a:rPr>
              <a:t>Crohn's disease</a:t>
            </a:r>
            <a:endParaRPr>
              <a:latin typeface="Palatino"/>
              <a:ea typeface="Palatino"/>
              <a:cs typeface="Palatino"/>
              <a:sym typeface="Palatino"/>
            </a:endParaRPr>
          </a:p>
          <a:p>
            <a:pPr indent="-317500" lvl="0" marL="457200" rtl="0" algn="l">
              <a:spcBef>
                <a:spcPts val="0"/>
              </a:spcBef>
              <a:spcAft>
                <a:spcPts val="0"/>
              </a:spcAft>
              <a:buSzPts val="1400"/>
              <a:buFont typeface="Palatino"/>
              <a:buAutoNum type="alphaUcPeriod"/>
            </a:pPr>
            <a:r>
              <a:rPr lang="en-US">
                <a:latin typeface="Palatino"/>
                <a:ea typeface="Palatino"/>
                <a:cs typeface="Palatino"/>
                <a:sym typeface="Palatino"/>
              </a:rPr>
              <a:t>Diverticulitis</a:t>
            </a:r>
            <a:endParaRPr>
              <a:latin typeface="Palatino"/>
              <a:ea typeface="Palatino"/>
              <a:cs typeface="Palatino"/>
              <a:sym typeface="Palatino"/>
            </a:endParaRPr>
          </a:p>
          <a:p>
            <a:pPr indent="-317500" lvl="0" marL="457200" rtl="0" algn="l">
              <a:spcBef>
                <a:spcPts val="0"/>
              </a:spcBef>
              <a:spcAft>
                <a:spcPts val="0"/>
              </a:spcAft>
              <a:buSzPts val="1400"/>
              <a:buFont typeface="Palatino"/>
              <a:buAutoNum type="alphaUcPeriod"/>
            </a:pPr>
            <a:r>
              <a:rPr lang="en-US">
                <a:latin typeface="Palatino"/>
                <a:ea typeface="Palatino"/>
                <a:cs typeface="Palatino"/>
                <a:sym typeface="Palatino"/>
              </a:rPr>
              <a:t>Ulcerative colitis</a:t>
            </a:r>
            <a:endParaRPr>
              <a:latin typeface="Palatino"/>
              <a:ea typeface="Palatino"/>
              <a:cs typeface="Palatino"/>
              <a:sym typeface="Palatino"/>
            </a:endParaRPr>
          </a:p>
          <a:p>
            <a:pPr indent="-317500" lvl="0" marL="457200" rtl="0" algn="l">
              <a:spcBef>
                <a:spcPts val="0"/>
              </a:spcBef>
              <a:spcAft>
                <a:spcPts val="0"/>
              </a:spcAft>
              <a:buSzPts val="1400"/>
              <a:buFont typeface="Palatino"/>
              <a:buAutoNum type="alphaUcPeriod"/>
            </a:pPr>
            <a:r>
              <a:rPr lang="en-US">
                <a:latin typeface="Palatino"/>
                <a:ea typeface="Palatino"/>
                <a:cs typeface="Palatino"/>
                <a:sym typeface="Palatino"/>
              </a:rPr>
              <a:t>Whipple's disease</a:t>
            </a:r>
            <a:endParaRPr>
              <a:latin typeface="Palatino"/>
              <a:ea typeface="Palatino"/>
              <a:cs typeface="Palatino"/>
              <a:sym typeface="Palatino"/>
            </a:endParaRPr>
          </a:p>
          <a:p>
            <a:pPr indent="0" lvl="0" marL="0" rtl="0" algn="l">
              <a:spcBef>
                <a:spcPts val="0"/>
              </a:spcBef>
              <a:spcAft>
                <a:spcPts val="0"/>
              </a:spcAft>
              <a:buNone/>
            </a:pPr>
            <a:r>
              <a:t/>
            </a:r>
            <a:endParaRPr>
              <a:latin typeface="Palatino"/>
              <a:ea typeface="Palatino"/>
              <a:cs typeface="Palatino"/>
              <a:sym typeface="Palatino"/>
            </a:endParaRPr>
          </a:p>
          <a:p>
            <a:pPr indent="0" lvl="0" marL="0" rtl="0" algn="l">
              <a:spcBef>
                <a:spcPts val="0"/>
              </a:spcBef>
              <a:spcAft>
                <a:spcPts val="0"/>
              </a:spcAft>
              <a:buNone/>
            </a:pPr>
            <a:r>
              <a:t/>
            </a:r>
            <a:endParaRPr>
              <a:latin typeface="Palatino"/>
              <a:ea typeface="Palatino"/>
              <a:cs typeface="Palatino"/>
              <a:sym typeface="Palatino"/>
            </a:endParaRPr>
          </a:p>
          <a:p>
            <a:pPr indent="0" lvl="0" marL="0" rtl="0" algn="l">
              <a:spcBef>
                <a:spcPts val="0"/>
              </a:spcBef>
              <a:spcAft>
                <a:spcPts val="0"/>
              </a:spcAft>
              <a:buNone/>
            </a:pPr>
            <a:r>
              <a:t/>
            </a:r>
            <a:endParaRPr>
              <a:latin typeface="Palatino"/>
              <a:ea typeface="Palatino"/>
              <a:cs typeface="Palatino"/>
              <a:sym typeface="Palatino"/>
            </a:endParaRPr>
          </a:p>
          <a:p>
            <a:pPr indent="0" lvl="0" marL="0" rtl="0" algn="l">
              <a:spcBef>
                <a:spcPts val="0"/>
              </a:spcBef>
              <a:spcAft>
                <a:spcPts val="0"/>
              </a:spcAft>
              <a:buNone/>
            </a:pPr>
            <a:r>
              <a:rPr lang="en-US">
                <a:solidFill>
                  <a:srgbClr val="FF0000"/>
                </a:solidFill>
                <a:latin typeface="Palatino"/>
                <a:ea typeface="Palatino"/>
                <a:cs typeface="Palatino"/>
                <a:sym typeface="Palatino"/>
              </a:rPr>
              <a:t>Passing fecal material in urine strongly suggests the possibility of a </a:t>
            </a:r>
            <a:r>
              <a:rPr lang="en-US" u="sng">
                <a:solidFill>
                  <a:srgbClr val="FF0000"/>
                </a:solidFill>
                <a:latin typeface="Palatino"/>
                <a:ea typeface="Palatino"/>
                <a:cs typeface="Palatino"/>
                <a:sym typeface="Palatino"/>
              </a:rPr>
              <a:t>fistula</a:t>
            </a:r>
            <a:r>
              <a:rPr lang="en-US">
                <a:solidFill>
                  <a:srgbClr val="FF0000"/>
                </a:solidFill>
                <a:latin typeface="Palatino"/>
                <a:ea typeface="Palatino"/>
                <a:cs typeface="Palatino"/>
                <a:sym typeface="Palatino"/>
              </a:rPr>
              <a:t> </a:t>
            </a:r>
            <a:r>
              <a:rPr lang="en-US">
                <a:solidFill>
                  <a:srgbClr val="93C47D"/>
                </a:solidFill>
                <a:latin typeface="Palatino"/>
                <a:ea typeface="Palatino"/>
                <a:cs typeface="Palatino"/>
                <a:sym typeface="Palatino"/>
              </a:rPr>
              <a:t>(enterovesical) </a:t>
            </a:r>
            <a:r>
              <a:rPr lang="en-US">
                <a:solidFill>
                  <a:srgbClr val="FF0000"/>
                </a:solidFill>
                <a:latin typeface="Palatino"/>
                <a:ea typeface="Palatino"/>
                <a:cs typeface="Palatino"/>
                <a:sym typeface="Palatino"/>
              </a:rPr>
              <a:t>between the bowel and bladder</a:t>
            </a:r>
            <a:r>
              <a:rPr lang="en-US">
                <a:latin typeface="Palatino"/>
                <a:ea typeface="Palatino"/>
                <a:cs typeface="Palatino"/>
                <a:sym typeface="Palatino"/>
              </a:rPr>
              <a:t>. Of the diseases listed, only Crohn's disease (a type of inflammatory bowel disease) commonly produces fistulas. Fistulas are produced in Crohn's because the disease affects the entire thickness of the bowel wall, rather than being restricted to the mucosa (e.g., ulcerative colitis).</a:t>
            </a:r>
            <a:endParaRPr>
              <a:latin typeface="Palatino"/>
              <a:ea typeface="Palatino"/>
              <a:cs typeface="Palatino"/>
              <a:sym typeface="Palatino"/>
            </a:endParaRPr>
          </a:p>
        </p:txBody>
      </p:sp>
      <p:sp>
        <p:nvSpPr>
          <p:cNvPr id="244" name="Google Shape;244;p27"/>
          <p:cNvSpPr txBox="1"/>
          <p:nvPr/>
        </p:nvSpPr>
        <p:spPr>
          <a:xfrm>
            <a:off x="545900" y="5065875"/>
            <a:ext cx="5592300" cy="40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45" name="Google Shape;245;p27"/>
          <p:cNvSpPr txBox="1"/>
          <p:nvPr/>
        </p:nvSpPr>
        <p:spPr>
          <a:xfrm>
            <a:off x="5588900" y="3422513"/>
            <a:ext cx="812400" cy="42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B7B7B7"/>
                </a:solidFill>
                <a:latin typeface="Palatino"/>
                <a:ea typeface="Palatino"/>
                <a:cs typeface="Palatino"/>
                <a:sym typeface="Palatino"/>
              </a:rPr>
              <a:t>Ans: B</a:t>
            </a:r>
            <a:endParaRPr>
              <a:solidFill>
                <a:srgbClr val="B7B7B7"/>
              </a:solidFill>
            </a:endParaRPr>
          </a:p>
        </p:txBody>
      </p:sp>
      <p:sp>
        <p:nvSpPr>
          <p:cNvPr id="246" name="Google Shape;246;p27"/>
          <p:cNvSpPr/>
          <p:nvPr/>
        </p:nvSpPr>
        <p:spPr>
          <a:xfrm>
            <a:off x="439375" y="2556375"/>
            <a:ext cx="1677600" cy="2550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Google Shape;251;p28"/>
          <p:cNvSpPr txBox="1"/>
          <p:nvPr/>
        </p:nvSpPr>
        <p:spPr>
          <a:xfrm>
            <a:off x="177650" y="759591"/>
            <a:ext cx="6383100" cy="758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latin typeface="Palatino"/>
                <a:ea typeface="Palatino"/>
                <a:cs typeface="Palatino"/>
                <a:sym typeface="Palatino"/>
              </a:rPr>
              <a:t>Case3:</a:t>
            </a:r>
            <a:endParaRPr b="1">
              <a:latin typeface="Palatino"/>
              <a:ea typeface="Palatino"/>
              <a:cs typeface="Palatino"/>
              <a:sym typeface="Palatino"/>
            </a:endParaRPr>
          </a:p>
          <a:p>
            <a:pPr indent="0" lvl="0" marL="0" rtl="0" algn="l">
              <a:spcBef>
                <a:spcPts val="0"/>
              </a:spcBef>
              <a:spcAft>
                <a:spcPts val="0"/>
              </a:spcAft>
              <a:buNone/>
            </a:pPr>
            <a:r>
              <a:rPr b="1" lang="en-US">
                <a:solidFill>
                  <a:srgbClr val="FF0000"/>
                </a:solidFill>
                <a:latin typeface="Palatino"/>
                <a:ea typeface="Palatino"/>
                <a:cs typeface="Palatino"/>
                <a:sym typeface="Palatino"/>
              </a:rPr>
              <a:t>35 y/o male </a:t>
            </a:r>
            <a:r>
              <a:rPr b="1" lang="en-US">
                <a:latin typeface="Palatino"/>
                <a:ea typeface="Palatino"/>
                <a:cs typeface="Palatino"/>
                <a:sym typeface="Palatino"/>
              </a:rPr>
              <a:t>, known case of inflammatory bowel disease, presented in ER with severe </a:t>
            </a:r>
            <a:r>
              <a:rPr b="1" lang="en-US">
                <a:solidFill>
                  <a:srgbClr val="FF0000"/>
                </a:solidFill>
                <a:latin typeface="Palatino"/>
                <a:ea typeface="Palatino"/>
                <a:cs typeface="Palatino"/>
                <a:sym typeface="Palatino"/>
              </a:rPr>
              <a:t>colicky abdominal pain</a:t>
            </a:r>
            <a:r>
              <a:rPr b="1" lang="en-US">
                <a:latin typeface="Palatino"/>
                <a:ea typeface="Palatino"/>
                <a:cs typeface="Palatino"/>
                <a:sym typeface="Palatino"/>
              </a:rPr>
              <a:t>. Barium enema study show features of </a:t>
            </a:r>
            <a:r>
              <a:rPr b="1" lang="en-US">
                <a:solidFill>
                  <a:srgbClr val="FF0000"/>
                </a:solidFill>
                <a:latin typeface="Palatino"/>
                <a:ea typeface="Palatino"/>
                <a:cs typeface="Palatino"/>
                <a:sym typeface="Palatino"/>
              </a:rPr>
              <a:t>intestinal obstruction</a:t>
            </a:r>
            <a:r>
              <a:rPr b="1" lang="en-US">
                <a:latin typeface="Palatino"/>
                <a:ea typeface="Palatino"/>
                <a:cs typeface="Palatino"/>
                <a:sym typeface="Palatino"/>
              </a:rPr>
              <a:t>. He was taken to OR , and Excision of terminal ileum and proximal colon was performed. </a:t>
            </a:r>
            <a:r>
              <a:rPr b="1" lang="en-US">
                <a:solidFill>
                  <a:srgbClr val="93C47D"/>
                </a:solidFill>
                <a:latin typeface="Palatino"/>
                <a:ea typeface="Palatino"/>
                <a:cs typeface="Palatino"/>
                <a:sym typeface="Palatino"/>
              </a:rPr>
              <a:t>(the only choice in this condition) </a:t>
            </a:r>
            <a:endParaRPr b="1">
              <a:solidFill>
                <a:srgbClr val="93C47D"/>
              </a:solidFill>
              <a:latin typeface="Palatino"/>
              <a:ea typeface="Palatino"/>
              <a:cs typeface="Palatino"/>
              <a:sym typeface="Palatino"/>
            </a:endParaRPr>
          </a:p>
          <a:p>
            <a:pPr indent="0" lvl="0" marL="0" rtl="0" algn="l">
              <a:spcBef>
                <a:spcPts val="0"/>
              </a:spcBef>
              <a:spcAft>
                <a:spcPts val="0"/>
              </a:spcAft>
              <a:buNone/>
            </a:pPr>
            <a:r>
              <a:t/>
            </a:r>
            <a:endParaRPr>
              <a:latin typeface="Palatino"/>
              <a:ea typeface="Palatino"/>
              <a:cs typeface="Palatino"/>
              <a:sym typeface="Palatino"/>
            </a:endParaRPr>
          </a:p>
          <a:p>
            <a:pPr indent="0" lvl="0" marL="0" rtl="0" algn="l">
              <a:spcBef>
                <a:spcPts val="0"/>
              </a:spcBef>
              <a:spcAft>
                <a:spcPts val="0"/>
              </a:spcAft>
              <a:buNone/>
            </a:pPr>
            <a:r>
              <a:t/>
            </a:r>
            <a:endParaRPr>
              <a:latin typeface="Palatino"/>
              <a:ea typeface="Palatino"/>
              <a:cs typeface="Palatino"/>
              <a:sym typeface="Palatino"/>
            </a:endParaRPr>
          </a:p>
          <a:p>
            <a:pPr indent="0" lvl="0" marL="0" rtl="0" algn="l">
              <a:spcBef>
                <a:spcPts val="0"/>
              </a:spcBef>
              <a:spcAft>
                <a:spcPts val="0"/>
              </a:spcAft>
              <a:buNone/>
            </a:pPr>
            <a:r>
              <a:t/>
            </a:r>
            <a:endParaRPr>
              <a:latin typeface="Palatino"/>
              <a:ea typeface="Palatino"/>
              <a:cs typeface="Palatino"/>
              <a:sym typeface="Palatino"/>
            </a:endParaRPr>
          </a:p>
          <a:p>
            <a:pPr indent="0" lvl="0" marL="0" rtl="0" algn="l">
              <a:spcBef>
                <a:spcPts val="0"/>
              </a:spcBef>
              <a:spcAft>
                <a:spcPts val="0"/>
              </a:spcAft>
              <a:buNone/>
            </a:pPr>
            <a:r>
              <a:t/>
            </a:r>
            <a:endParaRPr>
              <a:latin typeface="Palatino"/>
              <a:ea typeface="Palatino"/>
              <a:cs typeface="Palatino"/>
              <a:sym typeface="Palatino"/>
            </a:endParaRPr>
          </a:p>
          <a:p>
            <a:pPr indent="0" lvl="0" marL="0" rtl="0" algn="l">
              <a:spcBef>
                <a:spcPts val="0"/>
              </a:spcBef>
              <a:spcAft>
                <a:spcPts val="0"/>
              </a:spcAft>
              <a:buNone/>
            </a:pPr>
            <a:r>
              <a:t/>
            </a:r>
            <a:endParaRPr>
              <a:latin typeface="Palatino"/>
              <a:ea typeface="Palatino"/>
              <a:cs typeface="Palatino"/>
              <a:sym typeface="Palatino"/>
            </a:endParaRPr>
          </a:p>
          <a:p>
            <a:pPr indent="0" lvl="0" marL="0" rtl="0" algn="l">
              <a:spcBef>
                <a:spcPts val="0"/>
              </a:spcBef>
              <a:spcAft>
                <a:spcPts val="0"/>
              </a:spcAft>
              <a:buNone/>
            </a:pPr>
            <a:r>
              <a:t/>
            </a:r>
            <a:endParaRPr>
              <a:latin typeface="Palatino"/>
              <a:ea typeface="Palatino"/>
              <a:cs typeface="Palatino"/>
              <a:sym typeface="Palatino"/>
            </a:endParaRPr>
          </a:p>
          <a:p>
            <a:pPr indent="0" lvl="0" marL="0" rtl="0" algn="l">
              <a:spcBef>
                <a:spcPts val="0"/>
              </a:spcBef>
              <a:spcAft>
                <a:spcPts val="0"/>
              </a:spcAft>
              <a:buNone/>
            </a:pPr>
            <a:r>
              <a:t/>
            </a:r>
            <a:endParaRPr>
              <a:latin typeface="Palatino"/>
              <a:ea typeface="Palatino"/>
              <a:cs typeface="Palatino"/>
              <a:sym typeface="Palatino"/>
            </a:endParaRPr>
          </a:p>
          <a:p>
            <a:pPr indent="0" lvl="0" marL="0" rtl="0" algn="l">
              <a:spcBef>
                <a:spcPts val="0"/>
              </a:spcBef>
              <a:spcAft>
                <a:spcPts val="0"/>
              </a:spcAft>
              <a:buNone/>
            </a:pPr>
            <a:r>
              <a:t/>
            </a:r>
            <a:endParaRPr>
              <a:latin typeface="Palatino"/>
              <a:ea typeface="Palatino"/>
              <a:cs typeface="Palatino"/>
              <a:sym typeface="Palatino"/>
            </a:endParaRPr>
          </a:p>
          <a:p>
            <a:pPr indent="0" lvl="0" marL="0" rtl="0" algn="l">
              <a:spcBef>
                <a:spcPts val="0"/>
              </a:spcBef>
              <a:spcAft>
                <a:spcPts val="0"/>
              </a:spcAft>
              <a:buNone/>
            </a:pPr>
            <a:r>
              <a:t/>
            </a:r>
            <a:endParaRPr>
              <a:latin typeface="Palatino"/>
              <a:ea typeface="Palatino"/>
              <a:cs typeface="Palatino"/>
              <a:sym typeface="Palatino"/>
            </a:endParaRPr>
          </a:p>
          <a:p>
            <a:pPr indent="0" lvl="0" marL="0" rtl="0" algn="l">
              <a:spcBef>
                <a:spcPts val="0"/>
              </a:spcBef>
              <a:spcAft>
                <a:spcPts val="0"/>
              </a:spcAft>
              <a:buNone/>
            </a:pPr>
            <a:r>
              <a:t/>
            </a:r>
            <a:endParaRPr>
              <a:latin typeface="Palatino"/>
              <a:ea typeface="Palatino"/>
              <a:cs typeface="Palatino"/>
              <a:sym typeface="Palatino"/>
            </a:endParaRPr>
          </a:p>
          <a:p>
            <a:pPr indent="0" lvl="0" marL="0" rtl="0" algn="l">
              <a:spcBef>
                <a:spcPts val="0"/>
              </a:spcBef>
              <a:spcAft>
                <a:spcPts val="0"/>
              </a:spcAft>
              <a:buNone/>
            </a:pPr>
            <a:r>
              <a:t/>
            </a:r>
            <a:endParaRPr>
              <a:latin typeface="Palatino"/>
              <a:ea typeface="Palatino"/>
              <a:cs typeface="Palatino"/>
              <a:sym typeface="Palatino"/>
            </a:endParaRPr>
          </a:p>
          <a:p>
            <a:pPr indent="0" lvl="0" marL="0" rtl="0" algn="l">
              <a:spcBef>
                <a:spcPts val="0"/>
              </a:spcBef>
              <a:spcAft>
                <a:spcPts val="0"/>
              </a:spcAft>
              <a:buNone/>
            </a:pPr>
            <a:r>
              <a:t/>
            </a:r>
            <a:endParaRPr>
              <a:latin typeface="Palatino"/>
              <a:ea typeface="Palatino"/>
              <a:cs typeface="Palatino"/>
              <a:sym typeface="Palatino"/>
            </a:endParaRPr>
          </a:p>
          <a:p>
            <a:pPr indent="0" lvl="0" marL="0" rtl="0" algn="l">
              <a:spcBef>
                <a:spcPts val="0"/>
              </a:spcBef>
              <a:spcAft>
                <a:spcPts val="0"/>
              </a:spcAft>
              <a:buNone/>
            </a:pPr>
            <a:r>
              <a:t/>
            </a:r>
            <a:endParaRPr>
              <a:latin typeface="Palatino"/>
              <a:ea typeface="Palatino"/>
              <a:cs typeface="Palatino"/>
              <a:sym typeface="Palatino"/>
            </a:endParaRPr>
          </a:p>
          <a:p>
            <a:pPr indent="0" lvl="0" marL="0" rtl="0" algn="l">
              <a:spcBef>
                <a:spcPts val="0"/>
              </a:spcBef>
              <a:spcAft>
                <a:spcPts val="0"/>
              </a:spcAft>
              <a:buNone/>
            </a:pPr>
            <a:r>
              <a:t/>
            </a:r>
            <a:endParaRPr>
              <a:latin typeface="Palatino"/>
              <a:ea typeface="Palatino"/>
              <a:cs typeface="Palatino"/>
              <a:sym typeface="Palatino"/>
            </a:endParaRPr>
          </a:p>
          <a:p>
            <a:pPr indent="0" lvl="0" marL="0" rtl="0" algn="l">
              <a:spcBef>
                <a:spcPts val="0"/>
              </a:spcBef>
              <a:spcAft>
                <a:spcPts val="0"/>
              </a:spcAft>
              <a:buNone/>
            </a:pPr>
            <a:r>
              <a:t/>
            </a:r>
            <a:endParaRPr>
              <a:latin typeface="Palatino"/>
              <a:ea typeface="Palatino"/>
              <a:cs typeface="Palatino"/>
              <a:sym typeface="Palatino"/>
            </a:endParaRPr>
          </a:p>
          <a:p>
            <a:pPr indent="0" lvl="0" marL="0" rtl="0" algn="l">
              <a:spcBef>
                <a:spcPts val="0"/>
              </a:spcBef>
              <a:spcAft>
                <a:spcPts val="0"/>
              </a:spcAft>
              <a:buNone/>
            </a:pPr>
            <a:r>
              <a:t/>
            </a:r>
            <a:endParaRPr>
              <a:latin typeface="Palatino"/>
              <a:ea typeface="Palatino"/>
              <a:cs typeface="Palatino"/>
              <a:sym typeface="Palatino"/>
            </a:endParaRPr>
          </a:p>
          <a:p>
            <a:pPr indent="0" lvl="0" marL="0" rtl="0" algn="l">
              <a:spcBef>
                <a:spcPts val="0"/>
              </a:spcBef>
              <a:spcAft>
                <a:spcPts val="0"/>
              </a:spcAft>
              <a:buNone/>
            </a:pPr>
            <a:r>
              <a:t/>
            </a:r>
            <a:endParaRPr>
              <a:latin typeface="Palatino"/>
              <a:ea typeface="Palatino"/>
              <a:cs typeface="Palatino"/>
              <a:sym typeface="Palatino"/>
            </a:endParaRPr>
          </a:p>
          <a:p>
            <a:pPr indent="0" lvl="0" marL="0" rtl="0" algn="l">
              <a:spcBef>
                <a:spcPts val="0"/>
              </a:spcBef>
              <a:spcAft>
                <a:spcPts val="0"/>
              </a:spcAft>
              <a:buNone/>
            </a:pPr>
            <a:r>
              <a:rPr b="1" lang="en-US">
                <a:latin typeface="Palatino"/>
                <a:ea typeface="Palatino"/>
                <a:cs typeface="Palatino"/>
                <a:sym typeface="Palatino"/>
              </a:rPr>
              <a:t>What are the complications of Crohn disease?</a:t>
            </a:r>
            <a:endParaRPr b="1">
              <a:latin typeface="Palatino"/>
              <a:ea typeface="Palatino"/>
              <a:cs typeface="Palatino"/>
              <a:sym typeface="Palatino"/>
            </a:endParaRPr>
          </a:p>
          <a:p>
            <a:pPr indent="0" lvl="0" marL="0" rtl="0" algn="l">
              <a:spcBef>
                <a:spcPts val="0"/>
              </a:spcBef>
              <a:spcAft>
                <a:spcPts val="0"/>
              </a:spcAft>
              <a:buNone/>
            </a:pPr>
            <a:r>
              <a:rPr lang="en-US">
                <a:solidFill>
                  <a:srgbClr val="FF0000"/>
                </a:solidFill>
                <a:latin typeface="Palatino"/>
                <a:ea typeface="Palatino"/>
                <a:cs typeface="Palatino"/>
                <a:sym typeface="Palatino"/>
              </a:rPr>
              <a:t>Fissures in the mucosa can extend through the wall and form sinus tracts, resulting in fistula</a:t>
            </a:r>
            <a:r>
              <a:rPr lang="en-US">
                <a:latin typeface="Palatino"/>
                <a:ea typeface="Palatino"/>
                <a:cs typeface="Palatino"/>
                <a:sym typeface="Palatino"/>
              </a:rPr>
              <a:t> formation to other loops of bowel, urinary bladder or vagina; there may be localized peritonitis and abdominal abscesses; </a:t>
            </a:r>
            <a:r>
              <a:rPr lang="en-US">
                <a:solidFill>
                  <a:srgbClr val="FF0000"/>
                </a:solidFill>
                <a:latin typeface="Palatino"/>
                <a:ea typeface="Palatino"/>
                <a:cs typeface="Palatino"/>
                <a:sym typeface="Palatino"/>
              </a:rPr>
              <a:t>Fibrosis of the gut wall may lead to strictures and obstruction</a:t>
            </a:r>
            <a:r>
              <a:rPr lang="en-US">
                <a:latin typeface="Palatino"/>
                <a:ea typeface="Palatino"/>
                <a:cs typeface="Palatino"/>
                <a:sym typeface="Palatino"/>
              </a:rPr>
              <a:t>. Extensive involvement of the small bowel may cause marked loss of albumin (protein-losing enteropathy) or </a:t>
            </a:r>
            <a:r>
              <a:rPr lang="en-US">
                <a:solidFill>
                  <a:srgbClr val="FF0000"/>
                </a:solidFill>
                <a:latin typeface="Palatino"/>
                <a:ea typeface="Palatino"/>
                <a:cs typeface="Palatino"/>
                <a:sym typeface="Palatino"/>
              </a:rPr>
              <a:t>malabsorption.</a:t>
            </a:r>
            <a:endParaRPr>
              <a:solidFill>
                <a:srgbClr val="FF0000"/>
              </a:solidFill>
              <a:latin typeface="Palatino"/>
              <a:ea typeface="Palatino"/>
              <a:cs typeface="Palatino"/>
              <a:sym typeface="Palatino"/>
            </a:endParaRPr>
          </a:p>
          <a:p>
            <a:pPr indent="0" lvl="0" marL="0" rtl="0" algn="l">
              <a:spcBef>
                <a:spcPts val="0"/>
              </a:spcBef>
              <a:spcAft>
                <a:spcPts val="0"/>
              </a:spcAft>
              <a:buNone/>
            </a:pPr>
            <a:r>
              <a:t/>
            </a:r>
            <a:endParaRPr>
              <a:latin typeface="Palatino"/>
              <a:ea typeface="Palatino"/>
              <a:cs typeface="Palatino"/>
              <a:sym typeface="Palatino"/>
            </a:endParaRPr>
          </a:p>
          <a:p>
            <a:pPr indent="0" lvl="0" marL="0" rtl="0" algn="l">
              <a:spcBef>
                <a:spcPts val="0"/>
              </a:spcBef>
              <a:spcAft>
                <a:spcPts val="0"/>
              </a:spcAft>
              <a:buNone/>
            </a:pPr>
            <a:r>
              <a:rPr b="1" lang="en-US">
                <a:latin typeface="Palatino"/>
                <a:ea typeface="Palatino"/>
                <a:cs typeface="Palatino"/>
                <a:sym typeface="Palatino"/>
              </a:rPr>
              <a:t>Are any other organs affected in Crohn disease? In ulcerative colitis? </a:t>
            </a:r>
            <a:r>
              <a:rPr b="1" lang="en-US">
                <a:solidFill>
                  <a:srgbClr val="93C47D"/>
                </a:solidFill>
                <a:latin typeface="Palatino"/>
                <a:ea typeface="Palatino"/>
                <a:cs typeface="Palatino"/>
                <a:sym typeface="Palatino"/>
              </a:rPr>
              <a:t>(</a:t>
            </a:r>
            <a:r>
              <a:rPr lang="en-US">
                <a:solidFill>
                  <a:srgbClr val="93C47D"/>
                </a:solidFill>
                <a:latin typeface="Palatino"/>
                <a:ea typeface="Palatino"/>
                <a:cs typeface="Palatino"/>
                <a:sym typeface="Palatino"/>
              </a:rPr>
              <a:t>skin,eyes,joints)</a:t>
            </a:r>
            <a:endParaRPr>
              <a:solidFill>
                <a:srgbClr val="93C47D"/>
              </a:solidFill>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Both Crohn disease and ulcerative colitis are systemic diseases, associated with varied extraintestinal manifestations of immunologic origin. These include polyarthritis, sacroiliitis, ankylosing spondylitis, uveitis, sclerosing cholangitis, erythema nodosum, and clubbing of the fingertips.</a:t>
            </a:r>
            <a:endParaRPr>
              <a:latin typeface="Palatino"/>
              <a:ea typeface="Palatino"/>
              <a:cs typeface="Palatino"/>
              <a:sym typeface="Palatino"/>
            </a:endParaRPr>
          </a:p>
        </p:txBody>
      </p:sp>
      <p:pic>
        <p:nvPicPr>
          <p:cNvPr id="252" name="Google Shape;252;p28"/>
          <p:cNvPicPr preferRelativeResize="0"/>
          <p:nvPr/>
        </p:nvPicPr>
        <p:blipFill>
          <a:blip r:embed="rId3">
            <a:alphaModFix/>
          </a:blip>
          <a:stretch>
            <a:fillRect/>
          </a:stretch>
        </p:blipFill>
        <p:spPr>
          <a:xfrm>
            <a:off x="3147575" y="2272091"/>
            <a:ext cx="3532773" cy="2847274"/>
          </a:xfrm>
          <a:prstGeom prst="rect">
            <a:avLst/>
          </a:prstGeom>
          <a:noFill/>
          <a:ln>
            <a:noFill/>
          </a:ln>
        </p:spPr>
      </p:pic>
      <p:sp>
        <p:nvSpPr>
          <p:cNvPr id="253" name="Google Shape;253;p28"/>
          <p:cNvSpPr txBox="1"/>
          <p:nvPr/>
        </p:nvSpPr>
        <p:spPr>
          <a:xfrm>
            <a:off x="177650" y="2272091"/>
            <a:ext cx="2970000" cy="28473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Palatino"/>
                <a:ea typeface="Palatino"/>
                <a:cs typeface="Palatino"/>
                <a:sym typeface="Palatino"/>
              </a:rPr>
              <a:t>The specimen is a section of normal ileum, thickened ileum, and right colon. The intestinal wall is </a:t>
            </a:r>
            <a:r>
              <a:rPr lang="en-US">
                <a:solidFill>
                  <a:srgbClr val="FF0000"/>
                </a:solidFill>
                <a:latin typeface="Palatino"/>
                <a:ea typeface="Palatino"/>
                <a:cs typeface="Palatino"/>
                <a:sym typeface="Palatino"/>
              </a:rPr>
              <a:t>thick</a:t>
            </a:r>
            <a:r>
              <a:rPr lang="en-US">
                <a:latin typeface="Palatino"/>
                <a:ea typeface="Palatino"/>
                <a:cs typeface="Palatino"/>
                <a:sym typeface="Palatino"/>
              </a:rPr>
              <a:t>, the result of </a:t>
            </a:r>
            <a:r>
              <a:rPr lang="en-US">
                <a:solidFill>
                  <a:srgbClr val="FF0000"/>
                </a:solidFill>
                <a:latin typeface="Palatino"/>
                <a:ea typeface="Palatino"/>
                <a:cs typeface="Palatino"/>
                <a:sym typeface="Palatino"/>
              </a:rPr>
              <a:t>edema, inflammation, fibrosis</a:t>
            </a:r>
            <a:r>
              <a:rPr lang="en-US">
                <a:latin typeface="Palatino"/>
                <a:ea typeface="Palatino"/>
                <a:cs typeface="Palatino"/>
                <a:sym typeface="Palatino"/>
              </a:rPr>
              <a:t>, and hypertrophy of the muscularis propria. Linear ulcers are typically present in the diseased segment of bowel. In diseased bowel segments, the serosa is thickened and fibrotic, and often the mesenteric fat wraps around the bowel surface</a:t>
            </a:r>
            <a:r>
              <a:rPr lang="en-US">
                <a:solidFill>
                  <a:srgbClr val="FF0000"/>
                </a:solidFill>
                <a:latin typeface="Palatino"/>
                <a:ea typeface="Palatino"/>
                <a:cs typeface="Palatino"/>
                <a:sym typeface="Palatino"/>
              </a:rPr>
              <a:t> (creeping fat)</a:t>
            </a:r>
            <a:endParaRPr>
              <a:solidFill>
                <a:srgbClr val="FF0000"/>
              </a:solidFill>
              <a:latin typeface="Palatino"/>
              <a:ea typeface="Palatino"/>
              <a:cs typeface="Palatino"/>
              <a:sym typeface="Palatino"/>
            </a:endParaRPr>
          </a:p>
        </p:txBody>
      </p:sp>
      <p:sp>
        <p:nvSpPr>
          <p:cNvPr id="254" name="Google Shape;254;p28"/>
          <p:cNvSpPr txBox="1"/>
          <p:nvPr/>
        </p:nvSpPr>
        <p:spPr>
          <a:xfrm>
            <a:off x="0" y="5119400"/>
            <a:ext cx="5645400" cy="22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93C47D"/>
                </a:solidFill>
                <a:latin typeface="Palatino"/>
                <a:ea typeface="Palatino"/>
                <a:cs typeface="Palatino"/>
                <a:sym typeface="Palatino"/>
              </a:rPr>
              <a:t>involvement of terminal ileum excludes presence of ulcerative colitis </a:t>
            </a:r>
            <a:endParaRPr>
              <a:solidFill>
                <a:srgbClr val="93C47D"/>
              </a:solidFill>
              <a:latin typeface="Palatino"/>
              <a:ea typeface="Palatino"/>
              <a:cs typeface="Palatino"/>
              <a:sym typeface="Palatin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58" name="Shape 258"/>
        <p:cNvGrpSpPr/>
        <p:nvPr/>
      </p:nvGrpSpPr>
      <p:grpSpPr>
        <a:xfrm>
          <a:off x="0" y="0"/>
          <a:ext cx="0" cy="0"/>
          <a:chOff x="0" y="0"/>
          <a:chExt cx="0" cy="0"/>
        </a:xfrm>
      </p:grpSpPr>
      <p:sp>
        <p:nvSpPr>
          <p:cNvPr id="259" name="Google Shape;259;p29"/>
          <p:cNvSpPr txBox="1"/>
          <p:nvPr/>
        </p:nvSpPr>
        <p:spPr>
          <a:xfrm>
            <a:off x="77100" y="743684"/>
            <a:ext cx="6703800" cy="3502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US">
                <a:latin typeface="Palatino"/>
                <a:ea typeface="Palatino"/>
                <a:cs typeface="Palatino"/>
                <a:sym typeface="Palatino"/>
              </a:rPr>
              <a:t>MCQ: </a:t>
            </a:r>
            <a:r>
              <a:rPr b="1" lang="en-US">
                <a:latin typeface="Palatino"/>
                <a:ea typeface="Palatino"/>
                <a:cs typeface="Palatino"/>
                <a:sym typeface="Palatino"/>
              </a:rPr>
              <a:t>A 39-year-old male presents with </a:t>
            </a:r>
            <a:r>
              <a:rPr b="1" lang="en-US">
                <a:solidFill>
                  <a:srgbClr val="FF0000"/>
                </a:solidFill>
                <a:latin typeface="Palatino"/>
                <a:ea typeface="Palatino"/>
                <a:cs typeface="Palatino"/>
                <a:sym typeface="Palatino"/>
              </a:rPr>
              <a:t>bloody diarrhea.</a:t>
            </a:r>
            <a:r>
              <a:rPr b="1" lang="en-US">
                <a:latin typeface="Palatino"/>
                <a:ea typeface="Palatino"/>
                <a:cs typeface="Palatino"/>
                <a:sym typeface="Palatino"/>
              </a:rPr>
              <a:t> Multiple stool examinations fail to reveal any ova or parasites. A </a:t>
            </a:r>
            <a:r>
              <a:rPr b="1" lang="en-US">
                <a:solidFill>
                  <a:srgbClr val="FF0000"/>
                </a:solidFill>
                <a:latin typeface="Palatino"/>
                <a:ea typeface="Palatino"/>
                <a:cs typeface="Palatino"/>
                <a:sym typeface="Palatino"/>
              </a:rPr>
              <a:t>colonoscopy reveals the rectum and sigmoid portions of the colon to be unremarkable </a:t>
            </a:r>
            <a:r>
              <a:rPr b="1" lang="en-US">
                <a:solidFill>
                  <a:srgbClr val="93C47D"/>
                </a:solidFill>
                <a:latin typeface="Palatino"/>
                <a:ea typeface="Palatino"/>
                <a:cs typeface="Palatino"/>
                <a:sym typeface="Palatino"/>
              </a:rPr>
              <a:t>(so it is not ulcerative colitis)</a:t>
            </a:r>
            <a:r>
              <a:rPr b="1" lang="en-US">
                <a:solidFill>
                  <a:srgbClr val="FF0000"/>
                </a:solidFill>
                <a:latin typeface="Palatino"/>
                <a:ea typeface="Palatino"/>
                <a:cs typeface="Palatino"/>
                <a:sym typeface="Palatino"/>
              </a:rPr>
              <a:t>. A biopsy from the terminal ileum reveals numerous acute and chronic inflammatory cells</a:t>
            </a:r>
            <a:r>
              <a:rPr b="1" lang="en-US">
                <a:latin typeface="Palatino"/>
                <a:ea typeface="Palatino"/>
                <a:cs typeface="Palatino"/>
                <a:sym typeface="Palatino"/>
              </a:rPr>
              <a:t> within the lamina propria. Worsening of the patient’s symptoms results in emergency resection of the distal small intestines. Gross examination of this resected bowel reveals deep, </a:t>
            </a:r>
            <a:r>
              <a:rPr b="1" lang="en-US">
                <a:solidFill>
                  <a:srgbClr val="FF0000"/>
                </a:solidFill>
                <a:latin typeface="Palatino"/>
                <a:ea typeface="Palatino"/>
                <a:cs typeface="Palatino"/>
                <a:sym typeface="Palatino"/>
              </a:rPr>
              <a:t>long mucosal fissures extending deep into the muscle wall. Several transmural fistulas are also found</a:t>
            </a:r>
            <a:r>
              <a:rPr b="1" lang="en-US">
                <a:latin typeface="Palatino"/>
                <a:ea typeface="Palatino"/>
                <a:cs typeface="Palatino"/>
                <a:sym typeface="Palatino"/>
              </a:rPr>
              <a:t>. What is the best diagnosis for this patient?</a:t>
            </a:r>
            <a:endParaRPr b="1">
              <a:latin typeface="Palatino"/>
              <a:ea typeface="Palatino"/>
              <a:cs typeface="Palatino"/>
              <a:sym typeface="Palatino"/>
            </a:endParaRPr>
          </a:p>
          <a:p>
            <a:pPr indent="-317500" lvl="0" marL="457200" rtl="0" algn="l">
              <a:lnSpc>
                <a:spcPct val="115000"/>
              </a:lnSpc>
              <a:spcBef>
                <a:spcPts val="1000"/>
              </a:spcBef>
              <a:spcAft>
                <a:spcPts val="0"/>
              </a:spcAft>
              <a:buClr>
                <a:srgbClr val="EA9999"/>
              </a:buClr>
              <a:buSzPts val="1400"/>
              <a:buFont typeface="Palatino"/>
              <a:buAutoNum type="alphaUcPeriod"/>
            </a:pPr>
            <a:r>
              <a:rPr lang="en-US">
                <a:latin typeface="Palatino"/>
                <a:ea typeface="Palatino"/>
                <a:cs typeface="Palatino"/>
                <a:sym typeface="Palatino"/>
              </a:rPr>
              <a:t>Ulcerative colitis</a:t>
            </a:r>
            <a:endParaRPr>
              <a:latin typeface="Palatino"/>
              <a:ea typeface="Palatino"/>
              <a:cs typeface="Palatino"/>
              <a:sym typeface="Palatino"/>
            </a:endParaRPr>
          </a:p>
          <a:p>
            <a:pPr indent="-317500" lvl="0" marL="457200" rtl="0" algn="l">
              <a:lnSpc>
                <a:spcPct val="115000"/>
              </a:lnSpc>
              <a:spcBef>
                <a:spcPts val="0"/>
              </a:spcBef>
              <a:spcAft>
                <a:spcPts val="0"/>
              </a:spcAft>
              <a:buClr>
                <a:srgbClr val="EA9999"/>
              </a:buClr>
              <a:buSzPts val="1400"/>
              <a:buFont typeface="Palatino"/>
              <a:buAutoNum type="alphaUcPeriod"/>
            </a:pPr>
            <a:r>
              <a:rPr lang="en-US">
                <a:latin typeface="Palatino"/>
                <a:ea typeface="Palatino"/>
                <a:cs typeface="Palatino"/>
                <a:sym typeface="Palatino"/>
              </a:rPr>
              <a:t>Lymphocytic colitis</a:t>
            </a:r>
            <a:endParaRPr>
              <a:latin typeface="Palatino"/>
              <a:ea typeface="Palatino"/>
              <a:cs typeface="Palatino"/>
              <a:sym typeface="Palatino"/>
            </a:endParaRPr>
          </a:p>
          <a:p>
            <a:pPr indent="-317500" lvl="0" marL="457200" rtl="0" algn="l">
              <a:lnSpc>
                <a:spcPct val="115000"/>
              </a:lnSpc>
              <a:spcBef>
                <a:spcPts val="0"/>
              </a:spcBef>
              <a:spcAft>
                <a:spcPts val="0"/>
              </a:spcAft>
              <a:buClr>
                <a:srgbClr val="EA9999"/>
              </a:buClr>
              <a:buSzPts val="1400"/>
              <a:buFont typeface="Palatino"/>
              <a:buAutoNum type="alphaUcPeriod"/>
            </a:pPr>
            <a:r>
              <a:rPr lang="en-US">
                <a:latin typeface="Palatino"/>
                <a:ea typeface="Palatino"/>
                <a:cs typeface="Palatino"/>
                <a:sym typeface="Palatino"/>
              </a:rPr>
              <a:t>Infectious colitis</a:t>
            </a:r>
            <a:endParaRPr>
              <a:latin typeface="Palatino"/>
              <a:ea typeface="Palatino"/>
              <a:cs typeface="Palatino"/>
              <a:sym typeface="Palatino"/>
            </a:endParaRPr>
          </a:p>
          <a:p>
            <a:pPr indent="-317500" lvl="0" marL="457200" rtl="0" algn="l">
              <a:lnSpc>
                <a:spcPct val="115000"/>
              </a:lnSpc>
              <a:spcBef>
                <a:spcPts val="0"/>
              </a:spcBef>
              <a:spcAft>
                <a:spcPts val="0"/>
              </a:spcAft>
              <a:buClr>
                <a:srgbClr val="EA9999"/>
              </a:buClr>
              <a:buSzPts val="1400"/>
              <a:buFont typeface="Palatino"/>
              <a:buAutoNum type="alphaUcPeriod"/>
            </a:pPr>
            <a:r>
              <a:rPr lang="en-US">
                <a:latin typeface="Palatino"/>
                <a:ea typeface="Palatino"/>
                <a:cs typeface="Palatino"/>
                <a:sym typeface="Palatino"/>
              </a:rPr>
              <a:t>Eosinophilic colitis</a:t>
            </a:r>
            <a:endParaRPr>
              <a:latin typeface="Palatino"/>
              <a:ea typeface="Palatino"/>
              <a:cs typeface="Palatino"/>
              <a:sym typeface="Palatino"/>
            </a:endParaRPr>
          </a:p>
          <a:p>
            <a:pPr indent="-317500" lvl="0" marL="457200" rtl="0" algn="l">
              <a:lnSpc>
                <a:spcPct val="115000"/>
              </a:lnSpc>
              <a:spcBef>
                <a:spcPts val="0"/>
              </a:spcBef>
              <a:spcAft>
                <a:spcPts val="0"/>
              </a:spcAft>
              <a:buClr>
                <a:srgbClr val="EA9999"/>
              </a:buClr>
              <a:buSzPts val="1400"/>
              <a:buFont typeface="Palatino"/>
              <a:buAutoNum type="alphaUcPeriod"/>
            </a:pPr>
            <a:r>
              <a:rPr lang="en-US">
                <a:latin typeface="Palatino"/>
                <a:ea typeface="Palatino"/>
                <a:cs typeface="Palatino"/>
                <a:sym typeface="Palatino"/>
              </a:rPr>
              <a:t>Crohn’s disease</a:t>
            </a:r>
            <a:endParaRPr>
              <a:latin typeface="Palatino"/>
              <a:ea typeface="Palatino"/>
              <a:cs typeface="Palatino"/>
              <a:sym typeface="Palatino"/>
            </a:endParaRPr>
          </a:p>
          <a:p>
            <a:pPr indent="0" lvl="0" marL="0" rtl="0" algn="l">
              <a:lnSpc>
                <a:spcPct val="115000"/>
              </a:lnSpc>
              <a:spcBef>
                <a:spcPts val="0"/>
              </a:spcBef>
              <a:spcAft>
                <a:spcPts val="0"/>
              </a:spcAft>
              <a:buNone/>
            </a:pPr>
            <a:r>
              <a:t/>
            </a:r>
            <a:endParaRPr>
              <a:latin typeface="Palatino"/>
              <a:ea typeface="Palatino"/>
              <a:cs typeface="Palatino"/>
              <a:sym typeface="Palatino"/>
            </a:endParaRPr>
          </a:p>
          <a:p>
            <a:pPr indent="0" lvl="0" marL="0" rtl="0" algn="l">
              <a:lnSpc>
                <a:spcPct val="115000"/>
              </a:lnSpc>
              <a:spcBef>
                <a:spcPts val="0"/>
              </a:spcBef>
              <a:spcAft>
                <a:spcPts val="0"/>
              </a:spcAft>
              <a:buNone/>
            </a:pPr>
            <a:r>
              <a:t/>
            </a:r>
            <a:endParaRPr>
              <a:latin typeface="Palatino"/>
              <a:ea typeface="Palatino"/>
              <a:cs typeface="Palatino"/>
              <a:sym typeface="Palatino"/>
            </a:endParaRPr>
          </a:p>
        </p:txBody>
      </p:sp>
      <p:sp>
        <p:nvSpPr>
          <p:cNvPr id="260" name="Google Shape;260;p29"/>
          <p:cNvSpPr txBox="1"/>
          <p:nvPr/>
        </p:nvSpPr>
        <p:spPr>
          <a:xfrm>
            <a:off x="77100" y="4484850"/>
            <a:ext cx="6703800" cy="5343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US" sz="1300">
                <a:solidFill>
                  <a:srgbClr val="EA9999"/>
                </a:solidFill>
                <a:latin typeface="Palatino"/>
                <a:ea typeface="Palatino"/>
                <a:cs typeface="Palatino"/>
                <a:sym typeface="Palatino"/>
              </a:rPr>
              <a:t>-</a:t>
            </a:r>
            <a:r>
              <a:rPr lang="en-US" sz="1300">
                <a:latin typeface="Palatino"/>
                <a:ea typeface="Palatino"/>
                <a:cs typeface="Palatino"/>
                <a:sym typeface="Palatino"/>
              </a:rPr>
              <a:t> </a:t>
            </a:r>
            <a:r>
              <a:rPr lang="en-US" sz="1300">
                <a:latin typeface="Palatino"/>
                <a:ea typeface="Palatino"/>
                <a:cs typeface="Palatino"/>
                <a:sym typeface="Palatino"/>
              </a:rPr>
              <a:t>CD is classically described as being a granulomatous disease, but granulomas are present in only 25 to 75% of cases. Therefore, the </a:t>
            </a:r>
            <a:r>
              <a:rPr b="1" lang="en-US" sz="1300">
                <a:latin typeface="Palatino"/>
                <a:ea typeface="Palatino"/>
                <a:cs typeface="Palatino"/>
                <a:sym typeface="Palatino"/>
              </a:rPr>
              <a:t>absence of granulomas does not rule out the diagnosis of CD</a:t>
            </a:r>
            <a:r>
              <a:rPr lang="en-US" sz="1300">
                <a:latin typeface="Palatino"/>
                <a:ea typeface="Palatino"/>
                <a:cs typeface="Palatino"/>
                <a:sym typeface="Palatino"/>
              </a:rPr>
              <a:t>. </a:t>
            </a:r>
            <a:endParaRPr sz="1300">
              <a:latin typeface="Palatino"/>
              <a:ea typeface="Palatino"/>
              <a:cs typeface="Palatino"/>
              <a:sym typeface="Palatino"/>
            </a:endParaRPr>
          </a:p>
          <a:p>
            <a:pPr indent="0" lvl="0" marL="0" rtl="0" algn="l">
              <a:lnSpc>
                <a:spcPct val="115000"/>
              </a:lnSpc>
              <a:spcBef>
                <a:spcPts val="1000"/>
              </a:spcBef>
              <a:spcAft>
                <a:spcPts val="0"/>
              </a:spcAft>
              <a:buNone/>
            </a:pPr>
            <a:r>
              <a:rPr b="1" lang="en-US" sz="1300">
                <a:solidFill>
                  <a:srgbClr val="EA9999"/>
                </a:solidFill>
                <a:latin typeface="Palatino"/>
                <a:ea typeface="Palatino"/>
                <a:cs typeface="Palatino"/>
                <a:sym typeface="Palatino"/>
              </a:rPr>
              <a:t>-</a:t>
            </a:r>
            <a:r>
              <a:rPr lang="en-US" sz="1300">
                <a:latin typeface="Palatino"/>
                <a:ea typeface="Palatino"/>
                <a:cs typeface="Palatino"/>
                <a:sym typeface="Palatino"/>
              </a:rPr>
              <a:t> CD may involve </a:t>
            </a:r>
            <a:r>
              <a:rPr b="1" lang="en-US" sz="1300">
                <a:latin typeface="Palatino"/>
                <a:ea typeface="Palatino"/>
                <a:cs typeface="Palatino"/>
                <a:sym typeface="Palatino"/>
              </a:rPr>
              <a:t>any portion</a:t>
            </a:r>
            <a:r>
              <a:rPr lang="en-US" sz="1300">
                <a:latin typeface="Palatino"/>
                <a:ea typeface="Palatino"/>
                <a:cs typeface="Palatino"/>
                <a:sym typeface="Palatino"/>
              </a:rPr>
              <a:t> of the gastrointestinal tract and is characterized by focal (segmental) involvement with </a:t>
            </a:r>
            <a:r>
              <a:rPr b="1" lang="en-US" sz="1300">
                <a:latin typeface="Palatino"/>
                <a:ea typeface="Palatino"/>
                <a:cs typeface="Palatino"/>
                <a:sym typeface="Palatino"/>
              </a:rPr>
              <a:t>“skip lesions.”</a:t>
            </a:r>
            <a:r>
              <a:rPr lang="en-US" sz="1300">
                <a:latin typeface="Palatino"/>
                <a:ea typeface="Palatino"/>
                <a:cs typeface="Palatino"/>
                <a:sym typeface="Palatino"/>
              </a:rPr>
              <a:t> </a:t>
            </a:r>
            <a:endParaRPr sz="1300">
              <a:latin typeface="Palatino"/>
              <a:ea typeface="Palatino"/>
              <a:cs typeface="Palatino"/>
              <a:sym typeface="Palatino"/>
            </a:endParaRPr>
          </a:p>
          <a:p>
            <a:pPr indent="0" lvl="0" marL="0" rtl="0" algn="l">
              <a:lnSpc>
                <a:spcPct val="115000"/>
              </a:lnSpc>
              <a:spcBef>
                <a:spcPts val="1000"/>
              </a:spcBef>
              <a:spcAft>
                <a:spcPts val="0"/>
              </a:spcAft>
              <a:buNone/>
            </a:pPr>
            <a:r>
              <a:rPr b="1" lang="en-US" sz="1300">
                <a:solidFill>
                  <a:srgbClr val="EA9999"/>
                </a:solidFill>
                <a:latin typeface="Palatino"/>
                <a:ea typeface="Palatino"/>
                <a:cs typeface="Palatino"/>
                <a:sym typeface="Palatino"/>
              </a:rPr>
              <a:t>-</a:t>
            </a:r>
            <a:r>
              <a:rPr lang="en-US" sz="1300">
                <a:latin typeface="Palatino"/>
                <a:ea typeface="Palatino"/>
                <a:cs typeface="Palatino"/>
                <a:sym typeface="Palatino"/>
              </a:rPr>
              <a:t> Involvement of the intestines by CD is typically</a:t>
            </a:r>
            <a:r>
              <a:rPr b="1" lang="en-US" sz="1300">
                <a:latin typeface="Palatino"/>
                <a:ea typeface="Palatino"/>
                <a:cs typeface="Palatino"/>
                <a:sym typeface="Palatino"/>
              </a:rPr>
              <a:t> transmural inflammation,</a:t>
            </a:r>
            <a:r>
              <a:rPr lang="en-US" sz="1300">
                <a:latin typeface="Palatino"/>
                <a:ea typeface="Palatino"/>
                <a:cs typeface="Palatino"/>
                <a:sym typeface="Palatino"/>
              </a:rPr>
              <a:t> which leads to the formation of </a:t>
            </a:r>
            <a:r>
              <a:rPr b="1" lang="en-US" sz="1300">
                <a:latin typeface="Palatino"/>
                <a:ea typeface="Palatino"/>
                <a:cs typeface="Palatino"/>
                <a:sym typeface="Palatino"/>
              </a:rPr>
              <a:t>fistulas</a:t>
            </a:r>
            <a:r>
              <a:rPr lang="en-US" sz="1300">
                <a:latin typeface="Palatino"/>
                <a:ea typeface="Palatino"/>
                <a:cs typeface="Palatino"/>
                <a:sym typeface="Palatino"/>
              </a:rPr>
              <a:t> and </a:t>
            </a:r>
            <a:r>
              <a:rPr b="1" lang="en-US" sz="1300">
                <a:latin typeface="Palatino"/>
                <a:ea typeface="Palatino"/>
                <a:cs typeface="Palatino"/>
                <a:sym typeface="Palatino"/>
              </a:rPr>
              <a:t>sinuses</a:t>
            </a:r>
            <a:r>
              <a:rPr lang="en-US" sz="1300">
                <a:latin typeface="Palatino"/>
                <a:ea typeface="Palatino"/>
                <a:cs typeface="Palatino"/>
                <a:sym typeface="Palatino"/>
              </a:rPr>
              <a:t>. </a:t>
            </a:r>
            <a:endParaRPr sz="1300">
              <a:latin typeface="Palatino"/>
              <a:ea typeface="Palatino"/>
              <a:cs typeface="Palatino"/>
              <a:sym typeface="Palatino"/>
            </a:endParaRPr>
          </a:p>
          <a:p>
            <a:pPr indent="0" lvl="0" marL="0" rtl="0" algn="l">
              <a:lnSpc>
                <a:spcPct val="115000"/>
              </a:lnSpc>
              <a:spcBef>
                <a:spcPts val="1000"/>
              </a:spcBef>
              <a:spcAft>
                <a:spcPts val="0"/>
              </a:spcAft>
              <a:buNone/>
            </a:pPr>
            <a:r>
              <a:rPr b="1" lang="en-US" sz="1300">
                <a:solidFill>
                  <a:srgbClr val="EA9999"/>
                </a:solidFill>
                <a:latin typeface="Palatino"/>
                <a:ea typeface="Palatino"/>
                <a:cs typeface="Palatino"/>
                <a:sym typeface="Palatino"/>
              </a:rPr>
              <a:t>-</a:t>
            </a:r>
            <a:r>
              <a:rPr lang="en-US" sz="1300">
                <a:latin typeface="Palatino"/>
                <a:ea typeface="Palatino"/>
                <a:cs typeface="Palatino"/>
                <a:sym typeface="Palatino"/>
              </a:rPr>
              <a:t> The deep inflammation produces deep longitudinal, serpiginous ulcers, which impart a “</a:t>
            </a:r>
            <a:r>
              <a:rPr b="1" lang="en-US" sz="1300">
                <a:latin typeface="Palatino"/>
                <a:ea typeface="Palatino"/>
                <a:cs typeface="Palatino"/>
                <a:sym typeface="Palatino"/>
              </a:rPr>
              <a:t>cobblestone</a:t>
            </a:r>
            <a:r>
              <a:rPr lang="en-US" sz="1300">
                <a:latin typeface="Palatino"/>
                <a:ea typeface="Palatino"/>
                <a:cs typeface="Palatino"/>
                <a:sym typeface="Palatino"/>
              </a:rPr>
              <a:t>” appearance to the mucosal surface of the colon. </a:t>
            </a:r>
            <a:endParaRPr sz="1300">
              <a:latin typeface="Palatino"/>
              <a:ea typeface="Palatino"/>
              <a:cs typeface="Palatino"/>
              <a:sym typeface="Palatino"/>
            </a:endParaRPr>
          </a:p>
          <a:p>
            <a:pPr indent="0" lvl="0" marL="0" rtl="0" algn="l">
              <a:lnSpc>
                <a:spcPct val="115000"/>
              </a:lnSpc>
              <a:spcBef>
                <a:spcPts val="1000"/>
              </a:spcBef>
              <a:spcAft>
                <a:spcPts val="0"/>
              </a:spcAft>
              <a:buNone/>
            </a:pPr>
            <a:r>
              <a:rPr b="1" lang="en-US" sz="1300">
                <a:solidFill>
                  <a:srgbClr val="EA9999"/>
                </a:solidFill>
                <a:latin typeface="Palatino"/>
                <a:ea typeface="Palatino"/>
                <a:cs typeface="Palatino"/>
                <a:sym typeface="Palatino"/>
              </a:rPr>
              <a:t>-</a:t>
            </a:r>
            <a:r>
              <a:rPr lang="en-US" sz="1300">
                <a:latin typeface="Palatino"/>
                <a:ea typeface="Palatino"/>
                <a:cs typeface="Palatino"/>
                <a:sym typeface="Palatino"/>
              </a:rPr>
              <a:t> Additionally in Crohn’s disease, the mesenteric fat wraps around the bowel surface, producing what is called </a:t>
            </a:r>
            <a:r>
              <a:rPr b="1" lang="en-US" sz="1300">
                <a:latin typeface="Palatino"/>
                <a:ea typeface="Palatino"/>
                <a:cs typeface="Palatino"/>
                <a:sym typeface="Palatino"/>
              </a:rPr>
              <a:t>“creeping fat,”</a:t>
            </a:r>
            <a:r>
              <a:rPr lang="en-US" sz="1300">
                <a:latin typeface="Palatino"/>
                <a:ea typeface="Palatino"/>
                <a:cs typeface="Palatino"/>
                <a:sym typeface="Palatino"/>
              </a:rPr>
              <a:t> </a:t>
            </a:r>
            <a:endParaRPr sz="1300">
              <a:latin typeface="Palatino"/>
              <a:ea typeface="Palatino"/>
              <a:cs typeface="Palatino"/>
              <a:sym typeface="Palatino"/>
            </a:endParaRPr>
          </a:p>
          <a:p>
            <a:pPr indent="0" lvl="0" marL="0" rtl="0" algn="l">
              <a:lnSpc>
                <a:spcPct val="115000"/>
              </a:lnSpc>
              <a:spcBef>
                <a:spcPts val="1000"/>
              </a:spcBef>
              <a:spcAft>
                <a:spcPts val="0"/>
              </a:spcAft>
              <a:buNone/>
            </a:pPr>
            <a:r>
              <a:rPr b="1" lang="en-US" sz="1300">
                <a:solidFill>
                  <a:srgbClr val="EA9999"/>
                </a:solidFill>
                <a:latin typeface="Palatino"/>
                <a:ea typeface="Palatino"/>
                <a:cs typeface="Palatino"/>
                <a:sym typeface="Palatino"/>
              </a:rPr>
              <a:t>-</a:t>
            </a:r>
            <a:r>
              <a:rPr lang="en-US" sz="1300">
                <a:latin typeface="Palatino"/>
                <a:ea typeface="Palatino"/>
                <a:cs typeface="Palatino"/>
                <a:sym typeface="Palatino"/>
              </a:rPr>
              <a:t> the thickened wall </a:t>
            </a:r>
            <a:r>
              <a:rPr b="1" lang="en-US" sz="1300">
                <a:latin typeface="Palatino"/>
                <a:ea typeface="Palatino"/>
                <a:cs typeface="Palatino"/>
                <a:sym typeface="Palatino"/>
              </a:rPr>
              <a:t>narrows the lumen</a:t>
            </a:r>
            <a:r>
              <a:rPr lang="en-US" sz="1300">
                <a:latin typeface="Palatino"/>
                <a:ea typeface="Palatino"/>
                <a:cs typeface="Palatino"/>
                <a:sym typeface="Palatino"/>
              </a:rPr>
              <a:t>, producing a characteristic “</a:t>
            </a:r>
            <a:r>
              <a:rPr b="1" lang="en-US" sz="1300">
                <a:latin typeface="Palatino"/>
                <a:ea typeface="Palatino"/>
                <a:cs typeface="Palatino"/>
                <a:sym typeface="Palatino"/>
              </a:rPr>
              <a:t>string sign”</a:t>
            </a:r>
            <a:r>
              <a:rPr lang="en-US" sz="1300">
                <a:latin typeface="Palatino"/>
                <a:ea typeface="Palatino"/>
                <a:cs typeface="Palatino"/>
                <a:sym typeface="Palatino"/>
              </a:rPr>
              <a:t> on</a:t>
            </a:r>
            <a:r>
              <a:rPr lang="en-US" sz="1300" u="sng">
                <a:latin typeface="Palatino"/>
                <a:ea typeface="Palatino"/>
                <a:cs typeface="Palatino"/>
                <a:sym typeface="Palatino"/>
              </a:rPr>
              <a:t> x-ray.</a:t>
            </a:r>
            <a:r>
              <a:rPr lang="en-US" sz="1300">
                <a:latin typeface="Palatino"/>
                <a:ea typeface="Palatino"/>
                <a:cs typeface="Palatino"/>
                <a:sym typeface="Palatino"/>
              </a:rPr>
              <a:t> This narrowing of the colon, which may produce intestinal obstruction, is </a:t>
            </a:r>
            <a:r>
              <a:rPr lang="en-US" sz="1300" u="sng">
                <a:latin typeface="Palatino"/>
                <a:ea typeface="Palatino"/>
                <a:cs typeface="Palatino"/>
                <a:sym typeface="Palatino"/>
              </a:rPr>
              <a:t>grossly</a:t>
            </a:r>
            <a:r>
              <a:rPr lang="en-US" sz="1300">
                <a:latin typeface="Palatino"/>
                <a:ea typeface="Palatino"/>
                <a:cs typeface="Palatino"/>
                <a:sym typeface="Palatino"/>
              </a:rPr>
              <a:t> described as a </a:t>
            </a:r>
            <a:r>
              <a:rPr b="1" lang="en-US" sz="1300">
                <a:latin typeface="Palatino"/>
                <a:ea typeface="Palatino"/>
                <a:cs typeface="Palatino"/>
                <a:sym typeface="Palatino"/>
              </a:rPr>
              <a:t>“lead pipe”</a:t>
            </a:r>
            <a:r>
              <a:rPr lang="en-US" sz="1300">
                <a:latin typeface="Palatino"/>
                <a:ea typeface="Palatino"/>
                <a:cs typeface="Palatino"/>
                <a:sym typeface="Palatino"/>
              </a:rPr>
              <a:t> or “</a:t>
            </a:r>
            <a:r>
              <a:rPr b="1" lang="en-US" sz="1300">
                <a:latin typeface="Palatino"/>
                <a:ea typeface="Palatino"/>
                <a:cs typeface="Palatino"/>
                <a:sym typeface="Palatino"/>
              </a:rPr>
              <a:t>garden hose</a:t>
            </a:r>
            <a:r>
              <a:rPr lang="en-US" sz="1300">
                <a:latin typeface="Palatino"/>
                <a:ea typeface="Palatino"/>
                <a:cs typeface="Palatino"/>
                <a:sym typeface="Palatino"/>
              </a:rPr>
              <a:t>” colon. </a:t>
            </a:r>
            <a:endParaRPr sz="1300">
              <a:latin typeface="Palatino"/>
              <a:ea typeface="Palatino"/>
              <a:cs typeface="Palatino"/>
              <a:sym typeface="Palatino"/>
            </a:endParaRPr>
          </a:p>
          <a:p>
            <a:pPr indent="0" lvl="0" marL="0" rtl="0" algn="l">
              <a:lnSpc>
                <a:spcPct val="115000"/>
              </a:lnSpc>
              <a:spcBef>
                <a:spcPts val="1000"/>
              </a:spcBef>
              <a:spcAft>
                <a:spcPts val="0"/>
              </a:spcAft>
              <a:buNone/>
            </a:pPr>
            <a:r>
              <a:rPr b="1" lang="en-US" sz="1300">
                <a:solidFill>
                  <a:srgbClr val="EA9999"/>
                </a:solidFill>
                <a:latin typeface="Palatino"/>
                <a:ea typeface="Palatino"/>
                <a:cs typeface="Palatino"/>
                <a:sym typeface="Palatino"/>
              </a:rPr>
              <a:t>-</a:t>
            </a:r>
            <a:r>
              <a:rPr lang="en-US" sz="1300">
                <a:latin typeface="Palatino"/>
                <a:ea typeface="Palatino"/>
                <a:cs typeface="Palatino"/>
                <a:sym typeface="Palatino"/>
              </a:rPr>
              <a:t> </a:t>
            </a:r>
            <a:r>
              <a:rPr lang="en-US" sz="1300">
                <a:latin typeface="Palatino"/>
                <a:ea typeface="Palatino"/>
                <a:cs typeface="Palatino"/>
                <a:sym typeface="Palatino"/>
              </a:rPr>
              <a:t>In contrast to CD, UC affects only the colon, and the disease involvement is continuous. The rectum is involved in all cases, and the inflammation extends proximally. Since UC involves the mucosa and  submucosa, but </a:t>
            </a:r>
            <a:r>
              <a:rPr b="1" lang="en-US" sz="1300">
                <a:latin typeface="Palatino"/>
                <a:ea typeface="Palatino"/>
                <a:cs typeface="Palatino"/>
                <a:sym typeface="Palatino"/>
              </a:rPr>
              <a:t>not</a:t>
            </a:r>
            <a:r>
              <a:rPr lang="en-US" sz="1300">
                <a:latin typeface="Palatino"/>
                <a:ea typeface="Palatino"/>
                <a:cs typeface="Palatino"/>
                <a:sym typeface="Palatino"/>
              </a:rPr>
              <a:t> the wall, fistula formation and </a:t>
            </a:r>
            <a:r>
              <a:rPr b="1" lang="en-US" sz="1300">
                <a:latin typeface="Palatino"/>
                <a:ea typeface="Palatino"/>
                <a:cs typeface="Palatino"/>
                <a:sym typeface="Palatino"/>
              </a:rPr>
              <a:t>wall thickening are absent</a:t>
            </a:r>
            <a:r>
              <a:rPr lang="en-US" sz="1300">
                <a:latin typeface="Palatino"/>
                <a:ea typeface="Palatino"/>
                <a:cs typeface="Palatino"/>
                <a:sym typeface="Palatino"/>
              </a:rPr>
              <a:t> (but toxic megacolon may occur). Grossly, the mucosa displays diffuse hyperemia with numerous superficial ulcerations. The regenerating, nonulcerated mucosa appears as </a:t>
            </a:r>
            <a:r>
              <a:rPr b="1" lang="en-US" sz="1300">
                <a:latin typeface="Palatino"/>
                <a:ea typeface="Palatino"/>
                <a:cs typeface="Palatino"/>
                <a:sym typeface="Palatino"/>
              </a:rPr>
              <a:t>“pseudopolyps</a:t>
            </a:r>
            <a:r>
              <a:rPr lang="en-US" sz="1300">
                <a:latin typeface="Palatino"/>
                <a:ea typeface="Palatino"/>
                <a:cs typeface="Palatino"/>
                <a:sym typeface="Palatino"/>
              </a:rPr>
              <a:t>.</a:t>
            </a:r>
            <a:endParaRPr sz="1300">
              <a:latin typeface="Palatino"/>
              <a:ea typeface="Palatino"/>
              <a:cs typeface="Palatino"/>
              <a:sym typeface="Palatino"/>
            </a:endParaRPr>
          </a:p>
        </p:txBody>
      </p:sp>
      <p:sp>
        <p:nvSpPr>
          <p:cNvPr id="261" name="Google Shape;261;p29"/>
          <p:cNvSpPr txBox="1"/>
          <p:nvPr/>
        </p:nvSpPr>
        <p:spPr>
          <a:xfrm>
            <a:off x="6071400" y="3724083"/>
            <a:ext cx="786600" cy="33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300">
                <a:solidFill>
                  <a:srgbClr val="B7B7B7"/>
                </a:solidFill>
                <a:latin typeface="Palatino"/>
                <a:ea typeface="Palatino"/>
                <a:cs typeface="Palatino"/>
                <a:sym typeface="Palatino"/>
              </a:rPr>
              <a:t>Ans: E </a:t>
            </a:r>
            <a:endParaRPr sz="1300">
              <a:solidFill>
                <a:srgbClr val="B7B7B7"/>
              </a:solidFill>
              <a:latin typeface="Palatino"/>
              <a:ea typeface="Palatino"/>
              <a:cs typeface="Palatino"/>
              <a:sym typeface="Palatino"/>
            </a:endParaRPr>
          </a:p>
        </p:txBody>
      </p:sp>
      <p:sp>
        <p:nvSpPr>
          <p:cNvPr id="262" name="Google Shape;262;p29"/>
          <p:cNvSpPr/>
          <p:nvPr/>
        </p:nvSpPr>
        <p:spPr>
          <a:xfrm>
            <a:off x="426050" y="3762775"/>
            <a:ext cx="1677600" cy="2550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 name="Shape 266"/>
        <p:cNvGrpSpPr/>
        <p:nvPr/>
      </p:nvGrpSpPr>
      <p:grpSpPr>
        <a:xfrm>
          <a:off x="0" y="0"/>
          <a:ext cx="0" cy="0"/>
          <a:chOff x="0" y="0"/>
          <a:chExt cx="0" cy="0"/>
        </a:xfrm>
      </p:grpSpPr>
      <p:graphicFrame>
        <p:nvGraphicFramePr>
          <p:cNvPr id="267" name="Google Shape;267;p30"/>
          <p:cNvGraphicFramePr/>
          <p:nvPr/>
        </p:nvGraphicFramePr>
        <p:xfrm>
          <a:off x="429075" y="330896"/>
          <a:ext cx="3000000" cy="3000000"/>
        </p:xfrm>
        <a:graphic>
          <a:graphicData uri="http://schemas.openxmlformats.org/drawingml/2006/table">
            <a:tbl>
              <a:tblPr>
                <a:noFill/>
                <a:tableStyleId>{964462AD-B482-448D-88AD-F43C6E120FC3}</a:tableStyleId>
              </a:tblPr>
              <a:tblGrid>
                <a:gridCol w="1513150"/>
                <a:gridCol w="4035400"/>
                <a:gridCol w="429750"/>
              </a:tblGrid>
              <a:tr h="382825">
                <a:tc rowSpan="6">
                  <a:txBody>
                    <a:bodyPr>
                      <a:noAutofit/>
                    </a:bodyPr>
                    <a:lstStyle/>
                    <a:p>
                      <a:pPr indent="0" lvl="0" marL="0" rtl="0" algn="ctr">
                        <a:spcBef>
                          <a:spcPts val="0"/>
                        </a:spcBef>
                        <a:spcAft>
                          <a:spcPts val="0"/>
                        </a:spcAft>
                        <a:buClr>
                          <a:schemeClr val="dk1"/>
                        </a:buClr>
                        <a:buSzPts val="1100"/>
                        <a:buFont typeface="Arial"/>
                        <a:buNone/>
                      </a:pPr>
                      <a:r>
                        <a:rPr b="1" lang="en-US">
                          <a:solidFill>
                            <a:srgbClr val="EA9999"/>
                          </a:solidFill>
                          <a:latin typeface="Palatino"/>
                          <a:ea typeface="Palatino"/>
                          <a:cs typeface="Palatino"/>
                          <a:sym typeface="Palatino"/>
                        </a:rPr>
                        <a:t>A- </a:t>
                      </a:r>
                      <a:r>
                        <a:rPr lang="en-US">
                          <a:solidFill>
                            <a:schemeClr val="dk1"/>
                          </a:solidFill>
                          <a:latin typeface="Palatino"/>
                          <a:ea typeface="Palatino"/>
                          <a:cs typeface="Palatino"/>
                          <a:sym typeface="Palatino"/>
                        </a:rPr>
                        <a:t>Crohn's disease</a:t>
                      </a:r>
                      <a:endParaRPr>
                        <a:solidFill>
                          <a:schemeClr val="dk1"/>
                        </a:solidFill>
                        <a:latin typeface="Palatino"/>
                        <a:ea typeface="Palatino"/>
                        <a:cs typeface="Palatino"/>
                        <a:sym typeface="Palatino"/>
                      </a:endParaRPr>
                    </a:p>
                    <a:p>
                      <a:pPr indent="0" lvl="0" marL="0" rtl="0" algn="ctr">
                        <a:spcBef>
                          <a:spcPts val="0"/>
                        </a:spcBef>
                        <a:spcAft>
                          <a:spcPts val="0"/>
                        </a:spcAft>
                        <a:buNone/>
                      </a:pPr>
                      <a:r>
                        <a:t/>
                      </a:r>
                      <a:endParaRPr b="1">
                        <a:solidFill>
                          <a:srgbClr val="EA9999"/>
                        </a:solidFill>
                        <a:latin typeface="Palatino"/>
                        <a:ea typeface="Palatino"/>
                        <a:cs typeface="Palatino"/>
                        <a:sym typeface="Palatino"/>
                      </a:endParaRPr>
                    </a:p>
                  </a:txBody>
                  <a:tcPr marT="91425" marB="91425" marR="91425" marL="9142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EAD1DC"/>
                    </a:solidFill>
                  </a:tcPr>
                </a:tc>
                <a:tc>
                  <a:txBody>
                    <a:bodyPr>
                      <a:noAutofit/>
                    </a:bodyPr>
                    <a:lstStyle/>
                    <a:p>
                      <a:pPr indent="0" lvl="0" marL="0" marR="0" rtl="0" algn="l">
                        <a:lnSpc>
                          <a:spcPct val="100000"/>
                        </a:lnSpc>
                        <a:spcBef>
                          <a:spcPts val="0"/>
                        </a:spcBef>
                        <a:spcAft>
                          <a:spcPts val="0"/>
                        </a:spcAft>
                        <a:buClr>
                          <a:srgbClr val="000000"/>
                        </a:buClr>
                        <a:buSzPts val="1100"/>
                        <a:buFont typeface="Arial"/>
                        <a:buNone/>
                      </a:pPr>
                      <a:r>
                        <a:rPr b="1" lang="en-US">
                          <a:solidFill>
                            <a:srgbClr val="EA9999"/>
                          </a:solidFill>
                          <a:latin typeface="Palatino"/>
                          <a:ea typeface="Palatino"/>
                          <a:cs typeface="Palatino"/>
                          <a:sym typeface="Palatino"/>
                        </a:rPr>
                        <a:t>1</a:t>
                      </a:r>
                      <a:r>
                        <a:rPr b="1" lang="en-US">
                          <a:solidFill>
                            <a:srgbClr val="EA9999"/>
                          </a:solidFill>
                          <a:latin typeface="Palatino"/>
                          <a:ea typeface="Palatino"/>
                          <a:cs typeface="Palatino"/>
                          <a:sym typeface="Palatino"/>
                        </a:rPr>
                        <a:t>-</a:t>
                      </a:r>
                      <a:r>
                        <a:rPr lang="en-US">
                          <a:latin typeface="Palatino"/>
                          <a:ea typeface="Palatino"/>
                          <a:cs typeface="Palatino"/>
                          <a:sym typeface="Palatino"/>
                        </a:rPr>
                        <a:t> </a:t>
                      </a:r>
                      <a:r>
                        <a:rPr lang="en-US">
                          <a:latin typeface="Palatino"/>
                          <a:ea typeface="Palatino"/>
                          <a:cs typeface="Palatino"/>
                          <a:sym typeface="Palatino"/>
                        </a:rPr>
                        <a:t>Colon only </a:t>
                      </a:r>
                      <a:endParaRPr>
                        <a:latin typeface="Palatino"/>
                        <a:ea typeface="Palatino"/>
                        <a:cs typeface="Palatino"/>
                        <a:sym typeface="Palatino"/>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3F3F3"/>
                    </a:solidFill>
                  </a:tcPr>
                </a:tc>
                <a:tc>
                  <a:txBody>
                    <a:bodyPr>
                      <a:noAutofit/>
                    </a:bodyPr>
                    <a:lstStyle/>
                    <a:p>
                      <a:pPr indent="0" lvl="0" marL="0" rtl="0" algn="ctr">
                        <a:spcBef>
                          <a:spcPts val="0"/>
                        </a:spcBef>
                        <a:spcAft>
                          <a:spcPts val="0"/>
                        </a:spcAft>
                        <a:buNone/>
                      </a:pPr>
                      <a:r>
                        <a:rPr lang="en-US" sz="800">
                          <a:solidFill>
                            <a:srgbClr val="CCCCCC"/>
                          </a:solidFill>
                          <a:latin typeface="Palatino"/>
                          <a:ea typeface="Palatino"/>
                          <a:cs typeface="Palatino"/>
                          <a:sym typeface="Palatino"/>
                        </a:rPr>
                        <a:t>B</a:t>
                      </a:r>
                      <a:endParaRPr sz="800">
                        <a:solidFill>
                          <a:srgbClr val="CCCCCC"/>
                        </a:solidFill>
                        <a:latin typeface="Palatino"/>
                        <a:ea typeface="Palatino"/>
                        <a:cs typeface="Palatino"/>
                        <a:sym typeface="Palatino"/>
                      </a:endParaRPr>
                    </a:p>
                  </a:txBody>
                  <a:tcPr marT="91425" marB="91425" marR="91425" marL="9142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r>
              <a:tr h="382825">
                <a:tc vMerge="1"/>
                <a:tc>
                  <a:txBody>
                    <a:bodyPr>
                      <a:noAutofit/>
                    </a:bodyPr>
                    <a:lstStyle/>
                    <a:p>
                      <a:pPr indent="0" lvl="0" marL="0" rtl="0" algn="l">
                        <a:spcBef>
                          <a:spcPts val="0"/>
                        </a:spcBef>
                        <a:spcAft>
                          <a:spcPts val="0"/>
                        </a:spcAft>
                        <a:buNone/>
                      </a:pPr>
                      <a:r>
                        <a:rPr b="1" lang="en-US">
                          <a:solidFill>
                            <a:srgbClr val="EA9999"/>
                          </a:solidFill>
                          <a:latin typeface="Palatino"/>
                          <a:ea typeface="Palatino"/>
                          <a:cs typeface="Palatino"/>
                          <a:sym typeface="Palatino"/>
                        </a:rPr>
                        <a:t>2-</a:t>
                      </a:r>
                      <a:r>
                        <a:rPr lang="en-US">
                          <a:latin typeface="Palatino"/>
                          <a:ea typeface="Palatino"/>
                          <a:cs typeface="Palatino"/>
                          <a:sym typeface="Palatino"/>
                        </a:rPr>
                        <a:t> </a:t>
                      </a:r>
                      <a:r>
                        <a:rPr lang="en-US">
                          <a:latin typeface="Palatino"/>
                          <a:ea typeface="Palatino"/>
                          <a:cs typeface="Palatino"/>
                          <a:sym typeface="Palatino"/>
                        </a:rPr>
                        <a:t>Diffuse involvement of mucosa</a:t>
                      </a:r>
                      <a:endParaRPr>
                        <a:latin typeface="Palatino"/>
                        <a:ea typeface="Palatino"/>
                        <a:cs typeface="Palatino"/>
                        <a:sym typeface="Palatino"/>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US" sz="800">
                          <a:solidFill>
                            <a:srgbClr val="CCCCCC"/>
                          </a:solidFill>
                          <a:latin typeface="Palatino"/>
                          <a:ea typeface="Palatino"/>
                          <a:cs typeface="Palatino"/>
                          <a:sym typeface="Palatino"/>
                        </a:rPr>
                        <a:t>B</a:t>
                      </a:r>
                      <a:endParaRPr sz="800">
                        <a:solidFill>
                          <a:srgbClr val="CCCCCC"/>
                        </a:solidFill>
                        <a:latin typeface="Palatino"/>
                        <a:ea typeface="Palatino"/>
                        <a:cs typeface="Palatino"/>
                        <a:sym typeface="Palatino"/>
                      </a:endParaRPr>
                    </a:p>
                  </a:txBody>
                  <a:tcPr marT="91425" marB="91425" marR="91425" marL="9142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3F3F3"/>
                    </a:solidFill>
                  </a:tcPr>
                </a:tc>
              </a:tr>
              <a:tr h="382825">
                <a:tc vMerge="1"/>
                <a:tc>
                  <a:txBody>
                    <a:bodyPr>
                      <a:noAutofit/>
                    </a:bodyPr>
                    <a:lstStyle/>
                    <a:p>
                      <a:pPr indent="0" lvl="0" marL="0" rtl="0" algn="l">
                        <a:spcBef>
                          <a:spcPts val="0"/>
                        </a:spcBef>
                        <a:spcAft>
                          <a:spcPts val="0"/>
                        </a:spcAft>
                        <a:buNone/>
                      </a:pPr>
                      <a:r>
                        <a:rPr b="1" lang="en-US">
                          <a:solidFill>
                            <a:srgbClr val="EA9999"/>
                          </a:solidFill>
                          <a:latin typeface="Palatino"/>
                          <a:ea typeface="Palatino"/>
                          <a:cs typeface="Palatino"/>
                          <a:sym typeface="Palatino"/>
                        </a:rPr>
                        <a:t>3-</a:t>
                      </a:r>
                      <a:r>
                        <a:rPr lang="en-US">
                          <a:latin typeface="Palatino"/>
                          <a:ea typeface="Palatino"/>
                          <a:cs typeface="Palatino"/>
                          <a:sym typeface="Palatino"/>
                        </a:rPr>
                        <a:t> </a:t>
                      </a:r>
                      <a:r>
                        <a:rPr lang="en-US">
                          <a:latin typeface="Palatino"/>
                          <a:ea typeface="Palatino"/>
                          <a:cs typeface="Palatino"/>
                          <a:sym typeface="Palatino"/>
                        </a:rPr>
                        <a:t>Superficial ulcers </a:t>
                      </a:r>
                      <a:endParaRPr>
                        <a:latin typeface="Palatino"/>
                        <a:ea typeface="Palatino"/>
                        <a:cs typeface="Palatino"/>
                        <a:sym typeface="Palatino"/>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3F3F3"/>
                    </a:solidFill>
                  </a:tcPr>
                </a:tc>
                <a:tc>
                  <a:txBody>
                    <a:bodyPr>
                      <a:noAutofit/>
                    </a:bodyPr>
                    <a:lstStyle/>
                    <a:p>
                      <a:pPr indent="0" lvl="0" marL="0" rtl="0" algn="ctr">
                        <a:spcBef>
                          <a:spcPts val="0"/>
                        </a:spcBef>
                        <a:spcAft>
                          <a:spcPts val="0"/>
                        </a:spcAft>
                        <a:buNone/>
                      </a:pPr>
                      <a:r>
                        <a:rPr lang="en-US" sz="800">
                          <a:solidFill>
                            <a:srgbClr val="CCCCCC"/>
                          </a:solidFill>
                          <a:latin typeface="Palatino"/>
                          <a:ea typeface="Palatino"/>
                          <a:cs typeface="Palatino"/>
                          <a:sym typeface="Palatino"/>
                        </a:rPr>
                        <a:t>B</a:t>
                      </a:r>
                      <a:endParaRPr sz="800">
                        <a:solidFill>
                          <a:srgbClr val="CCCCCC"/>
                        </a:solidFill>
                        <a:latin typeface="Palatino"/>
                        <a:ea typeface="Palatino"/>
                        <a:cs typeface="Palatino"/>
                        <a:sym typeface="Palatino"/>
                      </a:endParaRPr>
                    </a:p>
                  </a:txBody>
                  <a:tcPr marT="91425" marB="91425" marR="91425" marL="9142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r>
              <a:tr h="382825">
                <a:tc vMerge="1"/>
                <a:tc>
                  <a:txBody>
                    <a:bodyPr>
                      <a:noAutofit/>
                    </a:bodyPr>
                    <a:lstStyle/>
                    <a:p>
                      <a:pPr indent="0" lvl="0" marL="0" rtl="0" algn="l">
                        <a:spcBef>
                          <a:spcPts val="0"/>
                        </a:spcBef>
                        <a:spcAft>
                          <a:spcPts val="0"/>
                        </a:spcAft>
                        <a:buNone/>
                      </a:pPr>
                      <a:r>
                        <a:rPr b="1" lang="en-US">
                          <a:solidFill>
                            <a:srgbClr val="EA9999"/>
                          </a:solidFill>
                          <a:latin typeface="Palatino"/>
                          <a:ea typeface="Palatino"/>
                          <a:cs typeface="Palatino"/>
                          <a:sym typeface="Palatino"/>
                        </a:rPr>
                        <a:t>4-</a:t>
                      </a:r>
                      <a:r>
                        <a:rPr lang="en-US">
                          <a:latin typeface="Palatino"/>
                          <a:ea typeface="Palatino"/>
                          <a:cs typeface="Palatino"/>
                          <a:sym typeface="Palatino"/>
                        </a:rPr>
                        <a:t> </a:t>
                      </a:r>
                      <a:r>
                        <a:rPr lang="en-US">
                          <a:latin typeface="Palatino"/>
                          <a:ea typeface="Palatino"/>
                          <a:cs typeface="Palatino"/>
                          <a:sym typeface="Palatino"/>
                        </a:rPr>
                        <a:t>Any  part of the GIT</a:t>
                      </a:r>
                      <a:endParaRPr>
                        <a:latin typeface="Palatino"/>
                        <a:ea typeface="Palatino"/>
                        <a:cs typeface="Palatino"/>
                        <a:sym typeface="Palatino"/>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US" sz="800">
                          <a:solidFill>
                            <a:srgbClr val="CCCCCC"/>
                          </a:solidFill>
                          <a:latin typeface="Palatino"/>
                          <a:ea typeface="Palatino"/>
                          <a:cs typeface="Palatino"/>
                          <a:sym typeface="Palatino"/>
                        </a:rPr>
                        <a:t>A</a:t>
                      </a:r>
                      <a:endParaRPr sz="800">
                        <a:solidFill>
                          <a:srgbClr val="CCCCCC"/>
                        </a:solidFill>
                        <a:latin typeface="Palatino"/>
                        <a:ea typeface="Palatino"/>
                        <a:cs typeface="Palatino"/>
                        <a:sym typeface="Palatino"/>
                      </a:endParaRPr>
                    </a:p>
                  </a:txBody>
                  <a:tcPr marT="91425" marB="91425" marR="91425" marL="9142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3F3F3"/>
                    </a:solidFill>
                  </a:tcPr>
                </a:tc>
              </a:tr>
              <a:tr h="382825">
                <a:tc vMerge="1"/>
                <a:tc>
                  <a:txBody>
                    <a:bodyPr>
                      <a:noAutofit/>
                    </a:bodyPr>
                    <a:lstStyle/>
                    <a:p>
                      <a:pPr indent="0" lvl="0" marL="0" marR="0" rtl="0" algn="l">
                        <a:lnSpc>
                          <a:spcPct val="100000"/>
                        </a:lnSpc>
                        <a:spcBef>
                          <a:spcPts val="0"/>
                        </a:spcBef>
                        <a:spcAft>
                          <a:spcPts val="0"/>
                        </a:spcAft>
                        <a:buClr>
                          <a:srgbClr val="000000"/>
                        </a:buClr>
                        <a:buSzPts val="1100"/>
                        <a:buFont typeface="Arial"/>
                        <a:buNone/>
                      </a:pPr>
                      <a:r>
                        <a:rPr b="1" lang="en-US">
                          <a:solidFill>
                            <a:srgbClr val="EA9999"/>
                          </a:solidFill>
                          <a:latin typeface="Palatino"/>
                          <a:ea typeface="Palatino"/>
                          <a:cs typeface="Palatino"/>
                          <a:sym typeface="Palatino"/>
                        </a:rPr>
                        <a:t>5-</a:t>
                      </a:r>
                      <a:r>
                        <a:rPr lang="en-US">
                          <a:latin typeface="Palatino"/>
                          <a:ea typeface="Palatino"/>
                          <a:cs typeface="Palatino"/>
                          <a:sym typeface="Palatino"/>
                        </a:rPr>
                        <a:t> </a:t>
                      </a:r>
                      <a:r>
                        <a:rPr lang="en-US">
                          <a:latin typeface="Palatino"/>
                          <a:ea typeface="Palatino"/>
                          <a:cs typeface="Palatino"/>
                          <a:sym typeface="Palatino"/>
                        </a:rPr>
                        <a:t>Skip  areas of normal mucosa</a:t>
                      </a:r>
                      <a:endParaRPr>
                        <a:latin typeface="Palatino"/>
                        <a:ea typeface="Palatino"/>
                        <a:cs typeface="Palatino"/>
                        <a:sym typeface="Palatino"/>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3F3F3"/>
                    </a:solidFill>
                  </a:tcPr>
                </a:tc>
                <a:tc>
                  <a:txBody>
                    <a:bodyPr>
                      <a:noAutofit/>
                    </a:bodyPr>
                    <a:lstStyle/>
                    <a:p>
                      <a:pPr indent="0" lvl="0" marL="0" rtl="0" algn="ctr">
                        <a:spcBef>
                          <a:spcPts val="0"/>
                        </a:spcBef>
                        <a:spcAft>
                          <a:spcPts val="0"/>
                        </a:spcAft>
                        <a:buNone/>
                      </a:pPr>
                      <a:r>
                        <a:rPr lang="en-US" sz="800">
                          <a:solidFill>
                            <a:srgbClr val="CCCCCC"/>
                          </a:solidFill>
                          <a:latin typeface="Palatino"/>
                          <a:ea typeface="Palatino"/>
                          <a:cs typeface="Palatino"/>
                          <a:sym typeface="Palatino"/>
                        </a:rPr>
                        <a:t>A</a:t>
                      </a:r>
                      <a:endParaRPr sz="800">
                        <a:solidFill>
                          <a:srgbClr val="CCCCCC"/>
                        </a:solidFill>
                        <a:latin typeface="Palatino"/>
                        <a:ea typeface="Palatino"/>
                        <a:cs typeface="Palatino"/>
                        <a:sym typeface="Palatino"/>
                      </a:endParaRPr>
                    </a:p>
                  </a:txBody>
                  <a:tcPr marT="91425" marB="91425" marR="91425" marL="9142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r>
              <a:tr h="382825">
                <a:tc vMerge="1"/>
                <a:tc>
                  <a:txBody>
                    <a:bodyPr>
                      <a:noAutofit/>
                    </a:bodyPr>
                    <a:lstStyle/>
                    <a:p>
                      <a:pPr indent="0" lvl="0" marL="0" rtl="0" algn="l">
                        <a:spcBef>
                          <a:spcPts val="0"/>
                        </a:spcBef>
                        <a:spcAft>
                          <a:spcPts val="0"/>
                        </a:spcAft>
                        <a:buNone/>
                      </a:pPr>
                      <a:r>
                        <a:rPr b="1" lang="en-US">
                          <a:solidFill>
                            <a:srgbClr val="EA9999"/>
                          </a:solidFill>
                          <a:latin typeface="Palatino"/>
                          <a:ea typeface="Palatino"/>
                          <a:cs typeface="Palatino"/>
                          <a:sym typeface="Palatino"/>
                        </a:rPr>
                        <a:t>6-</a:t>
                      </a:r>
                      <a:r>
                        <a:rPr lang="en-US">
                          <a:latin typeface="Palatino"/>
                          <a:ea typeface="Palatino"/>
                          <a:cs typeface="Palatino"/>
                          <a:sym typeface="Palatino"/>
                        </a:rPr>
                        <a:t> </a:t>
                      </a:r>
                      <a:r>
                        <a:rPr lang="en-US">
                          <a:latin typeface="Palatino"/>
                          <a:ea typeface="Palatino"/>
                          <a:cs typeface="Palatino"/>
                          <a:sym typeface="Palatino"/>
                        </a:rPr>
                        <a:t>Mucosal inflammation only</a:t>
                      </a:r>
                      <a:endParaRPr>
                        <a:latin typeface="Palatino"/>
                        <a:ea typeface="Palatino"/>
                        <a:cs typeface="Palatino"/>
                        <a:sym typeface="Palatino"/>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US" sz="800">
                          <a:solidFill>
                            <a:srgbClr val="CCCCCC"/>
                          </a:solidFill>
                          <a:latin typeface="Palatino"/>
                          <a:ea typeface="Palatino"/>
                          <a:cs typeface="Palatino"/>
                          <a:sym typeface="Palatino"/>
                        </a:rPr>
                        <a:t>B</a:t>
                      </a:r>
                      <a:endParaRPr sz="800">
                        <a:solidFill>
                          <a:srgbClr val="CCCCCC"/>
                        </a:solidFill>
                        <a:latin typeface="Palatino"/>
                        <a:ea typeface="Palatino"/>
                        <a:cs typeface="Palatino"/>
                        <a:sym typeface="Palatino"/>
                      </a:endParaRPr>
                    </a:p>
                  </a:txBody>
                  <a:tcPr marT="91425" marB="91425" marR="91425" marL="9142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3F3F3"/>
                    </a:solidFill>
                  </a:tcPr>
                </a:tc>
              </a:tr>
              <a:tr h="382825">
                <a:tc rowSpan="6">
                  <a:txBody>
                    <a:bodyPr>
                      <a:noAutofit/>
                    </a:bodyPr>
                    <a:lstStyle/>
                    <a:p>
                      <a:pPr indent="0" lvl="0" marL="0" rtl="0" algn="ctr">
                        <a:spcBef>
                          <a:spcPts val="0"/>
                        </a:spcBef>
                        <a:spcAft>
                          <a:spcPts val="0"/>
                        </a:spcAft>
                        <a:buClr>
                          <a:schemeClr val="dk1"/>
                        </a:buClr>
                        <a:buSzPts val="1100"/>
                        <a:buFont typeface="Arial"/>
                        <a:buNone/>
                      </a:pPr>
                      <a:r>
                        <a:rPr b="1" lang="en-US">
                          <a:solidFill>
                            <a:srgbClr val="EA9999"/>
                          </a:solidFill>
                          <a:latin typeface="Palatino"/>
                          <a:ea typeface="Palatino"/>
                          <a:cs typeface="Palatino"/>
                          <a:sym typeface="Palatino"/>
                        </a:rPr>
                        <a:t>B-</a:t>
                      </a:r>
                      <a:r>
                        <a:rPr lang="en-US">
                          <a:solidFill>
                            <a:schemeClr val="dk1"/>
                          </a:solidFill>
                          <a:latin typeface="Palatino"/>
                          <a:ea typeface="Palatino"/>
                          <a:cs typeface="Palatino"/>
                          <a:sym typeface="Palatino"/>
                        </a:rPr>
                        <a:t> Ulcerative Colitis</a:t>
                      </a:r>
                      <a:endParaRPr>
                        <a:latin typeface="Palatino"/>
                        <a:ea typeface="Palatino"/>
                        <a:cs typeface="Palatino"/>
                        <a:sym typeface="Palatino"/>
                      </a:endParaRPr>
                    </a:p>
                  </a:txBody>
                  <a:tcPr marT="91425" marB="91425" marR="91425" marL="9142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C9DAF8"/>
                    </a:solidFill>
                  </a:tcPr>
                </a:tc>
                <a:tc>
                  <a:txBody>
                    <a:bodyPr>
                      <a:noAutofit/>
                    </a:bodyPr>
                    <a:lstStyle/>
                    <a:p>
                      <a:pPr indent="0" lvl="0" marL="0" rtl="0" algn="l">
                        <a:spcBef>
                          <a:spcPts val="0"/>
                        </a:spcBef>
                        <a:spcAft>
                          <a:spcPts val="0"/>
                        </a:spcAft>
                        <a:buNone/>
                      </a:pPr>
                      <a:r>
                        <a:rPr b="1" lang="en-US">
                          <a:solidFill>
                            <a:srgbClr val="EA9999"/>
                          </a:solidFill>
                          <a:latin typeface="Palatino"/>
                          <a:ea typeface="Palatino"/>
                          <a:cs typeface="Palatino"/>
                          <a:sym typeface="Palatino"/>
                        </a:rPr>
                        <a:t>7-</a:t>
                      </a:r>
                      <a:r>
                        <a:rPr lang="en-US">
                          <a:latin typeface="Palatino"/>
                          <a:ea typeface="Palatino"/>
                          <a:cs typeface="Palatino"/>
                          <a:sym typeface="Palatino"/>
                        </a:rPr>
                        <a:t> </a:t>
                      </a:r>
                      <a:r>
                        <a:rPr lang="en-US">
                          <a:latin typeface="Palatino"/>
                          <a:ea typeface="Palatino"/>
                          <a:cs typeface="Palatino"/>
                          <a:sym typeface="Palatino"/>
                        </a:rPr>
                        <a:t>Fistula  formation </a:t>
                      </a:r>
                      <a:endParaRPr>
                        <a:latin typeface="Palatino"/>
                        <a:ea typeface="Palatino"/>
                        <a:cs typeface="Palatino"/>
                        <a:sym typeface="Palatino"/>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3F3F3"/>
                    </a:solidFill>
                  </a:tcPr>
                </a:tc>
                <a:tc>
                  <a:txBody>
                    <a:bodyPr>
                      <a:noAutofit/>
                    </a:bodyPr>
                    <a:lstStyle/>
                    <a:p>
                      <a:pPr indent="0" lvl="0" marL="0" rtl="0" algn="ctr">
                        <a:spcBef>
                          <a:spcPts val="0"/>
                        </a:spcBef>
                        <a:spcAft>
                          <a:spcPts val="0"/>
                        </a:spcAft>
                        <a:buNone/>
                      </a:pPr>
                      <a:r>
                        <a:rPr lang="en-US" sz="800">
                          <a:solidFill>
                            <a:srgbClr val="CCCCCC"/>
                          </a:solidFill>
                          <a:latin typeface="Palatino"/>
                          <a:ea typeface="Palatino"/>
                          <a:cs typeface="Palatino"/>
                          <a:sym typeface="Palatino"/>
                        </a:rPr>
                        <a:t>A</a:t>
                      </a:r>
                      <a:endParaRPr sz="800">
                        <a:solidFill>
                          <a:srgbClr val="CCCCCC"/>
                        </a:solidFill>
                        <a:latin typeface="Palatino"/>
                        <a:ea typeface="Palatino"/>
                        <a:cs typeface="Palatino"/>
                        <a:sym typeface="Palatino"/>
                      </a:endParaRPr>
                    </a:p>
                  </a:txBody>
                  <a:tcPr marT="91425" marB="91425" marR="91425" marL="9142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r>
              <a:tr h="382825">
                <a:tc vMerge="1"/>
                <a:tc>
                  <a:txBody>
                    <a:bodyPr>
                      <a:noAutofit/>
                    </a:bodyPr>
                    <a:lstStyle/>
                    <a:p>
                      <a:pPr indent="0" lvl="0" marL="0" rtl="0" algn="l">
                        <a:spcBef>
                          <a:spcPts val="0"/>
                        </a:spcBef>
                        <a:spcAft>
                          <a:spcPts val="0"/>
                        </a:spcAft>
                        <a:buNone/>
                      </a:pPr>
                      <a:r>
                        <a:rPr b="1" lang="en-US">
                          <a:solidFill>
                            <a:srgbClr val="EA9999"/>
                          </a:solidFill>
                          <a:latin typeface="Palatino"/>
                          <a:ea typeface="Palatino"/>
                          <a:cs typeface="Palatino"/>
                          <a:sym typeface="Palatino"/>
                        </a:rPr>
                        <a:t>8-</a:t>
                      </a:r>
                      <a:r>
                        <a:rPr lang="en-US">
                          <a:latin typeface="Palatino"/>
                          <a:ea typeface="Palatino"/>
                          <a:cs typeface="Palatino"/>
                          <a:sym typeface="Palatino"/>
                        </a:rPr>
                        <a:t> </a:t>
                      </a:r>
                      <a:r>
                        <a:rPr lang="en-US">
                          <a:latin typeface="Palatino"/>
                          <a:ea typeface="Palatino"/>
                          <a:cs typeface="Palatino"/>
                          <a:sym typeface="Palatino"/>
                        </a:rPr>
                        <a:t>Transmural  inflammation</a:t>
                      </a:r>
                      <a:endParaRPr>
                        <a:latin typeface="Palatino"/>
                        <a:ea typeface="Palatino"/>
                        <a:cs typeface="Palatino"/>
                        <a:sym typeface="Palatino"/>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US" sz="800">
                          <a:solidFill>
                            <a:srgbClr val="CCCCCC"/>
                          </a:solidFill>
                          <a:latin typeface="Palatino"/>
                          <a:ea typeface="Palatino"/>
                          <a:cs typeface="Palatino"/>
                          <a:sym typeface="Palatino"/>
                        </a:rPr>
                        <a:t>A</a:t>
                      </a:r>
                      <a:endParaRPr sz="800">
                        <a:solidFill>
                          <a:srgbClr val="CCCCCC"/>
                        </a:solidFill>
                        <a:latin typeface="Palatino"/>
                        <a:ea typeface="Palatino"/>
                        <a:cs typeface="Palatino"/>
                        <a:sym typeface="Palatino"/>
                      </a:endParaRPr>
                    </a:p>
                  </a:txBody>
                  <a:tcPr marT="91425" marB="91425" marR="91425" marL="9142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3F3F3"/>
                    </a:solidFill>
                  </a:tcPr>
                </a:tc>
              </a:tr>
              <a:tr h="382825">
                <a:tc vMerge="1"/>
                <a:tc>
                  <a:txBody>
                    <a:bodyPr>
                      <a:noAutofit/>
                    </a:bodyPr>
                    <a:lstStyle/>
                    <a:p>
                      <a:pPr indent="0" lvl="0" marL="0" rtl="0" algn="l">
                        <a:spcBef>
                          <a:spcPts val="0"/>
                        </a:spcBef>
                        <a:spcAft>
                          <a:spcPts val="0"/>
                        </a:spcAft>
                        <a:buNone/>
                      </a:pPr>
                      <a:r>
                        <a:rPr b="1" lang="en-US">
                          <a:solidFill>
                            <a:srgbClr val="EA9999"/>
                          </a:solidFill>
                          <a:latin typeface="Palatino"/>
                          <a:ea typeface="Palatino"/>
                          <a:cs typeface="Palatino"/>
                          <a:sym typeface="Palatino"/>
                        </a:rPr>
                        <a:t>9-</a:t>
                      </a:r>
                      <a:r>
                        <a:rPr lang="en-US">
                          <a:latin typeface="Palatino"/>
                          <a:ea typeface="Palatino"/>
                          <a:cs typeface="Palatino"/>
                          <a:sym typeface="Palatino"/>
                        </a:rPr>
                        <a:t> </a:t>
                      </a:r>
                      <a:r>
                        <a:rPr lang="en-US">
                          <a:latin typeface="Palatino"/>
                          <a:ea typeface="Palatino"/>
                          <a:cs typeface="Palatino"/>
                          <a:sym typeface="Palatino"/>
                        </a:rPr>
                        <a:t>Granulomas</a:t>
                      </a:r>
                      <a:endParaRPr>
                        <a:latin typeface="Palatino"/>
                        <a:ea typeface="Palatino"/>
                        <a:cs typeface="Palatino"/>
                        <a:sym typeface="Palatino"/>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3F3F3"/>
                    </a:solidFill>
                  </a:tcPr>
                </a:tc>
                <a:tc>
                  <a:txBody>
                    <a:bodyPr>
                      <a:noAutofit/>
                    </a:bodyPr>
                    <a:lstStyle/>
                    <a:p>
                      <a:pPr indent="0" lvl="0" marL="0" rtl="0" algn="ctr">
                        <a:spcBef>
                          <a:spcPts val="0"/>
                        </a:spcBef>
                        <a:spcAft>
                          <a:spcPts val="0"/>
                        </a:spcAft>
                        <a:buNone/>
                      </a:pPr>
                      <a:r>
                        <a:rPr lang="en-US" sz="800">
                          <a:solidFill>
                            <a:srgbClr val="CCCCCC"/>
                          </a:solidFill>
                          <a:latin typeface="Palatino"/>
                          <a:ea typeface="Palatino"/>
                          <a:cs typeface="Palatino"/>
                          <a:sym typeface="Palatino"/>
                        </a:rPr>
                        <a:t>A</a:t>
                      </a:r>
                      <a:endParaRPr sz="800">
                        <a:solidFill>
                          <a:srgbClr val="CCCCCC"/>
                        </a:solidFill>
                        <a:latin typeface="Palatino"/>
                        <a:ea typeface="Palatino"/>
                        <a:cs typeface="Palatino"/>
                        <a:sym typeface="Palatino"/>
                      </a:endParaRPr>
                    </a:p>
                  </a:txBody>
                  <a:tcPr marT="91425" marB="91425" marR="91425" marL="9142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r>
              <a:tr h="382825">
                <a:tc vMerge="1"/>
                <a:tc>
                  <a:txBody>
                    <a:bodyPr>
                      <a:noAutofit/>
                    </a:bodyPr>
                    <a:lstStyle/>
                    <a:p>
                      <a:pPr indent="0" lvl="0" marL="0" rtl="0" algn="l">
                        <a:spcBef>
                          <a:spcPts val="0"/>
                        </a:spcBef>
                        <a:spcAft>
                          <a:spcPts val="0"/>
                        </a:spcAft>
                        <a:buNone/>
                      </a:pPr>
                      <a:r>
                        <a:rPr b="1" lang="en-US">
                          <a:solidFill>
                            <a:srgbClr val="EA9999"/>
                          </a:solidFill>
                          <a:latin typeface="Palatino"/>
                          <a:ea typeface="Palatino"/>
                          <a:cs typeface="Palatino"/>
                          <a:sym typeface="Palatino"/>
                        </a:rPr>
                        <a:t>10-</a:t>
                      </a:r>
                      <a:r>
                        <a:rPr lang="en-US">
                          <a:latin typeface="Palatino"/>
                          <a:ea typeface="Palatino"/>
                          <a:cs typeface="Palatino"/>
                          <a:sym typeface="Palatino"/>
                        </a:rPr>
                        <a:t> </a:t>
                      </a:r>
                      <a:r>
                        <a:rPr lang="en-US">
                          <a:latin typeface="Palatino"/>
                          <a:ea typeface="Palatino"/>
                          <a:cs typeface="Palatino"/>
                          <a:sym typeface="Palatino"/>
                        </a:rPr>
                        <a:t>Deep ulcers ( fissure )</a:t>
                      </a:r>
                      <a:endParaRPr>
                        <a:latin typeface="Palatino"/>
                        <a:ea typeface="Palatino"/>
                        <a:cs typeface="Palatino"/>
                        <a:sym typeface="Palatino"/>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US" sz="800">
                          <a:solidFill>
                            <a:srgbClr val="CCCCCC"/>
                          </a:solidFill>
                          <a:latin typeface="Palatino"/>
                          <a:ea typeface="Palatino"/>
                          <a:cs typeface="Palatino"/>
                          <a:sym typeface="Palatino"/>
                        </a:rPr>
                        <a:t>A</a:t>
                      </a:r>
                      <a:endParaRPr sz="800">
                        <a:solidFill>
                          <a:srgbClr val="CCCCCC"/>
                        </a:solidFill>
                        <a:latin typeface="Palatino"/>
                        <a:ea typeface="Palatino"/>
                        <a:cs typeface="Palatino"/>
                        <a:sym typeface="Palatino"/>
                      </a:endParaRPr>
                    </a:p>
                  </a:txBody>
                  <a:tcPr marT="91425" marB="91425" marR="91425" marL="9142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3F3F3"/>
                    </a:solidFill>
                  </a:tcPr>
                </a:tc>
              </a:tr>
              <a:tr h="382825">
                <a:tc vMerge="1"/>
                <a:tc>
                  <a:txBody>
                    <a:bodyPr>
                      <a:noAutofit/>
                    </a:bodyPr>
                    <a:lstStyle/>
                    <a:p>
                      <a:pPr indent="0" lvl="0" marL="0" rtl="0" algn="l">
                        <a:spcBef>
                          <a:spcPts val="0"/>
                        </a:spcBef>
                        <a:spcAft>
                          <a:spcPts val="0"/>
                        </a:spcAft>
                        <a:buNone/>
                      </a:pPr>
                      <a:r>
                        <a:rPr b="1" lang="en-US">
                          <a:solidFill>
                            <a:srgbClr val="EA9999"/>
                          </a:solidFill>
                          <a:latin typeface="Palatino"/>
                          <a:ea typeface="Palatino"/>
                          <a:cs typeface="Palatino"/>
                          <a:sym typeface="Palatino"/>
                        </a:rPr>
                        <a:t>11-</a:t>
                      </a:r>
                      <a:r>
                        <a:rPr lang="en-US">
                          <a:latin typeface="Palatino"/>
                          <a:ea typeface="Palatino"/>
                          <a:cs typeface="Palatino"/>
                          <a:sym typeface="Palatino"/>
                        </a:rPr>
                        <a:t> </a:t>
                      </a:r>
                      <a:r>
                        <a:rPr lang="en-US">
                          <a:latin typeface="Palatino"/>
                          <a:ea typeface="Palatino"/>
                          <a:cs typeface="Palatino"/>
                          <a:sym typeface="Palatino"/>
                        </a:rPr>
                        <a:t>Dysplasia is common</a:t>
                      </a:r>
                      <a:endParaRPr>
                        <a:latin typeface="Palatino"/>
                        <a:ea typeface="Palatino"/>
                        <a:cs typeface="Palatino"/>
                        <a:sym typeface="Palatino"/>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3F3F3"/>
                    </a:solidFill>
                  </a:tcPr>
                </a:tc>
                <a:tc>
                  <a:txBody>
                    <a:bodyPr>
                      <a:noAutofit/>
                    </a:bodyPr>
                    <a:lstStyle/>
                    <a:p>
                      <a:pPr indent="0" lvl="0" marL="0" rtl="0" algn="ctr">
                        <a:spcBef>
                          <a:spcPts val="0"/>
                        </a:spcBef>
                        <a:spcAft>
                          <a:spcPts val="0"/>
                        </a:spcAft>
                        <a:buNone/>
                      </a:pPr>
                      <a:r>
                        <a:rPr lang="en-US" sz="800">
                          <a:solidFill>
                            <a:srgbClr val="CCCCCC"/>
                          </a:solidFill>
                          <a:latin typeface="Palatino"/>
                          <a:ea typeface="Palatino"/>
                          <a:cs typeface="Palatino"/>
                          <a:sym typeface="Palatino"/>
                        </a:rPr>
                        <a:t>B</a:t>
                      </a:r>
                      <a:endParaRPr sz="800">
                        <a:solidFill>
                          <a:srgbClr val="CCCCCC"/>
                        </a:solidFill>
                        <a:latin typeface="Palatino"/>
                        <a:ea typeface="Palatino"/>
                        <a:cs typeface="Palatino"/>
                        <a:sym typeface="Palatino"/>
                      </a:endParaRPr>
                    </a:p>
                  </a:txBody>
                  <a:tcPr marT="91425" marB="91425" marR="91425" marL="9142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r>
              <a:tr h="382825">
                <a:tc vMerge="1"/>
                <a:tc>
                  <a:txBody>
                    <a:bodyPr>
                      <a:noAutofit/>
                    </a:bodyPr>
                    <a:lstStyle/>
                    <a:p>
                      <a:pPr indent="0" lvl="0" marL="0" rtl="0" algn="l">
                        <a:spcBef>
                          <a:spcPts val="0"/>
                        </a:spcBef>
                        <a:spcAft>
                          <a:spcPts val="0"/>
                        </a:spcAft>
                        <a:buNone/>
                      </a:pPr>
                      <a:r>
                        <a:rPr b="1" lang="en-US">
                          <a:solidFill>
                            <a:srgbClr val="EA9999"/>
                          </a:solidFill>
                          <a:latin typeface="Palatino"/>
                          <a:ea typeface="Palatino"/>
                          <a:cs typeface="Palatino"/>
                          <a:sym typeface="Palatino"/>
                        </a:rPr>
                        <a:t>12-</a:t>
                      </a:r>
                      <a:r>
                        <a:rPr lang="en-US">
                          <a:latin typeface="Palatino"/>
                          <a:ea typeface="Palatino"/>
                          <a:cs typeface="Palatino"/>
                          <a:sym typeface="Palatino"/>
                        </a:rPr>
                        <a:t> </a:t>
                      </a:r>
                      <a:r>
                        <a:rPr lang="en-US">
                          <a:latin typeface="Palatino"/>
                          <a:ea typeface="Palatino"/>
                          <a:cs typeface="Palatino"/>
                          <a:sym typeface="Palatino"/>
                        </a:rPr>
                        <a:t>Carcinoma is more common (10%)</a:t>
                      </a:r>
                      <a:endParaRPr>
                        <a:latin typeface="Palatino"/>
                        <a:ea typeface="Palatino"/>
                        <a:cs typeface="Palatino"/>
                        <a:sym typeface="Palatino"/>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US" sz="800">
                          <a:solidFill>
                            <a:srgbClr val="CCCCCC"/>
                          </a:solidFill>
                          <a:latin typeface="Palatino"/>
                          <a:ea typeface="Palatino"/>
                          <a:cs typeface="Palatino"/>
                          <a:sym typeface="Palatino"/>
                        </a:rPr>
                        <a:t>B</a:t>
                      </a:r>
                      <a:endParaRPr sz="800">
                        <a:solidFill>
                          <a:srgbClr val="CCCCCC"/>
                        </a:solidFill>
                        <a:latin typeface="Palatino"/>
                        <a:ea typeface="Palatino"/>
                        <a:cs typeface="Palatino"/>
                        <a:sym typeface="Palatino"/>
                      </a:endParaRPr>
                    </a:p>
                  </a:txBody>
                  <a:tcPr marT="91425" marB="91425" marR="91425" marL="9142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3F3F3"/>
                    </a:solidFill>
                  </a:tcPr>
                </a:tc>
              </a:tr>
            </a:tbl>
          </a:graphicData>
        </a:graphic>
      </p:graphicFrame>
      <p:sp>
        <p:nvSpPr>
          <p:cNvPr id="268" name="Google Shape;268;p30"/>
          <p:cNvSpPr txBox="1"/>
          <p:nvPr/>
        </p:nvSpPr>
        <p:spPr>
          <a:xfrm>
            <a:off x="88350" y="5266027"/>
            <a:ext cx="6681300" cy="3889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US" sz="1300">
                <a:latin typeface="Palatino"/>
                <a:ea typeface="Palatino"/>
                <a:cs typeface="Palatino"/>
                <a:sym typeface="Palatino"/>
              </a:rPr>
              <a:t>CASE:</a:t>
            </a:r>
            <a:r>
              <a:rPr b="1" lang="en-US" sz="1300">
                <a:latin typeface="Palatino"/>
                <a:ea typeface="Palatino"/>
                <a:cs typeface="Palatino"/>
                <a:sym typeface="Palatino"/>
              </a:rPr>
              <a:t>A 68-year-old </a:t>
            </a:r>
            <a:r>
              <a:rPr b="1" lang="en-US" sz="1300">
                <a:solidFill>
                  <a:srgbClr val="93C47D"/>
                </a:solidFill>
                <a:latin typeface="Palatino"/>
                <a:ea typeface="Palatino"/>
                <a:cs typeface="Palatino"/>
                <a:sym typeface="Palatino"/>
              </a:rPr>
              <a:t>(less likely to be IBD)</a:t>
            </a:r>
            <a:r>
              <a:rPr b="1" lang="en-US" sz="1300">
                <a:latin typeface="Palatino"/>
                <a:ea typeface="Palatino"/>
                <a:cs typeface="Palatino"/>
                <a:sym typeface="Palatino"/>
              </a:rPr>
              <a:t> woman presents with intermittent constipation, </a:t>
            </a:r>
            <a:r>
              <a:rPr b="1" lang="en-US" sz="1300">
                <a:solidFill>
                  <a:srgbClr val="FF0000"/>
                </a:solidFill>
                <a:latin typeface="Palatino"/>
                <a:ea typeface="Palatino"/>
                <a:cs typeface="Palatino"/>
                <a:sym typeface="Palatino"/>
              </a:rPr>
              <a:t>weight loss,</a:t>
            </a:r>
            <a:r>
              <a:rPr b="1" lang="en-US" sz="1300">
                <a:latin typeface="Palatino"/>
                <a:ea typeface="Palatino"/>
                <a:cs typeface="Palatino"/>
                <a:sym typeface="Palatino"/>
              </a:rPr>
              <a:t> and a swollen abdomen. S</a:t>
            </a:r>
            <a:r>
              <a:rPr b="1" lang="en-US" sz="1300">
                <a:solidFill>
                  <a:srgbClr val="FF0000"/>
                </a:solidFill>
                <a:latin typeface="Palatino"/>
                <a:ea typeface="Palatino"/>
                <a:cs typeface="Palatino"/>
                <a:sym typeface="Palatino"/>
              </a:rPr>
              <a:t>he has had two previous polypectomies: one showed a tubular adenoma</a:t>
            </a:r>
            <a:r>
              <a:rPr b="1" lang="en-US" sz="1300">
                <a:latin typeface="Palatino"/>
                <a:ea typeface="Palatino"/>
                <a:cs typeface="Palatino"/>
                <a:sym typeface="Palatino"/>
              </a:rPr>
              <a:t> and the other was a </a:t>
            </a:r>
            <a:r>
              <a:rPr b="1" lang="en-US" sz="1300">
                <a:solidFill>
                  <a:srgbClr val="FF0000"/>
                </a:solidFill>
                <a:latin typeface="Palatino"/>
                <a:ea typeface="Palatino"/>
                <a:cs typeface="Palatino"/>
                <a:sym typeface="Palatino"/>
              </a:rPr>
              <a:t>tubulovillous adenoma</a:t>
            </a:r>
            <a:r>
              <a:rPr b="1" lang="en-US" sz="1300">
                <a:latin typeface="Palatino"/>
                <a:ea typeface="Palatino"/>
                <a:cs typeface="Palatino"/>
                <a:sym typeface="Palatino"/>
              </a:rPr>
              <a:t>. Double-contrast barium enema shows an</a:t>
            </a:r>
            <a:r>
              <a:rPr b="1" lang="en-US" sz="1300">
                <a:solidFill>
                  <a:srgbClr val="FF0000"/>
                </a:solidFill>
                <a:latin typeface="Palatino"/>
                <a:ea typeface="Palatino"/>
                <a:cs typeface="Palatino"/>
                <a:sym typeface="Palatino"/>
              </a:rPr>
              <a:t> irregular stricture</a:t>
            </a:r>
            <a:r>
              <a:rPr b="1" lang="en-US" sz="1300">
                <a:latin typeface="Palatino"/>
                <a:ea typeface="Palatino"/>
                <a:cs typeface="Palatino"/>
                <a:sym typeface="Palatino"/>
              </a:rPr>
              <a:t> 4 cm long in the </a:t>
            </a:r>
            <a:r>
              <a:rPr b="1" lang="en-US" sz="1300">
                <a:solidFill>
                  <a:srgbClr val="FF0000"/>
                </a:solidFill>
                <a:latin typeface="Palatino"/>
                <a:ea typeface="Palatino"/>
                <a:cs typeface="Palatino"/>
                <a:sym typeface="Palatino"/>
              </a:rPr>
              <a:t>ascending colon</a:t>
            </a:r>
            <a:r>
              <a:rPr b="1" lang="en-US" sz="1300">
                <a:latin typeface="Palatino"/>
                <a:ea typeface="Palatino"/>
                <a:cs typeface="Palatino"/>
                <a:sym typeface="Palatino"/>
              </a:rPr>
              <a:t>. A tumor is diagnosed and surgery is advised. The tumor is resected and is found to have invaded through the thickness of the bowel wall, but is completely excised. Three of 15 lymph nodes identified contained metastatic tumor.</a:t>
            </a:r>
            <a:endParaRPr b="1" sz="1300">
              <a:latin typeface="Palatino"/>
              <a:ea typeface="Palatino"/>
              <a:cs typeface="Palatino"/>
              <a:sym typeface="Palatino"/>
            </a:endParaRPr>
          </a:p>
          <a:p>
            <a:pPr indent="-311150" lvl="0" marL="457200" rtl="0" algn="l">
              <a:spcBef>
                <a:spcPts val="1000"/>
              </a:spcBef>
              <a:spcAft>
                <a:spcPts val="0"/>
              </a:spcAft>
              <a:buClr>
                <a:srgbClr val="EA9999"/>
              </a:buClr>
              <a:buSzPts val="1300"/>
              <a:buFont typeface="Palatino"/>
              <a:buAutoNum type="alphaUcPeriod"/>
            </a:pPr>
            <a:r>
              <a:rPr lang="en-US" sz="1300">
                <a:solidFill>
                  <a:schemeClr val="dk1"/>
                </a:solidFill>
                <a:latin typeface="Palatino"/>
                <a:ea typeface="Palatino"/>
                <a:cs typeface="Palatino"/>
                <a:sym typeface="Palatino"/>
              </a:rPr>
              <a:t>What is the most likely diagnosis with this presentation? </a:t>
            </a:r>
            <a:endParaRPr sz="1300">
              <a:solidFill>
                <a:schemeClr val="dk1"/>
              </a:solidFill>
              <a:latin typeface="Palatino"/>
              <a:ea typeface="Palatino"/>
              <a:cs typeface="Palatino"/>
              <a:sym typeface="Palatino"/>
            </a:endParaRPr>
          </a:p>
          <a:p>
            <a:pPr indent="0" lvl="0" marL="457200" rtl="0" algn="l">
              <a:lnSpc>
                <a:spcPct val="115000"/>
              </a:lnSpc>
              <a:spcBef>
                <a:spcPts val="0"/>
              </a:spcBef>
              <a:spcAft>
                <a:spcPts val="0"/>
              </a:spcAft>
              <a:buClr>
                <a:schemeClr val="dk1"/>
              </a:buClr>
              <a:buSzPts val="1100"/>
              <a:buFont typeface="Arial"/>
              <a:buNone/>
            </a:pPr>
            <a:r>
              <a:rPr lang="en-US" sz="1000">
                <a:solidFill>
                  <a:srgbClr val="CCCCCC"/>
                </a:solidFill>
                <a:latin typeface="Palatino"/>
                <a:ea typeface="Palatino"/>
                <a:cs typeface="Palatino"/>
                <a:sym typeface="Palatino"/>
              </a:rPr>
              <a:t>The most likely diagnosis is colorectal adenocarcinoma.</a:t>
            </a:r>
            <a:endParaRPr sz="1000">
              <a:solidFill>
                <a:srgbClr val="CCCCCC"/>
              </a:solidFill>
              <a:latin typeface="Palatino"/>
              <a:ea typeface="Palatino"/>
              <a:cs typeface="Palatino"/>
              <a:sym typeface="Palatino"/>
            </a:endParaRPr>
          </a:p>
          <a:p>
            <a:pPr indent="-311150" lvl="0" marL="457200" rtl="0" algn="l">
              <a:lnSpc>
                <a:spcPct val="115000"/>
              </a:lnSpc>
              <a:spcBef>
                <a:spcPts val="0"/>
              </a:spcBef>
              <a:spcAft>
                <a:spcPts val="0"/>
              </a:spcAft>
              <a:buClr>
                <a:srgbClr val="EA9999"/>
              </a:buClr>
              <a:buSzPts val="1300"/>
              <a:buFont typeface="Palatino"/>
              <a:buAutoNum type="alphaUcPeriod"/>
            </a:pPr>
            <a:r>
              <a:rPr lang="en-US" sz="1300">
                <a:solidFill>
                  <a:schemeClr val="dk1"/>
                </a:solidFill>
                <a:latin typeface="Palatino"/>
                <a:ea typeface="Palatino"/>
                <a:cs typeface="Palatino"/>
                <a:sym typeface="Palatino"/>
              </a:rPr>
              <a:t>What stage is this tumor and what is the prognosis? (no need)</a:t>
            </a:r>
            <a:endParaRPr sz="1300">
              <a:solidFill>
                <a:schemeClr val="dk1"/>
              </a:solidFill>
              <a:latin typeface="Palatino"/>
              <a:ea typeface="Palatino"/>
              <a:cs typeface="Palatino"/>
              <a:sym typeface="Palatino"/>
            </a:endParaRPr>
          </a:p>
          <a:p>
            <a:pPr indent="0" lvl="0" marL="457200" rtl="0" algn="l">
              <a:lnSpc>
                <a:spcPct val="115000"/>
              </a:lnSpc>
              <a:spcBef>
                <a:spcPts val="0"/>
              </a:spcBef>
              <a:spcAft>
                <a:spcPts val="0"/>
              </a:spcAft>
              <a:buClr>
                <a:schemeClr val="dk1"/>
              </a:buClr>
              <a:buSzPts val="1100"/>
              <a:buFont typeface="Arial"/>
              <a:buNone/>
            </a:pPr>
            <a:r>
              <a:rPr lang="en-US" sz="1000">
                <a:solidFill>
                  <a:srgbClr val="CCCCCC"/>
                </a:solidFill>
                <a:latin typeface="Palatino"/>
                <a:ea typeface="Palatino"/>
                <a:cs typeface="Palatino"/>
                <a:sym typeface="Palatino"/>
              </a:rPr>
              <a:t>This is a Dukes’ C carcinoma (T3 (involving submucosa muscularis and extend to fat layer), N1, MX</a:t>
            </a:r>
            <a:endParaRPr sz="1000">
              <a:solidFill>
                <a:srgbClr val="CCCCCC"/>
              </a:solidFill>
              <a:latin typeface="Palatino"/>
              <a:ea typeface="Palatino"/>
              <a:cs typeface="Palatino"/>
              <a:sym typeface="Palatino"/>
            </a:endParaRPr>
          </a:p>
          <a:p>
            <a:pPr indent="0" lvl="0" marL="457200" rtl="0" algn="l">
              <a:lnSpc>
                <a:spcPct val="115000"/>
              </a:lnSpc>
              <a:spcBef>
                <a:spcPts val="0"/>
              </a:spcBef>
              <a:spcAft>
                <a:spcPts val="0"/>
              </a:spcAft>
              <a:buClr>
                <a:schemeClr val="dk1"/>
              </a:buClr>
              <a:buSzPts val="1100"/>
              <a:buFont typeface="Arial"/>
              <a:buNone/>
            </a:pPr>
            <a:r>
              <a:rPr lang="en-US" sz="1000">
                <a:solidFill>
                  <a:srgbClr val="CCCCCC"/>
                </a:solidFill>
                <a:latin typeface="Palatino"/>
                <a:ea typeface="Palatino"/>
                <a:cs typeface="Palatino"/>
                <a:sym typeface="Palatino"/>
              </a:rPr>
              <a:t>(T2-----involves propria    T1----submucosa) </a:t>
            </a:r>
            <a:endParaRPr sz="1000">
              <a:solidFill>
                <a:srgbClr val="CCCCCC"/>
              </a:solidFill>
              <a:latin typeface="Palatino"/>
              <a:ea typeface="Palatino"/>
              <a:cs typeface="Palatino"/>
              <a:sym typeface="Palatino"/>
            </a:endParaRPr>
          </a:p>
          <a:p>
            <a:pPr indent="-311150" lvl="0" marL="457200" rtl="0" algn="l">
              <a:lnSpc>
                <a:spcPct val="115000"/>
              </a:lnSpc>
              <a:spcBef>
                <a:spcPts val="0"/>
              </a:spcBef>
              <a:spcAft>
                <a:spcPts val="0"/>
              </a:spcAft>
              <a:buClr>
                <a:srgbClr val="EA9999"/>
              </a:buClr>
              <a:buSzPts val="1300"/>
              <a:buFont typeface="Palatino"/>
              <a:buAutoNum type="alphaUcPeriod"/>
            </a:pPr>
            <a:r>
              <a:rPr lang="en-US" sz="1300">
                <a:solidFill>
                  <a:schemeClr val="dk1"/>
                </a:solidFill>
                <a:latin typeface="Palatino"/>
                <a:ea typeface="Palatino"/>
                <a:cs typeface="Palatino"/>
                <a:sym typeface="Palatino"/>
              </a:rPr>
              <a:t>What is the association between adenoma and carcinoma? </a:t>
            </a:r>
            <a:endParaRPr sz="1300">
              <a:solidFill>
                <a:schemeClr val="dk1"/>
              </a:solidFill>
              <a:latin typeface="Palatino"/>
              <a:ea typeface="Palatino"/>
              <a:cs typeface="Palatino"/>
              <a:sym typeface="Palatino"/>
            </a:endParaRPr>
          </a:p>
          <a:p>
            <a:pPr indent="0" lvl="0" marL="457200" rtl="0" algn="l">
              <a:lnSpc>
                <a:spcPct val="115000"/>
              </a:lnSpc>
              <a:spcBef>
                <a:spcPts val="0"/>
              </a:spcBef>
              <a:spcAft>
                <a:spcPts val="0"/>
              </a:spcAft>
              <a:buNone/>
            </a:pPr>
            <a:r>
              <a:rPr lang="en-US" sz="1300">
                <a:solidFill>
                  <a:srgbClr val="93C47D"/>
                </a:solidFill>
                <a:latin typeface="Palatino"/>
                <a:ea typeface="Palatino"/>
                <a:cs typeface="Palatino"/>
                <a:sym typeface="Palatino"/>
              </a:rPr>
              <a:t>multiple genetic abnormalities: APC,P53,K-RAS mutation </a:t>
            </a:r>
            <a:endParaRPr sz="1300">
              <a:solidFill>
                <a:srgbClr val="93C47D"/>
              </a:solidFill>
              <a:latin typeface="Palatino"/>
              <a:ea typeface="Palatino"/>
              <a:cs typeface="Palatino"/>
              <a:sym typeface="Palatino"/>
            </a:endParaRPr>
          </a:p>
          <a:p>
            <a:pPr indent="0" lvl="0" marL="457200" rtl="0" algn="l">
              <a:lnSpc>
                <a:spcPct val="115000"/>
              </a:lnSpc>
              <a:spcBef>
                <a:spcPts val="0"/>
              </a:spcBef>
              <a:spcAft>
                <a:spcPts val="0"/>
              </a:spcAft>
              <a:buClr>
                <a:schemeClr val="dk1"/>
              </a:buClr>
              <a:buSzPts val="1100"/>
              <a:buFont typeface="Arial"/>
              <a:buNone/>
            </a:pPr>
            <a:r>
              <a:rPr lang="en-US" sz="1000">
                <a:solidFill>
                  <a:srgbClr val="CCCCCC"/>
                </a:solidFill>
                <a:latin typeface="Palatino"/>
                <a:ea typeface="Palatino"/>
                <a:cs typeface="Palatino"/>
                <a:sym typeface="Palatino"/>
              </a:rPr>
              <a:t>There is much evidence to suggest that most carcinomas of the colon arise in pre-existing adenomas (adenoma–carcinoma sequence). Patients with familial adenomatous polyposis (FAP) have a very high risk of developing colorectal carcinomas. </a:t>
            </a:r>
            <a:endParaRPr sz="1000">
              <a:solidFill>
                <a:srgbClr val="CCCCCC"/>
              </a:solidFill>
              <a:latin typeface="Palatino"/>
              <a:ea typeface="Palatino"/>
              <a:cs typeface="Palatino"/>
              <a:sym typeface="Palatino"/>
            </a:endParaRPr>
          </a:p>
          <a:p>
            <a:pPr indent="-311150" lvl="0" marL="457200" rtl="0" algn="l">
              <a:lnSpc>
                <a:spcPct val="115000"/>
              </a:lnSpc>
              <a:spcBef>
                <a:spcPts val="0"/>
              </a:spcBef>
              <a:spcAft>
                <a:spcPts val="0"/>
              </a:spcAft>
              <a:buClr>
                <a:srgbClr val="EA9999"/>
              </a:buClr>
              <a:buSzPts val="1300"/>
              <a:buFont typeface="Palatino"/>
              <a:buAutoNum type="alphaUcPeriod"/>
            </a:pPr>
            <a:r>
              <a:rPr lang="en-US" sz="1300">
                <a:solidFill>
                  <a:schemeClr val="dk1"/>
                </a:solidFill>
                <a:latin typeface="Palatino"/>
                <a:ea typeface="Palatino"/>
                <a:cs typeface="Palatino"/>
                <a:sym typeface="Palatino"/>
              </a:rPr>
              <a:t>Where is the metastatic spread most likely? </a:t>
            </a:r>
            <a:endParaRPr sz="1300">
              <a:solidFill>
                <a:schemeClr val="dk1"/>
              </a:solidFill>
              <a:latin typeface="Palatino"/>
              <a:ea typeface="Palatino"/>
              <a:cs typeface="Palatino"/>
              <a:sym typeface="Palatino"/>
            </a:endParaRPr>
          </a:p>
          <a:p>
            <a:pPr indent="0" lvl="0" marL="457200" rtl="0" algn="l">
              <a:lnSpc>
                <a:spcPct val="115000"/>
              </a:lnSpc>
              <a:spcBef>
                <a:spcPts val="0"/>
              </a:spcBef>
              <a:spcAft>
                <a:spcPts val="0"/>
              </a:spcAft>
              <a:buNone/>
            </a:pPr>
            <a:r>
              <a:rPr lang="en-US" sz="1000">
                <a:solidFill>
                  <a:srgbClr val="CCCCCC"/>
                </a:solidFill>
                <a:latin typeface="Palatino"/>
                <a:ea typeface="Palatino"/>
                <a:cs typeface="Palatino"/>
                <a:sym typeface="Palatino"/>
              </a:rPr>
              <a:t>Colorectal carcinomas metastasize mainly to regional lymph nodes and</a:t>
            </a:r>
            <a:r>
              <a:rPr lang="en-US" sz="1000">
                <a:solidFill>
                  <a:srgbClr val="FF0000"/>
                </a:solidFill>
                <a:latin typeface="Palatino"/>
                <a:ea typeface="Palatino"/>
                <a:cs typeface="Palatino"/>
                <a:sym typeface="Palatino"/>
              </a:rPr>
              <a:t> liver most commonly,</a:t>
            </a:r>
            <a:r>
              <a:rPr lang="en-US" sz="1000">
                <a:solidFill>
                  <a:srgbClr val="CCCCCC"/>
                </a:solidFill>
                <a:latin typeface="Palatino"/>
                <a:ea typeface="Palatino"/>
                <a:cs typeface="Palatino"/>
                <a:sym typeface="Palatino"/>
              </a:rPr>
              <a:t> less commonly developing other systemic metastases such as brain, bone and lung. </a:t>
            </a:r>
            <a:endParaRPr>
              <a:solidFill>
                <a:schemeClr val="dk1"/>
              </a:solidFill>
              <a:latin typeface="Palatino"/>
              <a:ea typeface="Palatino"/>
              <a:cs typeface="Palatino"/>
              <a:sym typeface="Palatin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sp>
        <p:nvSpPr>
          <p:cNvPr id="273" name="Google Shape;273;p31"/>
          <p:cNvSpPr txBox="1"/>
          <p:nvPr/>
        </p:nvSpPr>
        <p:spPr>
          <a:xfrm>
            <a:off x="81300" y="1096900"/>
            <a:ext cx="6695400" cy="3000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US">
                <a:latin typeface="Palatino"/>
                <a:ea typeface="Palatino"/>
                <a:cs typeface="Palatino"/>
                <a:sym typeface="Palatino"/>
              </a:rPr>
              <a:t>CASE</a:t>
            </a:r>
            <a:r>
              <a:rPr b="1" lang="en-US">
                <a:latin typeface="Palatino"/>
                <a:ea typeface="Palatino"/>
                <a:cs typeface="Palatino"/>
                <a:sym typeface="Palatino"/>
              </a:rPr>
              <a:t>:</a:t>
            </a:r>
            <a:r>
              <a:rPr b="1" lang="en-US">
                <a:latin typeface="Palatino"/>
                <a:ea typeface="Palatino"/>
                <a:cs typeface="Palatino"/>
                <a:sym typeface="Palatino"/>
              </a:rPr>
              <a:t>52 y/o female presented with fatigue and weakness.</a:t>
            </a:r>
            <a:r>
              <a:rPr b="1" lang="en-US">
                <a:solidFill>
                  <a:srgbClr val="FF0000"/>
                </a:solidFill>
                <a:latin typeface="Palatino"/>
                <a:ea typeface="Palatino"/>
                <a:cs typeface="Palatino"/>
                <a:sym typeface="Palatino"/>
              </a:rPr>
              <a:t> She experienced 6 kg wt loss</a:t>
            </a:r>
            <a:r>
              <a:rPr b="1" lang="en-US">
                <a:latin typeface="Palatino"/>
                <a:ea typeface="Palatino"/>
                <a:cs typeface="Palatino"/>
                <a:sym typeface="Palatino"/>
              </a:rPr>
              <a:t> in a 6 six months</a:t>
            </a:r>
            <a:endParaRPr b="1">
              <a:latin typeface="Palatino"/>
              <a:ea typeface="Palatino"/>
              <a:cs typeface="Palatino"/>
              <a:sym typeface="Palatino"/>
            </a:endParaRPr>
          </a:p>
          <a:p>
            <a:pPr indent="0" lvl="0" marL="0" rtl="0" algn="l">
              <a:lnSpc>
                <a:spcPct val="115000"/>
              </a:lnSpc>
              <a:spcBef>
                <a:spcPts val="0"/>
              </a:spcBef>
              <a:spcAft>
                <a:spcPts val="0"/>
              </a:spcAft>
              <a:buNone/>
            </a:pPr>
            <a:br>
              <a:rPr lang="en-US">
                <a:latin typeface="Palatino"/>
                <a:ea typeface="Palatino"/>
                <a:cs typeface="Palatino"/>
                <a:sym typeface="Palatino"/>
              </a:rPr>
            </a:br>
            <a:r>
              <a:rPr b="1" lang="en-US">
                <a:solidFill>
                  <a:srgbClr val="EA9999"/>
                </a:solidFill>
                <a:latin typeface="Palatino"/>
                <a:ea typeface="Palatino"/>
                <a:cs typeface="Palatino"/>
                <a:sym typeface="Palatino"/>
              </a:rPr>
              <a:t>-</a:t>
            </a:r>
            <a:r>
              <a:rPr lang="en-US">
                <a:latin typeface="Palatino"/>
                <a:ea typeface="Palatino"/>
                <a:cs typeface="Palatino"/>
                <a:sym typeface="Palatino"/>
              </a:rPr>
              <a:t> </a:t>
            </a:r>
            <a:r>
              <a:rPr b="1" lang="en-US">
                <a:latin typeface="Palatino"/>
                <a:ea typeface="Palatino"/>
                <a:cs typeface="Palatino"/>
                <a:sym typeface="Palatino"/>
              </a:rPr>
              <a:t>CBC</a:t>
            </a:r>
            <a:r>
              <a:rPr b="1" lang="en-US">
                <a:solidFill>
                  <a:srgbClr val="EA9999"/>
                </a:solidFill>
                <a:latin typeface="Palatino"/>
                <a:ea typeface="Palatino"/>
                <a:cs typeface="Palatino"/>
                <a:sym typeface="Palatino"/>
              </a:rPr>
              <a:t> =&gt;</a:t>
            </a:r>
            <a:r>
              <a:rPr lang="en-US">
                <a:latin typeface="Palatino"/>
                <a:ea typeface="Palatino"/>
                <a:cs typeface="Palatino"/>
                <a:sym typeface="Palatino"/>
              </a:rPr>
              <a:t> Hg 7.5 g/dl , hematocrit 26 % </a:t>
            </a:r>
            <a:br>
              <a:rPr lang="en-US">
                <a:latin typeface="Palatino"/>
                <a:ea typeface="Palatino"/>
                <a:cs typeface="Palatino"/>
                <a:sym typeface="Palatino"/>
              </a:rPr>
            </a:br>
            <a:r>
              <a:rPr b="1" lang="en-US">
                <a:solidFill>
                  <a:srgbClr val="EA9999"/>
                </a:solidFill>
                <a:latin typeface="Palatino"/>
                <a:ea typeface="Palatino"/>
                <a:cs typeface="Palatino"/>
                <a:sym typeface="Palatino"/>
              </a:rPr>
              <a:t>-</a:t>
            </a:r>
            <a:r>
              <a:rPr lang="en-US">
                <a:latin typeface="Palatino"/>
                <a:ea typeface="Palatino"/>
                <a:cs typeface="Palatino"/>
                <a:sym typeface="Palatino"/>
              </a:rPr>
              <a:t> </a:t>
            </a:r>
            <a:r>
              <a:rPr b="1" lang="en-US">
                <a:latin typeface="Palatino"/>
                <a:ea typeface="Palatino"/>
                <a:cs typeface="Palatino"/>
                <a:sym typeface="Palatino"/>
              </a:rPr>
              <a:t>Serum ferritin</a:t>
            </a:r>
            <a:r>
              <a:rPr lang="en-US">
                <a:latin typeface="Palatino"/>
                <a:ea typeface="Palatino"/>
                <a:cs typeface="Palatino"/>
                <a:sym typeface="Palatino"/>
              </a:rPr>
              <a:t> </a:t>
            </a:r>
            <a:r>
              <a:rPr b="1" lang="en-US">
                <a:solidFill>
                  <a:srgbClr val="EA9999"/>
                </a:solidFill>
                <a:latin typeface="Palatino"/>
                <a:ea typeface="Palatino"/>
                <a:cs typeface="Palatino"/>
                <a:sym typeface="Palatino"/>
              </a:rPr>
              <a:t>=&gt;</a:t>
            </a:r>
            <a:r>
              <a:rPr lang="en-US">
                <a:latin typeface="Palatino"/>
                <a:ea typeface="Palatino"/>
                <a:cs typeface="Palatino"/>
                <a:sym typeface="Palatino"/>
              </a:rPr>
              <a:t> 8  ng/dl</a:t>
            </a:r>
            <a:br>
              <a:rPr lang="en-US">
                <a:latin typeface="Palatino"/>
                <a:ea typeface="Palatino"/>
                <a:cs typeface="Palatino"/>
                <a:sym typeface="Palatino"/>
              </a:rPr>
            </a:br>
            <a:r>
              <a:rPr b="1" lang="en-US">
                <a:solidFill>
                  <a:srgbClr val="EA9999"/>
                </a:solidFill>
                <a:latin typeface="Palatino"/>
                <a:ea typeface="Palatino"/>
                <a:cs typeface="Palatino"/>
                <a:sym typeface="Palatino"/>
              </a:rPr>
              <a:t>-</a:t>
            </a:r>
            <a:r>
              <a:rPr lang="en-US">
                <a:latin typeface="Palatino"/>
                <a:ea typeface="Palatino"/>
                <a:cs typeface="Palatino"/>
                <a:sym typeface="Palatino"/>
              </a:rPr>
              <a:t> Iron deficiency anemia  </a:t>
            </a:r>
            <a:r>
              <a:rPr lang="en-US">
                <a:solidFill>
                  <a:srgbClr val="93C47D"/>
                </a:solidFill>
                <a:latin typeface="Palatino"/>
                <a:ea typeface="Palatino"/>
                <a:cs typeface="Palatino"/>
                <a:sym typeface="Palatino"/>
              </a:rPr>
              <a:t>caused by: not eating enough, malabsorption, </a:t>
            </a:r>
            <a:r>
              <a:rPr lang="en-US">
                <a:solidFill>
                  <a:srgbClr val="93C47D"/>
                </a:solidFill>
                <a:latin typeface="Palatino"/>
                <a:ea typeface="Palatino"/>
                <a:cs typeface="Palatino"/>
                <a:sym typeface="Palatino"/>
              </a:rPr>
              <a:t>lost</a:t>
            </a:r>
            <a:r>
              <a:rPr lang="en-US">
                <a:solidFill>
                  <a:srgbClr val="93C47D"/>
                </a:solidFill>
                <a:latin typeface="Palatino"/>
                <a:ea typeface="Palatino"/>
                <a:cs typeface="Palatino"/>
                <a:sym typeface="Palatino"/>
              </a:rPr>
              <a:t> in RBC (bleeding)</a:t>
            </a:r>
            <a:br>
              <a:rPr lang="en-US">
                <a:solidFill>
                  <a:srgbClr val="93C47D"/>
                </a:solidFill>
                <a:latin typeface="Palatino"/>
                <a:ea typeface="Palatino"/>
                <a:cs typeface="Palatino"/>
                <a:sym typeface="Palatino"/>
              </a:rPr>
            </a:br>
            <a:r>
              <a:rPr b="1" lang="en-US">
                <a:solidFill>
                  <a:srgbClr val="EA9999"/>
                </a:solidFill>
                <a:latin typeface="Palatino"/>
                <a:ea typeface="Palatino"/>
                <a:cs typeface="Palatino"/>
                <a:sym typeface="Palatino"/>
              </a:rPr>
              <a:t>-</a:t>
            </a:r>
            <a:r>
              <a:rPr lang="en-US">
                <a:latin typeface="Palatino"/>
                <a:ea typeface="Palatino"/>
                <a:cs typeface="Palatino"/>
                <a:sym typeface="Palatino"/>
              </a:rPr>
              <a:t> Rx oral iron treatment</a:t>
            </a:r>
            <a:endParaRPr>
              <a:latin typeface="Palatino"/>
              <a:ea typeface="Palatino"/>
              <a:cs typeface="Palatino"/>
              <a:sym typeface="Palatino"/>
            </a:endParaRPr>
          </a:p>
          <a:p>
            <a:pPr indent="0" lvl="0" marL="0" rtl="0" algn="l">
              <a:lnSpc>
                <a:spcPct val="115000"/>
              </a:lnSpc>
              <a:spcBef>
                <a:spcPts val="0"/>
              </a:spcBef>
              <a:spcAft>
                <a:spcPts val="0"/>
              </a:spcAft>
              <a:buNone/>
            </a:pPr>
            <a:r>
              <a:rPr b="1" lang="en-US">
                <a:solidFill>
                  <a:srgbClr val="EA9999"/>
                </a:solidFill>
                <a:latin typeface="Palatino"/>
                <a:ea typeface="Palatino"/>
                <a:cs typeface="Palatino"/>
                <a:sym typeface="Palatino"/>
              </a:rPr>
              <a:t>-</a:t>
            </a:r>
            <a:r>
              <a:rPr b="1" lang="en-US">
                <a:latin typeface="Palatino"/>
                <a:ea typeface="Palatino"/>
                <a:cs typeface="Palatino"/>
                <a:sym typeface="Palatino"/>
              </a:rPr>
              <a:t> Stool and urine analysis</a:t>
            </a:r>
            <a:r>
              <a:rPr b="1" lang="en-US">
                <a:solidFill>
                  <a:srgbClr val="EA9999"/>
                </a:solidFill>
                <a:latin typeface="Palatino"/>
                <a:ea typeface="Palatino"/>
                <a:cs typeface="Palatino"/>
                <a:sym typeface="Palatino"/>
              </a:rPr>
              <a:t> =&gt;</a:t>
            </a:r>
            <a:r>
              <a:rPr lang="en-US">
                <a:latin typeface="Palatino"/>
                <a:ea typeface="Palatino"/>
                <a:cs typeface="Palatino"/>
                <a:sym typeface="Palatino"/>
              </a:rPr>
              <a:t> </a:t>
            </a:r>
            <a:r>
              <a:rPr lang="en-US">
                <a:solidFill>
                  <a:srgbClr val="FF0000"/>
                </a:solidFill>
                <a:latin typeface="Palatino"/>
                <a:ea typeface="Palatino"/>
                <a:cs typeface="Palatino"/>
                <a:sym typeface="Palatino"/>
              </a:rPr>
              <a:t>blood in the stool</a:t>
            </a:r>
            <a:br>
              <a:rPr lang="en-US">
                <a:latin typeface="Palatino"/>
                <a:ea typeface="Palatino"/>
                <a:cs typeface="Palatino"/>
                <a:sym typeface="Palatino"/>
              </a:rPr>
            </a:br>
            <a:r>
              <a:rPr b="1" lang="en-US">
                <a:solidFill>
                  <a:srgbClr val="EA9999"/>
                </a:solidFill>
                <a:latin typeface="Palatino"/>
                <a:ea typeface="Palatino"/>
                <a:cs typeface="Palatino"/>
                <a:sym typeface="Palatino"/>
              </a:rPr>
              <a:t>-</a:t>
            </a:r>
            <a:r>
              <a:rPr lang="en-US">
                <a:latin typeface="Palatino"/>
                <a:ea typeface="Palatino"/>
                <a:cs typeface="Palatino"/>
                <a:sym typeface="Palatino"/>
              </a:rPr>
              <a:t> </a:t>
            </a:r>
            <a:r>
              <a:rPr b="1" lang="en-US">
                <a:solidFill>
                  <a:srgbClr val="FF0000"/>
                </a:solidFill>
                <a:latin typeface="Palatino"/>
                <a:ea typeface="Palatino"/>
                <a:cs typeface="Palatino"/>
                <a:sym typeface="Palatino"/>
              </a:rPr>
              <a:t>Colonoscopy </a:t>
            </a:r>
            <a:r>
              <a:rPr b="1" lang="en-US">
                <a:solidFill>
                  <a:srgbClr val="93C47D"/>
                </a:solidFill>
                <a:latin typeface="Palatino"/>
                <a:ea typeface="Palatino"/>
                <a:cs typeface="Palatino"/>
                <a:sym typeface="Palatino"/>
              </a:rPr>
              <a:t>(to see the source of RBCs)</a:t>
            </a:r>
            <a:r>
              <a:rPr b="1" lang="en-US">
                <a:latin typeface="Palatino"/>
                <a:ea typeface="Palatino"/>
                <a:cs typeface="Palatino"/>
                <a:sym typeface="Palatino"/>
              </a:rPr>
              <a:t> </a:t>
            </a:r>
            <a:r>
              <a:rPr b="1" lang="en-US">
                <a:solidFill>
                  <a:srgbClr val="EA9999"/>
                </a:solidFill>
                <a:latin typeface="Palatino"/>
                <a:ea typeface="Palatino"/>
                <a:cs typeface="Palatino"/>
                <a:sym typeface="Palatino"/>
              </a:rPr>
              <a:t> =&gt;</a:t>
            </a:r>
            <a:r>
              <a:rPr lang="en-US">
                <a:latin typeface="Palatino"/>
                <a:ea typeface="Palatino"/>
                <a:cs typeface="Palatino"/>
                <a:sym typeface="Palatino"/>
              </a:rPr>
              <a:t> ascending colon 6 cm mass </a:t>
            </a:r>
            <a:r>
              <a:rPr lang="en-US">
                <a:solidFill>
                  <a:srgbClr val="93C47D"/>
                </a:solidFill>
                <a:latin typeface="Palatino"/>
                <a:ea typeface="Palatino"/>
                <a:cs typeface="Palatino"/>
                <a:sym typeface="Palatino"/>
              </a:rPr>
              <a:t>(Right colon involvement might present with just anemia)</a:t>
            </a:r>
            <a:br>
              <a:rPr lang="en-US">
                <a:latin typeface="Palatino"/>
                <a:ea typeface="Palatino"/>
                <a:cs typeface="Palatino"/>
                <a:sym typeface="Palatino"/>
              </a:rPr>
            </a:br>
            <a:r>
              <a:rPr b="1" lang="en-US">
                <a:solidFill>
                  <a:srgbClr val="EA9999"/>
                </a:solidFill>
                <a:latin typeface="Palatino"/>
                <a:ea typeface="Palatino"/>
                <a:cs typeface="Palatino"/>
                <a:sym typeface="Palatino"/>
              </a:rPr>
              <a:t>-</a:t>
            </a:r>
            <a:r>
              <a:rPr lang="en-US">
                <a:latin typeface="Palatino"/>
                <a:ea typeface="Palatino"/>
                <a:cs typeface="Palatino"/>
                <a:sym typeface="Palatino"/>
              </a:rPr>
              <a:t> </a:t>
            </a:r>
            <a:r>
              <a:rPr b="1" lang="en-US">
                <a:latin typeface="Palatino"/>
                <a:ea typeface="Palatino"/>
                <a:cs typeface="Palatino"/>
                <a:sym typeface="Palatino"/>
              </a:rPr>
              <a:t>Biopsy</a:t>
            </a:r>
            <a:r>
              <a:rPr lang="en-US">
                <a:latin typeface="Palatino"/>
                <a:ea typeface="Palatino"/>
                <a:cs typeface="Palatino"/>
                <a:sym typeface="Palatino"/>
              </a:rPr>
              <a:t> </a:t>
            </a:r>
            <a:r>
              <a:rPr b="1" lang="en-US">
                <a:solidFill>
                  <a:srgbClr val="EA9999"/>
                </a:solidFill>
                <a:latin typeface="Palatino"/>
                <a:ea typeface="Palatino"/>
                <a:cs typeface="Palatino"/>
                <a:sym typeface="Palatino"/>
              </a:rPr>
              <a:t>=&gt;</a:t>
            </a:r>
            <a:r>
              <a:rPr lang="en-US">
                <a:latin typeface="Palatino"/>
                <a:ea typeface="Palatino"/>
                <a:cs typeface="Palatino"/>
                <a:sym typeface="Palatino"/>
              </a:rPr>
              <a:t> adenocarcinoma</a:t>
            </a:r>
            <a:endParaRPr>
              <a:latin typeface="Palatino"/>
              <a:ea typeface="Palatino"/>
              <a:cs typeface="Palatino"/>
              <a:sym typeface="Palatino"/>
            </a:endParaRPr>
          </a:p>
        </p:txBody>
      </p:sp>
      <p:graphicFrame>
        <p:nvGraphicFramePr>
          <p:cNvPr id="274" name="Google Shape;274;p31"/>
          <p:cNvGraphicFramePr/>
          <p:nvPr/>
        </p:nvGraphicFramePr>
        <p:xfrm>
          <a:off x="384600" y="4552400"/>
          <a:ext cx="3000000" cy="3000000"/>
        </p:xfrm>
        <a:graphic>
          <a:graphicData uri="http://schemas.openxmlformats.org/drawingml/2006/table">
            <a:tbl>
              <a:tblPr>
                <a:noFill/>
                <a:tableStyleId>{964462AD-B482-448D-88AD-F43C6E120FC3}</a:tableStyleId>
              </a:tblPr>
              <a:tblGrid>
                <a:gridCol w="1322200"/>
                <a:gridCol w="4281950"/>
                <a:gridCol w="484650"/>
              </a:tblGrid>
              <a:tr h="381000">
                <a:tc rowSpan="2">
                  <a:txBody>
                    <a:bodyPr>
                      <a:noAutofit/>
                    </a:bodyPr>
                    <a:lstStyle/>
                    <a:p>
                      <a:pPr indent="0" lvl="0" marL="0" rtl="0" algn="ctr">
                        <a:spcBef>
                          <a:spcPts val="0"/>
                        </a:spcBef>
                        <a:spcAft>
                          <a:spcPts val="0"/>
                        </a:spcAft>
                        <a:buNone/>
                      </a:pPr>
                      <a:r>
                        <a:rPr b="1" lang="en-US" sz="1300">
                          <a:solidFill>
                            <a:srgbClr val="EA9999"/>
                          </a:solidFill>
                          <a:latin typeface="Palatino"/>
                          <a:ea typeface="Palatino"/>
                          <a:cs typeface="Palatino"/>
                          <a:sym typeface="Palatino"/>
                        </a:rPr>
                        <a:t>A-</a:t>
                      </a:r>
                      <a:r>
                        <a:rPr lang="en-US" sz="1300">
                          <a:latin typeface="Palatino"/>
                          <a:ea typeface="Palatino"/>
                          <a:cs typeface="Palatino"/>
                          <a:sym typeface="Palatino"/>
                        </a:rPr>
                        <a:t> </a:t>
                      </a:r>
                      <a:r>
                        <a:rPr lang="en-US" sz="1300">
                          <a:latin typeface="Palatino"/>
                          <a:ea typeface="Palatino"/>
                          <a:cs typeface="Palatino"/>
                          <a:sym typeface="Palatino"/>
                        </a:rPr>
                        <a:t>Familial polyposis coli</a:t>
                      </a:r>
                      <a:endParaRPr sz="1300">
                        <a:latin typeface="Palatino"/>
                        <a:ea typeface="Palatino"/>
                        <a:cs typeface="Palatino"/>
                        <a:sym typeface="Palatino"/>
                      </a:endParaRPr>
                    </a:p>
                  </a:txBody>
                  <a:tcPr marT="91425" marB="91425" marR="91425" marL="9142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3F3F3"/>
                    </a:solidFill>
                  </a:tcPr>
                </a:tc>
                <a:tc>
                  <a:txBody>
                    <a:bodyPr>
                      <a:noAutofit/>
                    </a:bodyPr>
                    <a:lstStyle/>
                    <a:p>
                      <a:pPr indent="0" lvl="0" marL="0" rtl="0" algn="l">
                        <a:spcBef>
                          <a:spcPts val="0"/>
                        </a:spcBef>
                        <a:spcAft>
                          <a:spcPts val="0"/>
                        </a:spcAft>
                        <a:buNone/>
                      </a:pPr>
                      <a:r>
                        <a:rPr b="1" lang="en-US" sz="1300">
                          <a:solidFill>
                            <a:srgbClr val="EA9999"/>
                          </a:solidFill>
                          <a:latin typeface="Palatino"/>
                          <a:ea typeface="Palatino"/>
                          <a:cs typeface="Palatino"/>
                          <a:sym typeface="Palatino"/>
                        </a:rPr>
                        <a:t>1-</a:t>
                      </a:r>
                      <a:r>
                        <a:rPr lang="en-US" sz="1300">
                          <a:latin typeface="Palatino"/>
                          <a:ea typeface="Palatino"/>
                          <a:cs typeface="Palatino"/>
                          <a:sym typeface="Palatino"/>
                        </a:rPr>
                        <a:t> </a:t>
                      </a:r>
                      <a:r>
                        <a:rPr lang="en-US" sz="1300">
                          <a:latin typeface="Palatino"/>
                          <a:ea typeface="Palatino"/>
                          <a:cs typeface="Palatino"/>
                          <a:sym typeface="Palatino"/>
                        </a:rPr>
                        <a:t>Colonic polyposis </a:t>
                      </a:r>
                      <a:endParaRPr sz="1300">
                        <a:latin typeface="Palatino"/>
                        <a:ea typeface="Palatino"/>
                        <a:cs typeface="Palatino"/>
                        <a:sym typeface="Palatino"/>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US" sz="1000">
                          <a:solidFill>
                            <a:srgbClr val="666666"/>
                          </a:solidFill>
                          <a:latin typeface="Palatino"/>
                          <a:ea typeface="Palatino"/>
                          <a:cs typeface="Palatino"/>
                          <a:sym typeface="Palatino"/>
                        </a:rPr>
                        <a:t>A</a:t>
                      </a:r>
                      <a:endParaRPr sz="1000">
                        <a:solidFill>
                          <a:srgbClr val="666666"/>
                        </a:solidFill>
                        <a:latin typeface="Palatino"/>
                        <a:ea typeface="Palatino"/>
                        <a:cs typeface="Palatino"/>
                        <a:sym typeface="Palatino"/>
                      </a:endParaRPr>
                    </a:p>
                  </a:txBody>
                  <a:tcPr marT="91425" marB="91425" marR="91425" marL="9142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3F3F3"/>
                    </a:solidFill>
                  </a:tcPr>
                </a:tc>
              </a:tr>
              <a:tr h="381000">
                <a:tc vMerge="1"/>
                <a:tc>
                  <a:txBody>
                    <a:bodyPr>
                      <a:noAutofit/>
                    </a:bodyPr>
                    <a:lstStyle/>
                    <a:p>
                      <a:pPr indent="0" lvl="0" marL="0" rtl="0" algn="l">
                        <a:spcBef>
                          <a:spcPts val="0"/>
                        </a:spcBef>
                        <a:spcAft>
                          <a:spcPts val="0"/>
                        </a:spcAft>
                        <a:buNone/>
                      </a:pPr>
                      <a:r>
                        <a:rPr b="1" lang="en-US" sz="1300">
                          <a:solidFill>
                            <a:srgbClr val="EA9999"/>
                          </a:solidFill>
                          <a:latin typeface="Palatino"/>
                          <a:ea typeface="Palatino"/>
                          <a:cs typeface="Palatino"/>
                          <a:sym typeface="Palatino"/>
                        </a:rPr>
                        <a:t>2-</a:t>
                      </a:r>
                      <a:r>
                        <a:rPr lang="en-US" sz="1300">
                          <a:latin typeface="Palatino"/>
                          <a:ea typeface="Palatino"/>
                          <a:cs typeface="Palatino"/>
                          <a:sym typeface="Palatino"/>
                        </a:rPr>
                        <a:t> </a:t>
                      </a:r>
                      <a:r>
                        <a:rPr lang="en-US" sz="1300">
                          <a:latin typeface="Palatino"/>
                          <a:ea typeface="Palatino"/>
                          <a:cs typeface="Palatino"/>
                          <a:sym typeface="Palatino"/>
                        </a:rPr>
                        <a:t>Multiple osteoma</a:t>
                      </a:r>
                      <a:endParaRPr sz="1300">
                        <a:latin typeface="Palatino"/>
                        <a:ea typeface="Palatino"/>
                        <a:cs typeface="Palatino"/>
                        <a:sym typeface="Palatino"/>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3F3F3"/>
                    </a:solidFill>
                  </a:tcPr>
                </a:tc>
                <a:tc>
                  <a:txBody>
                    <a:bodyPr>
                      <a:noAutofit/>
                    </a:bodyPr>
                    <a:lstStyle/>
                    <a:p>
                      <a:pPr indent="0" lvl="0" marL="0" rtl="0" algn="ctr">
                        <a:spcBef>
                          <a:spcPts val="0"/>
                        </a:spcBef>
                        <a:spcAft>
                          <a:spcPts val="0"/>
                        </a:spcAft>
                        <a:buNone/>
                      </a:pPr>
                      <a:r>
                        <a:rPr lang="en-US" sz="1000">
                          <a:solidFill>
                            <a:srgbClr val="666666"/>
                          </a:solidFill>
                          <a:latin typeface="Palatino"/>
                          <a:ea typeface="Palatino"/>
                          <a:cs typeface="Palatino"/>
                          <a:sym typeface="Palatino"/>
                        </a:rPr>
                        <a:t>B</a:t>
                      </a:r>
                      <a:endParaRPr sz="1000">
                        <a:solidFill>
                          <a:srgbClr val="666666"/>
                        </a:solidFill>
                        <a:latin typeface="Palatino"/>
                        <a:ea typeface="Palatino"/>
                        <a:cs typeface="Palatino"/>
                        <a:sym typeface="Palatino"/>
                      </a:endParaRPr>
                    </a:p>
                  </a:txBody>
                  <a:tcPr marT="91425" marB="91425" marR="91425" marL="9142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r>
              <a:tr h="381000">
                <a:tc rowSpan="2">
                  <a:txBody>
                    <a:bodyPr>
                      <a:noAutofit/>
                    </a:bodyPr>
                    <a:lstStyle/>
                    <a:p>
                      <a:pPr indent="0" lvl="0" marL="0" rtl="0" algn="ctr">
                        <a:spcBef>
                          <a:spcPts val="0"/>
                        </a:spcBef>
                        <a:spcAft>
                          <a:spcPts val="0"/>
                        </a:spcAft>
                        <a:buNone/>
                      </a:pPr>
                      <a:r>
                        <a:rPr b="1" lang="en-US" sz="1300">
                          <a:solidFill>
                            <a:srgbClr val="EA9999"/>
                          </a:solidFill>
                          <a:latin typeface="Palatino"/>
                          <a:ea typeface="Palatino"/>
                          <a:cs typeface="Palatino"/>
                          <a:sym typeface="Palatino"/>
                        </a:rPr>
                        <a:t>B-</a:t>
                      </a:r>
                      <a:r>
                        <a:rPr lang="en-US" sz="1300">
                          <a:latin typeface="Palatino"/>
                          <a:ea typeface="Palatino"/>
                          <a:cs typeface="Palatino"/>
                          <a:sym typeface="Palatino"/>
                        </a:rPr>
                        <a:t> </a:t>
                      </a:r>
                      <a:r>
                        <a:rPr lang="en-US" sz="1300">
                          <a:latin typeface="Palatino"/>
                          <a:ea typeface="Palatino"/>
                          <a:cs typeface="Palatino"/>
                          <a:sym typeface="Palatino"/>
                        </a:rPr>
                        <a:t>Gardner’s syndrome</a:t>
                      </a:r>
                      <a:endParaRPr sz="1300">
                        <a:latin typeface="Palatino"/>
                        <a:ea typeface="Palatino"/>
                        <a:cs typeface="Palatino"/>
                        <a:sym typeface="Palatino"/>
                      </a:endParaRPr>
                    </a:p>
                  </a:txBody>
                  <a:tcPr marT="91425" marB="91425" marR="91425" marL="9142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1300">
                          <a:solidFill>
                            <a:srgbClr val="EA9999"/>
                          </a:solidFill>
                          <a:latin typeface="Palatino"/>
                          <a:ea typeface="Palatino"/>
                          <a:cs typeface="Palatino"/>
                          <a:sym typeface="Palatino"/>
                        </a:rPr>
                        <a:t>3-</a:t>
                      </a:r>
                      <a:r>
                        <a:rPr lang="en-US" sz="1300">
                          <a:latin typeface="Palatino"/>
                          <a:ea typeface="Palatino"/>
                          <a:cs typeface="Palatino"/>
                          <a:sym typeface="Palatino"/>
                        </a:rPr>
                        <a:t> </a:t>
                      </a:r>
                      <a:r>
                        <a:rPr lang="en-US" sz="1300">
                          <a:latin typeface="Palatino"/>
                          <a:ea typeface="Palatino"/>
                          <a:cs typeface="Palatino"/>
                          <a:sym typeface="Palatino"/>
                        </a:rPr>
                        <a:t>Central  nervous system tumors</a:t>
                      </a:r>
                      <a:endParaRPr sz="1300">
                        <a:latin typeface="Palatino"/>
                        <a:ea typeface="Palatino"/>
                        <a:cs typeface="Palatino"/>
                        <a:sym typeface="Palatino"/>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None/>
                      </a:pPr>
                      <a:r>
                        <a:rPr lang="en-US" sz="1000">
                          <a:solidFill>
                            <a:srgbClr val="666666"/>
                          </a:solidFill>
                          <a:latin typeface="Palatino"/>
                          <a:ea typeface="Palatino"/>
                          <a:cs typeface="Palatino"/>
                          <a:sym typeface="Palatino"/>
                        </a:rPr>
                        <a:t>C</a:t>
                      </a:r>
                      <a:endParaRPr sz="1000">
                        <a:solidFill>
                          <a:srgbClr val="666666"/>
                        </a:solidFill>
                        <a:latin typeface="Palatino"/>
                        <a:ea typeface="Palatino"/>
                        <a:cs typeface="Palatino"/>
                        <a:sym typeface="Palatino"/>
                      </a:endParaRPr>
                    </a:p>
                  </a:txBody>
                  <a:tcPr marT="91425" marB="91425" marR="91425" marL="9142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3F3F3"/>
                    </a:solidFill>
                  </a:tcPr>
                </a:tc>
              </a:tr>
              <a:tr h="381000">
                <a:tc vMerge="1"/>
                <a:tc>
                  <a:txBody>
                    <a:bodyPr>
                      <a:noAutofit/>
                    </a:bodyPr>
                    <a:lstStyle/>
                    <a:p>
                      <a:pPr indent="0" lvl="0" marL="0" rtl="0" algn="l">
                        <a:spcBef>
                          <a:spcPts val="0"/>
                        </a:spcBef>
                        <a:spcAft>
                          <a:spcPts val="0"/>
                        </a:spcAft>
                        <a:buNone/>
                      </a:pPr>
                      <a:r>
                        <a:rPr b="1" lang="en-US" sz="1300">
                          <a:solidFill>
                            <a:srgbClr val="EA9999"/>
                          </a:solidFill>
                          <a:latin typeface="Palatino"/>
                          <a:ea typeface="Palatino"/>
                          <a:cs typeface="Palatino"/>
                          <a:sym typeface="Palatino"/>
                        </a:rPr>
                        <a:t>4-</a:t>
                      </a:r>
                      <a:r>
                        <a:rPr lang="en-US" sz="1300">
                          <a:latin typeface="Palatino"/>
                          <a:ea typeface="Palatino"/>
                          <a:cs typeface="Palatino"/>
                          <a:sym typeface="Palatino"/>
                        </a:rPr>
                        <a:t> </a:t>
                      </a:r>
                      <a:r>
                        <a:rPr lang="en-US" sz="1300">
                          <a:latin typeface="Palatino"/>
                          <a:ea typeface="Palatino"/>
                          <a:cs typeface="Palatino"/>
                          <a:sym typeface="Palatino"/>
                        </a:rPr>
                        <a:t>Fibromatosis</a:t>
                      </a:r>
                      <a:endParaRPr sz="1300">
                        <a:latin typeface="Palatino"/>
                        <a:ea typeface="Palatino"/>
                        <a:cs typeface="Palatino"/>
                        <a:sym typeface="Palatino"/>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3F3F3"/>
                    </a:solidFill>
                  </a:tcPr>
                </a:tc>
                <a:tc>
                  <a:txBody>
                    <a:bodyPr>
                      <a:noAutofit/>
                    </a:bodyPr>
                    <a:lstStyle/>
                    <a:p>
                      <a:pPr indent="0" lvl="0" marL="0" rtl="0" algn="ctr">
                        <a:spcBef>
                          <a:spcPts val="0"/>
                        </a:spcBef>
                        <a:spcAft>
                          <a:spcPts val="0"/>
                        </a:spcAft>
                        <a:buNone/>
                      </a:pPr>
                      <a:r>
                        <a:rPr lang="en-US" sz="1000">
                          <a:solidFill>
                            <a:srgbClr val="666666"/>
                          </a:solidFill>
                          <a:latin typeface="Palatino"/>
                          <a:ea typeface="Palatino"/>
                          <a:cs typeface="Palatino"/>
                          <a:sym typeface="Palatino"/>
                        </a:rPr>
                        <a:t>B</a:t>
                      </a:r>
                      <a:endParaRPr sz="1000">
                        <a:solidFill>
                          <a:srgbClr val="666666"/>
                        </a:solidFill>
                        <a:latin typeface="Palatino"/>
                        <a:ea typeface="Palatino"/>
                        <a:cs typeface="Palatino"/>
                        <a:sym typeface="Palatino"/>
                      </a:endParaRPr>
                    </a:p>
                  </a:txBody>
                  <a:tcPr marT="91425" marB="91425" marR="91425" marL="9142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r>
              <a:tr h="381000">
                <a:tc rowSpan="2">
                  <a:txBody>
                    <a:bodyPr>
                      <a:noAutofit/>
                    </a:bodyPr>
                    <a:lstStyle/>
                    <a:p>
                      <a:pPr indent="0" lvl="0" marL="0" rtl="0" algn="ctr">
                        <a:spcBef>
                          <a:spcPts val="0"/>
                        </a:spcBef>
                        <a:spcAft>
                          <a:spcPts val="0"/>
                        </a:spcAft>
                        <a:buNone/>
                      </a:pPr>
                      <a:r>
                        <a:rPr b="1" lang="en-US" sz="1300">
                          <a:solidFill>
                            <a:srgbClr val="EA9999"/>
                          </a:solidFill>
                          <a:latin typeface="Palatino"/>
                          <a:ea typeface="Palatino"/>
                          <a:cs typeface="Palatino"/>
                          <a:sym typeface="Palatino"/>
                        </a:rPr>
                        <a:t>C-</a:t>
                      </a:r>
                      <a:r>
                        <a:rPr lang="en-US" sz="1300">
                          <a:latin typeface="Palatino"/>
                          <a:ea typeface="Palatino"/>
                          <a:cs typeface="Palatino"/>
                          <a:sym typeface="Palatino"/>
                        </a:rPr>
                        <a:t> </a:t>
                      </a:r>
                      <a:r>
                        <a:rPr lang="en-US" sz="1300">
                          <a:latin typeface="Palatino"/>
                          <a:ea typeface="Palatino"/>
                          <a:cs typeface="Palatino"/>
                          <a:sym typeface="Palatino"/>
                        </a:rPr>
                        <a:t>Turcot’s syndrome.</a:t>
                      </a:r>
                      <a:endParaRPr sz="1300">
                        <a:latin typeface="Palatino"/>
                        <a:ea typeface="Palatino"/>
                        <a:cs typeface="Palatino"/>
                        <a:sym typeface="Palatino"/>
                      </a:endParaRPr>
                    </a:p>
                  </a:txBody>
                  <a:tcPr marT="91425" marB="91425" marR="91425" marL="9142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3F3F3"/>
                    </a:solidFill>
                  </a:tcPr>
                </a:tc>
                <a:tc>
                  <a:txBody>
                    <a:bodyPr>
                      <a:noAutofit/>
                    </a:bodyPr>
                    <a:lstStyle/>
                    <a:p>
                      <a:pPr indent="0" lvl="0" marL="0" rtl="0" algn="l">
                        <a:spcBef>
                          <a:spcPts val="0"/>
                        </a:spcBef>
                        <a:spcAft>
                          <a:spcPts val="0"/>
                        </a:spcAft>
                        <a:buNone/>
                      </a:pPr>
                      <a:r>
                        <a:rPr b="1" lang="en-US" sz="1300">
                          <a:solidFill>
                            <a:srgbClr val="EA9999"/>
                          </a:solidFill>
                          <a:latin typeface="Palatino"/>
                          <a:ea typeface="Palatino"/>
                          <a:cs typeface="Palatino"/>
                          <a:sym typeface="Palatino"/>
                        </a:rPr>
                        <a:t>5-</a:t>
                      </a:r>
                      <a:r>
                        <a:rPr lang="en-US" sz="1300">
                          <a:latin typeface="Palatino"/>
                          <a:ea typeface="Palatino"/>
                          <a:cs typeface="Palatino"/>
                          <a:sym typeface="Palatino"/>
                        </a:rPr>
                        <a:t> </a:t>
                      </a:r>
                      <a:r>
                        <a:rPr lang="en-US" sz="1300">
                          <a:latin typeface="Palatino"/>
                          <a:ea typeface="Palatino"/>
                          <a:cs typeface="Palatino"/>
                          <a:sym typeface="Palatino"/>
                        </a:rPr>
                        <a:t>100% risk of carcinoma</a:t>
                      </a:r>
                      <a:endParaRPr sz="1300">
                        <a:latin typeface="Palatino"/>
                        <a:ea typeface="Palatino"/>
                        <a:cs typeface="Palatino"/>
                        <a:sym typeface="Palatino"/>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None/>
                      </a:pPr>
                      <a:r>
                        <a:rPr lang="en-US" sz="1000">
                          <a:solidFill>
                            <a:srgbClr val="666666"/>
                          </a:solidFill>
                          <a:latin typeface="Palatino"/>
                          <a:ea typeface="Palatino"/>
                          <a:cs typeface="Palatino"/>
                          <a:sym typeface="Palatino"/>
                        </a:rPr>
                        <a:t>A</a:t>
                      </a:r>
                      <a:endParaRPr sz="1000">
                        <a:solidFill>
                          <a:srgbClr val="666666"/>
                        </a:solidFill>
                        <a:latin typeface="Palatino"/>
                        <a:ea typeface="Palatino"/>
                        <a:cs typeface="Palatino"/>
                        <a:sym typeface="Palatino"/>
                      </a:endParaRPr>
                    </a:p>
                  </a:txBody>
                  <a:tcPr marT="91425" marB="91425" marR="91425" marL="9142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3F3F3"/>
                    </a:solidFill>
                  </a:tcPr>
                </a:tc>
              </a:tr>
              <a:tr h="381000">
                <a:tc vMerge="1"/>
                <a:tc>
                  <a:txBody>
                    <a:bodyPr>
                      <a:noAutofit/>
                    </a:bodyPr>
                    <a:lstStyle/>
                    <a:p>
                      <a:pPr indent="0" lvl="0" marL="0" rtl="0" algn="l">
                        <a:spcBef>
                          <a:spcPts val="0"/>
                        </a:spcBef>
                        <a:spcAft>
                          <a:spcPts val="0"/>
                        </a:spcAft>
                        <a:buNone/>
                      </a:pPr>
                      <a:r>
                        <a:rPr b="1" lang="en-US" sz="1300">
                          <a:solidFill>
                            <a:srgbClr val="EA9999"/>
                          </a:solidFill>
                          <a:latin typeface="Palatino"/>
                          <a:ea typeface="Palatino"/>
                          <a:cs typeface="Palatino"/>
                          <a:sym typeface="Palatino"/>
                        </a:rPr>
                        <a:t>6-</a:t>
                      </a:r>
                      <a:r>
                        <a:rPr lang="en-US" sz="1300">
                          <a:latin typeface="Palatino"/>
                          <a:ea typeface="Palatino"/>
                          <a:cs typeface="Palatino"/>
                          <a:sym typeface="Palatino"/>
                        </a:rPr>
                        <a:t> </a:t>
                      </a:r>
                      <a:r>
                        <a:rPr lang="en-US" sz="1300">
                          <a:latin typeface="Palatino"/>
                          <a:ea typeface="Palatino"/>
                          <a:cs typeface="Palatino"/>
                          <a:sym typeface="Palatino"/>
                        </a:rPr>
                        <a:t>Cutaneous cysts</a:t>
                      </a:r>
                      <a:endParaRPr sz="1300">
                        <a:latin typeface="Palatino"/>
                        <a:ea typeface="Palatino"/>
                        <a:cs typeface="Palatino"/>
                        <a:sym typeface="Palatino"/>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3F3F3"/>
                    </a:solidFill>
                  </a:tcPr>
                </a:tc>
                <a:tc>
                  <a:txBody>
                    <a:bodyPr>
                      <a:noAutofit/>
                    </a:bodyPr>
                    <a:lstStyle/>
                    <a:p>
                      <a:pPr indent="0" lvl="0" marL="0" rtl="0" algn="ctr">
                        <a:spcBef>
                          <a:spcPts val="0"/>
                        </a:spcBef>
                        <a:spcAft>
                          <a:spcPts val="0"/>
                        </a:spcAft>
                        <a:buNone/>
                      </a:pPr>
                      <a:r>
                        <a:rPr lang="en-US" sz="1000">
                          <a:solidFill>
                            <a:srgbClr val="666666"/>
                          </a:solidFill>
                          <a:latin typeface="Palatino"/>
                          <a:ea typeface="Palatino"/>
                          <a:cs typeface="Palatino"/>
                          <a:sym typeface="Palatino"/>
                        </a:rPr>
                        <a:t>B</a:t>
                      </a:r>
                      <a:endParaRPr sz="1000">
                        <a:solidFill>
                          <a:srgbClr val="666666"/>
                        </a:solidFill>
                        <a:latin typeface="Palatino"/>
                        <a:ea typeface="Palatino"/>
                        <a:cs typeface="Palatino"/>
                        <a:sym typeface="Palatino"/>
                      </a:endParaRPr>
                    </a:p>
                  </a:txBody>
                  <a:tcPr marT="91425" marB="91425" marR="91425" marL="9142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r>
            </a:tbl>
          </a:graphicData>
        </a:graphic>
      </p:graphicFrame>
      <p:sp>
        <p:nvSpPr>
          <p:cNvPr id="275" name="Google Shape;275;p31"/>
          <p:cNvSpPr/>
          <p:nvPr/>
        </p:nvSpPr>
        <p:spPr>
          <a:xfrm>
            <a:off x="81300" y="2361262"/>
            <a:ext cx="2022300" cy="2550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6" name="Shape 96"/>
        <p:cNvGrpSpPr/>
        <p:nvPr/>
      </p:nvGrpSpPr>
      <p:grpSpPr>
        <a:xfrm>
          <a:off x="0" y="0"/>
          <a:ext cx="0" cy="0"/>
          <a:chOff x="0" y="0"/>
          <a:chExt cx="0" cy="0"/>
        </a:xfrm>
      </p:grpSpPr>
      <p:sp>
        <p:nvSpPr>
          <p:cNvPr id="97" name="Google Shape;97;p14"/>
          <p:cNvSpPr txBox="1"/>
          <p:nvPr/>
        </p:nvSpPr>
        <p:spPr>
          <a:xfrm>
            <a:off x="111375" y="799428"/>
            <a:ext cx="6561000" cy="20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latin typeface="Palatino"/>
                <a:ea typeface="Palatino"/>
                <a:cs typeface="Palatino"/>
                <a:sym typeface="Palatino"/>
              </a:rPr>
              <a:t>Case 1:</a:t>
            </a:r>
            <a:endParaRPr b="1">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A 57-year-old presents with a history of a </a:t>
            </a:r>
            <a:r>
              <a:rPr lang="en-US">
                <a:solidFill>
                  <a:srgbClr val="FF0000"/>
                </a:solidFill>
                <a:latin typeface="Palatino"/>
                <a:ea typeface="Palatino"/>
                <a:cs typeface="Palatino"/>
                <a:sym typeface="Palatino"/>
              </a:rPr>
              <a:t>retrosternal burning sensation,</a:t>
            </a:r>
            <a:r>
              <a:rPr lang="en-US">
                <a:latin typeface="Palatino"/>
                <a:ea typeface="Palatino"/>
                <a:cs typeface="Palatino"/>
                <a:sym typeface="Palatino"/>
              </a:rPr>
              <a:t> particularly after large meals, and </a:t>
            </a:r>
            <a:r>
              <a:rPr lang="en-US">
                <a:solidFill>
                  <a:srgbClr val="FF0000"/>
                </a:solidFill>
                <a:latin typeface="Palatino"/>
                <a:ea typeface="Palatino"/>
                <a:cs typeface="Palatino"/>
                <a:sym typeface="Palatino"/>
              </a:rPr>
              <a:t>often on retiring to bed at night.</a:t>
            </a:r>
            <a:r>
              <a:rPr lang="en-US">
                <a:latin typeface="Palatino"/>
                <a:ea typeface="Palatino"/>
                <a:cs typeface="Palatino"/>
                <a:sym typeface="Palatino"/>
              </a:rPr>
              <a:t> Treatment with antacids has had little effect and he has been referred for endoscopy.</a:t>
            </a:r>
            <a:endParaRPr>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Upper gastrointestinal tract endoscopy reveals reddening of the lower esophageal mucosa. </a:t>
            </a:r>
            <a:r>
              <a:rPr lang="en-US">
                <a:solidFill>
                  <a:srgbClr val="93C47D"/>
                </a:solidFill>
                <a:latin typeface="Palatino"/>
                <a:ea typeface="Palatino"/>
                <a:cs typeface="Palatino"/>
                <a:sym typeface="Palatino"/>
              </a:rPr>
              <a:t>(Normal is white)</a:t>
            </a:r>
            <a:endParaRPr>
              <a:solidFill>
                <a:srgbClr val="93C47D"/>
              </a:solidFill>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There is no evidence of a hiatus hernia.The proximal border of the reddened area is irregular, and this area is biopsied.</a:t>
            </a:r>
            <a:endParaRPr>
              <a:latin typeface="Palatino"/>
              <a:ea typeface="Palatino"/>
              <a:cs typeface="Palatino"/>
              <a:sym typeface="Palatino"/>
            </a:endParaRPr>
          </a:p>
          <a:p>
            <a:pPr indent="0" lvl="0" marL="0" rtl="0" algn="l">
              <a:spcBef>
                <a:spcPts val="0"/>
              </a:spcBef>
              <a:spcAft>
                <a:spcPts val="0"/>
              </a:spcAft>
              <a:buNone/>
            </a:pPr>
            <a:r>
              <a:t/>
            </a:r>
            <a:endParaRPr>
              <a:latin typeface="Palatino"/>
              <a:ea typeface="Palatino"/>
              <a:cs typeface="Palatino"/>
              <a:sym typeface="Palatino"/>
            </a:endParaRPr>
          </a:p>
        </p:txBody>
      </p:sp>
      <p:pic>
        <p:nvPicPr>
          <p:cNvPr id="98" name="Google Shape;98;p14"/>
          <p:cNvPicPr preferRelativeResize="0"/>
          <p:nvPr/>
        </p:nvPicPr>
        <p:blipFill>
          <a:blip r:embed="rId3">
            <a:alphaModFix/>
          </a:blip>
          <a:stretch>
            <a:fillRect/>
          </a:stretch>
        </p:blipFill>
        <p:spPr>
          <a:xfrm>
            <a:off x="508775" y="2967303"/>
            <a:ext cx="2645742" cy="1706400"/>
          </a:xfrm>
          <a:prstGeom prst="rect">
            <a:avLst/>
          </a:prstGeom>
          <a:noFill/>
          <a:ln>
            <a:noFill/>
          </a:ln>
        </p:spPr>
      </p:pic>
      <p:pic>
        <p:nvPicPr>
          <p:cNvPr id="99" name="Google Shape;99;p14"/>
          <p:cNvPicPr preferRelativeResize="0"/>
          <p:nvPr/>
        </p:nvPicPr>
        <p:blipFill>
          <a:blip r:embed="rId4">
            <a:alphaModFix/>
          </a:blip>
          <a:stretch>
            <a:fillRect/>
          </a:stretch>
        </p:blipFill>
        <p:spPr>
          <a:xfrm>
            <a:off x="3297425" y="2967303"/>
            <a:ext cx="3039250" cy="2169634"/>
          </a:xfrm>
          <a:prstGeom prst="rect">
            <a:avLst/>
          </a:prstGeom>
          <a:noFill/>
          <a:ln>
            <a:noFill/>
          </a:ln>
        </p:spPr>
      </p:pic>
      <p:sp>
        <p:nvSpPr>
          <p:cNvPr id="100" name="Google Shape;100;p14"/>
          <p:cNvSpPr txBox="1"/>
          <p:nvPr/>
        </p:nvSpPr>
        <p:spPr>
          <a:xfrm>
            <a:off x="3609012" y="5159603"/>
            <a:ext cx="2505300" cy="4941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1" marL="0" rtl="0" algn="l">
              <a:spcBef>
                <a:spcPts val="0"/>
              </a:spcBef>
              <a:spcAft>
                <a:spcPts val="0"/>
              </a:spcAft>
              <a:buNone/>
            </a:pPr>
            <a:r>
              <a:rPr lang="en-US" sz="1200">
                <a:latin typeface="Palatino"/>
                <a:ea typeface="Palatino"/>
                <a:cs typeface="Palatino"/>
                <a:sym typeface="Palatino"/>
              </a:rPr>
              <a:t>The biopsy shows intestinal-type glandular mucosa.</a:t>
            </a:r>
            <a:endParaRPr sz="1200">
              <a:latin typeface="Palatino"/>
              <a:ea typeface="Palatino"/>
              <a:cs typeface="Palatino"/>
              <a:sym typeface="Palatino"/>
            </a:endParaRPr>
          </a:p>
        </p:txBody>
      </p:sp>
      <p:sp>
        <p:nvSpPr>
          <p:cNvPr id="101" name="Google Shape;101;p14"/>
          <p:cNvSpPr txBox="1"/>
          <p:nvPr/>
        </p:nvSpPr>
        <p:spPr>
          <a:xfrm>
            <a:off x="111375" y="5915328"/>
            <a:ext cx="5486700" cy="4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a:latin typeface="Palatino"/>
                <a:ea typeface="Palatino"/>
                <a:cs typeface="Palatino"/>
                <a:sym typeface="Palatino"/>
              </a:rPr>
              <a:t>1. What is the likely cause of the symptoms? </a:t>
            </a:r>
            <a:endParaRPr b="1">
              <a:latin typeface="Palatino"/>
              <a:ea typeface="Palatino"/>
              <a:cs typeface="Palatino"/>
              <a:sym typeface="Palatino"/>
            </a:endParaRPr>
          </a:p>
        </p:txBody>
      </p:sp>
      <p:sp>
        <p:nvSpPr>
          <p:cNvPr id="102" name="Google Shape;102;p14"/>
          <p:cNvSpPr txBox="1"/>
          <p:nvPr/>
        </p:nvSpPr>
        <p:spPr>
          <a:xfrm>
            <a:off x="37125" y="6350728"/>
            <a:ext cx="6709500" cy="90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300">
                <a:latin typeface="Palatino"/>
                <a:ea typeface="Palatino"/>
                <a:cs typeface="Palatino"/>
                <a:sym typeface="Palatino"/>
              </a:rPr>
              <a:t> The symptoms of ‘heartburn’ are suggestive of gastroesophageal reflux disease (GERD), with or without the presence of a hiatus hernia. Other important causes of retrosternal pain should not be overlooked, including cardiovascular causes, especially myocardial ischaemia, as well as other rarer causes including pneumothorax and musculoskeletal pain.  </a:t>
            </a:r>
            <a:endParaRPr sz="1300">
              <a:latin typeface="Palatino"/>
              <a:ea typeface="Palatino"/>
              <a:cs typeface="Palatino"/>
              <a:sym typeface="Palatino"/>
            </a:endParaRPr>
          </a:p>
        </p:txBody>
      </p:sp>
      <p:sp>
        <p:nvSpPr>
          <p:cNvPr id="103" name="Google Shape;103;p14"/>
          <p:cNvSpPr txBox="1"/>
          <p:nvPr/>
        </p:nvSpPr>
        <p:spPr>
          <a:xfrm>
            <a:off x="95850" y="7418915"/>
            <a:ext cx="34716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a:latin typeface="Palatino"/>
                <a:ea typeface="Palatino"/>
                <a:cs typeface="Palatino"/>
                <a:sym typeface="Palatino"/>
              </a:rPr>
              <a:t>2. What is the final diagnosis?  </a:t>
            </a:r>
            <a:endParaRPr b="1">
              <a:latin typeface="Palatino"/>
              <a:ea typeface="Palatino"/>
              <a:cs typeface="Palatino"/>
              <a:sym typeface="Palatino"/>
            </a:endParaRPr>
          </a:p>
        </p:txBody>
      </p:sp>
      <p:sp>
        <p:nvSpPr>
          <p:cNvPr id="104" name="Google Shape;104;p14"/>
          <p:cNvSpPr txBox="1"/>
          <p:nvPr/>
        </p:nvSpPr>
        <p:spPr>
          <a:xfrm>
            <a:off x="37125" y="7651053"/>
            <a:ext cx="6709500" cy="109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300">
                <a:latin typeface="Palatino"/>
                <a:ea typeface="Palatino"/>
                <a:cs typeface="Palatino"/>
                <a:sym typeface="Palatino"/>
              </a:rPr>
              <a:t>The endoscopic and biopsy appearances confirm a </a:t>
            </a:r>
            <a:r>
              <a:rPr lang="en-US" sz="1300">
                <a:solidFill>
                  <a:srgbClr val="FF0000"/>
                </a:solidFill>
                <a:latin typeface="Palatino"/>
                <a:ea typeface="Palatino"/>
                <a:cs typeface="Palatino"/>
                <a:sym typeface="Palatino"/>
              </a:rPr>
              <a:t>Barrett’s oesophagus </a:t>
            </a:r>
            <a:r>
              <a:rPr lang="en-US" sz="1300">
                <a:solidFill>
                  <a:srgbClr val="93C47D"/>
                </a:solidFill>
                <a:latin typeface="Palatino"/>
                <a:ea typeface="Palatino"/>
                <a:cs typeface="Palatino"/>
                <a:sym typeface="Palatino"/>
              </a:rPr>
              <a:t>(Intestinal metaplasia)</a:t>
            </a:r>
            <a:r>
              <a:rPr lang="en-US" sz="1300">
                <a:latin typeface="Palatino"/>
                <a:ea typeface="Palatino"/>
                <a:cs typeface="Palatino"/>
                <a:sym typeface="Palatino"/>
              </a:rPr>
              <a:t>. This is a metaplastic process which develops as a result of persistent reflux of gastric contents into the esophagus, the normal squamous mucosa being replaced by glandular mucosa of intestinal type. </a:t>
            </a:r>
            <a:endParaRPr sz="1300">
              <a:latin typeface="Palatino"/>
              <a:ea typeface="Palatino"/>
              <a:cs typeface="Palatino"/>
              <a:sym typeface="Palatino"/>
            </a:endParaRPr>
          </a:p>
        </p:txBody>
      </p:sp>
      <p:sp>
        <p:nvSpPr>
          <p:cNvPr id="105" name="Google Shape;105;p14"/>
          <p:cNvSpPr txBox="1"/>
          <p:nvPr/>
        </p:nvSpPr>
        <p:spPr>
          <a:xfrm>
            <a:off x="111375" y="8674728"/>
            <a:ext cx="62070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a:latin typeface="Palatino"/>
                <a:ea typeface="Palatino"/>
                <a:cs typeface="Palatino"/>
                <a:sym typeface="Palatino"/>
              </a:rPr>
              <a:t>3. What further information do you require from the biopsy report? </a:t>
            </a:r>
            <a:endParaRPr b="1">
              <a:latin typeface="Palatino"/>
              <a:ea typeface="Palatino"/>
              <a:cs typeface="Palatino"/>
              <a:sym typeface="Palatino"/>
            </a:endParaRPr>
          </a:p>
        </p:txBody>
      </p:sp>
      <p:sp>
        <p:nvSpPr>
          <p:cNvPr id="106" name="Google Shape;106;p14"/>
          <p:cNvSpPr txBox="1"/>
          <p:nvPr/>
        </p:nvSpPr>
        <p:spPr>
          <a:xfrm>
            <a:off x="37125" y="8932553"/>
            <a:ext cx="6858000" cy="65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300">
                <a:latin typeface="Palatino"/>
                <a:ea typeface="Palatino"/>
                <a:cs typeface="Palatino"/>
                <a:sym typeface="Palatino"/>
              </a:rPr>
              <a:t> </a:t>
            </a:r>
            <a:r>
              <a:rPr lang="en-US" sz="1300">
                <a:solidFill>
                  <a:srgbClr val="FF0000"/>
                </a:solidFill>
                <a:latin typeface="Palatino"/>
                <a:ea typeface="Palatino"/>
                <a:cs typeface="Palatino"/>
                <a:sym typeface="Palatino"/>
              </a:rPr>
              <a:t>It is important to look for dysplastic change</a:t>
            </a:r>
            <a:r>
              <a:rPr lang="en-US" sz="1300">
                <a:latin typeface="Palatino"/>
                <a:ea typeface="Palatino"/>
                <a:cs typeface="Palatino"/>
                <a:sym typeface="Palatino"/>
              </a:rPr>
              <a:t> in the biopsy which may herald the development of </a:t>
            </a:r>
            <a:r>
              <a:rPr lang="en-US" sz="1300">
                <a:solidFill>
                  <a:srgbClr val="FF0000"/>
                </a:solidFill>
                <a:latin typeface="Palatino"/>
                <a:ea typeface="Palatino"/>
                <a:cs typeface="Palatino"/>
                <a:sym typeface="Palatino"/>
              </a:rPr>
              <a:t>adenocarcinoma. </a:t>
            </a:r>
            <a:endParaRPr sz="1300">
              <a:solidFill>
                <a:srgbClr val="FF0000"/>
              </a:solidFill>
              <a:latin typeface="Palatino"/>
              <a:ea typeface="Palatino"/>
              <a:cs typeface="Palatino"/>
              <a:sym typeface="Palatino"/>
            </a:endParaRPr>
          </a:p>
        </p:txBody>
      </p:sp>
      <p:sp>
        <p:nvSpPr>
          <p:cNvPr id="107" name="Google Shape;107;p14"/>
          <p:cNvSpPr txBox="1"/>
          <p:nvPr/>
        </p:nvSpPr>
        <p:spPr>
          <a:xfrm>
            <a:off x="-37113" y="4766810"/>
            <a:ext cx="3376200" cy="105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300">
                <a:solidFill>
                  <a:srgbClr val="93C47D"/>
                </a:solidFill>
                <a:latin typeface="Palatino"/>
                <a:ea typeface="Palatino"/>
                <a:cs typeface="Palatino"/>
                <a:sym typeface="Palatino"/>
              </a:rPr>
              <a:t>Squamous epithelium is the normal lining of the esophagus .</a:t>
            </a:r>
            <a:endParaRPr sz="1300">
              <a:solidFill>
                <a:srgbClr val="93C47D"/>
              </a:solidFill>
              <a:latin typeface="Palatino"/>
              <a:ea typeface="Palatino"/>
              <a:cs typeface="Palatino"/>
              <a:sym typeface="Palatino"/>
            </a:endParaRPr>
          </a:p>
          <a:p>
            <a:pPr indent="0" lvl="0" marL="0" rtl="0" algn="l">
              <a:spcBef>
                <a:spcPts val="0"/>
              </a:spcBef>
              <a:spcAft>
                <a:spcPts val="0"/>
              </a:spcAft>
              <a:buNone/>
            </a:pPr>
            <a:r>
              <a:rPr lang="en-US" sz="1300">
                <a:solidFill>
                  <a:srgbClr val="93C47D"/>
                </a:solidFill>
                <a:latin typeface="Palatino"/>
                <a:ea typeface="Palatino"/>
                <a:cs typeface="Palatino"/>
                <a:sym typeface="Palatino"/>
              </a:rPr>
              <a:t>Here, it is replaced by columnar epithelium with some goblet cells.</a:t>
            </a:r>
            <a:endParaRPr sz="1300">
              <a:solidFill>
                <a:srgbClr val="93C47D"/>
              </a:solidFill>
              <a:latin typeface="Palatino"/>
              <a:ea typeface="Palatino"/>
              <a:cs typeface="Palatino"/>
              <a:sym typeface="Palatin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sp>
        <p:nvSpPr>
          <p:cNvPr id="280" name="Google Shape;280;p32"/>
          <p:cNvSpPr txBox="1"/>
          <p:nvPr/>
        </p:nvSpPr>
        <p:spPr>
          <a:xfrm>
            <a:off x="144600" y="5130510"/>
            <a:ext cx="6568800" cy="377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a:solidFill>
                  <a:srgbClr val="FF0000"/>
                </a:solidFill>
                <a:latin typeface="Palatino"/>
                <a:ea typeface="Palatino"/>
                <a:cs typeface="Palatino"/>
                <a:sym typeface="Palatino"/>
              </a:rPr>
              <a:t>A 22-year-old woman</a:t>
            </a:r>
            <a:r>
              <a:rPr b="1" lang="en-US">
                <a:latin typeface="Palatino"/>
                <a:ea typeface="Palatino"/>
                <a:cs typeface="Palatino"/>
                <a:sym typeface="Palatino"/>
              </a:rPr>
              <a:t> has had recurrent episodes of diarrhea, crampy</a:t>
            </a:r>
            <a:endParaRPr b="1">
              <a:latin typeface="Palatino"/>
              <a:ea typeface="Palatino"/>
              <a:cs typeface="Palatino"/>
              <a:sym typeface="Palatino"/>
            </a:endParaRPr>
          </a:p>
          <a:p>
            <a:pPr indent="0" lvl="0" marL="0" rtl="0" algn="l">
              <a:spcBef>
                <a:spcPts val="0"/>
              </a:spcBef>
              <a:spcAft>
                <a:spcPts val="0"/>
              </a:spcAft>
              <a:buClr>
                <a:schemeClr val="dk1"/>
              </a:buClr>
              <a:buSzPts val="1100"/>
              <a:buFont typeface="Arial"/>
              <a:buNone/>
            </a:pPr>
            <a:r>
              <a:rPr b="1" lang="en-US">
                <a:latin typeface="Palatino"/>
                <a:ea typeface="Palatino"/>
                <a:cs typeface="Palatino"/>
                <a:sym typeface="Palatino"/>
              </a:rPr>
              <a:t>abdominal pain, and slight fever over the last 2 years. Other symptoms</a:t>
            </a:r>
            <a:endParaRPr b="1">
              <a:latin typeface="Palatino"/>
              <a:ea typeface="Palatino"/>
              <a:cs typeface="Palatino"/>
              <a:sym typeface="Palatino"/>
            </a:endParaRPr>
          </a:p>
          <a:p>
            <a:pPr indent="0" lvl="0" marL="0" rtl="0" algn="l">
              <a:spcBef>
                <a:spcPts val="0"/>
              </a:spcBef>
              <a:spcAft>
                <a:spcPts val="0"/>
              </a:spcAft>
              <a:buClr>
                <a:schemeClr val="dk1"/>
              </a:buClr>
              <a:buSzPts val="1100"/>
              <a:buFont typeface="Arial"/>
              <a:buNone/>
            </a:pPr>
            <a:r>
              <a:rPr b="1" lang="en-US">
                <a:latin typeface="Palatino"/>
                <a:ea typeface="Palatino"/>
                <a:cs typeface="Palatino"/>
                <a:sym typeface="Palatino"/>
              </a:rPr>
              <a:t>have included </a:t>
            </a:r>
            <a:r>
              <a:rPr b="1" lang="en-US">
                <a:solidFill>
                  <a:srgbClr val="FF0000"/>
                </a:solidFill>
                <a:latin typeface="Palatino"/>
                <a:ea typeface="Palatino"/>
                <a:cs typeface="Palatino"/>
                <a:sym typeface="Palatino"/>
              </a:rPr>
              <a:t>mild joint pain</a:t>
            </a:r>
            <a:r>
              <a:rPr b="1" lang="en-US">
                <a:latin typeface="Palatino"/>
                <a:ea typeface="Palatino"/>
                <a:cs typeface="Palatino"/>
                <a:sym typeface="Palatino"/>
              </a:rPr>
              <a:t> and sometimes </a:t>
            </a:r>
            <a:r>
              <a:rPr b="1" lang="en-US">
                <a:solidFill>
                  <a:srgbClr val="FF0000"/>
                </a:solidFill>
                <a:latin typeface="Palatino"/>
                <a:ea typeface="Palatino"/>
                <a:cs typeface="Palatino"/>
                <a:sym typeface="Palatino"/>
              </a:rPr>
              <a:t>red skin lesions.</a:t>
            </a:r>
            <a:r>
              <a:rPr b="1" lang="en-US">
                <a:latin typeface="Palatino"/>
                <a:ea typeface="Palatino"/>
                <a:cs typeface="Palatino"/>
                <a:sym typeface="Palatino"/>
              </a:rPr>
              <a:t> On at least</a:t>
            </a:r>
            <a:endParaRPr b="1">
              <a:latin typeface="Palatino"/>
              <a:ea typeface="Palatino"/>
              <a:cs typeface="Palatino"/>
              <a:sym typeface="Palatino"/>
            </a:endParaRPr>
          </a:p>
          <a:p>
            <a:pPr indent="0" lvl="0" marL="0" rtl="0" algn="l">
              <a:spcBef>
                <a:spcPts val="0"/>
              </a:spcBef>
              <a:spcAft>
                <a:spcPts val="0"/>
              </a:spcAft>
              <a:buClr>
                <a:schemeClr val="dk1"/>
              </a:buClr>
              <a:buSzPts val="1100"/>
              <a:buFont typeface="Arial"/>
              <a:buNone/>
            </a:pPr>
            <a:r>
              <a:rPr b="1" lang="en-US">
                <a:latin typeface="Palatino"/>
                <a:ea typeface="Palatino"/>
                <a:cs typeface="Palatino"/>
                <a:sym typeface="Palatino"/>
              </a:rPr>
              <a:t>one occasion, her stool has been iron-positive, indicating the presence of</a:t>
            </a:r>
            <a:endParaRPr b="1">
              <a:latin typeface="Palatino"/>
              <a:ea typeface="Palatino"/>
              <a:cs typeface="Palatino"/>
              <a:sym typeface="Palatino"/>
            </a:endParaRPr>
          </a:p>
          <a:p>
            <a:pPr indent="0" lvl="0" marL="0" rtl="0" algn="l">
              <a:spcBef>
                <a:spcPts val="0"/>
              </a:spcBef>
              <a:spcAft>
                <a:spcPts val="0"/>
              </a:spcAft>
              <a:buClr>
                <a:schemeClr val="dk1"/>
              </a:buClr>
              <a:buSzPts val="1100"/>
              <a:buFont typeface="Arial"/>
              <a:buNone/>
            </a:pPr>
            <a:r>
              <a:rPr b="1" lang="en-US">
                <a:latin typeface="Palatino"/>
                <a:ea typeface="Palatino"/>
                <a:cs typeface="Palatino"/>
                <a:sym typeface="Palatino"/>
              </a:rPr>
              <a:t>occult blood. Colonoscopy reveals several sharply delineated areas with</a:t>
            </a:r>
            <a:endParaRPr b="1">
              <a:latin typeface="Palatino"/>
              <a:ea typeface="Palatino"/>
              <a:cs typeface="Palatino"/>
              <a:sym typeface="Palatino"/>
            </a:endParaRPr>
          </a:p>
          <a:p>
            <a:pPr indent="0" lvl="0" marL="0" rtl="0" algn="l">
              <a:spcBef>
                <a:spcPts val="0"/>
              </a:spcBef>
              <a:spcAft>
                <a:spcPts val="0"/>
              </a:spcAft>
              <a:buClr>
                <a:schemeClr val="dk1"/>
              </a:buClr>
              <a:buSzPts val="1100"/>
              <a:buFont typeface="Arial"/>
              <a:buNone/>
            </a:pPr>
            <a:r>
              <a:rPr b="1" lang="en-US">
                <a:latin typeface="Palatino"/>
                <a:ea typeface="Palatino"/>
                <a:cs typeface="Palatino"/>
                <a:sym typeface="Palatino"/>
              </a:rPr>
              <a:t>thickening of the bowel wall and mucosal ulceration. Areas adjacent to</a:t>
            </a:r>
            <a:endParaRPr b="1">
              <a:latin typeface="Palatino"/>
              <a:ea typeface="Palatino"/>
              <a:cs typeface="Palatino"/>
              <a:sym typeface="Palatino"/>
            </a:endParaRPr>
          </a:p>
          <a:p>
            <a:pPr indent="0" lvl="0" marL="0" rtl="0" algn="l">
              <a:spcBef>
                <a:spcPts val="0"/>
              </a:spcBef>
              <a:spcAft>
                <a:spcPts val="0"/>
              </a:spcAft>
              <a:buClr>
                <a:schemeClr val="dk1"/>
              </a:buClr>
              <a:buSzPts val="1100"/>
              <a:buFont typeface="Arial"/>
              <a:buNone/>
            </a:pPr>
            <a:r>
              <a:rPr b="1" lang="en-US">
                <a:latin typeface="Palatino"/>
                <a:ea typeface="Palatino"/>
                <a:cs typeface="Palatino"/>
                <a:sym typeface="Palatino"/>
              </a:rPr>
              <a:t>these lesions appear normal. Biopsies </a:t>
            </a:r>
            <a:r>
              <a:rPr b="1" lang="en-US">
                <a:solidFill>
                  <a:srgbClr val="93C47D"/>
                </a:solidFill>
                <a:latin typeface="Palatino"/>
                <a:ea typeface="Palatino"/>
                <a:cs typeface="Palatino"/>
                <a:sym typeface="Palatino"/>
              </a:rPr>
              <a:t>(Biopsies only show mucosa so there is an error, </a:t>
            </a:r>
            <a:r>
              <a:rPr b="1" lang="en-US">
                <a:solidFill>
                  <a:srgbClr val="93C47D"/>
                </a:solidFill>
                <a:latin typeface="Palatino"/>
                <a:ea typeface="Palatino"/>
                <a:cs typeface="Palatino"/>
                <a:sym typeface="Palatino"/>
              </a:rPr>
              <a:t>should've</a:t>
            </a:r>
            <a:r>
              <a:rPr b="1" lang="en-US">
                <a:solidFill>
                  <a:srgbClr val="93C47D"/>
                </a:solidFill>
                <a:latin typeface="Palatino"/>
                <a:ea typeface="Palatino"/>
                <a:cs typeface="Palatino"/>
                <a:sym typeface="Palatino"/>
              </a:rPr>
              <a:t> been </a:t>
            </a:r>
            <a:r>
              <a:rPr b="1" lang="en-US">
                <a:solidFill>
                  <a:srgbClr val="93C47D"/>
                </a:solidFill>
                <a:latin typeface="Palatino"/>
                <a:ea typeface="Palatino"/>
                <a:cs typeface="Palatino"/>
                <a:sym typeface="Palatino"/>
              </a:rPr>
              <a:t>resected</a:t>
            </a:r>
            <a:r>
              <a:rPr b="1" lang="en-US">
                <a:solidFill>
                  <a:srgbClr val="93C47D"/>
                </a:solidFill>
                <a:latin typeface="Palatino"/>
                <a:ea typeface="Palatino"/>
                <a:cs typeface="Palatino"/>
                <a:sym typeface="Palatino"/>
              </a:rPr>
              <a:t> specimen)</a:t>
            </a:r>
            <a:r>
              <a:rPr b="1" lang="en-US">
                <a:latin typeface="Palatino"/>
                <a:ea typeface="Palatino"/>
                <a:cs typeface="Palatino"/>
                <a:sym typeface="Palatino"/>
              </a:rPr>
              <a:t> of the affected areas show</a:t>
            </a:r>
            <a:endParaRPr b="1">
              <a:latin typeface="Palatino"/>
              <a:ea typeface="Palatino"/>
              <a:cs typeface="Palatino"/>
              <a:sym typeface="Palatino"/>
            </a:endParaRPr>
          </a:p>
          <a:p>
            <a:pPr indent="0" lvl="0" marL="0" rtl="0" algn="l">
              <a:spcBef>
                <a:spcPts val="0"/>
              </a:spcBef>
              <a:spcAft>
                <a:spcPts val="0"/>
              </a:spcAft>
              <a:buClr>
                <a:schemeClr val="dk1"/>
              </a:buClr>
              <a:buSzPts val="1100"/>
              <a:buFont typeface="Arial"/>
              <a:buNone/>
            </a:pPr>
            <a:r>
              <a:rPr b="1" lang="en-US">
                <a:latin typeface="Palatino"/>
                <a:ea typeface="Palatino"/>
                <a:cs typeface="Palatino"/>
                <a:sym typeface="Palatino"/>
              </a:rPr>
              <a:t>full-thickness inflammation of the bowel wall and several noncaseating</a:t>
            </a:r>
            <a:endParaRPr b="1">
              <a:latin typeface="Palatino"/>
              <a:ea typeface="Palatino"/>
              <a:cs typeface="Palatino"/>
              <a:sym typeface="Palatino"/>
            </a:endParaRPr>
          </a:p>
          <a:p>
            <a:pPr indent="0" lvl="0" marL="0" rtl="0" algn="l">
              <a:spcBef>
                <a:spcPts val="0"/>
              </a:spcBef>
              <a:spcAft>
                <a:spcPts val="0"/>
              </a:spcAft>
              <a:buClr>
                <a:schemeClr val="dk1"/>
              </a:buClr>
              <a:buSzPts val="1100"/>
              <a:buFont typeface="Arial"/>
              <a:buNone/>
            </a:pPr>
            <a:r>
              <a:rPr b="1" lang="en-US">
                <a:latin typeface="Palatino"/>
                <a:ea typeface="Palatino"/>
                <a:cs typeface="Palatino"/>
                <a:sym typeface="Palatino"/>
              </a:rPr>
              <a:t>granulomas.</a:t>
            </a:r>
            <a:endParaRPr b="1">
              <a:latin typeface="Palatino"/>
              <a:ea typeface="Palatino"/>
              <a:cs typeface="Palatino"/>
              <a:sym typeface="Palatino"/>
            </a:endParaRPr>
          </a:p>
          <a:p>
            <a:pPr indent="0" lvl="0" marL="0" rtl="0" algn="l">
              <a:spcBef>
                <a:spcPts val="0"/>
              </a:spcBef>
              <a:spcAft>
                <a:spcPts val="0"/>
              </a:spcAft>
              <a:buClr>
                <a:schemeClr val="dk1"/>
              </a:buClr>
              <a:buSzPts val="1100"/>
              <a:buFont typeface="Arial"/>
              <a:buNone/>
            </a:pPr>
            <a:r>
              <a:rPr b="1" lang="en-US">
                <a:latin typeface="Palatino"/>
                <a:ea typeface="Palatino"/>
                <a:cs typeface="Palatino"/>
                <a:sym typeface="Palatino"/>
              </a:rPr>
              <a:t> What is the most likely diagnosis?</a:t>
            </a:r>
            <a:endParaRPr b="1">
              <a:latin typeface="Palatino"/>
              <a:ea typeface="Palatino"/>
              <a:cs typeface="Palatino"/>
              <a:sym typeface="Palatino"/>
            </a:endParaRPr>
          </a:p>
          <a:p>
            <a:pPr indent="0" lvl="0" marL="0" rtl="0" algn="l">
              <a:spcBef>
                <a:spcPts val="0"/>
              </a:spcBef>
              <a:spcAft>
                <a:spcPts val="0"/>
              </a:spcAft>
              <a:buNone/>
            </a:pPr>
            <a:r>
              <a:rPr b="1" lang="en-US">
                <a:latin typeface="Palatino"/>
                <a:ea typeface="Palatino"/>
                <a:cs typeface="Palatino"/>
                <a:sym typeface="Palatino"/>
              </a:rPr>
              <a:t>What are the common complications of this disease?</a:t>
            </a:r>
            <a:endParaRPr b="1">
              <a:latin typeface="Palatino"/>
              <a:ea typeface="Palatino"/>
              <a:cs typeface="Palatino"/>
              <a:sym typeface="Palatino"/>
            </a:endParaRPr>
          </a:p>
          <a:p>
            <a:pPr indent="0" lvl="0" marL="0" rtl="0" algn="l">
              <a:spcBef>
                <a:spcPts val="0"/>
              </a:spcBef>
              <a:spcAft>
                <a:spcPts val="0"/>
              </a:spcAft>
              <a:buNone/>
            </a:pPr>
            <a:r>
              <a:t/>
            </a:r>
            <a:endParaRPr b="1">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Most likely diagnosis: Crohn disease.</a:t>
            </a:r>
            <a:endParaRPr>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Common complications of this disease:</a:t>
            </a:r>
            <a:endParaRPr>
              <a:latin typeface="Palatino"/>
              <a:ea typeface="Palatino"/>
              <a:cs typeface="Palatino"/>
              <a:sym typeface="Palatino"/>
            </a:endParaRPr>
          </a:p>
          <a:p>
            <a:pPr indent="-317500" lvl="0" marL="457200" rtl="0" algn="l">
              <a:spcBef>
                <a:spcPts val="0"/>
              </a:spcBef>
              <a:spcAft>
                <a:spcPts val="0"/>
              </a:spcAft>
              <a:buSzPts val="1400"/>
              <a:buFont typeface="Palatino"/>
              <a:buChar char="●"/>
            </a:pPr>
            <a:r>
              <a:rPr lang="en-US">
                <a:latin typeface="Palatino"/>
                <a:ea typeface="Palatino"/>
                <a:cs typeface="Palatino"/>
                <a:sym typeface="Palatino"/>
              </a:rPr>
              <a:t>Malabsorption and malnutrition, fibrous</a:t>
            </a:r>
            <a:endParaRPr>
              <a:latin typeface="Palatino"/>
              <a:ea typeface="Palatino"/>
              <a:cs typeface="Palatino"/>
              <a:sym typeface="Palatino"/>
            </a:endParaRPr>
          </a:p>
          <a:p>
            <a:pPr indent="-317500" lvl="0" marL="457200" rtl="0" algn="l">
              <a:spcBef>
                <a:spcPts val="0"/>
              </a:spcBef>
              <a:spcAft>
                <a:spcPts val="0"/>
              </a:spcAft>
              <a:buSzPts val="1400"/>
              <a:buFont typeface="Palatino"/>
              <a:buChar char="●"/>
            </a:pPr>
            <a:r>
              <a:rPr lang="en-US">
                <a:latin typeface="Palatino"/>
                <a:ea typeface="Palatino"/>
                <a:cs typeface="Palatino"/>
                <a:sym typeface="Palatino"/>
              </a:rPr>
              <a:t>strictures of the intestine, and fistulae to other organs, such as from bowel to skin or bowel to bladder.</a:t>
            </a:r>
            <a:endParaRPr>
              <a:latin typeface="Palatino"/>
              <a:ea typeface="Palatino"/>
              <a:cs typeface="Palatino"/>
              <a:sym typeface="Palatino"/>
            </a:endParaRPr>
          </a:p>
          <a:p>
            <a:pPr indent="0" lvl="0" marL="0" rtl="0" algn="l">
              <a:spcBef>
                <a:spcPts val="0"/>
              </a:spcBef>
              <a:spcAft>
                <a:spcPts val="0"/>
              </a:spcAft>
              <a:buNone/>
            </a:pPr>
            <a:r>
              <a:t/>
            </a:r>
            <a:endParaRPr>
              <a:latin typeface="Palatino"/>
              <a:ea typeface="Palatino"/>
              <a:cs typeface="Palatino"/>
              <a:sym typeface="Palatino"/>
            </a:endParaRPr>
          </a:p>
          <a:p>
            <a:pPr indent="0" lvl="0" marL="0" rtl="0" algn="l">
              <a:spcBef>
                <a:spcPts val="0"/>
              </a:spcBef>
              <a:spcAft>
                <a:spcPts val="0"/>
              </a:spcAft>
              <a:buClr>
                <a:schemeClr val="dk1"/>
              </a:buClr>
              <a:buSzPts val="1100"/>
              <a:buFont typeface="Arial"/>
              <a:buNone/>
            </a:pPr>
            <a:r>
              <a:t/>
            </a:r>
            <a:endParaRPr>
              <a:latin typeface="Palatino"/>
              <a:ea typeface="Palatino"/>
              <a:cs typeface="Palatino"/>
              <a:sym typeface="Palatino"/>
            </a:endParaRPr>
          </a:p>
        </p:txBody>
      </p:sp>
      <p:graphicFrame>
        <p:nvGraphicFramePr>
          <p:cNvPr id="281" name="Google Shape;281;p32"/>
          <p:cNvGraphicFramePr/>
          <p:nvPr/>
        </p:nvGraphicFramePr>
        <p:xfrm>
          <a:off x="769058" y="1121445"/>
          <a:ext cx="3000000" cy="3000000"/>
        </p:xfrm>
        <a:graphic>
          <a:graphicData uri="http://schemas.openxmlformats.org/drawingml/2006/table">
            <a:tbl>
              <a:tblPr>
                <a:noFill/>
                <a:tableStyleId>{964462AD-B482-448D-88AD-F43C6E120FC3}</a:tableStyleId>
              </a:tblPr>
              <a:tblGrid>
                <a:gridCol w="2659950"/>
                <a:gridCol w="2659950"/>
              </a:tblGrid>
              <a:tr h="675150">
                <a:tc gridSpan="2">
                  <a:txBody>
                    <a:bodyPr>
                      <a:noAutofit/>
                    </a:bodyPr>
                    <a:lstStyle/>
                    <a:p>
                      <a:pPr indent="0" lvl="0" marL="0" rtl="0" algn="ctr">
                        <a:spcBef>
                          <a:spcPts val="0"/>
                        </a:spcBef>
                        <a:spcAft>
                          <a:spcPts val="0"/>
                        </a:spcAft>
                        <a:buNone/>
                      </a:pPr>
                      <a:r>
                        <a:rPr lang="en-US" sz="1600">
                          <a:latin typeface="Palatino"/>
                          <a:ea typeface="Palatino"/>
                          <a:cs typeface="Palatino"/>
                          <a:sym typeface="Palatino"/>
                        </a:rPr>
                        <a:t>Polyps</a:t>
                      </a:r>
                      <a:endParaRPr sz="1600">
                        <a:latin typeface="Palatino"/>
                        <a:ea typeface="Palatino"/>
                        <a:cs typeface="Palatino"/>
                        <a:sym typeface="Palatino"/>
                      </a:endParaRPr>
                    </a:p>
                  </a:txBody>
                  <a:tcPr marT="91425" marB="91425" marR="91425" marL="91425" anchor="ctr">
                    <a:solidFill>
                      <a:srgbClr val="FCE5CD"/>
                    </a:solidFill>
                  </a:tcPr>
                </a:tc>
                <a:tc hMerge="1"/>
              </a:tr>
              <a:tr h="675150">
                <a:tc>
                  <a:txBody>
                    <a:bodyPr>
                      <a:noAutofit/>
                    </a:bodyPr>
                    <a:lstStyle/>
                    <a:p>
                      <a:pPr indent="0" lvl="0" marL="0" rtl="0" algn="ctr">
                        <a:spcBef>
                          <a:spcPts val="0"/>
                        </a:spcBef>
                        <a:spcAft>
                          <a:spcPts val="0"/>
                        </a:spcAft>
                        <a:buNone/>
                      </a:pPr>
                      <a:r>
                        <a:rPr lang="en-US">
                          <a:latin typeface="Palatino"/>
                          <a:ea typeface="Palatino"/>
                          <a:cs typeface="Palatino"/>
                          <a:sym typeface="Palatino"/>
                        </a:rPr>
                        <a:t>Non-neoplastic</a:t>
                      </a:r>
                      <a:endParaRPr>
                        <a:latin typeface="Palatino"/>
                        <a:ea typeface="Palatino"/>
                        <a:cs typeface="Palatino"/>
                        <a:sym typeface="Palatino"/>
                      </a:endParaRPr>
                    </a:p>
                  </a:txBody>
                  <a:tcPr marT="91425" marB="91425" marR="91425" marL="91425" anchor="ctr">
                    <a:solidFill>
                      <a:srgbClr val="EAD1DC"/>
                    </a:solidFill>
                  </a:tcPr>
                </a:tc>
                <a:tc>
                  <a:txBody>
                    <a:bodyPr>
                      <a:noAutofit/>
                    </a:bodyPr>
                    <a:lstStyle/>
                    <a:p>
                      <a:pPr indent="0" lvl="0" marL="0" rtl="0" algn="ctr">
                        <a:spcBef>
                          <a:spcPts val="0"/>
                        </a:spcBef>
                        <a:spcAft>
                          <a:spcPts val="0"/>
                        </a:spcAft>
                        <a:buNone/>
                      </a:pPr>
                      <a:r>
                        <a:rPr lang="en-US">
                          <a:latin typeface="Palatino"/>
                          <a:ea typeface="Palatino"/>
                          <a:cs typeface="Palatino"/>
                          <a:sym typeface="Palatino"/>
                        </a:rPr>
                        <a:t>Neoplastic</a:t>
                      </a:r>
                      <a:endParaRPr>
                        <a:latin typeface="Palatino"/>
                        <a:ea typeface="Palatino"/>
                        <a:cs typeface="Palatino"/>
                        <a:sym typeface="Palatino"/>
                      </a:endParaRPr>
                    </a:p>
                  </a:txBody>
                  <a:tcPr marT="91425" marB="91425" marR="91425" marL="91425" anchor="ctr">
                    <a:solidFill>
                      <a:srgbClr val="CFE2F3"/>
                    </a:solidFill>
                  </a:tcPr>
                </a:tc>
              </a:tr>
              <a:tr h="675150">
                <a:tc>
                  <a:txBody>
                    <a:bodyPr>
                      <a:noAutofit/>
                    </a:bodyPr>
                    <a:lstStyle/>
                    <a:p>
                      <a:pPr indent="0" lvl="0" marL="0" rtl="0" algn="ctr">
                        <a:spcBef>
                          <a:spcPts val="0"/>
                        </a:spcBef>
                        <a:spcAft>
                          <a:spcPts val="0"/>
                        </a:spcAft>
                        <a:buNone/>
                      </a:pPr>
                      <a:r>
                        <a:rPr lang="en-US"/>
                        <a:t>90%</a:t>
                      </a:r>
                      <a:endParaRPr/>
                    </a:p>
                  </a:txBody>
                  <a:tcPr marT="91425" marB="91425" marR="91425" marL="91425" anchor="ctr"/>
                </a:tc>
                <a:tc>
                  <a:txBody>
                    <a:bodyPr>
                      <a:noAutofit/>
                    </a:bodyPr>
                    <a:lstStyle/>
                    <a:p>
                      <a:pPr indent="0" lvl="0" marL="0" rtl="0" algn="ctr">
                        <a:spcBef>
                          <a:spcPts val="0"/>
                        </a:spcBef>
                        <a:spcAft>
                          <a:spcPts val="0"/>
                        </a:spcAft>
                        <a:buNone/>
                      </a:pPr>
                      <a:r>
                        <a:rPr lang="en-US"/>
                        <a:t>10%</a:t>
                      </a:r>
                      <a:endParaRPr/>
                    </a:p>
                  </a:txBody>
                  <a:tcPr marT="91425" marB="91425" marR="91425" marL="91425" anchor="ctr"/>
                </a:tc>
              </a:tr>
              <a:tr h="675150">
                <a:tc>
                  <a:txBody>
                    <a:bodyPr>
                      <a:noAutofit/>
                    </a:bodyPr>
                    <a:lstStyle/>
                    <a:p>
                      <a:pPr indent="-317500" lvl="0" marL="457200" rtl="0" algn="l">
                        <a:spcBef>
                          <a:spcPts val="0"/>
                        </a:spcBef>
                        <a:spcAft>
                          <a:spcPts val="0"/>
                        </a:spcAft>
                        <a:buSzPts val="1400"/>
                        <a:buFont typeface="Palatino"/>
                        <a:buChar char="-"/>
                      </a:pPr>
                      <a:r>
                        <a:rPr lang="en-US">
                          <a:latin typeface="Palatino"/>
                          <a:ea typeface="Palatino"/>
                          <a:cs typeface="Palatino"/>
                          <a:sym typeface="Palatino"/>
                        </a:rPr>
                        <a:t>Hyperplastic polyps</a:t>
                      </a:r>
                      <a:endParaRPr>
                        <a:latin typeface="Palatino"/>
                        <a:ea typeface="Palatino"/>
                        <a:cs typeface="Palatino"/>
                        <a:sym typeface="Palatino"/>
                      </a:endParaRPr>
                    </a:p>
                    <a:p>
                      <a:pPr indent="-317500" lvl="0" marL="457200" rtl="0" algn="l">
                        <a:spcBef>
                          <a:spcPts val="0"/>
                        </a:spcBef>
                        <a:spcAft>
                          <a:spcPts val="0"/>
                        </a:spcAft>
                        <a:buSzPts val="1400"/>
                        <a:buFont typeface="Palatino"/>
                        <a:buChar char="-"/>
                      </a:pPr>
                      <a:r>
                        <a:rPr lang="en-US">
                          <a:latin typeface="Palatino"/>
                          <a:ea typeface="Palatino"/>
                          <a:cs typeface="Palatino"/>
                          <a:sym typeface="Palatino"/>
                        </a:rPr>
                        <a:t>Hamartomatous polyps </a:t>
                      </a:r>
                      <a:r>
                        <a:rPr lang="en-US" sz="1000">
                          <a:latin typeface="Palatino"/>
                          <a:ea typeface="Palatino"/>
                          <a:cs typeface="Palatino"/>
                          <a:sym typeface="Palatino"/>
                        </a:rPr>
                        <a:t>(juvenile &amp; peutz-jeghers polyps)</a:t>
                      </a:r>
                      <a:endParaRPr sz="1000">
                        <a:latin typeface="Palatino"/>
                        <a:ea typeface="Palatino"/>
                        <a:cs typeface="Palatino"/>
                        <a:sym typeface="Palatino"/>
                      </a:endParaRPr>
                    </a:p>
                    <a:p>
                      <a:pPr indent="-317500" lvl="0" marL="457200" rtl="0" algn="l">
                        <a:spcBef>
                          <a:spcPts val="0"/>
                        </a:spcBef>
                        <a:spcAft>
                          <a:spcPts val="0"/>
                        </a:spcAft>
                        <a:buSzPts val="1400"/>
                        <a:buFont typeface="Palatino"/>
                        <a:buChar char="-"/>
                      </a:pPr>
                      <a:r>
                        <a:rPr lang="en-US">
                          <a:latin typeface="Palatino"/>
                          <a:ea typeface="Palatino"/>
                          <a:cs typeface="Palatino"/>
                          <a:sym typeface="Palatino"/>
                        </a:rPr>
                        <a:t>Inflammatory polyps</a:t>
                      </a:r>
                      <a:endParaRPr>
                        <a:latin typeface="Palatino"/>
                        <a:ea typeface="Palatino"/>
                        <a:cs typeface="Palatino"/>
                        <a:sym typeface="Palatino"/>
                      </a:endParaRPr>
                    </a:p>
                    <a:p>
                      <a:pPr indent="-317500" lvl="0" marL="457200" rtl="0" algn="l">
                        <a:spcBef>
                          <a:spcPts val="0"/>
                        </a:spcBef>
                        <a:spcAft>
                          <a:spcPts val="0"/>
                        </a:spcAft>
                        <a:buSzPts val="1400"/>
                        <a:buFont typeface="Palatino"/>
                        <a:buChar char="-"/>
                      </a:pPr>
                      <a:r>
                        <a:rPr lang="en-US">
                          <a:latin typeface="Palatino"/>
                          <a:ea typeface="Palatino"/>
                          <a:cs typeface="Palatino"/>
                          <a:sym typeface="Palatino"/>
                        </a:rPr>
                        <a:t>Lymphoid polyps</a:t>
                      </a:r>
                      <a:endParaRPr>
                        <a:latin typeface="Palatino"/>
                        <a:ea typeface="Palatino"/>
                        <a:cs typeface="Palatino"/>
                        <a:sym typeface="Palatino"/>
                      </a:endParaRPr>
                    </a:p>
                  </a:txBody>
                  <a:tcPr marT="91425" marB="91425" marR="91425" marL="91425"/>
                </a:tc>
                <a:tc>
                  <a:txBody>
                    <a:bodyPr>
                      <a:noAutofit/>
                    </a:bodyPr>
                    <a:lstStyle/>
                    <a:p>
                      <a:pPr indent="0" lvl="0" marL="0" rtl="0" algn="ctr">
                        <a:spcBef>
                          <a:spcPts val="0"/>
                        </a:spcBef>
                        <a:spcAft>
                          <a:spcPts val="0"/>
                        </a:spcAft>
                        <a:buNone/>
                      </a:pPr>
                      <a:r>
                        <a:rPr lang="en-US">
                          <a:latin typeface="Palatino"/>
                          <a:ea typeface="Palatino"/>
                          <a:cs typeface="Palatino"/>
                          <a:sym typeface="Palatino"/>
                        </a:rPr>
                        <a:t>Adenoma</a:t>
                      </a:r>
                      <a:endParaRPr>
                        <a:latin typeface="Palatino"/>
                        <a:ea typeface="Palatino"/>
                        <a:cs typeface="Palatino"/>
                        <a:sym typeface="Palatino"/>
                      </a:endParaRPr>
                    </a:p>
                    <a:p>
                      <a:pPr indent="0" lvl="0" marL="0" rtl="0" algn="ctr">
                        <a:spcBef>
                          <a:spcPts val="0"/>
                        </a:spcBef>
                        <a:spcAft>
                          <a:spcPts val="0"/>
                        </a:spcAft>
                        <a:buNone/>
                      </a:pPr>
                      <a:r>
                        <a:rPr lang="en-US">
                          <a:solidFill>
                            <a:srgbClr val="93C47D"/>
                          </a:solidFill>
                          <a:latin typeface="Palatino"/>
                          <a:ea typeface="Palatino"/>
                          <a:cs typeface="Palatino"/>
                          <a:sym typeface="Palatino"/>
                        </a:rPr>
                        <a:t>must have dysplasia </a:t>
                      </a:r>
                      <a:endParaRPr>
                        <a:solidFill>
                          <a:srgbClr val="93C47D"/>
                        </a:solidFill>
                        <a:latin typeface="Palatino"/>
                        <a:ea typeface="Palatino"/>
                        <a:cs typeface="Palatino"/>
                        <a:sym typeface="Palatino"/>
                      </a:endParaRPr>
                    </a:p>
                  </a:txBody>
                  <a:tcPr marT="91425" marB="91425" marR="91425" marL="91425" anchor="ct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pic>
        <p:nvPicPr>
          <p:cNvPr id="286" name="Google Shape;286;p33"/>
          <p:cNvPicPr preferRelativeResize="0"/>
          <p:nvPr/>
        </p:nvPicPr>
        <p:blipFill>
          <a:blip r:embed="rId3">
            <a:alphaModFix/>
          </a:blip>
          <a:stretch>
            <a:fillRect/>
          </a:stretch>
        </p:blipFill>
        <p:spPr>
          <a:xfrm>
            <a:off x="1747605" y="5194970"/>
            <a:ext cx="2810802" cy="1875176"/>
          </a:xfrm>
          <a:prstGeom prst="rect">
            <a:avLst/>
          </a:prstGeom>
          <a:noFill/>
          <a:ln>
            <a:noFill/>
          </a:ln>
        </p:spPr>
      </p:pic>
      <p:pic>
        <p:nvPicPr>
          <p:cNvPr id="287" name="Google Shape;287;p33"/>
          <p:cNvPicPr preferRelativeResize="0"/>
          <p:nvPr/>
        </p:nvPicPr>
        <p:blipFill>
          <a:blip r:embed="rId4">
            <a:alphaModFix/>
          </a:blip>
          <a:stretch>
            <a:fillRect/>
          </a:stretch>
        </p:blipFill>
        <p:spPr>
          <a:xfrm>
            <a:off x="208576" y="7428975"/>
            <a:ext cx="2810801" cy="2415125"/>
          </a:xfrm>
          <a:prstGeom prst="rect">
            <a:avLst/>
          </a:prstGeom>
          <a:noFill/>
          <a:ln>
            <a:noFill/>
          </a:ln>
        </p:spPr>
      </p:pic>
      <p:pic>
        <p:nvPicPr>
          <p:cNvPr id="288" name="Google Shape;288;p33"/>
          <p:cNvPicPr preferRelativeResize="0"/>
          <p:nvPr/>
        </p:nvPicPr>
        <p:blipFill>
          <a:blip r:embed="rId5">
            <a:alphaModFix/>
          </a:blip>
          <a:stretch>
            <a:fillRect/>
          </a:stretch>
        </p:blipFill>
        <p:spPr>
          <a:xfrm>
            <a:off x="3231550" y="7349100"/>
            <a:ext cx="2280649" cy="2415126"/>
          </a:xfrm>
          <a:prstGeom prst="rect">
            <a:avLst/>
          </a:prstGeom>
          <a:noFill/>
          <a:ln>
            <a:noFill/>
          </a:ln>
        </p:spPr>
      </p:pic>
      <p:sp>
        <p:nvSpPr>
          <p:cNvPr id="289" name="Google Shape;289;p33"/>
          <p:cNvSpPr txBox="1"/>
          <p:nvPr/>
        </p:nvSpPr>
        <p:spPr>
          <a:xfrm>
            <a:off x="309725" y="162062"/>
            <a:ext cx="5888400" cy="272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a:solidFill>
                  <a:schemeClr val="dk1"/>
                </a:solidFill>
                <a:latin typeface="Palatino"/>
                <a:ea typeface="Palatino"/>
                <a:cs typeface="Palatino"/>
                <a:sym typeface="Palatino"/>
              </a:rPr>
              <a:t>A 26-year-old man presents with intermittent crampy abdominal pain,</a:t>
            </a:r>
            <a:endParaRPr b="1">
              <a:solidFill>
                <a:schemeClr val="dk1"/>
              </a:solidFill>
              <a:latin typeface="Palatino"/>
              <a:ea typeface="Palatino"/>
              <a:cs typeface="Palatino"/>
              <a:sym typeface="Palatino"/>
            </a:endParaRPr>
          </a:p>
          <a:p>
            <a:pPr indent="0" lvl="0" marL="0" rtl="0" algn="l">
              <a:spcBef>
                <a:spcPts val="0"/>
              </a:spcBef>
              <a:spcAft>
                <a:spcPts val="0"/>
              </a:spcAft>
              <a:buClr>
                <a:schemeClr val="dk1"/>
              </a:buClr>
              <a:buSzPts val="1100"/>
              <a:buFont typeface="Arial"/>
              <a:buNone/>
            </a:pPr>
            <a:r>
              <a:rPr b="1" lang="en-US">
                <a:solidFill>
                  <a:schemeClr val="dk1"/>
                </a:solidFill>
                <a:latin typeface="Palatino"/>
                <a:ea typeface="Palatino"/>
                <a:cs typeface="Palatino"/>
                <a:sym typeface="Palatino"/>
              </a:rPr>
              <a:t>diarrhea without noticeable blood, and weight loss of 15 lb over 10</a:t>
            </a:r>
            <a:endParaRPr b="1">
              <a:solidFill>
                <a:schemeClr val="dk1"/>
              </a:solidFill>
              <a:latin typeface="Palatino"/>
              <a:ea typeface="Palatino"/>
              <a:cs typeface="Palatino"/>
              <a:sym typeface="Palatino"/>
            </a:endParaRPr>
          </a:p>
          <a:p>
            <a:pPr indent="0" lvl="0" marL="0" rtl="0" algn="l">
              <a:spcBef>
                <a:spcPts val="0"/>
              </a:spcBef>
              <a:spcAft>
                <a:spcPts val="0"/>
              </a:spcAft>
              <a:buClr>
                <a:schemeClr val="dk1"/>
              </a:buClr>
              <a:buSzPts val="1100"/>
              <a:buFont typeface="Arial"/>
              <a:buNone/>
            </a:pPr>
            <a:r>
              <a:rPr b="1" lang="en-US">
                <a:solidFill>
                  <a:schemeClr val="dk1"/>
                </a:solidFill>
                <a:latin typeface="Palatino"/>
                <a:ea typeface="Palatino"/>
                <a:cs typeface="Palatino"/>
                <a:sym typeface="Palatino"/>
              </a:rPr>
              <a:t>months. The bowel symptoms, including the diarrhea, wake him from</a:t>
            </a:r>
            <a:endParaRPr b="1">
              <a:solidFill>
                <a:schemeClr val="dk1"/>
              </a:solidFill>
              <a:latin typeface="Palatino"/>
              <a:ea typeface="Palatino"/>
              <a:cs typeface="Palatino"/>
              <a:sym typeface="Palatino"/>
            </a:endParaRPr>
          </a:p>
          <a:p>
            <a:pPr indent="0" lvl="0" marL="0" rtl="0" algn="l">
              <a:spcBef>
                <a:spcPts val="0"/>
              </a:spcBef>
              <a:spcAft>
                <a:spcPts val="0"/>
              </a:spcAft>
              <a:buClr>
                <a:schemeClr val="dk1"/>
              </a:buClr>
              <a:buSzPts val="1100"/>
              <a:buFont typeface="Arial"/>
              <a:buNone/>
            </a:pPr>
            <a:r>
              <a:rPr b="1" lang="en-US">
                <a:solidFill>
                  <a:schemeClr val="dk1"/>
                </a:solidFill>
                <a:latin typeface="Palatino"/>
                <a:ea typeface="Palatino"/>
                <a:cs typeface="Palatino"/>
                <a:sym typeface="Palatino"/>
              </a:rPr>
              <a:t>sleep; he resumed smoking cigarettes a year ago. His older brother has</a:t>
            </a:r>
            <a:endParaRPr b="1">
              <a:solidFill>
                <a:schemeClr val="dk1"/>
              </a:solidFill>
              <a:latin typeface="Palatino"/>
              <a:ea typeface="Palatino"/>
              <a:cs typeface="Palatino"/>
              <a:sym typeface="Palatino"/>
            </a:endParaRPr>
          </a:p>
          <a:p>
            <a:pPr indent="0" lvl="0" marL="0" rtl="0" algn="l">
              <a:spcBef>
                <a:spcPts val="0"/>
              </a:spcBef>
              <a:spcAft>
                <a:spcPts val="0"/>
              </a:spcAft>
              <a:buClr>
                <a:schemeClr val="dk1"/>
              </a:buClr>
              <a:buSzPts val="1100"/>
              <a:buFont typeface="Arial"/>
              <a:buNone/>
            </a:pPr>
            <a:r>
              <a:rPr b="1" lang="en-US">
                <a:solidFill>
                  <a:schemeClr val="dk1"/>
                </a:solidFill>
                <a:latin typeface="Palatino"/>
                <a:ea typeface="Palatino"/>
                <a:cs typeface="Palatino"/>
                <a:sym typeface="Palatino"/>
              </a:rPr>
              <a:t>had similar symptoms but has not yet been evaluated. Stool leukocytes are present. Results of examination with sigmoidoscopy are normal.</a:t>
            </a:r>
            <a:endParaRPr b="1">
              <a:solidFill>
                <a:schemeClr val="dk1"/>
              </a:solidFill>
              <a:latin typeface="Palatino"/>
              <a:ea typeface="Palatino"/>
              <a:cs typeface="Palatino"/>
              <a:sym typeface="Palatino"/>
            </a:endParaRPr>
          </a:p>
          <a:p>
            <a:pPr indent="0" lvl="0" marL="0" rtl="0" algn="l">
              <a:spcBef>
                <a:spcPts val="0"/>
              </a:spcBef>
              <a:spcAft>
                <a:spcPts val="0"/>
              </a:spcAft>
              <a:buClr>
                <a:schemeClr val="dk1"/>
              </a:buClr>
              <a:buSzPts val="1100"/>
              <a:buFont typeface="Arial"/>
              <a:buNone/>
            </a:pPr>
            <a:r>
              <a:rPr b="1" lang="en-US">
                <a:solidFill>
                  <a:schemeClr val="dk1"/>
                </a:solidFill>
                <a:latin typeface="Palatino"/>
                <a:ea typeface="Palatino"/>
                <a:cs typeface="Palatino"/>
                <a:sym typeface="Palatino"/>
              </a:rPr>
              <a:t>Which of the following is the most likely diagnosis for this patient?</a:t>
            </a:r>
            <a:endParaRPr b="1">
              <a:solidFill>
                <a:schemeClr val="dk1"/>
              </a:solidFill>
              <a:latin typeface="Palatino"/>
              <a:ea typeface="Palatino"/>
              <a:cs typeface="Palatino"/>
              <a:sym typeface="Palatino"/>
            </a:endParaRPr>
          </a:p>
          <a:p>
            <a:pPr indent="-317500" lvl="0" marL="457200" rtl="0" algn="l">
              <a:spcBef>
                <a:spcPts val="0"/>
              </a:spcBef>
              <a:spcAft>
                <a:spcPts val="0"/>
              </a:spcAft>
              <a:buClr>
                <a:schemeClr val="dk1"/>
              </a:buClr>
              <a:buSzPts val="1400"/>
              <a:buFont typeface="Palatino"/>
              <a:buAutoNum type="alphaUcPeriod"/>
            </a:pPr>
            <a:r>
              <a:rPr lang="en-US">
                <a:solidFill>
                  <a:schemeClr val="dk1"/>
                </a:solidFill>
                <a:latin typeface="Palatino"/>
                <a:ea typeface="Palatino"/>
                <a:cs typeface="Palatino"/>
                <a:sym typeface="Palatino"/>
              </a:rPr>
              <a:t>Irritable bowel syndrome</a:t>
            </a:r>
            <a:endParaRPr>
              <a:solidFill>
                <a:schemeClr val="dk1"/>
              </a:solidFill>
              <a:latin typeface="Palatino"/>
              <a:ea typeface="Palatino"/>
              <a:cs typeface="Palatino"/>
              <a:sym typeface="Palatino"/>
            </a:endParaRPr>
          </a:p>
          <a:p>
            <a:pPr indent="-317500" lvl="0" marL="457200" rtl="0" algn="l">
              <a:spcBef>
                <a:spcPts val="0"/>
              </a:spcBef>
              <a:spcAft>
                <a:spcPts val="0"/>
              </a:spcAft>
              <a:buClr>
                <a:schemeClr val="dk1"/>
              </a:buClr>
              <a:buSzPts val="1400"/>
              <a:buFont typeface="Palatino"/>
              <a:buAutoNum type="alphaUcPeriod"/>
            </a:pPr>
            <a:r>
              <a:rPr lang="en-US">
                <a:solidFill>
                  <a:schemeClr val="dk1"/>
                </a:solidFill>
                <a:latin typeface="Palatino"/>
                <a:ea typeface="Palatino"/>
                <a:cs typeface="Palatino"/>
                <a:sym typeface="Palatino"/>
              </a:rPr>
              <a:t>Acute appendicitis</a:t>
            </a:r>
            <a:endParaRPr>
              <a:solidFill>
                <a:schemeClr val="dk1"/>
              </a:solidFill>
              <a:latin typeface="Palatino"/>
              <a:ea typeface="Palatino"/>
              <a:cs typeface="Palatino"/>
              <a:sym typeface="Palatino"/>
            </a:endParaRPr>
          </a:p>
          <a:p>
            <a:pPr indent="-317500" lvl="0" marL="457200" rtl="0" algn="l">
              <a:spcBef>
                <a:spcPts val="0"/>
              </a:spcBef>
              <a:spcAft>
                <a:spcPts val="0"/>
              </a:spcAft>
              <a:buClr>
                <a:srgbClr val="FF0000"/>
              </a:buClr>
              <a:buSzPts val="1400"/>
              <a:buFont typeface="Palatino"/>
              <a:buAutoNum type="alphaUcPeriod"/>
            </a:pPr>
            <a:r>
              <a:rPr lang="en-US">
                <a:solidFill>
                  <a:schemeClr val="dk1"/>
                </a:solidFill>
                <a:latin typeface="Palatino"/>
                <a:ea typeface="Palatino"/>
                <a:cs typeface="Palatino"/>
                <a:sym typeface="Palatino"/>
              </a:rPr>
              <a:t>Crohn disease</a:t>
            </a:r>
            <a:endParaRPr>
              <a:solidFill>
                <a:schemeClr val="dk1"/>
              </a:solidFill>
              <a:latin typeface="Palatino"/>
              <a:ea typeface="Palatino"/>
              <a:cs typeface="Palatino"/>
              <a:sym typeface="Palatino"/>
            </a:endParaRPr>
          </a:p>
          <a:p>
            <a:pPr indent="-317500" lvl="0" marL="457200" rtl="0" algn="l">
              <a:spcBef>
                <a:spcPts val="0"/>
              </a:spcBef>
              <a:spcAft>
                <a:spcPts val="0"/>
              </a:spcAft>
              <a:buClr>
                <a:schemeClr val="dk1"/>
              </a:buClr>
              <a:buSzPts val="1400"/>
              <a:buFont typeface="Palatino"/>
              <a:buAutoNum type="alphaUcPeriod"/>
            </a:pPr>
            <a:r>
              <a:rPr lang="en-US">
                <a:solidFill>
                  <a:schemeClr val="dk1"/>
                </a:solidFill>
                <a:latin typeface="Palatino"/>
                <a:ea typeface="Palatino"/>
                <a:cs typeface="Palatino"/>
                <a:sym typeface="Palatino"/>
              </a:rPr>
              <a:t>Ulcerative colitis</a:t>
            </a:r>
            <a:endParaRPr>
              <a:solidFill>
                <a:schemeClr val="dk1"/>
              </a:solidFill>
              <a:latin typeface="Palatino"/>
              <a:ea typeface="Palatino"/>
              <a:cs typeface="Palatino"/>
              <a:sym typeface="Palatino"/>
            </a:endParaRPr>
          </a:p>
          <a:p>
            <a:pPr indent="-317500" lvl="0" marL="457200" rtl="0" algn="l">
              <a:spcBef>
                <a:spcPts val="0"/>
              </a:spcBef>
              <a:spcAft>
                <a:spcPts val="0"/>
              </a:spcAft>
              <a:buClr>
                <a:schemeClr val="dk1"/>
              </a:buClr>
              <a:buSzPts val="1400"/>
              <a:buFont typeface="Palatino"/>
              <a:buAutoNum type="alphaUcPeriod"/>
            </a:pPr>
            <a:r>
              <a:rPr lang="en-US">
                <a:solidFill>
                  <a:schemeClr val="dk1"/>
                </a:solidFill>
                <a:latin typeface="Palatino"/>
                <a:ea typeface="Palatino"/>
                <a:cs typeface="Palatino"/>
                <a:sym typeface="Palatino"/>
              </a:rPr>
              <a:t>Colon cancer</a:t>
            </a:r>
            <a:endParaRPr>
              <a:solidFill>
                <a:schemeClr val="dk1"/>
              </a:solidFill>
              <a:latin typeface="Palatino"/>
              <a:ea typeface="Palatino"/>
              <a:cs typeface="Palatino"/>
              <a:sym typeface="Palatino"/>
            </a:endParaRPr>
          </a:p>
          <a:p>
            <a:pPr indent="0" lvl="0" marL="0" rtl="0" algn="l">
              <a:spcBef>
                <a:spcPts val="0"/>
              </a:spcBef>
              <a:spcAft>
                <a:spcPts val="0"/>
              </a:spcAft>
              <a:buClr>
                <a:schemeClr val="dk1"/>
              </a:buClr>
              <a:buSzPts val="1100"/>
              <a:buFont typeface="Arial"/>
              <a:buNone/>
            </a:pPr>
            <a:r>
              <a:t/>
            </a:r>
            <a:endParaRPr>
              <a:solidFill>
                <a:schemeClr val="dk1"/>
              </a:solidFill>
              <a:latin typeface="Palatino"/>
              <a:ea typeface="Palatino"/>
              <a:cs typeface="Palatino"/>
              <a:sym typeface="Palatino"/>
            </a:endParaRPr>
          </a:p>
          <a:p>
            <a:pPr indent="0" lvl="0" marL="0" rtl="0" algn="l">
              <a:spcBef>
                <a:spcPts val="0"/>
              </a:spcBef>
              <a:spcAft>
                <a:spcPts val="0"/>
              </a:spcAft>
              <a:buClr>
                <a:schemeClr val="dk1"/>
              </a:buClr>
              <a:buSzPts val="1100"/>
              <a:buFont typeface="Arial"/>
              <a:buNone/>
            </a:pPr>
            <a:r>
              <a:rPr b="1" lang="en-US">
                <a:solidFill>
                  <a:schemeClr val="dk1"/>
                </a:solidFill>
                <a:latin typeface="Palatino"/>
                <a:ea typeface="Palatino"/>
                <a:cs typeface="Palatino"/>
                <a:sym typeface="Palatino"/>
              </a:rPr>
              <a:t>Which of the following statements regarding the</a:t>
            </a:r>
            <a:endParaRPr b="1">
              <a:solidFill>
                <a:schemeClr val="dk1"/>
              </a:solidFill>
              <a:latin typeface="Palatino"/>
              <a:ea typeface="Palatino"/>
              <a:cs typeface="Palatino"/>
              <a:sym typeface="Palatino"/>
            </a:endParaRPr>
          </a:p>
          <a:p>
            <a:pPr indent="0" lvl="0" marL="0" rtl="0" algn="l">
              <a:spcBef>
                <a:spcPts val="0"/>
              </a:spcBef>
              <a:spcAft>
                <a:spcPts val="0"/>
              </a:spcAft>
              <a:buClr>
                <a:schemeClr val="dk1"/>
              </a:buClr>
              <a:buSzPts val="1100"/>
              <a:buFont typeface="Arial"/>
              <a:buNone/>
            </a:pPr>
            <a:r>
              <a:rPr b="1" lang="en-US">
                <a:solidFill>
                  <a:schemeClr val="dk1"/>
                </a:solidFill>
                <a:latin typeface="Palatino"/>
                <a:ea typeface="Palatino"/>
                <a:cs typeface="Palatino"/>
                <a:sym typeface="Palatino"/>
              </a:rPr>
              <a:t>relationship between colon cancer and polyps is false?</a:t>
            </a:r>
            <a:endParaRPr>
              <a:solidFill>
                <a:schemeClr val="dk1"/>
              </a:solidFill>
              <a:latin typeface="Palatino"/>
              <a:ea typeface="Palatino"/>
              <a:cs typeface="Palatino"/>
              <a:sym typeface="Palatino"/>
            </a:endParaRPr>
          </a:p>
          <a:p>
            <a:pPr indent="-317500" lvl="0" marL="457200" rtl="0" algn="l">
              <a:spcBef>
                <a:spcPts val="0"/>
              </a:spcBef>
              <a:spcAft>
                <a:spcPts val="0"/>
              </a:spcAft>
              <a:buClr>
                <a:schemeClr val="dk1"/>
              </a:buClr>
              <a:buSzPts val="1400"/>
              <a:buFont typeface="Palatino"/>
              <a:buAutoNum type="alphaUcPeriod"/>
            </a:pPr>
            <a:r>
              <a:rPr lang="en-US">
                <a:solidFill>
                  <a:schemeClr val="dk1"/>
                </a:solidFill>
                <a:latin typeface="Palatino"/>
                <a:ea typeface="Palatino"/>
                <a:cs typeface="Palatino"/>
                <a:sym typeface="Palatino"/>
              </a:rPr>
              <a:t>Most colorectal cancers arise from preexisting adenomas</a:t>
            </a:r>
            <a:endParaRPr>
              <a:solidFill>
                <a:schemeClr val="dk1"/>
              </a:solidFill>
              <a:latin typeface="Palatino"/>
              <a:ea typeface="Palatino"/>
              <a:cs typeface="Palatino"/>
              <a:sym typeface="Palatino"/>
            </a:endParaRPr>
          </a:p>
          <a:p>
            <a:pPr indent="-317500" lvl="0" marL="457200" rtl="0" algn="l">
              <a:spcBef>
                <a:spcPts val="0"/>
              </a:spcBef>
              <a:spcAft>
                <a:spcPts val="0"/>
              </a:spcAft>
              <a:buClr>
                <a:srgbClr val="FF0000"/>
              </a:buClr>
              <a:buSzPts val="1400"/>
              <a:buFont typeface="Palatino"/>
              <a:buAutoNum type="alphaUcPeriod"/>
            </a:pPr>
            <a:r>
              <a:rPr lang="en-US">
                <a:solidFill>
                  <a:schemeClr val="dk1"/>
                </a:solidFill>
                <a:latin typeface="Palatino"/>
                <a:ea typeface="Palatino"/>
                <a:cs typeface="Palatino"/>
                <a:sym typeface="Palatino"/>
              </a:rPr>
              <a:t>Adenomatous polyps, as well as juvenile polyps, hamartomas, and inflammatory polyps, progress to colorectal carcinoma</a:t>
            </a:r>
            <a:endParaRPr>
              <a:solidFill>
                <a:schemeClr val="dk1"/>
              </a:solidFill>
              <a:latin typeface="Palatino"/>
              <a:ea typeface="Palatino"/>
              <a:cs typeface="Palatino"/>
              <a:sym typeface="Palatino"/>
            </a:endParaRPr>
          </a:p>
          <a:p>
            <a:pPr indent="-317500" lvl="0" marL="457200" rtl="0" algn="l">
              <a:spcBef>
                <a:spcPts val="0"/>
              </a:spcBef>
              <a:spcAft>
                <a:spcPts val="0"/>
              </a:spcAft>
              <a:buClr>
                <a:schemeClr val="dk1"/>
              </a:buClr>
              <a:buSzPts val="1400"/>
              <a:buFont typeface="Palatino"/>
              <a:buAutoNum type="alphaUcPeriod"/>
            </a:pPr>
            <a:r>
              <a:rPr lang="en-US">
                <a:solidFill>
                  <a:schemeClr val="dk1"/>
                </a:solidFill>
                <a:latin typeface="Palatino"/>
                <a:ea typeface="Palatino"/>
                <a:cs typeface="Palatino"/>
                <a:sym typeface="Palatino"/>
              </a:rPr>
              <a:t>Larger polyps, especially those larger than 1 cm, are more likely to contain invasive carcinoma</a:t>
            </a:r>
            <a:endParaRPr>
              <a:solidFill>
                <a:schemeClr val="dk1"/>
              </a:solidFill>
              <a:latin typeface="Palatino"/>
              <a:ea typeface="Palatino"/>
              <a:cs typeface="Palatino"/>
              <a:sym typeface="Palatino"/>
            </a:endParaRPr>
          </a:p>
          <a:p>
            <a:pPr indent="-317500" lvl="0" marL="457200" rtl="0" algn="l">
              <a:spcBef>
                <a:spcPts val="0"/>
              </a:spcBef>
              <a:spcAft>
                <a:spcPts val="0"/>
              </a:spcAft>
              <a:buClr>
                <a:schemeClr val="dk1"/>
              </a:buClr>
              <a:buSzPts val="1400"/>
              <a:buFont typeface="Palatino"/>
              <a:buAutoNum type="alphaUcPeriod"/>
            </a:pPr>
            <a:r>
              <a:rPr lang="en-US">
                <a:solidFill>
                  <a:schemeClr val="dk1"/>
                </a:solidFill>
                <a:latin typeface="Palatino"/>
                <a:ea typeface="Palatino"/>
                <a:cs typeface="Palatino"/>
                <a:sym typeface="Palatino"/>
              </a:rPr>
              <a:t>On the basis of histology, villous polyps are more likely to contain invasive carcinoma than are tubular polyps</a:t>
            </a:r>
            <a:endParaRPr>
              <a:solidFill>
                <a:schemeClr val="dk1"/>
              </a:solidFill>
              <a:latin typeface="Palatino"/>
              <a:ea typeface="Palatino"/>
              <a:cs typeface="Palatino"/>
              <a:sym typeface="Palatino"/>
            </a:endParaRPr>
          </a:p>
          <a:p>
            <a:pPr indent="0" lvl="0" marL="0" rtl="0" algn="l">
              <a:spcBef>
                <a:spcPts val="0"/>
              </a:spcBef>
              <a:spcAft>
                <a:spcPts val="0"/>
              </a:spcAft>
              <a:buNone/>
            </a:pPr>
            <a:r>
              <a:t/>
            </a:r>
            <a:endParaRPr/>
          </a:p>
        </p:txBody>
      </p:sp>
      <p:sp>
        <p:nvSpPr>
          <p:cNvPr id="290" name="Google Shape;290;p33"/>
          <p:cNvSpPr txBox="1"/>
          <p:nvPr/>
        </p:nvSpPr>
        <p:spPr>
          <a:xfrm>
            <a:off x="3231546" y="7003612"/>
            <a:ext cx="54864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666666"/>
                </a:solidFill>
              </a:rPr>
              <a:t>Crohn’s disease </a:t>
            </a:r>
            <a:endParaRPr>
              <a:solidFill>
                <a:srgbClr val="666666"/>
              </a:solidFill>
            </a:endParaRPr>
          </a:p>
        </p:txBody>
      </p:sp>
      <p:sp>
        <p:nvSpPr>
          <p:cNvPr id="291" name="Google Shape;291;p33"/>
          <p:cNvSpPr txBox="1"/>
          <p:nvPr/>
        </p:nvSpPr>
        <p:spPr>
          <a:xfrm flipH="1">
            <a:off x="102038" y="6441500"/>
            <a:ext cx="2057100" cy="131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666666"/>
                </a:solidFill>
              </a:rPr>
              <a:t>Crohn’s disease</a:t>
            </a:r>
            <a:endParaRPr>
              <a:solidFill>
                <a:srgbClr val="666666"/>
              </a:solidFill>
            </a:endParaRPr>
          </a:p>
        </p:txBody>
      </p:sp>
      <p:sp>
        <p:nvSpPr>
          <p:cNvPr id="292" name="Google Shape;292;p33"/>
          <p:cNvSpPr txBox="1"/>
          <p:nvPr/>
        </p:nvSpPr>
        <p:spPr>
          <a:xfrm>
            <a:off x="4558407" y="5621079"/>
            <a:ext cx="54864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666666"/>
                </a:solidFill>
              </a:rPr>
              <a:t>Ulcerative colitis </a:t>
            </a:r>
            <a:endParaRPr>
              <a:solidFill>
                <a:srgbClr val="666666"/>
              </a:solidFill>
            </a:endParaRPr>
          </a:p>
        </p:txBody>
      </p:sp>
      <p:sp>
        <p:nvSpPr>
          <p:cNvPr id="293" name="Google Shape;293;p33"/>
          <p:cNvSpPr txBox="1"/>
          <p:nvPr/>
        </p:nvSpPr>
        <p:spPr>
          <a:xfrm>
            <a:off x="3009075" y="2476500"/>
            <a:ext cx="3195600" cy="51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93C47D"/>
                </a:solidFill>
              </a:rPr>
              <a:t>Doctor </a:t>
            </a:r>
            <a:r>
              <a:rPr lang="en-US">
                <a:solidFill>
                  <a:srgbClr val="93C47D"/>
                </a:solidFill>
              </a:rPr>
              <a:t>didn't</a:t>
            </a:r>
            <a:r>
              <a:rPr lang="en-US">
                <a:solidFill>
                  <a:srgbClr val="93C47D"/>
                </a:solidFill>
              </a:rPr>
              <a:t> do them</a:t>
            </a:r>
            <a:endParaRPr>
              <a:solidFill>
                <a:srgbClr val="93C47D"/>
              </a:solidFill>
            </a:endParaRPr>
          </a:p>
        </p:txBody>
      </p:sp>
      <p:sp>
        <p:nvSpPr>
          <p:cNvPr id="294" name="Google Shape;294;p33"/>
          <p:cNvSpPr txBox="1"/>
          <p:nvPr/>
        </p:nvSpPr>
        <p:spPr>
          <a:xfrm>
            <a:off x="2095100" y="5194975"/>
            <a:ext cx="2463300" cy="18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93C47D"/>
                </a:solidFill>
                <a:latin typeface="Palatino"/>
                <a:ea typeface="Palatino"/>
                <a:cs typeface="Palatino"/>
                <a:sym typeface="Palatino"/>
              </a:rPr>
              <a:t>just inflammation</a:t>
            </a:r>
            <a:endParaRPr>
              <a:solidFill>
                <a:srgbClr val="93C47D"/>
              </a:solidFill>
              <a:latin typeface="Palatino"/>
              <a:ea typeface="Palatino"/>
              <a:cs typeface="Palatino"/>
              <a:sym typeface="Palatino"/>
            </a:endParaRPr>
          </a:p>
        </p:txBody>
      </p:sp>
      <p:sp>
        <p:nvSpPr>
          <p:cNvPr id="295" name="Google Shape;295;p33"/>
          <p:cNvSpPr txBox="1"/>
          <p:nvPr/>
        </p:nvSpPr>
        <p:spPr>
          <a:xfrm>
            <a:off x="0" y="6657350"/>
            <a:ext cx="2397900" cy="41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93C47D"/>
                </a:solidFill>
              </a:rPr>
              <a:t>1- fissure </a:t>
            </a:r>
            <a:endParaRPr>
              <a:solidFill>
                <a:srgbClr val="93C47D"/>
              </a:solidFill>
            </a:endParaRPr>
          </a:p>
          <a:p>
            <a:pPr indent="0" lvl="0" marL="0" rtl="0" algn="l">
              <a:spcBef>
                <a:spcPts val="0"/>
              </a:spcBef>
              <a:spcAft>
                <a:spcPts val="0"/>
              </a:spcAft>
              <a:buNone/>
            </a:pPr>
            <a:r>
              <a:rPr lang="en-US">
                <a:solidFill>
                  <a:srgbClr val="93C47D"/>
                </a:solidFill>
              </a:rPr>
              <a:t>2- Ulcer</a:t>
            </a:r>
            <a:endParaRPr>
              <a:solidFill>
                <a:srgbClr val="93C47D"/>
              </a:solidFill>
            </a:endParaRPr>
          </a:p>
          <a:p>
            <a:pPr indent="0" lvl="0" marL="0" rtl="0" algn="l">
              <a:spcBef>
                <a:spcPts val="0"/>
              </a:spcBef>
              <a:spcAft>
                <a:spcPts val="0"/>
              </a:spcAft>
              <a:buNone/>
            </a:pPr>
            <a:r>
              <a:rPr lang="en-US">
                <a:solidFill>
                  <a:srgbClr val="93C47D"/>
                </a:solidFill>
              </a:rPr>
              <a:t>3-transmural inflammation</a:t>
            </a:r>
            <a:endParaRPr>
              <a:solidFill>
                <a:srgbClr val="93C47D"/>
              </a:solidFill>
            </a:endParaRPr>
          </a:p>
        </p:txBody>
      </p:sp>
      <p:sp>
        <p:nvSpPr>
          <p:cNvPr id="296" name="Google Shape;296;p33"/>
          <p:cNvSpPr txBox="1"/>
          <p:nvPr/>
        </p:nvSpPr>
        <p:spPr>
          <a:xfrm>
            <a:off x="5632050" y="7522700"/>
            <a:ext cx="1226100" cy="224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93C47D"/>
                </a:solidFill>
                <a:latin typeface="Palatino"/>
                <a:ea typeface="Palatino"/>
                <a:cs typeface="Palatino"/>
                <a:sym typeface="Palatino"/>
              </a:rPr>
              <a:t>Cobblestone appearance</a:t>
            </a:r>
            <a:endParaRPr>
              <a:solidFill>
                <a:srgbClr val="93C47D"/>
              </a:solidFill>
              <a:latin typeface="Palatino"/>
              <a:ea typeface="Palatino"/>
              <a:cs typeface="Palatino"/>
              <a:sym typeface="Palatino"/>
            </a:endParaRPr>
          </a:p>
          <a:p>
            <a:pPr indent="0" lvl="0" marL="0" rtl="0" algn="l">
              <a:spcBef>
                <a:spcPts val="0"/>
              </a:spcBef>
              <a:spcAft>
                <a:spcPts val="0"/>
              </a:spcAft>
              <a:buNone/>
            </a:pPr>
            <a:r>
              <a:t/>
            </a:r>
            <a:endParaRPr>
              <a:solidFill>
                <a:srgbClr val="93C47D"/>
              </a:solidFill>
              <a:latin typeface="Palatino"/>
              <a:ea typeface="Palatino"/>
              <a:cs typeface="Palatino"/>
              <a:sym typeface="Palatino"/>
            </a:endParaRPr>
          </a:p>
          <a:p>
            <a:pPr indent="0" lvl="0" marL="0" rtl="0" algn="l">
              <a:spcBef>
                <a:spcPts val="0"/>
              </a:spcBef>
              <a:spcAft>
                <a:spcPts val="0"/>
              </a:spcAft>
              <a:buNone/>
            </a:pPr>
            <a:r>
              <a:t/>
            </a:r>
            <a:endParaRPr>
              <a:solidFill>
                <a:srgbClr val="93C47D"/>
              </a:solidFill>
              <a:latin typeface="Palatino"/>
              <a:ea typeface="Palatino"/>
              <a:cs typeface="Palatino"/>
              <a:sym typeface="Palatino"/>
            </a:endParaRPr>
          </a:p>
          <a:p>
            <a:pPr indent="0" lvl="0" marL="0" rtl="0" algn="l">
              <a:spcBef>
                <a:spcPts val="0"/>
              </a:spcBef>
              <a:spcAft>
                <a:spcPts val="0"/>
              </a:spcAft>
              <a:buNone/>
            </a:pPr>
            <a:r>
              <a:t/>
            </a:r>
            <a:endParaRPr>
              <a:solidFill>
                <a:srgbClr val="93C47D"/>
              </a:solidFill>
              <a:latin typeface="Palatino"/>
              <a:ea typeface="Palatino"/>
              <a:cs typeface="Palatino"/>
              <a:sym typeface="Palatino"/>
            </a:endParaRPr>
          </a:p>
          <a:p>
            <a:pPr indent="0" lvl="0" marL="0" rtl="0" algn="l">
              <a:spcBef>
                <a:spcPts val="0"/>
              </a:spcBef>
              <a:spcAft>
                <a:spcPts val="0"/>
              </a:spcAft>
              <a:buNone/>
            </a:pPr>
            <a:r>
              <a:rPr lang="en-US">
                <a:solidFill>
                  <a:srgbClr val="93C47D"/>
                </a:solidFill>
                <a:latin typeface="Palatino"/>
                <a:ea typeface="Palatino"/>
                <a:cs typeface="Palatino"/>
                <a:sym typeface="Palatino"/>
              </a:rPr>
              <a:t> </a:t>
            </a:r>
            <a:endParaRPr>
              <a:solidFill>
                <a:srgbClr val="93C47D"/>
              </a:solidFill>
              <a:latin typeface="Palatino"/>
              <a:ea typeface="Palatino"/>
              <a:cs typeface="Palatino"/>
              <a:sym typeface="Palatino"/>
            </a:endParaRPr>
          </a:p>
          <a:p>
            <a:pPr indent="0" lvl="0" marL="0" rtl="0" algn="l">
              <a:spcBef>
                <a:spcPts val="0"/>
              </a:spcBef>
              <a:spcAft>
                <a:spcPts val="0"/>
              </a:spcAft>
              <a:buNone/>
            </a:pPr>
            <a:r>
              <a:rPr lang="en-US">
                <a:solidFill>
                  <a:srgbClr val="93C47D"/>
                </a:solidFill>
                <a:latin typeface="Palatino"/>
                <a:ea typeface="Palatino"/>
                <a:cs typeface="Palatino"/>
                <a:sym typeface="Palatino"/>
              </a:rPr>
              <a:t>Creeping fat</a:t>
            </a:r>
            <a:endParaRPr>
              <a:solidFill>
                <a:srgbClr val="93C47D"/>
              </a:solidFill>
              <a:latin typeface="Palatino"/>
              <a:ea typeface="Palatino"/>
              <a:cs typeface="Palatino"/>
              <a:sym typeface="Palatin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Sp="0">
  <p:cSld>
    <p:bg>
      <p:bgPr>
        <a:solidFill>
          <a:schemeClr val="lt1"/>
        </a:solidFill>
      </p:bgPr>
    </p:bg>
    <p:spTree>
      <p:nvGrpSpPr>
        <p:cNvPr id="300" name="Shape 300"/>
        <p:cNvGrpSpPr/>
        <p:nvPr/>
      </p:nvGrpSpPr>
      <p:grpSpPr>
        <a:xfrm>
          <a:off x="0" y="0"/>
          <a:ext cx="0" cy="0"/>
          <a:chOff x="0" y="0"/>
          <a:chExt cx="0" cy="0"/>
        </a:xfrm>
      </p:grpSpPr>
      <p:sp>
        <p:nvSpPr>
          <p:cNvPr id="301" name="Google Shape;301;p34"/>
          <p:cNvSpPr txBox="1"/>
          <p:nvPr/>
        </p:nvSpPr>
        <p:spPr>
          <a:xfrm>
            <a:off x="704474" y="305879"/>
            <a:ext cx="5287500" cy="1200300"/>
          </a:xfrm>
          <a:prstGeom prst="rect">
            <a:avLst/>
          </a:prstGeom>
          <a:solidFill>
            <a:srgbClr val="FDF6F3"/>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accent3"/>
                </a:solidFill>
                <a:latin typeface="Arimo"/>
                <a:ea typeface="Arimo"/>
                <a:cs typeface="Arimo"/>
                <a:sym typeface="Arimo"/>
              </a:rPr>
              <a:t>كل الشكر والتقدير للجهود العظيمة</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accent3"/>
                </a:solidFill>
                <a:latin typeface="Arimo"/>
                <a:ea typeface="Arimo"/>
                <a:cs typeface="Arimo"/>
                <a:sym typeface="Arimo"/>
              </a:rPr>
              <a:t> من قبل أعضاء فريق علم الأمراض الكرام.</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chemeClr val="accent3"/>
              </a:solidFill>
              <a:latin typeface="Arimo"/>
              <a:ea typeface="Arimo"/>
              <a:cs typeface="Arimo"/>
              <a:sym typeface="Arimo"/>
            </a:endParaRPr>
          </a:p>
        </p:txBody>
      </p:sp>
      <p:sp>
        <p:nvSpPr>
          <p:cNvPr id="302" name="Google Shape;302;p34"/>
          <p:cNvSpPr txBox="1"/>
          <p:nvPr/>
        </p:nvSpPr>
        <p:spPr>
          <a:xfrm>
            <a:off x="4572000" y="1916668"/>
            <a:ext cx="2286000" cy="369300"/>
          </a:xfrm>
          <a:prstGeom prst="rect">
            <a:avLst/>
          </a:prstGeom>
          <a:solidFill>
            <a:srgbClr val="DCD2C8"/>
          </a:solidFill>
          <a:ln cap="flat" cmpd="sng" w="12700">
            <a:solidFill>
              <a:srgbClr val="BA8C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قادة فريق علم الأمراض</a:t>
            </a:r>
            <a:endParaRPr b="0" i="0" sz="1400" u="none" cap="none" strike="noStrike">
              <a:solidFill>
                <a:srgbClr val="000000"/>
              </a:solidFill>
              <a:latin typeface="Arial"/>
              <a:ea typeface="Arial"/>
              <a:cs typeface="Arial"/>
              <a:sym typeface="Arial"/>
            </a:endParaRPr>
          </a:p>
        </p:txBody>
      </p:sp>
      <p:sp>
        <p:nvSpPr>
          <p:cNvPr id="303" name="Google Shape;303;p34"/>
          <p:cNvSpPr txBox="1"/>
          <p:nvPr/>
        </p:nvSpPr>
        <p:spPr>
          <a:xfrm>
            <a:off x="4572000" y="4768334"/>
            <a:ext cx="2286000" cy="369300"/>
          </a:xfrm>
          <a:prstGeom prst="rect">
            <a:avLst/>
          </a:prstGeom>
          <a:solidFill>
            <a:srgbClr val="D5C9BD"/>
          </a:solidFill>
          <a:ln cap="flat" cmpd="sng" w="12700">
            <a:solidFill>
              <a:srgbClr val="BA8C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اعضاء فريق علم الأمراض</a:t>
            </a:r>
            <a:endParaRPr b="0" i="0" sz="1400" u="none" cap="none" strike="noStrike">
              <a:solidFill>
                <a:srgbClr val="000000"/>
              </a:solidFill>
              <a:latin typeface="Arial"/>
              <a:ea typeface="Arial"/>
              <a:cs typeface="Arial"/>
              <a:sym typeface="Arial"/>
            </a:endParaRPr>
          </a:p>
        </p:txBody>
      </p:sp>
      <p:sp>
        <p:nvSpPr>
          <p:cNvPr id="304" name="Google Shape;304;p34"/>
          <p:cNvSpPr txBox="1"/>
          <p:nvPr/>
        </p:nvSpPr>
        <p:spPr>
          <a:xfrm>
            <a:off x="0" y="2834959"/>
            <a:ext cx="6858000" cy="1354200"/>
          </a:xfrm>
          <a:prstGeom prst="rect">
            <a:avLst/>
          </a:prstGeom>
          <a:solidFill>
            <a:srgbClr val="EDEDED">
              <a:alpha val="49020"/>
            </a:srgbClr>
          </a:solid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1" i="0" sz="1800" u="none" cap="none" strike="noStrike">
              <a:solidFill>
                <a:srgbClr val="522507"/>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chemeClr val="accent5"/>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chemeClr val="accent5"/>
              </a:solidFill>
              <a:latin typeface="Century Gothic"/>
              <a:ea typeface="Century Gothic"/>
              <a:cs typeface="Century Gothic"/>
              <a:sym typeface="Century Gothic"/>
            </a:endParaRPr>
          </a:p>
        </p:txBody>
      </p:sp>
      <p:sp>
        <p:nvSpPr>
          <p:cNvPr id="305" name="Google Shape;305;p34"/>
          <p:cNvSpPr txBox="1"/>
          <p:nvPr/>
        </p:nvSpPr>
        <p:spPr>
          <a:xfrm>
            <a:off x="0" y="5137677"/>
            <a:ext cx="6858000" cy="4768200"/>
          </a:xfrm>
          <a:prstGeom prst="rect">
            <a:avLst/>
          </a:prstGeom>
          <a:solidFill>
            <a:srgbClr val="EDEDED">
              <a:alpha val="49020"/>
            </a:srgbClr>
          </a:solid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1600"/>
              <a:buFont typeface="Arial"/>
              <a:buNone/>
            </a:pPr>
            <a:r>
              <a:t/>
            </a:r>
            <a:endParaRPr b="1" sz="1700">
              <a:solidFill>
                <a:srgbClr val="783F04"/>
              </a:solidFill>
              <a:latin typeface="Century Gothic"/>
              <a:ea typeface="Century Gothic"/>
              <a:cs typeface="Century Gothic"/>
              <a:sym typeface="Century Gothic"/>
            </a:endParaRPr>
          </a:p>
          <a:p>
            <a:pPr indent="0" lvl="0" marL="0" rtl="0" algn="r">
              <a:spcBef>
                <a:spcPts val="0"/>
              </a:spcBef>
              <a:spcAft>
                <a:spcPts val="0"/>
              </a:spcAft>
              <a:buClr>
                <a:schemeClr val="dk1"/>
              </a:buClr>
              <a:buSzPts val="1600"/>
              <a:buFont typeface="Arial"/>
              <a:buNone/>
            </a:pPr>
            <a:r>
              <a:rPr b="1" lang="en-US" sz="1700">
                <a:solidFill>
                  <a:srgbClr val="783F04"/>
                </a:solidFill>
                <a:latin typeface="Century Gothic"/>
                <a:ea typeface="Century Gothic"/>
                <a:cs typeface="Century Gothic"/>
                <a:sym typeface="Century Gothic"/>
              </a:rPr>
              <a:t>سلطان ناصر الناصر</a:t>
            </a:r>
            <a:endParaRPr b="1" sz="1700">
              <a:solidFill>
                <a:srgbClr val="783F04"/>
              </a:solidFill>
              <a:latin typeface="Century Gothic"/>
              <a:ea typeface="Century Gothic"/>
              <a:cs typeface="Century Gothic"/>
              <a:sym typeface="Century Gothic"/>
            </a:endParaRPr>
          </a:p>
          <a:p>
            <a:pPr indent="0" lvl="0" marL="0" rtl="0" algn="r">
              <a:spcBef>
                <a:spcPts val="0"/>
              </a:spcBef>
              <a:spcAft>
                <a:spcPts val="0"/>
              </a:spcAft>
              <a:buClr>
                <a:schemeClr val="dk1"/>
              </a:buClr>
              <a:buSzPts val="1600"/>
              <a:buFont typeface="Arial"/>
              <a:buNone/>
            </a:pPr>
            <a:r>
              <a:rPr b="1" lang="en-US" sz="1700">
                <a:solidFill>
                  <a:srgbClr val="783F04"/>
                </a:solidFill>
                <a:latin typeface="Century Gothic"/>
                <a:ea typeface="Century Gothic"/>
                <a:cs typeface="Century Gothic"/>
                <a:sym typeface="Century Gothic"/>
              </a:rPr>
              <a:t>منصور العبرة</a:t>
            </a:r>
            <a:endParaRPr b="1" sz="1700">
              <a:solidFill>
                <a:srgbClr val="783F04"/>
              </a:solidFill>
              <a:latin typeface="Century Gothic"/>
              <a:ea typeface="Century Gothic"/>
              <a:cs typeface="Century Gothic"/>
              <a:sym typeface="Century Gothic"/>
            </a:endParaRPr>
          </a:p>
          <a:p>
            <a:pPr indent="0" lvl="0" marL="0" rtl="0" algn="r">
              <a:spcBef>
                <a:spcPts val="0"/>
              </a:spcBef>
              <a:spcAft>
                <a:spcPts val="0"/>
              </a:spcAft>
              <a:buClr>
                <a:schemeClr val="dk1"/>
              </a:buClr>
              <a:buSzPts val="1600"/>
              <a:buFont typeface="Arial"/>
              <a:buNone/>
            </a:pPr>
            <a:r>
              <a:rPr b="1" lang="en-US" sz="1700">
                <a:solidFill>
                  <a:srgbClr val="783F04"/>
                </a:solidFill>
                <a:latin typeface="Century Gothic"/>
                <a:ea typeface="Century Gothic"/>
                <a:cs typeface="Century Gothic"/>
                <a:sym typeface="Century Gothic"/>
              </a:rPr>
              <a:t>عادل ابراهيم</a:t>
            </a:r>
            <a:endParaRPr b="1" sz="1700">
              <a:solidFill>
                <a:srgbClr val="783F04"/>
              </a:solidFill>
              <a:latin typeface="Century Gothic"/>
              <a:ea typeface="Century Gothic"/>
              <a:cs typeface="Century Gothic"/>
              <a:sym typeface="Century Gothic"/>
            </a:endParaRPr>
          </a:p>
          <a:p>
            <a:pPr indent="0" lvl="0" marL="0" rtl="0" algn="r">
              <a:spcBef>
                <a:spcPts val="0"/>
              </a:spcBef>
              <a:spcAft>
                <a:spcPts val="0"/>
              </a:spcAft>
              <a:buClr>
                <a:schemeClr val="dk1"/>
              </a:buClr>
              <a:buSzPts val="1600"/>
              <a:buFont typeface="Arial"/>
              <a:buNone/>
            </a:pPr>
            <a:r>
              <a:rPr b="1" lang="en-US" sz="1700">
                <a:solidFill>
                  <a:srgbClr val="783F04"/>
                </a:solidFill>
                <a:latin typeface="Century Gothic"/>
                <a:ea typeface="Century Gothic"/>
                <a:cs typeface="Century Gothic"/>
                <a:sym typeface="Century Gothic"/>
              </a:rPr>
              <a:t>عبدالله السرجاني</a:t>
            </a:r>
            <a:endParaRPr/>
          </a:p>
        </p:txBody>
      </p:sp>
      <p:sp>
        <p:nvSpPr>
          <p:cNvPr id="306" name="Google Shape;306;p34"/>
          <p:cNvSpPr txBox="1"/>
          <p:nvPr/>
        </p:nvSpPr>
        <p:spPr>
          <a:xfrm>
            <a:off x="3264275" y="3135519"/>
            <a:ext cx="1734600" cy="626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783F04"/>
                </a:solidFill>
                <a:latin typeface="Arial"/>
                <a:ea typeface="Arial"/>
                <a:cs typeface="Arial"/>
                <a:sym typeface="Arial"/>
              </a:rPr>
              <a:t>فايز غياث الدرسوني</a:t>
            </a:r>
            <a:endParaRPr b="1" i="0" sz="1800" u="none" cap="none" strike="noStrike">
              <a:solidFill>
                <a:srgbClr val="783F04"/>
              </a:solidFill>
              <a:latin typeface="Arial"/>
              <a:ea typeface="Arial"/>
              <a:cs typeface="Arial"/>
              <a:sym typeface="Arial"/>
            </a:endParaRPr>
          </a:p>
        </p:txBody>
      </p:sp>
      <p:sp>
        <p:nvSpPr>
          <p:cNvPr id="307" name="Google Shape;307;p34"/>
          <p:cNvSpPr txBox="1"/>
          <p:nvPr/>
        </p:nvSpPr>
        <p:spPr>
          <a:xfrm>
            <a:off x="1529677" y="3137287"/>
            <a:ext cx="1734600" cy="369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783F04"/>
                </a:solidFill>
                <a:latin typeface="Arial"/>
                <a:ea typeface="Arial"/>
                <a:cs typeface="Arial"/>
                <a:sym typeface="Arial"/>
              </a:rPr>
              <a:t>شيرين العكيلي </a:t>
            </a:r>
            <a:endParaRPr b="1" i="0" sz="1800" u="none" cap="none" strike="noStrike">
              <a:solidFill>
                <a:srgbClr val="783F04"/>
              </a:solidFill>
              <a:latin typeface="Arial"/>
              <a:ea typeface="Arial"/>
              <a:cs typeface="Arial"/>
              <a:sym typeface="Arial"/>
            </a:endParaRPr>
          </a:p>
        </p:txBody>
      </p:sp>
      <p:sp>
        <p:nvSpPr>
          <p:cNvPr id="308" name="Google Shape;308;p34"/>
          <p:cNvSpPr txBox="1"/>
          <p:nvPr/>
        </p:nvSpPr>
        <p:spPr>
          <a:xfrm>
            <a:off x="2286100" y="5137675"/>
            <a:ext cx="2286000" cy="383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783F04"/>
                </a:solidFill>
                <a:latin typeface="Arial"/>
                <a:ea typeface="Arial"/>
                <a:cs typeface="Arial"/>
                <a:sym typeface="Arial"/>
              </a:rPr>
              <a:t>مها العَمري </a:t>
            </a:r>
            <a:endParaRPr b="1" i="0" sz="1700" u="none" cap="none" strike="noStrike">
              <a:solidFill>
                <a:srgbClr val="783F0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783F04"/>
                </a:solidFill>
                <a:latin typeface="Arial"/>
                <a:ea typeface="Arial"/>
                <a:cs typeface="Arial"/>
                <a:sym typeface="Arial"/>
              </a:rPr>
              <a:t>مجد البراك</a:t>
            </a:r>
            <a:endParaRPr b="1" i="0" sz="1700" u="none" cap="none" strike="noStrike">
              <a:solidFill>
                <a:srgbClr val="783F0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783F04"/>
                </a:solidFill>
                <a:latin typeface="Arial"/>
                <a:ea typeface="Arial"/>
                <a:cs typeface="Arial"/>
                <a:sym typeface="Arial"/>
              </a:rPr>
              <a:t>بتول الرحيمي </a:t>
            </a:r>
            <a:endParaRPr b="1" i="0" sz="1700" u="none" cap="none" strike="noStrike">
              <a:solidFill>
                <a:srgbClr val="783F0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783F04"/>
                </a:solidFill>
                <a:latin typeface="Arial"/>
                <a:ea typeface="Arial"/>
                <a:cs typeface="Arial"/>
                <a:sym typeface="Arial"/>
              </a:rPr>
              <a:t>منيرة المسعد</a:t>
            </a:r>
            <a:endParaRPr b="1" i="0" sz="1700" u="none" cap="none" strike="noStrike">
              <a:solidFill>
                <a:srgbClr val="783F0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783F04"/>
                </a:solidFill>
                <a:latin typeface="Arial"/>
                <a:ea typeface="Arial"/>
                <a:cs typeface="Arial"/>
                <a:sym typeface="Arial"/>
              </a:rPr>
              <a:t>مشاعل القحطاني</a:t>
            </a:r>
            <a:endParaRPr b="1" i="0" sz="1700" u="none" cap="none" strike="noStrike">
              <a:solidFill>
                <a:srgbClr val="783F0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783F04"/>
                </a:solidFill>
                <a:latin typeface="Arial"/>
                <a:ea typeface="Arial"/>
                <a:cs typeface="Arial"/>
                <a:sym typeface="Arial"/>
              </a:rPr>
              <a:t>رِناد الفرم</a:t>
            </a:r>
            <a:endParaRPr b="1" i="0" sz="1700" u="none" cap="none" strike="noStrike">
              <a:solidFill>
                <a:srgbClr val="783F0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783F04"/>
                </a:solidFill>
                <a:latin typeface="Arial"/>
                <a:ea typeface="Arial"/>
                <a:cs typeface="Arial"/>
                <a:sym typeface="Arial"/>
              </a:rPr>
              <a:t>غادة الحيدري</a:t>
            </a:r>
            <a:endParaRPr b="1" i="0" sz="1700" u="none" cap="none" strike="noStrike">
              <a:solidFill>
                <a:srgbClr val="783F0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783F04"/>
                </a:solidFill>
                <a:latin typeface="Arial"/>
                <a:ea typeface="Arial"/>
                <a:cs typeface="Arial"/>
                <a:sym typeface="Arial"/>
              </a:rPr>
              <a:t>دانة القاضي </a:t>
            </a:r>
            <a:endParaRPr b="1" i="0" sz="1700" u="none" cap="none" strike="noStrike">
              <a:solidFill>
                <a:srgbClr val="783F0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783F04"/>
                </a:solidFill>
                <a:latin typeface="Arial"/>
                <a:ea typeface="Arial"/>
                <a:cs typeface="Arial"/>
                <a:sym typeface="Arial"/>
              </a:rPr>
              <a:t>مها بركه</a:t>
            </a:r>
            <a:endParaRPr b="1" i="0" sz="1700" u="none" cap="none" strike="noStrike">
              <a:solidFill>
                <a:srgbClr val="783F0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1" i="0" sz="1700" u="none" cap="none" strike="noStrike">
              <a:solidFill>
                <a:srgbClr val="783F04"/>
              </a:solidFill>
              <a:latin typeface="Arial"/>
              <a:ea typeface="Arial"/>
              <a:cs typeface="Arial"/>
              <a:sym typeface="Arial"/>
            </a:endParaRPr>
          </a:p>
        </p:txBody>
      </p:sp>
      <p:sp>
        <p:nvSpPr>
          <p:cNvPr id="309" name="Google Shape;309;p34"/>
          <p:cNvSpPr txBox="1"/>
          <p:nvPr/>
        </p:nvSpPr>
        <p:spPr>
          <a:xfrm>
            <a:off x="329120" y="5137669"/>
            <a:ext cx="1845000" cy="364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1700" u="none" cap="none" strike="noStrike">
                <a:solidFill>
                  <a:srgbClr val="783F04"/>
                </a:solidFill>
                <a:latin typeface="Arial"/>
                <a:ea typeface="Arial"/>
                <a:cs typeface="Arial"/>
                <a:sym typeface="Arial"/>
              </a:rPr>
              <a:t>رزان الزهراني </a:t>
            </a:r>
            <a:endParaRPr b="1" i="0" sz="1700" u="none" cap="none" strike="noStrike">
              <a:solidFill>
                <a:srgbClr val="783F0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US" sz="1700" u="none" cap="none" strike="noStrike">
                <a:solidFill>
                  <a:srgbClr val="783F04"/>
                </a:solidFill>
                <a:latin typeface="Arial"/>
                <a:ea typeface="Arial"/>
                <a:cs typeface="Arial"/>
                <a:sym typeface="Arial"/>
              </a:rPr>
              <a:t>لين الحكيم </a:t>
            </a:r>
            <a:endParaRPr b="1" i="0" sz="1700" u="none" cap="none" strike="noStrike">
              <a:solidFill>
                <a:srgbClr val="783F0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US" sz="1700" u="none" cap="none" strike="noStrike">
                <a:solidFill>
                  <a:srgbClr val="783F04"/>
                </a:solidFill>
                <a:latin typeface="Arial"/>
                <a:ea typeface="Arial"/>
                <a:cs typeface="Arial"/>
                <a:sym typeface="Arial"/>
              </a:rPr>
              <a:t>عهد القرين </a:t>
            </a:r>
            <a:endParaRPr b="1" i="0" sz="1700" u="none" cap="none" strike="noStrike">
              <a:solidFill>
                <a:srgbClr val="783F0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US" sz="1700" u="none" cap="none" strike="noStrike">
                <a:solidFill>
                  <a:srgbClr val="783F04"/>
                </a:solidFill>
                <a:latin typeface="Arial"/>
                <a:ea typeface="Arial"/>
                <a:cs typeface="Arial"/>
                <a:sym typeface="Arial"/>
              </a:rPr>
              <a:t>وجدان الشامري</a:t>
            </a:r>
            <a:endParaRPr b="1" i="0" sz="1700" u="none" cap="none" strike="noStrike">
              <a:solidFill>
                <a:srgbClr val="783F0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US" sz="1700" u="none" cap="none" strike="noStrike">
                <a:solidFill>
                  <a:srgbClr val="783F04"/>
                </a:solidFill>
                <a:latin typeface="Arial"/>
                <a:ea typeface="Arial"/>
                <a:cs typeface="Arial"/>
                <a:sym typeface="Arial"/>
              </a:rPr>
              <a:t>غرام جليدان</a:t>
            </a:r>
            <a:endParaRPr b="1" i="0" sz="1700" u="none" cap="none" strike="noStrike">
              <a:solidFill>
                <a:srgbClr val="783F0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US" sz="1700" u="none" cap="none" strike="noStrike">
                <a:solidFill>
                  <a:srgbClr val="783F04"/>
                </a:solidFill>
                <a:latin typeface="Arial"/>
                <a:ea typeface="Arial"/>
                <a:cs typeface="Arial"/>
                <a:sym typeface="Arial"/>
              </a:rPr>
              <a:t>ليلى الصباغ</a:t>
            </a:r>
            <a:endParaRPr b="1" i="0" sz="1700" u="none" cap="none" strike="noStrike">
              <a:solidFill>
                <a:srgbClr val="783F0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783F04"/>
                </a:solidFill>
                <a:latin typeface="Arial"/>
                <a:ea typeface="Arial"/>
                <a:cs typeface="Arial"/>
                <a:sym typeface="Arial"/>
              </a:rPr>
              <a:t>ريناد الغريبي</a:t>
            </a:r>
            <a:endParaRPr b="1" i="0" sz="1700" u="none" cap="none" strike="noStrike">
              <a:solidFill>
                <a:srgbClr val="783F0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US" sz="1700" u="none" cap="none" strike="noStrike">
                <a:solidFill>
                  <a:srgbClr val="783F04"/>
                </a:solidFill>
                <a:latin typeface="Arial"/>
                <a:ea typeface="Arial"/>
                <a:cs typeface="Arial"/>
                <a:sym typeface="Arial"/>
              </a:rPr>
              <a:t>نورة القاضي</a:t>
            </a:r>
            <a:endParaRPr b="1" i="0" sz="1700" u="none" cap="none" strike="noStrike">
              <a:solidFill>
                <a:srgbClr val="783F0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1" i="0" sz="1700" u="none" cap="none" strike="noStrike">
              <a:solidFill>
                <a:srgbClr val="783F0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310" name="Google Shape;310;p34"/>
          <p:cNvSpPr txBox="1"/>
          <p:nvPr/>
        </p:nvSpPr>
        <p:spPr>
          <a:xfrm>
            <a:off x="505581" y="4343323"/>
            <a:ext cx="54864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34"/>
          <p:cNvSpPr txBox="1"/>
          <p:nvPr/>
        </p:nvSpPr>
        <p:spPr>
          <a:xfrm>
            <a:off x="144399" y="9131225"/>
            <a:ext cx="65991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latin typeface="Alegreya"/>
                <a:ea typeface="Alegreya"/>
                <a:cs typeface="Alegreya"/>
                <a:sym typeface="Alegreya"/>
              </a:rPr>
              <a:t>Best of luck ✨ :) </a:t>
            </a:r>
            <a:endParaRPr sz="2800">
              <a:latin typeface="Alegreya"/>
              <a:ea typeface="Alegreya"/>
              <a:cs typeface="Alegreya"/>
              <a:sym typeface="Alegrey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11" name="Shape 111"/>
        <p:cNvGrpSpPr/>
        <p:nvPr/>
      </p:nvGrpSpPr>
      <p:grpSpPr>
        <a:xfrm>
          <a:off x="0" y="0"/>
          <a:ext cx="0" cy="0"/>
          <a:chOff x="0" y="0"/>
          <a:chExt cx="0" cy="0"/>
        </a:xfrm>
      </p:grpSpPr>
      <p:sp>
        <p:nvSpPr>
          <p:cNvPr id="112" name="Google Shape;112;p15"/>
          <p:cNvSpPr txBox="1"/>
          <p:nvPr/>
        </p:nvSpPr>
        <p:spPr>
          <a:xfrm>
            <a:off x="304800" y="1143000"/>
            <a:ext cx="6359400" cy="140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5"/>
          <p:cNvSpPr txBox="1"/>
          <p:nvPr/>
        </p:nvSpPr>
        <p:spPr>
          <a:xfrm>
            <a:off x="112650" y="-68245"/>
            <a:ext cx="6743700" cy="27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chemeClr val="dk1"/>
                </a:solidFill>
                <a:latin typeface="Palatino"/>
                <a:ea typeface="Palatino"/>
                <a:cs typeface="Palatino"/>
                <a:sym typeface="Palatino"/>
              </a:rPr>
              <a:t>Case 2:</a:t>
            </a:r>
            <a:endParaRPr b="1">
              <a:solidFill>
                <a:schemeClr val="dk1"/>
              </a:solidFill>
              <a:latin typeface="Palatino"/>
              <a:ea typeface="Palatino"/>
              <a:cs typeface="Palatino"/>
              <a:sym typeface="Palatino"/>
            </a:endParaRPr>
          </a:p>
          <a:p>
            <a:pPr indent="0" lvl="0" marL="0" rtl="0" algn="l">
              <a:spcBef>
                <a:spcPts val="0"/>
              </a:spcBef>
              <a:spcAft>
                <a:spcPts val="0"/>
              </a:spcAft>
              <a:buNone/>
            </a:pPr>
            <a:r>
              <a:rPr lang="en-US">
                <a:solidFill>
                  <a:schemeClr val="dk1"/>
                </a:solidFill>
                <a:latin typeface="Palatino"/>
                <a:ea typeface="Palatino"/>
                <a:cs typeface="Palatino"/>
                <a:sym typeface="Palatino"/>
              </a:rPr>
              <a:t>The patient is a 51-year-old white man who presented 10 years before surgery with a history of</a:t>
            </a:r>
            <a:r>
              <a:rPr lang="en-US">
                <a:solidFill>
                  <a:srgbClr val="FF0000"/>
                </a:solidFill>
                <a:latin typeface="Palatino"/>
                <a:ea typeface="Palatino"/>
                <a:cs typeface="Palatino"/>
                <a:sym typeface="Palatino"/>
              </a:rPr>
              <a:t> heartburn</a:t>
            </a:r>
            <a:r>
              <a:rPr lang="en-US">
                <a:solidFill>
                  <a:schemeClr val="dk1"/>
                </a:solidFill>
                <a:latin typeface="Palatino"/>
                <a:ea typeface="Palatino"/>
                <a:cs typeface="Palatino"/>
                <a:sym typeface="Palatino"/>
              </a:rPr>
              <a:t>, </a:t>
            </a:r>
            <a:r>
              <a:rPr lang="en-US">
                <a:solidFill>
                  <a:srgbClr val="FF0000"/>
                </a:solidFill>
                <a:latin typeface="Palatino"/>
                <a:ea typeface="Palatino"/>
                <a:cs typeface="Palatino"/>
                <a:sym typeface="Palatino"/>
              </a:rPr>
              <a:t>regurgitation</a:t>
            </a:r>
            <a:r>
              <a:rPr lang="en-US">
                <a:solidFill>
                  <a:schemeClr val="dk1"/>
                </a:solidFill>
                <a:latin typeface="Palatino"/>
                <a:ea typeface="Palatino"/>
                <a:cs typeface="Palatino"/>
                <a:sym typeface="Palatino"/>
              </a:rPr>
              <a:t>, and </a:t>
            </a:r>
            <a:r>
              <a:rPr lang="en-US">
                <a:solidFill>
                  <a:srgbClr val="FF0000"/>
                </a:solidFill>
                <a:latin typeface="Palatino"/>
                <a:ea typeface="Palatino"/>
                <a:cs typeface="Palatino"/>
                <a:sym typeface="Palatino"/>
              </a:rPr>
              <a:t>epigastric</a:t>
            </a:r>
            <a:r>
              <a:rPr lang="en-US">
                <a:solidFill>
                  <a:schemeClr val="dk1"/>
                </a:solidFill>
                <a:latin typeface="Palatino"/>
                <a:ea typeface="Palatino"/>
                <a:cs typeface="Palatino"/>
                <a:sym typeface="Palatino"/>
              </a:rPr>
              <a:t> pain. Endoscopy was performed, and a large erythematous area involving the distal esophagus was noted. Biopsy specimens were taken.</a:t>
            </a:r>
            <a:endParaRPr>
              <a:solidFill>
                <a:schemeClr val="dk1"/>
              </a:solidFill>
              <a:latin typeface="Palatino"/>
              <a:ea typeface="Palatino"/>
              <a:cs typeface="Palatino"/>
              <a:sym typeface="Palatino"/>
            </a:endParaRPr>
          </a:p>
          <a:p>
            <a:pPr indent="0" lvl="0" marL="0" rtl="0" algn="l">
              <a:spcBef>
                <a:spcPts val="0"/>
              </a:spcBef>
              <a:spcAft>
                <a:spcPts val="0"/>
              </a:spcAft>
              <a:buClr>
                <a:srgbClr val="000000"/>
              </a:buClr>
              <a:buSzPts val="1100"/>
              <a:buFont typeface="Arial"/>
              <a:buNone/>
            </a:pPr>
            <a:r>
              <a:rPr lang="en-US">
                <a:solidFill>
                  <a:schemeClr val="dk1"/>
                </a:solidFill>
                <a:latin typeface="Palatino"/>
                <a:ea typeface="Palatino"/>
                <a:cs typeface="Palatino"/>
                <a:sym typeface="Palatino"/>
              </a:rPr>
              <a:t> </a:t>
            </a:r>
            <a:endParaRPr>
              <a:solidFill>
                <a:schemeClr val="dk1"/>
              </a:solidFill>
              <a:latin typeface="Palatino"/>
              <a:ea typeface="Palatino"/>
              <a:cs typeface="Palatino"/>
              <a:sym typeface="Palatino"/>
            </a:endParaRPr>
          </a:p>
          <a:p>
            <a:pPr indent="0" lvl="0" marL="0" rtl="0" algn="l">
              <a:spcBef>
                <a:spcPts val="0"/>
              </a:spcBef>
              <a:spcAft>
                <a:spcPts val="0"/>
              </a:spcAft>
              <a:buNone/>
            </a:pPr>
            <a:r>
              <a:t/>
            </a:r>
            <a:endParaRPr>
              <a:solidFill>
                <a:schemeClr val="dk1"/>
              </a:solidFill>
              <a:latin typeface="Palatino"/>
              <a:ea typeface="Palatino"/>
              <a:cs typeface="Palatino"/>
              <a:sym typeface="Palatino"/>
            </a:endParaRPr>
          </a:p>
          <a:p>
            <a:pPr indent="0" lvl="0" marL="0" rtl="0" algn="l">
              <a:spcBef>
                <a:spcPts val="0"/>
              </a:spcBef>
              <a:spcAft>
                <a:spcPts val="0"/>
              </a:spcAft>
              <a:buNone/>
            </a:pPr>
            <a:r>
              <a:t/>
            </a:r>
            <a:endParaRPr>
              <a:solidFill>
                <a:schemeClr val="dk1"/>
              </a:solidFill>
              <a:latin typeface="Palatino"/>
              <a:ea typeface="Palatino"/>
              <a:cs typeface="Palatino"/>
              <a:sym typeface="Palatino"/>
            </a:endParaRPr>
          </a:p>
          <a:p>
            <a:pPr indent="0" lvl="0" marL="0" rtl="0" algn="l">
              <a:spcBef>
                <a:spcPts val="0"/>
              </a:spcBef>
              <a:spcAft>
                <a:spcPts val="0"/>
              </a:spcAft>
              <a:buNone/>
            </a:pPr>
            <a:r>
              <a:t/>
            </a:r>
            <a:endParaRPr>
              <a:solidFill>
                <a:schemeClr val="dk1"/>
              </a:solidFill>
              <a:latin typeface="Palatino"/>
              <a:ea typeface="Palatino"/>
              <a:cs typeface="Palatino"/>
              <a:sym typeface="Palatino"/>
            </a:endParaRPr>
          </a:p>
          <a:p>
            <a:pPr indent="0" lvl="0" marL="0" rtl="0" algn="l">
              <a:spcBef>
                <a:spcPts val="0"/>
              </a:spcBef>
              <a:spcAft>
                <a:spcPts val="0"/>
              </a:spcAft>
              <a:buNone/>
            </a:pPr>
            <a:r>
              <a:t/>
            </a:r>
            <a:endParaRPr>
              <a:solidFill>
                <a:schemeClr val="dk1"/>
              </a:solidFill>
              <a:latin typeface="Palatino"/>
              <a:ea typeface="Palatino"/>
              <a:cs typeface="Palatino"/>
              <a:sym typeface="Palatino"/>
            </a:endParaRPr>
          </a:p>
          <a:p>
            <a:pPr indent="0" lvl="0" marL="0" rtl="0" algn="l">
              <a:spcBef>
                <a:spcPts val="0"/>
              </a:spcBef>
              <a:spcAft>
                <a:spcPts val="0"/>
              </a:spcAft>
              <a:buNone/>
            </a:pPr>
            <a:r>
              <a:t/>
            </a:r>
            <a:endParaRPr>
              <a:solidFill>
                <a:schemeClr val="dk1"/>
              </a:solidFill>
              <a:latin typeface="Palatino"/>
              <a:ea typeface="Palatino"/>
              <a:cs typeface="Palatino"/>
              <a:sym typeface="Palatino"/>
            </a:endParaRPr>
          </a:p>
          <a:p>
            <a:pPr indent="0" lvl="0" marL="0" rtl="0" algn="l">
              <a:spcBef>
                <a:spcPts val="0"/>
              </a:spcBef>
              <a:spcAft>
                <a:spcPts val="0"/>
              </a:spcAft>
              <a:buNone/>
            </a:pPr>
            <a:r>
              <a:t/>
            </a:r>
            <a:endParaRPr>
              <a:solidFill>
                <a:schemeClr val="dk1"/>
              </a:solidFill>
              <a:latin typeface="Palatino"/>
              <a:ea typeface="Palatino"/>
              <a:cs typeface="Palatino"/>
              <a:sym typeface="Palatino"/>
            </a:endParaRPr>
          </a:p>
          <a:p>
            <a:pPr indent="0" lvl="0" marL="0" rtl="0" algn="l">
              <a:spcBef>
                <a:spcPts val="0"/>
              </a:spcBef>
              <a:spcAft>
                <a:spcPts val="0"/>
              </a:spcAft>
              <a:buNone/>
            </a:pPr>
            <a:r>
              <a:t/>
            </a:r>
            <a:endParaRPr>
              <a:solidFill>
                <a:schemeClr val="dk1"/>
              </a:solidFill>
              <a:latin typeface="Palatino"/>
              <a:ea typeface="Palatino"/>
              <a:cs typeface="Palatino"/>
              <a:sym typeface="Palatino"/>
            </a:endParaRPr>
          </a:p>
          <a:p>
            <a:pPr indent="0" lvl="0" marL="0" rtl="0" algn="l">
              <a:spcBef>
                <a:spcPts val="0"/>
              </a:spcBef>
              <a:spcAft>
                <a:spcPts val="0"/>
              </a:spcAft>
              <a:buNone/>
            </a:pPr>
            <a:r>
              <a:t/>
            </a:r>
            <a:endParaRPr>
              <a:solidFill>
                <a:schemeClr val="dk1"/>
              </a:solidFill>
            </a:endParaRPr>
          </a:p>
        </p:txBody>
      </p:sp>
      <p:pic>
        <p:nvPicPr>
          <p:cNvPr id="114" name="Google Shape;114;p15"/>
          <p:cNvPicPr preferRelativeResize="0"/>
          <p:nvPr/>
        </p:nvPicPr>
        <p:blipFill>
          <a:blip r:embed="rId3">
            <a:alphaModFix/>
          </a:blip>
          <a:stretch>
            <a:fillRect/>
          </a:stretch>
        </p:blipFill>
        <p:spPr>
          <a:xfrm>
            <a:off x="4841163" y="2258955"/>
            <a:ext cx="1937824" cy="1385163"/>
          </a:xfrm>
          <a:prstGeom prst="rect">
            <a:avLst/>
          </a:prstGeom>
          <a:noFill/>
          <a:ln>
            <a:noFill/>
          </a:ln>
        </p:spPr>
      </p:pic>
      <p:pic>
        <p:nvPicPr>
          <p:cNvPr id="115" name="Google Shape;115;p15"/>
          <p:cNvPicPr preferRelativeResize="0"/>
          <p:nvPr/>
        </p:nvPicPr>
        <p:blipFill>
          <a:blip r:embed="rId4">
            <a:alphaModFix/>
          </a:blip>
          <a:stretch>
            <a:fillRect/>
          </a:stretch>
        </p:blipFill>
        <p:spPr>
          <a:xfrm>
            <a:off x="4901675" y="4004224"/>
            <a:ext cx="1816800" cy="1198625"/>
          </a:xfrm>
          <a:prstGeom prst="rect">
            <a:avLst/>
          </a:prstGeom>
          <a:noFill/>
          <a:ln>
            <a:noFill/>
          </a:ln>
        </p:spPr>
      </p:pic>
      <p:pic>
        <p:nvPicPr>
          <p:cNvPr id="116" name="Google Shape;116;p15"/>
          <p:cNvPicPr preferRelativeResize="0"/>
          <p:nvPr/>
        </p:nvPicPr>
        <p:blipFill>
          <a:blip r:embed="rId5">
            <a:alphaModFix/>
          </a:blip>
          <a:stretch>
            <a:fillRect/>
          </a:stretch>
        </p:blipFill>
        <p:spPr>
          <a:xfrm>
            <a:off x="4841163" y="5657377"/>
            <a:ext cx="1937825" cy="1238750"/>
          </a:xfrm>
          <a:prstGeom prst="rect">
            <a:avLst/>
          </a:prstGeom>
          <a:noFill/>
          <a:ln>
            <a:noFill/>
          </a:ln>
        </p:spPr>
      </p:pic>
      <p:pic>
        <p:nvPicPr>
          <p:cNvPr id="117" name="Google Shape;117;p15"/>
          <p:cNvPicPr preferRelativeResize="0"/>
          <p:nvPr/>
        </p:nvPicPr>
        <p:blipFill>
          <a:blip r:embed="rId6">
            <a:alphaModFix/>
          </a:blip>
          <a:stretch>
            <a:fillRect/>
          </a:stretch>
        </p:blipFill>
        <p:spPr>
          <a:xfrm>
            <a:off x="4752008" y="7129905"/>
            <a:ext cx="2116142" cy="1096900"/>
          </a:xfrm>
          <a:prstGeom prst="rect">
            <a:avLst/>
          </a:prstGeom>
          <a:noFill/>
          <a:ln>
            <a:noFill/>
          </a:ln>
        </p:spPr>
      </p:pic>
      <p:sp>
        <p:nvSpPr>
          <p:cNvPr id="118" name="Google Shape;118;p15"/>
          <p:cNvSpPr txBox="1"/>
          <p:nvPr/>
        </p:nvSpPr>
        <p:spPr>
          <a:xfrm>
            <a:off x="4032475" y="1039930"/>
            <a:ext cx="2616900" cy="140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300">
                <a:solidFill>
                  <a:srgbClr val="93C47D"/>
                </a:solidFill>
                <a:latin typeface="Palatino"/>
                <a:ea typeface="Palatino"/>
                <a:cs typeface="Palatino"/>
                <a:sym typeface="Palatino"/>
              </a:rPr>
              <a:t>Features of reflux esophagitis:</a:t>
            </a:r>
            <a:endParaRPr sz="1300">
              <a:solidFill>
                <a:srgbClr val="93C47D"/>
              </a:solidFill>
              <a:latin typeface="Palatino"/>
              <a:ea typeface="Palatino"/>
              <a:cs typeface="Palatino"/>
              <a:sym typeface="Palatino"/>
            </a:endParaRPr>
          </a:p>
          <a:p>
            <a:pPr indent="0" lvl="0" marL="0" rtl="0" algn="l">
              <a:spcBef>
                <a:spcPts val="0"/>
              </a:spcBef>
              <a:spcAft>
                <a:spcPts val="0"/>
              </a:spcAft>
              <a:buNone/>
            </a:pPr>
            <a:r>
              <a:rPr lang="en-US" sz="1300">
                <a:solidFill>
                  <a:srgbClr val="93C47D"/>
                </a:solidFill>
                <a:latin typeface="Palatino"/>
                <a:ea typeface="Palatino"/>
                <a:cs typeface="Palatino"/>
                <a:sym typeface="Palatino"/>
              </a:rPr>
              <a:t>1-Basal cell hyperplasia</a:t>
            </a:r>
            <a:endParaRPr sz="1300">
              <a:solidFill>
                <a:srgbClr val="93C47D"/>
              </a:solidFill>
              <a:latin typeface="Palatino"/>
              <a:ea typeface="Palatino"/>
              <a:cs typeface="Palatino"/>
              <a:sym typeface="Palatino"/>
            </a:endParaRPr>
          </a:p>
          <a:p>
            <a:pPr indent="0" lvl="0" marL="0" rtl="0" algn="l">
              <a:spcBef>
                <a:spcPts val="0"/>
              </a:spcBef>
              <a:spcAft>
                <a:spcPts val="0"/>
              </a:spcAft>
              <a:buNone/>
            </a:pPr>
            <a:r>
              <a:rPr lang="en-US" sz="1300">
                <a:solidFill>
                  <a:srgbClr val="93C47D"/>
                </a:solidFill>
                <a:latin typeface="Palatino"/>
                <a:ea typeface="Palatino"/>
                <a:cs typeface="Palatino"/>
                <a:sym typeface="Palatino"/>
              </a:rPr>
              <a:t>2-Lamina propria elongation</a:t>
            </a:r>
            <a:endParaRPr sz="1300">
              <a:solidFill>
                <a:srgbClr val="93C47D"/>
              </a:solidFill>
              <a:latin typeface="Palatino"/>
              <a:ea typeface="Palatino"/>
              <a:cs typeface="Palatino"/>
              <a:sym typeface="Palatino"/>
            </a:endParaRPr>
          </a:p>
          <a:p>
            <a:pPr indent="0" lvl="0" marL="0" rtl="0" algn="l">
              <a:spcBef>
                <a:spcPts val="0"/>
              </a:spcBef>
              <a:spcAft>
                <a:spcPts val="0"/>
              </a:spcAft>
              <a:buNone/>
            </a:pPr>
            <a:r>
              <a:rPr lang="en-US" sz="1300">
                <a:solidFill>
                  <a:srgbClr val="93C47D"/>
                </a:solidFill>
                <a:latin typeface="Palatino"/>
                <a:ea typeface="Palatino"/>
                <a:cs typeface="Palatino"/>
                <a:sym typeface="Palatino"/>
              </a:rPr>
              <a:t>3- Infiltration by neutrophils and eosinophils</a:t>
            </a:r>
            <a:endParaRPr sz="1300">
              <a:solidFill>
                <a:srgbClr val="93C47D"/>
              </a:solidFill>
              <a:latin typeface="Palatino"/>
              <a:ea typeface="Palatino"/>
              <a:cs typeface="Palatino"/>
              <a:sym typeface="Palatino"/>
            </a:endParaRPr>
          </a:p>
        </p:txBody>
      </p:sp>
      <p:sp>
        <p:nvSpPr>
          <p:cNvPr id="119" name="Google Shape;119;p15"/>
          <p:cNvSpPr txBox="1"/>
          <p:nvPr/>
        </p:nvSpPr>
        <p:spPr>
          <a:xfrm>
            <a:off x="27125" y="7841477"/>
            <a:ext cx="4455300" cy="64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300">
                <a:solidFill>
                  <a:srgbClr val="93C47D"/>
                </a:solidFill>
                <a:latin typeface="Palatino"/>
                <a:ea typeface="Palatino"/>
                <a:cs typeface="Palatino"/>
                <a:sym typeface="Palatino"/>
              </a:rPr>
              <a:t>Reflux esophagitis has 2 possibilities:</a:t>
            </a:r>
            <a:endParaRPr sz="1300">
              <a:solidFill>
                <a:srgbClr val="93C47D"/>
              </a:solidFill>
              <a:latin typeface="Palatino"/>
              <a:ea typeface="Palatino"/>
              <a:cs typeface="Palatino"/>
              <a:sym typeface="Palatino"/>
            </a:endParaRPr>
          </a:p>
          <a:p>
            <a:pPr indent="0" lvl="0" marL="0" rtl="0" algn="l">
              <a:spcBef>
                <a:spcPts val="0"/>
              </a:spcBef>
              <a:spcAft>
                <a:spcPts val="0"/>
              </a:spcAft>
              <a:buNone/>
            </a:pPr>
            <a:r>
              <a:rPr lang="en-US" sz="1300">
                <a:solidFill>
                  <a:srgbClr val="93C47D"/>
                </a:solidFill>
                <a:latin typeface="Palatino"/>
                <a:ea typeface="Palatino"/>
                <a:cs typeface="Palatino"/>
                <a:sym typeface="Palatino"/>
              </a:rPr>
              <a:t>1- stricture formation by fibrosis</a:t>
            </a:r>
            <a:endParaRPr sz="1300">
              <a:solidFill>
                <a:srgbClr val="93C47D"/>
              </a:solidFill>
              <a:latin typeface="Palatino"/>
              <a:ea typeface="Palatino"/>
              <a:cs typeface="Palatino"/>
              <a:sym typeface="Palatino"/>
            </a:endParaRPr>
          </a:p>
          <a:p>
            <a:pPr indent="0" lvl="0" marL="0" rtl="0" algn="l">
              <a:spcBef>
                <a:spcPts val="0"/>
              </a:spcBef>
              <a:spcAft>
                <a:spcPts val="0"/>
              </a:spcAft>
              <a:buNone/>
            </a:pPr>
            <a:r>
              <a:rPr lang="en-US" sz="1300">
                <a:solidFill>
                  <a:srgbClr val="93C47D"/>
                </a:solidFill>
                <a:latin typeface="Palatino"/>
                <a:ea typeface="Palatino"/>
                <a:cs typeface="Palatino"/>
                <a:sym typeface="Palatino"/>
              </a:rPr>
              <a:t>2- adenocarcinoma</a:t>
            </a:r>
            <a:endParaRPr sz="1300">
              <a:solidFill>
                <a:srgbClr val="93C47D"/>
              </a:solidFill>
              <a:latin typeface="Palatino"/>
              <a:ea typeface="Palatino"/>
              <a:cs typeface="Palatino"/>
              <a:sym typeface="Palatino"/>
            </a:endParaRPr>
          </a:p>
        </p:txBody>
      </p:sp>
      <p:sp>
        <p:nvSpPr>
          <p:cNvPr id="120" name="Google Shape;120;p15"/>
          <p:cNvSpPr txBox="1"/>
          <p:nvPr/>
        </p:nvSpPr>
        <p:spPr>
          <a:xfrm>
            <a:off x="115025" y="8574050"/>
            <a:ext cx="6449100" cy="267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300">
                <a:solidFill>
                  <a:srgbClr val="93C47D"/>
                </a:solidFill>
              </a:rPr>
              <a:t>Large glands with crypt form appearance with dysplasia, meaning the patient has adenocarcinoma.</a:t>
            </a:r>
            <a:endParaRPr sz="1300">
              <a:solidFill>
                <a:srgbClr val="93C47D"/>
              </a:solidFill>
            </a:endParaRPr>
          </a:p>
          <a:p>
            <a:pPr indent="0" lvl="0" marL="0" rtl="0" algn="l">
              <a:spcBef>
                <a:spcPts val="0"/>
              </a:spcBef>
              <a:spcAft>
                <a:spcPts val="0"/>
              </a:spcAft>
              <a:buNone/>
            </a:pPr>
            <a:r>
              <a:rPr lang="en-US" sz="1300">
                <a:solidFill>
                  <a:srgbClr val="93C47D"/>
                </a:solidFill>
              </a:rPr>
              <a:t>however, we can not make sure until we examine a section specimen, where we should find underlying structure invasion involving the submucosa and muscularis propria </a:t>
            </a:r>
            <a:endParaRPr sz="1300">
              <a:solidFill>
                <a:srgbClr val="93C47D"/>
              </a:solidFill>
            </a:endParaRPr>
          </a:p>
          <a:p>
            <a:pPr indent="0" lvl="0" marL="0" rtl="0" algn="l">
              <a:spcBef>
                <a:spcPts val="0"/>
              </a:spcBef>
              <a:spcAft>
                <a:spcPts val="0"/>
              </a:spcAft>
              <a:buNone/>
            </a:pPr>
            <a:r>
              <a:rPr lang="en-US" sz="1300">
                <a:solidFill>
                  <a:srgbClr val="FF0000"/>
                </a:solidFill>
              </a:rPr>
              <a:t>Invasion and forming gland means adenocarcinoma </a:t>
            </a:r>
            <a:endParaRPr sz="1300">
              <a:solidFill>
                <a:srgbClr val="FF0000"/>
              </a:solidFill>
            </a:endParaRPr>
          </a:p>
        </p:txBody>
      </p:sp>
      <p:sp>
        <p:nvSpPr>
          <p:cNvPr id="121" name="Google Shape;121;p15"/>
          <p:cNvSpPr txBox="1"/>
          <p:nvPr/>
        </p:nvSpPr>
        <p:spPr>
          <a:xfrm>
            <a:off x="9050800" y="8224125"/>
            <a:ext cx="5507400" cy="64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grpSp>
        <p:nvGrpSpPr>
          <p:cNvPr id="122" name="Google Shape;122;p15"/>
          <p:cNvGrpSpPr/>
          <p:nvPr/>
        </p:nvGrpSpPr>
        <p:grpSpPr>
          <a:xfrm>
            <a:off x="99446" y="1156284"/>
            <a:ext cx="1816715" cy="1176090"/>
            <a:chOff x="114180" y="2169300"/>
            <a:chExt cx="2116150" cy="1352761"/>
          </a:xfrm>
        </p:grpSpPr>
        <p:pic>
          <p:nvPicPr>
            <p:cNvPr id="123" name="Google Shape;123;p15"/>
            <p:cNvPicPr preferRelativeResize="0"/>
            <p:nvPr/>
          </p:nvPicPr>
          <p:blipFill>
            <a:blip r:embed="rId7">
              <a:alphaModFix/>
            </a:blip>
            <a:stretch>
              <a:fillRect/>
            </a:stretch>
          </p:blipFill>
          <p:spPr>
            <a:xfrm>
              <a:off x="114180" y="2169300"/>
              <a:ext cx="2116150" cy="1352761"/>
            </a:xfrm>
            <a:prstGeom prst="rect">
              <a:avLst/>
            </a:prstGeom>
            <a:noFill/>
            <a:ln>
              <a:noFill/>
            </a:ln>
          </p:spPr>
        </p:pic>
        <p:sp>
          <p:nvSpPr>
            <p:cNvPr id="124" name="Google Shape;124;p15"/>
            <p:cNvSpPr txBox="1"/>
            <p:nvPr/>
          </p:nvSpPr>
          <p:spPr>
            <a:xfrm>
              <a:off x="553000" y="2765375"/>
              <a:ext cx="337500" cy="37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rgbClr val="FF0000"/>
                  </a:solidFill>
                  <a:highlight>
                    <a:srgbClr val="D9EAD3"/>
                  </a:highlight>
                  <a:latin typeface="Palatino"/>
                  <a:ea typeface="Palatino"/>
                  <a:cs typeface="Palatino"/>
                  <a:sym typeface="Palatino"/>
                </a:rPr>
                <a:t>1</a:t>
              </a:r>
              <a:endParaRPr sz="1200">
                <a:solidFill>
                  <a:srgbClr val="FF0000"/>
                </a:solidFill>
                <a:highlight>
                  <a:srgbClr val="D9EAD3"/>
                </a:highlight>
                <a:latin typeface="Palatino"/>
                <a:ea typeface="Palatino"/>
                <a:cs typeface="Palatino"/>
                <a:sym typeface="Palatino"/>
              </a:endParaRPr>
            </a:p>
          </p:txBody>
        </p:sp>
        <p:sp>
          <p:nvSpPr>
            <p:cNvPr id="125" name="Google Shape;125;p15"/>
            <p:cNvSpPr txBox="1"/>
            <p:nvPr/>
          </p:nvSpPr>
          <p:spPr>
            <a:xfrm>
              <a:off x="1424388" y="2712314"/>
              <a:ext cx="337500" cy="37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rgbClr val="FF0000"/>
                  </a:solidFill>
                  <a:highlight>
                    <a:srgbClr val="D9EAD3"/>
                  </a:highlight>
                  <a:latin typeface="Palatino"/>
                  <a:ea typeface="Palatino"/>
                  <a:cs typeface="Palatino"/>
                  <a:sym typeface="Palatino"/>
                </a:rPr>
                <a:t>2</a:t>
              </a:r>
              <a:endParaRPr sz="1200">
                <a:solidFill>
                  <a:srgbClr val="FF0000"/>
                </a:solidFill>
                <a:highlight>
                  <a:srgbClr val="D9EAD3"/>
                </a:highlight>
                <a:latin typeface="Palatino"/>
                <a:ea typeface="Palatino"/>
                <a:cs typeface="Palatino"/>
                <a:sym typeface="Palatino"/>
              </a:endParaRPr>
            </a:p>
          </p:txBody>
        </p:sp>
      </p:grpSp>
      <p:grpSp>
        <p:nvGrpSpPr>
          <p:cNvPr id="126" name="Google Shape;126;p15"/>
          <p:cNvGrpSpPr/>
          <p:nvPr/>
        </p:nvGrpSpPr>
        <p:grpSpPr>
          <a:xfrm>
            <a:off x="2021514" y="1156297"/>
            <a:ext cx="1905593" cy="1176075"/>
            <a:chOff x="2295768" y="2169300"/>
            <a:chExt cx="2116150" cy="1352744"/>
          </a:xfrm>
        </p:grpSpPr>
        <p:pic>
          <p:nvPicPr>
            <p:cNvPr id="127" name="Google Shape;127;p15"/>
            <p:cNvPicPr preferRelativeResize="0"/>
            <p:nvPr/>
          </p:nvPicPr>
          <p:blipFill>
            <a:blip r:embed="rId8">
              <a:alphaModFix/>
            </a:blip>
            <a:stretch>
              <a:fillRect/>
            </a:stretch>
          </p:blipFill>
          <p:spPr>
            <a:xfrm>
              <a:off x="2295768" y="2169300"/>
              <a:ext cx="2116150" cy="1352744"/>
            </a:xfrm>
            <a:prstGeom prst="rect">
              <a:avLst/>
            </a:prstGeom>
            <a:noFill/>
            <a:ln>
              <a:noFill/>
            </a:ln>
          </p:spPr>
        </p:pic>
        <p:sp>
          <p:nvSpPr>
            <p:cNvPr id="128" name="Google Shape;128;p15"/>
            <p:cNvSpPr txBox="1"/>
            <p:nvPr/>
          </p:nvSpPr>
          <p:spPr>
            <a:xfrm>
              <a:off x="2295775" y="2169300"/>
              <a:ext cx="337500" cy="37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rgbClr val="FF0000"/>
                  </a:solidFill>
                  <a:highlight>
                    <a:srgbClr val="D9EAD3"/>
                  </a:highlight>
                  <a:latin typeface="Palatino"/>
                  <a:ea typeface="Palatino"/>
                  <a:cs typeface="Palatino"/>
                  <a:sym typeface="Palatino"/>
                </a:rPr>
                <a:t>3</a:t>
              </a:r>
              <a:endParaRPr sz="1200">
                <a:solidFill>
                  <a:srgbClr val="FF0000"/>
                </a:solidFill>
                <a:highlight>
                  <a:srgbClr val="D9EAD3"/>
                </a:highlight>
                <a:latin typeface="Palatino"/>
                <a:ea typeface="Palatino"/>
                <a:cs typeface="Palatino"/>
                <a:sym typeface="Palatino"/>
              </a:endParaRPr>
            </a:p>
          </p:txBody>
        </p:sp>
      </p:grpSp>
      <p:sp>
        <p:nvSpPr>
          <p:cNvPr id="129" name="Google Shape;129;p15"/>
          <p:cNvSpPr txBox="1"/>
          <p:nvPr/>
        </p:nvSpPr>
        <p:spPr>
          <a:xfrm>
            <a:off x="14850" y="2258955"/>
            <a:ext cx="4803000" cy="173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chemeClr val="dk1"/>
                </a:solidFill>
                <a:latin typeface="Palatino"/>
                <a:ea typeface="Palatino"/>
                <a:cs typeface="Palatino"/>
                <a:sym typeface="Palatino"/>
              </a:rPr>
              <a:t>The patient was treated with anti-reflux drugs and given a follow-up appointment in 1 year. The patient returned 3 years later, complaining of dysphagia, heartburn, and epigastric pain. Endoscopy was performed again and revealed that the normal white squamous mucosa lining the distal esophagus was replaced by pink mucosa. Biopsy specimens were taken.</a:t>
            </a:r>
            <a:endParaRPr>
              <a:solidFill>
                <a:schemeClr val="dk1"/>
              </a:solidFill>
              <a:latin typeface="Palatino"/>
              <a:ea typeface="Palatino"/>
              <a:cs typeface="Palatino"/>
              <a:sym typeface="Palatino"/>
            </a:endParaRPr>
          </a:p>
        </p:txBody>
      </p:sp>
      <p:sp>
        <p:nvSpPr>
          <p:cNvPr id="130" name="Google Shape;130;p15"/>
          <p:cNvSpPr txBox="1"/>
          <p:nvPr/>
        </p:nvSpPr>
        <p:spPr>
          <a:xfrm>
            <a:off x="14850" y="5722080"/>
            <a:ext cx="4803000" cy="230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chemeClr val="dk1"/>
                </a:solidFill>
                <a:latin typeface="Palatino"/>
                <a:ea typeface="Palatino"/>
                <a:cs typeface="Palatino"/>
                <a:sym typeface="Palatino"/>
              </a:rPr>
              <a:t>He failed to return for subsequent surveillance endoscopy. The patient was admitted with increasing dysphagia 1 month before surgery. An upper GI series (radiographs) revealed distal narrowing of the esophagus. Endoscopic examination of the esophagus revealed an ulcerating mass in the distal esophagus. A biopsy specimen was obtained.</a:t>
            </a:r>
            <a:endParaRPr>
              <a:solidFill>
                <a:schemeClr val="dk1"/>
              </a:solidFill>
              <a:latin typeface="Palatino"/>
              <a:ea typeface="Palatino"/>
              <a:cs typeface="Palatino"/>
              <a:sym typeface="Palatino"/>
            </a:endParaRPr>
          </a:p>
          <a:p>
            <a:pPr indent="0" lvl="0" marL="0" rtl="0" algn="l">
              <a:spcBef>
                <a:spcPts val="0"/>
              </a:spcBef>
              <a:spcAft>
                <a:spcPts val="0"/>
              </a:spcAft>
              <a:buNone/>
            </a:pPr>
            <a:r>
              <a:t/>
            </a:r>
            <a:endParaRPr>
              <a:solidFill>
                <a:schemeClr val="dk1"/>
              </a:solidFill>
              <a:latin typeface="Palatino"/>
              <a:ea typeface="Palatino"/>
              <a:cs typeface="Palatino"/>
              <a:sym typeface="Palatino"/>
            </a:endParaRPr>
          </a:p>
          <a:p>
            <a:pPr indent="0" lvl="0" marL="0" rtl="0" algn="l">
              <a:spcBef>
                <a:spcPts val="0"/>
              </a:spcBef>
              <a:spcAft>
                <a:spcPts val="0"/>
              </a:spcAft>
              <a:buNone/>
            </a:pPr>
            <a:r>
              <a:rPr lang="en-US">
                <a:solidFill>
                  <a:schemeClr val="dk1"/>
                </a:solidFill>
                <a:latin typeface="Palatino"/>
                <a:ea typeface="Palatino"/>
                <a:cs typeface="Palatino"/>
                <a:sym typeface="Palatino"/>
              </a:rPr>
              <a:t>The patient was taken to surgery, where an esophagogastrectomy was performed.</a:t>
            </a:r>
            <a:endParaRPr>
              <a:solidFill>
                <a:schemeClr val="dk1"/>
              </a:solidFill>
              <a:latin typeface="Palatino"/>
              <a:ea typeface="Palatino"/>
              <a:cs typeface="Palatino"/>
              <a:sym typeface="Palatino"/>
            </a:endParaRPr>
          </a:p>
        </p:txBody>
      </p:sp>
      <p:sp>
        <p:nvSpPr>
          <p:cNvPr id="131" name="Google Shape;131;p15"/>
          <p:cNvSpPr txBox="1"/>
          <p:nvPr/>
        </p:nvSpPr>
        <p:spPr>
          <a:xfrm>
            <a:off x="27125" y="3809580"/>
            <a:ext cx="4978800" cy="158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chemeClr val="dk1"/>
                </a:solidFill>
                <a:latin typeface="Palatino"/>
                <a:ea typeface="Palatino"/>
                <a:cs typeface="Palatino"/>
                <a:sym typeface="Palatino"/>
              </a:rPr>
              <a:t>Because of the diagnosis of Barrett esophagus, the patient was enrolled in a surveillance program, and yearly endoscopic procedures were recommended. Endoscopy showed extensive Barrett esophagus 6 years before surgery, and biopsy specimens showed features of ?</a:t>
            </a:r>
            <a:endParaRPr>
              <a:solidFill>
                <a:schemeClr val="dk1"/>
              </a:solidFill>
              <a:latin typeface="Palatino"/>
              <a:ea typeface="Palatino"/>
              <a:cs typeface="Palatino"/>
              <a:sym typeface="Palatino"/>
            </a:endParaRPr>
          </a:p>
          <a:p>
            <a:pPr indent="0" lvl="0" marL="0" rtl="0" algn="l">
              <a:spcBef>
                <a:spcPts val="0"/>
              </a:spcBef>
              <a:spcAft>
                <a:spcPts val="0"/>
              </a:spcAft>
              <a:buNone/>
            </a:pPr>
            <a:r>
              <a:rPr lang="en-US">
                <a:solidFill>
                  <a:schemeClr val="dk1"/>
                </a:solidFill>
                <a:latin typeface="Palatino"/>
                <a:ea typeface="Palatino"/>
                <a:cs typeface="Palatino"/>
                <a:sym typeface="Palatino"/>
              </a:rPr>
              <a:t>  </a:t>
            </a:r>
            <a:r>
              <a:rPr b="1" lang="en-US">
                <a:solidFill>
                  <a:schemeClr val="dk1"/>
                </a:solidFill>
                <a:latin typeface="Palatino"/>
                <a:ea typeface="Palatino"/>
                <a:cs typeface="Palatino"/>
                <a:sym typeface="Palatino"/>
              </a:rPr>
              <a:t>Dysplasia</a:t>
            </a:r>
            <a:r>
              <a:rPr lang="en-US">
                <a:solidFill>
                  <a:schemeClr val="dk1"/>
                </a:solidFill>
                <a:latin typeface="Palatino"/>
                <a:ea typeface="Palatino"/>
                <a:cs typeface="Palatino"/>
                <a:sym typeface="Palatino"/>
              </a:rPr>
              <a:t> </a:t>
            </a:r>
            <a:endParaRPr/>
          </a:p>
        </p:txBody>
      </p:sp>
      <p:sp>
        <p:nvSpPr>
          <p:cNvPr id="132" name="Google Shape;132;p15"/>
          <p:cNvSpPr txBox="1"/>
          <p:nvPr/>
        </p:nvSpPr>
        <p:spPr>
          <a:xfrm>
            <a:off x="115025" y="5172325"/>
            <a:ext cx="4803000" cy="7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200">
                <a:solidFill>
                  <a:srgbClr val="93C47D"/>
                </a:solidFill>
                <a:latin typeface="Palatino"/>
                <a:ea typeface="Palatino"/>
                <a:cs typeface="Palatino"/>
                <a:sym typeface="Palatino"/>
              </a:rPr>
              <a:t>Features of nuclei : The nucleus becomes large and hyperchromatic (Black). </a:t>
            </a:r>
            <a:endParaRPr sz="1200">
              <a:solidFill>
                <a:srgbClr val="93C47D"/>
              </a:solidFill>
              <a:latin typeface="Palatino"/>
              <a:ea typeface="Palatino"/>
              <a:cs typeface="Palatino"/>
              <a:sym typeface="Palatino"/>
            </a:endParaRPr>
          </a:p>
          <a:p>
            <a:pPr indent="0" lvl="0" marL="0" rtl="0" algn="l">
              <a:spcBef>
                <a:spcPts val="0"/>
              </a:spcBef>
              <a:spcAft>
                <a:spcPts val="0"/>
              </a:spcAft>
              <a:buNone/>
            </a:pPr>
            <a:r>
              <a:rPr lang="en-US" sz="1200">
                <a:solidFill>
                  <a:srgbClr val="93C47D"/>
                </a:solidFill>
                <a:latin typeface="Palatino"/>
                <a:ea typeface="Palatino"/>
                <a:cs typeface="Palatino"/>
                <a:sym typeface="Palatino"/>
              </a:rPr>
              <a:t>(In adenocarcinoma there is dysplasia but with invasion to the underlying structure it goes to sub muscularis propria)</a:t>
            </a:r>
            <a:endParaRPr sz="12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36" name="Shape 136"/>
        <p:cNvGrpSpPr/>
        <p:nvPr/>
      </p:nvGrpSpPr>
      <p:grpSpPr>
        <a:xfrm>
          <a:off x="0" y="0"/>
          <a:ext cx="0" cy="0"/>
          <a:chOff x="0" y="0"/>
          <a:chExt cx="0" cy="0"/>
        </a:xfrm>
      </p:grpSpPr>
      <p:sp>
        <p:nvSpPr>
          <p:cNvPr id="137" name="Google Shape;137;p16"/>
          <p:cNvSpPr txBox="1"/>
          <p:nvPr/>
        </p:nvSpPr>
        <p:spPr>
          <a:xfrm>
            <a:off x="369750" y="470192"/>
            <a:ext cx="6118500" cy="847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latin typeface="Palatino"/>
                <a:ea typeface="Palatino"/>
                <a:cs typeface="Palatino"/>
                <a:sym typeface="Palatino"/>
              </a:rPr>
              <a:t>Case 3:</a:t>
            </a:r>
            <a:endParaRPr b="1">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A 49-year-old secretary presents to medical outpatients with a 7-month history of epigastric pain. She has been treated with antacids by her GP, but this has not controlled the symptoms. In the clinic, she complains of epigastric pains which are sharp and burning and </a:t>
            </a:r>
            <a:r>
              <a:rPr lang="en-US">
                <a:solidFill>
                  <a:srgbClr val="FF0000"/>
                </a:solidFill>
                <a:latin typeface="Palatino"/>
                <a:ea typeface="Palatino"/>
                <a:cs typeface="Palatino"/>
                <a:sym typeface="Palatino"/>
              </a:rPr>
              <a:t>radiate her subcostal margin to the right. The pain is worse at night and is relieved by food</a:t>
            </a:r>
            <a:r>
              <a:rPr lang="en-US">
                <a:latin typeface="Palatino"/>
                <a:ea typeface="Palatino"/>
                <a:cs typeface="Palatino"/>
                <a:sym typeface="Palatino"/>
              </a:rPr>
              <a:t>. On examination, there is epigastric tenderness and clinical signs of anaemia.</a:t>
            </a:r>
            <a:endParaRPr>
              <a:latin typeface="Palatino"/>
              <a:ea typeface="Palatino"/>
              <a:cs typeface="Palatino"/>
              <a:sym typeface="Palatino"/>
            </a:endParaRPr>
          </a:p>
          <a:p>
            <a:pPr indent="0" lvl="0" marL="0" rtl="0" algn="l">
              <a:spcBef>
                <a:spcPts val="0"/>
              </a:spcBef>
              <a:spcAft>
                <a:spcPts val="0"/>
              </a:spcAft>
              <a:buNone/>
            </a:pPr>
            <a:r>
              <a:t/>
            </a:r>
            <a:endParaRPr>
              <a:latin typeface="Palatino"/>
              <a:ea typeface="Palatino"/>
              <a:cs typeface="Palatino"/>
              <a:sym typeface="Palatino"/>
            </a:endParaRPr>
          </a:p>
          <a:p>
            <a:pPr indent="0" lvl="0" marL="0" rtl="0" algn="l">
              <a:spcBef>
                <a:spcPts val="0"/>
              </a:spcBef>
              <a:spcAft>
                <a:spcPts val="0"/>
              </a:spcAft>
              <a:buNone/>
            </a:pPr>
            <a:r>
              <a:rPr b="1" lang="en-US">
                <a:latin typeface="Palatino"/>
                <a:ea typeface="Palatino"/>
                <a:cs typeface="Palatino"/>
                <a:sym typeface="Palatino"/>
              </a:rPr>
              <a:t>1. What is the possible cause of this clinical presentation? </a:t>
            </a:r>
            <a:endParaRPr b="1">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Duodenal Peptic ulceration</a:t>
            </a:r>
            <a:endParaRPr>
              <a:latin typeface="Palatino"/>
              <a:ea typeface="Palatino"/>
              <a:cs typeface="Palatino"/>
              <a:sym typeface="Palatino"/>
            </a:endParaRPr>
          </a:p>
          <a:p>
            <a:pPr indent="0" lvl="0" marL="0" rtl="0" algn="l">
              <a:spcBef>
                <a:spcPts val="0"/>
              </a:spcBef>
              <a:spcAft>
                <a:spcPts val="0"/>
              </a:spcAft>
              <a:buNone/>
            </a:pPr>
            <a:r>
              <a:t/>
            </a:r>
            <a:endParaRPr>
              <a:latin typeface="Palatino"/>
              <a:ea typeface="Palatino"/>
              <a:cs typeface="Palatino"/>
              <a:sym typeface="Palatino"/>
            </a:endParaRPr>
          </a:p>
          <a:p>
            <a:pPr indent="0" lvl="0" marL="0" rtl="0" algn="l">
              <a:spcBef>
                <a:spcPts val="0"/>
              </a:spcBef>
              <a:spcAft>
                <a:spcPts val="0"/>
              </a:spcAft>
              <a:buNone/>
            </a:pPr>
            <a:r>
              <a:rPr b="1" lang="en-US">
                <a:latin typeface="Palatino"/>
                <a:ea typeface="Palatino"/>
                <a:cs typeface="Palatino"/>
                <a:sym typeface="Palatino"/>
              </a:rPr>
              <a:t> 2. What are the predisposing causes? </a:t>
            </a:r>
            <a:endParaRPr b="1">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1. H.Pylori infection.</a:t>
            </a:r>
            <a:endParaRPr>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2. Acid hypersecretion</a:t>
            </a:r>
            <a:endParaRPr>
              <a:latin typeface="Palatino"/>
              <a:ea typeface="Palatino"/>
              <a:cs typeface="Palatino"/>
              <a:sym typeface="Palatino"/>
            </a:endParaRPr>
          </a:p>
          <a:p>
            <a:pPr indent="0" lvl="0" marL="0" rtl="0" algn="l">
              <a:spcBef>
                <a:spcPts val="0"/>
              </a:spcBef>
              <a:spcAft>
                <a:spcPts val="0"/>
              </a:spcAft>
              <a:buNone/>
            </a:pPr>
            <a:r>
              <a:t/>
            </a:r>
            <a:endParaRPr>
              <a:latin typeface="Palatino"/>
              <a:ea typeface="Palatino"/>
              <a:cs typeface="Palatino"/>
              <a:sym typeface="Palatino"/>
            </a:endParaRPr>
          </a:p>
          <a:p>
            <a:pPr indent="0" lvl="0" marL="0" rtl="0" algn="l">
              <a:spcBef>
                <a:spcPts val="0"/>
              </a:spcBef>
              <a:spcAft>
                <a:spcPts val="0"/>
              </a:spcAft>
              <a:buNone/>
            </a:pPr>
            <a:r>
              <a:rPr b="1" lang="en-US">
                <a:latin typeface="Palatino"/>
                <a:ea typeface="Palatino"/>
                <a:cs typeface="Palatino"/>
                <a:sym typeface="Palatino"/>
              </a:rPr>
              <a:t>3.What are the major complications?</a:t>
            </a:r>
            <a:endParaRPr b="1">
              <a:latin typeface="Palatino"/>
              <a:ea typeface="Palatino"/>
              <a:cs typeface="Palatino"/>
              <a:sym typeface="Palatino"/>
            </a:endParaRPr>
          </a:p>
          <a:p>
            <a:pPr indent="0" lvl="0" marL="0" rtl="0" algn="l">
              <a:spcBef>
                <a:spcPts val="0"/>
              </a:spcBef>
              <a:spcAft>
                <a:spcPts val="0"/>
              </a:spcAft>
              <a:buNone/>
            </a:pPr>
            <a:r>
              <a:rPr lang="en-US">
                <a:solidFill>
                  <a:srgbClr val="FF0000"/>
                </a:solidFill>
                <a:latin typeface="Palatino"/>
                <a:ea typeface="Palatino"/>
                <a:cs typeface="Palatino"/>
                <a:sym typeface="Palatino"/>
              </a:rPr>
              <a:t> The major complication is perforation</a:t>
            </a:r>
            <a:r>
              <a:rPr lang="en-US">
                <a:latin typeface="Palatino"/>
                <a:ea typeface="Palatino"/>
                <a:cs typeface="Palatino"/>
                <a:sym typeface="Palatino"/>
              </a:rPr>
              <a:t> of a vessel with subsequent gastrointestinal haemorrhage. This can present as either hematemesis, </a:t>
            </a:r>
            <a:r>
              <a:rPr lang="en-US">
                <a:solidFill>
                  <a:srgbClr val="FF0000"/>
                </a:solidFill>
                <a:latin typeface="Palatino"/>
                <a:ea typeface="Palatino"/>
                <a:cs typeface="Palatino"/>
                <a:sym typeface="Palatino"/>
              </a:rPr>
              <a:t>melena</a:t>
            </a:r>
            <a:r>
              <a:rPr lang="en-US">
                <a:latin typeface="Palatino"/>
                <a:ea typeface="Palatino"/>
                <a:cs typeface="Palatino"/>
                <a:sym typeface="Palatino"/>
              </a:rPr>
              <a:t> or</a:t>
            </a:r>
            <a:r>
              <a:rPr lang="en-US">
                <a:solidFill>
                  <a:srgbClr val="FF0000"/>
                </a:solidFill>
                <a:latin typeface="Palatino"/>
                <a:ea typeface="Palatino"/>
                <a:cs typeface="Palatino"/>
                <a:sym typeface="Palatino"/>
              </a:rPr>
              <a:t> iron deficiency anemia </a:t>
            </a:r>
            <a:r>
              <a:rPr lang="en-US">
                <a:solidFill>
                  <a:srgbClr val="93C47D"/>
                </a:solidFill>
                <a:latin typeface="Palatino"/>
                <a:ea typeface="Palatino"/>
                <a:cs typeface="Palatino"/>
                <a:sym typeface="Palatino"/>
              </a:rPr>
              <a:t>(due to chronic blood loss)</a:t>
            </a:r>
            <a:r>
              <a:rPr lang="en-US">
                <a:latin typeface="Palatino"/>
                <a:ea typeface="Palatino"/>
                <a:cs typeface="Palatino"/>
                <a:sym typeface="Palatino"/>
              </a:rPr>
              <a:t>. Other complications include fibrosis and adhesions. </a:t>
            </a:r>
            <a:endParaRPr>
              <a:latin typeface="Palatino"/>
              <a:ea typeface="Palatino"/>
              <a:cs typeface="Palatino"/>
              <a:sym typeface="Palatino"/>
            </a:endParaRPr>
          </a:p>
          <a:p>
            <a:pPr indent="-317500" lvl="0" marL="457200" rtl="0" algn="l">
              <a:spcBef>
                <a:spcPts val="0"/>
              </a:spcBef>
              <a:spcAft>
                <a:spcPts val="0"/>
              </a:spcAft>
              <a:buClr>
                <a:srgbClr val="93C47D"/>
              </a:buClr>
              <a:buSzPts val="1400"/>
              <a:buFont typeface="Palatino"/>
              <a:buChar char="-"/>
            </a:pPr>
            <a:r>
              <a:rPr lang="en-US">
                <a:solidFill>
                  <a:srgbClr val="93C47D"/>
                </a:solidFill>
                <a:latin typeface="Palatino"/>
                <a:ea typeface="Palatino"/>
                <a:cs typeface="Palatino"/>
                <a:sym typeface="Palatino"/>
              </a:rPr>
              <a:t>Frank hemorrhage is a major complication </a:t>
            </a:r>
            <a:endParaRPr>
              <a:solidFill>
                <a:srgbClr val="93C47D"/>
              </a:solidFill>
              <a:latin typeface="Palatino"/>
              <a:ea typeface="Palatino"/>
              <a:cs typeface="Palatino"/>
              <a:sym typeface="Palatino"/>
            </a:endParaRPr>
          </a:p>
          <a:p>
            <a:pPr indent="-317500" lvl="0" marL="457200" rtl="0" algn="l">
              <a:spcBef>
                <a:spcPts val="0"/>
              </a:spcBef>
              <a:spcAft>
                <a:spcPts val="0"/>
              </a:spcAft>
              <a:buClr>
                <a:srgbClr val="FF0000"/>
              </a:buClr>
              <a:buSzPts val="1400"/>
              <a:buFont typeface="Palatino"/>
              <a:buChar char="-"/>
            </a:pPr>
            <a:r>
              <a:rPr lang="en-US">
                <a:solidFill>
                  <a:srgbClr val="FF0000"/>
                </a:solidFill>
                <a:latin typeface="Palatino"/>
                <a:ea typeface="Palatino"/>
                <a:cs typeface="Palatino"/>
                <a:sym typeface="Palatino"/>
              </a:rPr>
              <a:t>adenocarcinoma is a complication of gastric and duodenal ulcer</a:t>
            </a:r>
            <a:endParaRPr>
              <a:solidFill>
                <a:srgbClr val="FF0000"/>
              </a:solidFill>
              <a:latin typeface="Palatino"/>
              <a:ea typeface="Palatino"/>
              <a:cs typeface="Palatino"/>
              <a:sym typeface="Palatino"/>
            </a:endParaRPr>
          </a:p>
          <a:p>
            <a:pPr indent="0" lvl="0" marL="0" rtl="0" algn="l">
              <a:spcBef>
                <a:spcPts val="0"/>
              </a:spcBef>
              <a:spcAft>
                <a:spcPts val="0"/>
              </a:spcAft>
              <a:buNone/>
            </a:pPr>
            <a:r>
              <a:rPr b="1" lang="en-US">
                <a:latin typeface="Palatino"/>
                <a:ea typeface="Palatino"/>
                <a:cs typeface="Palatino"/>
                <a:sym typeface="Palatino"/>
              </a:rPr>
              <a:t>4.What investigations should be performed? </a:t>
            </a:r>
            <a:endParaRPr b="1">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 Endoscopy</a:t>
            </a:r>
            <a:endParaRPr>
              <a:latin typeface="Palatino"/>
              <a:ea typeface="Palatino"/>
              <a:cs typeface="Palatino"/>
              <a:sym typeface="Palatino"/>
            </a:endParaRPr>
          </a:p>
          <a:p>
            <a:pPr indent="0" lvl="0" marL="0" rtl="0" algn="l">
              <a:spcBef>
                <a:spcPts val="0"/>
              </a:spcBef>
              <a:spcAft>
                <a:spcPts val="0"/>
              </a:spcAft>
              <a:buNone/>
            </a:pPr>
            <a:r>
              <a:t/>
            </a:r>
            <a:endParaRPr>
              <a:latin typeface="Palatino"/>
              <a:ea typeface="Palatino"/>
              <a:cs typeface="Palatino"/>
              <a:sym typeface="Palatino"/>
            </a:endParaRPr>
          </a:p>
          <a:p>
            <a:pPr indent="0" lvl="0" marL="0" rtl="0" algn="l">
              <a:spcBef>
                <a:spcPts val="0"/>
              </a:spcBef>
              <a:spcAft>
                <a:spcPts val="0"/>
              </a:spcAft>
              <a:buNone/>
            </a:pPr>
            <a:r>
              <a:rPr b="1" lang="en-US">
                <a:latin typeface="Palatino"/>
                <a:ea typeface="Palatino"/>
                <a:cs typeface="Palatino"/>
                <a:sym typeface="Palatino"/>
              </a:rPr>
              <a:t>5.What is the treatment? </a:t>
            </a:r>
            <a:endParaRPr b="1">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1. Proton pump inhibitors. </a:t>
            </a:r>
            <a:endParaRPr>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2. H 2 receptor antagonists. </a:t>
            </a:r>
            <a:endParaRPr>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3. H. pylori eradication therapy</a:t>
            </a:r>
            <a:endParaRPr>
              <a:latin typeface="Palatino"/>
              <a:ea typeface="Palatino"/>
              <a:cs typeface="Palatino"/>
              <a:sym typeface="Palatin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41" name="Shape 141"/>
        <p:cNvGrpSpPr/>
        <p:nvPr/>
      </p:nvGrpSpPr>
      <p:grpSpPr>
        <a:xfrm>
          <a:off x="0" y="0"/>
          <a:ext cx="0" cy="0"/>
          <a:chOff x="0" y="0"/>
          <a:chExt cx="0" cy="0"/>
        </a:xfrm>
      </p:grpSpPr>
      <p:sp>
        <p:nvSpPr>
          <p:cNvPr id="142" name="Google Shape;142;p17"/>
          <p:cNvSpPr txBox="1"/>
          <p:nvPr/>
        </p:nvSpPr>
        <p:spPr>
          <a:xfrm>
            <a:off x="117000" y="578250"/>
            <a:ext cx="6601500" cy="168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latin typeface="Palatino"/>
                <a:ea typeface="Palatino"/>
                <a:cs typeface="Palatino"/>
                <a:sym typeface="Palatino"/>
              </a:rPr>
              <a:t>Case 4:</a:t>
            </a:r>
            <a:endParaRPr b="1">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The patient is a 72-year-old white man with a history of homelessness, chronic obstructive pulmonary disease, chronic alcohol abuse, chronic dementia, and </a:t>
            </a:r>
            <a:r>
              <a:rPr lang="en-US">
                <a:solidFill>
                  <a:srgbClr val="FF0000"/>
                </a:solidFill>
                <a:latin typeface="Palatino"/>
                <a:ea typeface="Palatino"/>
                <a:cs typeface="Palatino"/>
                <a:sym typeface="Palatino"/>
              </a:rPr>
              <a:t>multiple episodes of upper GI bleeding </a:t>
            </a:r>
            <a:r>
              <a:rPr lang="en-US">
                <a:solidFill>
                  <a:srgbClr val="93C47D"/>
                </a:solidFill>
                <a:latin typeface="Palatino"/>
                <a:ea typeface="Palatino"/>
                <a:cs typeface="Palatino"/>
                <a:sym typeface="Palatino"/>
              </a:rPr>
              <a:t>(vomiting blood)</a:t>
            </a:r>
            <a:r>
              <a:rPr lang="en-US">
                <a:latin typeface="Palatino"/>
                <a:ea typeface="Palatino"/>
                <a:cs typeface="Palatino"/>
                <a:sym typeface="Palatino"/>
              </a:rPr>
              <a:t>. He was admitted to the hospital with complaints of dizziness </a:t>
            </a:r>
            <a:r>
              <a:rPr lang="en-US">
                <a:solidFill>
                  <a:srgbClr val="93C47D"/>
                </a:solidFill>
                <a:latin typeface="Palatino"/>
                <a:ea typeface="Palatino"/>
                <a:cs typeface="Palatino"/>
                <a:sym typeface="Palatino"/>
              </a:rPr>
              <a:t>(due to loss of blood volume)</a:t>
            </a:r>
            <a:r>
              <a:rPr lang="en-US">
                <a:latin typeface="Palatino"/>
                <a:ea typeface="Palatino"/>
                <a:cs typeface="Palatino"/>
                <a:sym typeface="Palatino"/>
              </a:rPr>
              <a:t>, syncope, and abdominal pain. The abdominal examination revealed mild epigastric pain on palpation. The rectal examination shows  black stool. </a:t>
            </a:r>
            <a:r>
              <a:rPr lang="en-US">
                <a:solidFill>
                  <a:srgbClr val="FF0000"/>
                </a:solidFill>
                <a:latin typeface="Palatino"/>
                <a:ea typeface="Palatino"/>
                <a:cs typeface="Palatino"/>
                <a:sym typeface="Palatino"/>
              </a:rPr>
              <a:t>(Malena) </a:t>
            </a:r>
            <a:endParaRPr>
              <a:solidFill>
                <a:srgbClr val="FF0000"/>
              </a:solidFill>
              <a:latin typeface="Palatino"/>
              <a:ea typeface="Palatino"/>
              <a:cs typeface="Palatino"/>
              <a:sym typeface="Palatino"/>
            </a:endParaRPr>
          </a:p>
        </p:txBody>
      </p:sp>
      <p:pic>
        <p:nvPicPr>
          <p:cNvPr id="143" name="Google Shape;143;p17"/>
          <p:cNvPicPr preferRelativeResize="0"/>
          <p:nvPr/>
        </p:nvPicPr>
        <p:blipFill>
          <a:blip r:embed="rId3">
            <a:alphaModFix/>
          </a:blip>
          <a:stretch>
            <a:fillRect/>
          </a:stretch>
        </p:blipFill>
        <p:spPr>
          <a:xfrm>
            <a:off x="1543625" y="2297688"/>
            <a:ext cx="3415900" cy="1442275"/>
          </a:xfrm>
          <a:prstGeom prst="rect">
            <a:avLst/>
          </a:prstGeom>
          <a:noFill/>
          <a:ln>
            <a:noFill/>
          </a:ln>
        </p:spPr>
      </p:pic>
      <p:sp>
        <p:nvSpPr>
          <p:cNvPr id="144" name="Google Shape;144;p17"/>
          <p:cNvSpPr txBox="1"/>
          <p:nvPr/>
        </p:nvSpPr>
        <p:spPr>
          <a:xfrm>
            <a:off x="182100" y="3671294"/>
            <a:ext cx="6493800" cy="363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Palatino"/>
                <a:ea typeface="Palatino"/>
                <a:cs typeface="Palatino"/>
                <a:sym typeface="Palatino"/>
              </a:rPr>
              <a:t>The patient was admitted to the medical intensive care unit, where a nasogastric tube lavage produced </a:t>
            </a:r>
            <a:r>
              <a:rPr lang="en-US">
                <a:solidFill>
                  <a:srgbClr val="FF0000"/>
                </a:solidFill>
                <a:latin typeface="Palatino"/>
                <a:ea typeface="Palatino"/>
                <a:cs typeface="Palatino"/>
                <a:sym typeface="Palatino"/>
              </a:rPr>
              <a:t>coffee-ground gastric contents</a:t>
            </a:r>
            <a:r>
              <a:rPr lang="en-US">
                <a:latin typeface="Palatino"/>
                <a:ea typeface="Palatino"/>
                <a:cs typeface="Palatino"/>
                <a:sym typeface="Palatino"/>
              </a:rPr>
              <a:t> that tested positive for blood. </a:t>
            </a:r>
            <a:endParaRPr>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He was transfused with 6 U of packed RBCs, which increased his hematocrit to 38% (normal 40% to 52%). </a:t>
            </a:r>
            <a:endParaRPr>
              <a:latin typeface="Palatino"/>
              <a:ea typeface="Palatino"/>
              <a:cs typeface="Palatino"/>
              <a:sym typeface="Palatino"/>
            </a:endParaRPr>
          </a:p>
          <a:p>
            <a:pPr indent="0" lvl="0" marL="0" rtl="0" algn="l">
              <a:spcBef>
                <a:spcPts val="0"/>
              </a:spcBef>
              <a:spcAft>
                <a:spcPts val="0"/>
              </a:spcAft>
              <a:buNone/>
            </a:pPr>
            <a:r>
              <a:t/>
            </a:r>
            <a:endParaRPr>
              <a:latin typeface="Palatino"/>
              <a:ea typeface="Palatino"/>
              <a:cs typeface="Palatino"/>
              <a:sym typeface="Palatino"/>
            </a:endParaRPr>
          </a:p>
          <a:p>
            <a:pPr indent="0" lvl="0" marL="0" rtl="0" algn="l">
              <a:spcBef>
                <a:spcPts val="0"/>
              </a:spcBef>
              <a:spcAft>
                <a:spcPts val="0"/>
              </a:spcAft>
              <a:buNone/>
            </a:pPr>
            <a:r>
              <a:rPr b="1" lang="en-US">
                <a:latin typeface="Palatino"/>
                <a:ea typeface="Palatino"/>
                <a:cs typeface="Palatino"/>
                <a:sym typeface="Palatino"/>
              </a:rPr>
              <a:t>What is your next step?</a:t>
            </a:r>
            <a:endParaRPr b="1">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An upper GI tract endoscopy was performed, which showed a large (5 _ 5 cm) gastric ulcer in the antrum along the lesser curvature. Biopsy specimens were taken of the ulcers and surrounding mucosa. </a:t>
            </a:r>
            <a:endParaRPr>
              <a:latin typeface="Palatino"/>
              <a:ea typeface="Palatino"/>
              <a:cs typeface="Palatino"/>
              <a:sym typeface="Palatino"/>
            </a:endParaRPr>
          </a:p>
        </p:txBody>
      </p:sp>
      <p:pic>
        <p:nvPicPr>
          <p:cNvPr id="145" name="Google Shape;145;p17"/>
          <p:cNvPicPr preferRelativeResize="0"/>
          <p:nvPr/>
        </p:nvPicPr>
        <p:blipFill>
          <a:blip r:embed="rId4">
            <a:alphaModFix/>
          </a:blip>
          <a:stretch>
            <a:fillRect/>
          </a:stretch>
        </p:blipFill>
        <p:spPr>
          <a:xfrm>
            <a:off x="2577075" y="6007925"/>
            <a:ext cx="2376659" cy="1639075"/>
          </a:xfrm>
          <a:prstGeom prst="rect">
            <a:avLst/>
          </a:prstGeom>
          <a:noFill/>
          <a:ln>
            <a:noFill/>
          </a:ln>
        </p:spPr>
      </p:pic>
      <p:pic>
        <p:nvPicPr>
          <p:cNvPr id="146" name="Google Shape;146;p17"/>
          <p:cNvPicPr preferRelativeResize="0"/>
          <p:nvPr/>
        </p:nvPicPr>
        <p:blipFill>
          <a:blip r:embed="rId5">
            <a:alphaModFix/>
          </a:blip>
          <a:stretch>
            <a:fillRect/>
          </a:stretch>
        </p:blipFill>
        <p:spPr>
          <a:xfrm>
            <a:off x="545900" y="6007925"/>
            <a:ext cx="1943500" cy="1639075"/>
          </a:xfrm>
          <a:prstGeom prst="rect">
            <a:avLst/>
          </a:prstGeom>
          <a:noFill/>
          <a:ln>
            <a:noFill/>
          </a:ln>
        </p:spPr>
      </p:pic>
      <p:pic>
        <p:nvPicPr>
          <p:cNvPr id="147" name="Google Shape;147;p17"/>
          <p:cNvPicPr preferRelativeResize="0"/>
          <p:nvPr/>
        </p:nvPicPr>
        <p:blipFill rotWithShape="1">
          <a:blip r:embed="rId6">
            <a:alphaModFix/>
          </a:blip>
          <a:srcRect b="0" l="3669" r="-3670" t="0"/>
          <a:stretch/>
        </p:blipFill>
        <p:spPr>
          <a:xfrm>
            <a:off x="1543625" y="7647000"/>
            <a:ext cx="1943507" cy="1680600"/>
          </a:xfrm>
          <a:prstGeom prst="rect">
            <a:avLst/>
          </a:prstGeom>
          <a:noFill/>
          <a:ln>
            <a:noFill/>
          </a:ln>
        </p:spPr>
      </p:pic>
      <p:sp>
        <p:nvSpPr>
          <p:cNvPr id="148" name="Google Shape;148;p17"/>
          <p:cNvSpPr txBox="1"/>
          <p:nvPr/>
        </p:nvSpPr>
        <p:spPr>
          <a:xfrm>
            <a:off x="5041400" y="6671013"/>
            <a:ext cx="1511700" cy="3129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i="1" lang="en-US" sz="1200">
                <a:solidFill>
                  <a:srgbClr val="FF0000"/>
                </a:solidFill>
                <a:latin typeface="Palatino"/>
                <a:ea typeface="Palatino"/>
                <a:cs typeface="Palatino"/>
                <a:sym typeface="Palatino"/>
              </a:rPr>
              <a:t>Helicobacter Pylori</a:t>
            </a:r>
            <a:endParaRPr i="1" sz="1200">
              <a:solidFill>
                <a:srgbClr val="FF0000"/>
              </a:solidFill>
              <a:latin typeface="Palatino"/>
              <a:ea typeface="Palatino"/>
              <a:cs typeface="Palatino"/>
              <a:sym typeface="Palatino"/>
            </a:endParaRPr>
          </a:p>
        </p:txBody>
      </p:sp>
      <p:sp>
        <p:nvSpPr>
          <p:cNvPr id="149" name="Google Shape;149;p17"/>
          <p:cNvSpPr txBox="1"/>
          <p:nvPr/>
        </p:nvSpPr>
        <p:spPr>
          <a:xfrm>
            <a:off x="3558400" y="7647000"/>
            <a:ext cx="2812800" cy="79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300">
                <a:solidFill>
                  <a:srgbClr val="93C47D"/>
                </a:solidFill>
                <a:latin typeface="Palatino"/>
                <a:ea typeface="Palatino"/>
                <a:cs typeface="Palatino"/>
                <a:sym typeface="Palatino"/>
              </a:rPr>
              <a:t>What do you </a:t>
            </a:r>
            <a:r>
              <a:rPr lang="en-US" sz="1300">
                <a:solidFill>
                  <a:srgbClr val="93C47D"/>
                </a:solidFill>
                <a:latin typeface="Palatino"/>
                <a:ea typeface="Palatino"/>
                <a:cs typeface="Palatino"/>
                <a:sym typeface="Palatino"/>
              </a:rPr>
              <a:t>expect</a:t>
            </a:r>
            <a:r>
              <a:rPr lang="en-US" sz="1300">
                <a:solidFill>
                  <a:srgbClr val="93C47D"/>
                </a:solidFill>
                <a:latin typeface="Palatino"/>
                <a:ea typeface="Palatino"/>
                <a:cs typeface="Palatino"/>
                <a:sym typeface="Palatino"/>
              </a:rPr>
              <a:t> to find in the surrounding mucosa?</a:t>
            </a:r>
            <a:endParaRPr sz="1300">
              <a:solidFill>
                <a:srgbClr val="93C47D"/>
              </a:solidFill>
              <a:latin typeface="Palatino"/>
              <a:ea typeface="Palatino"/>
              <a:cs typeface="Palatino"/>
              <a:sym typeface="Palatino"/>
            </a:endParaRPr>
          </a:p>
          <a:p>
            <a:pPr indent="0" lvl="0" marL="0" rtl="0" algn="l">
              <a:spcBef>
                <a:spcPts val="0"/>
              </a:spcBef>
              <a:spcAft>
                <a:spcPts val="0"/>
              </a:spcAft>
              <a:buNone/>
            </a:pPr>
            <a:r>
              <a:rPr lang="en-US" sz="1300">
                <a:solidFill>
                  <a:srgbClr val="93C47D"/>
                </a:solidFill>
                <a:latin typeface="Palatino"/>
                <a:ea typeface="Palatino"/>
                <a:cs typeface="Palatino"/>
                <a:sym typeface="Palatino"/>
              </a:rPr>
              <a:t>1- gastritis </a:t>
            </a:r>
            <a:endParaRPr sz="1300">
              <a:solidFill>
                <a:srgbClr val="93C47D"/>
              </a:solidFill>
              <a:latin typeface="Palatino"/>
              <a:ea typeface="Palatino"/>
              <a:cs typeface="Palatino"/>
              <a:sym typeface="Palatino"/>
            </a:endParaRPr>
          </a:p>
          <a:p>
            <a:pPr indent="-311150" lvl="0" marL="457200" rtl="0" algn="l">
              <a:spcBef>
                <a:spcPts val="0"/>
              </a:spcBef>
              <a:spcAft>
                <a:spcPts val="0"/>
              </a:spcAft>
              <a:buClr>
                <a:srgbClr val="93C47D"/>
              </a:buClr>
              <a:buSzPts val="1300"/>
              <a:buFont typeface="Palatino"/>
              <a:buChar char="-"/>
            </a:pPr>
            <a:r>
              <a:rPr lang="en-US" sz="1300">
                <a:solidFill>
                  <a:srgbClr val="93C47D"/>
                </a:solidFill>
                <a:latin typeface="Palatino"/>
                <a:ea typeface="Palatino"/>
                <a:cs typeface="Palatino"/>
                <a:sym typeface="Palatino"/>
              </a:rPr>
              <a:t>Chronic:plasma cells in lamina propria </a:t>
            </a:r>
            <a:endParaRPr sz="1300">
              <a:solidFill>
                <a:srgbClr val="93C47D"/>
              </a:solidFill>
              <a:latin typeface="Palatino"/>
              <a:ea typeface="Palatino"/>
              <a:cs typeface="Palatino"/>
              <a:sym typeface="Palatino"/>
            </a:endParaRPr>
          </a:p>
          <a:p>
            <a:pPr indent="-311150" lvl="0" marL="457200" rtl="0" algn="l">
              <a:spcBef>
                <a:spcPts val="0"/>
              </a:spcBef>
              <a:spcAft>
                <a:spcPts val="0"/>
              </a:spcAft>
              <a:buClr>
                <a:srgbClr val="93C47D"/>
              </a:buClr>
              <a:buSzPts val="1300"/>
              <a:buFont typeface="Palatino"/>
              <a:buChar char="-"/>
            </a:pPr>
            <a:r>
              <a:rPr lang="en-US" sz="1300">
                <a:solidFill>
                  <a:srgbClr val="93C47D"/>
                </a:solidFill>
                <a:latin typeface="Palatino"/>
                <a:ea typeface="Palatino"/>
                <a:cs typeface="Palatino"/>
                <a:sym typeface="Palatino"/>
              </a:rPr>
              <a:t>acute:Neutrophils invading the crypts as well as inflammation</a:t>
            </a:r>
            <a:endParaRPr sz="1300">
              <a:solidFill>
                <a:srgbClr val="93C47D"/>
              </a:solidFill>
              <a:latin typeface="Palatino"/>
              <a:ea typeface="Palatino"/>
              <a:cs typeface="Palatino"/>
              <a:sym typeface="Palatino"/>
            </a:endParaRPr>
          </a:p>
        </p:txBody>
      </p:sp>
      <p:sp>
        <p:nvSpPr>
          <p:cNvPr id="150" name="Google Shape;150;p17"/>
          <p:cNvSpPr txBox="1"/>
          <p:nvPr/>
        </p:nvSpPr>
        <p:spPr>
          <a:xfrm>
            <a:off x="5875725" y="8025900"/>
            <a:ext cx="1382400" cy="41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300">
                <a:solidFill>
                  <a:srgbClr val="93C47D"/>
                </a:solidFill>
                <a:latin typeface="Palatino"/>
                <a:ea typeface="Palatino"/>
                <a:cs typeface="Palatino"/>
                <a:sym typeface="Palatino"/>
              </a:rPr>
              <a:t>2- </a:t>
            </a:r>
            <a:r>
              <a:rPr lang="en-US" sz="1300">
                <a:solidFill>
                  <a:srgbClr val="93C47D"/>
                </a:solidFill>
                <a:latin typeface="Palatino"/>
                <a:ea typeface="Palatino"/>
                <a:cs typeface="Palatino"/>
                <a:sym typeface="Palatino"/>
              </a:rPr>
              <a:t>H.pylori</a:t>
            </a:r>
            <a:endParaRPr sz="1300">
              <a:solidFill>
                <a:srgbClr val="93C47D"/>
              </a:solidFill>
              <a:latin typeface="Palatino"/>
              <a:ea typeface="Palatino"/>
              <a:cs typeface="Palatino"/>
              <a:sym typeface="Palatino"/>
            </a:endParaRPr>
          </a:p>
        </p:txBody>
      </p:sp>
      <p:sp>
        <p:nvSpPr>
          <p:cNvPr id="151" name="Google Shape;151;p17"/>
          <p:cNvSpPr txBox="1"/>
          <p:nvPr/>
        </p:nvSpPr>
        <p:spPr>
          <a:xfrm>
            <a:off x="-12" y="7829425"/>
            <a:ext cx="1382400" cy="92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300">
                <a:solidFill>
                  <a:srgbClr val="93C47D"/>
                </a:solidFill>
                <a:latin typeface="Palatino"/>
                <a:ea typeface="Palatino"/>
                <a:cs typeface="Palatino"/>
                <a:sym typeface="Palatino"/>
              </a:rPr>
              <a:t>Ulcer in stomach and esophagus </a:t>
            </a:r>
            <a:endParaRPr sz="1300">
              <a:solidFill>
                <a:srgbClr val="93C47D"/>
              </a:solidFill>
              <a:latin typeface="Palatino"/>
              <a:ea typeface="Palatino"/>
              <a:cs typeface="Palatino"/>
              <a:sym typeface="Palatino"/>
            </a:endParaRPr>
          </a:p>
        </p:txBody>
      </p:sp>
      <p:cxnSp>
        <p:nvCxnSpPr>
          <p:cNvPr id="152" name="Google Shape;152;p17"/>
          <p:cNvCxnSpPr/>
          <p:nvPr/>
        </p:nvCxnSpPr>
        <p:spPr>
          <a:xfrm>
            <a:off x="1044725" y="8256943"/>
            <a:ext cx="498900" cy="2853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56" name="Shape 156"/>
        <p:cNvGrpSpPr/>
        <p:nvPr/>
      </p:nvGrpSpPr>
      <p:grpSpPr>
        <a:xfrm>
          <a:off x="0" y="0"/>
          <a:ext cx="0" cy="0"/>
          <a:chOff x="0" y="0"/>
          <a:chExt cx="0" cy="0"/>
        </a:xfrm>
      </p:grpSpPr>
      <p:sp>
        <p:nvSpPr>
          <p:cNvPr id="157" name="Google Shape;157;p18"/>
          <p:cNvSpPr txBox="1"/>
          <p:nvPr/>
        </p:nvSpPr>
        <p:spPr>
          <a:xfrm>
            <a:off x="457559" y="591288"/>
            <a:ext cx="6118500" cy="85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latin typeface="Palatino"/>
                <a:ea typeface="Palatino"/>
                <a:cs typeface="Palatino"/>
                <a:sym typeface="Palatino"/>
              </a:rPr>
              <a:t>MCQ:</a:t>
            </a:r>
            <a:endParaRPr b="1">
              <a:latin typeface="Palatino"/>
              <a:ea typeface="Palatino"/>
              <a:cs typeface="Palatino"/>
              <a:sym typeface="Palatino"/>
            </a:endParaRPr>
          </a:p>
          <a:p>
            <a:pPr indent="0" lvl="0" marL="0" rtl="0" algn="l">
              <a:spcBef>
                <a:spcPts val="0"/>
              </a:spcBef>
              <a:spcAft>
                <a:spcPts val="0"/>
              </a:spcAft>
              <a:buNone/>
            </a:pPr>
            <a:r>
              <a:rPr b="1" lang="en-US">
                <a:latin typeface="Palatino"/>
                <a:ea typeface="Palatino"/>
                <a:cs typeface="Palatino"/>
                <a:sym typeface="Palatino"/>
              </a:rPr>
              <a:t>1-A 52-year-old male presents with epigastric pain </a:t>
            </a:r>
            <a:r>
              <a:rPr b="1" lang="en-US">
                <a:solidFill>
                  <a:srgbClr val="FF0000"/>
                </a:solidFill>
                <a:latin typeface="Palatino"/>
                <a:ea typeface="Palatino"/>
                <a:cs typeface="Palatino"/>
                <a:sym typeface="Palatino"/>
              </a:rPr>
              <a:t>that improves with meals.</a:t>
            </a:r>
            <a:r>
              <a:rPr b="1" lang="en-US">
                <a:latin typeface="Palatino"/>
                <a:ea typeface="Palatino"/>
                <a:cs typeface="Palatino"/>
                <a:sym typeface="Palatino"/>
              </a:rPr>
              <a:t> </a:t>
            </a:r>
            <a:r>
              <a:rPr b="1" lang="en-US">
                <a:solidFill>
                  <a:srgbClr val="FF0000"/>
                </a:solidFill>
                <a:latin typeface="Palatino"/>
                <a:ea typeface="Palatino"/>
                <a:cs typeface="Palatino"/>
                <a:sym typeface="Palatino"/>
              </a:rPr>
              <a:t>Endoscopy demonstrates a 2 Cm ulcerated area located 3 cm distal to the pyloric junction </a:t>
            </a:r>
            <a:r>
              <a:rPr b="1" lang="en-US">
                <a:solidFill>
                  <a:srgbClr val="93C47D"/>
                </a:solidFill>
                <a:latin typeface="Palatino"/>
                <a:ea typeface="Palatino"/>
                <a:cs typeface="Palatino"/>
                <a:sym typeface="Palatino"/>
              </a:rPr>
              <a:t>(So the ulceration is in the </a:t>
            </a:r>
            <a:r>
              <a:rPr b="1" lang="en-US">
                <a:solidFill>
                  <a:srgbClr val="93C47D"/>
                </a:solidFill>
                <a:latin typeface="Palatino"/>
                <a:ea typeface="Palatino"/>
                <a:cs typeface="Palatino"/>
                <a:sym typeface="Palatino"/>
              </a:rPr>
              <a:t>duodenum</a:t>
            </a:r>
            <a:r>
              <a:rPr b="1" lang="en-US">
                <a:solidFill>
                  <a:srgbClr val="93C47D"/>
                </a:solidFill>
                <a:latin typeface="Palatino"/>
                <a:ea typeface="Palatino"/>
                <a:cs typeface="Palatino"/>
                <a:sym typeface="Palatino"/>
              </a:rPr>
              <a:t>)</a:t>
            </a:r>
            <a:r>
              <a:rPr b="1" lang="en-US">
                <a:latin typeface="Palatino"/>
                <a:ea typeface="Palatino"/>
                <a:cs typeface="Palatino"/>
                <a:sym typeface="Palatino"/>
              </a:rPr>
              <a:t>. Which of the following is most likely to have made the strongest contribution to the development of this disease? </a:t>
            </a:r>
            <a:endParaRPr b="1">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A. Aspirin use </a:t>
            </a:r>
            <a:endParaRPr>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B. Chronic antacid use </a:t>
            </a:r>
            <a:endParaRPr>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C. Drinking alcohol </a:t>
            </a:r>
            <a:endParaRPr>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D. Helicobacter pylori infection </a:t>
            </a:r>
            <a:endParaRPr>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E. Smoking</a:t>
            </a:r>
            <a:endParaRPr>
              <a:latin typeface="Palatino"/>
              <a:ea typeface="Palatino"/>
              <a:cs typeface="Palatino"/>
              <a:sym typeface="Palatino"/>
            </a:endParaRPr>
          </a:p>
          <a:p>
            <a:pPr indent="0" lvl="0" marL="0" rtl="0" algn="l">
              <a:spcBef>
                <a:spcPts val="0"/>
              </a:spcBef>
              <a:spcAft>
                <a:spcPts val="0"/>
              </a:spcAft>
              <a:buNone/>
            </a:pPr>
            <a:r>
              <a:t/>
            </a:r>
            <a:endParaRPr>
              <a:latin typeface="Palatino"/>
              <a:ea typeface="Palatino"/>
              <a:cs typeface="Palatino"/>
              <a:sym typeface="Palatino"/>
            </a:endParaRPr>
          </a:p>
          <a:p>
            <a:pPr indent="0" lvl="0" marL="0" rtl="0" algn="l">
              <a:spcBef>
                <a:spcPts val="0"/>
              </a:spcBef>
              <a:spcAft>
                <a:spcPts val="0"/>
              </a:spcAft>
              <a:buNone/>
            </a:pPr>
            <a:r>
              <a:rPr lang="en-US">
                <a:solidFill>
                  <a:srgbClr val="FF0000"/>
                </a:solidFill>
                <a:latin typeface="Palatino"/>
                <a:ea typeface="Palatino"/>
                <a:cs typeface="Palatino"/>
                <a:sym typeface="Palatino"/>
              </a:rPr>
              <a:t>The patient has a duodenal peptic ulcer. The strongest risk factor for duodenal peptic ulcer is Helicobacter pylori infection</a:t>
            </a:r>
            <a:r>
              <a:rPr lang="en-US">
                <a:latin typeface="Palatino"/>
                <a:ea typeface="Palatino"/>
                <a:cs typeface="Palatino"/>
                <a:sym typeface="Palatino"/>
              </a:rPr>
              <a:t>, which is found in almost 100% of these cases (contrast to 70% Infection rate in gastric peptic ulcer). </a:t>
            </a:r>
            <a:endParaRPr>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 Aspirin use (choice A) and ethanol use (choice C) are more strongly implicated in gastric ulcer disease than duodenal ulcer disease. </a:t>
            </a:r>
            <a:endParaRPr>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 Chronic antacid use (choice B) is seen as a result of peptic ulcer disease, not as a cause of it. </a:t>
            </a:r>
            <a:endParaRPr>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 Smoking (choice E) may also be a lesser contributing factor to the development of peptic ulcer.</a:t>
            </a:r>
            <a:endParaRPr>
              <a:latin typeface="Palatino"/>
              <a:ea typeface="Palatino"/>
              <a:cs typeface="Palatino"/>
              <a:sym typeface="Palatino"/>
            </a:endParaRPr>
          </a:p>
          <a:p>
            <a:pPr indent="0" lvl="0" marL="0" rtl="0" algn="l">
              <a:spcBef>
                <a:spcPts val="0"/>
              </a:spcBef>
              <a:spcAft>
                <a:spcPts val="0"/>
              </a:spcAft>
              <a:buNone/>
            </a:pPr>
            <a:r>
              <a:t/>
            </a:r>
            <a:endParaRPr>
              <a:latin typeface="Palatino"/>
              <a:ea typeface="Palatino"/>
              <a:cs typeface="Palatino"/>
              <a:sym typeface="Palatino"/>
            </a:endParaRPr>
          </a:p>
          <a:p>
            <a:pPr indent="0" lvl="0" marL="0" rtl="0" algn="l">
              <a:spcBef>
                <a:spcPts val="0"/>
              </a:spcBef>
              <a:spcAft>
                <a:spcPts val="0"/>
              </a:spcAft>
              <a:buNone/>
            </a:pPr>
            <a:r>
              <a:rPr b="1" lang="en-US">
                <a:latin typeface="Palatino"/>
                <a:ea typeface="Palatino"/>
                <a:cs typeface="Palatino"/>
                <a:sym typeface="Palatino"/>
              </a:rPr>
              <a:t>2-All of the following are causes of acute peptic ulcer except?</a:t>
            </a:r>
            <a:endParaRPr b="1">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 A. Severe burns </a:t>
            </a:r>
            <a:endParaRPr>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 B. Helicobacter pylori infection </a:t>
            </a:r>
            <a:r>
              <a:rPr lang="en-US">
                <a:solidFill>
                  <a:srgbClr val="93C47D"/>
                </a:solidFill>
                <a:latin typeface="Palatino"/>
                <a:ea typeface="Palatino"/>
                <a:cs typeface="Palatino"/>
                <a:sym typeface="Palatino"/>
              </a:rPr>
              <a:t>(Chronic)</a:t>
            </a:r>
            <a:endParaRPr>
              <a:solidFill>
                <a:srgbClr val="93C47D"/>
              </a:solidFill>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 C.  Major trauma</a:t>
            </a:r>
            <a:endParaRPr>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 D. Zollinger-Ellison syndrome</a:t>
            </a:r>
            <a:endParaRPr>
              <a:latin typeface="Palatino"/>
              <a:ea typeface="Palatino"/>
              <a:cs typeface="Palatino"/>
              <a:sym typeface="Palatino"/>
            </a:endParaRPr>
          </a:p>
          <a:p>
            <a:pPr indent="0" lvl="0" marL="0" rtl="0" algn="l">
              <a:spcBef>
                <a:spcPts val="0"/>
              </a:spcBef>
              <a:spcAft>
                <a:spcPts val="0"/>
              </a:spcAft>
              <a:buNone/>
            </a:pPr>
            <a:r>
              <a:t/>
            </a:r>
            <a:endParaRPr>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3-All of the following are Defensive Factors against gastric ulcer development except?</a:t>
            </a:r>
            <a:endParaRPr>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 A. Mucus</a:t>
            </a:r>
            <a:endParaRPr>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 B. Bicarbonate</a:t>
            </a:r>
            <a:endParaRPr>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 C. Bile salts </a:t>
            </a:r>
            <a:r>
              <a:rPr lang="en-US">
                <a:solidFill>
                  <a:srgbClr val="93C47D"/>
                </a:solidFill>
                <a:latin typeface="Palatino"/>
                <a:ea typeface="Palatino"/>
                <a:cs typeface="Palatino"/>
                <a:sym typeface="Palatino"/>
              </a:rPr>
              <a:t>(aggressive)</a:t>
            </a:r>
            <a:endParaRPr>
              <a:solidFill>
                <a:srgbClr val="93C47D"/>
              </a:solidFill>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 D. Prostaglandins</a:t>
            </a:r>
            <a:endParaRPr>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 E. Phospholipids</a:t>
            </a:r>
            <a:endParaRPr>
              <a:latin typeface="Palatino"/>
              <a:ea typeface="Palatino"/>
              <a:cs typeface="Palatino"/>
              <a:sym typeface="Palatino"/>
            </a:endParaRPr>
          </a:p>
          <a:p>
            <a:pPr indent="0" lvl="0" marL="0" rtl="0" algn="l">
              <a:spcBef>
                <a:spcPts val="0"/>
              </a:spcBef>
              <a:spcAft>
                <a:spcPts val="0"/>
              </a:spcAft>
              <a:buNone/>
            </a:pPr>
            <a:r>
              <a:t/>
            </a:r>
            <a:endParaRPr>
              <a:latin typeface="Palatino"/>
              <a:ea typeface="Palatino"/>
              <a:cs typeface="Palatino"/>
              <a:sym typeface="Palatino"/>
            </a:endParaRPr>
          </a:p>
          <a:p>
            <a:pPr indent="0" lvl="0" marL="0" rtl="0" algn="l">
              <a:spcBef>
                <a:spcPts val="0"/>
              </a:spcBef>
              <a:spcAft>
                <a:spcPts val="0"/>
              </a:spcAft>
              <a:buNone/>
            </a:pPr>
            <a:r>
              <a:t/>
            </a:r>
            <a:endParaRPr>
              <a:latin typeface="Palatino"/>
              <a:ea typeface="Palatino"/>
              <a:cs typeface="Palatino"/>
              <a:sym typeface="Palatino"/>
            </a:endParaRPr>
          </a:p>
        </p:txBody>
      </p:sp>
      <p:sp>
        <p:nvSpPr>
          <p:cNvPr id="158" name="Google Shape;158;p18"/>
          <p:cNvSpPr txBox="1"/>
          <p:nvPr/>
        </p:nvSpPr>
        <p:spPr>
          <a:xfrm>
            <a:off x="9122075" y="1981200"/>
            <a:ext cx="5507400" cy="64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8"/>
          <p:cNvSpPr txBox="1"/>
          <p:nvPr/>
        </p:nvSpPr>
        <p:spPr>
          <a:xfrm>
            <a:off x="5525600" y="3239737"/>
            <a:ext cx="1138800" cy="3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B7B7B7"/>
                </a:solidFill>
                <a:latin typeface="Palatino"/>
                <a:ea typeface="Palatino"/>
                <a:cs typeface="Palatino"/>
                <a:sym typeface="Palatino"/>
              </a:rPr>
              <a:t>Ans: D</a:t>
            </a:r>
            <a:endParaRPr>
              <a:solidFill>
                <a:srgbClr val="B7B7B7"/>
              </a:solidFill>
            </a:endParaRPr>
          </a:p>
        </p:txBody>
      </p:sp>
      <p:sp>
        <p:nvSpPr>
          <p:cNvPr id="160" name="Google Shape;160;p18"/>
          <p:cNvSpPr txBox="1"/>
          <p:nvPr/>
        </p:nvSpPr>
        <p:spPr>
          <a:xfrm>
            <a:off x="5489150" y="6876028"/>
            <a:ext cx="938700" cy="3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B7B7B7"/>
                </a:solidFill>
                <a:latin typeface="Palatino"/>
                <a:ea typeface="Palatino"/>
                <a:cs typeface="Palatino"/>
                <a:sym typeface="Palatino"/>
              </a:rPr>
              <a:t>Ans: B</a:t>
            </a:r>
            <a:endParaRPr>
              <a:solidFill>
                <a:srgbClr val="B7B7B7"/>
              </a:solidFill>
            </a:endParaRPr>
          </a:p>
        </p:txBody>
      </p:sp>
      <p:sp>
        <p:nvSpPr>
          <p:cNvPr id="161" name="Google Shape;161;p18"/>
          <p:cNvSpPr txBox="1"/>
          <p:nvPr/>
        </p:nvSpPr>
        <p:spPr>
          <a:xfrm>
            <a:off x="5525598" y="8517808"/>
            <a:ext cx="865800" cy="3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B7B7B7"/>
                </a:solidFill>
                <a:latin typeface="Palatino"/>
                <a:ea typeface="Palatino"/>
                <a:cs typeface="Palatino"/>
                <a:sym typeface="Palatino"/>
              </a:rPr>
              <a:t>Ans: C</a:t>
            </a:r>
            <a:endParaRPr>
              <a:solidFill>
                <a:srgbClr val="B7B7B7"/>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65" name="Shape 165"/>
        <p:cNvGrpSpPr/>
        <p:nvPr/>
      </p:nvGrpSpPr>
      <p:grpSpPr>
        <a:xfrm>
          <a:off x="0" y="0"/>
          <a:ext cx="0" cy="0"/>
          <a:chOff x="0" y="0"/>
          <a:chExt cx="0" cy="0"/>
        </a:xfrm>
      </p:grpSpPr>
      <p:sp>
        <p:nvSpPr>
          <p:cNvPr id="166" name="Google Shape;166;p19"/>
          <p:cNvSpPr txBox="1"/>
          <p:nvPr/>
        </p:nvSpPr>
        <p:spPr>
          <a:xfrm>
            <a:off x="545900" y="1127225"/>
            <a:ext cx="6118500" cy="294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Palatino"/>
                <a:ea typeface="Palatino"/>
                <a:cs typeface="Palatino"/>
                <a:sym typeface="Palatino"/>
              </a:rPr>
              <a:t>Which of the following is an aggressive factor, and which is a </a:t>
            </a:r>
            <a:r>
              <a:rPr lang="en-US">
                <a:latin typeface="Palatino"/>
                <a:ea typeface="Palatino"/>
                <a:cs typeface="Palatino"/>
                <a:sym typeface="Palatino"/>
              </a:rPr>
              <a:t>defensive factor?</a:t>
            </a:r>
            <a:endParaRPr>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1) H. pylori </a:t>
            </a:r>
            <a:endParaRPr>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2) Phospholipids</a:t>
            </a:r>
            <a:endParaRPr>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3) Drugs (NSAIDs)</a:t>
            </a:r>
            <a:endParaRPr>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4) Mucus </a:t>
            </a:r>
            <a:endParaRPr>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5) bicarbonate </a:t>
            </a:r>
            <a:endParaRPr>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6) Blood flow </a:t>
            </a:r>
            <a:endParaRPr>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7) Acid </a:t>
            </a:r>
            <a:endParaRPr>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8) pepsin </a:t>
            </a:r>
            <a:endParaRPr>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9) Bile salts </a:t>
            </a:r>
            <a:endParaRPr>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10) cell renewal </a:t>
            </a:r>
            <a:endParaRPr>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11) Prostaglandins </a:t>
            </a:r>
            <a:r>
              <a:rPr lang="en-US">
                <a:latin typeface="Palatino"/>
                <a:ea typeface="Palatino"/>
                <a:cs typeface="Palatino"/>
                <a:sym typeface="Palatino"/>
              </a:rPr>
              <a:t> </a:t>
            </a:r>
            <a:endParaRPr>
              <a:latin typeface="Palatino"/>
              <a:ea typeface="Palatino"/>
              <a:cs typeface="Palatino"/>
              <a:sym typeface="Palatino"/>
            </a:endParaRPr>
          </a:p>
        </p:txBody>
      </p:sp>
      <p:graphicFrame>
        <p:nvGraphicFramePr>
          <p:cNvPr id="167" name="Google Shape;167;p19"/>
          <p:cNvGraphicFramePr/>
          <p:nvPr/>
        </p:nvGraphicFramePr>
        <p:xfrm>
          <a:off x="952500" y="5201982"/>
          <a:ext cx="3000000" cy="3000000"/>
        </p:xfrm>
        <a:graphic>
          <a:graphicData uri="http://schemas.openxmlformats.org/drawingml/2006/table">
            <a:tbl>
              <a:tblPr>
                <a:noFill/>
                <a:tableStyleId>{964462AD-B482-448D-88AD-F43C6E120FC3}</a:tableStyleId>
              </a:tblPr>
              <a:tblGrid>
                <a:gridCol w="2476500"/>
                <a:gridCol w="2476500"/>
              </a:tblGrid>
              <a:tr h="384325">
                <a:tc>
                  <a:txBody>
                    <a:bodyPr>
                      <a:noAutofit/>
                    </a:bodyPr>
                    <a:lstStyle/>
                    <a:p>
                      <a:pPr indent="0" lvl="0" marL="0" rtl="0" algn="ctr">
                        <a:spcBef>
                          <a:spcPts val="0"/>
                        </a:spcBef>
                        <a:spcAft>
                          <a:spcPts val="0"/>
                        </a:spcAft>
                        <a:buNone/>
                      </a:pPr>
                      <a:r>
                        <a:rPr lang="en-US">
                          <a:latin typeface="Palatino"/>
                          <a:ea typeface="Palatino"/>
                          <a:cs typeface="Palatino"/>
                          <a:sym typeface="Palatino"/>
                        </a:rPr>
                        <a:t>Aggressive Factors</a:t>
                      </a:r>
                      <a:endParaRPr>
                        <a:latin typeface="Palatino"/>
                        <a:ea typeface="Palatino"/>
                        <a:cs typeface="Palatino"/>
                        <a:sym typeface="Palatino"/>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0E0E3"/>
                    </a:solidFill>
                  </a:tcPr>
                </a:tc>
                <a:tc>
                  <a:txBody>
                    <a:bodyPr>
                      <a:noAutofit/>
                    </a:bodyPr>
                    <a:lstStyle/>
                    <a:p>
                      <a:pPr indent="0" lvl="0" marL="0" rtl="0" algn="ctr">
                        <a:spcBef>
                          <a:spcPts val="0"/>
                        </a:spcBef>
                        <a:spcAft>
                          <a:spcPts val="0"/>
                        </a:spcAft>
                        <a:buNone/>
                      </a:pPr>
                      <a:r>
                        <a:rPr lang="en-US">
                          <a:latin typeface="Palatino"/>
                          <a:ea typeface="Palatino"/>
                          <a:cs typeface="Palatino"/>
                          <a:sym typeface="Palatino"/>
                        </a:rPr>
                        <a:t>defensive Factors</a:t>
                      </a:r>
                      <a:endParaRPr>
                        <a:latin typeface="Palatino"/>
                        <a:ea typeface="Palatino"/>
                        <a:cs typeface="Palatino"/>
                        <a:sym typeface="Palatino"/>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D1DC"/>
                    </a:solidFill>
                  </a:tcPr>
                </a:tc>
              </a:tr>
              <a:tr h="850325">
                <a:tc>
                  <a:txBody>
                    <a:bodyPr>
                      <a:noAutofit/>
                    </a:bodyPr>
                    <a:lstStyle/>
                    <a:p>
                      <a:pPr indent="0" lvl="0" marL="0" rtl="0" algn="l">
                        <a:spcBef>
                          <a:spcPts val="0"/>
                        </a:spcBef>
                        <a:spcAft>
                          <a:spcPts val="0"/>
                        </a:spcAft>
                        <a:buNone/>
                      </a:pPr>
                      <a:r>
                        <a:rPr lang="en-US">
                          <a:latin typeface="Palatino"/>
                          <a:ea typeface="Palatino"/>
                          <a:cs typeface="Palatino"/>
                          <a:sym typeface="Palatino"/>
                        </a:rPr>
                        <a:t>H.pylori</a:t>
                      </a:r>
                      <a:endParaRPr>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Drugs (NSAIDs)</a:t>
                      </a:r>
                      <a:endParaRPr>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Acid</a:t>
                      </a:r>
                      <a:endParaRPr>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Pepsin</a:t>
                      </a:r>
                      <a:endParaRPr>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Bile salts</a:t>
                      </a:r>
                      <a:endParaRPr>
                        <a:latin typeface="Palatino"/>
                        <a:ea typeface="Palatino"/>
                        <a:cs typeface="Palatino"/>
                        <a:sym typeface="Palatino"/>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US">
                          <a:latin typeface="Palatino"/>
                          <a:ea typeface="Palatino"/>
                          <a:cs typeface="Palatino"/>
                          <a:sym typeface="Palatino"/>
                        </a:rPr>
                        <a:t>Phospholipids</a:t>
                      </a:r>
                      <a:endParaRPr>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Mucus</a:t>
                      </a:r>
                      <a:endParaRPr>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Bicarbonate</a:t>
                      </a:r>
                      <a:endParaRPr>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Blood flow</a:t>
                      </a:r>
                      <a:endParaRPr>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Cell renewal</a:t>
                      </a:r>
                      <a:endParaRPr>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Prostaglandins</a:t>
                      </a:r>
                      <a:endParaRPr>
                        <a:latin typeface="Palatino"/>
                        <a:ea typeface="Palatino"/>
                        <a:cs typeface="Palatino"/>
                        <a:sym typeface="Palatino"/>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20"/>
          <p:cNvSpPr txBox="1"/>
          <p:nvPr/>
        </p:nvSpPr>
        <p:spPr>
          <a:xfrm>
            <a:off x="53275" y="159901"/>
            <a:ext cx="6858000" cy="186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a:latin typeface="Palatino"/>
                <a:ea typeface="Palatino"/>
                <a:cs typeface="Palatino"/>
                <a:sym typeface="Palatino"/>
              </a:rPr>
              <a:t>Q1: A 44 </a:t>
            </a:r>
            <a:r>
              <a:rPr b="1" lang="en-US">
                <a:latin typeface="Palatino"/>
                <a:ea typeface="Palatino"/>
                <a:cs typeface="Palatino"/>
                <a:sym typeface="Palatino"/>
              </a:rPr>
              <a:t>year</a:t>
            </a:r>
            <a:r>
              <a:rPr b="1" lang="en-US">
                <a:latin typeface="Palatino"/>
                <a:ea typeface="Palatino"/>
                <a:cs typeface="Palatino"/>
                <a:sym typeface="Palatino"/>
              </a:rPr>
              <a:t>-old man is admitted to the hospital with acute upper GI bleed due to several gastric and duodenal ulcers seen on an urgent upper endoscopy. One of the duodenal ulcers is in the 3rd portion of the duodenum. The patient also complains of a year history of frequent </a:t>
            </a:r>
            <a:r>
              <a:rPr b="1" lang="en-US">
                <a:solidFill>
                  <a:srgbClr val="FF0000"/>
                </a:solidFill>
                <a:latin typeface="Palatino"/>
                <a:ea typeface="Palatino"/>
                <a:cs typeface="Palatino"/>
                <a:sym typeface="Palatino"/>
              </a:rPr>
              <a:t>non-bloody diarrhea. </a:t>
            </a:r>
            <a:r>
              <a:rPr b="1" lang="en-US">
                <a:solidFill>
                  <a:srgbClr val="93C47D"/>
                </a:solidFill>
                <a:latin typeface="Palatino"/>
                <a:ea typeface="Palatino"/>
                <a:cs typeface="Palatino"/>
                <a:sym typeface="Palatino"/>
              </a:rPr>
              <a:t>(most likely secretory but could be osmotic also)</a:t>
            </a:r>
            <a:r>
              <a:rPr b="1" lang="en-US">
                <a:latin typeface="Palatino"/>
                <a:ea typeface="Palatino"/>
                <a:cs typeface="Palatino"/>
                <a:sym typeface="Palatino"/>
              </a:rPr>
              <a:t> A fecal osmotic gap is very low </a:t>
            </a:r>
            <a:r>
              <a:rPr b="1" lang="en-US">
                <a:solidFill>
                  <a:srgbClr val="93C47D"/>
                </a:solidFill>
                <a:latin typeface="Palatino"/>
                <a:ea typeface="Palatino"/>
                <a:cs typeface="Palatino"/>
                <a:sym typeface="Palatino"/>
              </a:rPr>
              <a:t>(normal </a:t>
            </a:r>
            <a:r>
              <a:rPr b="1" lang="en-US">
                <a:solidFill>
                  <a:srgbClr val="93C47D"/>
                </a:solidFill>
                <a:latin typeface="Palatino"/>
                <a:ea typeface="Palatino"/>
                <a:cs typeface="Palatino"/>
                <a:sym typeface="Palatino"/>
              </a:rPr>
              <a:t>therefore</a:t>
            </a:r>
            <a:r>
              <a:rPr b="1" lang="en-US">
                <a:solidFill>
                  <a:srgbClr val="93C47D"/>
                </a:solidFill>
                <a:latin typeface="Palatino"/>
                <a:ea typeface="Palatino"/>
                <a:cs typeface="Palatino"/>
                <a:sym typeface="Palatino"/>
              </a:rPr>
              <a:t> it is not osmotic)</a:t>
            </a:r>
            <a:br>
              <a:rPr b="1" lang="en-US">
                <a:latin typeface="Palatino"/>
                <a:ea typeface="Palatino"/>
                <a:cs typeface="Palatino"/>
                <a:sym typeface="Palatino"/>
              </a:rPr>
            </a:br>
            <a:endParaRPr b="1">
              <a:latin typeface="Palatino"/>
              <a:ea typeface="Palatino"/>
              <a:cs typeface="Palatino"/>
              <a:sym typeface="Palatino"/>
            </a:endParaRPr>
          </a:p>
        </p:txBody>
      </p:sp>
      <p:sp>
        <p:nvSpPr>
          <p:cNvPr id="173" name="Google Shape;173;p20"/>
          <p:cNvSpPr txBox="1"/>
          <p:nvPr/>
        </p:nvSpPr>
        <p:spPr>
          <a:xfrm>
            <a:off x="425325" y="4"/>
            <a:ext cx="5486400" cy="38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t>Diarrhea </a:t>
            </a:r>
            <a:endParaRPr b="1"/>
          </a:p>
        </p:txBody>
      </p:sp>
      <p:sp>
        <p:nvSpPr>
          <p:cNvPr id="174" name="Google Shape;174;p20"/>
          <p:cNvSpPr txBox="1"/>
          <p:nvPr/>
        </p:nvSpPr>
        <p:spPr>
          <a:xfrm>
            <a:off x="0" y="2193825"/>
            <a:ext cx="6748200" cy="48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latin typeface="Palatino"/>
                <a:ea typeface="Palatino"/>
                <a:cs typeface="Palatino"/>
                <a:sym typeface="Palatino"/>
              </a:rPr>
              <a:t>1. </a:t>
            </a:r>
            <a:r>
              <a:rPr b="1" lang="en-US">
                <a:latin typeface="Palatino"/>
                <a:ea typeface="Palatino"/>
                <a:cs typeface="Palatino"/>
                <a:sym typeface="Palatino"/>
              </a:rPr>
              <a:t>What type of chronic diarrhea does this patient have?</a:t>
            </a:r>
            <a:br>
              <a:rPr b="1" lang="en-US">
                <a:latin typeface="Palatino"/>
                <a:ea typeface="Palatino"/>
                <a:cs typeface="Palatino"/>
                <a:sym typeface="Palatino"/>
              </a:rPr>
            </a:br>
            <a:r>
              <a:rPr lang="en-US">
                <a:latin typeface="Palatino"/>
                <a:ea typeface="Palatino"/>
                <a:cs typeface="Palatino"/>
                <a:sym typeface="Palatino"/>
              </a:rPr>
              <a:t>-  Secretory (due to low osmotic gap + non-bloody diarrhea) </a:t>
            </a:r>
            <a:endParaRPr>
              <a:latin typeface="Palatino"/>
              <a:ea typeface="Palatino"/>
              <a:cs typeface="Palatino"/>
              <a:sym typeface="Palatino"/>
            </a:endParaRPr>
          </a:p>
          <a:p>
            <a:pPr indent="0" lvl="0" marL="0" rtl="0" algn="l">
              <a:spcBef>
                <a:spcPts val="0"/>
              </a:spcBef>
              <a:spcAft>
                <a:spcPts val="0"/>
              </a:spcAft>
              <a:buNone/>
            </a:pPr>
            <a:r>
              <a:t/>
            </a:r>
            <a:endParaRPr>
              <a:latin typeface="Palatino"/>
              <a:ea typeface="Palatino"/>
              <a:cs typeface="Palatino"/>
              <a:sym typeface="Palatino"/>
            </a:endParaRPr>
          </a:p>
          <a:p>
            <a:pPr indent="0" lvl="0" marL="0" rtl="0" algn="l">
              <a:spcBef>
                <a:spcPts val="0"/>
              </a:spcBef>
              <a:spcAft>
                <a:spcPts val="0"/>
              </a:spcAft>
              <a:buNone/>
            </a:pPr>
            <a:r>
              <a:rPr lang="en-US">
                <a:latin typeface="Palatino"/>
                <a:ea typeface="Palatino"/>
                <a:cs typeface="Palatino"/>
                <a:sym typeface="Palatino"/>
              </a:rPr>
              <a:t>2. </a:t>
            </a:r>
            <a:r>
              <a:rPr b="1" lang="en-US">
                <a:latin typeface="Palatino"/>
                <a:ea typeface="Palatino"/>
                <a:cs typeface="Palatino"/>
                <a:sym typeface="Palatino"/>
              </a:rPr>
              <a:t>What is the most likely cause?</a:t>
            </a:r>
            <a:br>
              <a:rPr b="1" lang="en-US">
                <a:latin typeface="Palatino"/>
                <a:ea typeface="Palatino"/>
                <a:cs typeface="Palatino"/>
                <a:sym typeface="Palatino"/>
              </a:rPr>
            </a:br>
            <a:r>
              <a:rPr lang="en-US">
                <a:latin typeface="Palatino"/>
                <a:ea typeface="Palatino"/>
                <a:cs typeface="Palatino"/>
                <a:sym typeface="Palatino"/>
              </a:rPr>
              <a:t>Zollinger-Ellison syndrome due to a gastrinoma (that stimulate gastrin which lead to increase acid secretion causing hyperacidity) </a:t>
            </a:r>
            <a:r>
              <a:rPr lang="en-US">
                <a:solidFill>
                  <a:srgbClr val="93C47D"/>
                </a:solidFill>
                <a:latin typeface="Palatino"/>
                <a:ea typeface="Palatino"/>
                <a:cs typeface="Palatino"/>
                <a:sym typeface="Palatino"/>
              </a:rPr>
              <a:t>(will secrete gastrin which will cause gastric hyperacidity due to stimulation of </a:t>
            </a:r>
            <a:r>
              <a:rPr lang="en-US">
                <a:solidFill>
                  <a:srgbClr val="93C47D"/>
                </a:solidFill>
                <a:latin typeface="Palatino"/>
                <a:ea typeface="Palatino"/>
                <a:cs typeface="Palatino"/>
                <a:sym typeface="Palatino"/>
              </a:rPr>
              <a:t>parietal</a:t>
            </a:r>
            <a:r>
              <a:rPr lang="en-US">
                <a:solidFill>
                  <a:srgbClr val="93C47D"/>
                </a:solidFill>
                <a:latin typeface="Palatino"/>
                <a:ea typeface="Palatino"/>
                <a:cs typeface="Palatino"/>
                <a:sym typeface="Palatino"/>
              </a:rPr>
              <a:t> cells and these cells will secrete more acid and cause multiple gastric ulcers and it will stimulate secretion of small intestine and it will cause chronic diarrhea)</a:t>
            </a:r>
            <a:endParaRPr>
              <a:latin typeface="Palatino"/>
              <a:ea typeface="Palatino"/>
              <a:cs typeface="Palatino"/>
              <a:sym typeface="Palatino"/>
            </a:endParaRPr>
          </a:p>
          <a:p>
            <a:pPr indent="0" lvl="0" marL="0" rtl="0" algn="l">
              <a:spcBef>
                <a:spcPts val="0"/>
              </a:spcBef>
              <a:spcAft>
                <a:spcPts val="0"/>
              </a:spcAft>
              <a:buNone/>
            </a:pPr>
            <a:r>
              <a:t/>
            </a:r>
            <a:endParaRPr>
              <a:latin typeface="Palatino"/>
              <a:ea typeface="Palatino"/>
              <a:cs typeface="Palatino"/>
              <a:sym typeface="Palatino"/>
            </a:endParaRPr>
          </a:p>
          <a:p>
            <a:pPr indent="0" lvl="0" marL="0" rtl="0" algn="l">
              <a:spcBef>
                <a:spcPts val="0"/>
              </a:spcBef>
              <a:spcAft>
                <a:spcPts val="0"/>
              </a:spcAft>
              <a:buNone/>
            </a:pPr>
            <a:r>
              <a:rPr b="1" lang="en-US">
                <a:latin typeface="Palatino"/>
                <a:ea typeface="Palatino"/>
                <a:cs typeface="Palatino"/>
                <a:sym typeface="Palatino"/>
              </a:rPr>
              <a:t>3. What is the mechanism to explain diarrhea?</a:t>
            </a:r>
            <a:r>
              <a:rPr b="1" lang="en-US">
                <a:solidFill>
                  <a:srgbClr val="93C47D"/>
                </a:solidFill>
                <a:latin typeface="Palatino"/>
                <a:ea typeface="Palatino"/>
                <a:cs typeface="Palatino"/>
                <a:sym typeface="Palatino"/>
              </a:rPr>
              <a:t> (zollinger ellison syndrome it will secrete gastrin hormone which will increase small intestinal secretion which will lead to secretory diarrhea </a:t>
            </a:r>
            <a:br>
              <a:rPr b="1" lang="en-US">
                <a:latin typeface="Palatino"/>
                <a:ea typeface="Palatino"/>
                <a:cs typeface="Palatino"/>
                <a:sym typeface="Palatino"/>
              </a:rPr>
            </a:br>
            <a:r>
              <a:rPr lang="en-US">
                <a:latin typeface="Palatino"/>
                <a:ea typeface="Palatino"/>
                <a:cs typeface="Palatino"/>
                <a:sym typeface="Palatino"/>
              </a:rPr>
              <a:t>-  Acid inactivation of pancreatic enzyme and bile salts</a:t>
            </a:r>
            <a:br>
              <a:rPr lang="en-US">
                <a:latin typeface="Palatino"/>
                <a:ea typeface="Palatino"/>
                <a:cs typeface="Palatino"/>
                <a:sym typeface="Palatino"/>
              </a:rPr>
            </a:br>
            <a:r>
              <a:rPr lang="en-US">
                <a:latin typeface="Palatino"/>
                <a:ea typeface="Palatino"/>
                <a:cs typeface="Palatino"/>
                <a:sym typeface="Palatino"/>
              </a:rPr>
              <a:t>-  Excess intestinal fluid</a:t>
            </a:r>
            <a:endParaRPr>
              <a:latin typeface="Palatino"/>
              <a:ea typeface="Palatino"/>
              <a:cs typeface="Palatino"/>
              <a:sym typeface="Palatino"/>
            </a:endParaRPr>
          </a:p>
          <a:p>
            <a:pPr indent="0" lvl="0" marL="0" rtl="0" algn="l">
              <a:spcBef>
                <a:spcPts val="0"/>
              </a:spcBef>
              <a:spcAft>
                <a:spcPts val="0"/>
              </a:spcAft>
              <a:buNone/>
            </a:pPr>
            <a:r>
              <a:rPr b="1" lang="en-US">
                <a:latin typeface="Palatino"/>
                <a:ea typeface="Palatino"/>
                <a:cs typeface="Palatino"/>
                <a:sym typeface="Palatino"/>
              </a:rPr>
              <a:t> 4. What blood test can you check to make the diagnosis?</a:t>
            </a:r>
            <a:br>
              <a:rPr b="1" lang="en-US">
                <a:latin typeface="Palatino"/>
                <a:ea typeface="Palatino"/>
                <a:cs typeface="Palatino"/>
                <a:sym typeface="Palatino"/>
              </a:rPr>
            </a:br>
            <a:r>
              <a:rPr lang="en-US">
                <a:latin typeface="Palatino"/>
                <a:ea typeface="Palatino"/>
                <a:cs typeface="Palatino"/>
                <a:sym typeface="Palatino"/>
              </a:rPr>
              <a:t>Gastrin level (also X-Ray or CT Scan) </a:t>
            </a:r>
            <a:endParaRPr>
              <a:latin typeface="Palatino"/>
              <a:ea typeface="Palatino"/>
              <a:cs typeface="Palatino"/>
              <a:sym typeface="Palatino"/>
            </a:endParaRPr>
          </a:p>
          <a:p>
            <a:pPr indent="0" lvl="0" marL="0" rtl="0" algn="l">
              <a:spcBef>
                <a:spcPts val="0"/>
              </a:spcBef>
              <a:spcAft>
                <a:spcPts val="0"/>
              </a:spcAft>
              <a:buNone/>
            </a:pPr>
            <a:r>
              <a:t/>
            </a:r>
            <a:endParaRPr>
              <a:latin typeface="Palatino"/>
              <a:ea typeface="Palatino"/>
              <a:cs typeface="Palatino"/>
              <a:sym typeface="Palatino"/>
            </a:endParaRPr>
          </a:p>
          <a:p>
            <a:pPr indent="0" lvl="0" marL="0" rtl="0" algn="l">
              <a:spcBef>
                <a:spcPts val="0"/>
              </a:spcBef>
              <a:spcAft>
                <a:spcPts val="0"/>
              </a:spcAft>
              <a:buNone/>
            </a:pPr>
            <a:r>
              <a:rPr b="1" lang="en-US">
                <a:latin typeface="Palatino"/>
                <a:ea typeface="Palatino"/>
                <a:cs typeface="Palatino"/>
                <a:sym typeface="Palatino"/>
              </a:rPr>
              <a:t>Q2: </a:t>
            </a:r>
            <a:r>
              <a:rPr b="1" lang="en-US">
                <a:solidFill>
                  <a:srgbClr val="FF0000"/>
                </a:solidFill>
                <a:latin typeface="Palatino"/>
                <a:ea typeface="Palatino"/>
                <a:cs typeface="Palatino"/>
                <a:sym typeface="Palatino"/>
              </a:rPr>
              <a:t>A 10-month-old</a:t>
            </a:r>
            <a:r>
              <a:rPr b="1" lang="en-US">
                <a:latin typeface="Palatino"/>
                <a:ea typeface="Palatino"/>
                <a:cs typeface="Palatino"/>
                <a:sym typeface="Palatino"/>
              </a:rPr>
              <a:t>, previously healthy male infant develops a severe, </a:t>
            </a:r>
            <a:r>
              <a:rPr b="1" lang="en-US">
                <a:solidFill>
                  <a:srgbClr val="FF0000"/>
                </a:solidFill>
                <a:latin typeface="Palatino"/>
                <a:ea typeface="Palatino"/>
                <a:cs typeface="Palatino"/>
                <a:sym typeface="Palatino"/>
              </a:rPr>
              <a:t>watery diarrhea</a:t>
            </a:r>
            <a:r>
              <a:rPr b="1" lang="en-US">
                <a:latin typeface="Palatino"/>
                <a:ea typeface="Palatino"/>
                <a:cs typeface="Palatino"/>
                <a:sym typeface="Palatino"/>
              </a:rPr>
              <a:t> 2 days after visiting the pediatrician for a routine checkup. The most likely diagnosis is: </a:t>
            </a:r>
            <a:endParaRPr b="1">
              <a:latin typeface="Palatino"/>
              <a:ea typeface="Palatino"/>
              <a:cs typeface="Palatino"/>
              <a:sym typeface="Palatino"/>
            </a:endParaRPr>
          </a:p>
          <a:p>
            <a:pPr indent="0" lvl="0" marL="0" rtl="0" algn="l">
              <a:spcBef>
                <a:spcPts val="0"/>
              </a:spcBef>
              <a:spcAft>
                <a:spcPts val="0"/>
              </a:spcAft>
              <a:buNone/>
            </a:pPr>
            <a:r>
              <a:rPr b="1" lang="en-US">
                <a:latin typeface="Palatino"/>
                <a:ea typeface="Palatino"/>
                <a:cs typeface="Palatino"/>
                <a:sym typeface="Palatino"/>
              </a:rPr>
              <a:t>A) Rotavirus infection </a:t>
            </a:r>
            <a:endParaRPr b="1">
              <a:latin typeface="Palatino"/>
              <a:ea typeface="Palatino"/>
              <a:cs typeface="Palatino"/>
              <a:sym typeface="Palatino"/>
            </a:endParaRPr>
          </a:p>
          <a:p>
            <a:pPr indent="0" lvl="0" marL="0" rtl="0" algn="l">
              <a:spcBef>
                <a:spcPts val="0"/>
              </a:spcBef>
              <a:spcAft>
                <a:spcPts val="0"/>
              </a:spcAft>
              <a:buNone/>
            </a:pPr>
            <a:r>
              <a:rPr b="1" lang="en-US">
                <a:latin typeface="Palatino"/>
                <a:ea typeface="Palatino"/>
                <a:cs typeface="Palatino"/>
                <a:sym typeface="Palatino"/>
              </a:rPr>
              <a:t>B) Enterotoxigenic E. coli infection </a:t>
            </a:r>
            <a:endParaRPr b="1">
              <a:latin typeface="Palatino"/>
              <a:ea typeface="Palatino"/>
              <a:cs typeface="Palatino"/>
              <a:sym typeface="Palatino"/>
            </a:endParaRPr>
          </a:p>
          <a:p>
            <a:pPr indent="0" lvl="0" marL="0" rtl="0" algn="l">
              <a:spcBef>
                <a:spcPts val="0"/>
              </a:spcBef>
              <a:spcAft>
                <a:spcPts val="0"/>
              </a:spcAft>
              <a:buNone/>
            </a:pPr>
            <a:r>
              <a:rPr b="1" lang="en-US">
                <a:latin typeface="Palatino"/>
                <a:ea typeface="Palatino"/>
                <a:cs typeface="Palatino"/>
                <a:sym typeface="Palatino"/>
              </a:rPr>
              <a:t>C) Entamoeba histolytica infection </a:t>
            </a:r>
            <a:endParaRPr b="1">
              <a:latin typeface="Palatino"/>
              <a:ea typeface="Palatino"/>
              <a:cs typeface="Palatino"/>
              <a:sym typeface="Palatino"/>
            </a:endParaRPr>
          </a:p>
          <a:p>
            <a:pPr indent="0" lvl="0" marL="0" rtl="0" algn="l">
              <a:spcBef>
                <a:spcPts val="0"/>
              </a:spcBef>
              <a:spcAft>
                <a:spcPts val="0"/>
              </a:spcAft>
              <a:buNone/>
            </a:pPr>
            <a:r>
              <a:rPr b="1" lang="en-US">
                <a:latin typeface="Palatino"/>
                <a:ea typeface="Palatino"/>
                <a:cs typeface="Palatino"/>
                <a:sym typeface="Palatino"/>
              </a:rPr>
              <a:t>D) Lactase deficiency </a:t>
            </a:r>
            <a:endParaRPr b="1">
              <a:latin typeface="Palatino"/>
              <a:ea typeface="Palatino"/>
              <a:cs typeface="Palatino"/>
              <a:sym typeface="Palatino"/>
            </a:endParaRPr>
          </a:p>
          <a:p>
            <a:pPr indent="0" lvl="0" marL="0" rtl="0" algn="l">
              <a:spcBef>
                <a:spcPts val="0"/>
              </a:spcBef>
              <a:spcAft>
                <a:spcPts val="0"/>
              </a:spcAft>
              <a:buNone/>
            </a:pPr>
            <a:r>
              <a:rPr b="1" lang="en-US">
                <a:latin typeface="Palatino"/>
                <a:ea typeface="Palatino"/>
                <a:cs typeface="Palatino"/>
                <a:sym typeface="Palatino"/>
              </a:rPr>
              <a:t>E) Ulcerative colitis </a:t>
            </a:r>
            <a:endParaRPr b="1">
              <a:latin typeface="Palatino"/>
              <a:ea typeface="Palatino"/>
              <a:cs typeface="Palatino"/>
              <a:sym typeface="Palatino"/>
            </a:endParaRPr>
          </a:p>
          <a:p>
            <a:pPr indent="0" lvl="0" marL="0" rtl="0" algn="l">
              <a:spcBef>
                <a:spcPts val="0"/>
              </a:spcBef>
              <a:spcAft>
                <a:spcPts val="0"/>
              </a:spcAft>
              <a:buNone/>
            </a:pPr>
            <a:r>
              <a:rPr b="1" lang="en-US">
                <a:latin typeface="Palatino"/>
                <a:ea typeface="Palatino"/>
                <a:cs typeface="Palatino"/>
                <a:sym typeface="Palatino"/>
              </a:rPr>
              <a:t>ANS:A</a:t>
            </a:r>
            <a:endParaRPr b="1">
              <a:latin typeface="Palatino"/>
              <a:ea typeface="Palatino"/>
              <a:cs typeface="Palatino"/>
              <a:sym typeface="Palatino"/>
            </a:endParaRPr>
          </a:p>
        </p:txBody>
      </p:sp>
      <p:graphicFrame>
        <p:nvGraphicFramePr>
          <p:cNvPr id="175" name="Google Shape;175;p20"/>
          <p:cNvGraphicFramePr/>
          <p:nvPr/>
        </p:nvGraphicFramePr>
        <p:xfrm>
          <a:off x="13" y="7792745"/>
          <a:ext cx="3000000" cy="3000000"/>
        </p:xfrm>
        <a:graphic>
          <a:graphicData uri="http://schemas.openxmlformats.org/drawingml/2006/table">
            <a:tbl>
              <a:tblPr>
                <a:noFill/>
                <a:tableStyleId>{964462AD-B482-448D-88AD-F43C6E120FC3}</a:tableStyleId>
              </a:tblPr>
              <a:tblGrid>
                <a:gridCol w="1182325"/>
                <a:gridCol w="1182325"/>
                <a:gridCol w="1497775"/>
                <a:gridCol w="1166475"/>
                <a:gridCol w="1829075"/>
              </a:tblGrid>
              <a:tr h="316025">
                <a:tc gridSpan="2">
                  <a:txBody>
                    <a:bodyPr>
                      <a:noAutofit/>
                    </a:bodyPr>
                    <a:lstStyle/>
                    <a:p>
                      <a:pPr indent="0" lvl="0" marL="0" rtl="0" algn="ctr">
                        <a:spcBef>
                          <a:spcPts val="0"/>
                        </a:spcBef>
                        <a:spcAft>
                          <a:spcPts val="0"/>
                        </a:spcAft>
                        <a:buNone/>
                      </a:pPr>
                      <a:r>
                        <a:rPr b="1" lang="en-US" sz="1200">
                          <a:latin typeface="Palatino"/>
                          <a:ea typeface="Palatino"/>
                          <a:cs typeface="Palatino"/>
                          <a:sym typeface="Palatino"/>
                        </a:rPr>
                        <a:t>Complications:</a:t>
                      </a:r>
                      <a:endParaRPr b="1" sz="1200">
                        <a:latin typeface="Palatino"/>
                        <a:ea typeface="Palatino"/>
                        <a:cs typeface="Palatino"/>
                        <a:sym typeface="Palatino"/>
                      </a:endParaRPr>
                    </a:p>
                    <a:p>
                      <a:pPr indent="0" lvl="0" marL="0" rtl="0" algn="ctr">
                        <a:spcBef>
                          <a:spcPts val="0"/>
                        </a:spcBef>
                        <a:spcAft>
                          <a:spcPts val="0"/>
                        </a:spcAft>
                        <a:buNone/>
                      </a:pPr>
                      <a:r>
                        <a:rPr lang="en-US" sz="1200">
                          <a:latin typeface="Palatino"/>
                          <a:ea typeface="Palatino"/>
                          <a:cs typeface="Palatino"/>
                          <a:sym typeface="Palatino"/>
                        </a:rPr>
                        <a:t>If persistent it will  lead to Malnutrition.</a:t>
                      </a:r>
                      <a:endParaRPr sz="1200">
                        <a:latin typeface="Palatino"/>
                        <a:ea typeface="Palatino"/>
                        <a:cs typeface="Palatino"/>
                        <a:sym typeface="Palatino"/>
                      </a:endParaRPr>
                    </a:p>
                  </a:txBody>
                  <a:tcPr marT="91425" marB="91425" marR="91425" marL="91425">
                    <a:solidFill>
                      <a:srgbClr val="E7E6E6"/>
                    </a:solidFill>
                  </a:tcPr>
                </a:tc>
                <a:tc hMerge="1"/>
                <a:tc gridSpan="3">
                  <a:txBody>
                    <a:bodyPr>
                      <a:noAutofit/>
                    </a:bodyPr>
                    <a:lstStyle/>
                    <a:p>
                      <a:pPr indent="0" lvl="0" marL="0" rtl="0" algn="ctr">
                        <a:spcBef>
                          <a:spcPts val="0"/>
                        </a:spcBef>
                        <a:spcAft>
                          <a:spcPts val="0"/>
                        </a:spcAft>
                        <a:buNone/>
                      </a:pPr>
                      <a:r>
                        <a:rPr b="1" lang="en-US" sz="1200">
                          <a:latin typeface="Palatino"/>
                          <a:ea typeface="Palatino"/>
                          <a:cs typeface="Palatino"/>
                          <a:sym typeface="Palatino"/>
                        </a:rPr>
                        <a:t>Leads to</a:t>
                      </a:r>
                      <a:endParaRPr b="1" sz="1200">
                        <a:latin typeface="Palatino"/>
                        <a:ea typeface="Palatino"/>
                        <a:cs typeface="Palatino"/>
                        <a:sym typeface="Palatino"/>
                      </a:endParaRPr>
                    </a:p>
                  </a:txBody>
                  <a:tcPr marT="91425" marB="91425" marR="91425" marL="91425">
                    <a:solidFill>
                      <a:srgbClr val="E7E6E6"/>
                    </a:solidFill>
                  </a:tcPr>
                </a:tc>
                <a:tc hMerge="1"/>
                <a:tc hMerge="1"/>
              </a:tr>
              <a:tr h="302500">
                <a:tc gridSpan="2">
                  <a:txBody>
                    <a:bodyPr>
                      <a:noAutofit/>
                    </a:bodyPr>
                    <a:lstStyle/>
                    <a:p>
                      <a:pPr indent="0" lvl="0" marL="0" rtl="0" algn="ctr">
                        <a:spcBef>
                          <a:spcPts val="0"/>
                        </a:spcBef>
                        <a:spcAft>
                          <a:spcPts val="0"/>
                        </a:spcAft>
                        <a:buClr>
                          <a:srgbClr val="000000"/>
                        </a:buClr>
                        <a:buSzPts val="1100"/>
                        <a:buFont typeface="Arial"/>
                        <a:buNone/>
                      </a:pPr>
                      <a:r>
                        <a:rPr lang="en-US" sz="1200">
                          <a:latin typeface="Palatino"/>
                          <a:ea typeface="Palatino"/>
                          <a:cs typeface="Palatino"/>
                          <a:sym typeface="Palatino"/>
                        </a:rPr>
                        <a:t>Fluids loss</a:t>
                      </a:r>
                      <a:endParaRPr b="1" sz="1200">
                        <a:latin typeface="Palatino"/>
                        <a:ea typeface="Palatino"/>
                        <a:cs typeface="Palatino"/>
                        <a:sym typeface="Palatino"/>
                      </a:endParaRPr>
                    </a:p>
                  </a:txBody>
                  <a:tcPr marT="91425" marB="91425" marR="91425" marL="91425">
                    <a:solidFill>
                      <a:srgbClr val="D0E0E3"/>
                    </a:solidFill>
                  </a:tcPr>
                </a:tc>
                <a:tc hMerge="1"/>
                <a:tc gridSpan="3">
                  <a:txBody>
                    <a:bodyPr>
                      <a:noAutofit/>
                    </a:bodyPr>
                    <a:lstStyle/>
                    <a:p>
                      <a:pPr indent="0" lvl="0" marL="0" rtl="0" algn="ctr">
                        <a:spcBef>
                          <a:spcPts val="0"/>
                        </a:spcBef>
                        <a:spcAft>
                          <a:spcPts val="0"/>
                        </a:spcAft>
                        <a:buClr>
                          <a:srgbClr val="000000"/>
                        </a:buClr>
                        <a:buSzPts val="1100"/>
                        <a:buFont typeface="Arial"/>
                        <a:buNone/>
                      </a:pPr>
                      <a:r>
                        <a:rPr lang="en-US" sz="1200">
                          <a:latin typeface="Palatino"/>
                          <a:ea typeface="Palatino"/>
                          <a:cs typeface="Palatino"/>
                          <a:sym typeface="Palatino"/>
                        </a:rPr>
                        <a:t>Dehydration.</a:t>
                      </a:r>
                      <a:endParaRPr sz="1200">
                        <a:latin typeface="Palatino"/>
                        <a:ea typeface="Palatino"/>
                        <a:cs typeface="Palatino"/>
                        <a:sym typeface="Palatino"/>
                      </a:endParaRPr>
                    </a:p>
                  </a:txBody>
                  <a:tcPr marT="91425" marB="91425" marR="91425" marL="91425"/>
                </a:tc>
                <a:tc hMerge="1"/>
                <a:tc hMerge="1"/>
              </a:tr>
              <a:tr h="302500">
                <a:tc gridSpan="2">
                  <a:txBody>
                    <a:bodyPr>
                      <a:noAutofit/>
                    </a:bodyPr>
                    <a:lstStyle/>
                    <a:p>
                      <a:pPr indent="0" lvl="0" marL="0" rtl="0" algn="ctr">
                        <a:spcBef>
                          <a:spcPts val="0"/>
                        </a:spcBef>
                        <a:spcAft>
                          <a:spcPts val="0"/>
                        </a:spcAft>
                        <a:buClr>
                          <a:srgbClr val="000000"/>
                        </a:buClr>
                        <a:buSzPts val="1100"/>
                        <a:buFont typeface="Arial"/>
                        <a:buNone/>
                      </a:pPr>
                      <a:r>
                        <a:rPr lang="en-US" sz="1200">
                          <a:latin typeface="Palatino"/>
                          <a:ea typeface="Palatino"/>
                          <a:cs typeface="Palatino"/>
                          <a:sym typeface="Palatino"/>
                        </a:rPr>
                        <a:t>Electrolytes loss</a:t>
                      </a:r>
                      <a:endParaRPr b="1" sz="1200">
                        <a:latin typeface="Palatino"/>
                        <a:ea typeface="Palatino"/>
                        <a:cs typeface="Palatino"/>
                        <a:sym typeface="Palatino"/>
                      </a:endParaRPr>
                    </a:p>
                  </a:txBody>
                  <a:tcPr marT="91425" marB="91425" marR="91425" marL="91425">
                    <a:solidFill>
                      <a:srgbClr val="EAD1DC"/>
                    </a:solidFill>
                  </a:tcPr>
                </a:tc>
                <a:tc hMerge="1"/>
                <a:tc gridSpan="3">
                  <a:txBody>
                    <a:bodyPr>
                      <a:noAutofit/>
                    </a:bodyPr>
                    <a:lstStyle/>
                    <a:p>
                      <a:pPr indent="0" lvl="0" marL="0" rtl="0" algn="ctr">
                        <a:spcBef>
                          <a:spcPts val="0"/>
                        </a:spcBef>
                        <a:spcAft>
                          <a:spcPts val="0"/>
                        </a:spcAft>
                        <a:buClr>
                          <a:srgbClr val="000000"/>
                        </a:buClr>
                        <a:buSzPts val="1100"/>
                        <a:buFont typeface="Arial"/>
                        <a:buNone/>
                      </a:pPr>
                      <a:r>
                        <a:rPr lang="en-US" sz="1200">
                          <a:latin typeface="Palatino"/>
                          <a:ea typeface="Palatino"/>
                          <a:cs typeface="Palatino"/>
                          <a:sym typeface="Palatino"/>
                        </a:rPr>
                        <a:t>Electrolytes imbalance </a:t>
                      </a:r>
                      <a:endParaRPr sz="1200">
                        <a:latin typeface="Palatino"/>
                        <a:ea typeface="Palatino"/>
                        <a:cs typeface="Palatino"/>
                        <a:sym typeface="Palatino"/>
                      </a:endParaRPr>
                    </a:p>
                  </a:txBody>
                  <a:tcPr marT="91425" marB="91425" marR="91425" marL="91425"/>
                </a:tc>
                <a:tc hMerge="1"/>
                <a:tc hMerge="1"/>
              </a:tr>
              <a:tr h="302500">
                <a:tc gridSpan="2" rowSpan="2">
                  <a:txBody>
                    <a:bodyPr>
                      <a:noAutofit/>
                    </a:bodyPr>
                    <a:lstStyle/>
                    <a:p>
                      <a:pPr indent="0" lvl="0" marL="0" rtl="0" algn="ctr">
                        <a:spcBef>
                          <a:spcPts val="0"/>
                        </a:spcBef>
                        <a:spcAft>
                          <a:spcPts val="0"/>
                        </a:spcAft>
                        <a:buNone/>
                      </a:pPr>
                      <a:r>
                        <a:rPr lang="en-US" sz="1200">
                          <a:latin typeface="Palatino"/>
                          <a:ea typeface="Palatino"/>
                          <a:cs typeface="Palatino"/>
                          <a:sym typeface="Palatino"/>
                        </a:rPr>
                        <a:t>Sodium bicarbonate loss</a:t>
                      </a:r>
                      <a:endParaRPr b="1" sz="1200">
                        <a:latin typeface="Palatino"/>
                        <a:ea typeface="Palatino"/>
                        <a:cs typeface="Palatino"/>
                        <a:sym typeface="Palatino"/>
                      </a:endParaRPr>
                    </a:p>
                  </a:txBody>
                  <a:tcPr marT="91425" marB="91425" marR="91425" marL="91425">
                    <a:solidFill>
                      <a:srgbClr val="D0E0E3"/>
                    </a:solidFill>
                  </a:tcPr>
                </a:tc>
                <a:tc rowSpan="2" hMerge="1"/>
                <a:tc gridSpan="3" rowSpan="2">
                  <a:txBody>
                    <a:bodyPr>
                      <a:noAutofit/>
                    </a:bodyPr>
                    <a:lstStyle/>
                    <a:p>
                      <a:pPr indent="0" lvl="0" marL="0" rtl="0" algn="ctr">
                        <a:spcBef>
                          <a:spcPts val="0"/>
                        </a:spcBef>
                        <a:spcAft>
                          <a:spcPts val="0"/>
                        </a:spcAft>
                        <a:buNone/>
                      </a:pPr>
                      <a:r>
                        <a:rPr lang="en-US" sz="1200">
                          <a:latin typeface="Palatino"/>
                          <a:ea typeface="Palatino"/>
                          <a:cs typeface="Palatino"/>
                          <a:sym typeface="Palatino"/>
                        </a:rPr>
                        <a:t>Metabolic acidosis. </a:t>
                      </a:r>
                      <a:endParaRPr sz="1200">
                        <a:latin typeface="Palatino"/>
                        <a:ea typeface="Palatino"/>
                        <a:cs typeface="Palatino"/>
                        <a:sym typeface="Palatino"/>
                      </a:endParaRPr>
                    </a:p>
                    <a:p>
                      <a:pPr indent="0" lvl="0" marL="0" rtl="0" algn="ctr">
                        <a:spcBef>
                          <a:spcPts val="0"/>
                        </a:spcBef>
                        <a:spcAft>
                          <a:spcPts val="0"/>
                        </a:spcAft>
                        <a:buNone/>
                      </a:pPr>
                      <a:r>
                        <a:t/>
                      </a:r>
                      <a:endParaRPr sz="1200">
                        <a:latin typeface="Palatino"/>
                        <a:ea typeface="Palatino"/>
                        <a:cs typeface="Palatino"/>
                        <a:sym typeface="Palatino"/>
                      </a:endParaRPr>
                    </a:p>
                  </a:txBody>
                  <a:tcPr marT="91425" marB="91425" marR="91425" marL="91425"/>
                </a:tc>
                <a:tc rowSpan="2" hMerge="1"/>
                <a:tc rowSpan="2" hMerge="1"/>
              </a:tr>
              <a:tr h="111875">
                <a:tc gridSpan="2" vMerge="1"/>
                <a:tc hMerge="1" vMerge="1"/>
                <a:tc gridSpan="3" vMerge="1"/>
                <a:tc hMerge="1" vMerge="1"/>
                <a:tc hMerge="1" vMerge="1"/>
              </a:tr>
            </a:tbl>
          </a:graphicData>
        </a:graphic>
      </p:graphicFrame>
      <p:sp>
        <p:nvSpPr>
          <p:cNvPr id="176" name="Google Shape;176;p20"/>
          <p:cNvSpPr txBox="1"/>
          <p:nvPr/>
        </p:nvSpPr>
        <p:spPr>
          <a:xfrm>
            <a:off x="53275" y="7484429"/>
            <a:ext cx="5374800" cy="38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a:t>What are the complications of diarrhea?</a:t>
            </a:r>
            <a:br>
              <a:rPr b="1" lang="en-US"/>
            </a:br>
            <a:endParaRPr b="1"/>
          </a:p>
        </p:txBody>
      </p:sp>
      <p:sp>
        <p:nvSpPr>
          <p:cNvPr id="177" name="Google Shape;177;p20"/>
          <p:cNvSpPr/>
          <p:nvPr/>
        </p:nvSpPr>
        <p:spPr>
          <a:xfrm>
            <a:off x="79875" y="6231200"/>
            <a:ext cx="1917300" cy="1998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0"/>
          <p:cNvSpPr txBox="1"/>
          <p:nvPr/>
        </p:nvSpPr>
        <p:spPr>
          <a:xfrm>
            <a:off x="3248725" y="6164625"/>
            <a:ext cx="3381900" cy="57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93C47D"/>
                </a:solidFill>
                <a:latin typeface="Palatino"/>
                <a:ea typeface="Palatino"/>
                <a:cs typeface="Palatino"/>
                <a:sym typeface="Palatino"/>
              </a:rPr>
              <a:t>Child with acute diarrhea is usually caused by virus</a:t>
            </a:r>
            <a:endParaRPr>
              <a:solidFill>
                <a:srgbClr val="93C47D"/>
              </a:solidFill>
              <a:latin typeface="Palatino"/>
              <a:ea typeface="Palatino"/>
              <a:cs typeface="Palatino"/>
              <a:sym typeface="Palatin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graphicFrame>
        <p:nvGraphicFramePr>
          <p:cNvPr id="183" name="Google Shape;183;p21"/>
          <p:cNvGraphicFramePr/>
          <p:nvPr/>
        </p:nvGraphicFramePr>
        <p:xfrm>
          <a:off x="20" y="1756199"/>
          <a:ext cx="3000000" cy="3000000"/>
        </p:xfrm>
        <a:graphic>
          <a:graphicData uri="http://schemas.openxmlformats.org/drawingml/2006/table">
            <a:tbl>
              <a:tblPr>
                <a:noFill/>
                <a:tableStyleId>{964462AD-B482-448D-88AD-F43C6E120FC3}</a:tableStyleId>
              </a:tblPr>
              <a:tblGrid>
                <a:gridCol w="3429000"/>
                <a:gridCol w="3429000"/>
              </a:tblGrid>
              <a:tr h="392400">
                <a:tc>
                  <a:txBody>
                    <a:bodyPr>
                      <a:noAutofit/>
                    </a:bodyPr>
                    <a:lstStyle/>
                    <a:p>
                      <a:pPr indent="0" lvl="0" marL="0" rtl="0" algn="ctr">
                        <a:spcBef>
                          <a:spcPts val="0"/>
                        </a:spcBef>
                        <a:spcAft>
                          <a:spcPts val="0"/>
                        </a:spcAft>
                        <a:buNone/>
                      </a:pPr>
                      <a:r>
                        <a:rPr lang="en-US"/>
                        <a:t>A</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0E0E3"/>
                    </a:solidFill>
                  </a:tcPr>
                </a:tc>
                <a:tc>
                  <a:txBody>
                    <a:bodyPr>
                      <a:noAutofit/>
                    </a:bodyPr>
                    <a:lstStyle/>
                    <a:p>
                      <a:pPr indent="0" lvl="0" marL="0" rtl="0" algn="ctr">
                        <a:spcBef>
                          <a:spcPts val="0"/>
                        </a:spcBef>
                        <a:spcAft>
                          <a:spcPts val="0"/>
                        </a:spcAft>
                        <a:buNone/>
                      </a:pPr>
                      <a:r>
                        <a:rPr lang="en-US"/>
                        <a:t>B</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D1DC"/>
                    </a:solidFill>
                  </a:tcPr>
                </a:tc>
              </a:tr>
              <a:tr h="2441525">
                <a:tc>
                  <a:txBody>
                    <a:bodyPr>
                      <a:noAutofit/>
                    </a:bodyPr>
                    <a:lstStyle/>
                    <a:p>
                      <a:pPr indent="0" lvl="0" marL="0" rtl="0" algn="l">
                        <a:spcBef>
                          <a:spcPts val="0"/>
                        </a:spcBef>
                        <a:spcAft>
                          <a:spcPts val="0"/>
                        </a:spcAft>
                        <a:buNone/>
                      </a:pPr>
                      <a:r>
                        <a:rPr lang="en-US"/>
                        <a:t>1. Fasting improve the</a:t>
                      </a:r>
                      <a:br>
                        <a:rPr lang="en-US"/>
                      </a:br>
                      <a:r>
                        <a:rPr lang="en-US"/>
                        <a:t>condition (b)</a:t>
                      </a:r>
                      <a:endParaRPr/>
                    </a:p>
                    <a:p>
                      <a:pPr indent="0" lvl="0" marL="0" rtl="0" algn="l">
                        <a:spcBef>
                          <a:spcPts val="0"/>
                        </a:spcBef>
                        <a:spcAft>
                          <a:spcPts val="0"/>
                        </a:spcAft>
                        <a:buNone/>
                      </a:pPr>
                      <a:r>
                        <a:rPr lang="en-US"/>
                        <a:t> 2. inflammatory bowel</a:t>
                      </a:r>
                      <a:br>
                        <a:rPr lang="en-US"/>
                      </a:br>
                      <a:r>
                        <a:rPr lang="en-US"/>
                        <a:t>diseases (c)</a:t>
                      </a:r>
                      <a:endParaRPr/>
                    </a:p>
                    <a:p>
                      <a:pPr indent="0" lvl="0" marL="0" rtl="0" algn="l">
                        <a:spcBef>
                          <a:spcPts val="0"/>
                        </a:spcBef>
                        <a:spcAft>
                          <a:spcPts val="0"/>
                        </a:spcAft>
                        <a:buNone/>
                      </a:pPr>
                      <a:r>
                        <a:rPr lang="en-US"/>
                        <a:t>3. High stool output (a)</a:t>
                      </a:r>
                      <a:endParaRPr/>
                    </a:p>
                    <a:p>
                      <a:pPr indent="0" lvl="0" marL="0" rtl="0" algn="l">
                        <a:spcBef>
                          <a:spcPts val="0"/>
                        </a:spcBef>
                        <a:spcAft>
                          <a:spcPts val="0"/>
                        </a:spcAft>
                        <a:buNone/>
                      </a:pPr>
                      <a:r>
                        <a:rPr lang="en-US"/>
                        <a:t>4. Presence of WBC in stool(c)</a:t>
                      </a:r>
                      <a:endParaRPr/>
                    </a:p>
                    <a:p>
                      <a:pPr indent="0" lvl="0" marL="0" rtl="0" algn="l">
                        <a:spcBef>
                          <a:spcPts val="0"/>
                        </a:spcBef>
                        <a:spcAft>
                          <a:spcPts val="0"/>
                        </a:spcAft>
                        <a:buNone/>
                      </a:pPr>
                      <a:r>
                        <a:rPr lang="en-US"/>
                        <a:t> 5. Irritable bowel syndrome(d) </a:t>
                      </a:r>
                      <a:endParaRPr/>
                    </a:p>
                    <a:p>
                      <a:pPr indent="0" lvl="0" marL="0" rtl="0" algn="l">
                        <a:spcBef>
                          <a:spcPts val="0"/>
                        </a:spcBef>
                        <a:spcAft>
                          <a:spcPts val="0"/>
                        </a:spcAft>
                        <a:buNone/>
                      </a:pPr>
                      <a:r>
                        <a:rPr lang="en-US"/>
                        <a:t>6. bacterial toxin(a) </a:t>
                      </a:r>
                      <a:r>
                        <a:rPr lang="en-US">
                          <a:solidFill>
                            <a:srgbClr val="93C47D"/>
                          </a:solidFill>
                        </a:rPr>
                        <a:t>if it were invasive the answer would’ve been (C)</a:t>
                      </a:r>
                      <a:endParaRPr>
                        <a:solidFill>
                          <a:srgbClr val="93C47D"/>
                        </a:solidFill>
                      </a:endParaRPr>
                    </a:p>
                    <a:p>
                      <a:pPr indent="0" lvl="0" marL="0" rtl="0" algn="l">
                        <a:spcBef>
                          <a:spcPts val="0"/>
                        </a:spcBef>
                        <a:spcAft>
                          <a:spcPts val="0"/>
                        </a:spcAft>
                        <a:buNone/>
                      </a:pPr>
                      <a:r>
                        <a:rPr lang="en-US"/>
                        <a:t> 7. Malabsorption (b)</a:t>
                      </a:r>
                      <a:endParaRPr/>
                    </a:p>
                    <a:p>
                      <a:pPr indent="0" lvl="0" marL="0" rtl="0" algn="l">
                        <a:spcBef>
                          <a:spcPts val="0"/>
                        </a:spcBef>
                        <a:spcAft>
                          <a:spcPts val="0"/>
                        </a:spcAft>
                        <a:buNone/>
                      </a:pPr>
                      <a:r>
                        <a:rPr lang="en-US"/>
                        <a:t>8. High fecal osmotic gap (b)</a:t>
                      </a:r>
                      <a:br>
                        <a:rPr lang="en-US"/>
                      </a:b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US"/>
                        <a:t>a) Secretory</a:t>
                      </a:r>
                      <a:endParaRPr/>
                    </a:p>
                    <a:p>
                      <a:pPr indent="0" lvl="0" marL="0" rtl="0" algn="l">
                        <a:spcBef>
                          <a:spcPts val="0"/>
                        </a:spcBef>
                        <a:spcAft>
                          <a:spcPts val="0"/>
                        </a:spcAft>
                        <a:buNone/>
                      </a:pPr>
                      <a:r>
                        <a:rPr lang="en-US"/>
                        <a:t> b) Osmotic</a:t>
                      </a:r>
                      <a:endParaRPr/>
                    </a:p>
                    <a:p>
                      <a:pPr indent="0" lvl="0" marL="0" rtl="0" algn="l">
                        <a:spcBef>
                          <a:spcPts val="0"/>
                        </a:spcBef>
                        <a:spcAft>
                          <a:spcPts val="0"/>
                        </a:spcAft>
                        <a:buNone/>
                      </a:pPr>
                      <a:r>
                        <a:rPr lang="en-US"/>
                        <a:t> c) Exudative (inflammatory ) </a:t>
                      </a:r>
                      <a:endParaRPr/>
                    </a:p>
                    <a:p>
                      <a:pPr indent="0" lvl="0" marL="0" rtl="0" algn="l">
                        <a:spcBef>
                          <a:spcPts val="0"/>
                        </a:spcBef>
                        <a:spcAft>
                          <a:spcPts val="0"/>
                        </a:spcAft>
                        <a:buNone/>
                      </a:pPr>
                      <a:r>
                        <a:rPr lang="en-US"/>
                        <a:t>d) Motility-related</a:t>
                      </a:r>
                      <a:br>
                        <a:rPr lang="en-US"/>
                      </a:b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graphicFrame>
        <p:nvGraphicFramePr>
          <p:cNvPr id="184" name="Google Shape;184;p21"/>
          <p:cNvGraphicFramePr/>
          <p:nvPr/>
        </p:nvGraphicFramePr>
        <p:xfrm>
          <a:off x="23" y="4636489"/>
          <a:ext cx="3000000" cy="3000000"/>
        </p:xfrm>
        <a:graphic>
          <a:graphicData uri="http://schemas.openxmlformats.org/drawingml/2006/table">
            <a:tbl>
              <a:tblPr>
                <a:noFill/>
                <a:tableStyleId>{964462AD-B482-448D-88AD-F43C6E120FC3}</a:tableStyleId>
              </a:tblPr>
              <a:tblGrid>
                <a:gridCol w="3429000"/>
                <a:gridCol w="3428975"/>
              </a:tblGrid>
              <a:tr h="392400">
                <a:tc>
                  <a:txBody>
                    <a:bodyPr>
                      <a:noAutofit/>
                    </a:bodyPr>
                    <a:lstStyle/>
                    <a:p>
                      <a:pPr indent="0" lvl="0" marL="0" rtl="0" algn="ctr">
                        <a:spcBef>
                          <a:spcPts val="0"/>
                        </a:spcBef>
                        <a:spcAft>
                          <a:spcPts val="0"/>
                        </a:spcAft>
                        <a:buNone/>
                      </a:pPr>
                      <a:r>
                        <a:rPr lang="en-US"/>
                        <a:t>A</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0E0E3"/>
                    </a:solidFill>
                  </a:tcPr>
                </a:tc>
                <a:tc>
                  <a:txBody>
                    <a:bodyPr>
                      <a:noAutofit/>
                    </a:bodyPr>
                    <a:lstStyle/>
                    <a:p>
                      <a:pPr indent="0" lvl="0" marL="0" rtl="0" algn="ctr">
                        <a:spcBef>
                          <a:spcPts val="0"/>
                        </a:spcBef>
                        <a:spcAft>
                          <a:spcPts val="0"/>
                        </a:spcAft>
                        <a:buNone/>
                      </a:pPr>
                      <a:r>
                        <a:rPr lang="en-US"/>
                        <a:t>B</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D1DC"/>
                    </a:solidFill>
                  </a:tcPr>
                </a:tc>
              </a:tr>
              <a:tr h="2487900">
                <a:tc>
                  <a:txBody>
                    <a:bodyPr>
                      <a:noAutofit/>
                    </a:bodyPr>
                    <a:lstStyle/>
                    <a:p>
                      <a:pPr indent="0" lvl="0" marL="0" rtl="0" algn="l">
                        <a:spcBef>
                          <a:spcPts val="0"/>
                        </a:spcBef>
                        <a:spcAft>
                          <a:spcPts val="0"/>
                        </a:spcAft>
                        <a:buNone/>
                      </a:pPr>
                      <a:r>
                        <a:rPr lang="en-US"/>
                        <a:t>1. Irritable bowel syndrome (b) </a:t>
                      </a:r>
                      <a:endParaRPr/>
                    </a:p>
                    <a:p>
                      <a:pPr indent="0" lvl="0" marL="0" rtl="0" algn="l">
                        <a:spcBef>
                          <a:spcPts val="0"/>
                        </a:spcBef>
                        <a:spcAft>
                          <a:spcPts val="0"/>
                        </a:spcAft>
                        <a:buNone/>
                      </a:pPr>
                      <a:r>
                        <a:rPr lang="en-US"/>
                        <a:t>2. Giardia lamblia (b) </a:t>
                      </a:r>
                      <a:endParaRPr/>
                    </a:p>
                    <a:p>
                      <a:pPr indent="0" lvl="0" marL="0" rtl="0" algn="l">
                        <a:spcBef>
                          <a:spcPts val="0"/>
                        </a:spcBef>
                        <a:spcAft>
                          <a:spcPts val="0"/>
                        </a:spcAft>
                        <a:buNone/>
                      </a:pPr>
                      <a:r>
                        <a:rPr lang="en-US"/>
                        <a:t>3. Viral gastroenteritis (a) </a:t>
                      </a:r>
                      <a:endParaRPr/>
                    </a:p>
                    <a:p>
                      <a:pPr indent="0" lvl="0" marL="0" rtl="0" algn="l">
                        <a:spcBef>
                          <a:spcPts val="0"/>
                        </a:spcBef>
                        <a:spcAft>
                          <a:spcPts val="0"/>
                        </a:spcAft>
                        <a:buNone/>
                      </a:pPr>
                      <a:r>
                        <a:rPr lang="en-US"/>
                        <a:t>4. Inflammatory bowel disease (b)</a:t>
                      </a:r>
                      <a:endParaRPr/>
                    </a:p>
                    <a:p>
                      <a:pPr indent="0" lvl="0" marL="0" rtl="0" algn="l">
                        <a:spcBef>
                          <a:spcPts val="0"/>
                        </a:spcBef>
                        <a:spcAft>
                          <a:spcPts val="0"/>
                        </a:spcAft>
                        <a:buNone/>
                      </a:pPr>
                      <a:r>
                        <a:rPr lang="en-US"/>
                        <a:t> 5. Food poisoning (a) </a:t>
                      </a:r>
                      <a:endParaRPr/>
                    </a:p>
                    <a:p>
                      <a:pPr indent="0" lvl="0" marL="0" rtl="0" algn="l">
                        <a:spcBef>
                          <a:spcPts val="0"/>
                        </a:spcBef>
                        <a:spcAft>
                          <a:spcPts val="0"/>
                        </a:spcAft>
                        <a:buNone/>
                      </a:pPr>
                      <a:r>
                        <a:rPr lang="en-US"/>
                        <a:t>6. Antibiotic-Associated </a:t>
                      </a:r>
                      <a:r>
                        <a:rPr lang="en-US"/>
                        <a:t>Diarrhea</a:t>
                      </a:r>
                      <a:r>
                        <a:rPr lang="en-US"/>
                        <a:t> (a) </a:t>
                      </a:r>
                      <a:endParaRPr/>
                    </a:p>
                    <a:p>
                      <a:pPr indent="0" lvl="0" marL="0" rtl="0" algn="l">
                        <a:spcBef>
                          <a:spcPts val="0"/>
                        </a:spcBef>
                        <a:spcAft>
                          <a:spcPts val="0"/>
                        </a:spcAft>
                        <a:buNone/>
                      </a:pPr>
                      <a:r>
                        <a:rPr lang="en-US"/>
                        <a:t>7. Malabsorption (b)</a:t>
                      </a:r>
                      <a:br>
                        <a:rPr lang="en-US"/>
                      </a:b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US"/>
                        <a:t>a) Acute </a:t>
                      </a:r>
                      <a:r>
                        <a:rPr lang="en-US"/>
                        <a:t>Diarrhea </a:t>
                      </a:r>
                      <a:endParaRPr/>
                    </a:p>
                    <a:p>
                      <a:pPr indent="0" lvl="0" marL="0" rtl="0" algn="l">
                        <a:spcBef>
                          <a:spcPts val="0"/>
                        </a:spcBef>
                        <a:spcAft>
                          <a:spcPts val="0"/>
                        </a:spcAft>
                        <a:buNone/>
                      </a:pPr>
                      <a:r>
                        <a:rPr lang="en-US"/>
                        <a:t> b) </a:t>
                      </a:r>
                      <a:r>
                        <a:rPr lang="en-US"/>
                        <a:t>chronic diarrhea </a:t>
                      </a:r>
                      <a:endParaRPr/>
                    </a:p>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graphicFrame>
        <p:nvGraphicFramePr>
          <p:cNvPr id="185" name="Google Shape;185;p21"/>
          <p:cNvGraphicFramePr/>
          <p:nvPr/>
        </p:nvGraphicFramePr>
        <p:xfrm>
          <a:off x="14" y="8775151"/>
          <a:ext cx="3000000" cy="3000000"/>
        </p:xfrm>
        <a:graphic>
          <a:graphicData uri="http://schemas.openxmlformats.org/drawingml/2006/table">
            <a:tbl>
              <a:tblPr>
                <a:noFill/>
                <a:tableStyleId>{964462AD-B482-448D-88AD-F43C6E120FC3}</a:tableStyleId>
              </a:tblPr>
              <a:tblGrid>
                <a:gridCol w="1810025"/>
                <a:gridCol w="537100"/>
                <a:gridCol w="2157250"/>
                <a:gridCol w="675350"/>
                <a:gridCol w="1678250"/>
              </a:tblGrid>
              <a:tr h="490800">
                <a:tc gridSpan="5">
                  <a:txBody>
                    <a:bodyPr>
                      <a:noAutofit/>
                    </a:bodyPr>
                    <a:lstStyle/>
                    <a:p>
                      <a:pPr indent="0" lvl="0" marL="0" rtl="0" algn="ctr">
                        <a:lnSpc>
                          <a:spcPct val="90000"/>
                        </a:lnSpc>
                        <a:spcBef>
                          <a:spcPts val="0"/>
                        </a:spcBef>
                        <a:spcAft>
                          <a:spcPts val="0"/>
                        </a:spcAft>
                        <a:buNone/>
                      </a:pPr>
                      <a:r>
                        <a:rPr b="1" lang="en-US" sz="1700">
                          <a:solidFill>
                            <a:srgbClr val="000000"/>
                          </a:solidFill>
                          <a:latin typeface="Palatino"/>
                          <a:ea typeface="Palatino"/>
                          <a:cs typeface="Palatino"/>
                          <a:sym typeface="Palatino"/>
                        </a:rPr>
                        <a:t>Pathophysiology of malabsorption syndrome </a:t>
                      </a:r>
                      <a:endParaRPr b="1" sz="1700">
                        <a:latin typeface="Palatino"/>
                        <a:ea typeface="Palatino"/>
                        <a:cs typeface="Palatino"/>
                        <a:sym typeface="Palatino"/>
                      </a:endParaRPr>
                    </a:p>
                  </a:txBody>
                  <a:tcPr marT="91425" marB="91425" marR="91425" marL="91425">
                    <a:lnL cap="flat" cmpd="sng" w="47625">
                      <a:solidFill>
                        <a:srgbClr val="9E9E9E"/>
                      </a:solidFill>
                      <a:prstDash val="solid"/>
                      <a:round/>
                      <a:headEnd len="sm" w="sm" type="none"/>
                      <a:tailEnd len="sm" w="sm" type="none"/>
                    </a:lnL>
                    <a:lnR cap="flat" cmpd="sng" w="47625">
                      <a:solidFill>
                        <a:srgbClr val="9E9E9E"/>
                      </a:solidFill>
                      <a:prstDash val="solid"/>
                      <a:round/>
                      <a:headEnd len="sm" w="sm" type="none"/>
                      <a:tailEnd len="sm" w="sm" type="none"/>
                    </a:lnR>
                    <a:lnT cap="flat" cmpd="sng" w="47625">
                      <a:solidFill>
                        <a:srgbClr val="9E9E9E"/>
                      </a:solidFill>
                      <a:prstDash val="solid"/>
                      <a:round/>
                      <a:headEnd len="sm" w="sm" type="none"/>
                      <a:tailEnd len="sm" w="sm" type="none"/>
                    </a:lnT>
                    <a:lnB cap="flat" cmpd="sng" w="47625">
                      <a:solidFill>
                        <a:srgbClr val="9E9E9E"/>
                      </a:solidFill>
                      <a:prstDash val="solid"/>
                      <a:round/>
                      <a:headEnd len="sm" w="sm" type="none"/>
                      <a:tailEnd len="sm" w="sm" type="none"/>
                    </a:lnB>
                    <a:solidFill>
                      <a:srgbClr val="E7E6E6"/>
                    </a:solidFill>
                  </a:tcPr>
                </a:tc>
                <a:tc hMerge="1"/>
                <a:tc hMerge="1"/>
                <a:tc hMerge="1"/>
                <a:tc hMerge="1"/>
              </a:tr>
              <a:tr h="490800">
                <a:tc>
                  <a:txBody>
                    <a:bodyPr>
                      <a:noAutofit/>
                    </a:bodyPr>
                    <a:lstStyle/>
                    <a:p>
                      <a:pPr indent="0" lvl="0" marL="0" rtl="0" algn="ctr">
                        <a:lnSpc>
                          <a:spcPct val="90000"/>
                        </a:lnSpc>
                        <a:spcBef>
                          <a:spcPts val="0"/>
                        </a:spcBef>
                        <a:spcAft>
                          <a:spcPts val="0"/>
                        </a:spcAft>
                        <a:buNone/>
                      </a:pPr>
                      <a:r>
                        <a:rPr b="1" lang="en-US" sz="1700">
                          <a:solidFill>
                            <a:srgbClr val="FF0000"/>
                          </a:solidFill>
                          <a:latin typeface="Palatino"/>
                          <a:ea typeface="Palatino"/>
                          <a:cs typeface="Palatino"/>
                          <a:sym typeface="Palatino"/>
                        </a:rPr>
                        <a:t>Inadequate digestion</a:t>
                      </a:r>
                      <a:r>
                        <a:rPr b="1" lang="en-US" sz="1700">
                          <a:solidFill>
                            <a:srgbClr val="000000"/>
                          </a:solidFill>
                          <a:latin typeface="Palatino"/>
                          <a:ea typeface="Palatino"/>
                          <a:cs typeface="Palatino"/>
                          <a:sym typeface="Palatino"/>
                        </a:rPr>
                        <a:t> </a:t>
                      </a:r>
                      <a:endParaRPr b="1" sz="1700">
                        <a:solidFill>
                          <a:srgbClr val="000000"/>
                        </a:solidFill>
                        <a:latin typeface="Palatino"/>
                        <a:ea typeface="Palatino"/>
                        <a:cs typeface="Palatino"/>
                        <a:sym typeface="Palatino"/>
                      </a:endParaRPr>
                    </a:p>
                  </a:txBody>
                  <a:tcPr marT="91425" marB="91425" marR="91425" marL="91425">
                    <a:lnL cap="flat" cmpd="sng" w="47625">
                      <a:solidFill>
                        <a:srgbClr val="9E9E9E"/>
                      </a:solidFill>
                      <a:prstDash val="solid"/>
                      <a:round/>
                      <a:headEnd len="sm" w="sm" type="none"/>
                      <a:tailEnd len="sm" w="sm" type="none"/>
                    </a:lnL>
                    <a:lnR cap="flat" cmpd="sng" w="47625">
                      <a:solidFill>
                        <a:srgbClr val="9E9E9E"/>
                      </a:solidFill>
                      <a:prstDash val="solid"/>
                      <a:round/>
                      <a:headEnd len="sm" w="sm" type="none"/>
                      <a:tailEnd len="sm" w="sm" type="none"/>
                    </a:lnR>
                    <a:lnT cap="flat" cmpd="sng" w="47625">
                      <a:solidFill>
                        <a:srgbClr val="9E9E9E"/>
                      </a:solidFill>
                      <a:prstDash val="solid"/>
                      <a:round/>
                      <a:headEnd len="sm" w="sm" type="none"/>
                      <a:tailEnd len="sm" w="sm" type="none"/>
                    </a:lnT>
                    <a:lnB cap="flat" cmpd="sng" w="47625">
                      <a:solidFill>
                        <a:srgbClr val="9E9E9E"/>
                      </a:solidFill>
                      <a:prstDash val="solid"/>
                      <a:round/>
                      <a:headEnd len="sm" w="sm" type="none"/>
                      <a:tailEnd len="sm" w="sm" type="none"/>
                    </a:lnB>
                    <a:solidFill>
                      <a:srgbClr val="D9EAD3"/>
                    </a:solidFill>
                  </a:tcPr>
                </a:tc>
                <a:tc>
                  <a:txBody>
                    <a:bodyPr>
                      <a:noAutofit/>
                    </a:bodyPr>
                    <a:lstStyle/>
                    <a:p>
                      <a:pPr indent="0" lvl="0" marL="0" rtl="0" algn="ctr">
                        <a:spcBef>
                          <a:spcPts val="0"/>
                        </a:spcBef>
                        <a:spcAft>
                          <a:spcPts val="0"/>
                        </a:spcAft>
                        <a:buNone/>
                      </a:pPr>
                      <a:r>
                        <a:rPr lang="en-US"/>
                        <a:t>Or</a:t>
                      </a:r>
                      <a:endParaRPr/>
                    </a:p>
                  </a:txBody>
                  <a:tcPr marT="91425" marB="91425" marR="91425" marL="91425">
                    <a:lnL cap="flat" cmpd="sng" w="47625">
                      <a:solidFill>
                        <a:srgbClr val="9E9E9E"/>
                      </a:solidFill>
                      <a:prstDash val="solid"/>
                      <a:round/>
                      <a:headEnd len="sm" w="sm" type="none"/>
                      <a:tailEnd len="sm" w="sm" type="none"/>
                    </a:lnL>
                    <a:lnR cap="flat" cmpd="sng" w="47625">
                      <a:solidFill>
                        <a:srgbClr val="9E9E9E"/>
                      </a:solidFill>
                      <a:prstDash val="solid"/>
                      <a:round/>
                      <a:headEnd len="sm" w="sm" type="none"/>
                      <a:tailEnd len="sm" w="sm" type="none"/>
                    </a:lnR>
                    <a:lnT cap="flat" cmpd="sng" w="47625">
                      <a:solidFill>
                        <a:srgbClr val="9E9E9E"/>
                      </a:solidFill>
                      <a:prstDash val="solid"/>
                      <a:round/>
                      <a:headEnd len="sm" w="sm" type="none"/>
                      <a:tailEnd len="sm" w="sm" type="none"/>
                    </a:lnT>
                    <a:lnB cap="flat" cmpd="sng" w="47625">
                      <a:solidFill>
                        <a:srgbClr val="9E9E9E"/>
                      </a:solidFill>
                      <a:prstDash val="solid"/>
                      <a:round/>
                      <a:headEnd len="sm" w="sm" type="none"/>
                      <a:tailEnd len="sm" w="sm" type="none"/>
                    </a:lnB>
                    <a:solidFill>
                      <a:srgbClr val="E7E6E6"/>
                    </a:solidFill>
                  </a:tcPr>
                </a:tc>
                <a:tc>
                  <a:txBody>
                    <a:bodyPr>
                      <a:noAutofit/>
                    </a:bodyPr>
                    <a:lstStyle/>
                    <a:p>
                      <a:pPr indent="0" lvl="0" marL="0" rtl="0" algn="ctr">
                        <a:spcBef>
                          <a:spcPts val="0"/>
                        </a:spcBef>
                        <a:spcAft>
                          <a:spcPts val="0"/>
                        </a:spcAft>
                        <a:buNone/>
                      </a:pPr>
                      <a:r>
                        <a:rPr b="1" lang="en-US">
                          <a:solidFill>
                            <a:srgbClr val="FF0000"/>
                          </a:solidFill>
                        </a:rPr>
                        <a:t>Small intestine abnormalities </a:t>
                      </a:r>
                      <a:endParaRPr b="1">
                        <a:solidFill>
                          <a:srgbClr val="FF0000"/>
                        </a:solidFill>
                      </a:endParaRPr>
                    </a:p>
                  </a:txBody>
                  <a:tcPr marT="91425" marB="91425" marR="91425" marL="91425">
                    <a:lnL cap="flat" cmpd="sng" w="47625">
                      <a:solidFill>
                        <a:srgbClr val="9E9E9E"/>
                      </a:solidFill>
                      <a:prstDash val="solid"/>
                      <a:round/>
                      <a:headEnd len="sm" w="sm" type="none"/>
                      <a:tailEnd len="sm" w="sm" type="none"/>
                    </a:lnL>
                    <a:lnR cap="flat" cmpd="sng" w="47625">
                      <a:solidFill>
                        <a:srgbClr val="9E9E9E"/>
                      </a:solidFill>
                      <a:prstDash val="solid"/>
                      <a:round/>
                      <a:headEnd len="sm" w="sm" type="none"/>
                      <a:tailEnd len="sm" w="sm" type="none"/>
                    </a:lnR>
                    <a:lnT cap="flat" cmpd="sng" w="47625">
                      <a:solidFill>
                        <a:srgbClr val="9E9E9E"/>
                      </a:solidFill>
                      <a:prstDash val="solid"/>
                      <a:round/>
                      <a:headEnd len="sm" w="sm" type="none"/>
                      <a:tailEnd len="sm" w="sm" type="none"/>
                    </a:lnT>
                    <a:lnB cap="flat" cmpd="sng" w="47625">
                      <a:solidFill>
                        <a:srgbClr val="9E9E9E"/>
                      </a:solidFill>
                      <a:prstDash val="solid"/>
                      <a:round/>
                      <a:headEnd len="sm" w="sm" type="none"/>
                      <a:tailEnd len="sm" w="sm" type="none"/>
                    </a:lnB>
                    <a:solidFill>
                      <a:srgbClr val="EAD1DC"/>
                    </a:solidFill>
                  </a:tcPr>
                </a:tc>
                <a:tc>
                  <a:txBody>
                    <a:bodyPr>
                      <a:noAutofit/>
                    </a:bodyPr>
                    <a:lstStyle/>
                    <a:p>
                      <a:pPr indent="0" lvl="0" marL="0" rtl="0" algn="ctr">
                        <a:spcBef>
                          <a:spcPts val="0"/>
                        </a:spcBef>
                        <a:spcAft>
                          <a:spcPts val="0"/>
                        </a:spcAft>
                        <a:buNone/>
                      </a:pPr>
                      <a:r>
                        <a:rPr b="1" lang="en-US"/>
                        <a:t>=</a:t>
                      </a:r>
                      <a:endParaRPr b="1"/>
                    </a:p>
                  </a:txBody>
                  <a:tcPr marT="91425" marB="91425" marR="91425" marL="91425">
                    <a:lnL cap="flat" cmpd="sng" w="47625">
                      <a:solidFill>
                        <a:srgbClr val="9E9E9E"/>
                      </a:solidFill>
                      <a:prstDash val="solid"/>
                      <a:round/>
                      <a:headEnd len="sm" w="sm" type="none"/>
                      <a:tailEnd len="sm" w="sm" type="none"/>
                    </a:lnL>
                    <a:lnR cap="flat" cmpd="sng" w="47625">
                      <a:solidFill>
                        <a:srgbClr val="9E9E9E"/>
                      </a:solidFill>
                      <a:prstDash val="solid"/>
                      <a:round/>
                      <a:headEnd len="sm" w="sm" type="none"/>
                      <a:tailEnd len="sm" w="sm" type="none"/>
                    </a:lnR>
                    <a:lnT cap="flat" cmpd="sng" w="47625">
                      <a:solidFill>
                        <a:srgbClr val="9E9E9E"/>
                      </a:solidFill>
                      <a:prstDash val="solid"/>
                      <a:round/>
                      <a:headEnd len="sm" w="sm" type="none"/>
                      <a:tailEnd len="sm" w="sm" type="none"/>
                    </a:lnT>
                    <a:lnB cap="flat" cmpd="sng" w="47625">
                      <a:solidFill>
                        <a:srgbClr val="9E9E9E"/>
                      </a:solidFill>
                      <a:prstDash val="solid"/>
                      <a:round/>
                      <a:headEnd len="sm" w="sm" type="none"/>
                      <a:tailEnd len="sm" w="sm" type="none"/>
                    </a:lnB>
                    <a:solidFill>
                      <a:srgbClr val="E7E6E6"/>
                    </a:solidFill>
                  </a:tcPr>
                </a:tc>
                <a:tc>
                  <a:txBody>
                    <a:bodyPr>
                      <a:noAutofit/>
                    </a:bodyPr>
                    <a:lstStyle/>
                    <a:p>
                      <a:pPr indent="0" lvl="0" marL="0" rtl="0" algn="l">
                        <a:spcBef>
                          <a:spcPts val="0"/>
                        </a:spcBef>
                        <a:spcAft>
                          <a:spcPts val="0"/>
                        </a:spcAft>
                        <a:buNone/>
                      </a:pPr>
                      <a:r>
                        <a:rPr lang="en-US"/>
                        <a:t>Malabsorption </a:t>
                      </a:r>
                      <a:endParaRPr/>
                    </a:p>
                  </a:txBody>
                  <a:tcPr marT="91425" marB="91425" marR="91425" marL="91425">
                    <a:lnL cap="flat" cmpd="sng" w="47625">
                      <a:solidFill>
                        <a:srgbClr val="9E9E9E"/>
                      </a:solidFill>
                      <a:prstDash val="solid"/>
                      <a:round/>
                      <a:headEnd len="sm" w="sm" type="none"/>
                      <a:tailEnd len="sm" w="sm" type="none"/>
                    </a:lnL>
                    <a:lnR cap="flat" cmpd="sng" w="47625">
                      <a:solidFill>
                        <a:srgbClr val="9E9E9E"/>
                      </a:solidFill>
                      <a:prstDash val="solid"/>
                      <a:round/>
                      <a:headEnd len="sm" w="sm" type="none"/>
                      <a:tailEnd len="sm" w="sm" type="none"/>
                    </a:lnR>
                    <a:lnT cap="flat" cmpd="sng" w="47625">
                      <a:solidFill>
                        <a:srgbClr val="9E9E9E"/>
                      </a:solidFill>
                      <a:prstDash val="solid"/>
                      <a:round/>
                      <a:headEnd len="sm" w="sm" type="none"/>
                      <a:tailEnd len="sm" w="sm" type="none"/>
                    </a:lnT>
                    <a:lnB cap="flat" cmpd="sng" w="47625">
                      <a:solidFill>
                        <a:srgbClr val="9E9E9E"/>
                      </a:solidFill>
                      <a:prstDash val="solid"/>
                      <a:round/>
                      <a:headEnd len="sm" w="sm" type="none"/>
                      <a:tailEnd len="sm" w="sm" type="none"/>
                    </a:lnB>
                    <a:solidFill>
                      <a:srgbClr val="FCE5CD"/>
                    </a:solidFill>
                  </a:tcPr>
                </a:tc>
              </a:tr>
            </a:tbl>
          </a:graphicData>
        </a:graphic>
      </p:graphicFrame>
      <p:sp>
        <p:nvSpPr>
          <p:cNvPr id="186" name="Google Shape;186;p21"/>
          <p:cNvSpPr txBox="1"/>
          <p:nvPr/>
        </p:nvSpPr>
        <p:spPr>
          <a:xfrm>
            <a:off x="81078" y="8425529"/>
            <a:ext cx="5374800" cy="38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a:t>Pathophysiology of malabsorption ?</a:t>
            </a:r>
            <a:br>
              <a:rPr b="1" lang="en-US"/>
            </a:br>
            <a:endParaRPr b="1"/>
          </a:p>
        </p:txBody>
      </p:sp>
      <p:sp>
        <p:nvSpPr>
          <p:cNvPr id="187" name="Google Shape;187;p21"/>
          <p:cNvSpPr txBox="1"/>
          <p:nvPr/>
        </p:nvSpPr>
        <p:spPr>
          <a:xfrm>
            <a:off x="-11" y="-303761"/>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a:t>Q4: match the correct answers</a:t>
            </a:r>
            <a:br>
              <a:rPr b="1" lang="en-US"/>
            </a:br>
            <a:endParaRPr b="1"/>
          </a:p>
        </p:txBody>
      </p:sp>
      <p:sp>
        <p:nvSpPr>
          <p:cNvPr id="188" name="Google Shape;188;p21"/>
          <p:cNvSpPr txBox="1"/>
          <p:nvPr/>
        </p:nvSpPr>
        <p:spPr>
          <a:xfrm>
            <a:off x="3355275" y="8201725"/>
            <a:ext cx="3807900" cy="37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93C47D"/>
                </a:solidFill>
                <a:latin typeface="Palatino"/>
                <a:ea typeface="Palatino"/>
                <a:cs typeface="Palatino"/>
                <a:sym typeface="Palatino"/>
              </a:rPr>
              <a:t>Mostly abnormality in: </a:t>
            </a:r>
            <a:r>
              <a:rPr lang="en-US">
                <a:solidFill>
                  <a:srgbClr val="93C47D"/>
                </a:solidFill>
                <a:latin typeface="Palatino"/>
                <a:ea typeface="Palatino"/>
                <a:cs typeface="Palatino"/>
                <a:sym typeface="Palatino"/>
              </a:rPr>
              <a:t>stomach, </a:t>
            </a:r>
            <a:r>
              <a:rPr lang="en-US">
                <a:solidFill>
                  <a:srgbClr val="93C47D"/>
                </a:solidFill>
                <a:latin typeface="Palatino"/>
                <a:ea typeface="Palatino"/>
                <a:cs typeface="Palatino"/>
                <a:sym typeface="Palatino"/>
              </a:rPr>
              <a:t>pancreas</a:t>
            </a:r>
            <a:r>
              <a:rPr lang="en-US">
                <a:solidFill>
                  <a:srgbClr val="93C47D"/>
                </a:solidFill>
                <a:latin typeface="Palatino"/>
                <a:ea typeface="Palatino"/>
                <a:cs typeface="Palatino"/>
                <a:sym typeface="Palatino"/>
              </a:rPr>
              <a:t>, bile</a:t>
            </a:r>
            <a:endParaRPr>
              <a:solidFill>
                <a:srgbClr val="93C47D"/>
              </a:solidFill>
              <a:latin typeface="Palatino"/>
              <a:ea typeface="Palatino"/>
              <a:cs typeface="Palatino"/>
              <a:sym typeface="Palatino"/>
            </a:endParaRPr>
          </a:p>
        </p:txBody>
      </p:sp>
      <p:sp>
        <p:nvSpPr>
          <p:cNvPr id="189" name="Google Shape;189;p21"/>
          <p:cNvSpPr txBox="1"/>
          <p:nvPr/>
        </p:nvSpPr>
        <p:spPr>
          <a:xfrm>
            <a:off x="0" y="7613000"/>
            <a:ext cx="7429500" cy="38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latin typeface="Palatino"/>
                <a:ea typeface="Palatino"/>
                <a:cs typeface="Palatino"/>
                <a:sym typeface="Palatino"/>
              </a:rPr>
              <a:t>Clinical presentation of </a:t>
            </a:r>
            <a:r>
              <a:rPr b="1" lang="en-US">
                <a:latin typeface="Palatino"/>
                <a:ea typeface="Palatino"/>
                <a:cs typeface="Palatino"/>
                <a:sym typeface="Palatino"/>
              </a:rPr>
              <a:t>malabsorption</a:t>
            </a:r>
            <a:r>
              <a:rPr lang="en-US"/>
              <a:t>:</a:t>
            </a:r>
            <a:endParaRPr/>
          </a:p>
          <a:p>
            <a:pPr indent="0" lvl="0" marL="0" rtl="0" algn="l">
              <a:spcBef>
                <a:spcPts val="0"/>
              </a:spcBef>
              <a:spcAft>
                <a:spcPts val="0"/>
              </a:spcAft>
              <a:buNone/>
            </a:pPr>
            <a:r>
              <a:rPr lang="en-US">
                <a:solidFill>
                  <a:srgbClr val="93C47D"/>
                </a:solidFill>
                <a:latin typeface="Palatino"/>
                <a:ea typeface="Palatino"/>
                <a:cs typeface="Palatino"/>
                <a:sym typeface="Palatino"/>
              </a:rPr>
              <a:t>Steatorrhea will indicate malabsorption only. clinical presentation depends on nutrient </a:t>
            </a:r>
            <a:endParaRPr>
              <a:solidFill>
                <a:srgbClr val="93C47D"/>
              </a:solidFill>
              <a:latin typeface="Palatino"/>
              <a:ea typeface="Palatino"/>
              <a:cs typeface="Palatino"/>
              <a:sym typeface="Palatin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