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91" r:id="rId5"/>
    <p:sldMasterId id="2147483692" r:id="rId6"/>
    <p:sldMasterId id="214748369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Lst>
  <p:sldSz cy="9902950" cx="6858000"/>
  <p:notesSz cx="6858000" cy="9144000"/>
  <p:embeddedFontLst>
    <p:embeddedFont>
      <p:font typeface="Dosis"/>
      <p:regular r:id="rId31"/>
      <p:bold r:id="rId32"/>
    </p:embeddedFont>
    <p:embeddedFont>
      <p:font typeface="Raleway"/>
      <p:regular r:id="rId33"/>
      <p:bold r:id="rId34"/>
      <p:italic r:id="rId35"/>
      <p:boldItalic r:id="rId36"/>
    </p:embeddedFont>
    <p:embeddedFont>
      <p:font typeface="Cairo SemiBold"/>
      <p:regular r:id="rId37"/>
      <p:bold r:id="rId38"/>
    </p:embeddedFont>
    <p:embeddedFont>
      <p:font typeface="Economica"/>
      <p:regular r:id="rId39"/>
      <p:bold r:id="rId40"/>
      <p:italic r:id="rId41"/>
      <p:boldItalic r:id="rId42"/>
    </p:embeddedFont>
    <p:embeddedFont>
      <p:font typeface="Lato"/>
      <p:regular r:id="rId43"/>
      <p:bold r:id="rId44"/>
      <p:italic r:id="rId45"/>
      <p:boldItalic r:id="rId46"/>
    </p:embeddedFont>
    <p:embeddedFont>
      <p:font typeface="Cairo"/>
      <p:regular r:id="rId47"/>
      <p:bold r:id="rId48"/>
    </p:embeddedFont>
    <p:embeddedFont>
      <p:font typeface="Josefin Sans"/>
      <p:regular r:id="rId49"/>
      <p:bold r:id="rId50"/>
      <p:italic r:id="rId51"/>
      <p:boldItalic r:id="rId52"/>
    </p:embeddedFont>
    <p:embeddedFont>
      <p:font typeface="Philosopher"/>
      <p:regular r:id="rId53"/>
      <p:bold r:id="rId54"/>
      <p:italic r:id="rId55"/>
      <p:boldItalic r:id="rId56"/>
    </p:embeddedFont>
    <p:embeddedFont>
      <p:font typeface="Comfortaa"/>
      <p:regular r:id="rId57"/>
      <p:bold r:id="rId58"/>
    </p:embeddedFont>
    <p:embeddedFont>
      <p:font typeface="Alfa Slab One"/>
      <p:regular r:id="rId59"/>
    </p:embeddedFont>
    <p:embeddedFont>
      <p:font typeface="Open Sans"/>
      <p:regular r:id="rId60"/>
      <p:bold r:id="rId61"/>
      <p:italic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816">
          <p15:clr>
            <a:srgbClr val="A4A3A4"/>
          </p15:clr>
        </p15:guide>
        <p15:guide id="2" pos="2054">
          <p15:clr>
            <a:srgbClr val="A4A3A4"/>
          </p15:clr>
        </p15:guide>
        <p15:guide id="3" orient="horz" pos="311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3286A924-8122-4338-8508-4BECF9103915}">
  <a:tblStyle styleId="{3286A924-8122-4338-8508-4BECF910391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816"/>
        <p:guide pos="2054"/>
        <p:guide pos="3119"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Economica-bold.fntdata"/><Relationship Id="rId42" Type="http://schemas.openxmlformats.org/officeDocument/2006/relationships/font" Target="fonts/Economica-boldItalic.fntdata"/><Relationship Id="rId41" Type="http://schemas.openxmlformats.org/officeDocument/2006/relationships/font" Target="fonts/Economica-italic.fntdata"/><Relationship Id="rId44" Type="http://schemas.openxmlformats.org/officeDocument/2006/relationships/font" Target="fonts/Lato-bold.fntdata"/><Relationship Id="rId43" Type="http://schemas.openxmlformats.org/officeDocument/2006/relationships/font" Target="fonts/Lato-regular.fntdata"/><Relationship Id="rId46" Type="http://schemas.openxmlformats.org/officeDocument/2006/relationships/font" Target="fonts/Lato-boldItalic.fntdata"/><Relationship Id="rId45" Type="http://schemas.openxmlformats.org/officeDocument/2006/relationships/font" Target="fonts/La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font" Target="fonts/Cairo-bold.fntdata"/><Relationship Id="rId47" Type="http://schemas.openxmlformats.org/officeDocument/2006/relationships/font" Target="fonts/Cairo-regular.fntdata"/><Relationship Id="rId49" Type="http://schemas.openxmlformats.org/officeDocument/2006/relationships/font" Target="fonts/JosefinSans-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Dosis-regular.fntdata"/><Relationship Id="rId30" Type="http://schemas.openxmlformats.org/officeDocument/2006/relationships/slide" Target="slides/slide22.xml"/><Relationship Id="rId33" Type="http://schemas.openxmlformats.org/officeDocument/2006/relationships/font" Target="fonts/Raleway-regular.fntdata"/><Relationship Id="rId32" Type="http://schemas.openxmlformats.org/officeDocument/2006/relationships/font" Target="fonts/Dosis-bold.fntdata"/><Relationship Id="rId35" Type="http://schemas.openxmlformats.org/officeDocument/2006/relationships/font" Target="fonts/Raleway-italic.fntdata"/><Relationship Id="rId34" Type="http://schemas.openxmlformats.org/officeDocument/2006/relationships/font" Target="fonts/Raleway-bold.fntdata"/><Relationship Id="rId37" Type="http://schemas.openxmlformats.org/officeDocument/2006/relationships/font" Target="fonts/CairoSemiBold-regular.fntdata"/><Relationship Id="rId36" Type="http://schemas.openxmlformats.org/officeDocument/2006/relationships/font" Target="fonts/Raleway-boldItalic.fntdata"/><Relationship Id="rId39" Type="http://schemas.openxmlformats.org/officeDocument/2006/relationships/font" Target="fonts/Economica-regular.fntdata"/><Relationship Id="rId38" Type="http://schemas.openxmlformats.org/officeDocument/2006/relationships/font" Target="fonts/CairoSemiBold-bold.fntdata"/><Relationship Id="rId62" Type="http://schemas.openxmlformats.org/officeDocument/2006/relationships/font" Target="fonts/OpenSans-italic.fntdata"/><Relationship Id="rId61" Type="http://schemas.openxmlformats.org/officeDocument/2006/relationships/font" Target="fonts/OpenSans-bold.fntdata"/><Relationship Id="rId20" Type="http://schemas.openxmlformats.org/officeDocument/2006/relationships/slide" Target="slides/slide12.xml"/><Relationship Id="rId63" Type="http://schemas.openxmlformats.org/officeDocument/2006/relationships/font" Target="fonts/OpenSans-boldItalic.fntdata"/><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60" Type="http://schemas.openxmlformats.org/officeDocument/2006/relationships/font" Target="fonts/OpenSans-regular.fntdata"/><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JosefinSans-italic.fntdata"/><Relationship Id="rId50" Type="http://schemas.openxmlformats.org/officeDocument/2006/relationships/font" Target="fonts/JosefinSans-bold.fntdata"/><Relationship Id="rId53" Type="http://schemas.openxmlformats.org/officeDocument/2006/relationships/font" Target="fonts/Philosopher-regular.fntdata"/><Relationship Id="rId52" Type="http://schemas.openxmlformats.org/officeDocument/2006/relationships/font" Target="fonts/JosefinSans-boldItalic.fntdata"/><Relationship Id="rId11" Type="http://schemas.openxmlformats.org/officeDocument/2006/relationships/slide" Target="slides/slide3.xml"/><Relationship Id="rId55" Type="http://schemas.openxmlformats.org/officeDocument/2006/relationships/font" Target="fonts/Philosopher-italic.fntdata"/><Relationship Id="rId10" Type="http://schemas.openxmlformats.org/officeDocument/2006/relationships/slide" Target="slides/slide2.xml"/><Relationship Id="rId54" Type="http://schemas.openxmlformats.org/officeDocument/2006/relationships/font" Target="fonts/Philosopher-bold.fntdata"/><Relationship Id="rId13" Type="http://schemas.openxmlformats.org/officeDocument/2006/relationships/slide" Target="slides/slide5.xml"/><Relationship Id="rId57" Type="http://schemas.openxmlformats.org/officeDocument/2006/relationships/font" Target="fonts/Comfortaa-regular.fntdata"/><Relationship Id="rId12" Type="http://schemas.openxmlformats.org/officeDocument/2006/relationships/slide" Target="slides/slide4.xml"/><Relationship Id="rId56" Type="http://schemas.openxmlformats.org/officeDocument/2006/relationships/font" Target="fonts/Philosopher-boldItalic.fntdata"/><Relationship Id="rId15" Type="http://schemas.openxmlformats.org/officeDocument/2006/relationships/slide" Target="slides/slide7.xml"/><Relationship Id="rId59" Type="http://schemas.openxmlformats.org/officeDocument/2006/relationships/font" Target="fonts/AlfaSlabOne-regular.fntdata"/><Relationship Id="rId14" Type="http://schemas.openxmlformats.org/officeDocument/2006/relationships/slide" Target="slides/slide6.xml"/><Relationship Id="rId58" Type="http://schemas.openxmlformats.org/officeDocument/2006/relationships/font" Target="fonts/Comfortaa-bold.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1ff5a2134d7b9de0_0: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ff5a2134d7b9de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0" name="Shape 430"/>
        <p:cNvGrpSpPr/>
        <p:nvPr/>
      </p:nvGrpSpPr>
      <p:grpSpPr>
        <a:xfrm>
          <a:off x="0" y="0"/>
          <a:ext cx="0" cy="0"/>
          <a:chOff x="0" y="0"/>
          <a:chExt cx="0" cy="0"/>
        </a:xfrm>
      </p:grpSpPr>
      <p:sp>
        <p:nvSpPr>
          <p:cNvPr id="431" name="Google Shape;431;g45e6169c0f_4_119:notes"/>
          <p:cNvSpPr/>
          <p:nvPr>
            <p:ph idx="2" type="sldImg"/>
          </p:nvPr>
        </p:nvSpPr>
        <p:spPr>
          <a:xfrm>
            <a:off x="2241996"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45e6169c0f_4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Google Shape;440;g45e6169c0f_4_125:notes"/>
          <p:cNvSpPr/>
          <p:nvPr>
            <p:ph idx="2" type="sldImg"/>
          </p:nvPr>
        </p:nvSpPr>
        <p:spPr>
          <a:xfrm>
            <a:off x="2241996"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45e6169c0f_4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5" name="Shape 455"/>
        <p:cNvGrpSpPr/>
        <p:nvPr/>
      </p:nvGrpSpPr>
      <p:grpSpPr>
        <a:xfrm>
          <a:off x="0" y="0"/>
          <a:ext cx="0" cy="0"/>
          <a:chOff x="0" y="0"/>
          <a:chExt cx="0" cy="0"/>
        </a:xfrm>
      </p:grpSpPr>
      <p:sp>
        <p:nvSpPr>
          <p:cNvPr id="456" name="Google Shape;456;g5918413a3c7b552d_5: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5918413a3c7b552d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Google Shape;471;g45ea489342_0_18: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45ea48934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0" name="Shape 490"/>
        <p:cNvGrpSpPr/>
        <p:nvPr/>
      </p:nvGrpSpPr>
      <p:grpSpPr>
        <a:xfrm>
          <a:off x="0" y="0"/>
          <a:ext cx="0" cy="0"/>
          <a:chOff x="0" y="0"/>
          <a:chExt cx="0" cy="0"/>
        </a:xfrm>
      </p:grpSpPr>
      <p:sp>
        <p:nvSpPr>
          <p:cNvPr id="491" name="Google Shape;491;g45ea489342_0_50: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45ea489342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0" name="Shape 500"/>
        <p:cNvGrpSpPr/>
        <p:nvPr/>
      </p:nvGrpSpPr>
      <p:grpSpPr>
        <a:xfrm>
          <a:off x="0" y="0"/>
          <a:ext cx="0" cy="0"/>
          <a:chOff x="0" y="0"/>
          <a:chExt cx="0" cy="0"/>
        </a:xfrm>
      </p:grpSpPr>
      <p:sp>
        <p:nvSpPr>
          <p:cNvPr id="501" name="Google Shape;501;g45ea489342_0_92: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45ea489342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0" name="Shape 510"/>
        <p:cNvGrpSpPr/>
        <p:nvPr/>
      </p:nvGrpSpPr>
      <p:grpSpPr>
        <a:xfrm>
          <a:off x="0" y="0"/>
          <a:ext cx="0" cy="0"/>
          <a:chOff x="0" y="0"/>
          <a:chExt cx="0" cy="0"/>
        </a:xfrm>
      </p:grpSpPr>
      <p:sp>
        <p:nvSpPr>
          <p:cNvPr id="511" name="Google Shape;511;g522cd5b96e30987d_0: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522cd5b96e30987d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0" name="Shape 520"/>
        <p:cNvGrpSpPr/>
        <p:nvPr/>
      </p:nvGrpSpPr>
      <p:grpSpPr>
        <a:xfrm>
          <a:off x="0" y="0"/>
          <a:ext cx="0" cy="0"/>
          <a:chOff x="0" y="0"/>
          <a:chExt cx="0" cy="0"/>
        </a:xfrm>
      </p:grpSpPr>
      <p:sp>
        <p:nvSpPr>
          <p:cNvPr id="521" name="Google Shape;521;g522cd5b96e30987d_5: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522cd5b96e30987d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5" name="Shape 535"/>
        <p:cNvGrpSpPr/>
        <p:nvPr/>
      </p:nvGrpSpPr>
      <p:grpSpPr>
        <a:xfrm>
          <a:off x="0" y="0"/>
          <a:ext cx="0" cy="0"/>
          <a:chOff x="0" y="0"/>
          <a:chExt cx="0" cy="0"/>
        </a:xfrm>
      </p:grpSpPr>
      <p:sp>
        <p:nvSpPr>
          <p:cNvPr id="536" name="Google Shape;536;g45ebbc0970_0_0: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45ebbc097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6" name="Shape 546"/>
        <p:cNvGrpSpPr/>
        <p:nvPr/>
      </p:nvGrpSpPr>
      <p:grpSpPr>
        <a:xfrm>
          <a:off x="0" y="0"/>
          <a:ext cx="0" cy="0"/>
          <a:chOff x="0" y="0"/>
          <a:chExt cx="0" cy="0"/>
        </a:xfrm>
      </p:grpSpPr>
      <p:sp>
        <p:nvSpPr>
          <p:cNvPr id="547" name="Google Shape;547;g45ebbc0970_0_22: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45ebbc0970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28e8c04138193de_0: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8e8c04138193de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4" name="Shape 564"/>
        <p:cNvGrpSpPr/>
        <p:nvPr/>
      </p:nvGrpSpPr>
      <p:grpSpPr>
        <a:xfrm>
          <a:off x="0" y="0"/>
          <a:ext cx="0" cy="0"/>
          <a:chOff x="0" y="0"/>
          <a:chExt cx="0" cy="0"/>
        </a:xfrm>
      </p:grpSpPr>
      <p:sp>
        <p:nvSpPr>
          <p:cNvPr id="565" name="Google Shape;565;g5586ae687cc3d1bd_10: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5586ae687cc3d1bd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5" name="Shape 575"/>
        <p:cNvGrpSpPr/>
        <p:nvPr/>
      </p:nvGrpSpPr>
      <p:grpSpPr>
        <a:xfrm>
          <a:off x="0" y="0"/>
          <a:ext cx="0" cy="0"/>
          <a:chOff x="0" y="0"/>
          <a:chExt cx="0" cy="0"/>
        </a:xfrm>
      </p:grpSpPr>
      <p:sp>
        <p:nvSpPr>
          <p:cNvPr id="576" name="Google Shape;576;g697eab7f480f20fd_2: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697eab7f480f20fd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5" name="Shape 585"/>
        <p:cNvGrpSpPr/>
        <p:nvPr/>
      </p:nvGrpSpPr>
      <p:grpSpPr>
        <a:xfrm>
          <a:off x="0" y="0"/>
          <a:ext cx="0" cy="0"/>
          <a:chOff x="0" y="0"/>
          <a:chExt cx="0" cy="0"/>
        </a:xfrm>
      </p:grpSpPr>
      <p:sp>
        <p:nvSpPr>
          <p:cNvPr id="586" name="Google Shape;586;g8515af8f38faff_2: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8515af8f38faff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45e1c175a8_0_298: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45e1c175a8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g61e64b1150ef890e_0: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61e64b1150ef890e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g45e6169c0f_0_434: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45e6169c0f_0_4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Google Shape;360;g45e6169c0f_0_473:notes"/>
          <p:cNvSpPr/>
          <p:nvPr>
            <p:ph idx="2" type="sldImg"/>
          </p:nvPr>
        </p:nvSpPr>
        <p:spPr>
          <a:xfrm>
            <a:off x="2241996"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45e6169c0f_0_4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Google Shape;399;g45e6169c0f_0_508:notes"/>
          <p:cNvSpPr/>
          <p:nvPr>
            <p:ph idx="2" type="sldImg"/>
          </p:nvPr>
        </p:nvSpPr>
        <p:spPr>
          <a:xfrm>
            <a:off x="2241996"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45e6169c0f_0_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g45e6169c0f_4_104:notes"/>
          <p:cNvSpPr/>
          <p:nvPr>
            <p:ph idx="2" type="sldImg"/>
          </p:nvPr>
        </p:nvSpPr>
        <p:spPr>
          <a:xfrm>
            <a:off x="2242019"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45e6169c0f_4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Google Shape;420;g45e6169c0f_4_114:notes"/>
          <p:cNvSpPr/>
          <p:nvPr>
            <p:ph idx="2" type="sldImg"/>
          </p:nvPr>
        </p:nvSpPr>
        <p:spPr>
          <a:xfrm>
            <a:off x="2241996"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45e6169c0f_4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5830559" y="126399"/>
            <a:ext cx="811219" cy="2165866"/>
          </a:xfrm>
          <a:custGeom>
            <a:rect b="b" l="l" r="r" t="t"/>
            <a:pathLst>
              <a:path extrusionOk="0" h="44998" w="43265">
                <a:moveTo>
                  <a:pt x="0" y="44998"/>
                </a:moveTo>
                <a:lnTo>
                  <a:pt x="0" y="0"/>
                </a:lnTo>
                <a:lnTo>
                  <a:pt x="43265" y="0"/>
                </a:lnTo>
              </a:path>
            </a:pathLst>
          </a:custGeom>
          <a:noFill/>
          <a:ln cap="flat" cmpd="sng" w="28575">
            <a:solidFill>
              <a:srgbClr val="134F5C"/>
            </a:solidFill>
            <a:prstDash val="solid"/>
            <a:miter lim="8000"/>
            <a:headEnd len="sm" w="sm" type="none"/>
            <a:tailEnd len="sm" w="sm" type="none"/>
          </a:ln>
        </p:spPr>
      </p:sp>
      <p:sp>
        <p:nvSpPr>
          <p:cNvPr id="11" name="Google Shape;11;p2"/>
          <p:cNvSpPr/>
          <p:nvPr/>
        </p:nvSpPr>
        <p:spPr>
          <a:xfrm flipH="1" rot="10800000">
            <a:off x="165688" y="7570195"/>
            <a:ext cx="811219" cy="2165866"/>
          </a:xfrm>
          <a:custGeom>
            <a:rect b="b" l="l" r="r" t="t"/>
            <a:pathLst>
              <a:path extrusionOk="0" h="44998" w="43265">
                <a:moveTo>
                  <a:pt x="0" y="44998"/>
                </a:moveTo>
                <a:lnTo>
                  <a:pt x="0" y="0"/>
                </a:lnTo>
                <a:lnTo>
                  <a:pt x="43265" y="0"/>
                </a:lnTo>
              </a:path>
            </a:pathLst>
          </a:custGeom>
          <a:noFill/>
          <a:ln cap="flat" cmpd="sng" w="28575">
            <a:solidFill>
              <a:srgbClr val="2C5072"/>
            </a:solidFill>
            <a:prstDash val="solid"/>
            <a:miter lim="8000"/>
            <a:headEnd len="sm" w="sm" type="none"/>
            <a:tailEnd len="sm" w="sm" type="none"/>
          </a:ln>
        </p:spPr>
      </p:sp>
      <p:sp>
        <p:nvSpPr>
          <p:cNvPr id="12" name="Google Shape;12;p2"/>
          <p:cNvSpPr txBox="1"/>
          <p:nvPr>
            <p:ph type="ctrTitle"/>
          </p:nvPr>
        </p:nvSpPr>
        <p:spPr>
          <a:xfrm>
            <a:off x="2283525" y="2780672"/>
            <a:ext cx="2290800" cy="29595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3" name="Google Shape;13;p2"/>
          <p:cNvSpPr txBox="1"/>
          <p:nvPr>
            <p:ph idx="1" type="subTitle"/>
          </p:nvPr>
        </p:nvSpPr>
        <p:spPr>
          <a:xfrm>
            <a:off x="2283525" y="6000455"/>
            <a:ext cx="2290800" cy="13503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7" name="Shape 57"/>
        <p:cNvGrpSpPr/>
        <p:nvPr/>
      </p:nvGrpSpPr>
      <p:grpSpPr>
        <a:xfrm>
          <a:off x="0" y="0"/>
          <a:ext cx="0" cy="0"/>
          <a:chOff x="0" y="0"/>
          <a:chExt cx="0" cy="0"/>
        </a:xfrm>
      </p:grpSpPr>
      <p:sp>
        <p:nvSpPr>
          <p:cNvPr id="58" name="Google Shape;58;p11"/>
          <p:cNvSpPr/>
          <p:nvPr/>
        </p:nvSpPr>
        <p:spPr>
          <a:xfrm>
            <a:off x="3429000" y="-48"/>
            <a:ext cx="3429000" cy="990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9" name="Google Shape;59;p11"/>
          <p:cNvCxnSpPr/>
          <p:nvPr/>
        </p:nvCxnSpPr>
        <p:spPr>
          <a:xfrm>
            <a:off x="3772256" y="8655334"/>
            <a:ext cx="351300" cy="0"/>
          </a:xfrm>
          <a:prstGeom prst="straightConnector1">
            <a:avLst/>
          </a:prstGeom>
          <a:noFill/>
          <a:ln cap="flat" cmpd="sng" w="19050">
            <a:solidFill>
              <a:schemeClr val="lt1"/>
            </a:solidFill>
            <a:prstDash val="solid"/>
            <a:round/>
            <a:headEnd len="sm" w="sm" type="none"/>
            <a:tailEnd len="sm" w="sm" type="none"/>
          </a:ln>
        </p:spPr>
      </p:cxnSp>
      <p:sp>
        <p:nvSpPr>
          <p:cNvPr id="60" name="Google Shape;60;p11"/>
          <p:cNvSpPr txBox="1"/>
          <p:nvPr>
            <p:ph type="title"/>
          </p:nvPr>
        </p:nvSpPr>
        <p:spPr>
          <a:xfrm>
            <a:off x="199125" y="1789164"/>
            <a:ext cx="3033900" cy="3438900"/>
          </a:xfrm>
          <a:prstGeom prst="rect">
            <a:avLst/>
          </a:prstGeom>
        </p:spPr>
        <p:txBody>
          <a:bodyPr anchorCtr="0" anchor="b" bIns="91425" lIns="91425" spcFirstLastPara="1" rIns="91425" wrap="square" tIns="91425"/>
          <a:lstStyle>
            <a:lvl1pPr lvl="0" rtl="0" algn="ctr">
              <a:spcBef>
                <a:spcPts val="0"/>
              </a:spcBef>
              <a:spcAft>
                <a:spcPts val="0"/>
              </a:spcAft>
              <a:buClr>
                <a:schemeClr val="lt2"/>
              </a:buClr>
              <a:buSzPts val="4200"/>
              <a:buNone/>
              <a:defRPr>
                <a:solidFill>
                  <a:schemeClr val="lt2"/>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61" name="Google Shape;61;p11"/>
          <p:cNvSpPr txBox="1"/>
          <p:nvPr>
            <p:ph idx="1" type="subTitle"/>
          </p:nvPr>
        </p:nvSpPr>
        <p:spPr>
          <a:xfrm>
            <a:off x="199125" y="5331248"/>
            <a:ext cx="3033900" cy="3030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62" name="Google Shape;62;p11"/>
          <p:cNvSpPr txBox="1"/>
          <p:nvPr>
            <p:ph idx="2" type="body"/>
          </p:nvPr>
        </p:nvSpPr>
        <p:spPr>
          <a:xfrm>
            <a:off x="3704625" y="1394326"/>
            <a:ext cx="2877600" cy="71142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63" name="Google Shape;63;p1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4" name="Shape 64"/>
        <p:cNvGrpSpPr/>
        <p:nvPr/>
      </p:nvGrpSpPr>
      <p:grpSpPr>
        <a:xfrm>
          <a:off x="0" y="0"/>
          <a:ext cx="0" cy="0"/>
          <a:chOff x="0" y="0"/>
          <a:chExt cx="0" cy="0"/>
        </a:xfrm>
      </p:grpSpPr>
      <p:sp>
        <p:nvSpPr>
          <p:cNvPr id="65" name="Google Shape;65;p12"/>
          <p:cNvSpPr txBox="1"/>
          <p:nvPr>
            <p:ph idx="1" type="body"/>
          </p:nvPr>
        </p:nvSpPr>
        <p:spPr>
          <a:xfrm>
            <a:off x="239625" y="8122835"/>
            <a:ext cx="4499100" cy="11529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66" name="Google Shape;66;p1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67" name="Shape 67"/>
        <p:cNvGrpSpPr/>
        <p:nvPr/>
      </p:nvGrpSpPr>
      <p:grpSpPr>
        <a:xfrm>
          <a:off x="0" y="0"/>
          <a:ext cx="0" cy="0"/>
          <a:chOff x="0" y="0"/>
          <a:chExt cx="0" cy="0"/>
        </a:xfrm>
      </p:grpSpPr>
      <p:sp>
        <p:nvSpPr>
          <p:cNvPr id="68" name="Google Shape;68;p13"/>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txBox="1"/>
          <p:nvPr>
            <p:ph hasCustomPrompt="1" type="title"/>
          </p:nvPr>
        </p:nvSpPr>
        <p:spPr>
          <a:xfrm>
            <a:off x="233775" y="1842784"/>
            <a:ext cx="6390300" cy="4098600"/>
          </a:xfrm>
          <a:prstGeom prst="rect">
            <a:avLst/>
          </a:prstGeom>
        </p:spPr>
        <p:txBody>
          <a:bodyPr anchorCtr="0" anchor="ctr" bIns="91425" lIns="91425" spcFirstLastPara="1" rIns="91425" wrap="square" tIns="91425"/>
          <a:lstStyle>
            <a:lvl1pPr lvl="0" rtl="0" algn="ctr">
              <a:spcBef>
                <a:spcPts val="0"/>
              </a:spcBef>
              <a:spcAft>
                <a:spcPts val="0"/>
              </a:spcAft>
              <a:buClr>
                <a:schemeClr val="lt2"/>
              </a:buClr>
              <a:buSzPts val="16000"/>
              <a:buNone/>
              <a:defRPr sz="16000">
                <a:solidFill>
                  <a:schemeClr val="lt2"/>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a:r>
              <a:t>xx%</a:t>
            </a:r>
          </a:p>
        </p:txBody>
      </p:sp>
      <p:sp>
        <p:nvSpPr>
          <p:cNvPr id="70" name="Google Shape;70;p13"/>
          <p:cNvSpPr txBox="1"/>
          <p:nvPr>
            <p:ph idx="1" type="body"/>
          </p:nvPr>
        </p:nvSpPr>
        <p:spPr>
          <a:xfrm>
            <a:off x="233775" y="6087903"/>
            <a:ext cx="6390300" cy="20631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71" name="Google Shape;71;p1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2" name="Shape 72"/>
        <p:cNvGrpSpPr/>
        <p:nvPr/>
      </p:nvGrpSpPr>
      <p:grpSpPr>
        <a:xfrm>
          <a:off x="0" y="0"/>
          <a:ext cx="0" cy="0"/>
          <a:chOff x="0" y="0"/>
          <a:chExt cx="0" cy="0"/>
        </a:xfrm>
      </p:grpSpPr>
      <p:sp>
        <p:nvSpPr>
          <p:cNvPr id="73" name="Google Shape;73;p1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78" name="Shape 78"/>
        <p:cNvGrpSpPr/>
        <p:nvPr/>
      </p:nvGrpSpPr>
      <p:grpSpPr>
        <a:xfrm>
          <a:off x="0" y="0"/>
          <a:ext cx="0" cy="0"/>
          <a:chOff x="0" y="0"/>
          <a:chExt cx="0" cy="0"/>
        </a:xfrm>
      </p:grpSpPr>
      <p:sp>
        <p:nvSpPr>
          <p:cNvPr id="79" name="Google Shape;79;p16"/>
          <p:cNvSpPr/>
          <p:nvPr/>
        </p:nvSpPr>
        <p:spPr>
          <a:xfrm flipH="1">
            <a:off x="5830559" y="126399"/>
            <a:ext cx="811219" cy="2165866"/>
          </a:xfrm>
          <a:custGeom>
            <a:rect b="b" l="l" r="r" t="t"/>
            <a:pathLst>
              <a:path extrusionOk="0" h="44998" w="43265">
                <a:moveTo>
                  <a:pt x="0" y="44998"/>
                </a:moveTo>
                <a:lnTo>
                  <a:pt x="0" y="0"/>
                </a:lnTo>
                <a:lnTo>
                  <a:pt x="43265" y="0"/>
                </a:lnTo>
              </a:path>
            </a:pathLst>
          </a:custGeom>
          <a:noFill/>
          <a:ln cap="flat" cmpd="sng" w="28575">
            <a:solidFill>
              <a:srgbClr val="55B787"/>
            </a:solidFill>
            <a:prstDash val="solid"/>
            <a:miter lim="8000"/>
            <a:headEnd len="sm" w="sm" type="none"/>
            <a:tailEnd len="sm" w="sm" type="none"/>
          </a:ln>
        </p:spPr>
      </p:sp>
      <p:sp>
        <p:nvSpPr>
          <p:cNvPr id="80" name="Google Shape;80;p16"/>
          <p:cNvSpPr/>
          <p:nvPr/>
        </p:nvSpPr>
        <p:spPr>
          <a:xfrm flipH="1" rot="10800000">
            <a:off x="165688" y="7570195"/>
            <a:ext cx="811219" cy="2165866"/>
          </a:xfrm>
          <a:custGeom>
            <a:rect b="b" l="l" r="r" t="t"/>
            <a:pathLst>
              <a:path extrusionOk="0" h="44998" w="43265">
                <a:moveTo>
                  <a:pt x="0" y="44998"/>
                </a:moveTo>
                <a:lnTo>
                  <a:pt x="0" y="0"/>
                </a:lnTo>
                <a:lnTo>
                  <a:pt x="43265" y="0"/>
                </a:lnTo>
              </a:path>
            </a:pathLst>
          </a:custGeom>
          <a:noFill/>
          <a:ln cap="flat" cmpd="sng" w="28575">
            <a:solidFill>
              <a:srgbClr val="55B787"/>
            </a:solidFill>
            <a:prstDash val="solid"/>
            <a:miter lim="8000"/>
            <a:headEnd len="sm" w="sm" type="none"/>
            <a:tailEnd len="sm" w="sm" type="none"/>
          </a:ln>
        </p:spPr>
      </p:sp>
      <p:sp>
        <p:nvSpPr>
          <p:cNvPr id="81" name="Google Shape;81;p16"/>
          <p:cNvSpPr txBox="1"/>
          <p:nvPr>
            <p:ph type="ctrTitle"/>
          </p:nvPr>
        </p:nvSpPr>
        <p:spPr>
          <a:xfrm>
            <a:off x="2283525" y="2780672"/>
            <a:ext cx="2290800" cy="29595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82" name="Google Shape;82;p16"/>
          <p:cNvSpPr txBox="1"/>
          <p:nvPr>
            <p:ph idx="1" type="subTitle"/>
          </p:nvPr>
        </p:nvSpPr>
        <p:spPr>
          <a:xfrm>
            <a:off x="2283525" y="6000455"/>
            <a:ext cx="2290800" cy="13503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83" name="Google Shape;83;p1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84" name="Shape 84"/>
        <p:cNvGrpSpPr/>
        <p:nvPr/>
      </p:nvGrpSpPr>
      <p:grpSpPr>
        <a:xfrm>
          <a:off x="0" y="0"/>
          <a:ext cx="0" cy="0"/>
          <a:chOff x="0" y="0"/>
          <a:chExt cx="0" cy="0"/>
        </a:xfrm>
      </p:grpSpPr>
      <p:sp>
        <p:nvSpPr>
          <p:cNvPr id="85" name="Google Shape;85;p17"/>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86" name="Google Shape;86;p17"/>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87" name="Google Shape;87;p17"/>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88" name="Google Shape;88;p1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9" name="Google Shape;89;p17"/>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The anatomy of somatic and autonomic nervous system.</a:t>
            </a:r>
            <a:br>
              <a:rPr lang="en">
                <a:solidFill>
                  <a:srgbClr val="55B787"/>
                </a:solidFill>
                <a:latin typeface="Dosis"/>
                <a:ea typeface="Dosis"/>
                <a:cs typeface="Dosis"/>
                <a:sym typeface="Dosis"/>
              </a:rPr>
            </a:br>
            <a:endParaRPr>
              <a:solidFill>
                <a:srgbClr val="55B787"/>
              </a:solidFill>
              <a:latin typeface="Dosis"/>
              <a:ea typeface="Dosis"/>
              <a:cs typeface="Dosis"/>
              <a:sym typeface="Dosis"/>
            </a:endParaRPr>
          </a:p>
        </p:txBody>
      </p:sp>
      <p:cxnSp>
        <p:nvCxnSpPr>
          <p:cNvPr id="90" name="Google Shape;90;p17"/>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3">
  <p:cSld name="SECTION_HEADER_3">
    <p:spTree>
      <p:nvGrpSpPr>
        <p:cNvPr id="91" name="Shape 91"/>
        <p:cNvGrpSpPr/>
        <p:nvPr/>
      </p:nvGrpSpPr>
      <p:grpSpPr>
        <a:xfrm>
          <a:off x="0" y="0"/>
          <a:ext cx="0" cy="0"/>
          <a:chOff x="0" y="0"/>
          <a:chExt cx="0" cy="0"/>
        </a:xfrm>
      </p:grpSpPr>
      <p:sp>
        <p:nvSpPr>
          <p:cNvPr id="92" name="Google Shape;92;p18"/>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B7B7B7"/>
            </a:solidFill>
            <a:prstDash val="solid"/>
            <a:miter lim="8000"/>
            <a:headEnd len="sm" w="sm" type="none"/>
            <a:tailEnd len="sm" w="sm" type="none"/>
          </a:ln>
        </p:spPr>
      </p:sp>
      <p:sp>
        <p:nvSpPr>
          <p:cNvPr id="93" name="Google Shape;93;p18"/>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B7B7B7"/>
            </a:solidFill>
            <a:prstDash val="solid"/>
            <a:miter lim="8000"/>
            <a:headEnd len="sm" w="sm" type="none"/>
            <a:tailEnd len="sm" w="sm" type="none"/>
          </a:ln>
        </p:spPr>
      </p:sp>
      <p:sp>
        <p:nvSpPr>
          <p:cNvPr id="94" name="Google Shape;94;p18"/>
          <p:cNvSpPr txBox="1"/>
          <p:nvPr>
            <p:ph type="title"/>
          </p:nvPr>
        </p:nvSpPr>
        <p:spPr>
          <a:xfrm>
            <a:off x="274050" y="515300"/>
            <a:ext cx="6147300" cy="9025500"/>
          </a:xfrm>
          <a:prstGeom prst="rect">
            <a:avLst/>
          </a:prstGeom>
          <a:ln>
            <a:noFill/>
          </a:ln>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95" name="Google Shape;95;p1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96" name="Google Shape;96;p18"/>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7B7B7"/>
                </a:solidFill>
                <a:latin typeface="Dosis"/>
                <a:ea typeface="Dosis"/>
                <a:cs typeface="Dosis"/>
                <a:sym typeface="Dosis"/>
              </a:rPr>
              <a:t>Introduction</a:t>
            </a:r>
            <a:endParaRPr>
              <a:solidFill>
                <a:srgbClr val="B7B7B7"/>
              </a:solidFill>
              <a:latin typeface="Dosis"/>
              <a:ea typeface="Dosis"/>
              <a:cs typeface="Dosis"/>
              <a:sym typeface="Dosis"/>
            </a:endParaRPr>
          </a:p>
        </p:txBody>
      </p:sp>
      <p:cxnSp>
        <p:nvCxnSpPr>
          <p:cNvPr id="97" name="Google Shape;97;p18"/>
          <p:cNvCxnSpPr/>
          <p:nvPr/>
        </p:nvCxnSpPr>
        <p:spPr>
          <a:xfrm>
            <a:off x="164550" y="367150"/>
            <a:ext cx="6282000" cy="0"/>
          </a:xfrm>
          <a:prstGeom prst="straightConnector1">
            <a:avLst/>
          </a:prstGeom>
          <a:noFill/>
          <a:ln cap="flat" cmpd="sng" w="19050">
            <a:solidFill>
              <a:srgbClr val="B7B7B7"/>
            </a:solidFill>
            <a:prstDash val="dashDot"/>
            <a:round/>
            <a:headEnd len="med" w="med" type="diamond"/>
            <a:tailEnd len="med" w="med" type="diamon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p:cSld name="SECTION_HEADER_2">
    <p:spTree>
      <p:nvGrpSpPr>
        <p:cNvPr id="98" name="Shape 98"/>
        <p:cNvGrpSpPr/>
        <p:nvPr/>
      </p:nvGrpSpPr>
      <p:grpSpPr>
        <a:xfrm>
          <a:off x="0" y="0"/>
          <a:ext cx="0" cy="0"/>
          <a:chOff x="0" y="0"/>
          <a:chExt cx="0" cy="0"/>
        </a:xfrm>
      </p:grpSpPr>
      <p:sp>
        <p:nvSpPr>
          <p:cNvPr id="99" name="Google Shape;99;p19"/>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00" name="Google Shape;100;p19"/>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01" name="Google Shape;101;p19"/>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02" name="Google Shape;102;p1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03" name="Google Shape;103;p19"/>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Sympathetic and parasympathetic nerves </a:t>
            </a:r>
            <a:br>
              <a:rPr lang="en">
                <a:solidFill>
                  <a:srgbClr val="55B787"/>
                </a:solidFill>
                <a:latin typeface="Dosis"/>
                <a:ea typeface="Dosis"/>
                <a:cs typeface="Dosis"/>
                <a:sym typeface="Dosis"/>
              </a:rPr>
            </a:br>
            <a:endParaRPr>
              <a:solidFill>
                <a:srgbClr val="55B787"/>
              </a:solidFill>
              <a:latin typeface="Dosis"/>
              <a:ea typeface="Dosis"/>
              <a:cs typeface="Dosis"/>
              <a:sym typeface="Dosis"/>
            </a:endParaRPr>
          </a:p>
        </p:txBody>
      </p:sp>
      <p:cxnSp>
        <p:nvCxnSpPr>
          <p:cNvPr id="104" name="Google Shape;104;p19"/>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1">
  <p:cSld name="SECTION_HEADER_1">
    <p:spTree>
      <p:nvGrpSpPr>
        <p:cNvPr id="105" name="Shape 105"/>
        <p:cNvGrpSpPr/>
        <p:nvPr/>
      </p:nvGrpSpPr>
      <p:grpSpPr>
        <a:xfrm>
          <a:off x="0" y="0"/>
          <a:ext cx="0" cy="0"/>
          <a:chOff x="0" y="0"/>
          <a:chExt cx="0" cy="0"/>
        </a:xfrm>
      </p:grpSpPr>
      <p:sp>
        <p:nvSpPr>
          <p:cNvPr id="106" name="Google Shape;106;p20"/>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134F5C"/>
            </a:solidFill>
            <a:prstDash val="solid"/>
            <a:miter lim="8000"/>
            <a:headEnd len="sm" w="sm" type="none"/>
            <a:tailEnd len="sm" w="sm" type="none"/>
          </a:ln>
        </p:spPr>
      </p:sp>
      <p:sp>
        <p:nvSpPr>
          <p:cNvPr id="107" name="Google Shape;107;p20"/>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134F5C"/>
            </a:solidFill>
            <a:prstDash val="solid"/>
            <a:miter lim="8000"/>
            <a:headEnd len="sm" w="sm" type="none"/>
            <a:tailEnd len="sm" w="sm" type="none"/>
          </a:ln>
        </p:spPr>
      </p:sp>
      <p:sp>
        <p:nvSpPr>
          <p:cNvPr id="108" name="Google Shape;108;p20"/>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09" name="Google Shape;109;p2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10" name="Google Shape;110;p20"/>
          <p:cNvSpPr txBox="1"/>
          <p:nvPr/>
        </p:nvSpPr>
        <p:spPr>
          <a:xfrm>
            <a:off x="164550" y="76200"/>
            <a:ext cx="66015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functions of Sympathetic &amp; parasympathetic nerves in head &amp; neck,chest,abdomen and pelvis</a:t>
            </a:r>
            <a:endParaRPr>
              <a:solidFill>
                <a:srgbClr val="55B787"/>
              </a:solidFill>
              <a:latin typeface="Dosis"/>
              <a:ea typeface="Dosis"/>
              <a:cs typeface="Dosis"/>
              <a:sym typeface="Dosis"/>
            </a:endParaRPr>
          </a:p>
        </p:txBody>
      </p:sp>
      <p:cxnSp>
        <p:nvCxnSpPr>
          <p:cNvPr id="111" name="Google Shape;111;p20"/>
          <p:cNvCxnSpPr/>
          <p:nvPr/>
        </p:nvCxnSpPr>
        <p:spPr>
          <a:xfrm>
            <a:off x="164550" y="443350"/>
            <a:ext cx="6282000" cy="0"/>
          </a:xfrm>
          <a:prstGeom prst="straightConnector1">
            <a:avLst/>
          </a:prstGeom>
          <a:noFill/>
          <a:ln cap="flat" cmpd="sng" w="19050">
            <a:solidFill>
              <a:srgbClr val="134F5C"/>
            </a:solidFill>
            <a:prstDash val="dashDot"/>
            <a:round/>
            <a:headEnd len="med" w="med" type="diamond"/>
            <a:tailEnd len="med" w="med" type="diamond"/>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1">
  <p:cSld name="SECTION_HEADER_2_1">
    <p:spTree>
      <p:nvGrpSpPr>
        <p:cNvPr id="112" name="Shape 112"/>
        <p:cNvGrpSpPr/>
        <p:nvPr/>
      </p:nvGrpSpPr>
      <p:grpSpPr>
        <a:xfrm>
          <a:off x="0" y="0"/>
          <a:ext cx="0" cy="0"/>
          <a:chOff x="0" y="0"/>
          <a:chExt cx="0" cy="0"/>
        </a:xfrm>
      </p:grpSpPr>
      <p:sp>
        <p:nvSpPr>
          <p:cNvPr id="113" name="Google Shape;113;p21"/>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14" name="Google Shape;114;p21"/>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15" name="Google Shape;115;p21"/>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16" name="Google Shape;116;p2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17" name="Google Shape;117;p21"/>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Pre and post ganglionic neurons</a:t>
            </a:r>
            <a:endParaRPr>
              <a:solidFill>
                <a:srgbClr val="55B787"/>
              </a:solidFill>
              <a:latin typeface="Dosis"/>
              <a:ea typeface="Dosis"/>
              <a:cs typeface="Dosis"/>
              <a:sym typeface="Dosis"/>
            </a:endParaRPr>
          </a:p>
        </p:txBody>
      </p:sp>
      <p:cxnSp>
        <p:nvCxnSpPr>
          <p:cNvPr id="118" name="Google Shape;118;p21"/>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134F5C"/>
            </a:solidFill>
            <a:prstDash val="solid"/>
            <a:miter lim="8000"/>
            <a:headEnd len="sm" w="sm" type="none"/>
            <a:tailEnd len="sm" w="sm" type="none"/>
          </a:ln>
        </p:spPr>
      </p:sp>
      <p:sp>
        <p:nvSpPr>
          <p:cNvPr id="17" name="Google Shape;17;p3"/>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134F5C"/>
            </a:solidFill>
            <a:prstDash val="solid"/>
            <a:miter lim="8000"/>
            <a:headEnd len="sm" w="sm" type="none"/>
            <a:tailEnd len="sm" w="sm" type="none"/>
          </a:ln>
        </p:spPr>
      </p:sp>
      <p:sp>
        <p:nvSpPr>
          <p:cNvPr id="18" name="Google Shape;18;p3"/>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9" name="Google Shape;19;p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solidFill>
                  <a:srgbClr val="134F5C"/>
                </a:solidFill>
              </a:defRPr>
            </a:lvl1pPr>
            <a:lvl2pPr lvl="1" rtl="0">
              <a:buNone/>
              <a:defRPr>
                <a:solidFill>
                  <a:srgbClr val="134F5C"/>
                </a:solidFill>
              </a:defRPr>
            </a:lvl2pPr>
            <a:lvl3pPr lvl="2" rtl="0">
              <a:buNone/>
              <a:defRPr>
                <a:solidFill>
                  <a:srgbClr val="134F5C"/>
                </a:solidFill>
              </a:defRPr>
            </a:lvl3pPr>
            <a:lvl4pPr lvl="3" rtl="0">
              <a:buNone/>
              <a:defRPr>
                <a:solidFill>
                  <a:srgbClr val="134F5C"/>
                </a:solidFill>
              </a:defRPr>
            </a:lvl4pPr>
            <a:lvl5pPr lvl="4" rtl="0">
              <a:buNone/>
              <a:defRPr>
                <a:solidFill>
                  <a:srgbClr val="134F5C"/>
                </a:solidFill>
              </a:defRPr>
            </a:lvl5pPr>
            <a:lvl6pPr lvl="5" rtl="0">
              <a:buNone/>
              <a:defRPr>
                <a:solidFill>
                  <a:srgbClr val="134F5C"/>
                </a:solidFill>
              </a:defRPr>
            </a:lvl6pPr>
            <a:lvl7pPr lvl="6" rtl="0">
              <a:buNone/>
              <a:defRPr>
                <a:solidFill>
                  <a:srgbClr val="134F5C"/>
                </a:solidFill>
              </a:defRPr>
            </a:lvl7pPr>
            <a:lvl8pPr lvl="7" rtl="0">
              <a:buNone/>
              <a:defRPr>
                <a:solidFill>
                  <a:srgbClr val="134F5C"/>
                </a:solidFill>
              </a:defRPr>
            </a:lvl8pPr>
            <a:lvl9pPr lvl="8" rtl="0">
              <a:buNone/>
              <a:defRPr>
                <a:solidFill>
                  <a:srgbClr val="134F5C"/>
                </a:solidFill>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3"/>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55B787"/>
              </a:solidFill>
              <a:latin typeface="Dosis"/>
              <a:ea typeface="Dosis"/>
              <a:cs typeface="Dosis"/>
              <a:sym typeface="Dosis"/>
            </a:endParaRPr>
          </a:p>
        </p:txBody>
      </p:sp>
      <p:cxnSp>
        <p:nvCxnSpPr>
          <p:cNvPr id="21" name="Google Shape;21;p3"/>
          <p:cNvCxnSpPr/>
          <p:nvPr/>
        </p:nvCxnSpPr>
        <p:spPr>
          <a:xfrm>
            <a:off x="164550" y="367150"/>
            <a:ext cx="6282000" cy="0"/>
          </a:xfrm>
          <a:prstGeom prst="straightConnector1">
            <a:avLst/>
          </a:prstGeom>
          <a:noFill/>
          <a:ln cap="flat" cmpd="sng" w="19050">
            <a:solidFill>
              <a:srgbClr val="134F5C"/>
            </a:solidFill>
            <a:prstDash val="dashDot"/>
            <a:round/>
            <a:headEnd len="med" w="med" type="diamond"/>
            <a:tailEnd len="med" w="med" type="diamon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2">
  <p:cSld name="SECTION_HEADER_2_2">
    <p:spTree>
      <p:nvGrpSpPr>
        <p:cNvPr id="119" name="Shape 119"/>
        <p:cNvGrpSpPr/>
        <p:nvPr/>
      </p:nvGrpSpPr>
      <p:grpSpPr>
        <a:xfrm>
          <a:off x="0" y="0"/>
          <a:ext cx="0" cy="0"/>
          <a:chOff x="0" y="0"/>
          <a:chExt cx="0" cy="0"/>
        </a:xfrm>
      </p:grpSpPr>
      <p:sp>
        <p:nvSpPr>
          <p:cNvPr id="120" name="Google Shape;120;p22"/>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134F5C"/>
            </a:solidFill>
            <a:prstDash val="solid"/>
            <a:miter lim="8000"/>
            <a:headEnd len="sm" w="sm" type="none"/>
            <a:tailEnd len="sm" w="sm" type="none"/>
          </a:ln>
        </p:spPr>
      </p:sp>
      <p:sp>
        <p:nvSpPr>
          <p:cNvPr id="121" name="Google Shape;121;p22"/>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134F5C"/>
            </a:solidFill>
            <a:prstDash val="solid"/>
            <a:miter lim="8000"/>
            <a:headEnd len="sm" w="sm" type="none"/>
            <a:tailEnd len="sm" w="sm" type="none"/>
          </a:ln>
        </p:spPr>
      </p:sp>
      <p:sp>
        <p:nvSpPr>
          <p:cNvPr id="122" name="Google Shape;122;p22"/>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23" name="Google Shape;123;p2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24" name="Google Shape;124;p22"/>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55B787"/>
              </a:solidFill>
              <a:latin typeface="Dosis"/>
              <a:ea typeface="Dosis"/>
              <a:cs typeface="Dosis"/>
              <a:sym typeface="Dosis"/>
            </a:endParaRPr>
          </a:p>
        </p:txBody>
      </p:sp>
      <p:cxnSp>
        <p:nvCxnSpPr>
          <p:cNvPr id="125" name="Google Shape;125;p22"/>
          <p:cNvCxnSpPr/>
          <p:nvPr/>
        </p:nvCxnSpPr>
        <p:spPr>
          <a:xfrm>
            <a:off x="164550" y="367150"/>
            <a:ext cx="6282000" cy="0"/>
          </a:xfrm>
          <a:prstGeom prst="straightConnector1">
            <a:avLst/>
          </a:prstGeom>
          <a:noFill/>
          <a:ln cap="flat" cmpd="sng" w="19050">
            <a:solidFill>
              <a:srgbClr val="134F5C"/>
            </a:solidFill>
            <a:prstDash val="dashDot"/>
            <a:round/>
            <a:headEnd len="med" w="med" type="diamond"/>
            <a:tailEnd len="med" w="med" type="diamon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3">
  <p:cSld name="SECTION_HEADER_2_3">
    <p:spTree>
      <p:nvGrpSpPr>
        <p:cNvPr id="126" name="Shape 126"/>
        <p:cNvGrpSpPr/>
        <p:nvPr/>
      </p:nvGrpSpPr>
      <p:grpSpPr>
        <a:xfrm>
          <a:off x="0" y="0"/>
          <a:ext cx="0" cy="0"/>
          <a:chOff x="0" y="0"/>
          <a:chExt cx="0" cy="0"/>
        </a:xfrm>
      </p:grpSpPr>
      <p:sp>
        <p:nvSpPr>
          <p:cNvPr id="127" name="Google Shape;127;p23"/>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28" name="Google Shape;128;p23"/>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29" name="Google Shape;129;p23"/>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30" name="Google Shape;130;p2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31" name="Google Shape;131;p23"/>
          <p:cNvSpPr txBox="1"/>
          <p:nvPr/>
        </p:nvSpPr>
        <p:spPr>
          <a:xfrm>
            <a:off x="164550" y="7620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55B787"/>
                </a:solidFill>
                <a:latin typeface="Dosis"/>
                <a:ea typeface="Dosis"/>
                <a:cs typeface="Dosis"/>
                <a:sym typeface="Dosis"/>
              </a:rPr>
              <a:t>Various responses due to stimulation of the sympathetic / parasympathetic nervous system</a:t>
            </a:r>
            <a:endParaRPr>
              <a:solidFill>
                <a:srgbClr val="55B787"/>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t/>
            </a:r>
            <a:endParaRPr>
              <a:solidFill>
                <a:srgbClr val="55B787"/>
              </a:solidFill>
              <a:latin typeface="Dosis"/>
              <a:ea typeface="Dosis"/>
              <a:cs typeface="Dosis"/>
              <a:sym typeface="Dosis"/>
            </a:endParaRPr>
          </a:p>
          <a:p>
            <a:pPr indent="0" lvl="0" marL="0" rtl="0" algn="l">
              <a:spcBef>
                <a:spcPts val="0"/>
              </a:spcBef>
              <a:spcAft>
                <a:spcPts val="0"/>
              </a:spcAft>
              <a:buNone/>
            </a:pPr>
            <a:r>
              <a:t/>
            </a:r>
            <a:endParaRPr>
              <a:solidFill>
                <a:srgbClr val="55B787"/>
              </a:solidFill>
              <a:latin typeface="Dosis"/>
              <a:ea typeface="Dosis"/>
              <a:cs typeface="Dosis"/>
              <a:sym typeface="Dosis"/>
            </a:endParaRPr>
          </a:p>
        </p:txBody>
      </p:sp>
      <p:cxnSp>
        <p:nvCxnSpPr>
          <p:cNvPr id="132" name="Google Shape;132;p23"/>
          <p:cNvCxnSpPr/>
          <p:nvPr/>
        </p:nvCxnSpPr>
        <p:spPr>
          <a:xfrm>
            <a:off x="164550" y="4433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4">
  <p:cSld name="SECTION_HEADER_4">
    <p:spTree>
      <p:nvGrpSpPr>
        <p:cNvPr id="133" name="Shape 133"/>
        <p:cNvGrpSpPr/>
        <p:nvPr/>
      </p:nvGrpSpPr>
      <p:grpSpPr>
        <a:xfrm>
          <a:off x="0" y="0"/>
          <a:ext cx="0" cy="0"/>
          <a:chOff x="0" y="0"/>
          <a:chExt cx="0" cy="0"/>
        </a:xfrm>
      </p:grpSpPr>
      <p:sp>
        <p:nvSpPr>
          <p:cNvPr id="134" name="Google Shape;134;p24"/>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134F5C"/>
            </a:solidFill>
            <a:prstDash val="solid"/>
            <a:miter lim="8000"/>
            <a:headEnd len="sm" w="sm" type="none"/>
            <a:tailEnd len="sm" w="sm" type="none"/>
          </a:ln>
        </p:spPr>
      </p:sp>
      <p:sp>
        <p:nvSpPr>
          <p:cNvPr id="135" name="Google Shape;135;p24"/>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134F5C"/>
            </a:solidFill>
            <a:prstDash val="solid"/>
            <a:miter lim="8000"/>
            <a:headEnd len="sm" w="sm" type="none"/>
            <a:tailEnd len="sm" w="sm" type="none"/>
          </a:ln>
        </p:spPr>
      </p:sp>
      <p:sp>
        <p:nvSpPr>
          <p:cNvPr id="136" name="Google Shape;136;p24"/>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37" name="Google Shape;137;p2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38" name="Google Shape;138;p24"/>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Questions</a:t>
            </a:r>
            <a:endParaRPr>
              <a:solidFill>
                <a:srgbClr val="55B787"/>
              </a:solidFill>
              <a:latin typeface="Dosis"/>
              <a:ea typeface="Dosis"/>
              <a:cs typeface="Dosis"/>
              <a:sym typeface="Dosis"/>
            </a:endParaRPr>
          </a:p>
        </p:txBody>
      </p:sp>
      <p:cxnSp>
        <p:nvCxnSpPr>
          <p:cNvPr id="139" name="Google Shape;139;p24"/>
          <p:cNvCxnSpPr/>
          <p:nvPr/>
        </p:nvCxnSpPr>
        <p:spPr>
          <a:xfrm>
            <a:off x="164550" y="367150"/>
            <a:ext cx="6282000" cy="0"/>
          </a:xfrm>
          <a:prstGeom prst="straightConnector1">
            <a:avLst/>
          </a:prstGeom>
          <a:noFill/>
          <a:ln cap="flat" cmpd="sng" w="19050">
            <a:solidFill>
              <a:srgbClr val="134F5C"/>
            </a:solidFill>
            <a:prstDash val="dashDot"/>
            <a:round/>
            <a:headEnd len="med" w="med" type="diamond"/>
            <a:tailEnd len="med" w="med" type="diamon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40" name="Shape 140"/>
        <p:cNvGrpSpPr/>
        <p:nvPr/>
      </p:nvGrpSpPr>
      <p:grpSpPr>
        <a:xfrm>
          <a:off x="0" y="0"/>
          <a:ext cx="0" cy="0"/>
          <a:chOff x="0" y="0"/>
          <a:chExt cx="0" cy="0"/>
        </a:xfrm>
      </p:grpSpPr>
      <p:sp>
        <p:nvSpPr>
          <p:cNvPr id="141" name="Google Shape;141;p25"/>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5"/>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43" name="Google Shape;143;p25"/>
          <p:cNvSpPr txBox="1"/>
          <p:nvPr>
            <p:ph idx="1" type="body"/>
          </p:nvPr>
        </p:nvSpPr>
        <p:spPr>
          <a:xfrm>
            <a:off x="233775" y="2358966"/>
            <a:ext cx="6390300" cy="64575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44" name="Google Shape;144;p2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45" name="Shape 145"/>
        <p:cNvGrpSpPr/>
        <p:nvPr/>
      </p:nvGrpSpPr>
      <p:grpSpPr>
        <a:xfrm>
          <a:off x="0" y="0"/>
          <a:ext cx="0" cy="0"/>
          <a:chOff x="0" y="0"/>
          <a:chExt cx="0" cy="0"/>
        </a:xfrm>
      </p:grpSpPr>
      <p:sp>
        <p:nvSpPr>
          <p:cNvPr id="146" name="Google Shape;146;p26"/>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47" name="Google Shape;147;p26"/>
          <p:cNvSpPr txBox="1"/>
          <p:nvPr>
            <p:ph idx="1" type="body"/>
          </p:nvPr>
        </p:nvSpPr>
        <p:spPr>
          <a:xfrm>
            <a:off x="233775"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8" name="Google Shape;148;p26"/>
          <p:cNvSpPr txBox="1"/>
          <p:nvPr>
            <p:ph idx="2" type="body"/>
          </p:nvPr>
        </p:nvSpPr>
        <p:spPr>
          <a:xfrm>
            <a:off x="3624300"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9" name="Google Shape;149;p2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50" name="Shape 150"/>
        <p:cNvGrpSpPr/>
        <p:nvPr/>
      </p:nvGrpSpPr>
      <p:grpSpPr>
        <a:xfrm>
          <a:off x="0" y="0"/>
          <a:ext cx="0" cy="0"/>
          <a:chOff x="0" y="0"/>
          <a:chExt cx="0" cy="0"/>
        </a:xfrm>
      </p:grpSpPr>
      <p:sp>
        <p:nvSpPr>
          <p:cNvPr id="151" name="Google Shape;151;p27"/>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52" name="Google Shape;152;p2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53" name="Shape 153"/>
        <p:cNvGrpSpPr/>
        <p:nvPr/>
      </p:nvGrpSpPr>
      <p:grpSpPr>
        <a:xfrm>
          <a:off x="0" y="0"/>
          <a:ext cx="0" cy="0"/>
          <a:chOff x="0" y="0"/>
          <a:chExt cx="0" cy="0"/>
        </a:xfrm>
      </p:grpSpPr>
      <p:sp>
        <p:nvSpPr>
          <p:cNvPr id="154" name="Google Shape;154;p28"/>
          <p:cNvSpPr txBox="1"/>
          <p:nvPr>
            <p:ph type="title"/>
          </p:nvPr>
        </p:nvSpPr>
        <p:spPr>
          <a:xfrm>
            <a:off x="233775" y="1069715"/>
            <a:ext cx="2106000" cy="1455000"/>
          </a:xfrm>
          <a:prstGeom prst="rect">
            <a:avLst/>
          </a:prstGeom>
        </p:spPr>
        <p:txBody>
          <a:bodyPr anchorCtr="0" anchor="b"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55" name="Google Shape;155;p28"/>
          <p:cNvSpPr txBox="1"/>
          <p:nvPr>
            <p:ph idx="1" type="body"/>
          </p:nvPr>
        </p:nvSpPr>
        <p:spPr>
          <a:xfrm>
            <a:off x="233775" y="2694311"/>
            <a:ext cx="2106000" cy="53619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56" name="Google Shape;156;p2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57" name="Shape 157"/>
        <p:cNvGrpSpPr/>
        <p:nvPr/>
      </p:nvGrpSpPr>
      <p:grpSpPr>
        <a:xfrm>
          <a:off x="0" y="0"/>
          <a:ext cx="0" cy="0"/>
          <a:chOff x="0" y="0"/>
          <a:chExt cx="0" cy="0"/>
        </a:xfrm>
      </p:grpSpPr>
      <p:sp>
        <p:nvSpPr>
          <p:cNvPr id="158" name="Google Shape;158;p29"/>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9"/>
          <p:cNvSpPr txBox="1"/>
          <p:nvPr>
            <p:ph type="title"/>
          </p:nvPr>
        </p:nvSpPr>
        <p:spPr>
          <a:xfrm>
            <a:off x="367688" y="866689"/>
            <a:ext cx="4409100" cy="78762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60" name="Google Shape;160;p2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61" name="Shape 161"/>
        <p:cNvGrpSpPr/>
        <p:nvPr/>
      </p:nvGrpSpPr>
      <p:grpSpPr>
        <a:xfrm>
          <a:off x="0" y="0"/>
          <a:ext cx="0" cy="0"/>
          <a:chOff x="0" y="0"/>
          <a:chExt cx="0" cy="0"/>
        </a:xfrm>
      </p:grpSpPr>
      <p:sp>
        <p:nvSpPr>
          <p:cNvPr id="162" name="Google Shape;162;p30"/>
          <p:cNvSpPr/>
          <p:nvPr/>
        </p:nvSpPr>
        <p:spPr>
          <a:xfrm>
            <a:off x="3429000" y="-48"/>
            <a:ext cx="3429000" cy="990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3" name="Google Shape;163;p30"/>
          <p:cNvCxnSpPr/>
          <p:nvPr/>
        </p:nvCxnSpPr>
        <p:spPr>
          <a:xfrm>
            <a:off x="3772256" y="8655334"/>
            <a:ext cx="351300" cy="0"/>
          </a:xfrm>
          <a:prstGeom prst="straightConnector1">
            <a:avLst/>
          </a:prstGeom>
          <a:noFill/>
          <a:ln cap="flat" cmpd="sng" w="19050">
            <a:solidFill>
              <a:schemeClr val="lt1"/>
            </a:solidFill>
            <a:prstDash val="solid"/>
            <a:round/>
            <a:headEnd len="sm" w="sm" type="none"/>
            <a:tailEnd len="sm" w="sm" type="none"/>
          </a:ln>
        </p:spPr>
      </p:cxnSp>
      <p:sp>
        <p:nvSpPr>
          <p:cNvPr id="164" name="Google Shape;164;p30"/>
          <p:cNvSpPr txBox="1"/>
          <p:nvPr>
            <p:ph type="title"/>
          </p:nvPr>
        </p:nvSpPr>
        <p:spPr>
          <a:xfrm>
            <a:off x="199125" y="1789164"/>
            <a:ext cx="3033900" cy="3438900"/>
          </a:xfrm>
          <a:prstGeom prst="rect">
            <a:avLst/>
          </a:prstGeom>
        </p:spPr>
        <p:txBody>
          <a:bodyPr anchorCtr="0" anchor="b" bIns="91425" lIns="91425" spcFirstLastPara="1" rIns="91425" wrap="square" tIns="91425"/>
          <a:lstStyle>
            <a:lvl1pPr lvl="0" rtl="0" algn="ctr">
              <a:spcBef>
                <a:spcPts val="0"/>
              </a:spcBef>
              <a:spcAft>
                <a:spcPts val="0"/>
              </a:spcAft>
              <a:buClr>
                <a:schemeClr val="lt2"/>
              </a:buClr>
              <a:buSzPts val="4200"/>
              <a:buNone/>
              <a:defRPr>
                <a:solidFill>
                  <a:schemeClr val="lt2"/>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165" name="Google Shape;165;p30"/>
          <p:cNvSpPr txBox="1"/>
          <p:nvPr>
            <p:ph idx="1" type="subTitle"/>
          </p:nvPr>
        </p:nvSpPr>
        <p:spPr>
          <a:xfrm>
            <a:off x="199125" y="5331248"/>
            <a:ext cx="3033900" cy="3030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166" name="Google Shape;166;p30"/>
          <p:cNvSpPr txBox="1"/>
          <p:nvPr>
            <p:ph idx="2" type="body"/>
          </p:nvPr>
        </p:nvSpPr>
        <p:spPr>
          <a:xfrm>
            <a:off x="3704625" y="1394326"/>
            <a:ext cx="2877600" cy="71142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167" name="Google Shape;167;p3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68" name="Shape 168"/>
        <p:cNvGrpSpPr/>
        <p:nvPr/>
      </p:nvGrpSpPr>
      <p:grpSpPr>
        <a:xfrm>
          <a:off x="0" y="0"/>
          <a:ext cx="0" cy="0"/>
          <a:chOff x="0" y="0"/>
          <a:chExt cx="0" cy="0"/>
        </a:xfrm>
      </p:grpSpPr>
      <p:sp>
        <p:nvSpPr>
          <p:cNvPr id="169" name="Google Shape;169;p31"/>
          <p:cNvSpPr txBox="1"/>
          <p:nvPr>
            <p:ph idx="1" type="body"/>
          </p:nvPr>
        </p:nvSpPr>
        <p:spPr>
          <a:xfrm>
            <a:off x="239625" y="8122835"/>
            <a:ext cx="4499100" cy="11529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170" name="Google Shape;170;p3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p:cSld name="SECTION_HEADER_2">
    <p:spTree>
      <p:nvGrpSpPr>
        <p:cNvPr id="22" name="Shape 22"/>
        <p:cNvGrpSpPr/>
        <p:nvPr/>
      </p:nvGrpSpPr>
      <p:grpSpPr>
        <a:xfrm>
          <a:off x="0" y="0"/>
          <a:ext cx="0" cy="0"/>
          <a:chOff x="0" y="0"/>
          <a:chExt cx="0" cy="0"/>
        </a:xfrm>
      </p:grpSpPr>
      <p:sp>
        <p:nvSpPr>
          <p:cNvPr id="23" name="Google Shape;23;p4"/>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24" name="Google Shape;24;p4"/>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25" name="Google Shape;25;p4"/>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26" name="Google Shape;26;p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7" name="Google Shape;27;p4"/>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hello</a:t>
            </a:r>
            <a:endParaRPr>
              <a:solidFill>
                <a:srgbClr val="55B787"/>
              </a:solidFill>
              <a:latin typeface="Dosis"/>
              <a:ea typeface="Dosis"/>
              <a:cs typeface="Dosis"/>
              <a:sym typeface="Dosis"/>
            </a:endParaRPr>
          </a:p>
        </p:txBody>
      </p:sp>
      <p:cxnSp>
        <p:nvCxnSpPr>
          <p:cNvPr id="28" name="Google Shape;28;p4"/>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71" name="Shape 171"/>
        <p:cNvGrpSpPr/>
        <p:nvPr/>
      </p:nvGrpSpPr>
      <p:grpSpPr>
        <a:xfrm>
          <a:off x="0" y="0"/>
          <a:ext cx="0" cy="0"/>
          <a:chOff x="0" y="0"/>
          <a:chExt cx="0" cy="0"/>
        </a:xfrm>
      </p:grpSpPr>
      <p:sp>
        <p:nvSpPr>
          <p:cNvPr id="172" name="Google Shape;172;p32"/>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2"/>
          <p:cNvSpPr txBox="1"/>
          <p:nvPr>
            <p:ph hasCustomPrompt="1" type="title"/>
          </p:nvPr>
        </p:nvSpPr>
        <p:spPr>
          <a:xfrm>
            <a:off x="233775" y="1842784"/>
            <a:ext cx="6390300" cy="4098600"/>
          </a:xfrm>
          <a:prstGeom prst="rect">
            <a:avLst/>
          </a:prstGeom>
        </p:spPr>
        <p:txBody>
          <a:bodyPr anchorCtr="0" anchor="ctr" bIns="91425" lIns="91425" spcFirstLastPara="1" rIns="91425" wrap="square" tIns="91425"/>
          <a:lstStyle>
            <a:lvl1pPr lvl="0" rtl="0" algn="ctr">
              <a:spcBef>
                <a:spcPts val="0"/>
              </a:spcBef>
              <a:spcAft>
                <a:spcPts val="0"/>
              </a:spcAft>
              <a:buClr>
                <a:schemeClr val="lt2"/>
              </a:buClr>
              <a:buSzPts val="16000"/>
              <a:buNone/>
              <a:defRPr sz="16000">
                <a:solidFill>
                  <a:schemeClr val="lt2"/>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a:r>
              <a:t>xx%</a:t>
            </a:r>
          </a:p>
        </p:txBody>
      </p:sp>
      <p:sp>
        <p:nvSpPr>
          <p:cNvPr id="174" name="Google Shape;174;p32"/>
          <p:cNvSpPr txBox="1"/>
          <p:nvPr>
            <p:ph idx="1" type="body"/>
          </p:nvPr>
        </p:nvSpPr>
        <p:spPr>
          <a:xfrm>
            <a:off x="233775" y="6087903"/>
            <a:ext cx="6390300" cy="20631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75" name="Google Shape;175;p3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76" name="Shape 176"/>
        <p:cNvGrpSpPr/>
        <p:nvPr/>
      </p:nvGrpSpPr>
      <p:grpSpPr>
        <a:xfrm>
          <a:off x="0" y="0"/>
          <a:ext cx="0" cy="0"/>
          <a:chOff x="0" y="0"/>
          <a:chExt cx="0" cy="0"/>
        </a:xfrm>
      </p:grpSpPr>
      <p:sp>
        <p:nvSpPr>
          <p:cNvPr id="177" name="Google Shape;177;p3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182" name="Shape 182"/>
        <p:cNvGrpSpPr/>
        <p:nvPr/>
      </p:nvGrpSpPr>
      <p:grpSpPr>
        <a:xfrm>
          <a:off x="0" y="0"/>
          <a:ext cx="0" cy="0"/>
          <a:chOff x="0" y="0"/>
          <a:chExt cx="0" cy="0"/>
        </a:xfrm>
      </p:grpSpPr>
      <p:cxnSp>
        <p:nvCxnSpPr>
          <p:cNvPr id="183" name="Google Shape;183;p35"/>
          <p:cNvCxnSpPr/>
          <p:nvPr/>
        </p:nvCxnSpPr>
        <p:spPr>
          <a:xfrm>
            <a:off x="1858293" y="800265"/>
            <a:ext cx="4683000" cy="0"/>
          </a:xfrm>
          <a:prstGeom prst="straightConnector1">
            <a:avLst/>
          </a:prstGeom>
          <a:noFill/>
          <a:ln cap="flat" cmpd="sng" w="38100">
            <a:solidFill>
              <a:schemeClr val="lt1"/>
            </a:solidFill>
            <a:prstDash val="solid"/>
            <a:round/>
            <a:headEnd len="sm" w="sm" type="none"/>
            <a:tailEnd len="sm" w="sm" type="none"/>
          </a:ln>
        </p:spPr>
      </p:cxnSp>
      <p:cxnSp>
        <p:nvCxnSpPr>
          <p:cNvPr id="184" name="Google Shape;184;p35"/>
          <p:cNvCxnSpPr/>
          <p:nvPr/>
        </p:nvCxnSpPr>
        <p:spPr>
          <a:xfrm>
            <a:off x="1858293" y="9126078"/>
            <a:ext cx="4683000" cy="0"/>
          </a:xfrm>
          <a:prstGeom prst="straightConnector1">
            <a:avLst/>
          </a:prstGeom>
          <a:noFill/>
          <a:ln cap="flat" cmpd="sng" w="19050">
            <a:solidFill>
              <a:schemeClr val="lt1"/>
            </a:solidFill>
            <a:prstDash val="solid"/>
            <a:round/>
            <a:headEnd len="sm" w="sm" type="none"/>
            <a:tailEnd len="sm" w="sm" type="none"/>
          </a:ln>
        </p:spPr>
      </p:cxnSp>
      <p:cxnSp>
        <p:nvCxnSpPr>
          <p:cNvPr id="185" name="Google Shape;185;p35"/>
          <p:cNvCxnSpPr/>
          <p:nvPr/>
        </p:nvCxnSpPr>
        <p:spPr>
          <a:xfrm>
            <a:off x="318899" y="800265"/>
            <a:ext cx="137400" cy="0"/>
          </a:xfrm>
          <a:prstGeom prst="straightConnector1">
            <a:avLst/>
          </a:prstGeom>
          <a:noFill/>
          <a:ln cap="flat" cmpd="sng" w="19050">
            <a:solidFill>
              <a:schemeClr val="lt1"/>
            </a:solidFill>
            <a:prstDash val="solid"/>
            <a:round/>
            <a:headEnd len="sm" w="sm" type="none"/>
            <a:tailEnd len="sm" w="sm" type="none"/>
          </a:ln>
        </p:spPr>
      </p:cxnSp>
      <p:sp>
        <p:nvSpPr>
          <p:cNvPr id="186" name="Google Shape;186;p35"/>
          <p:cNvSpPr txBox="1"/>
          <p:nvPr>
            <p:ph type="ctrTitle"/>
          </p:nvPr>
        </p:nvSpPr>
        <p:spPr>
          <a:xfrm>
            <a:off x="1778794" y="1213393"/>
            <a:ext cx="4748700" cy="2968800"/>
          </a:xfrm>
          <a:prstGeom prst="rect">
            <a:avLst/>
          </a:prstGeom>
        </p:spPr>
        <p:txBody>
          <a:bodyPr anchorCtr="0" anchor="t" bIns="91425" lIns="91425" spcFirstLastPara="1" rIns="91425" wrap="square" tIns="91425"/>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87" name="Google Shape;187;p35"/>
          <p:cNvSpPr txBox="1"/>
          <p:nvPr>
            <p:ph idx="1" type="subTitle"/>
          </p:nvPr>
        </p:nvSpPr>
        <p:spPr>
          <a:xfrm>
            <a:off x="1792700" y="6235094"/>
            <a:ext cx="4748700" cy="2390700"/>
          </a:xfrm>
          <a:prstGeom prst="rect">
            <a:avLst/>
          </a:prstGeom>
        </p:spPr>
        <p:txBody>
          <a:bodyPr anchorCtr="0" anchor="b" bIns="91425" lIns="91425" spcFirstLastPara="1" rIns="91425" wrap="square" tIns="91425"/>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88" name="Google Shape;188;p35"/>
          <p:cNvSpPr txBox="1"/>
          <p:nvPr>
            <p:ph idx="12" type="sldNum"/>
          </p:nvPr>
        </p:nvSpPr>
        <p:spPr>
          <a:xfrm>
            <a:off x="6373499" y="9027422"/>
            <a:ext cx="411600" cy="757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89" name="Shape 189"/>
        <p:cNvGrpSpPr/>
        <p:nvPr/>
      </p:nvGrpSpPr>
      <p:grpSpPr>
        <a:xfrm>
          <a:off x="0" y="0"/>
          <a:ext cx="0" cy="0"/>
          <a:chOff x="0" y="0"/>
          <a:chExt cx="0" cy="0"/>
        </a:xfrm>
      </p:grpSpPr>
      <p:cxnSp>
        <p:nvCxnSpPr>
          <p:cNvPr id="190" name="Google Shape;190;p36"/>
          <p:cNvCxnSpPr/>
          <p:nvPr/>
        </p:nvCxnSpPr>
        <p:spPr>
          <a:xfrm>
            <a:off x="318900" y="800265"/>
            <a:ext cx="6222600" cy="0"/>
          </a:xfrm>
          <a:prstGeom prst="straightConnector1">
            <a:avLst/>
          </a:prstGeom>
          <a:noFill/>
          <a:ln cap="flat" cmpd="sng" w="38100">
            <a:solidFill>
              <a:schemeClr val="lt1"/>
            </a:solidFill>
            <a:prstDash val="solid"/>
            <a:round/>
            <a:headEnd len="sm" w="sm" type="none"/>
            <a:tailEnd len="sm" w="sm" type="none"/>
          </a:ln>
        </p:spPr>
      </p:cxnSp>
      <p:cxnSp>
        <p:nvCxnSpPr>
          <p:cNvPr id="191" name="Google Shape;191;p36"/>
          <p:cNvCxnSpPr/>
          <p:nvPr/>
        </p:nvCxnSpPr>
        <p:spPr>
          <a:xfrm>
            <a:off x="318900" y="9126078"/>
            <a:ext cx="6222600" cy="0"/>
          </a:xfrm>
          <a:prstGeom prst="straightConnector1">
            <a:avLst/>
          </a:prstGeom>
          <a:noFill/>
          <a:ln cap="flat" cmpd="sng" w="19050">
            <a:solidFill>
              <a:schemeClr val="lt1"/>
            </a:solidFill>
            <a:prstDash val="solid"/>
            <a:round/>
            <a:headEnd len="sm" w="sm" type="none"/>
            <a:tailEnd len="sm" w="sm" type="none"/>
          </a:ln>
        </p:spPr>
      </p:cxnSp>
      <p:sp>
        <p:nvSpPr>
          <p:cNvPr id="192" name="Google Shape;192;p36"/>
          <p:cNvSpPr txBox="1"/>
          <p:nvPr>
            <p:ph type="title"/>
          </p:nvPr>
        </p:nvSpPr>
        <p:spPr>
          <a:xfrm>
            <a:off x="304819" y="3478740"/>
            <a:ext cx="6222600" cy="2968800"/>
          </a:xfrm>
          <a:prstGeom prst="rect">
            <a:avLst/>
          </a:prstGeom>
        </p:spPr>
        <p:txBody>
          <a:bodyPr anchorCtr="0" anchor="ctr" bIns="91425" lIns="91425" spcFirstLastPara="1" rIns="91425" wrap="square" tIns="91425"/>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193" name="Google Shape;193;p36"/>
          <p:cNvSpPr txBox="1"/>
          <p:nvPr>
            <p:ph idx="12" type="sldNum"/>
          </p:nvPr>
        </p:nvSpPr>
        <p:spPr>
          <a:xfrm>
            <a:off x="6373499" y="9027422"/>
            <a:ext cx="411600" cy="757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4" name="Shape 194"/>
        <p:cNvGrpSpPr/>
        <p:nvPr/>
      </p:nvGrpSpPr>
      <p:grpSpPr>
        <a:xfrm>
          <a:off x="0" y="0"/>
          <a:ext cx="0" cy="0"/>
          <a:chOff x="0" y="0"/>
          <a:chExt cx="0" cy="0"/>
        </a:xfrm>
      </p:grpSpPr>
      <p:cxnSp>
        <p:nvCxnSpPr>
          <p:cNvPr id="195" name="Google Shape;195;p37"/>
          <p:cNvCxnSpPr/>
          <p:nvPr/>
        </p:nvCxnSpPr>
        <p:spPr>
          <a:xfrm>
            <a:off x="1858293" y="800265"/>
            <a:ext cx="4683000" cy="0"/>
          </a:xfrm>
          <a:prstGeom prst="straightConnector1">
            <a:avLst/>
          </a:prstGeom>
          <a:noFill/>
          <a:ln cap="flat" cmpd="sng" w="38100">
            <a:solidFill>
              <a:schemeClr val="dk2"/>
            </a:solidFill>
            <a:prstDash val="solid"/>
            <a:round/>
            <a:headEnd len="sm" w="sm" type="none"/>
            <a:tailEnd len="sm" w="sm" type="none"/>
          </a:ln>
        </p:spPr>
      </p:cxnSp>
      <p:cxnSp>
        <p:nvCxnSpPr>
          <p:cNvPr id="196" name="Google Shape;196;p37"/>
          <p:cNvCxnSpPr/>
          <p:nvPr/>
        </p:nvCxnSpPr>
        <p:spPr>
          <a:xfrm>
            <a:off x="1858293" y="9126078"/>
            <a:ext cx="4683000" cy="0"/>
          </a:xfrm>
          <a:prstGeom prst="straightConnector1">
            <a:avLst/>
          </a:prstGeom>
          <a:noFill/>
          <a:ln cap="flat" cmpd="sng" w="19050">
            <a:solidFill>
              <a:schemeClr val="dk2"/>
            </a:solidFill>
            <a:prstDash val="solid"/>
            <a:round/>
            <a:headEnd len="sm" w="sm" type="none"/>
            <a:tailEnd len="sm" w="sm" type="none"/>
          </a:ln>
        </p:spPr>
      </p:cxnSp>
      <p:cxnSp>
        <p:nvCxnSpPr>
          <p:cNvPr id="197" name="Google Shape;197;p37"/>
          <p:cNvCxnSpPr/>
          <p:nvPr/>
        </p:nvCxnSpPr>
        <p:spPr>
          <a:xfrm>
            <a:off x="318899" y="800265"/>
            <a:ext cx="137400" cy="0"/>
          </a:xfrm>
          <a:prstGeom prst="straightConnector1">
            <a:avLst/>
          </a:prstGeom>
          <a:noFill/>
          <a:ln cap="flat" cmpd="sng" w="19050">
            <a:solidFill>
              <a:schemeClr val="dk2"/>
            </a:solidFill>
            <a:prstDash val="solid"/>
            <a:round/>
            <a:headEnd len="sm" w="sm" type="none"/>
            <a:tailEnd len="sm" w="sm" type="none"/>
          </a:ln>
        </p:spPr>
      </p:cxnSp>
      <p:sp>
        <p:nvSpPr>
          <p:cNvPr id="198" name="Google Shape;198;p37"/>
          <p:cNvSpPr txBox="1"/>
          <p:nvPr>
            <p:ph type="title"/>
          </p:nvPr>
        </p:nvSpPr>
        <p:spPr>
          <a:xfrm>
            <a:off x="1800188" y="1108896"/>
            <a:ext cx="4741200" cy="1223400"/>
          </a:xfrm>
          <a:prstGeom prst="rect">
            <a:avLst/>
          </a:prstGeom>
        </p:spPr>
        <p:txBody>
          <a:bodyPr anchorCtr="0" anchor="t"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99" name="Google Shape;199;p37"/>
          <p:cNvSpPr txBox="1"/>
          <p:nvPr>
            <p:ph idx="1" type="body"/>
          </p:nvPr>
        </p:nvSpPr>
        <p:spPr>
          <a:xfrm>
            <a:off x="1807584" y="3072400"/>
            <a:ext cx="4741200" cy="57807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00" name="Google Shape;200;p37"/>
          <p:cNvSpPr txBox="1"/>
          <p:nvPr>
            <p:ph idx="12" type="sldNum"/>
          </p:nvPr>
        </p:nvSpPr>
        <p:spPr>
          <a:xfrm>
            <a:off x="6373499" y="9027422"/>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1" name="Shape 201"/>
        <p:cNvGrpSpPr/>
        <p:nvPr/>
      </p:nvGrpSpPr>
      <p:grpSpPr>
        <a:xfrm>
          <a:off x="0" y="0"/>
          <a:ext cx="0" cy="0"/>
          <a:chOff x="0" y="0"/>
          <a:chExt cx="0" cy="0"/>
        </a:xfrm>
      </p:grpSpPr>
      <p:cxnSp>
        <p:nvCxnSpPr>
          <p:cNvPr id="202" name="Google Shape;202;p38"/>
          <p:cNvCxnSpPr/>
          <p:nvPr/>
        </p:nvCxnSpPr>
        <p:spPr>
          <a:xfrm>
            <a:off x="1858293" y="800265"/>
            <a:ext cx="4683000" cy="0"/>
          </a:xfrm>
          <a:prstGeom prst="straightConnector1">
            <a:avLst/>
          </a:prstGeom>
          <a:noFill/>
          <a:ln cap="flat" cmpd="sng" w="38100">
            <a:solidFill>
              <a:schemeClr val="dk2"/>
            </a:solidFill>
            <a:prstDash val="solid"/>
            <a:round/>
            <a:headEnd len="sm" w="sm" type="none"/>
            <a:tailEnd len="sm" w="sm" type="none"/>
          </a:ln>
        </p:spPr>
      </p:cxnSp>
      <p:cxnSp>
        <p:nvCxnSpPr>
          <p:cNvPr id="203" name="Google Shape;203;p38"/>
          <p:cNvCxnSpPr/>
          <p:nvPr/>
        </p:nvCxnSpPr>
        <p:spPr>
          <a:xfrm>
            <a:off x="1858293" y="9126078"/>
            <a:ext cx="4683000" cy="0"/>
          </a:xfrm>
          <a:prstGeom prst="straightConnector1">
            <a:avLst/>
          </a:prstGeom>
          <a:noFill/>
          <a:ln cap="flat" cmpd="sng" w="19050">
            <a:solidFill>
              <a:schemeClr val="dk2"/>
            </a:solidFill>
            <a:prstDash val="solid"/>
            <a:round/>
            <a:headEnd len="sm" w="sm" type="none"/>
            <a:tailEnd len="sm" w="sm" type="none"/>
          </a:ln>
        </p:spPr>
      </p:cxnSp>
      <p:cxnSp>
        <p:nvCxnSpPr>
          <p:cNvPr id="204" name="Google Shape;204;p38"/>
          <p:cNvCxnSpPr/>
          <p:nvPr/>
        </p:nvCxnSpPr>
        <p:spPr>
          <a:xfrm>
            <a:off x="318899" y="800265"/>
            <a:ext cx="137400" cy="0"/>
          </a:xfrm>
          <a:prstGeom prst="straightConnector1">
            <a:avLst/>
          </a:prstGeom>
          <a:noFill/>
          <a:ln cap="flat" cmpd="sng" w="19050">
            <a:solidFill>
              <a:schemeClr val="dk2"/>
            </a:solidFill>
            <a:prstDash val="solid"/>
            <a:round/>
            <a:headEnd len="sm" w="sm" type="none"/>
            <a:tailEnd len="sm" w="sm" type="none"/>
          </a:ln>
        </p:spPr>
      </p:cxnSp>
      <p:sp>
        <p:nvSpPr>
          <p:cNvPr id="205" name="Google Shape;205;p38"/>
          <p:cNvSpPr txBox="1"/>
          <p:nvPr>
            <p:ph type="title"/>
          </p:nvPr>
        </p:nvSpPr>
        <p:spPr>
          <a:xfrm>
            <a:off x="1800188" y="1108896"/>
            <a:ext cx="4741200" cy="1223400"/>
          </a:xfrm>
          <a:prstGeom prst="rect">
            <a:avLst/>
          </a:prstGeom>
        </p:spPr>
        <p:txBody>
          <a:bodyPr anchorCtr="0" anchor="t"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06" name="Google Shape;206;p38"/>
          <p:cNvSpPr txBox="1"/>
          <p:nvPr>
            <p:ph idx="1" type="body"/>
          </p:nvPr>
        </p:nvSpPr>
        <p:spPr>
          <a:xfrm>
            <a:off x="1800227" y="3085683"/>
            <a:ext cx="2303700" cy="57807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07" name="Google Shape;207;p38"/>
          <p:cNvSpPr txBox="1"/>
          <p:nvPr>
            <p:ph idx="2" type="body"/>
          </p:nvPr>
        </p:nvSpPr>
        <p:spPr>
          <a:xfrm>
            <a:off x="4237929" y="3085683"/>
            <a:ext cx="2303700" cy="57807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08" name="Google Shape;208;p38"/>
          <p:cNvSpPr txBox="1"/>
          <p:nvPr>
            <p:ph idx="12" type="sldNum"/>
          </p:nvPr>
        </p:nvSpPr>
        <p:spPr>
          <a:xfrm>
            <a:off x="6373499" y="9027422"/>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09" name="Shape 209"/>
        <p:cNvGrpSpPr/>
        <p:nvPr/>
      </p:nvGrpSpPr>
      <p:grpSpPr>
        <a:xfrm>
          <a:off x="0" y="0"/>
          <a:ext cx="0" cy="0"/>
          <a:chOff x="0" y="0"/>
          <a:chExt cx="0" cy="0"/>
        </a:xfrm>
      </p:grpSpPr>
      <p:sp>
        <p:nvSpPr>
          <p:cNvPr id="210" name="Google Shape;210;p39"/>
          <p:cNvSpPr txBox="1"/>
          <p:nvPr>
            <p:ph type="title"/>
          </p:nvPr>
        </p:nvSpPr>
        <p:spPr>
          <a:xfrm>
            <a:off x="227475" y="792419"/>
            <a:ext cx="6390300" cy="1231500"/>
          </a:xfrm>
          <a:prstGeom prst="rect">
            <a:avLst/>
          </a:prstGeom>
        </p:spPr>
        <p:txBody>
          <a:bodyPr anchorCtr="0" anchor="t"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11" name="Google Shape;211;p39"/>
          <p:cNvSpPr txBox="1"/>
          <p:nvPr>
            <p:ph idx="12" type="sldNum"/>
          </p:nvPr>
        </p:nvSpPr>
        <p:spPr>
          <a:xfrm>
            <a:off x="6373499" y="9027422"/>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12" name="Shape 212"/>
        <p:cNvGrpSpPr/>
        <p:nvPr/>
      </p:nvGrpSpPr>
      <p:grpSpPr>
        <a:xfrm>
          <a:off x="0" y="0"/>
          <a:ext cx="0" cy="0"/>
          <a:chOff x="0" y="0"/>
          <a:chExt cx="0" cy="0"/>
        </a:xfrm>
      </p:grpSpPr>
      <p:cxnSp>
        <p:nvCxnSpPr>
          <p:cNvPr id="213" name="Google Shape;213;p40"/>
          <p:cNvCxnSpPr/>
          <p:nvPr/>
        </p:nvCxnSpPr>
        <p:spPr>
          <a:xfrm>
            <a:off x="318899" y="800265"/>
            <a:ext cx="137400" cy="0"/>
          </a:xfrm>
          <a:prstGeom prst="straightConnector1">
            <a:avLst/>
          </a:prstGeom>
          <a:noFill/>
          <a:ln cap="flat" cmpd="sng" w="19050">
            <a:solidFill>
              <a:schemeClr val="dk2"/>
            </a:solidFill>
            <a:prstDash val="solid"/>
            <a:round/>
            <a:headEnd len="sm" w="sm" type="none"/>
            <a:tailEnd len="sm" w="sm" type="none"/>
          </a:ln>
        </p:spPr>
      </p:cxnSp>
      <p:sp>
        <p:nvSpPr>
          <p:cNvPr id="214" name="Google Shape;214;p40"/>
          <p:cNvSpPr txBox="1"/>
          <p:nvPr>
            <p:ph type="title"/>
          </p:nvPr>
        </p:nvSpPr>
        <p:spPr>
          <a:xfrm>
            <a:off x="239625" y="1803267"/>
            <a:ext cx="2106000" cy="14550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15" name="Google Shape;215;p40"/>
          <p:cNvSpPr txBox="1"/>
          <p:nvPr>
            <p:ph idx="1" type="body"/>
          </p:nvPr>
        </p:nvSpPr>
        <p:spPr>
          <a:xfrm>
            <a:off x="239625" y="3555712"/>
            <a:ext cx="2106000" cy="54030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16" name="Google Shape;216;p40"/>
          <p:cNvSpPr txBox="1"/>
          <p:nvPr>
            <p:ph idx="12" type="sldNum"/>
          </p:nvPr>
        </p:nvSpPr>
        <p:spPr>
          <a:xfrm>
            <a:off x="6373499" y="9027422"/>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217" name="Shape 217"/>
        <p:cNvGrpSpPr/>
        <p:nvPr/>
      </p:nvGrpSpPr>
      <p:grpSpPr>
        <a:xfrm>
          <a:off x="0" y="0"/>
          <a:ext cx="0" cy="0"/>
          <a:chOff x="0" y="0"/>
          <a:chExt cx="0" cy="0"/>
        </a:xfrm>
      </p:grpSpPr>
      <p:cxnSp>
        <p:nvCxnSpPr>
          <p:cNvPr id="218" name="Google Shape;218;p41"/>
          <p:cNvCxnSpPr/>
          <p:nvPr/>
        </p:nvCxnSpPr>
        <p:spPr>
          <a:xfrm>
            <a:off x="318899" y="800265"/>
            <a:ext cx="137400" cy="0"/>
          </a:xfrm>
          <a:prstGeom prst="straightConnector1">
            <a:avLst/>
          </a:prstGeom>
          <a:noFill/>
          <a:ln cap="flat" cmpd="sng" w="19050">
            <a:solidFill>
              <a:schemeClr val="lt1"/>
            </a:solidFill>
            <a:prstDash val="solid"/>
            <a:round/>
            <a:headEnd len="sm" w="sm" type="none"/>
            <a:tailEnd len="sm" w="sm" type="none"/>
          </a:ln>
        </p:spPr>
      </p:cxnSp>
      <p:sp>
        <p:nvSpPr>
          <p:cNvPr id="219" name="Google Shape;219;p41"/>
          <p:cNvSpPr txBox="1"/>
          <p:nvPr>
            <p:ph type="title"/>
          </p:nvPr>
        </p:nvSpPr>
        <p:spPr>
          <a:xfrm>
            <a:off x="212327" y="1371108"/>
            <a:ext cx="4683000" cy="73845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220" name="Google Shape;220;p41"/>
          <p:cNvSpPr txBox="1"/>
          <p:nvPr>
            <p:ph idx="12" type="sldNum"/>
          </p:nvPr>
        </p:nvSpPr>
        <p:spPr>
          <a:xfrm>
            <a:off x="6373499" y="9027422"/>
            <a:ext cx="411600" cy="757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221" name="Shape 221"/>
        <p:cNvGrpSpPr/>
        <p:nvPr/>
      </p:nvGrpSpPr>
      <p:grpSpPr>
        <a:xfrm>
          <a:off x="0" y="0"/>
          <a:ext cx="0" cy="0"/>
          <a:chOff x="0" y="0"/>
          <a:chExt cx="0" cy="0"/>
        </a:xfrm>
      </p:grpSpPr>
      <p:sp>
        <p:nvSpPr>
          <p:cNvPr id="222" name="Google Shape;222;p42"/>
          <p:cNvSpPr/>
          <p:nvPr/>
        </p:nvSpPr>
        <p:spPr>
          <a:xfrm>
            <a:off x="3429000" y="241"/>
            <a:ext cx="3429000" cy="990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3" name="Google Shape;223;p42"/>
          <p:cNvCxnSpPr/>
          <p:nvPr/>
        </p:nvCxnSpPr>
        <p:spPr>
          <a:xfrm>
            <a:off x="3772256" y="8655334"/>
            <a:ext cx="351300" cy="0"/>
          </a:xfrm>
          <a:prstGeom prst="straightConnector1">
            <a:avLst/>
          </a:prstGeom>
          <a:noFill/>
          <a:ln cap="flat" cmpd="sng" w="19050">
            <a:solidFill>
              <a:schemeClr val="lt1"/>
            </a:solidFill>
            <a:prstDash val="solid"/>
            <a:round/>
            <a:headEnd len="sm" w="sm" type="none"/>
            <a:tailEnd len="sm" w="sm" type="none"/>
          </a:ln>
        </p:spPr>
      </p:cxnSp>
      <p:sp>
        <p:nvSpPr>
          <p:cNvPr id="224" name="Google Shape;224;p42"/>
          <p:cNvSpPr txBox="1"/>
          <p:nvPr>
            <p:ph type="title"/>
          </p:nvPr>
        </p:nvSpPr>
        <p:spPr>
          <a:xfrm>
            <a:off x="199125" y="2690364"/>
            <a:ext cx="3033900" cy="2538000"/>
          </a:xfrm>
          <a:prstGeom prst="rect">
            <a:avLst/>
          </a:prstGeom>
        </p:spPr>
        <p:txBody>
          <a:bodyPr anchorCtr="0" anchor="b" bIns="91425" lIns="91425" spcFirstLastPara="1" rIns="91425" wrap="square" tIns="91425"/>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225" name="Google Shape;225;p42"/>
          <p:cNvSpPr txBox="1"/>
          <p:nvPr>
            <p:ph idx="1" type="subTitle"/>
          </p:nvPr>
        </p:nvSpPr>
        <p:spPr>
          <a:xfrm>
            <a:off x="199125" y="5266499"/>
            <a:ext cx="3033900" cy="25905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26" name="Google Shape;226;p42"/>
          <p:cNvSpPr txBox="1"/>
          <p:nvPr>
            <p:ph idx="2" type="body"/>
          </p:nvPr>
        </p:nvSpPr>
        <p:spPr>
          <a:xfrm>
            <a:off x="3704625" y="1394326"/>
            <a:ext cx="2877600" cy="71142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227" name="Google Shape;227;p42"/>
          <p:cNvSpPr txBox="1"/>
          <p:nvPr>
            <p:ph idx="12" type="sldNum"/>
          </p:nvPr>
        </p:nvSpPr>
        <p:spPr>
          <a:xfrm>
            <a:off x="6373499" y="9027422"/>
            <a:ext cx="411600" cy="757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1">
  <p:cSld name="SECTION_HEADER_1">
    <p:spTree>
      <p:nvGrpSpPr>
        <p:cNvPr id="29" name="Shape 29"/>
        <p:cNvGrpSpPr/>
        <p:nvPr/>
      </p:nvGrpSpPr>
      <p:grpSpPr>
        <a:xfrm>
          <a:off x="0" y="0"/>
          <a:ext cx="0" cy="0"/>
          <a:chOff x="0" y="0"/>
          <a:chExt cx="0" cy="0"/>
        </a:xfrm>
      </p:grpSpPr>
      <p:sp>
        <p:nvSpPr>
          <p:cNvPr id="30" name="Google Shape;30;p5"/>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31" name="Google Shape;31;p5"/>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32" name="Google Shape;32;p5"/>
          <p:cNvSpPr txBox="1"/>
          <p:nvPr>
            <p:ph type="title"/>
          </p:nvPr>
        </p:nvSpPr>
        <p:spPr>
          <a:xfrm>
            <a:off x="274050" y="515300"/>
            <a:ext cx="6147300" cy="9025500"/>
          </a:xfrm>
          <a:prstGeom prst="rect">
            <a:avLst/>
          </a:prstGeom>
          <a:ln cap="flat" cmpd="sng" w="9525">
            <a:solidFill>
              <a:srgbClr val="082472"/>
            </a:solidFill>
            <a:prstDash val="solid"/>
            <a:round/>
            <a:headEnd len="sm" w="sm" type="none"/>
            <a:tailEnd len="sm" w="sm" type="none"/>
          </a:ln>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33" name="Google Shape;33;p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4" name="Google Shape;34;p5"/>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55B787"/>
              </a:solidFill>
              <a:latin typeface="Dosis"/>
              <a:ea typeface="Dosis"/>
              <a:cs typeface="Dosis"/>
              <a:sym typeface="Dosis"/>
            </a:endParaRPr>
          </a:p>
        </p:txBody>
      </p:sp>
      <p:cxnSp>
        <p:nvCxnSpPr>
          <p:cNvPr id="35" name="Google Shape;35;p5"/>
          <p:cNvCxnSpPr/>
          <p:nvPr/>
        </p:nvCxnSpPr>
        <p:spPr>
          <a:xfrm>
            <a:off x="164550" y="367150"/>
            <a:ext cx="6282000" cy="0"/>
          </a:xfrm>
          <a:prstGeom prst="straightConnector1">
            <a:avLst/>
          </a:prstGeom>
          <a:noFill/>
          <a:ln cap="flat" cmpd="sng" w="19050">
            <a:solidFill>
              <a:srgbClr val="082472"/>
            </a:solidFill>
            <a:prstDash val="dashDot"/>
            <a:round/>
            <a:headEnd len="med" w="med" type="diamond"/>
            <a:tailEnd len="med" w="med" type="diamond"/>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228" name="Shape 228"/>
        <p:cNvGrpSpPr/>
        <p:nvPr/>
      </p:nvGrpSpPr>
      <p:grpSpPr>
        <a:xfrm>
          <a:off x="0" y="0"/>
          <a:ext cx="0" cy="0"/>
          <a:chOff x="0" y="0"/>
          <a:chExt cx="0" cy="0"/>
        </a:xfrm>
      </p:grpSpPr>
      <p:cxnSp>
        <p:nvCxnSpPr>
          <p:cNvPr id="229" name="Google Shape;229;p43"/>
          <p:cNvCxnSpPr/>
          <p:nvPr/>
        </p:nvCxnSpPr>
        <p:spPr>
          <a:xfrm>
            <a:off x="318900" y="9126078"/>
            <a:ext cx="6222600" cy="0"/>
          </a:xfrm>
          <a:prstGeom prst="straightConnector1">
            <a:avLst/>
          </a:prstGeom>
          <a:noFill/>
          <a:ln cap="flat" cmpd="sng" w="19050">
            <a:solidFill>
              <a:schemeClr val="dk2"/>
            </a:solidFill>
            <a:prstDash val="solid"/>
            <a:round/>
            <a:headEnd len="sm" w="sm" type="none"/>
            <a:tailEnd len="sm" w="sm" type="none"/>
          </a:ln>
        </p:spPr>
      </p:cxnSp>
      <p:cxnSp>
        <p:nvCxnSpPr>
          <p:cNvPr id="230" name="Google Shape;230;p43"/>
          <p:cNvCxnSpPr/>
          <p:nvPr/>
        </p:nvCxnSpPr>
        <p:spPr>
          <a:xfrm>
            <a:off x="318899" y="800265"/>
            <a:ext cx="137400" cy="0"/>
          </a:xfrm>
          <a:prstGeom prst="straightConnector1">
            <a:avLst/>
          </a:prstGeom>
          <a:noFill/>
          <a:ln cap="flat" cmpd="sng" w="19050">
            <a:solidFill>
              <a:schemeClr val="dk2"/>
            </a:solidFill>
            <a:prstDash val="solid"/>
            <a:round/>
            <a:headEnd len="sm" w="sm" type="none"/>
            <a:tailEnd len="sm" w="sm" type="none"/>
          </a:ln>
        </p:spPr>
      </p:cxnSp>
      <p:sp>
        <p:nvSpPr>
          <p:cNvPr id="231" name="Google Shape;231;p43"/>
          <p:cNvSpPr txBox="1"/>
          <p:nvPr>
            <p:ph idx="1" type="body"/>
          </p:nvPr>
        </p:nvSpPr>
        <p:spPr>
          <a:xfrm>
            <a:off x="246013" y="8136505"/>
            <a:ext cx="6291600" cy="7578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lvl1pPr>
          </a:lstStyle>
          <a:p/>
        </p:txBody>
      </p:sp>
      <p:sp>
        <p:nvSpPr>
          <p:cNvPr id="232" name="Google Shape;232;p43"/>
          <p:cNvSpPr txBox="1"/>
          <p:nvPr>
            <p:ph idx="12" type="sldNum"/>
          </p:nvPr>
        </p:nvSpPr>
        <p:spPr>
          <a:xfrm>
            <a:off x="6373499" y="9027422"/>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233" name="Shape 233"/>
        <p:cNvGrpSpPr/>
        <p:nvPr/>
      </p:nvGrpSpPr>
      <p:grpSpPr>
        <a:xfrm>
          <a:off x="0" y="0"/>
          <a:ext cx="0" cy="0"/>
          <a:chOff x="0" y="0"/>
          <a:chExt cx="0" cy="0"/>
        </a:xfrm>
      </p:grpSpPr>
      <p:cxnSp>
        <p:nvCxnSpPr>
          <p:cNvPr id="234" name="Google Shape;234;p44"/>
          <p:cNvCxnSpPr/>
          <p:nvPr/>
        </p:nvCxnSpPr>
        <p:spPr>
          <a:xfrm>
            <a:off x="318900" y="9126078"/>
            <a:ext cx="6222600" cy="0"/>
          </a:xfrm>
          <a:prstGeom prst="straightConnector1">
            <a:avLst/>
          </a:prstGeom>
          <a:noFill/>
          <a:ln cap="flat" cmpd="sng" w="19050">
            <a:solidFill>
              <a:schemeClr val="dk2"/>
            </a:solidFill>
            <a:prstDash val="solid"/>
            <a:round/>
            <a:headEnd len="sm" w="sm" type="none"/>
            <a:tailEnd len="sm" w="sm" type="none"/>
          </a:ln>
        </p:spPr>
      </p:cxnSp>
      <p:cxnSp>
        <p:nvCxnSpPr>
          <p:cNvPr id="235" name="Google Shape;235;p44"/>
          <p:cNvCxnSpPr/>
          <p:nvPr/>
        </p:nvCxnSpPr>
        <p:spPr>
          <a:xfrm>
            <a:off x="318900" y="800265"/>
            <a:ext cx="6222600" cy="0"/>
          </a:xfrm>
          <a:prstGeom prst="straightConnector1">
            <a:avLst/>
          </a:prstGeom>
          <a:noFill/>
          <a:ln cap="flat" cmpd="sng" w="38100">
            <a:solidFill>
              <a:schemeClr val="dk2"/>
            </a:solidFill>
            <a:prstDash val="solid"/>
            <a:round/>
            <a:headEnd len="sm" w="sm" type="none"/>
            <a:tailEnd len="sm" w="sm" type="none"/>
          </a:ln>
        </p:spPr>
      </p:cxnSp>
      <p:sp>
        <p:nvSpPr>
          <p:cNvPr id="236" name="Google Shape;236;p44"/>
          <p:cNvSpPr txBox="1"/>
          <p:nvPr>
            <p:ph hasCustomPrompt="1" type="title"/>
          </p:nvPr>
        </p:nvSpPr>
        <p:spPr>
          <a:xfrm>
            <a:off x="640463" y="2512271"/>
            <a:ext cx="5577000" cy="2961900"/>
          </a:xfrm>
          <a:prstGeom prst="rect">
            <a:avLst/>
          </a:prstGeom>
        </p:spPr>
        <p:txBody>
          <a:bodyPr anchorCtr="0" anchor="ctr" bIns="91425" lIns="91425" spcFirstLastPara="1" rIns="91425" wrap="square" tIns="91425"/>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237" name="Google Shape;237;p44"/>
          <p:cNvSpPr txBox="1"/>
          <p:nvPr>
            <p:ph idx="1" type="body"/>
          </p:nvPr>
        </p:nvSpPr>
        <p:spPr>
          <a:xfrm>
            <a:off x="640463" y="5620913"/>
            <a:ext cx="5577000" cy="20631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238" name="Google Shape;238;p44"/>
          <p:cNvSpPr txBox="1"/>
          <p:nvPr>
            <p:ph idx="12" type="sldNum"/>
          </p:nvPr>
        </p:nvSpPr>
        <p:spPr>
          <a:xfrm>
            <a:off x="6373499" y="9027422"/>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39" name="Shape 239"/>
        <p:cNvGrpSpPr/>
        <p:nvPr/>
      </p:nvGrpSpPr>
      <p:grpSpPr>
        <a:xfrm>
          <a:off x="0" y="0"/>
          <a:ext cx="0" cy="0"/>
          <a:chOff x="0" y="0"/>
          <a:chExt cx="0" cy="0"/>
        </a:xfrm>
      </p:grpSpPr>
      <p:sp>
        <p:nvSpPr>
          <p:cNvPr id="240" name="Google Shape;240;p45"/>
          <p:cNvSpPr txBox="1"/>
          <p:nvPr>
            <p:ph idx="12" type="sldNum"/>
          </p:nvPr>
        </p:nvSpPr>
        <p:spPr>
          <a:xfrm>
            <a:off x="6373499" y="9027422"/>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2">
  <p:cSld name="SECTION_HEADER_2_2">
    <p:spTree>
      <p:nvGrpSpPr>
        <p:cNvPr id="241" name="Shape 241"/>
        <p:cNvGrpSpPr/>
        <p:nvPr/>
      </p:nvGrpSpPr>
      <p:grpSpPr>
        <a:xfrm>
          <a:off x="0" y="0"/>
          <a:ext cx="0" cy="0"/>
          <a:chOff x="0" y="0"/>
          <a:chExt cx="0" cy="0"/>
        </a:xfrm>
      </p:grpSpPr>
      <p:sp>
        <p:nvSpPr>
          <p:cNvPr id="242" name="Google Shape;242;p46"/>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134F5C"/>
            </a:solidFill>
            <a:prstDash val="solid"/>
            <a:miter lim="8000"/>
            <a:headEnd len="sm" w="sm" type="none"/>
            <a:tailEnd len="sm" w="sm" type="none"/>
          </a:ln>
        </p:spPr>
      </p:sp>
      <p:sp>
        <p:nvSpPr>
          <p:cNvPr id="243" name="Google Shape;243;p46"/>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134F5C"/>
            </a:solidFill>
            <a:prstDash val="solid"/>
            <a:miter lim="8000"/>
            <a:headEnd len="sm" w="sm" type="none"/>
            <a:tailEnd len="sm" w="sm" type="none"/>
          </a:ln>
        </p:spPr>
      </p:sp>
      <p:sp>
        <p:nvSpPr>
          <p:cNvPr id="244" name="Google Shape;244;p46"/>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245" name="Google Shape;245;p4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46" name="Google Shape;246;p46"/>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55B787"/>
              </a:solidFill>
              <a:latin typeface="Dosis"/>
              <a:ea typeface="Dosis"/>
              <a:cs typeface="Dosis"/>
              <a:sym typeface="Dosis"/>
            </a:endParaRPr>
          </a:p>
        </p:txBody>
      </p:sp>
      <p:cxnSp>
        <p:nvCxnSpPr>
          <p:cNvPr id="247" name="Google Shape;247;p46"/>
          <p:cNvCxnSpPr/>
          <p:nvPr/>
        </p:nvCxnSpPr>
        <p:spPr>
          <a:xfrm>
            <a:off x="164550" y="367150"/>
            <a:ext cx="6282000" cy="0"/>
          </a:xfrm>
          <a:prstGeom prst="straightConnector1">
            <a:avLst/>
          </a:prstGeom>
          <a:noFill/>
          <a:ln cap="flat" cmpd="sng" w="19050">
            <a:solidFill>
              <a:srgbClr val="134F5C"/>
            </a:solidFill>
            <a:prstDash val="dashDot"/>
            <a:round/>
            <a:headEnd len="med" w="med" type="diamond"/>
            <a:tailEnd len="med" w="med" type="diamon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36" name="Shape 36"/>
        <p:cNvGrpSpPr/>
        <p:nvPr/>
      </p:nvGrpSpPr>
      <p:grpSpPr>
        <a:xfrm>
          <a:off x="0" y="0"/>
          <a:ext cx="0" cy="0"/>
          <a:chOff x="0" y="0"/>
          <a:chExt cx="0" cy="0"/>
        </a:xfrm>
      </p:grpSpPr>
      <p:sp>
        <p:nvSpPr>
          <p:cNvPr id="37" name="Google Shape;37;p6"/>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6"/>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39" name="Google Shape;39;p6"/>
          <p:cNvSpPr txBox="1"/>
          <p:nvPr>
            <p:ph idx="1" type="body"/>
          </p:nvPr>
        </p:nvSpPr>
        <p:spPr>
          <a:xfrm>
            <a:off x="233775" y="2358966"/>
            <a:ext cx="6390300" cy="64575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1" name="Shape 41"/>
        <p:cNvGrpSpPr/>
        <p:nvPr/>
      </p:nvGrpSpPr>
      <p:grpSpPr>
        <a:xfrm>
          <a:off x="0" y="0"/>
          <a:ext cx="0" cy="0"/>
          <a:chOff x="0" y="0"/>
          <a:chExt cx="0" cy="0"/>
        </a:xfrm>
      </p:grpSpPr>
      <p:sp>
        <p:nvSpPr>
          <p:cNvPr id="42" name="Google Shape;42;p7"/>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43" name="Google Shape;43;p7"/>
          <p:cNvSpPr txBox="1"/>
          <p:nvPr>
            <p:ph idx="1" type="body"/>
          </p:nvPr>
        </p:nvSpPr>
        <p:spPr>
          <a:xfrm>
            <a:off x="233775"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4" name="Google Shape;44;p7"/>
          <p:cNvSpPr txBox="1"/>
          <p:nvPr>
            <p:ph idx="2" type="body"/>
          </p:nvPr>
        </p:nvSpPr>
        <p:spPr>
          <a:xfrm>
            <a:off x="3624300"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5" name="Google Shape;45;p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6" name="Shape 46"/>
        <p:cNvGrpSpPr/>
        <p:nvPr/>
      </p:nvGrpSpPr>
      <p:grpSpPr>
        <a:xfrm>
          <a:off x="0" y="0"/>
          <a:ext cx="0" cy="0"/>
          <a:chOff x="0" y="0"/>
          <a:chExt cx="0" cy="0"/>
        </a:xfrm>
      </p:grpSpPr>
      <p:sp>
        <p:nvSpPr>
          <p:cNvPr id="47" name="Google Shape;47;p8"/>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48" name="Google Shape;48;p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9" name="Shape 49"/>
        <p:cNvGrpSpPr/>
        <p:nvPr/>
      </p:nvGrpSpPr>
      <p:grpSpPr>
        <a:xfrm>
          <a:off x="0" y="0"/>
          <a:ext cx="0" cy="0"/>
          <a:chOff x="0" y="0"/>
          <a:chExt cx="0" cy="0"/>
        </a:xfrm>
      </p:grpSpPr>
      <p:sp>
        <p:nvSpPr>
          <p:cNvPr id="50" name="Google Shape;50;p9"/>
          <p:cNvSpPr txBox="1"/>
          <p:nvPr>
            <p:ph type="title"/>
          </p:nvPr>
        </p:nvSpPr>
        <p:spPr>
          <a:xfrm>
            <a:off x="233775" y="1069715"/>
            <a:ext cx="2106000" cy="1455000"/>
          </a:xfrm>
          <a:prstGeom prst="rect">
            <a:avLst/>
          </a:prstGeom>
        </p:spPr>
        <p:txBody>
          <a:bodyPr anchorCtr="0" anchor="b"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51" name="Google Shape;51;p9"/>
          <p:cNvSpPr txBox="1"/>
          <p:nvPr>
            <p:ph idx="1" type="body"/>
          </p:nvPr>
        </p:nvSpPr>
        <p:spPr>
          <a:xfrm>
            <a:off x="233775" y="2694311"/>
            <a:ext cx="2106000" cy="53619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2" name="Google Shape;52;p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53" name="Shape 53"/>
        <p:cNvGrpSpPr/>
        <p:nvPr/>
      </p:nvGrpSpPr>
      <p:grpSpPr>
        <a:xfrm>
          <a:off x="0" y="0"/>
          <a:ext cx="0" cy="0"/>
          <a:chOff x="0" y="0"/>
          <a:chExt cx="0" cy="0"/>
        </a:xfrm>
      </p:grpSpPr>
      <p:sp>
        <p:nvSpPr>
          <p:cNvPr id="54" name="Google Shape;54;p10"/>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type="title"/>
          </p:nvPr>
        </p:nvSpPr>
        <p:spPr>
          <a:xfrm>
            <a:off x="367688" y="866689"/>
            <a:ext cx="4409100" cy="78762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56" name="Google Shape;56;p1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5" Type="http://schemas.openxmlformats.org/officeDocument/2006/relationships/slideLayout" Target="../slideLayouts/slideLayout18.xml"/><Relationship Id="rId19" Type="http://schemas.openxmlformats.org/officeDocument/2006/relationships/theme" Target="../theme/theme3.xml"/><Relationship Id="rId6" Type="http://schemas.openxmlformats.org/officeDocument/2006/relationships/slideLayout" Target="../slideLayouts/slideLayout19.xml"/><Relationship Id="rId18" Type="http://schemas.openxmlformats.org/officeDocument/2006/relationships/slideLayout" Target="../slideLayouts/slideLayout31.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theme" Target="../theme/theme2.xml"/><Relationship Id="rId12" Type="http://schemas.openxmlformats.org/officeDocument/2006/relationships/slideLayout" Target="../slideLayouts/slideLayout43.xml"/><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608261"/>
            <a:ext cx="6390300" cy="16005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233775" y="2358966"/>
            <a:ext cx="6390300" cy="64575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1"/>
              </a:buClr>
              <a:buSzPts val="1800"/>
              <a:buFont typeface="Josefin Sans"/>
              <a:buChar char="●"/>
              <a:defRPr sz="1800">
                <a:solidFill>
                  <a:schemeClr val="dk1"/>
                </a:solidFill>
                <a:latin typeface="Josefin Sans"/>
                <a:ea typeface="Josefin Sans"/>
                <a:cs typeface="Josefin Sans"/>
                <a:sym typeface="Josefin Sans"/>
              </a:defRPr>
            </a:lvl1pPr>
            <a:lvl2pPr indent="-317500" lvl="1" marL="914400" rtl="0">
              <a:lnSpc>
                <a:spcPct val="115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2pPr>
            <a:lvl3pPr indent="-317500" lvl="2" marL="1371600" rtl="0">
              <a:lnSpc>
                <a:spcPct val="115000"/>
              </a:lnSpc>
              <a:spcBef>
                <a:spcPts val="1600"/>
              </a:spcBef>
              <a:spcAft>
                <a:spcPts val="0"/>
              </a:spcAft>
              <a:buClr>
                <a:schemeClr val="dk1"/>
              </a:buClr>
              <a:buSzPts val="1400"/>
              <a:buFont typeface="Economica"/>
              <a:buChar char="■"/>
              <a:defRPr>
                <a:solidFill>
                  <a:schemeClr val="dk1"/>
                </a:solidFill>
                <a:latin typeface="Economica"/>
                <a:ea typeface="Economica"/>
                <a:cs typeface="Economica"/>
                <a:sym typeface="Economica"/>
              </a:defRPr>
            </a:lvl3pPr>
            <a:lvl4pPr indent="-317500" lvl="3" marL="18288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6354343" y="8978245"/>
            <a:ext cx="411600" cy="7578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Economica"/>
                <a:ea typeface="Economica"/>
                <a:cs typeface="Economica"/>
                <a:sym typeface="Economica"/>
              </a:defRPr>
            </a:lvl1pPr>
            <a:lvl2pPr lvl="1" rtl="0" algn="r">
              <a:buNone/>
              <a:defRPr sz="1000">
                <a:solidFill>
                  <a:schemeClr val="dk1"/>
                </a:solidFill>
                <a:latin typeface="Economica"/>
                <a:ea typeface="Economica"/>
                <a:cs typeface="Economica"/>
                <a:sym typeface="Economica"/>
              </a:defRPr>
            </a:lvl2pPr>
            <a:lvl3pPr lvl="2" rtl="0" algn="r">
              <a:buNone/>
              <a:defRPr sz="1000">
                <a:solidFill>
                  <a:schemeClr val="dk1"/>
                </a:solidFill>
                <a:latin typeface="Economica"/>
                <a:ea typeface="Economica"/>
                <a:cs typeface="Economica"/>
                <a:sym typeface="Economica"/>
              </a:defRPr>
            </a:lvl3pPr>
            <a:lvl4pPr lvl="3" rtl="0" algn="r">
              <a:buNone/>
              <a:defRPr sz="1000">
                <a:solidFill>
                  <a:schemeClr val="dk1"/>
                </a:solidFill>
                <a:latin typeface="Economica"/>
                <a:ea typeface="Economica"/>
                <a:cs typeface="Economica"/>
                <a:sym typeface="Economica"/>
              </a:defRPr>
            </a:lvl4pPr>
            <a:lvl5pPr lvl="4" rtl="0" algn="r">
              <a:buNone/>
              <a:defRPr sz="1000">
                <a:solidFill>
                  <a:schemeClr val="dk1"/>
                </a:solidFill>
                <a:latin typeface="Economica"/>
                <a:ea typeface="Economica"/>
                <a:cs typeface="Economica"/>
                <a:sym typeface="Economica"/>
              </a:defRPr>
            </a:lvl5pPr>
            <a:lvl6pPr lvl="5" rtl="0" algn="r">
              <a:buNone/>
              <a:defRPr sz="1000">
                <a:solidFill>
                  <a:schemeClr val="dk1"/>
                </a:solidFill>
                <a:latin typeface="Economica"/>
                <a:ea typeface="Economica"/>
                <a:cs typeface="Economica"/>
                <a:sym typeface="Economica"/>
              </a:defRPr>
            </a:lvl6pPr>
            <a:lvl7pPr lvl="6" rtl="0" algn="r">
              <a:buNone/>
              <a:defRPr sz="1000">
                <a:solidFill>
                  <a:schemeClr val="dk1"/>
                </a:solidFill>
                <a:latin typeface="Economica"/>
                <a:ea typeface="Economica"/>
                <a:cs typeface="Economica"/>
                <a:sym typeface="Economica"/>
              </a:defRPr>
            </a:lvl7pPr>
            <a:lvl8pPr lvl="7" rtl="0" algn="r">
              <a:buNone/>
              <a:defRPr sz="1000">
                <a:solidFill>
                  <a:schemeClr val="dk1"/>
                </a:solidFill>
                <a:latin typeface="Economica"/>
                <a:ea typeface="Economica"/>
                <a:cs typeface="Economica"/>
                <a:sym typeface="Economica"/>
              </a:defRPr>
            </a:lvl8pPr>
            <a:lvl9pPr lvl="8" rtl="0"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rgbClr val="FFFFFF"/>
        </a:solidFill>
      </p:bgPr>
    </p:bg>
    <p:spTree>
      <p:nvGrpSpPr>
        <p:cNvPr id="74" name="Shape 74"/>
        <p:cNvGrpSpPr/>
        <p:nvPr/>
      </p:nvGrpSpPr>
      <p:grpSpPr>
        <a:xfrm>
          <a:off x="0" y="0"/>
          <a:ext cx="0" cy="0"/>
          <a:chOff x="0" y="0"/>
          <a:chExt cx="0" cy="0"/>
        </a:xfrm>
      </p:grpSpPr>
      <p:sp>
        <p:nvSpPr>
          <p:cNvPr id="75" name="Google Shape;75;p15"/>
          <p:cNvSpPr txBox="1"/>
          <p:nvPr>
            <p:ph type="title"/>
          </p:nvPr>
        </p:nvSpPr>
        <p:spPr>
          <a:xfrm>
            <a:off x="233775" y="608261"/>
            <a:ext cx="6390300" cy="16005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6" name="Google Shape;76;p15"/>
          <p:cNvSpPr txBox="1"/>
          <p:nvPr>
            <p:ph idx="1" type="body"/>
          </p:nvPr>
        </p:nvSpPr>
        <p:spPr>
          <a:xfrm>
            <a:off x="233775" y="2358966"/>
            <a:ext cx="6390300" cy="64575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1"/>
              </a:buClr>
              <a:buSzPts val="1800"/>
              <a:buFont typeface="Josefin Sans"/>
              <a:buChar char="●"/>
              <a:defRPr sz="1800">
                <a:solidFill>
                  <a:schemeClr val="dk1"/>
                </a:solidFill>
                <a:latin typeface="Josefin Sans"/>
                <a:ea typeface="Josefin Sans"/>
                <a:cs typeface="Josefin Sans"/>
                <a:sym typeface="Josefin Sans"/>
              </a:defRPr>
            </a:lvl1pPr>
            <a:lvl2pPr indent="-317500" lvl="1" marL="914400" rtl="0">
              <a:lnSpc>
                <a:spcPct val="115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2pPr>
            <a:lvl3pPr indent="-317500" lvl="2" marL="1371600" rtl="0">
              <a:lnSpc>
                <a:spcPct val="115000"/>
              </a:lnSpc>
              <a:spcBef>
                <a:spcPts val="1600"/>
              </a:spcBef>
              <a:spcAft>
                <a:spcPts val="0"/>
              </a:spcAft>
              <a:buClr>
                <a:schemeClr val="dk1"/>
              </a:buClr>
              <a:buSzPts val="1400"/>
              <a:buFont typeface="Economica"/>
              <a:buChar char="■"/>
              <a:defRPr>
                <a:solidFill>
                  <a:schemeClr val="dk1"/>
                </a:solidFill>
                <a:latin typeface="Economica"/>
                <a:ea typeface="Economica"/>
                <a:cs typeface="Economica"/>
                <a:sym typeface="Economica"/>
              </a:defRPr>
            </a:lvl3pPr>
            <a:lvl4pPr indent="-317500" lvl="3" marL="18288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77" name="Google Shape;77;p15"/>
          <p:cNvSpPr txBox="1"/>
          <p:nvPr>
            <p:ph idx="12" type="sldNum"/>
          </p:nvPr>
        </p:nvSpPr>
        <p:spPr>
          <a:xfrm>
            <a:off x="6354343" y="8978245"/>
            <a:ext cx="411600" cy="7578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Economica"/>
                <a:ea typeface="Economica"/>
                <a:cs typeface="Economica"/>
                <a:sym typeface="Economica"/>
              </a:defRPr>
            </a:lvl1pPr>
            <a:lvl2pPr lvl="1" rtl="0" algn="r">
              <a:buNone/>
              <a:defRPr sz="1000">
                <a:solidFill>
                  <a:schemeClr val="dk1"/>
                </a:solidFill>
                <a:latin typeface="Economica"/>
                <a:ea typeface="Economica"/>
                <a:cs typeface="Economica"/>
                <a:sym typeface="Economica"/>
              </a:defRPr>
            </a:lvl2pPr>
            <a:lvl3pPr lvl="2" rtl="0" algn="r">
              <a:buNone/>
              <a:defRPr sz="1000">
                <a:solidFill>
                  <a:schemeClr val="dk1"/>
                </a:solidFill>
                <a:latin typeface="Economica"/>
                <a:ea typeface="Economica"/>
                <a:cs typeface="Economica"/>
                <a:sym typeface="Economica"/>
              </a:defRPr>
            </a:lvl3pPr>
            <a:lvl4pPr lvl="3" rtl="0" algn="r">
              <a:buNone/>
              <a:defRPr sz="1000">
                <a:solidFill>
                  <a:schemeClr val="dk1"/>
                </a:solidFill>
                <a:latin typeface="Economica"/>
                <a:ea typeface="Economica"/>
                <a:cs typeface="Economica"/>
                <a:sym typeface="Economica"/>
              </a:defRPr>
            </a:lvl4pPr>
            <a:lvl5pPr lvl="4" rtl="0" algn="r">
              <a:buNone/>
              <a:defRPr sz="1000">
                <a:solidFill>
                  <a:schemeClr val="dk1"/>
                </a:solidFill>
                <a:latin typeface="Economica"/>
                <a:ea typeface="Economica"/>
                <a:cs typeface="Economica"/>
                <a:sym typeface="Economica"/>
              </a:defRPr>
            </a:lvl5pPr>
            <a:lvl6pPr lvl="5" rtl="0" algn="r">
              <a:buNone/>
              <a:defRPr sz="1000">
                <a:solidFill>
                  <a:schemeClr val="dk1"/>
                </a:solidFill>
                <a:latin typeface="Economica"/>
                <a:ea typeface="Economica"/>
                <a:cs typeface="Economica"/>
                <a:sym typeface="Economica"/>
              </a:defRPr>
            </a:lvl6pPr>
            <a:lvl7pPr lvl="6" rtl="0" algn="r">
              <a:buNone/>
              <a:defRPr sz="1000">
                <a:solidFill>
                  <a:schemeClr val="dk1"/>
                </a:solidFill>
                <a:latin typeface="Economica"/>
                <a:ea typeface="Economica"/>
                <a:cs typeface="Economica"/>
                <a:sym typeface="Economica"/>
              </a:defRPr>
            </a:lvl7pPr>
            <a:lvl8pPr lvl="7" rtl="0" algn="r">
              <a:buNone/>
              <a:defRPr sz="1000">
                <a:solidFill>
                  <a:schemeClr val="dk1"/>
                </a:solidFill>
                <a:latin typeface="Economica"/>
                <a:ea typeface="Economica"/>
                <a:cs typeface="Economica"/>
                <a:sym typeface="Economica"/>
              </a:defRPr>
            </a:lvl8pPr>
            <a:lvl9pPr lvl="8" rtl="0"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wiss-2">
    <p:bg>
      <p:bgPr>
        <a:solidFill>
          <a:schemeClr val="lt1"/>
        </a:solidFill>
      </p:bgPr>
    </p:bg>
    <p:spTree>
      <p:nvGrpSpPr>
        <p:cNvPr id="178" name="Shape 178"/>
        <p:cNvGrpSpPr/>
        <p:nvPr/>
      </p:nvGrpSpPr>
      <p:grpSpPr>
        <a:xfrm>
          <a:off x="0" y="0"/>
          <a:ext cx="0" cy="0"/>
          <a:chOff x="0" y="0"/>
          <a:chExt cx="0" cy="0"/>
        </a:xfrm>
      </p:grpSpPr>
      <p:sp>
        <p:nvSpPr>
          <p:cNvPr id="179" name="Google Shape;179;p34"/>
          <p:cNvSpPr txBox="1"/>
          <p:nvPr>
            <p:ph type="title"/>
          </p:nvPr>
        </p:nvSpPr>
        <p:spPr>
          <a:xfrm>
            <a:off x="1800188" y="1108896"/>
            <a:ext cx="4741200" cy="12234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180" name="Google Shape;180;p34"/>
          <p:cNvSpPr txBox="1"/>
          <p:nvPr>
            <p:ph idx="1" type="body"/>
          </p:nvPr>
        </p:nvSpPr>
        <p:spPr>
          <a:xfrm>
            <a:off x="1807584" y="3072400"/>
            <a:ext cx="4741200" cy="57807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181" name="Google Shape;181;p34"/>
          <p:cNvSpPr txBox="1"/>
          <p:nvPr>
            <p:ph idx="12" type="sldNum"/>
          </p:nvPr>
        </p:nvSpPr>
        <p:spPr>
          <a:xfrm>
            <a:off x="6373499" y="9027422"/>
            <a:ext cx="411600" cy="7578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4.png"/><Relationship Id="rId5" Type="http://schemas.openxmlformats.org/officeDocument/2006/relationships/image" Target="../media/image2.png"/><Relationship Id="rId6"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1.xml"/><Relationship Id="rId3" Type="http://schemas.openxmlformats.org/officeDocument/2006/relationships/image" Target="../media/image13.jpg"/><Relationship Id="rId4" Type="http://schemas.openxmlformats.org/officeDocument/2006/relationships/hyperlink" Target="https://youtu.be/av20cdSHiek" TargetMode="External"/><Relationship Id="rId5"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4.xml"/><Relationship Id="rId3"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5.xml"/><Relationship Id="rId3"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7.xml"/><Relationship Id="rId3" Type="http://schemas.openxmlformats.org/officeDocument/2006/relationships/image" Target="../media/image23.jpg"/><Relationship Id="rId4" Type="http://schemas.openxmlformats.org/officeDocument/2006/relationships/image" Target="../media/image16.jpg"/><Relationship Id="rId5" Type="http://schemas.openxmlformats.org/officeDocument/2006/relationships/image" Target="../media/image26.png"/><Relationship Id="rId6"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8.xml"/><Relationship Id="rId3"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9.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1.xml"/><Relationship Id="rId3"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8.jpg"/><Relationship Id="rId5"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9.xml"/><Relationship Id="rId3"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47"/>
          <p:cNvSpPr/>
          <p:nvPr/>
        </p:nvSpPr>
        <p:spPr>
          <a:xfrm>
            <a:off x="4682100" y="8556170"/>
            <a:ext cx="1948500" cy="932100"/>
          </a:xfrm>
          <a:prstGeom prst="round2DiagRect">
            <a:avLst>
              <a:gd fmla="val 16667" name="adj1"/>
              <a:gd fmla="val 50000" name="adj2"/>
            </a:avLst>
          </a:prstGeom>
          <a:solidFill>
            <a:srgbClr val="F3F3F3"/>
          </a:solidFill>
          <a:ln cap="flat" cmpd="sng" w="28575">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134F5C"/>
                </a:solidFill>
                <a:latin typeface="Cairo"/>
                <a:ea typeface="Cairo"/>
                <a:cs typeface="Cairo"/>
                <a:sym typeface="Cairo"/>
              </a:rPr>
              <a:t>Colour index: </a:t>
            </a:r>
            <a:endParaRPr>
              <a:solidFill>
                <a:srgbClr val="134F5C"/>
              </a:solidFill>
              <a:latin typeface="Cairo"/>
              <a:ea typeface="Cairo"/>
              <a:cs typeface="Cairo"/>
              <a:sym typeface="Cairo"/>
            </a:endParaRPr>
          </a:p>
          <a:p>
            <a:pPr indent="-311150" lvl="0" marL="457200" rtl="0" algn="l">
              <a:spcBef>
                <a:spcPts val="0"/>
              </a:spcBef>
              <a:spcAft>
                <a:spcPts val="0"/>
              </a:spcAft>
              <a:buClr>
                <a:srgbClr val="134F5C"/>
              </a:buClr>
              <a:buSzPts val="1300"/>
              <a:buFont typeface="Cairo"/>
              <a:buChar char="●"/>
            </a:pPr>
            <a:r>
              <a:rPr lang="en" sz="1300">
                <a:solidFill>
                  <a:srgbClr val="134F5C"/>
                </a:solidFill>
                <a:latin typeface="Cairo"/>
                <a:ea typeface="Cairo"/>
                <a:cs typeface="Cairo"/>
                <a:sym typeface="Cairo"/>
              </a:rPr>
              <a:t>Important </a:t>
            </a:r>
            <a:endParaRPr sz="1300">
              <a:solidFill>
                <a:srgbClr val="134F5C"/>
              </a:solidFill>
              <a:latin typeface="Cairo"/>
              <a:ea typeface="Cairo"/>
              <a:cs typeface="Cairo"/>
              <a:sym typeface="Cairo"/>
            </a:endParaRPr>
          </a:p>
          <a:p>
            <a:pPr indent="-311150" lvl="0" marL="457200" rtl="0" algn="l">
              <a:spcBef>
                <a:spcPts val="0"/>
              </a:spcBef>
              <a:spcAft>
                <a:spcPts val="0"/>
              </a:spcAft>
              <a:buClr>
                <a:srgbClr val="134F5C"/>
              </a:buClr>
              <a:buSzPts val="1300"/>
              <a:buFont typeface="Cairo"/>
              <a:buChar char="●"/>
            </a:pPr>
            <a:r>
              <a:rPr lang="en" sz="1300">
                <a:solidFill>
                  <a:srgbClr val="134F5C"/>
                </a:solidFill>
                <a:latin typeface="Cairo"/>
                <a:ea typeface="Cairo"/>
                <a:cs typeface="Cairo"/>
                <a:sym typeface="Cairo"/>
              </a:rPr>
              <a:t>Numbers</a:t>
            </a:r>
            <a:endParaRPr sz="1300">
              <a:solidFill>
                <a:srgbClr val="134F5C"/>
              </a:solidFill>
              <a:latin typeface="Cairo"/>
              <a:ea typeface="Cairo"/>
              <a:cs typeface="Cairo"/>
              <a:sym typeface="Cairo"/>
            </a:endParaRPr>
          </a:p>
          <a:p>
            <a:pPr indent="-311150" lvl="0" marL="457200" rtl="0" algn="l">
              <a:spcBef>
                <a:spcPts val="0"/>
              </a:spcBef>
              <a:spcAft>
                <a:spcPts val="0"/>
              </a:spcAft>
              <a:buClr>
                <a:srgbClr val="134F5C"/>
              </a:buClr>
              <a:buSzPts val="1300"/>
              <a:buFont typeface="Cairo"/>
              <a:buChar char="●"/>
            </a:pPr>
            <a:r>
              <a:rPr lang="en" sz="1300">
                <a:solidFill>
                  <a:srgbClr val="134F5C"/>
                </a:solidFill>
                <a:latin typeface="Cairo"/>
                <a:ea typeface="Cairo"/>
                <a:cs typeface="Cairo"/>
                <a:sym typeface="Cairo"/>
              </a:rPr>
              <a:t>Extra</a:t>
            </a:r>
            <a:endParaRPr>
              <a:solidFill>
                <a:srgbClr val="134F5C"/>
              </a:solidFill>
            </a:endParaRPr>
          </a:p>
        </p:txBody>
      </p:sp>
      <p:sp>
        <p:nvSpPr>
          <p:cNvPr id="253" name="Google Shape;253;p47"/>
          <p:cNvSpPr/>
          <p:nvPr/>
        </p:nvSpPr>
        <p:spPr>
          <a:xfrm>
            <a:off x="-16" y="-15"/>
            <a:ext cx="6858000" cy="9903000"/>
          </a:xfrm>
          <a:prstGeom prst="frame">
            <a:avLst>
              <a:gd fmla="val 1366" name="adj1"/>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47"/>
          <p:cNvSpPr/>
          <p:nvPr/>
        </p:nvSpPr>
        <p:spPr>
          <a:xfrm>
            <a:off x="-576750" y="4875863"/>
            <a:ext cx="2175900" cy="349500"/>
          </a:xfrm>
          <a:prstGeom prst="roundRect">
            <a:avLst>
              <a:gd fmla="val 50000" name="adj"/>
            </a:avLst>
          </a:prstGeom>
          <a:solidFill>
            <a:srgbClr val="134F5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Courier New"/>
                <a:ea typeface="Courier New"/>
                <a:cs typeface="Courier New"/>
                <a:sym typeface="Courier New"/>
              </a:rPr>
              <a:t>     </a:t>
            </a:r>
            <a:r>
              <a:rPr b="1" lang="en" sz="1600">
                <a:solidFill>
                  <a:srgbClr val="FFFFFF"/>
                </a:solidFill>
                <a:latin typeface="Comfortaa"/>
                <a:ea typeface="Comfortaa"/>
                <a:cs typeface="Comfortaa"/>
                <a:sym typeface="Comfortaa"/>
              </a:rPr>
              <a:t>Objectives</a:t>
            </a:r>
            <a:r>
              <a:rPr b="1" lang="en" sz="1600">
                <a:solidFill>
                  <a:srgbClr val="FFFFFF"/>
                </a:solidFill>
                <a:latin typeface="Courier New"/>
                <a:ea typeface="Courier New"/>
                <a:cs typeface="Courier New"/>
                <a:sym typeface="Courier New"/>
              </a:rPr>
              <a:t>:</a:t>
            </a:r>
            <a:endParaRPr sz="1600">
              <a:solidFill>
                <a:srgbClr val="FFFFFF"/>
              </a:solidFill>
            </a:endParaRPr>
          </a:p>
        </p:txBody>
      </p:sp>
      <p:sp>
        <p:nvSpPr>
          <p:cNvPr id="255" name="Google Shape;255;p47"/>
          <p:cNvSpPr/>
          <p:nvPr/>
        </p:nvSpPr>
        <p:spPr>
          <a:xfrm>
            <a:off x="-576750" y="7341338"/>
            <a:ext cx="2013300" cy="349500"/>
          </a:xfrm>
          <a:prstGeom prst="roundRect">
            <a:avLst>
              <a:gd fmla="val 50000" name="adj"/>
            </a:avLst>
          </a:prstGeom>
          <a:solidFill>
            <a:srgbClr val="134F5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Comfortaa"/>
                <a:ea typeface="Comfortaa"/>
                <a:cs typeface="Comfortaa"/>
                <a:sym typeface="Comfortaa"/>
              </a:rPr>
              <a:t>           Done by :</a:t>
            </a:r>
            <a:endParaRPr sz="1600">
              <a:solidFill>
                <a:srgbClr val="FFFFFF"/>
              </a:solidFill>
            </a:endParaRPr>
          </a:p>
        </p:txBody>
      </p:sp>
      <p:pic>
        <p:nvPicPr>
          <p:cNvPr id="256" name="Google Shape;256;p47"/>
          <p:cNvPicPr preferRelativeResize="0"/>
          <p:nvPr/>
        </p:nvPicPr>
        <p:blipFill>
          <a:blip r:embed="rId3">
            <a:alphaModFix/>
          </a:blip>
          <a:stretch>
            <a:fillRect/>
          </a:stretch>
        </p:blipFill>
        <p:spPr>
          <a:xfrm>
            <a:off x="5336347" y="218452"/>
            <a:ext cx="1238924" cy="1164400"/>
          </a:xfrm>
          <a:prstGeom prst="rect">
            <a:avLst/>
          </a:prstGeom>
          <a:noFill/>
          <a:ln>
            <a:noFill/>
          </a:ln>
        </p:spPr>
      </p:pic>
      <p:sp>
        <p:nvSpPr>
          <p:cNvPr id="257" name="Google Shape;257;p47"/>
          <p:cNvSpPr txBox="1"/>
          <p:nvPr/>
        </p:nvSpPr>
        <p:spPr>
          <a:xfrm>
            <a:off x="1316375" y="3849300"/>
            <a:ext cx="4225200" cy="116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300">
                <a:solidFill>
                  <a:srgbClr val="741B47"/>
                </a:solidFill>
                <a:latin typeface="Philosopher"/>
                <a:ea typeface="Philosopher"/>
                <a:cs typeface="Philosopher"/>
                <a:sym typeface="Philosopher"/>
              </a:rPr>
              <a:t>General Principles of GIT Physiology </a:t>
            </a:r>
            <a:endParaRPr b="1" sz="3300">
              <a:solidFill>
                <a:srgbClr val="741B47"/>
              </a:solidFill>
            </a:endParaRPr>
          </a:p>
        </p:txBody>
      </p:sp>
      <p:pic>
        <p:nvPicPr>
          <p:cNvPr id="258" name="Google Shape;258;p47"/>
          <p:cNvPicPr preferRelativeResize="0"/>
          <p:nvPr/>
        </p:nvPicPr>
        <p:blipFill rotWithShape="1">
          <a:blip r:embed="rId4">
            <a:alphaModFix/>
          </a:blip>
          <a:srcRect b="0" l="0" r="0" t="0"/>
          <a:stretch/>
        </p:blipFill>
        <p:spPr>
          <a:xfrm>
            <a:off x="2341050" y="1673431"/>
            <a:ext cx="2175900" cy="2175869"/>
          </a:xfrm>
          <a:prstGeom prst="rect">
            <a:avLst/>
          </a:prstGeom>
          <a:noFill/>
          <a:ln>
            <a:noFill/>
          </a:ln>
        </p:spPr>
      </p:pic>
      <p:pic>
        <p:nvPicPr>
          <p:cNvPr id="259" name="Google Shape;259;p47"/>
          <p:cNvPicPr preferRelativeResize="0"/>
          <p:nvPr/>
        </p:nvPicPr>
        <p:blipFill>
          <a:blip r:embed="rId5">
            <a:alphaModFix/>
          </a:blip>
          <a:stretch>
            <a:fillRect/>
          </a:stretch>
        </p:blipFill>
        <p:spPr>
          <a:xfrm>
            <a:off x="82812" y="96184"/>
            <a:ext cx="1799733" cy="691397"/>
          </a:xfrm>
          <a:prstGeom prst="rect">
            <a:avLst/>
          </a:prstGeom>
          <a:noFill/>
          <a:ln>
            <a:noFill/>
          </a:ln>
        </p:spPr>
      </p:pic>
      <p:sp>
        <p:nvSpPr>
          <p:cNvPr id="260" name="Google Shape;260;p47"/>
          <p:cNvSpPr/>
          <p:nvPr/>
        </p:nvSpPr>
        <p:spPr>
          <a:xfrm flipH="1">
            <a:off x="4682100" y="9553450"/>
            <a:ext cx="2175900" cy="349500"/>
          </a:xfrm>
          <a:prstGeom prst="homePlate">
            <a:avLst>
              <a:gd fmla="val 50000" name="adj"/>
            </a:avLst>
          </a:pr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rgbClr val="FFFFFF"/>
                </a:solidFill>
                <a:latin typeface="Cairo"/>
                <a:ea typeface="Cairo"/>
                <a:cs typeface="Cairo"/>
                <a:sym typeface="Cairo"/>
              </a:rPr>
              <a:t>وَأَن لَّيْسَ لِلْإِنسَانِ إِلَّا مَا سَعَىٰ </a:t>
            </a:r>
            <a:endParaRPr sz="1300">
              <a:solidFill>
                <a:srgbClr val="FFFFFF"/>
              </a:solidFill>
              <a:latin typeface="Cairo"/>
              <a:ea typeface="Cairo"/>
              <a:cs typeface="Cairo"/>
              <a:sym typeface="Cairo"/>
            </a:endParaRPr>
          </a:p>
        </p:txBody>
      </p:sp>
      <p:sp>
        <p:nvSpPr>
          <p:cNvPr id="261" name="Google Shape;261;p47"/>
          <p:cNvSpPr/>
          <p:nvPr/>
        </p:nvSpPr>
        <p:spPr>
          <a:xfrm>
            <a:off x="4996328" y="9063214"/>
            <a:ext cx="174000" cy="157500"/>
          </a:xfrm>
          <a:prstGeom prst="ellipse">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47"/>
          <p:cNvSpPr/>
          <p:nvPr/>
        </p:nvSpPr>
        <p:spPr>
          <a:xfrm>
            <a:off x="4996328" y="8862323"/>
            <a:ext cx="174000" cy="157500"/>
          </a:xfrm>
          <a:prstGeom prst="ellipse">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47"/>
          <p:cNvSpPr/>
          <p:nvPr/>
        </p:nvSpPr>
        <p:spPr>
          <a:xfrm>
            <a:off x="4996328" y="9264114"/>
            <a:ext cx="174000" cy="157500"/>
          </a:xfrm>
          <a:prstGeom prst="ellipse">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47"/>
          <p:cNvSpPr txBox="1"/>
          <p:nvPr/>
        </p:nvSpPr>
        <p:spPr>
          <a:xfrm>
            <a:off x="126650" y="5339125"/>
            <a:ext cx="6267300" cy="16767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45818E"/>
              </a:buClr>
              <a:buSzPts val="1400"/>
              <a:buFont typeface="Cairo"/>
              <a:buChar char="❖"/>
            </a:pPr>
            <a:r>
              <a:rPr lang="en">
                <a:solidFill>
                  <a:srgbClr val="45818E"/>
                </a:solidFill>
                <a:latin typeface="Cairo"/>
                <a:ea typeface="Cairo"/>
                <a:cs typeface="Cairo"/>
                <a:sym typeface="Cairo"/>
              </a:rPr>
              <a:t>Physiologic Anatomy of the Gastrointestinal Wall. </a:t>
            </a:r>
            <a:endParaRPr>
              <a:solidFill>
                <a:srgbClr val="45818E"/>
              </a:solidFill>
              <a:latin typeface="Cairo"/>
              <a:ea typeface="Cairo"/>
              <a:cs typeface="Cairo"/>
              <a:sym typeface="Cairo"/>
            </a:endParaRPr>
          </a:p>
          <a:p>
            <a:pPr indent="-317500" lvl="0" marL="457200" rtl="0" algn="l">
              <a:spcBef>
                <a:spcPts val="0"/>
              </a:spcBef>
              <a:spcAft>
                <a:spcPts val="0"/>
              </a:spcAft>
              <a:buClr>
                <a:srgbClr val="45818E"/>
              </a:buClr>
              <a:buSzPts val="1400"/>
              <a:buFont typeface="Cairo"/>
              <a:buChar char="❖"/>
            </a:pPr>
            <a:r>
              <a:rPr lang="en">
                <a:solidFill>
                  <a:srgbClr val="45818E"/>
                </a:solidFill>
                <a:latin typeface="Cairo"/>
                <a:ea typeface="Cairo"/>
                <a:cs typeface="Cairo"/>
                <a:sym typeface="Cairo"/>
              </a:rPr>
              <a:t>The General &amp; Specific Characteristics of Smooth Muscle. </a:t>
            </a:r>
            <a:endParaRPr>
              <a:solidFill>
                <a:srgbClr val="45818E"/>
              </a:solidFill>
              <a:latin typeface="Cairo"/>
              <a:ea typeface="Cairo"/>
              <a:cs typeface="Cairo"/>
              <a:sym typeface="Cairo"/>
            </a:endParaRPr>
          </a:p>
          <a:p>
            <a:pPr indent="-317500" lvl="0" marL="457200" rtl="0" algn="l">
              <a:spcBef>
                <a:spcPts val="0"/>
              </a:spcBef>
              <a:spcAft>
                <a:spcPts val="0"/>
              </a:spcAft>
              <a:buClr>
                <a:srgbClr val="45818E"/>
              </a:buClr>
              <a:buSzPts val="1400"/>
              <a:buFont typeface="Cairo"/>
              <a:buChar char="❖"/>
            </a:pPr>
            <a:r>
              <a:rPr lang="en">
                <a:solidFill>
                  <a:srgbClr val="45818E"/>
                </a:solidFill>
                <a:latin typeface="Cairo"/>
                <a:ea typeface="Cairo"/>
                <a:cs typeface="Cairo"/>
                <a:sym typeface="Cairo"/>
              </a:rPr>
              <a:t>Neural &amp; Hormonal Control of Gastrointestinal Function. </a:t>
            </a:r>
            <a:endParaRPr>
              <a:solidFill>
                <a:srgbClr val="45818E"/>
              </a:solidFill>
              <a:latin typeface="Cairo"/>
              <a:ea typeface="Cairo"/>
              <a:cs typeface="Cairo"/>
              <a:sym typeface="Cairo"/>
            </a:endParaRPr>
          </a:p>
          <a:p>
            <a:pPr indent="-317500" lvl="0" marL="457200" rtl="0" algn="l">
              <a:spcBef>
                <a:spcPts val="0"/>
              </a:spcBef>
              <a:spcAft>
                <a:spcPts val="0"/>
              </a:spcAft>
              <a:buClr>
                <a:srgbClr val="45818E"/>
              </a:buClr>
              <a:buSzPts val="1400"/>
              <a:buFont typeface="Cairo"/>
              <a:buChar char="❖"/>
            </a:pPr>
            <a:r>
              <a:rPr lang="en">
                <a:solidFill>
                  <a:srgbClr val="45818E"/>
                </a:solidFill>
                <a:latin typeface="Cairo"/>
                <a:ea typeface="Cairo"/>
                <a:cs typeface="Cairo"/>
                <a:sym typeface="Cairo"/>
              </a:rPr>
              <a:t>Types of Neurotransmitters Secreted by Enteric Neurons. </a:t>
            </a:r>
            <a:endParaRPr>
              <a:solidFill>
                <a:srgbClr val="45818E"/>
              </a:solidFill>
              <a:latin typeface="Cairo"/>
              <a:ea typeface="Cairo"/>
              <a:cs typeface="Cairo"/>
              <a:sym typeface="Cairo"/>
            </a:endParaRPr>
          </a:p>
          <a:p>
            <a:pPr indent="-317500" lvl="0" marL="457200" rtl="0" algn="l">
              <a:spcBef>
                <a:spcPts val="0"/>
              </a:spcBef>
              <a:spcAft>
                <a:spcPts val="0"/>
              </a:spcAft>
              <a:buClr>
                <a:srgbClr val="45818E"/>
              </a:buClr>
              <a:buSzPts val="1400"/>
              <a:buFont typeface="Cairo"/>
              <a:buChar char="❖"/>
            </a:pPr>
            <a:r>
              <a:rPr lang="en">
                <a:solidFill>
                  <a:srgbClr val="45818E"/>
                </a:solidFill>
                <a:latin typeface="Cairo"/>
                <a:ea typeface="Cairo"/>
                <a:cs typeface="Cairo"/>
                <a:sym typeface="Cairo"/>
              </a:rPr>
              <a:t>Functional Types of Movements in the GIT. </a:t>
            </a:r>
            <a:endParaRPr>
              <a:solidFill>
                <a:srgbClr val="45818E"/>
              </a:solidFill>
              <a:latin typeface="Cairo"/>
              <a:ea typeface="Cairo"/>
              <a:cs typeface="Cairo"/>
              <a:sym typeface="Cairo"/>
            </a:endParaRPr>
          </a:p>
          <a:p>
            <a:pPr indent="-317500" lvl="0" marL="457200" rtl="0" algn="l">
              <a:spcBef>
                <a:spcPts val="0"/>
              </a:spcBef>
              <a:spcAft>
                <a:spcPts val="0"/>
              </a:spcAft>
              <a:buClr>
                <a:srgbClr val="45818E"/>
              </a:buClr>
              <a:buSzPts val="1400"/>
              <a:buFont typeface="Cairo"/>
              <a:buChar char="❖"/>
            </a:pPr>
            <a:r>
              <a:rPr lang="en">
                <a:solidFill>
                  <a:srgbClr val="45818E"/>
                </a:solidFill>
                <a:latin typeface="Cairo"/>
                <a:ea typeface="Cairo"/>
                <a:cs typeface="Cairo"/>
                <a:sym typeface="Cairo"/>
              </a:rPr>
              <a:t>Gastrointestinal Blood Flow "Splanchnic Circulation". </a:t>
            </a:r>
            <a:endParaRPr>
              <a:solidFill>
                <a:srgbClr val="45818E"/>
              </a:solidFill>
              <a:latin typeface="Cairo"/>
              <a:ea typeface="Cairo"/>
              <a:cs typeface="Cairo"/>
              <a:sym typeface="Cairo"/>
            </a:endParaRPr>
          </a:p>
          <a:p>
            <a:pPr indent="-317500" lvl="0" marL="457200" rtl="0" algn="l">
              <a:spcBef>
                <a:spcPts val="0"/>
              </a:spcBef>
              <a:spcAft>
                <a:spcPts val="0"/>
              </a:spcAft>
              <a:buClr>
                <a:srgbClr val="45818E"/>
              </a:buClr>
              <a:buSzPts val="1400"/>
              <a:buFont typeface="Cairo"/>
              <a:buChar char="❖"/>
            </a:pPr>
            <a:r>
              <a:rPr lang="en">
                <a:solidFill>
                  <a:srgbClr val="45818E"/>
                </a:solidFill>
                <a:latin typeface="Cairo"/>
                <a:ea typeface="Cairo"/>
                <a:cs typeface="Cairo"/>
                <a:sym typeface="Cairo"/>
              </a:rPr>
              <a:t>Effect of Gut Activity and Metabolic Factors on GI Blood Flow. </a:t>
            </a:r>
            <a:endParaRPr>
              <a:solidFill>
                <a:srgbClr val="45818E"/>
              </a:solidFill>
              <a:latin typeface="Cairo"/>
              <a:ea typeface="Cairo"/>
              <a:cs typeface="Cairo"/>
              <a:sym typeface="Cairo"/>
            </a:endParaRPr>
          </a:p>
        </p:txBody>
      </p:sp>
      <p:sp>
        <p:nvSpPr>
          <p:cNvPr id="265" name="Google Shape;265;p47"/>
          <p:cNvSpPr txBox="1"/>
          <p:nvPr/>
        </p:nvSpPr>
        <p:spPr>
          <a:xfrm>
            <a:off x="119575" y="7876750"/>
            <a:ext cx="6455700" cy="16767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45818E"/>
              </a:buClr>
              <a:buSzPts val="1400"/>
              <a:buFont typeface="Cairo"/>
              <a:buChar char="➔"/>
            </a:pPr>
            <a:r>
              <a:rPr lang="en">
                <a:solidFill>
                  <a:srgbClr val="45818E"/>
                </a:solidFill>
                <a:latin typeface="Cairo"/>
                <a:ea typeface="Cairo"/>
                <a:cs typeface="Cairo"/>
                <a:sym typeface="Cairo"/>
              </a:rPr>
              <a:t>Team leader: Rahaf AlShammari</a:t>
            </a:r>
            <a:endParaRPr>
              <a:solidFill>
                <a:srgbClr val="45818E"/>
              </a:solidFill>
              <a:latin typeface="Cairo"/>
              <a:ea typeface="Cairo"/>
              <a:cs typeface="Cairo"/>
              <a:sym typeface="Cairo"/>
            </a:endParaRPr>
          </a:p>
          <a:p>
            <a:pPr indent="-317500" lvl="0" marL="457200" rtl="0" algn="l">
              <a:spcBef>
                <a:spcPts val="0"/>
              </a:spcBef>
              <a:spcAft>
                <a:spcPts val="0"/>
              </a:spcAft>
              <a:buClr>
                <a:srgbClr val="45818E"/>
              </a:buClr>
              <a:buSzPts val="1400"/>
              <a:buFont typeface="Cairo"/>
              <a:buChar char="➔"/>
            </a:pPr>
            <a:r>
              <a:rPr lang="en">
                <a:solidFill>
                  <a:srgbClr val="45818E"/>
                </a:solidFill>
                <a:latin typeface="Cairo"/>
                <a:ea typeface="Cairo"/>
                <a:cs typeface="Cairo"/>
                <a:sym typeface="Cairo"/>
              </a:rPr>
              <a:t>Team members: </a:t>
            </a:r>
            <a:endParaRPr>
              <a:solidFill>
                <a:srgbClr val="45818E"/>
              </a:solidFill>
              <a:latin typeface="Cairo"/>
              <a:ea typeface="Cairo"/>
              <a:cs typeface="Cairo"/>
              <a:sym typeface="Cairo"/>
            </a:endParaRPr>
          </a:p>
          <a:p>
            <a:pPr indent="-317500" lvl="1" marL="914400" rtl="0" algn="l">
              <a:spcBef>
                <a:spcPts val="0"/>
              </a:spcBef>
              <a:spcAft>
                <a:spcPts val="0"/>
              </a:spcAft>
              <a:buClr>
                <a:srgbClr val="45818E"/>
              </a:buClr>
              <a:buSzPts val="1400"/>
              <a:buFont typeface="Cairo"/>
              <a:buChar char="◆"/>
            </a:pPr>
            <a:r>
              <a:rPr lang="en">
                <a:solidFill>
                  <a:srgbClr val="45818E"/>
                </a:solidFill>
                <a:latin typeface="Cairo"/>
                <a:ea typeface="Cairo"/>
                <a:cs typeface="Cairo"/>
                <a:sym typeface="Cairo"/>
              </a:rPr>
              <a:t>Renad AlMigren, Rinad Alghoraiby</a:t>
            </a:r>
            <a:endParaRPr>
              <a:solidFill>
                <a:srgbClr val="45818E"/>
              </a:solidFill>
              <a:latin typeface="Cairo"/>
              <a:ea typeface="Cairo"/>
              <a:cs typeface="Cairo"/>
              <a:sym typeface="Cairo"/>
            </a:endParaRPr>
          </a:p>
          <a:p>
            <a:pPr indent="-317500" lvl="1" marL="914400" rtl="0" algn="l">
              <a:spcBef>
                <a:spcPts val="0"/>
              </a:spcBef>
              <a:spcAft>
                <a:spcPts val="0"/>
              </a:spcAft>
              <a:buClr>
                <a:srgbClr val="45818E"/>
              </a:buClr>
              <a:buSzPts val="1400"/>
              <a:buFont typeface="Cairo"/>
              <a:buChar char="◆"/>
            </a:pPr>
            <a:r>
              <a:rPr lang="en">
                <a:solidFill>
                  <a:srgbClr val="45818E"/>
                </a:solidFill>
                <a:latin typeface="Cairo"/>
                <a:ea typeface="Cairo"/>
                <a:cs typeface="Cairo"/>
                <a:sym typeface="Cairo"/>
              </a:rPr>
              <a:t>Yazeed AlKhayyal, Hesham AlShaya</a:t>
            </a:r>
            <a:endParaRPr>
              <a:solidFill>
                <a:srgbClr val="45818E"/>
              </a:solidFill>
              <a:latin typeface="Cairo"/>
              <a:ea typeface="Cairo"/>
              <a:cs typeface="Cairo"/>
              <a:sym typeface="Cairo"/>
            </a:endParaRPr>
          </a:p>
          <a:p>
            <a:pPr indent="-317500" lvl="1" marL="914400" rtl="0" algn="l">
              <a:spcBef>
                <a:spcPts val="0"/>
              </a:spcBef>
              <a:spcAft>
                <a:spcPts val="0"/>
              </a:spcAft>
              <a:buClr>
                <a:srgbClr val="45818E"/>
              </a:buClr>
              <a:buSzPts val="1400"/>
              <a:buFont typeface="Cairo"/>
              <a:buChar char="◆"/>
            </a:pPr>
            <a:r>
              <a:rPr lang="en">
                <a:solidFill>
                  <a:srgbClr val="45818E"/>
                </a:solidFill>
                <a:latin typeface="Cairo"/>
                <a:ea typeface="Cairo"/>
                <a:cs typeface="Cairo"/>
                <a:sym typeface="Cairo"/>
              </a:rPr>
              <a:t>Turki AlShammari, Abdull</a:t>
            </a:r>
            <a:r>
              <a:rPr lang="en">
                <a:solidFill>
                  <a:srgbClr val="45818E"/>
                </a:solidFill>
                <a:latin typeface="Cairo"/>
                <a:ea typeface="Cairo"/>
                <a:cs typeface="Cairo"/>
                <a:sym typeface="Cairo"/>
              </a:rPr>
              <a:t>ah AlZaid</a:t>
            </a:r>
            <a:endParaRPr>
              <a:solidFill>
                <a:srgbClr val="45818E"/>
              </a:solidFill>
              <a:latin typeface="Cairo"/>
              <a:ea typeface="Cairo"/>
              <a:cs typeface="Cairo"/>
              <a:sym typeface="Cairo"/>
            </a:endParaRPr>
          </a:p>
          <a:p>
            <a:pPr indent="-317500" lvl="1" marL="914400" rtl="0" algn="l">
              <a:spcBef>
                <a:spcPts val="0"/>
              </a:spcBef>
              <a:spcAft>
                <a:spcPts val="0"/>
              </a:spcAft>
              <a:buClr>
                <a:srgbClr val="45818E"/>
              </a:buClr>
              <a:buSzPts val="1400"/>
              <a:buFont typeface="Cairo"/>
              <a:buChar char="◆"/>
            </a:pPr>
            <a:r>
              <a:rPr lang="en">
                <a:solidFill>
                  <a:srgbClr val="45818E"/>
                </a:solidFill>
                <a:latin typeface="Cairo"/>
                <a:ea typeface="Cairo"/>
                <a:cs typeface="Cairo"/>
                <a:sym typeface="Cairo"/>
              </a:rPr>
              <a:t>Dana AlKadi, Alanoud AlEssa</a:t>
            </a:r>
            <a:endParaRPr>
              <a:solidFill>
                <a:srgbClr val="45818E"/>
              </a:solidFill>
              <a:latin typeface="Cairo"/>
              <a:ea typeface="Cairo"/>
              <a:cs typeface="Cairo"/>
              <a:sym typeface="Cairo"/>
            </a:endParaRPr>
          </a:p>
          <a:p>
            <a:pPr indent="-317500" lvl="1" marL="914400" rtl="0" algn="l">
              <a:spcBef>
                <a:spcPts val="0"/>
              </a:spcBef>
              <a:spcAft>
                <a:spcPts val="0"/>
              </a:spcAft>
              <a:buClr>
                <a:srgbClr val="45818E"/>
              </a:buClr>
              <a:buSzPts val="1400"/>
              <a:buFont typeface="Cairo"/>
              <a:buChar char="◆"/>
            </a:pPr>
            <a:r>
              <a:rPr lang="en">
                <a:solidFill>
                  <a:srgbClr val="45818E"/>
                </a:solidFill>
                <a:latin typeface="Cairo"/>
                <a:ea typeface="Cairo"/>
                <a:cs typeface="Cairo"/>
                <a:sym typeface="Cairo"/>
              </a:rPr>
              <a:t>Saif AlMeshari, Ahad AlGrain</a:t>
            </a:r>
            <a:endParaRPr>
              <a:solidFill>
                <a:srgbClr val="45818E"/>
              </a:solidFill>
              <a:latin typeface="Cairo"/>
              <a:ea typeface="Cairo"/>
              <a:cs typeface="Cairo"/>
              <a:sym typeface="Cairo"/>
            </a:endParaRPr>
          </a:p>
          <a:p>
            <a:pPr indent="-317500" lvl="1" marL="914400" rtl="0" algn="l">
              <a:spcBef>
                <a:spcPts val="0"/>
              </a:spcBef>
              <a:spcAft>
                <a:spcPts val="0"/>
              </a:spcAft>
              <a:buClr>
                <a:srgbClr val="45818E"/>
              </a:buClr>
              <a:buSzPts val="1400"/>
              <a:buFont typeface="Cairo"/>
              <a:buChar char="◆"/>
            </a:pPr>
            <a:r>
              <a:rPr lang="en">
                <a:solidFill>
                  <a:srgbClr val="45818E"/>
                </a:solidFill>
                <a:latin typeface="Cairo"/>
                <a:ea typeface="Cairo"/>
                <a:cs typeface="Cairo"/>
                <a:sym typeface="Cairo"/>
              </a:rPr>
              <a:t>Abduljabbar AlYamani</a:t>
            </a:r>
            <a:endParaRPr>
              <a:solidFill>
                <a:srgbClr val="45818E"/>
              </a:solidFill>
              <a:latin typeface="Cairo"/>
              <a:ea typeface="Cairo"/>
              <a:cs typeface="Cairo"/>
              <a:sym typeface="Cairo"/>
            </a:endParaRPr>
          </a:p>
        </p:txBody>
      </p:sp>
      <p:pic>
        <p:nvPicPr>
          <p:cNvPr id="266" name="Google Shape;266;p47"/>
          <p:cNvPicPr preferRelativeResize="0"/>
          <p:nvPr/>
        </p:nvPicPr>
        <p:blipFill>
          <a:blip r:embed="rId6">
            <a:alphaModFix/>
          </a:blip>
          <a:stretch>
            <a:fillRect/>
          </a:stretch>
        </p:blipFill>
        <p:spPr>
          <a:xfrm>
            <a:off x="5170329" y="6980055"/>
            <a:ext cx="1531300" cy="153899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3" name="Shape 433"/>
        <p:cNvGrpSpPr/>
        <p:nvPr/>
      </p:nvGrpSpPr>
      <p:grpSpPr>
        <a:xfrm>
          <a:off x="0" y="0"/>
          <a:ext cx="0" cy="0"/>
          <a:chOff x="0" y="0"/>
          <a:chExt cx="0" cy="0"/>
        </a:xfrm>
      </p:grpSpPr>
      <p:graphicFrame>
        <p:nvGraphicFramePr>
          <p:cNvPr id="434" name="Google Shape;434;p56"/>
          <p:cNvGraphicFramePr/>
          <p:nvPr/>
        </p:nvGraphicFramePr>
        <p:xfrm>
          <a:off x="258850" y="819350"/>
          <a:ext cx="3000000" cy="3000000"/>
        </p:xfrm>
        <a:graphic>
          <a:graphicData uri="http://schemas.openxmlformats.org/drawingml/2006/table">
            <a:tbl>
              <a:tblPr>
                <a:noFill/>
                <a:tableStyleId>{3286A924-8122-4338-8508-4BECF9103915}</a:tableStyleId>
              </a:tblPr>
              <a:tblGrid>
                <a:gridCol w="1432825"/>
                <a:gridCol w="1121125"/>
                <a:gridCol w="1262800"/>
                <a:gridCol w="2523475"/>
              </a:tblGrid>
              <a:tr h="592175">
                <a:tc>
                  <a:txBody>
                    <a:bodyPr>
                      <a:noAutofit/>
                    </a:bodyPr>
                    <a:lstStyle/>
                    <a:p>
                      <a:pPr indent="0" lvl="0" marL="0" rtl="0" algn="ctr">
                        <a:spcBef>
                          <a:spcPts val="0"/>
                        </a:spcBef>
                        <a:spcAft>
                          <a:spcPts val="0"/>
                        </a:spcAft>
                        <a:buNone/>
                      </a:pPr>
                      <a:r>
                        <a:rPr b="1" lang="en">
                          <a:solidFill>
                            <a:srgbClr val="FFFFFF"/>
                          </a:solidFill>
                          <a:latin typeface="Josefin Sans"/>
                          <a:ea typeface="Josefin Sans"/>
                          <a:cs typeface="Josefin Sans"/>
                          <a:sym typeface="Josefin Sans"/>
                        </a:rPr>
                        <a:t>Hormone</a:t>
                      </a:r>
                      <a:endParaRPr b="1">
                        <a:solidFill>
                          <a:srgbClr val="FFFFFF"/>
                        </a:solidFill>
                        <a:latin typeface="Josefin Sans"/>
                        <a:ea typeface="Josefin Sans"/>
                        <a:cs typeface="Josefin Sans"/>
                        <a:sym typeface="Josefin San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EA9999"/>
                    </a:solidFill>
                  </a:tcPr>
                </a:tc>
                <a:tc>
                  <a:txBody>
                    <a:bodyPr>
                      <a:noAutofit/>
                    </a:bodyPr>
                    <a:lstStyle/>
                    <a:p>
                      <a:pPr indent="0" lvl="0" marL="0" rtl="0" algn="ctr">
                        <a:spcBef>
                          <a:spcPts val="0"/>
                        </a:spcBef>
                        <a:spcAft>
                          <a:spcPts val="0"/>
                        </a:spcAft>
                        <a:buNone/>
                      </a:pPr>
                      <a:r>
                        <a:rPr b="1" lang="en">
                          <a:solidFill>
                            <a:srgbClr val="FFFFFF"/>
                          </a:solidFill>
                          <a:latin typeface="Josefin Sans"/>
                          <a:ea typeface="Josefin Sans"/>
                          <a:cs typeface="Josefin Sans"/>
                          <a:sym typeface="Josefin Sans"/>
                        </a:rPr>
                        <a:t>Site of secretion</a:t>
                      </a:r>
                      <a:endParaRPr b="1">
                        <a:solidFill>
                          <a:srgbClr val="FFFFFF"/>
                        </a:solidFill>
                        <a:latin typeface="Josefin Sans"/>
                        <a:ea typeface="Josefin Sans"/>
                        <a:cs typeface="Josefin Sans"/>
                        <a:sym typeface="Josefin San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EA9999"/>
                    </a:solidFill>
                  </a:tcPr>
                </a:tc>
                <a:tc>
                  <a:txBody>
                    <a:bodyPr>
                      <a:noAutofit/>
                    </a:bodyPr>
                    <a:lstStyle/>
                    <a:p>
                      <a:pPr indent="0" lvl="0" marL="0" rtl="0" algn="l">
                        <a:spcBef>
                          <a:spcPts val="0"/>
                        </a:spcBef>
                        <a:spcAft>
                          <a:spcPts val="0"/>
                        </a:spcAft>
                        <a:buNone/>
                      </a:pPr>
                      <a:r>
                        <a:rPr b="1" lang="en">
                          <a:solidFill>
                            <a:srgbClr val="FFFFFF"/>
                          </a:solidFill>
                          <a:latin typeface="Josefin Sans"/>
                          <a:ea typeface="Josefin Sans"/>
                          <a:cs typeface="Josefin Sans"/>
                          <a:sym typeface="Josefin Sans"/>
                        </a:rPr>
                        <a:t>Stimuli for secretion</a:t>
                      </a:r>
                      <a:endParaRPr b="1">
                        <a:solidFill>
                          <a:srgbClr val="FFFFFF"/>
                        </a:solidFill>
                        <a:latin typeface="Josefin Sans"/>
                        <a:ea typeface="Josefin Sans"/>
                        <a:cs typeface="Josefin Sans"/>
                        <a:sym typeface="Josefin San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EA9999"/>
                    </a:solidFill>
                  </a:tcPr>
                </a:tc>
                <a:tc>
                  <a:txBody>
                    <a:bodyPr>
                      <a:noAutofit/>
                    </a:bodyPr>
                    <a:lstStyle/>
                    <a:p>
                      <a:pPr indent="0" lvl="0" marL="0" rtl="0" algn="ctr">
                        <a:spcBef>
                          <a:spcPts val="0"/>
                        </a:spcBef>
                        <a:spcAft>
                          <a:spcPts val="0"/>
                        </a:spcAft>
                        <a:buNone/>
                      </a:pPr>
                      <a:r>
                        <a:rPr b="1" lang="en">
                          <a:solidFill>
                            <a:srgbClr val="FFFFFF"/>
                          </a:solidFill>
                          <a:latin typeface="Josefin Sans"/>
                          <a:ea typeface="Josefin Sans"/>
                          <a:cs typeface="Josefin Sans"/>
                          <a:sym typeface="Josefin Sans"/>
                        </a:rPr>
                        <a:t>Actions</a:t>
                      </a:r>
                      <a:endParaRPr b="1">
                        <a:solidFill>
                          <a:srgbClr val="FFFFFF"/>
                        </a:solidFill>
                        <a:latin typeface="Josefin Sans"/>
                        <a:ea typeface="Josefin Sans"/>
                        <a:cs typeface="Josefin Sans"/>
                        <a:sym typeface="Josefin San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EA9999"/>
                    </a:solidFill>
                  </a:tcPr>
                </a:tc>
              </a:tr>
              <a:tr h="2236300">
                <a:tc>
                  <a:txBody>
                    <a:bodyPr>
                      <a:noAutofit/>
                    </a:bodyPr>
                    <a:lstStyle/>
                    <a:p>
                      <a:pPr indent="0" lvl="0" marL="0" rtl="0" algn="ctr">
                        <a:spcBef>
                          <a:spcPts val="0"/>
                        </a:spcBef>
                        <a:spcAft>
                          <a:spcPts val="0"/>
                        </a:spcAft>
                        <a:buNone/>
                      </a:pPr>
                      <a:r>
                        <a:rPr b="1" lang="en" u="sng">
                          <a:solidFill>
                            <a:srgbClr val="E06666"/>
                          </a:solidFill>
                          <a:latin typeface="Cairo"/>
                          <a:ea typeface="Cairo"/>
                          <a:cs typeface="Cairo"/>
                          <a:sym typeface="Cairo"/>
                        </a:rPr>
                        <a:t>G</a:t>
                      </a:r>
                      <a:r>
                        <a:rPr b="1" lang="en">
                          <a:solidFill>
                            <a:srgbClr val="E06666"/>
                          </a:solidFill>
                          <a:latin typeface="Cairo"/>
                          <a:ea typeface="Cairo"/>
                          <a:cs typeface="Cairo"/>
                          <a:sym typeface="Cairo"/>
                        </a:rPr>
                        <a:t>astrin</a:t>
                      </a:r>
                      <a:endParaRPr b="1">
                        <a:solidFill>
                          <a:srgbClr val="E06666"/>
                        </a:solidFill>
                        <a:latin typeface="Cairo"/>
                        <a:ea typeface="Cairo"/>
                        <a:cs typeface="Cairo"/>
                        <a:sym typeface="Cairo"/>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sz="1200">
                          <a:solidFill>
                            <a:srgbClr val="6AA84F"/>
                          </a:solidFill>
                          <a:latin typeface="Cairo"/>
                          <a:ea typeface="Cairo"/>
                          <a:cs typeface="Cairo"/>
                          <a:sym typeface="Cairo"/>
                        </a:rPr>
                        <a:t>“</a:t>
                      </a:r>
                      <a:r>
                        <a:rPr b="1" lang="en" sz="1200">
                          <a:solidFill>
                            <a:srgbClr val="E06666"/>
                          </a:solidFill>
                          <a:latin typeface="Cairo"/>
                          <a:ea typeface="Cairo"/>
                          <a:cs typeface="Cairo"/>
                          <a:sym typeface="Cairo"/>
                        </a:rPr>
                        <a:t>G</a:t>
                      </a:r>
                      <a:r>
                        <a:rPr b="1" lang="en" sz="1200">
                          <a:solidFill>
                            <a:srgbClr val="6AA84F"/>
                          </a:solidFill>
                          <a:latin typeface="Cairo"/>
                          <a:ea typeface="Cairo"/>
                          <a:cs typeface="Cairo"/>
                          <a:sym typeface="Cairo"/>
                        </a:rPr>
                        <a:t>”</a:t>
                      </a:r>
                      <a:r>
                        <a:rPr lang="en" sz="1200">
                          <a:latin typeface="Cairo"/>
                          <a:ea typeface="Cairo"/>
                          <a:cs typeface="Cairo"/>
                          <a:sym typeface="Cairo"/>
                        </a:rPr>
                        <a:t> Cells of the stomach</a:t>
                      </a:r>
                      <a:endParaRPr sz="1200">
                        <a:latin typeface="Cairo"/>
                        <a:ea typeface="Cairo"/>
                        <a:cs typeface="Cairo"/>
                        <a:sym typeface="Cairo"/>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noAutofit/>
                    </a:bodyPr>
                    <a:lstStyle/>
                    <a:p>
                      <a:pPr indent="0" lvl="0" marL="0" rtl="0" algn="l">
                        <a:lnSpc>
                          <a:spcPct val="100000"/>
                        </a:lnSpc>
                        <a:spcBef>
                          <a:spcPts val="0"/>
                        </a:spcBef>
                        <a:spcAft>
                          <a:spcPts val="0"/>
                        </a:spcAft>
                        <a:buNone/>
                      </a:pPr>
                      <a:r>
                        <a:rPr lang="en" sz="1200">
                          <a:latin typeface="Cairo"/>
                          <a:ea typeface="Cairo"/>
                          <a:cs typeface="Cairo"/>
                          <a:sym typeface="Cairo"/>
                        </a:rPr>
                        <a:t>-Protein</a:t>
                      </a:r>
                      <a:endParaRPr sz="1200">
                        <a:latin typeface="Cairo"/>
                        <a:ea typeface="Cairo"/>
                        <a:cs typeface="Cairo"/>
                        <a:sym typeface="Cairo"/>
                      </a:endParaRPr>
                    </a:p>
                    <a:p>
                      <a:pPr indent="0" lvl="0" marL="0" rtl="0" algn="l">
                        <a:lnSpc>
                          <a:spcPct val="100000"/>
                        </a:lnSpc>
                        <a:spcBef>
                          <a:spcPts val="1000"/>
                        </a:spcBef>
                        <a:spcAft>
                          <a:spcPts val="0"/>
                        </a:spcAft>
                        <a:buNone/>
                      </a:pPr>
                      <a:r>
                        <a:rPr lang="en" sz="1200">
                          <a:latin typeface="Cairo"/>
                          <a:ea typeface="Cairo"/>
                          <a:cs typeface="Cairo"/>
                          <a:sym typeface="Cairo"/>
                        </a:rPr>
                        <a:t>-Distention of the stomach. </a:t>
                      </a:r>
                      <a:endParaRPr sz="1200">
                        <a:latin typeface="Cairo"/>
                        <a:ea typeface="Cairo"/>
                        <a:cs typeface="Cairo"/>
                        <a:sym typeface="Cairo"/>
                      </a:endParaRPr>
                    </a:p>
                    <a:p>
                      <a:pPr indent="0" lvl="0" marL="0" rtl="0" algn="l">
                        <a:lnSpc>
                          <a:spcPct val="100000"/>
                        </a:lnSpc>
                        <a:spcBef>
                          <a:spcPts val="1000"/>
                        </a:spcBef>
                        <a:spcAft>
                          <a:spcPts val="0"/>
                        </a:spcAft>
                        <a:buNone/>
                      </a:pPr>
                      <a:r>
                        <a:rPr lang="en" sz="1200">
                          <a:latin typeface="Cairo"/>
                          <a:ea typeface="Cairo"/>
                          <a:cs typeface="Cairo"/>
                          <a:sym typeface="Cairo"/>
                        </a:rPr>
                        <a:t>-Vagal stimulation. </a:t>
                      </a:r>
                      <a:endParaRPr sz="1200">
                        <a:latin typeface="Cairo"/>
                        <a:ea typeface="Cairo"/>
                        <a:cs typeface="Cairo"/>
                        <a:sym typeface="Cairo"/>
                      </a:endParaRPr>
                    </a:p>
                    <a:p>
                      <a:pPr indent="0" lvl="0" marL="0" rtl="0" algn="l">
                        <a:lnSpc>
                          <a:spcPct val="100000"/>
                        </a:lnSpc>
                        <a:spcBef>
                          <a:spcPts val="1000"/>
                        </a:spcBef>
                        <a:spcAft>
                          <a:spcPts val="1000"/>
                        </a:spcAft>
                        <a:buNone/>
                      </a:pPr>
                      <a:r>
                        <a:rPr lang="en" sz="1200">
                          <a:latin typeface="Cairo"/>
                          <a:ea typeface="Cairo"/>
                          <a:cs typeface="Cairo"/>
                          <a:sym typeface="Cairo"/>
                        </a:rPr>
                        <a:t>-(Acid inhibits release). </a:t>
                      </a:r>
                      <a:endParaRPr sz="1200">
                        <a:latin typeface="Cairo"/>
                        <a:ea typeface="Cairo"/>
                        <a:cs typeface="Cairo"/>
                        <a:sym typeface="Cairo"/>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200">
                          <a:latin typeface="Cairo"/>
                          <a:ea typeface="Cairo"/>
                          <a:cs typeface="Cairo"/>
                          <a:sym typeface="Cairo"/>
                        </a:rPr>
                        <a:t>↑ Gastric H+ secretion Stimulates growth of gastric mucosa. </a:t>
                      </a:r>
                      <a:endParaRPr sz="1200">
                        <a:latin typeface="Cairo"/>
                        <a:ea typeface="Cairo"/>
                        <a:cs typeface="Cairo"/>
                        <a:sym typeface="Cairo"/>
                      </a:endParaRPr>
                    </a:p>
                    <a:p>
                      <a:pPr indent="0" lvl="0" marL="0" rtl="0" algn="l">
                        <a:spcBef>
                          <a:spcPts val="0"/>
                        </a:spcBef>
                        <a:spcAft>
                          <a:spcPts val="0"/>
                        </a:spcAft>
                        <a:buNone/>
                      </a:pPr>
                      <a:r>
                        <a:t/>
                      </a:r>
                      <a:endParaRPr sz="1200">
                        <a:latin typeface="Cairo"/>
                        <a:ea typeface="Cairo"/>
                        <a:cs typeface="Cairo"/>
                        <a:sym typeface="Cairo"/>
                      </a:endParaRPr>
                    </a:p>
                    <a:p>
                      <a:pPr indent="0" lvl="0" marL="0" rtl="0" algn="l">
                        <a:spcBef>
                          <a:spcPts val="0"/>
                        </a:spcBef>
                        <a:spcAft>
                          <a:spcPts val="0"/>
                        </a:spcAft>
                        <a:buNone/>
                      </a:pPr>
                      <a:r>
                        <a:rPr lang="en" sz="1200">
                          <a:solidFill>
                            <a:srgbClr val="999999"/>
                          </a:solidFill>
                          <a:latin typeface="Cairo"/>
                          <a:ea typeface="Cairo"/>
                          <a:cs typeface="Cairo"/>
                          <a:sym typeface="Cairo"/>
                        </a:rPr>
                        <a:t>Stimulate </a:t>
                      </a:r>
                      <a:r>
                        <a:rPr lang="en" sz="1200">
                          <a:solidFill>
                            <a:srgbClr val="999999"/>
                          </a:solidFill>
                          <a:latin typeface="Cairo"/>
                          <a:ea typeface="Cairo"/>
                          <a:cs typeface="Cairo"/>
                          <a:sym typeface="Cairo"/>
                        </a:rPr>
                        <a:t>parietal</a:t>
                      </a:r>
                      <a:r>
                        <a:rPr lang="en" sz="1200">
                          <a:solidFill>
                            <a:srgbClr val="999999"/>
                          </a:solidFill>
                          <a:latin typeface="Cairo"/>
                          <a:ea typeface="Cairo"/>
                          <a:cs typeface="Cairo"/>
                          <a:sym typeface="Cairo"/>
                        </a:rPr>
                        <a:t> cells to secrete </a:t>
                      </a:r>
                      <a:r>
                        <a:rPr lang="en" sz="1200">
                          <a:solidFill>
                            <a:srgbClr val="999999"/>
                          </a:solidFill>
                          <a:latin typeface="Cairo"/>
                          <a:ea typeface="Cairo"/>
                          <a:cs typeface="Cairo"/>
                          <a:sym typeface="Cairo"/>
                        </a:rPr>
                        <a:t>hydrochloric</a:t>
                      </a:r>
                      <a:r>
                        <a:rPr lang="en" sz="1200">
                          <a:solidFill>
                            <a:srgbClr val="999999"/>
                          </a:solidFill>
                          <a:latin typeface="Cairo"/>
                          <a:ea typeface="Cairo"/>
                          <a:cs typeface="Cairo"/>
                          <a:sym typeface="Cairo"/>
                        </a:rPr>
                        <a:t> acid HCl.</a:t>
                      </a:r>
                      <a:endParaRPr sz="1200">
                        <a:solidFill>
                          <a:srgbClr val="999999"/>
                        </a:solidFill>
                        <a:latin typeface="Cairo"/>
                        <a:ea typeface="Cairo"/>
                        <a:cs typeface="Cairo"/>
                        <a:sym typeface="Cairo"/>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914025">
                <a:tc>
                  <a:txBody>
                    <a:bodyPr>
                      <a:noAutofit/>
                    </a:bodyPr>
                    <a:lstStyle/>
                    <a:p>
                      <a:pPr indent="0" lvl="0" marL="0" rtl="0" algn="ctr">
                        <a:spcBef>
                          <a:spcPts val="0"/>
                        </a:spcBef>
                        <a:spcAft>
                          <a:spcPts val="0"/>
                        </a:spcAft>
                        <a:buNone/>
                      </a:pPr>
                      <a:r>
                        <a:rPr b="1" lang="en">
                          <a:solidFill>
                            <a:srgbClr val="E06666"/>
                          </a:solidFill>
                          <a:latin typeface="Cairo"/>
                          <a:ea typeface="Cairo"/>
                          <a:cs typeface="Cairo"/>
                          <a:sym typeface="Cairo"/>
                        </a:rPr>
                        <a:t>Cholecystok</a:t>
                      </a:r>
                      <a:r>
                        <a:rPr b="1" lang="en" u="sng">
                          <a:solidFill>
                            <a:srgbClr val="E06666"/>
                          </a:solidFill>
                          <a:latin typeface="Cairo"/>
                          <a:ea typeface="Cairo"/>
                          <a:cs typeface="Cairo"/>
                          <a:sym typeface="Cairo"/>
                        </a:rPr>
                        <a:t>i</a:t>
                      </a:r>
                      <a:r>
                        <a:rPr b="1" lang="en">
                          <a:solidFill>
                            <a:srgbClr val="E06666"/>
                          </a:solidFill>
                          <a:latin typeface="Cairo"/>
                          <a:ea typeface="Cairo"/>
                          <a:cs typeface="Cairo"/>
                          <a:sym typeface="Cairo"/>
                        </a:rPr>
                        <a:t>n</a:t>
                      </a:r>
                      <a:r>
                        <a:rPr b="1" lang="en" u="sng">
                          <a:solidFill>
                            <a:srgbClr val="E06666"/>
                          </a:solidFill>
                          <a:latin typeface="Cairo"/>
                          <a:ea typeface="Cairo"/>
                          <a:cs typeface="Cairo"/>
                          <a:sym typeface="Cairo"/>
                        </a:rPr>
                        <a:t>i</a:t>
                      </a:r>
                      <a:r>
                        <a:rPr b="1" lang="en">
                          <a:solidFill>
                            <a:srgbClr val="E06666"/>
                          </a:solidFill>
                          <a:latin typeface="Cairo"/>
                          <a:ea typeface="Cairo"/>
                          <a:cs typeface="Cairo"/>
                          <a:sym typeface="Cairo"/>
                        </a:rPr>
                        <a:t>n (CCK)</a:t>
                      </a:r>
                      <a:endParaRPr b="1">
                        <a:solidFill>
                          <a:srgbClr val="E06666"/>
                        </a:solidFill>
                        <a:latin typeface="Cairo"/>
                        <a:ea typeface="Cairo"/>
                        <a:cs typeface="Cairo"/>
                        <a:sym typeface="Cairo"/>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sz="1200">
                          <a:solidFill>
                            <a:srgbClr val="6AA84F"/>
                          </a:solidFill>
                          <a:latin typeface="Cairo"/>
                          <a:ea typeface="Cairo"/>
                          <a:cs typeface="Cairo"/>
                          <a:sym typeface="Cairo"/>
                        </a:rPr>
                        <a:t>“</a:t>
                      </a:r>
                      <a:r>
                        <a:rPr b="1" lang="en" sz="1200">
                          <a:solidFill>
                            <a:srgbClr val="E06666"/>
                          </a:solidFill>
                          <a:latin typeface="Cairo"/>
                          <a:ea typeface="Cairo"/>
                          <a:cs typeface="Cairo"/>
                          <a:sym typeface="Cairo"/>
                        </a:rPr>
                        <a:t>I</a:t>
                      </a:r>
                      <a:r>
                        <a:rPr b="1" lang="en" sz="1200">
                          <a:solidFill>
                            <a:srgbClr val="6AA84F"/>
                          </a:solidFill>
                          <a:latin typeface="Cairo"/>
                          <a:ea typeface="Cairo"/>
                          <a:cs typeface="Cairo"/>
                          <a:sym typeface="Cairo"/>
                        </a:rPr>
                        <a:t>”</a:t>
                      </a:r>
                      <a:r>
                        <a:rPr lang="en" sz="1200">
                          <a:latin typeface="Cairo"/>
                          <a:ea typeface="Cairo"/>
                          <a:cs typeface="Cairo"/>
                          <a:sym typeface="Cairo"/>
                        </a:rPr>
                        <a:t> cells of the duodenum and jejunum</a:t>
                      </a:r>
                      <a:endParaRPr sz="1200">
                        <a:latin typeface="Cairo"/>
                        <a:ea typeface="Cairo"/>
                        <a:cs typeface="Cairo"/>
                        <a:sym typeface="Cairo"/>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noAutofit/>
                    </a:bodyPr>
                    <a:lstStyle/>
                    <a:p>
                      <a:pPr indent="0" lvl="0" marL="0" rtl="0" algn="l">
                        <a:lnSpc>
                          <a:spcPct val="100000"/>
                        </a:lnSpc>
                        <a:spcBef>
                          <a:spcPts val="0"/>
                        </a:spcBef>
                        <a:spcAft>
                          <a:spcPts val="0"/>
                        </a:spcAft>
                        <a:buNone/>
                      </a:pPr>
                      <a:r>
                        <a:rPr lang="en" sz="1200">
                          <a:latin typeface="Cairo"/>
                          <a:ea typeface="Cairo"/>
                          <a:cs typeface="Cairo"/>
                          <a:sym typeface="Cairo"/>
                        </a:rPr>
                        <a:t>-Protein</a:t>
                      </a:r>
                      <a:endParaRPr sz="1200">
                        <a:latin typeface="Cairo"/>
                        <a:ea typeface="Cairo"/>
                        <a:cs typeface="Cairo"/>
                        <a:sym typeface="Cairo"/>
                      </a:endParaRPr>
                    </a:p>
                    <a:p>
                      <a:pPr indent="0" lvl="0" marL="0" rtl="0" algn="l">
                        <a:lnSpc>
                          <a:spcPct val="100000"/>
                        </a:lnSpc>
                        <a:spcBef>
                          <a:spcPts val="1000"/>
                        </a:spcBef>
                        <a:spcAft>
                          <a:spcPts val="0"/>
                        </a:spcAft>
                        <a:buNone/>
                      </a:pPr>
                      <a:r>
                        <a:rPr lang="en" sz="1200">
                          <a:latin typeface="Cairo"/>
                          <a:ea typeface="Cairo"/>
                          <a:cs typeface="Cairo"/>
                          <a:sym typeface="Cairo"/>
                        </a:rPr>
                        <a:t>-Fatty acids. </a:t>
                      </a:r>
                      <a:endParaRPr sz="1200">
                        <a:latin typeface="Cairo"/>
                        <a:ea typeface="Cairo"/>
                        <a:cs typeface="Cairo"/>
                        <a:sym typeface="Cairo"/>
                      </a:endParaRPr>
                    </a:p>
                    <a:p>
                      <a:pPr indent="0" lvl="0" marL="0" rtl="0" algn="l">
                        <a:lnSpc>
                          <a:spcPct val="100000"/>
                        </a:lnSpc>
                        <a:spcBef>
                          <a:spcPts val="1000"/>
                        </a:spcBef>
                        <a:spcAft>
                          <a:spcPts val="1000"/>
                        </a:spcAft>
                        <a:buNone/>
                      </a:pPr>
                      <a:r>
                        <a:rPr lang="en" sz="1200">
                          <a:latin typeface="Cairo"/>
                          <a:ea typeface="Cairo"/>
                          <a:cs typeface="Cairo"/>
                          <a:sym typeface="Cairo"/>
                        </a:rPr>
                        <a:t>-Acid</a:t>
                      </a:r>
                      <a:r>
                        <a:rPr lang="en" sz="1200">
                          <a:latin typeface="Cairo"/>
                          <a:ea typeface="Cairo"/>
                          <a:cs typeface="Cairo"/>
                          <a:sym typeface="Cairo"/>
                        </a:rPr>
                        <a:t>. </a:t>
                      </a:r>
                      <a:endParaRPr sz="1200">
                        <a:latin typeface="Cairo"/>
                        <a:ea typeface="Cairo"/>
                        <a:cs typeface="Cairo"/>
                        <a:sym typeface="Cairo"/>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200">
                          <a:latin typeface="Cairo"/>
                          <a:ea typeface="Cairo"/>
                          <a:cs typeface="Cairo"/>
                          <a:sym typeface="Cairo"/>
                        </a:rPr>
                        <a:t>↑ Pancreatic enzyme secretion. </a:t>
                      </a:r>
                      <a:endParaRPr sz="1200">
                        <a:latin typeface="Cairo"/>
                        <a:ea typeface="Cairo"/>
                        <a:cs typeface="Cairo"/>
                        <a:sym typeface="Cairo"/>
                      </a:endParaRPr>
                    </a:p>
                    <a:p>
                      <a:pPr indent="0" lvl="0" marL="0" rtl="0" algn="l">
                        <a:spcBef>
                          <a:spcPts val="0"/>
                        </a:spcBef>
                        <a:spcAft>
                          <a:spcPts val="0"/>
                        </a:spcAft>
                        <a:buNone/>
                      </a:pPr>
                      <a:r>
                        <a:rPr lang="en" sz="1200">
                          <a:latin typeface="Cairo"/>
                          <a:ea typeface="Cairo"/>
                          <a:cs typeface="Cairo"/>
                          <a:sym typeface="Cairo"/>
                        </a:rPr>
                        <a:t>↑ Pancreatic HCO3 - secretion. </a:t>
                      </a:r>
                      <a:endParaRPr sz="1200">
                        <a:latin typeface="Cairo"/>
                        <a:ea typeface="Cairo"/>
                        <a:cs typeface="Cairo"/>
                        <a:sym typeface="Cairo"/>
                      </a:endParaRPr>
                    </a:p>
                    <a:p>
                      <a:pPr indent="0" lvl="0" marL="0" rtl="0" algn="l">
                        <a:spcBef>
                          <a:spcPts val="0"/>
                        </a:spcBef>
                        <a:spcAft>
                          <a:spcPts val="0"/>
                        </a:spcAft>
                        <a:buNone/>
                      </a:pPr>
                      <a:r>
                        <a:t/>
                      </a:r>
                      <a:endParaRPr sz="1200">
                        <a:latin typeface="Cairo"/>
                        <a:ea typeface="Cairo"/>
                        <a:cs typeface="Cairo"/>
                        <a:sym typeface="Cairo"/>
                      </a:endParaRPr>
                    </a:p>
                    <a:p>
                      <a:pPr indent="0" lvl="0" marL="0" rtl="0" algn="l">
                        <a:spcBef>
                          <a:spcPts val="0"/>
                        </a:spcBef>
                        <a:spcAft>
                          <a:spcPts val="0"/>
                        </a:spcAft>
                        <a:buNone/>
                      </a:pPr>
                      <a:r>
                        <a:rPr b="1" lang="en" sz="1200">
                          <a:latin typeface="Cairo"/>
                          <a:ea typeface="Cairo"/>
                          <a:cs typeface="Cairo"/>
                          <a:sym typeface="Cairo"/>
                        </a:rPr>
                        <a:t>Stimulates </a:t>
                      </a:r>
                      <a:r>
                        <a:rPr lang="en" sz="1200">
                          <a:latin typeface="Cairo"/>
                          <a:ea typeface="Cairo"/>
                          <a:cs typeface="Cairo"/>
                          <a:sym typeface="Cairo"/>
                        </a:rPr>
                        <a:t>contraction of the gallbladder &amp; </a:t>
                      </a:r>
                      <a:r>
                        <a:rPr b="1" lang="en" sz="1200">
                          <a:latin typeface="Cairo"/>
                          <a:ea typeface="Cairo"/>
                          <a:cs typeface="Cairo"/>
                          <a:sym typeface="Cairo"/>
                        </a:rPr>
                        <a:t>relaxation </a:t>
                      </a:r>
                      <a:r>
                        <a:rPr lang="en" sz="1200">
                          <a:latin typeface="Cairo"/>
                          <a:ea typeface="Cairo"/>
                          <a:cs typeface="Cairo"/>
                          <a:sym typeface="Cairo"/>
                        </a:rPr>
                        <a:t>of the sphincter of Oddi. </a:t>
                      </a:r>
                      <a:endParaRPr sz="1200">
                        <a:latin typeface="Cairo"/>
                        <a:ea typeface="Cairo"/>
                        <a:cs typeface="Cairo"/>
                        <a:sym typeface="Cairo"/>
                      </a:endParaRPr>
                    </a:p>
                    <a:p>
                      <a:pPr indent="0" lvl="0" marL="0" rtl="0" algn="l">
                        <a:spcBef>
                          <a:spcPts val="0"/>
                        </a:spcBef>
                        <a:spcAft>
                          <a:spcPts val="0"/>
                        </a:spcAft>
                        <a:buNone/>
                      </a:pPr>
                      <a:r>
                        <a:rPr b="1" lang="en" sz="1200">
                          <a:latin typeface="Cairo"/>
                          <a:ea typeface="Cairo"/>
                          <a:cs typeface="Cairo"/>
                          <a:sym typeface="Cairo"/>
                        </a:rPr>
                        <a:t>Stimulates</a:t>
                      </a:r>
                      <a:r>
                        <a:rPr lang="en" sz="1200">
                          <a:latin typeface="Cairo"/>
                          <a:ea typeface="Cairo"/>
                          <a:cs typeface="Cairo"/>
                          <a:sym typeface="Cairo"/>
                        </a:rPr>
                        <a:t> growth of the exocrine pancreas and gallbladder. </a:t>
                      </a:r>
                      <a:endParaRPr sz="1200">
                        <a:latin typeface="Cairo"/>
                        <a:ea typeface="Cairo"/>
                        <a:cs typeface="Cairo"/>
                        <a:sym typeface="Cairo"/>
                      </a:endParaRPr>
                    </a:p>
                    <a:p>
                      <a:pPr indent="0" lvl="0" marL="0" rtl="0" algn="l">
                        <a:spcBef>
                          <a:spcPts val="0"/>
                        </a:spcBef>
                        <a:spcAft>
                          <a:spcPts val="0"/>
                        </a:spcAft>
                        <a:buNone/>
                      </a:pPr>
                      <a:r>
                        <a:rPr b="1" lang="en" sz="1200">
                          <a:latin typeface="Cairo"/>
                          <a:ea typeface="Cairo"/>
                          <a:cs typeface="Cairo"/>
                          <a:sym typeface="Cairo"/>
                        </a:rPr>
                        <a:t>Inhibits </a:t>
                      </a:r>
                      <a:r>
                        <a:rPr lang="en" sz="1200">
                          <a:latin typeface="Cairo"/>
                          <a:ea typeface="Cairo"/>
                          <a:cs typeface="Cairo"/>
                          <a:sym typeface="Cairo"/>
                        </a:rPr>
                        <a:t>gastric emptying. </a:t>
                      </a:r>
                      <a:endParaRPr sz="1200">
                        <a:latin typeface="Cairo"/>
                        <a:ea typeface="Cairo"/>
                        <a:cs typeface="Cairo"/>
                        <a:sym typeface="Cairo"/>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332400">
                <a:tc>
                  <a:txBody>
                    <a:bodyPr>
                      <a:noAutofit/>
                    </a:bodyPr>
                    <a:lstStyle/>
                    <a:p>
                      <a:pPr indent="0" lvl="0" marL="0" rtl="0" algn="ctr">
                        <a:spcBef>
                          <a:spcPts val="0"/>
                        </a:spcBef>
                        <a:spcAft>
                          <a:spcPts val="0"/>
                        </a:spcAft>
                        <a:buNone/>
                      </a:pPr>
                      <a:r>
                        <a:rPr b="1" lang="en" u="sng">
                          <a:solidFill>
                            <a:srgbClr val="E06666"/>
                          </a:solidFill>
                          <a:latin typeface="Cairo"/>
                          <a:ea typeface="Cairo"/>
                          <a:cs typeface="Cairo"/>
                          <a:sym typeface="Cairo"/>
                        </a:rPr>
                        <a:t>S</a:t>
                      </a:r>
                      <a:r>
                        <a:rPr b="1" lang="en">
                          <a:solidFill>
                            <a:srgbClr val="E06666"/>
                          </a:solidFill>
                          <a:latin typeface="Cairo"/>
                          <a:ea typeface="Cairo"/>
                          <a:cs typeface="Cairo"/>
                          <a:sym typeface="Cairo"/>
                        </a:rPr>
                        <a:t>ecretin</a:t>
                      </a:r>
                      <a:endParaRPr b="1">
                        <a:solidFill>
                          <a:srgbClr val="E06666"/>
                        </a:solidFill>
                        <a:latin typeface="Cairo"/>
                        <a:ea typeface="Cairo"/>
                        <a:cs typeface="Cairo"/>
                        <a:sym typeface="Cairo"/>
                      </a:endParaRPr>
                    </a:p>
                    <a:p>
                      <a:pPr indent="0" lvl="0" marL="0" rtl="0" algn="ctr">
                        <a:spcBef>
                          <a:spcPts val="0"/>
                        </a:spcBef>
                        <a:spcAft>
                          <a:spcPts val="0"/>
                        </a:spcAft>
                        <a:buNone/>
                      </a:pPr>
                      <a:r>
                        <a:rPr lang="en" sz="1200">
                          <a:solidFill>
                            <a:srgbClr val="999999"/>
                          </a:solidFill>
                          <a:latin typeface="Cairo"/>
                          <a:ea typeface="Cairo"/>
                          <a:cs typeface="Cairo"/>
                          <a:sym typeface="Cairo"/>
                        </a:rPr>
                        <a:t>Does not like acids at all</a:t>
                      </a:r>
                      <a:endParaRPr sz="1200">
                        <a:solidFill>
                          <a:srgbClr val="999999"/>
                        </a:solidFill>
                        <a:latin typeface="Cairo"/>
                        <a:ea typeface="Cairo"/>
                        <a:cs typeface="Cairo"/>
                        <a:sym typeface="Cairo"/>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sz="1200">
                          <a:solidFill>
                            <a:srgbClr val="6AA84F"/>
                          </a:solidFill>
                          <a:latin typeface="Cairo"/>
                          <a:ea typeface="Cairo"/>
                          <a:cs typeface="Cairo"/>
                          <a:sym typeface="Cairo"/>
                        </a:rPr>
                        <a:t>“</a:t>
                      </a:r>
                      <a:r>
                        <a:rPr b="1" lang="en" sz="1200">
                          <a:solidFill>
                            <a:srgbClr val="E06666"/>
                          </a:solidFill>
                          <a:latin typeface="Cairo"/>
                          <a:ea typeface="Cairo"/>
                          <a:cs typeface="Cairo"/>
                          <a:sym typeface="Cairo"/>
                        </a:rPr>
                        <a:t>S</a:t>
                      </a:r>
                      <a:r>
                        <a:rPr b="1" lang="en" sz="1200">
                          <a:solidFill>
                            <a:srgbClr val="6AA84F"/>
                          </a:solidFill>
                          <a:latin typeface="Cairo"/>
                          <a:ea typeface="Cairo"/>
                          <a:cs typeface="Cairo"/>
                          <a:sym typeface="Cairo"/>
                        </a:rPr>
                        <a:t>” </a:t>
                      </a:r>
                      <a:r>
                        <a:rPr lang="en" sz="1200">
                          <a:latin typeface="Cairo"/>
                          <a:ea typeface="Cairo"/>
                          <a:cs typeface="Cairo"/>
                          <a:sym typeface="Cairo"/>
                        </a:rPr>
                        <a:t>cells of the duodenum</a:t>
                      </a:r>
                      <a:endParaRPr sz="1200">
                        <a:latin typeface="Cairo"/>
                        <a:ea typeface="Cairo"/>
                        <a:cs typeface="Cairo"/>
                        <a:sym typeface="Cairo"/>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200">
                          <a:latin typeface="Cairo"/>
                          <a:ea typeface="Cairo"/>
                          <a:cs typeface="Cairo"/>
                          <a:sym typeface="Cairo"/>
                        </a:rPr>
                        <a:t>-H+ in the duodenum. </a:t>
                      </a:r>
                      <a:endParaRPr sz="1200">
                        <a:latin typeface="Cairo"/>
                        <a:ea typeface="Cairo"/>
                        <a:cs typeface="Cairo"/>
                        <a:sym typeface="Cairo"/>
                      </a:endParaRPr>
                    </a:p>
                    <a:p>
                      <a:pPr indent="0" lvl="0" marL="0" rtl="0" algn="l">
                        <a:spcBef>
                          <a:spcPts val="1000"/>
                        </a:spcBef>
                        <a:spcAft>
                          <a:spcPts val="0"/>
                        </a:spcAft>
                        <a:buNone/>
                      </a:pPr>
                      <a:r>
                        <a:rPr lang="en" sz="1200">
                          <a:latin typeface="Cairo"/>
                          <a:ea typeface="Cairo"/>
                          <a:cs typeface="Cairo"/>
                          <a:sym typeface="Cairo"/>
                        </a:rPr>
                        <a:t>-Fatty acids in the duodenum. </a:t>
                      </a:r>
                      <a:endParaRPr sz="1200">
                        <a:latin typeface="Cairo"/>
                        <a:ea typeface="Cairo"/>
                        <a:cs typeface="Cairo"/>
                        <a:sym typeface="Cairo"/>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200">
                          <a:latin typeface="Cairo"/>
                          <a:ea typeface="Cairo"/>
                          <a:cs typeface="Cairo"/>
                          <a:sym typeface="Cairo"/>
                        </a:rPr>
                        <a:t>↑ Pancreatic HCO3 - secretion. </a:t>
                      </a:r>
                      <a:endParaRPr sz="1200">
                        <a:latin typeface="Cairo"/>
                        <a:ea typeface="Cairo"/>
                        <a:cs typeface="Cairo"/>
                        <a:sym typeface="Cairo"/>
                      </a:endParaRPr>
                    </a:p>
                    <a:p>
                      <a:pPr indent="0" lvl="0" marL="0" rtl="0" algn="l">
                        <a:spcBef>
                          <a:spcPts val="0"/>
                        </a:spcBef>
                        <a:spcAft>
                          <a:spcPts val="0"/>
                        </a:spcAft>
                        <a:buNone/>
                      </a:pPr>
                      <a:r>
                        <a:rPr lang="en" sz="1200">
                          <a:latin typeface="Cairo"/>
                          <a:ea typeface="Cairo"/>
                          <a:cs typeface="Cairo"/>
                          <a:sym typeface="Cairo"/>
                        </a:rPr>
                        <a:t>↑ Biliary HCO3 - secretion. </a:t>
                      </a:r>
                      <a:endParaRPr sz="1200">
                        <a:latin typeface="Cairo"/>
                        <a:ea typeface="Cairo"/>
                        <a:cs typeface="Cairo"/>
                        <a:sym typeface="Cairo"/>
                      </a:endParaRPr>
                    </a:p>
                    <a:p>
                      <a:pPr indent="0" lvl="0" marL="0" rtl="0" algn="l">
                        <a:spcBef>
                          <a:spcPts val="0"/>
                        </a:spcBef>
                        <a:spcAft>
                          <a:spcPts val="0"/>
                        </a:spcAft>
                        <a:buNone/>
                      </a:pPr>
                      <a:r>
                        <a:rPr lang="en" sz="1200">
                          <a:latin typeface="Cairo"/>
                          <a:ea typeface="Cairo"/>
                          <a:cs typeface="Cairo"/>
                          <a:sym typeface="Cairo"/>
                        </a:rPr>
                        <a:t>↓ Gastric H+ secretion. </a:t>
                      </a:r>
                      <a:endParaRPr sz="1200">
                        <a:latin typeface="Cairo"/>
                        <a:ea typeface="Cairo"/>
                        <a:cs typeface="Cairo"/>
                        <a:sym typeface="Cairo"/>
                      </a:endParaRPr>
                    </a:p>
                    <a:p>
                      <a:pPr indent="0" lvl="0" marL="0" rtl="0" algn="l">
                        <a:spcBef>
                          <a:spcPts val="0"/>
                        </a:spcBef>
                        <a:spcAft>
                          <a:spcPts val="0"/>
                        </a:spcAft>
                        <a:buNone/>
                      </a:pPr>
                      <a:r>
                        <a:t/>
                      </a:r>
                      <a:endParaRPr sz="1200">
                        <a:latin typeface="Cairo"/>
                        <a:ea typeface="Cairo"/>
                        <a:cs typeface="Cairo"/>
                        <a:sym typeface="Cairo"/>
                      </a:endParaRPr>
                    </a:p>
                    <a:p>
                      <a:pPr indent="0" lvl="0" marL="0" rtl="0" algn="l">
                        <a:spcBef>
                          <a:spcPts val="0"/>
                        </a:spcBef>
                        <a:spcAft>
                          <a:spcPts val="0"/>
                        </a:spcAft>
                        <a:buNone/>
                      </a:pPr>
                      <a:r>
                        <a:rPr lang="en" sz="1200">
                          <a:latin typeface="Cairo"/>
                          <a:ea typeface="Cairo"/>
                          <a:cs typeface="Cairo"/>
                          <a:sym typeface="Cairo"/>
                        </a:rPr>
                        <a:t> </a:t>
                      </a:r>
                      <a:r>
                        <a:rPr b="1" lang="en" sz="1200">
                          <a:latin typeface="Cairo"/>
                          <a:ea typeface="Cairo"/>
                          <a:cs typeface="Cairo"/>
                          <a:sym typeface="Cairo"/>
                        </a:rPr>
                        <a:t>Inhibits </a:t>
                      </a:r>
                      <a:r>
                        <a:rPr lang="en" sz="1200">
                          <a:latin typeface="Cairo"/>
                          <a:ea typeface="Cairo"/>
                          <a:cs typeface="Cairo"/>
                          <a:sym typeface="Cairo"/>
                        </a:rPr>
                        <a:t>trophic effect of gastrin on gastric mucosa. </a:t>
                      </a:r>
                      <a:endParaRPr sz="1200">
                        <a:latin typeface="Cairo"/>
                        <a:ea typeface="Cairo"/>
                        <a:cs typeface="Cairo"/>
                        <a:sym typeface="Cairo"/>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138550">
                <a:tc>
                  <a:txBody>
                    <a:bodyPr>
                      <a:noAutofit/>
                    </a:bodyPr>
                    <a:lstStyle/>
                    <a:p>
                      <a:pPr indent="0" lvl="0" marL="0" rtl="0" algn="ctr">
                        <a:spcBef>
                          <a:spcPts val="0"/>
                        </a:spcBef>
                        <a:spcAft>
                          <a:spcPts val="0"/>
                        </a:spcAft>
                        <a:buNone/>
                      </a:pPr>
                      <a:r>
                        <a:rPr b="1" lang="en">
                          <a:solidFill>
                            <a:srgbClr val="E06666"/>
                          </a:solidFill>
                          <a:latin typeface="Cairo"/>
                          <a:ea typeface="Cairo"/>
                          <a:cs typeface="Cairo"/>
                          <a:sym typeface="Cairo"/>
                        </a:rPr>
                        <a:t>Glucose-Dependent Insulinotropic Peptide (GIP)</a:t>
                      </a:r>
                      <a:endParaRPr b="1">
                        <a:solidFill>
                          <a:srgbClr val="E06666"/>
                        </a:solidFill>
                        <a:latin typeface="Cairo"/>
                        <a:ea typeface="Cairo"/>
                        <a:cs typeface="Cairo"/>
                        <a:sym typeface="Cairo"/>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sz="1200">
                          <a:solidFill>
                            <a:srgbClr val="6AA84F"/>
                          </a:solidFill>
                          <a:latin typeface="Cairo"/>
                          <a:ea typeface="Cairo"/>
                          <a:cs typeface="Cairo"/>
                          <a:sym typeface="Cairo"/>
                        </a:rPr>
                        <a:t>“</a:t>
                      </a:r>
                      <a:r>
                        <a:rPr b="1" lang="en" sz="1200">
                          <a:solidFill>
                            <a:srgbClr val="E06666"/>
                          </a:solidFill>
                          <a:latin typeface="Cairo"/>
                          <a:ea typeface="Cairo"/>
                          <a:cs typeface="Cairo"/>
                          <a:sym typeface="Cairo"/>
                        </a:rPr>
                        <a:t>K</a:t>
                      </a:r>
                      <a:r>
                        <a:rPr b="1" lang="en" sz="1200">
                          <a:solidFill>
                            <a:srgbClr val="6AA84F"/>
                          </a:solidFill>
                          <a:latin typeface="Cairo"/>
                          <a:ea typeface="Cairo"/>
                          <a:cs typeface="Cairo"/>
                          <a:sym typeface="Cairo"/>
                        </a:rPr>
                        <a:t>”</a:t>
                      </a:r>
                      <a:r>
                        <a:rPr lang="en" sz="1200">
                          <a:latin typeface="Cairo"/>
                          <a:ea typeface="Cairo"/>
                          <a:cs typeface="Cairo"/>
                          <a:sym typeface="Cairo"/>
                        </a:rPr>
                        <a:t> cells of the Duodenum and jejunum </a:t>
                      </a:r>
                      <a:endParaRPr sz="1200">
                        <a:latin typeface="Cairo"/>
                        <a:ea typeface="Cairo"/>
                        <a:cs typeface="Cairo"/>
                        <a:sym typeface="Cairo"/>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200">
                          <a:latin typeface="Cairo"/>
                          <a:ea typeface="Cairo"/>
                          <a:cs typeface="Cairo"/>
                          <a:sym typeface="Cairo"/>
                        </a:rPr>
                        <a:t>-Fatty acids Amino acids.</a:t>
                      </a:r>
                      <a:endParaRPr sz="1200">
                        <a:latin typeface="Cairo"/>
                        <a:ea typeface="Cairo"/>
                        <a:cs typeface="Cairo"/>
                        <a:sym typeface="Cairo"/>
                      </a:endParaRPr>
                    </a:p>
                    <a:p>
                      <a:pPr indent="0" lvl="0" marL="0" rtl="0" algn="l">
                        <a:spcBef>
                          <a:spcPts val="0"/>
                        </a:spcBef>
                        <a:spcAft>
                          <a:spcPts val="0"/>
                        </a:spcAft>
                        <a:buNone/>
                      </a:pPr>
                      <a:r>
                        <a:rPr lang="en" sz="1200">
                          <a:latin typeface="Cairo"/>
                          <a:ea typeface="Cairo"/>
                          <a:cs typeface="Cairo"/>
                          <a:sym typeface="Cairo"/>
                        </a:rPr>
                        <a:t> </a:t>
                      </a:r>
                      <a:endParaRPr sz="1200">
                        <a:latin typeface="Cairo"/>
                        <a:ea typeface="Cairo"/>
                        <a:cs typeface="Cairo"/>
                        <a:sym typeface="Cairo"/>
                      </a:endParaRPr>
                    </a:p>
                    <a:p>
                      <a:pPr indent="0" lvl="0" marL="0" rtl="0" algn="l">
                        <a:spcBef>
                          <a:spcPts val="0"/>
                        </a:spcBef>
                        <a:spcAft>
                          <a:spcPts val="0"/>
                        </a:spcAft>
                        <a:buNone/>
                      </a:pPr>
                      <a:r>
                        <a:rPr lang="en" sz="1200">
                          <a:latin typeface="Cairo"/>
                          <a:ea typeface="Cairo"/>
                          <a:cs typeface="Cairo"/>
                          <a:sym typeface="Cairo"/>
                        </a:rPr>
                        <a:t>-Oral glucose</a:t>
                      </a:r>
                      <a:endParaRPr sz="1200">
                        <a:latin typeface="Cairo"/>
                        <a:ea typeface="Cairo"/>
                        <a:cs typeface="Cairo"/>
                        <a:sym typeface="Cairo"/>
                      </a:endParaRPr>
                    </a:p>
                    <a:p>
                      <a:pPr indent="0" lvl="0" marL="0" rtl="0" algn="l">
                        <a:spcBef>
                          <a:spcPts val="0"/>
                        </a:spcBef>
                        <a:spcAft>
                          <a:spcPts val="0"/>
                        </a:spcAft>
                        <a:buNone/>
                      </a:pPr>
                      <a:r>
                        <a:rPr lang="en" sz="1200">
                          <a:latin typeface="Cairo"/>
                          <a:ea typeface="Cairo"/>
                          <a:cs typeface="Cairo"/>
                          <a:sym typeface="Cairo"/>
                        </a:rPr>
                        <a:t>carbohydrate.</a:t>
                      </a:r>
                      <a:endParaRPr sz="1200">
                        <a:latin typeface="Cairo"/>
                        <a:ea typeface="Cairo"/>
                        <a:cs typeface="Cairo"/>
                        <a:sym typeface="Cairo"/>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200">
                          <a:latin typeface="Cairo"/>
                          <a:ea typeface="Cairo"/>
                          <a:cs typeface="Cairo"/>
                          <a:sym typeface="Cairo"/>
                        </a:rPr>
                        <a:t>↑ Insulin secretion from pancreatic β cells. </a:t>
                      </a:r>
                      <a:endParaRPr sz="1200">
                        <a:latin typeface="Cairo"/>
                        <a:ea typeface="Cairo"/>
                        <a:cs typeface="Cairo"/>
                        <a:sym typeface="Cairo"/>
                      </a:endParaRPr>
                    </a:p>
                    <a:p>
                      <a:pPr indent="0" lvl="0" marL="0" rtl="0" algn="l">
                        <a:spcBef>
                          <a:spcPts val="0"/>
                        </a:spcBef>
                        <a:spcAft>
                          <a:spcPts val="0"/>
                        </a:spcAft>
                        <a:buNone/>
                      </a:pPr>
                      <a:r>
                        <a:t/>
                      </a:r>
                      <a:endParaRPr sz="1200">
                        <a:latin typeface="Cairo"/>
                        <a:ea typeface="Cairo"/>
                        <a:cs typeface="Cairo"/>
                        <a:sym typeface="Cairo"/>
                      </a:endParaRPr>
                    </a:p>
                    <a:p>
                      <a:pPr indent="0" lvl="0" marL="0" rtl="0" algn="l">
                        <a:spcBef>
                          <a:spcPts val="0"/>
                        </a:spcBef>
                        <a:spcAft>
                          <a:spcPts val="0"/>
                        </a:spcAft>
                        <a:buNone/>
                      </a:pPr>
                      <a:r>
                        <a:rPr lang="en" sz="1200">
                          <a:latin typeface="Cairo"/>
                          <a:ea typeface="Cairo"/>
                          <a:cs typeface="Cairo"/>
                          <a:sym typeface="Cairo"/>
                        </a:rPr>
                        <a:t> ↓Gastric H+ secretion. </a:t>
                      </a:r>
                      <a:endParaRPr sz="1200">
                        <a:latin typeface="Cairo"/>
                        <a:ea typeface="Cairo"/>
                        <a:cs typeface="Cairo"/>
                        <a:sym typeface="Cairo"/>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138550">
                <a:tc>
                  <a:txBody>
                    <a:bodyPr>
                      <a:noAutofit/>
                    </a:bodyPr>
                    <a:lstStyle/>
                    <a:p>
                      <a:pPr indent="0" lvl="0" marL="0" rtl="0" algn="ctr">
                        <a:spcBef>
                          <a:spcPts val="0"/>
                        </a:spcBef>
                        <a:spcAft>
                          <a:spcPts val="0"/>
                        </a:spcAft>
                        <a:buNone/>
                      </a:pPr>
                      <a:r>
                        <a:rPr b="1" lang="en" u="sng">
                          <a:solidFill>
                            <a:srgbClr val="E06666"/>
                          </a:solidFill>
                          <a:latin typeface="Cairo"/>
                          <a:ea typeface="Cairo"/>
                          <a:cs typeface="Cairo"/>
                          <a:sym typeface="Cairo"/>
                        </a:rPr>
                        <a:t>M</a:t>
                      </a:r>
                      <a:r>
                        <a:rPr b="1" lang="en">
                          <a:solidFill>
                            <a:srgbClr val="E06666"/>
                          </a:solidFill>
                          <a:latin typeface="Cairo"/>
                          <a:ea typeface="Cairo"/>
                          <a:cs typeface="Cairo"/>
                          <a:sym typeface="Cairo"/>
                        </a:rPr>
                        <a:t>otilin</a:t>
                      </a:r>
                      <a:endParaRPr b="1">
                        <a:solidFill>
                          <a:srgbClr val="E06666"/>
                        </a:solidFill>
                        <a:latin typeface="Cairo"/>
                        <a:ea typeface="Cairo"/>
                        <a:cs typeface="Cairo"/>
                        <a:sym typeface="Cairo"/>
                      </a:endParaRPr>
                    </a:p>
                    <a:p>
                      <a:pPr indent="0" lvl="0" marL="0" rtl="0" algn="ctr">
                        <a:spcBef>
                          <a:spcPts val="0"/>
                        </a:spcBef>
                        <a:spcAft>
                          <a:spcPts val="0"/>
                        </a:spcAft>
                        <a:buNone/>
                      </a:pPr>
                      <a:r>
                        <a:rPr lang="en" sz="1200">
                          <a:solidFill>
                            <a:srgbClr val="999999"/>
                          </a:solidFill>
                          <a:latin typeface="Cairo"/>
                          <a:ea typeface="Cairo"/>
                          <a:cs typeface="Cairo"/>
                          <a:sym typeface="Cairo"/>
                        </a:rPr>
                        <a:t>During fasting, motilin increases </a:t>
                      </a:r>
                      <a:endParaRPr sz="1200">
                        <a:solidFill>
                          <a:srgbClr val="999999"/>
                        </a:solidFill>
                        <a:latin typeface="Cairo"/>
                        <a:ea typeface="Cairo"/>
                        <a:cs typeface="Cairo"/>
                        <a:sym typeface="Cairo"/>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sz="1200">
                          <a:solidFill>
                            <a:srgbClr val="6AA84F"/>
                          </a:solidFill>
                          <a:latin typeface="Cairo"/>
                          <a:ea typeface="Cairo"/>
                          <a:cs typeface="Cairo"/>
                          <a:sym typeface="Cairo"/>
                        </a:rPr>
                        <a:t>“</a:t>
                      </a:r>
                      <a:r>
                        <a:rPr b="1" lang="en" sz="1200">
                          <a:solidFill>
                            <a:srgbClr val="E06666"/>
                          </a:solidFill>
                          <a:latin typeface="Cairo"/>
                          <a:ea typeface="Cairo"/>
                          <a:cs typeface="Cairo"/>
                          <a:sym typeface="Cairo"/>
                        </a:rPr>
                        <a:t>M</a:t>
                      </a:r>
                      <a:r>
                        <a:rPr b="1" lang="en" sz="1200">
                          <a:solidFill>
                            <a:srgbClr val="6AA84F"/>
                          </a:solidFill>
                          <a:latin typeface="Cairo"/>
                          <a:ea typeface="Cairo"/>
                          <a:cs typeface="Cairo"/>
                          <a:sym typeface="Cairo"/>
                        </a:rPr>
                        <a:t>” </a:t>
                      </a:r>
                      <a:r>
                        <a:rPr lang="en" sz="1200">
                          <a:latin typeface="Cairo"/>
                          <a:ea typeface="Cairo"/>
                          <a:cs typeface="Cairo"/>
                          <a:sym typeface="Cairo"/>
                        </a:rPr>
                        <a:t>cells of the duodenum and jejunum</a:t>
                      </a:r>
                      <a:endParaRPr sz="1200">
                        <a:latin typeface="Cairo"/>
                        <a:ea typeface="Cairo"/>
                        <a:cs typeface="Cairo"/>
                        <a:sym typeface="Cairo"/>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200">
                          <a:latin typeface="Cairo"/>
                          <a:ea typeface="Cairo"/>
                          <a:cs typeface="Cairo"/>
                          <a:sym typeface="Cairo"/>
                        </a:rPr>
                        <a:t>Fat, Acid, Nerve </a:t>
                      </a:r>
                      <a:endParaRPr sz="1200">
                        <a:latin typeface="Cairo"/>
                        <a:ea typeface="Cairo"/>
                        <a:cs typeface="Cairo"/>
                        <a:sym typeface="Cairo"/>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200">
                          <a:latin typeface="Cairo"/>
                          <a:ea typeface="Cairo"/>
                          <a:cs typeface="Cairo"/>
                          <a:sym typeface="Cairo"/>
                        </a:rPr>
                        <a:t>Stimulates: Gastric motility   Intestinal motility. </a:t>
                      </a:r>
                      <a:endParaRPr sz="1200">
                        <a:latin typeface="Cairo"/>
                        <a:ea typeface="Cairo"/>
                        <a:cs typeface="Cairo"/>
                        <a:sym typeface="Cairo"/>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bl>
          </a:graphicData>
        </a:graphic>
      </p:graphicFrame>
      <p:sp>
        <p:nvSpPr>
          <p:cNvPr id="435" name="Google Shape;435;p56"/>
          <p:cNvSpPr txBox="1"/>
          <p:nvPr/>
        </p:nvSpPr>
        <p:spPr>
          <a:xfrm>
            <a:off x="220475" y="302450"/>
            <a:ext cx="6417000" cy="64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134F5C"/>
                </a:solidFill>
                <a:highlight>
                  <a:srgbClr val="EFEFEF"/>
                </a:highlight>
                <a:latin typeface="Josefin Sans"/>
                <a:ea typeface="Josefin Sans"/>
                <a:cs typeface="Josefin Sans"/>
                <a:sym typeface="Josefin Sans"/>
              </a:rPr>
              <a:t>Hormonal Control of Gastrointestinal Motility (GI Peptides): </a:t>
            </a:r>
            <a:endParaRPr/>
          </a:p>
        </p:txBody>
      </p:sp>
      <p:sp>
        <p:nvSpPr>
          <p:cNvPr id="436" name="Google Shape;436;p56"/>
          <p:cNvSpPr txBox="1"/>
          <p:nvPr/>
        </p:nvSpPr>
        <p:spPr>
          <a:xfrm>
            <a:off x="4361075" y="9357550"/>
            <a:ext cx="2238000" cy="54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latin typeface="Cairo"/>
                <a:ea typeface="Cairo"/>
                <a:cs typeface="Cairo"/>
                <a:sym typeface="Cairo"/>
              </a:rPr>
              <a:t>*</a:t>
            </a:r>
            <a:r>
              <a:rPr b="1" lang="en">
                <a:solidFill>
                  <a:srgbClr val="FF0000"/>
                </a:solidFill>
                <a:latin typeface="Cairo"/>
                <a:ea typeface="Cairo"/>
                <a:cs typeface="Cairo"/>
                <a:sym typeface="Cairo"/>
              </a:rPr>
              <a:t>This table is important</a:t>
            </a:r>
            <a:endParaRPr b="1">
              <a:solidFill>
                <a:srgbClr val="FF0000"/>
              </a:solidFill>
              <a:latin typeface="Cairo"/>
              <a:ea typeface="Cairo"/>
              <a:cs typeface="Cairo"/>
              <a:sym typeface="Cairo"/>
            </a:endParaRPr>
          </a:p>
        </p:txBody>
      </p:sp>
      <p:sp>
        <p:nvSpPr>
          <p:cNvPr id="437" name="Google Shape;437;p56"/>
          <p:cNvSpPr/>
          <p:nvPr/>
        </p:nvSpPr>
        <p:spPr>
          <a:xfrm>
            <a:off x="-16" y="-15"/>
            <a:ext cx="6858000" cy="9903000"/>
          </a:xfrm>
          <a:prstGeom prst="frame">
            <a:avLst>
              <a:gd fmla="val 1366" name="adj1"/>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5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2" name="Shape 442"/>
        <p:cNvGrpSpPr/>
        <p:nvPr/>
      </p:nvGrpSpPr>
      <p:grpSpPr>
        <a:xfrm>
          <a:off x="0" y="0"/>
          <a:ext cx="0" cy="0"/>
          <a:chOff x="0" y="0"/>
          <a:chExt cx="0" cy="0"/>
        </a:xfrm>
      </p:grpSpPr>
      <p:sp>
        <p:nvSpPr>
          <p:cNvPr id="443" name="Google Shape;443;p57"/>
          <p:cNvSpPr txBox="1"/>
          <p:nvPr/>
        </p:nvSpPr>
        <p:spPr>
          <a:xfrm>
            <a:off x="204125" y="2339410"/>
            <a:ext cx="3000000" cy="611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1000"/>
              </a:spcAft>
              <a:buNone/>
            </a:pPr>
            <a:r>
              <a:rPr lang="en" sz="1800">
                <a:solidFill>
                  <a:srgbClr val="134F5C"/>
                </a:solidFill>
                <a:highlight>
                  <a:srgbClr val="EFEFEF"/>
                </a:highlight>
                <a:latin typeface="Josefin Sans"/>
                <a:ea typeface="Josefin Sans"/>
                <a:cs typeface="Josefin Sans"/>
                <a:sym typeface="Josefin Sans"/>
              </a:rPr>
              <a:t>Sympathetic Innervation (Thoracolumbar outflow)</a:t>
            </a:r>
            <a:endParaRPr/>
          </a:p>
        </p:txBody>
      </p:sp>
      <p:sp>
        <p:nvSpPr>
          <p:cNvPr id="444" name="Google Shape;444;p57"/>
          <p:cNvSpPr txBox="1"/>
          <p:nvPr/>
        </p:nvSpPr>
        <p:spPr>
          <a:xfrm>
            <a:off x="3390650" y="2266200"/>
            <a:ext cx="3282000" cy="757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1000"/>
              </a:spcAft>
              <a:buNone/>
            </a:pPr>
            <a:r>
              <a:rPr lang="en" sz="1800">
                <a:solidFill>
                  <a:srgbClr val="134F5C"/>
                </a:solidFill>
                <a:highlight>
                  <a:srgbClr val="EFEFEF"/>
                </a:highlight>
                <a:latin typeface="Josefin Sans"/>
                <a:ea typeface="Josefin Sans"/>
                <a:cs typeface="Josefin Sans"/>
                <a:sym typeface="Josefin Sans"/>
              </a:rPr>
              <a:t>Parasympathetic Innervation (Cranial &amp; Sacral outflow)</a:t>
            </a:r>
            <a:endParaRPr/>
          </a:p>
        </p:txBody>
      </p:sp>
      <p:sp>
        <p:nvSpPr>
          <p:cNvPr id="445" name="Google Shape;445;p57"/>
          <p:cNvSpPr/>
          <p:nvPr/>
        </p:nvSpPr>
        <p:spPr>
          <a:xfrm>
            <a:off x="3340250" y="2293675"/>
            <a:ext cx="3382800" cy="3723900"/>
          </a:xfrm>
          <a:prstGeom prst="rect">
            <a:avLst/>
          </a:prstGeom>
          <a:noFill/>
          <a:ln cap="flat" cmpd="sng" w="952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57"/>
          <p:cNvSpPr/>
          <p:nvPr/>
        </p:nvSpPr>
        <p:spPr>
          <a:xfrm>
            <a:off x="125775" y="2293675"/>
            <a:ext cx="3134400" cy="3723900"/>
          </a:xfrm>
          <a:prstGeom prst="rect">
            <a:avLst/>
          </a:prstGeom>
          <a:no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57"/>
          <p:cNvSpPr txBox="1"/>
          <p:nvPr/>
        </p:nvSpPr>
        <p:spPr>
          <a:xfrm>
            <a:off x="-25" y="2871175"/>
            <a:ext cx="3282000" cy="31494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Font typeface="Cairo"/>
              <a:buChar char="●"/>
            </a:pPr>
            <a:r>
              <a:rPr lang="en" sz="1300">
                <a:solidFill>
                  <a:schemeClr val="dk1"/>
                </a:solidFill>
                <a:latin typeface="Cairo"/>
                <a:ea typeface="Cairo"/>
                <a:cs typeface="Cairo"/>
                <a:sym typeface="Cairo"/>
              </a:rPr>
              <a:t>The sympathetic fibers originate in the spinal cord between segments T-5 and L2.</a:t>
            </a:r>
            <a:endParaRPr sz="1300">
              <a:solidFill>
                <a:schemeClr val="dk1"/>
              </a:solidFill>
              <a:latin typeface="Cairo"/>
              <a:ea typeface="Cairo"/>
              <a:cs typeface="Cairo"/>
              <a:sym typeface="Cairo"/>
            </a:endParaRPr>
          </a:p>
          <a:p>
            <a:pPr indent="-311150" lvl="0" marL="457200" rtl="0" algn="l">
              <a:spcBef>
                <a:spcPts val="50"/>
              </a:spcBef>
              <a:spcAft>
                <a:spcPts val="0"/>
              </a:spcAft>
              <a:buClr>
                <a:schemeClr val="dk1"/>
              </a:buClr>
              <a:buSzPts val="1300"/>
              <a:buFont typeface="Cairo"/>
              <a:buChar char="●"/>
            </a:pPr>
            <a:r>
              <a:rPr lang="en" sz="1300">
                <a:solidFill>
                  <a:schemeClr val="dk1"/>
                </a:solidFill>
                <a:latin typeface="Cairo"/>
                <a:ea typeface="Cairo"/>
                <a:cs typeface="Cairo"/>
                <a:sym typeface="Cairo"/>
              </a:rPr>
              <a:t>The sympathetics innervate essentially all of the GI tract.</a:t>
            </a:r>
            <a:endParaRPr sz="1300">
              <a:solidFill>
                <a:schemeClr val="dk1"/>
              </a:solidFill>
              <a:latin typeface="Cairo"/>
              <a:ea typeface="Cairo"/>
              <a:cs typeface="Cairo"/>
              <a:sym typeface="Cairo"/>
            </a:endParaRPr>
          </a:p>
          <a:p>
            <a:pPr indent="-311150" lvl="0" marL="457200" rtl="0" algn="l">
              <a:spcBef>
                <a:spcPts val="50"/>
              </a:spcBef>
              <a:spcAft>
                <a:spcPts val="0"/>
              </a:spcAft>
              <a:buClr>
                <a:schemeClr val="dk1"/>
              </a:buClr>
              <a:buSzPts val="1300"/>
              <a:buFont typeface="Cairo"/>
              <a:buChar char="●"/>
            </a:pPr>
            <a:r>
              <a:rPr lang="en" sz="1300">
                <a:solidFill>
                  <a:schemeClr val="dk1"/>
                </a:solidFill>
                <a:latin typeface="Cairo"/>
                <a:ea typeface="Cairo"/>
                <a:cs typeface="Cairo"/>
                <a:sym typeface="Cairo"/>
              </a:rPr>
              <a:t>The sympathetic nerve endings secrete mainly </a:t>
            </a:r>
            <a:r>
              <a:rPr lang="en" sz="1300">
                <a:solidFill>
                  <a:srgbClr val="FF0000"/>
                </a:solidFill>
                <a:latin typeface="Cairo"/>
                <a:ea typeface="Cairo"/>
                <a:cs typeface="Cairo"/>
                <a:sym typeface="Cairo"/>
              </a:rPr>
              <a:t>norepinephrine</a:t>
            </a:r>
            <a:r>
              <a:rPr lang="en" sz="1300">
                <a:solidFill>
                  <a:schemeClr val="dk1"/>
                </a:solidFill>
                <a:latin typeface="Cairo"/>
                <a:ea typeface="Cairo"/>
                <a:cs typeface="Cairo"/>
                <a:sym typeface="Cairo"/>
              </a:rPr>
              <a:t>.</a:t>
            </a:r>
            <a:endParaRPr sz="1300">
              <a:solidFill>
                <a:schemeClr val="dk1"/>
              </a:solidFill>
              <a:latin typeface="Cairo"/>
              <a:ea typeface="Cairo"/>
              <a:cs typeface="Cairo"/>
              <a:sym typeface="Cairo"/>
            </a:endParaRPr>
          </a:p>
          <a:p>
            <a:pPr indent="-311150" lvl="0" marL="457200" rtl="0" algn="l">
              <a:spcBef>
                <a:spcPts val="50"/>
              </a:spcBef>
              <a:spcAft>
                <a:spcPts val="0"/>
              </a:spcAft>
              <a:buClr>
                <a:schemeClr val="dk1"/>
              </a:buClr>
              <a:buSzPts val="1300"/>
              <a:buFont typeface="Cairo"/>
              <a:buChar char="●"/>
            </a:pPr>
            <a:r>
              <a:rPr lang="en" sz="1300">
                <a:solidFill>
                  <a:schemeClr val="dk1"/>
                </a:solidFill>
                <a:latin typeface="Cairo"/>
                <a:ea typeface="Cairo"/>
                <a:cs typeface="Cairo"/>
                <a:sym typeface="Cairo"/>
              </a:rPr>
              <a:t>Stimulation of the sympathetic nervous system </a:t>
            </a:r>
            <a:r>
              <a:rPr lang="en" sz="1300">
                <a:solidFill>
                  <a:srgbClr val="FF0000"/>
                </a:solidFill>
                <a:latin typeface="Cairo"/>
                <a:ea typeface="Cairo"/>
                <a:cs typeface="Cairo"/>
                <a:sym typeface="Cairo"/>
              </a:rPr>
              <a:t>inhibits</a:t>
            </a:r>
            <a:r>
              <a:rPr lang="en" sz="1300">
                <a:solidFill>
                  <a:schemeClr val="dk1"/>
                </a:solidFill>
                <a:latin typeface="Cairo"/>
                <a:ea typeface="Cairo"/>
                <a:cs typeface="Cairo"/>
                <a:sym typeface="Cairo"/>
              </a:rPr>
              <a:t> activity of the GI system.</a:t>
            </a:r>
            <a:endParaRPr sz="1300">
              <a:solidFill>
                <a:schemeClr val="dk1"/>
              </a:solidFill>
              <a:latin typeface="Cairo"/>
              <a:ea typeface="Cairo"/>
              <a:cs typeface="Cairo"/>
              <a:sym typeface="Cairo"/>
            </a:endParaRPr>
          </a:p>
          <a:p>
            <a:pPr indent="-311150" lvl="0" marL="457200" rtl="0" algn="l">
              <a:spcBef>
                <a:spcPts val="50"/>
              </a:spcBef>
              <a:spcAft>
                <a:spcPts val="50"/>
              </a:spcAft>
              <a:buClr>
                <a:schemeClr val="dk1"/>
              </a:buClr>
              <a:buSzPts val="1300"/>
              <a:buFont typeface="Cairo"/>
              <a:buChar char="●"/>
            </a:pPr>
            <a:r>
              <a:rPr lang="en" sz="1300">
                <a:solidFill>
                  <a:schemeClr val="dk1"/>
                </a:solidFill>
                <a:latin typeface="Cairo"/>
                <a:ea typeface="Cairo"/>
                <a:cs typeface="Cairo"/>
                <a:sym typeface="Cairo"/>
              </a:rPr>
              <a:t>Strong stimulation of the sympathetic system can inhibit motor movements of the gut so greatly that this literally can block movement of food through the GI tract.</a:t>
            </a:r>
            <a:endParaRPr sz="1300">
              <a:solidFill>
                <a:schemeClr val="dk1"/>
              </a:solidFill>
              <a:latin typeface="Cairo"/>
              <a:ea typeface="Cairo"/>
              <a:cs typeface="Cairo"/>
              <a:sym typeface="Cairo"/>
            </a:endParaRPr>
          </a:p>
        </p:txBody>
      </p:sp>
      <p:sp>
        <p:nvSpPr>
          <p:cNvPr id="448" name="Google Shape;448;p57"/>
          <p:cNvSpPr txBox="1"/>
          <p:nvPr/>
        </p:nvSpPr>
        <p:spPr>
          <a:xfrm>
            <a:off x="3182450" y="2814925"/>
            <a:ext cx="3648000" cy="3261900"/>
          </a:xfrm>
          <a:prstGeom prst="rect">
            <a:avLst/>
          </a:prstGeom>
          <a:noFill/>
          <a:ln>
            <a:noFill/>
          </a:ln>
        </p:spPr>
        <p:txBody>
          <a:bodyPr anchorCtr="0" anchor="ctr" bIns="91425" lIns="91425" spcFirstLastPara="1" rIns="91425" wrap="square" tIns="91425">
            <a:noAutofit/>
          </a:bodyPr>
          <a:lstStyle/>
          <a:p>
            <a:pPr indent="-311150" lvl="0" marL="457200" rtl="0" algn="l">
              <a:spcBef>
                <a:spcPts val="0"/>
              </a:spcBef>
              <a:spcAft>
                <a:spcPts val="0"/>
              </a:spcAft>
              <a:buClr>
                <a:srgbClr val="FF0000"/>
              </a:buClr>
              <a:buSzPts val="1300"/>
              <a:buFont typeface="Cairo"/>
              <a:buChar char="●"/>
            </a:pPr>
            <a:r>
              <a:rPr lang="en" sz="1300">
                <a:solidFill>
                  <a:srgbClr val="FF0000"/>
                </a:solidFill>
                <a:latin typeface="Cairo"/>
                <a:ea typeface="Cairo"/>
                <a:cs typeface="Cairo"/>
                <a:sym typeface="Cairo"/>
              </a:rPr>
              <a:t>The </a:t>
            </a:r>
            <a:r>
              <a:rPr b="1" lang="en" sz="1300">
                <a:solidFill>
                  <a:srgbClr val="FF0000"/>
                </a:solidFill>
                <a:latin typeface="Cairo"/>
                <a:ea typeface="Cairo"/>
                <a:cs typeface="Cairo"/>
                <a:sym typeface="Cairo"/>
              </a:rPr>
              <a:t>vagus nerves </a:t>
            </a:r>
            <a:r>
              <a:rPr lang="en" sz="1300">
                <a:solidFill>
                  <a:srgbClr val="FF0000"/>
                </a:solidFill>
                <a:latin typeface="Cairo"/>
                <a:ea typeface="Cairo"/>
                <a:cs typeface="Cairo"/>
                <a:sym typeface="Cairo"/>
              </a:rPr>
              <a:t>(cranial division) innervate the esophagus, stomach, pancreas and intestines down to the first half of the large intestine.</a:t>
            </a:r>
            <a:endParaRPr sz="1300">
              <a:solidFill>
                <a:srgbClr val="FF0000"/>
              </a:solidFill>
              <a:latin typeface="Cairo"/>
              <a:ea typeface="Cairo"/>
              <a:cs typeface="Cairo"/>
              <a:sym typeface="Cairo"/>
            </a:endParaRPr>
          </a:p>
          <a:p>
            <a:pPr indent="-311150" lvl="0" marL="457200" rtl="0" algn="l">
              <a:spcBef>
                <a:spcPts val="50"/>
              </a:spcBef>
              <a:spcAft>
                <a:spcPts val="0"/>
              </a:spcAft>
              <a:buClr>
                <a:srgbClr val="FF0000"/>
              </a:buClr>
              <a:buSzPts val="1300"/>
              <a:buFont typeface="Cairo"/>
              <a:buChar char="●"/>
            </a:pPr>
            <a:r>
              <a:rPr lang="en" sz="1300">
                <a:solidFill>
                  <a:srgbClr val="FF0000"/>
                </a:solidFill>
                <a:latin typeface="Cairo"/>
                <a:ea typeface="Cairo"/>
                <a:cs typeface="Cairo"/>
                <a:sym typeface="Cairo"/>
              </a:rPr>
              <a:t>The </a:t>
            </a:r>
            <a:r>
              <a:rPr b="1" lang="en" sz="1300">
                <a:solidFill>
                  <a:srgbClr val="FF0000"/>
                </a:solidFill>
                <a:latin typeface="Cairo"/>
                <a:ea typeface="Cairo"/>
                <a:cs typeface="Cairo"/>
                <a:sym typeface="Cairo"/>
              </a:rPr>
              <a:t>pelvic nerves</a:t>
            </a:r>
            <a:r>
              <a:rPr lang="en" sz="1300">
                <a:solidFill>
                  <a:srgbClr val="FF0000"/>
                </a:solidFill>
                <a:latin typeface="Cairo"/>
                <a:ea typeface="Cairo"/>
                <a:cs typeface="Cairo"/>
                <a:sym typeface="Cairo"/>
              </a:rPr>
              <a:t> (sacral division) innervate the distal half of the large intestine and the anus (to execute the defecation reflexes). </a:t>
            </a:r>
            <a:endParaRPr sz="1300">
              <a:solidFill>
                <a:srgbClr val="FF0000"/>
              </a:solidFill>
              <a:latin typeface="Cairo"/>
              <a:ea typeface="Cairo"/>
              <a:cs typeface="Cairo"/>
              <a:sym typeface="Cairo"/>
            </a:endParaRPr>
          </a:p>
          <a:p>
            <a:pPr indent="-311150" lvl="0" marL="457200" rtl="0" algn="l">
              <a:spcBef>
                <a:spcPts val="50"/>
              </a:spcBef>
              <a:spcAft>
                <a:spcPts val="0"/>
              </a:spcAft>
              <a:buClr>
                <a:schemeClr val="dk1"/>
              </a:buClr>
              <a:buSzPts val="1300"/>
              <a:buFont typeface="Cairo"/>
              <a:buChar char="●"/>
            </a:pPr>
            <a:r>
              <a:rPr lang="en" sz="1300">
                <a:solidFill>
                  <a:schemeClr val="dk1"/>
                </a:solidFill>
                <a:latin typeface="Cairo"/>
                <a:ea typeface="Cairo"/>
                <a:cs typeface="Cairo"/>
                <a:sym typeface="Cairo"/>
              </a:rPr>
              <a:t>The postganglionic neurons of the gastrointestinal parasympathetic system are located mainly in the myenteric and submucosal plexuses.</a:t>
            </a:r>
            <a:endParaRPr sz="1300">
              <a:solidFill>
                <a:schemeClr val="dk1"/>
              </a:solidFill>
              <a:latin typeface="Cairo"/>
              <a:ea typeface="Cairo"/>
              <a:cs typeface="Cairo"/>
              <a:sym typeface="Cairo"/>
            </a:endParaRPr>
          </a:p>
          <a:p>
            <a:pPr indent="-311150" lvl="0" marL="457200" rtl="0" algn="l">
              <a:spcBef>
                <a:spcPts val="50"/>
              </a:spcBef>
              <a:spcAft>
                <a:spcPts val="0"/>
              </a:spcAft>
              <a:buClr>
                <a:schemeClr val="dk1"/>
              </a:buClr>
              <a:buSzPts val="1300"/>
              <a:buFont typeface="Cairo"/>
              <a:buChar char="●"/>
            </a:pPr>
            <a:r>
              <a:rPr lang="en" sz="1300">
                <a:solidFill>
                  <a:schemeClr val="dk1"/>
                </a:solidFill>
                <a:latin typeface="Cairo"/>
                <a:ea typeface="Cairo"/>
                <a:cs typeface="Cairo"/>
                <a:sym typeface="Cairo"/>
              </a:rPr>
              <a:t>Stimulation of parasympathetic nerves causes general </a:t>
            </a:r>
            <a:r>
              <a:rPr lang="en" sz="1300">
                <a:solidFill>
                  <a:schemeClr val="dk1"/>
                </a:solidFill>
                <a:latin typeface="Cairo"/>
                <a:ea typeface="Cairo"/>
                <a:cs typeface="Cairo"/>
                <a:sym typeface="Cairo"/>
              </a:rPr>
              <a:t>stimulation</a:t>
            </a:r>
            <a:r>
              <a:rPr lang="en" sz="1300">
                <a:solidFill>
                  <a:schemeClr val="dk1"/>
                </a:solidFill>
                <a:latin typeface="Cairo"/>
                <a:ea typeface="Cairo"/>
                <a:cs typeface="Cairo"/>
                <a:sym typeface="Cairo"/>
              </a:rPr>
              <a:t> of entire </a:t>
            </a:r>
            <a:r>
              <a:rPr lang="en" sz="1300">
                <a:solidFill>
                  <a:schemeClr val="dk1"/>
                </a:solidFill>
                <a:latin typeface="Cairo"/>
                <a:ea typeface="Cairo"/>
                <a:cs typeface="Cairo"/>
                <a:sym typeface="Cairo"/>
              </a:rPr>
              <a:t>activity</a:t>
            </a:r>
            <a:r>
              <a:rPr lang="en" sz="1300">
                <a:solidFill>
                  <a:schemeClr val="dk1"/>
                </a:solidFill>
                <a:latin typeface="Cairo"/>
                <a:ea typeface="Cairo"/>
                <a:cs typeface="Cairo"/>
                <a:sym typeface="Cairo"/>
              </a:rPr>
              <a:t> of enteric nervous system. </a:t>
            </a:r>
            <a:endParaRPr sz="1300"/>
          </a:p>
        </p:txBody>
      </p:sp>
      <p:sp>
        <p:nvSpPr>
          <p:cNvPr id="449" name="Google Shape;449;p57"/>
          <p:cNvSpPr txBox="1"/>
          <p:nvPr/>
        </p:nvSpPr>
        <p:spPr>
          <a:xfrm>
            <a:off x="252050" y="310523"/>
            <a:ext cx="6513900" cy="168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Neural control of gastrointestinal function:</a:t>
            </a:r>
            <a:endParaRPr sz="1800">
              <a:solidFill>
                <a:srgbClr val="134F5C"/>
              </a:solidFill>
              <a:highlight>
                <a:srgbClr val="EFEFEF"/>
              </a:highlight>
              <a:latin typeface="Josefin Sans"/>
              <a:ea typeface="Josefin Sans"/>
              <a:cs typeface="Josefin Sans"/>
              <a:sym typeface="Josefin Sans"/>
            </a:endParaRPr>
          </a:p>
          <a:p>
            <a:pPr indent="-330200" lvl="0" marL="457200" rtl="0" algn="l">
              <a:spcBef>
                <a:spcPts val="1000"/>
              </a:spcBef>
              <a:spcAft>
                <a:spcPts val="0"/>
              </a:spcAft>
              <a:buClr>
                <a:srgbClr val="45818E"/>
              </a:buClr>
              <a:buSzPts val="1600"/>
              <a:buFont typeface="Josefin Sans"/>
              <a:buChar char="●"/>
            </a:pPr>
            <a:r>
              <a:rPr b="1" lang="en" sz="1600">
                <a:solidFill>
                  <a:srgbClr val="45818E"/>
                </a:solidFill>
                <a:latin typeface="Josefin Sans"/>
                <a:ea typeface="Josefin Sans"/>
                <a:cs typeface="Josefin Sans"/>
                <a:sym typeface="Josefin Sans"/>
              </a:rPr>
              <a:t>Autonomic Nervous System (ANS) is divided into:</a:t>
            </a:r>
            <a:endParaRPr b="1" sz="1600">
              <a:solidFill>
                <a:srgbClr val="45818E"/>
              </a:solidFill>
              <a:latin typeface="Josefin Sans"/>
              <a:ea typeface="Josefin Sans"/>
              <a:cs typeface="Josefin Sans"/>
              <a:sym typeface="Josefin Sans"/>
            </a:endParaRPr>
          </a:p>
          <a:p>
            <a:pPr indent="-317500" lvl="1" marL="914400" rtl="0" algn="l">
              <a:spcBef>
                <a:spcPts val="1000"/>
              </a:spcBef>
              <a:spcAft>
                <a:spcPts val="0"/>
              </a:spcAft>
              <a:buSzPts val="1400"/>
              <a:buFont typeface="Cairo"/>
              <a:buChar char="○"/>
            </a:pPr>
            <a:r>
              <a:rPr lang="en">
                <a:latin typeface="Cairo"/>
                <a:ea typeface="Cairo"/>
                <a:cs typeface="Cairo"/>
                <a:sym typeface="Cairo"/>
              </a:rPr>
              <a:t>Parasympathetic</a:t>
            </a:r>
            <a:endParaRPr>
              <a:latin typeface="Cairo"/>
              <a:ea typeface="Cairo"/>
              <a:cs typeface="Cairo"/>
              <a:sym typeface="Cairo"/>
            </a:endParaRPr>
          </a:p>
          <a:p>
            <a:pPr indent="-317500" lvl="1" marL="914400" rtl="0" algn="l">
              <a:spcBef>
                <a:spcPts val="0"/>
              </a:spcBef>
              <a:spcAft>
                <a:spcPts val="0"/>
              </a:spcAft>
              <a:buSzPts val="1400"/>
              <a:buFont typeface="Cairo"/>
              <a:buChar char="○"/>
            </a:pPr>
            <a:r>
              <a:rPr lang="en">
                <a:latin typeface="Cairo"/>
                <a:ea typeface="Cairo"/>
                <a:cs typeface="Cairo"/>
                <a:sym typeface="Cairo"/>
              </a:rPr>
              <a:t>Sympathetic</a:t>
            </a:r>
            <a:endParaRPr b="1" sz="1300">
              <a:latin typeface="Cairo"/>
              <a:ea typeface="Cairo"/>
              <a:cs typeface="Cairo"/>
              <a:sym typeface="Cairo"/>
            </a:endParaRPr>
          </a:p>
          <a:p>
            <a:pPr indent="-311150" lvl="1" marL="914400" rtl="0" algn="l">
              <a:spcBef>
                <a:spcPts val="0"/>
              </a:spcBef>
              <a:spcAft>
                <a:spcPts val="0"/>
              </a:spcAft>
              <a:buSzPts val="1300"/>
              <a:buFont typeface="Cairo"/>
              <a:buChar char="○"/>
            </a:pPr>
            <a:r>
              <a:rPr lang="en" sz="1300">
                <a:latin typeface="Cairo"/>
                <a:ea typeface="Cairo"/>
                <a:cs typeface="Cairo"/>
                <a:sym typeface="Cairo"/>
              </a:rPr>
              <a:t>Enteric Nervous system</a:t>
            </a:r>
            <a:endParaRPr sz="1300">
              <a:latin typeface="Cairo"/>
              <a:ea typeface="Cairo"/>
              <a:cs typeface="Cairo"/>
              <a:sym typeface="Cairo"/>
            </a:endParaRPr>
          </a:p>
        </p:txBody>
      </p:sp>
      <p:sp>
        <p:nvSpPr>
          <p:cNvPr id="450" name="Google Shape;450;p5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51" name="Google Shape;451;p57"/>
          <p:cNvSpPr/>
          <p:nvPr/>
        </p:nvSpPr>
        <p:spPr>
          <a:xfrm>
            <a:off x="-16" y="-15"/>
            <a:ext cx="6858000" cy="9903000"/>
          </a:xfrm>
          <a:prstGeom prst="frame">
            <a:avLst>
              <a:gd fmla="val 1366" name="adj1"/>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2" name="Google Shape;452;p57"/>
          <p:cNvPicPr preferRelativeResize="0"/>
          <p:nvPr/>
        </p:nvPicPr>
        <p:blipFill rotWithShape="1">
          <a:blip r:embed="rId3">
            <a:alphaModFix/>
          </a:blip>
          <a:srcRect b="4906" l="0" r="0" t="0"/>
          <a:stretch/>
        </p:blipFill>
        <p:spPr>
          <a:xfrm>
            <a:off x="1650936" y="6072550"/>
            <a:ext cx="3915999" cy="3723900"/>
          </a:xfrm>
          <a:prstGeom prst="rect">
            <a:avLst/>
          </a:prstGeom>
          <a:noFill/>
          <a:ln>
            <a:noFill/>
          </a:ln>
        </p:spPr>
      </p:pic>
      <p:pic>
        <p:nvPicPr>
          <p:cNvPr id="453" name="Google Shape;453;p57">
            <a:hlinkClick r:id="rId4"/>
          </p:cNvPr>
          <p:cNvPicPr preferRelativeResize="0"/>
          <p:nvPr/>
        </p:nvPicPr>
        <p:blipFill>
          <a:blip r:embed="rId5">
            <a:alphaModFix/>
          </a:blip>
          <a:stretch>
            <a:fillRect/>
          </a:stretch>
        </p:blipFill>
        <p:spPr>
          <a:xfrm>
            <a:off x="5623729" y="1307851"/>
            <a:ext cx="868332" cy="611401"/>
          </a:xfrm>
          <a:prstGeom prst="rect">
            <a:avLst/>
          </a:prstGeom>
          <a:noFill/>
          <a:ln>
            <a:noFill/>
          </a:ln>
        </p:spPr>
      </p:pic>
      <p:sp>
        <p:nvSpPr>
          <p:cNvPr id="454" name="Google Shape;454;p57"/>
          <p:cNvSpPr txBox="1"/>
          <p:nvPr/>
        </p:nvSpPr>
        <p:spPr>
          <a:xfrm>
            <a:off x="5312400" y="1045950"/>
            <a:ext cx="1491000" cy="26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2"/>
                </a:solidFill>
                <a:latin typeface="Cairo"/>
                <a:ea typeface="Cairo"/>
                <a:cs typeface="Cairo"/>
                <a:sym typeface="Cairo"/>
              </a:rPr>
              <a:t>Useful video </a:t>
            </a:r>
            <a:endParaRPr sz="1000">
              <a:solidFill>
                <a:schemeClr val="dk2"/>
              </a:solidFill>
              <a:latin typeface="Cairo"/>
              <a:ea typeface="Cairo"/>
              <a:cs typeface="Cairo"/>
              <a:sym typeface="Cai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8" name="Shape 458"/>
        <p:cNvGrpSpPr/>
        <p:nvPr/>
      </p:nvGrpSpPr>
      <p:grpSpPr>
        <a:xfrm>
          <a:off x="0" y="0"/>
          <a:ext cx="0" cy="0"/>
          <a:chOff x="0" y="0"/>
          <a:chExt cx="0" cy="0"/>
        </a:xfrm>
      </p:grpSpPr>
      <p:sp>
        <p:nvSpPr>
          <p:cNvPr id="459" name="Google Shape;459;p5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60" name="Google Shape;460;p58"/>
          <p:cNvSpPr txBox="1"/>
          <p:nvPr/>
        </p:nvSpPr>
        <p:spPr>
          <a:xfrm>
            <a:off x="312800" y="256310"/>
            <a:ext cx="3254400" cy="55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rgbClr val="134F5C"/>
                </a:solidFill>
                <a:highlight>
                  <a:srgbClr val="EFEFEF"/>
                </a:highlight>
                <a:latin typeface="Josefin Sans"/>
                <a:ea typeface="Josefin Sans"/>
                <a:cs typeface="Josefin Sans"/>
                <a:sym typeface="Josefin Sans"/>
              </a:rPr>
              <a:t>The Enteric Nervous System</a:t>
            </a:r>
            <a:r>
              <a:rPr lang="en" sz="1700">
                <a:solidFill>
                  <a:srgbClr val="FF0000"/>
                </a:solidFill>
                <a:highlight>
                  <a:srgbClr val="FFFF00"/>
                </a:highlight>
                <a:latin typeface="Alfa Slab One"/>
                <a:ea typeface="Alfa Slab One"/>
                <a:cs typeface="Alfa Slab One"/>
                <a:sym typeface="Alfa Slab One"/>
              </a:rPr>
              <a:t> </a:t>
            </a:r>
            <a:endParaRPr sz="1700">
              <a:solidFill>
                <a:srgbClr val="FF0000"/>
              </a:solidFill>
              <a:highlight>
                <a:srgbClr val="FFFF00"/>
              </a:highlight>
              <a:latin typeface="Alfa Slab One"/>
              <a:ea typeface="Alfa Slab One"/>
              <a:cs typeface="Alfa Slab One"/>
              <a:sym typeface="Alfa Slab One"/>
            </a:endParaRPr>
          </a:p>
          <a:p>
            <a:pPr indent="0" lvl="0" marL="0" rtl="0" algn="l">
              <a:spcBef>
                <a:spcPts val="0"/>
              </a:spcBef>
              <a:spcAft>
                <a:spcPts val="0"/>
              </a:spcAft>
              <a:buNone/>
            </a:pPr>
            <a:r>
              <a:t/>
            </a:r>
            <a:endParaRPr/>
          </a:p>
        </p:txBody>
      </p:sp>
      <p:sp>
        <p:nvSpPr>
          <p:cNvPr id="461" name="Google Shape;461;p58"/>
          <p:cNvSpPr txBox="1"/>
          <p:nvPr/>
        </p:nvSpPr>
        <p:spPr>
          <a:xfrm>
            <a:off x="223475" y="615349"/>
            <a:ext cx="6411000" cy="1243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400"/>
              </a:spcBef>
              <a:spcAft>
                <a:spcPts val="0"/>
              </a:spcAft>
              <a:buClr>
                <a:schemeClr val="dk1"/>
              </a:buClr>
              <a:buSzPts val="1400"/>
              <a:buFont typeface="Cairo"/>
              <a:buChar char="●"/>
            </a:pPr>
            <a:r>
              <a:rPr lang="en">
                <a:solidFill>
                  <a:schemeClr val="dk1"/>
                </a:solidFill>
                <a:latin typeface="Cairo"/>
                <a:ea typeface="Cairo"/>
                <a:cs typeface="Cairo"/>
                <a:sym typeface="Cairo"/>
              </a:rPr>
              <a:t>Enteric Nervous System (ENS) is the  nervous system of GI tract.</a:t>
            </a:r>
            <a:endParaRPr>
              <a:solidFill>
                <a:schemeClr val="dk1"/>
              </a:solidFill>
              <a:latin typeface="Cairo"/>
              <a:ea typeface="Cairo"/>
              <a:cs typeface="Cairo"/>
              <a:sym typeface="Cairo"/>
            </a:endParaRPr>
          </a:p>
          <a:p>
            <a:pPr indent="-317500" lvl="0" marL="457200" rtl="0" algn="l">
              <a:lnSpc>
                <a:spcPct val="100000"/>
              </a:lnSpc>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It lies entirely in the wall of the gut, beginning  in the esophagus and extending all the way to  the anus.</a:t>
            </a:r>
            <a:endParaRPr>
              <a:solidFill>
                <a:schemeClr val="dk1"/>
              </a:solidFill>
              <a:latin typeface="Cairo"/>
              <a:ea typeface="Cairo"/>
              <a:cs typeface="Cairo"/>
              <a:sym typeface="Cairo"/>
            </a:endParaRPr>
          </a:p>
          <a:p>
            <a:pPr indent="-317500" lvl="0" marL="457200" rtl="0" algn="l">
              <a:lnSpc>
                <a:spcPct val="100000"/>
              </a:lnSpc>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It has as many neurons as the spinal cord (about  100 million).</a:t>
            </a:r>
            <a:endParaRPr>
              <a:solidFill>
                <a:schemeClr val="dk1"/>
              </a:solidFill>
              <a:latin typeface="Cairo"/>
              <a:ea typeface="Cairo"/>
              <a:cs typeface="Cairo"/>
              <a:sym typeface="Cairo"/>
            </a:endParaRPr>
          </a:p>
        </p:txBody>
      </p:sp>
      <p:sp>
        <p:nvSpPr>
          <p:cNvPr id="462" name="Google Shape;462;p58"/>
          <p:cNvSpPr txBox="1"/>
          <p:nvPr/>
        </p:nvSpPr>
        <p:spPr>
          <a:xfrm>
            <a:off x="223475" y="1946300"/>
            <a:ext cx="5895000" cy="41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Components of The Enteric Nervous System</a:t>
            </a:r>
            <a:endParaRPr sz="1800">
              <a:solidFill>
                <a:srgbClr val="134F5C"/>
              </a:solidFill>
              <a:highlight>
                <a:srgbClr val="EFEFEF"/>
              </a:highlight>
            </a:endParaRPr>
          </a:p>
        </p:txBody>
      </p:sp>
      <p:pic>
        <p:nvPicPr>
          <p:cNvPr id="463" name="Google Shape;463;p58"/>
          <p:cNvPicPr preferRelativeResize="0"/>
          <p:nvPr/>
        </p:nvPicPr>
        <p:blipFill>
          <a:blip r:embed="rId3">
            <a:alphaModFix/>
          </a:blip>
          <a:stretch>
            <a:fillRect/>
          </a:stretch>
        </p:blipFill>
        <p:spPr>
          <a:xfrm>
            <a:off x="3947335" y="2452555"/>
            <a:ext cx="2736375" cy="2848975"/>
          </a:xfrm>
          <a:prstGeom prst="rect">
            <a:avLst/>
          </a:prstGeom>
          <a:noFill/>
          <a:ln>
            <a:noFill/>
          </a:ln>
        </p:spPr>
      </p:pic>
      <p:sp>
        <p:nvSpPr>
          <p:cNvPr id="464" name="Google Shape;464;p58"/>
          <p:cNvSpPr txBox="1"/>
          <p:nvPr/>
        </p:nvSpPr>
        <p:spPr>
          <a:xfrm>
            <a:off x="94850" y="2365400"/>
            <a:ext cx="3690300" cy="3173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
              </a:spcBef>
              <a:spcAft>
                <a:spcPts val="0"/>
              </a:spcAft>
              <a:buClr>
                <a:srgbClr val="000000"/>
              </a:buClr>
              <a:buSzPts val="1100"/>
              <a:buFont typeface="Arial"/>
              <a:buNone/>
            </a:pPr>
            <a:r>
              <a:rPr lang="en">
                <a:solidFill>
                  <a:schemeClr val="dk1"/>
                </a:solidFill>
                <a:latin typeface="Cairo"/>
                <a:ea typeface="Cairo"/>
                <a:cs typeface="Cairo"/>
                <a:sym typeface="Cairo"/>
              </a:rPr>
              <a:t>It is composed mainly of </a:t>
            </a:r>
            <a:r>
              <a:rPr b="1" lang="en">
                <a:solidFill>
                  <a:schemeClr val="dk1"/>
                </a:solidFill>
                <a:latin typeface="Cairo"/>
                <a:ea typeface="Cairo"/>
                <a:cs typeface="Cairo"/>
                <a:sym typeface="Cairo"/>
              </a:rPr>
              <a:t>two plexuses</a:t>
            </a:r>
            <a:r>
              <a:rPr lang="en">
                <a:solidFill>
                  <a:schemeClr val="dk1"/>
                </a:solidFill>
                <a:latin typeface="Cairo"/>
                <a:ea typeface="Cairo"/>
                <a:cs typeface="Cairo"/>
                <a:sym typeface="Cairo"/>
              </a:rPr>
              <a:t>:</a:t>
            </a:r>
            <a:endParaRPr>
              <a:solidFill>
                <a:schemeClr val="dk1"/>
              </a:solidFill>
              <a:latin typeface="Cairo"/>
              <a:ea typeface="Cairo"/>
              <a:cs typeface="Cairo"/>
              <a:sym typeface="Cairo"/>
            </a:endParaRPr>
          </a:p>
          <a:p>
            <a:pPr indent="-317500" lvl="0" marL="457200" marR="0" rtl="0" algn="l">
              <a:lnSpc>
                <a:spcPct val="115000"/>
              </a:lnSpc>
              <a:spcBef>
                <a:spcPts val="100"/>
              </a:spcBef>
              <a:spcAft>
                <a:spcPts val="0"/>
              </a:spcAft>
              <a:buClr>
                <a:schemeClr val="dk1"/>
              </a:buClr>
              <a:buSzPts val="1400"/>
              <a:buFont typeface="Cairo"/>
              <a:buAutoNum type="arabicPeriod"/>
            </a:pPr>
            <a:r>
              <a:rPr b="1" lang="en">
                <a:solidFill>
                  <a:schemeClr val="dk1"/>
                </a:solidFill>
                <a:latin typeface="Cairo"/>
                <a:ea typeface="Cairo"/>
                <a:cs typeface="Cairo"/>
                <a:sym typeface="Cairo"/>
              </a:rPr>
              <a:t>The myenteric (Auerbach’s)  plexus</a:t>
            </a:r>
            <a:endParaRPr b="1">
              <a:solidFill>
                <a:schemeClr val="dk1"/>
              </a:solidFill>
              <a:latin typeface="Cairo"/>
              <a:ea typeface="Cairo"/>
              <a:cs typeface="Cairo"/>
              <a:sym typeface="Cairo"/>
            </a:endParaRPr>
          </a:p>
          <a:p>
            <a:pPr indent="-317500" lvl="1" marL="914400" marR="0" rtl="0" algn="l">
              <a:lnSpc>
                <a:spcPct val="115000"/>
              </a:lnSpc>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Lies between the longitudinal and circular muscle layers.</a:t>
            </a:r>
            <a:endParaRPr>
              <a:solidFill>
                <a:schemeClr val="dk1"/>
              </a:solidFill>
              <a:latin typeface="Cairo"/>
              <a:ea typeface="Cairo"/>
              <a:cs typeface="Cairo"/>
              <a:sym typeface="Cairo"/>
            </a:endParaRPr>
          </a:p>
          <a:p>
            <a:pPr indent="-317500" lvl="1" marL="914400" marR="0" rtl="0" algn="l">
              <a:lnSpc>
                <a:spcPct val="115000"/>
              </a:lnSpc>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Consists mostly of a linear chain of many interconnecting neurons.</a:t>
            </a:r>
            <a:endParaRPr>
              <a:solidFill>
                <a:schemeClr val="dk1"/>
              </a:solidFill>
              <a:latin typeface="Cairo"/>
              <a:ea typeface="Cairo"/>
              <a:cs typeface="Cairo"/>
              <a:sym typeface="Cairo"/>
            </a:endParaRPr>
          </a:p>
          <a:p>
            <a:pPr indent="-317500" lvl="1" marL="914400" marR="0" rtl="0" algn="l">
              <a:lnSpc>
                <a:spcPct val="115000"/>
              </a:lnSpc>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The myenteric plexus has </a:t>
            </a:r>
            <a:r>
              <a:rPr lang="en" u="sng">
                <a:solidFill>
                  <a:schemeClr val="dk1"/>
                </a:solidFill>
                <a:latin typeface="Cairo"/>
                <a:ea typeface="Cairo"/>
                <a:cs typeface="Cairo"/>
                <a:sym typeface="Cairo"/>
              </a:rPr>
              <a:t>excitatory</a:t>
            </a:r>
            <a:r>
              <a:rPr lang="en">
                <a:solidFill>
                  <a:schemeClr val="dk1"/>
                </a:solidFill>
                <a:latin typeface="Cairo"/>
                <a:ea typeface="Cairo"/>
                <a:cs typeface="Cairo"/>
                <a:sym typeface="Cairo"/>
              </a:rPr>
              <a:t> and </a:t>
            </a:r>
            <a:r>
              <a:rPr lang="en" u="sng">
                <a:solidFill>
                  <a:schemeClr val="dk1"/>
                </a:solidFill>
                <a:latin typeface="Cairo"/>
                <a:ea typeface="Cairo"/>
                <a:cs typeface="Cairo"/>
                <a:sym typeface="Cairo"/>
              </a:rPr>
              <a:t>inhibitory</a:t>
            </a:r>
            <a:r>
              <a:rPr lang="en">
                <a:solidFill>
                  <a:schemeClr val="dk1"/>
                </a:solidFill>
                <a:latin typeface="Cairo"/>
                <a:ea typeface="Cairo"/>
                <a:cs typeface="Cairo"/>
                <a:sym typeface="Cairo"/>
              </a:rPr>
              <a:t> motor</a:t>
            </a:r>
            <a:br>
              <a:rPr lang="en">
                <a:solidFill>
                  <a:schemeClr val="dk1"/>
                </a:solidFill>
                <a:latin typeface="Cairo"/>
                <a:ea typeface="Cairo"/>
                <a:cs typeface="Cairo"/>
                <a:sym typeface="Cairo"/>
              </a:rPr>
            </a:br>
            <a:r>
              <a:rPr lang="en">
                <a:solidFill>
                  <a:schemeClr val="dk1"/>
                </a:solidFill>
                <a:latin typeface="Cairo"/>
                <a:ea typeface="Cairo"/>
                <a:cs typeface="Cairo"/>
                <a:sym typeface="Cairo"/>
              </a:rPr>
              <a:t>neurons.</a:t>
            </a:r>
            <a:endParaRPr>
              <a:solidFill>
                <a:schemeClr val="dk1"/>
              </a:solidFill>
              <a:latin typeface="Cairo"/>
              <a:ea typeface="Cairo"/>
              <a:cs typeface="Cairo"/>
              <a:sym typeface="Cairo"/>
            </a:endParaRPr>
          </a:p>
          <a:p>
            <a:pPr indent="-317500" lvl="0" marL="457200" marR="0" rtl="0" algn="l">
              <a:lnSpc>
                <a:spcPct val="115000"/>
              </a:lnSpc>
              <a:spcBef>
                <a:spcPts val="0"/>
              </a:spcBef>
              <a:spcAft>
                <a:spcPts val="0"/>
              </a:spcAft>
              <a:buClr>
                <a:schemeClr val="dk1"/>
              </a:buClr>
              <a:buSzPts val="1400"/>
              <a:buFont typeface="Cairo"/>
              <a:buAutoNum type="arabicPeriod"/>
            </a:pPr>
            <a:r>
              <a:rPr b="1" lang="en">
                <a:solidFill>
                  <a:schemeClr val="dk1"/>
                </a:solidFill>
                <a:latin typeface="Cairo"/>
                <a:ea typeface="Cairo"/>
                <a:cs typeface="Cairo"/>
                <a:sym typeface="Cairo"/>
              </a:rPr>
              <a:t>The submucosal (Meissner's)  plexus</a:t>
            </a:r>
            <a:endParaRPr b="1">
              <a:solidFill>
                <a:schemeClr val="dk1"/>
              </a:solidFill>
              <a:latin typeface="Cairo"/>
              <a:ea typeface="Cairo"/>
              <a:cs typeface="Cairo"/>
              <a:sym typeface="Cairo"/>
            </a:endParaRPr>
          </a:p>
          <a:p>
            <a:pPr indent="-317500" lvl="1" marL="914400" marR="0" rtl="0" algn="l">
              <a:lnSpc>
                <a:spcPct val="115000"/>
              </a:lnSpc>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Lies in the submucosa.</a:t>
            </a:r>
            <a:endParaRPr sz="2600">
              <a:solidFill>
                <a:srgbClr val="1B1511"/>
              </a:solidFill>
            </a:endParaRPr>
          </a:p>
          <a:p>
            <a:pPr indent="0" lvl="0" marL="0" rtl="0" algn="l">
              <a:spcBef>
                <a:spcPts val="0"/>
              </a:spcBef>
              <a:spcAft>
                <a:spcPts val="0"/>
              </a:spcAft>
              <a:buNone/>
            </a:pPr>
            <a:r>
              <a:t/>
            </a:r>
            <a:endParaRPr/>
          </a:p>
        </p:txBody>
      </p:sp>
      <p:cxnSp>
        <p:nvCxnSpPr>
          <p:cNvPr id="465" name="Google Shape;465;p58"/>
          <p:cNvCxnSpPr/>
          <p:nvPr/>
        </p:nvCxnSpPr>
        <p:spPr>
          <a:xfrm flipH="1" rot="10800000">
            <a:off x="3387623" y="3690732"/>
            <a:ext cx="532200" cy="1099500"/>
          </a:xfrm>
          <a:prstGeom prst="straightConnector1">
            <a:avLst/>
          </a:prstGeom>
          <a:noFill/>
          <a:ln cap="flat" cmpd="sng" w="9525">
            <a:solidFill>
              <a:schemeClr val="dk2"/>
            </a:solidFill>
            <a:prstDash val="solid"/>
            <a:round/>
            <a:headEnd len="med" w="med" type="none"/>
            <a:tailEnd len="med" w="med" type="triangle"/>
          </a:ln>
        </p:spPr>
      </p:cxnSp>
      <p:cxnSp>
        <p:nvCxnSpPr>
          <p:cNvPr id="466" name="Google Shape;466;p58"/>
          <p:cNvCxnSpPr/>
          <p:nvPr/>
        </p:nvCxnSpPr>
        <p:spPr>
          <a:xfrm>
            <a:off x="3387623" y="2866281"/>
            <a:ext cx="525600" cy="65400"/>
          </a:xfrm>
          <a:prstGeom prst="straightConnector1">
            <a:avLst/>
          </a:prstGeom>
          <a:noFill/>
          <a:ln cap="flat" cmpd="sng" w="9525">
            <a:solidFill>
              <a:schemeClr val="dk2"/>
            </a:solidFill>
            <a:prstDash val="solid"/>
            <a:round/>
            <a:headEnd len="med" w="med" type="none"/>
            <a:tailEnd len="med" w="med" type="triangle"/>
          </a:ln>
        </p:spPr>
      </p:cxnSp>
      <p:graphicFrame>
        <p:nvGraphicFramePr>
          <p:cNvPr id="467" name="Google Shape;467;p58"/>
          <p:cNvGraphicFramePr/>
          <p:nvPr/>
        </p:nvGraphicFramePr>
        <p:xfrm>
          <a:off x="312803" y="6259323"/>
          <a:ext cx="3000000" cy="3000000"/>
        </p:xfrm>
        <a:graphic>
          <a:graphicData uri="http://schemas.openxmlformats.org/drawingml/2006/table">
            <a:tbl>
              <a:tblPr>
                <a:noFill/>
                <a:tableStyleId>{3286A924-8122-4338-8508-4BECF9103915}</a:tableStyleId>
              </a:tblPr>
              <a:tblGrid>
                <a:gridCol w="3517450"/>
                <a:gridCol w="2689175"/>
              </a:tblGrid>
              <a:tr h="595725">
                <a:tc>
                  <a:txBody>
                    <a:bodyPr>
                      <a:noAutofit/>
                    </a:bodyPr>
                    <a:lstStyle/>
                    <a:p>
                      <a:pPr indent="0" lvl="0" marL="0" rtl="0" algn="ctr">
                        <a:lnSpc>
                          <a:spcPct val="115000"/>
                        </a:lnSpc>
                        <a:spcBef>
                          <a:spcPts val="100"/>
                        </a:spcBef>
                        <a:spcAft>
                          <a:spcPts val="0"/>
                        </a:spcAft>
                        <a:buNone/>
                      </a:pPr>
                      <a:r>
                        <a:rPr b="1" lang="en">
                          <a:solidFill>
                            <a:srgbClr val="FFFFFF"/>
                          </a:solidFill>
                          <a:latin typeface="Josefin Sans"/>
                          <a:ea typeface="Josefin Sans"/>
                          <a:cs typeface="Josefin Sans"/>
                          <a:sym typeface="Josefin Sans"/>
                        </a:rPr>
                        <a:t>M</a:t>
                      </a:r>
                      <a:r>
                        <a:rPr b="1" lang="en">
                          <a:solidFill>
                            <a:srgbClr val="FFFFFF"/>
                          </a:solidFill>
                          <a:latin typeface="Josefin Sans"/>
                          <a:ea typeface="Josefin Sans"/>
                          <a:cs typeface="Josefin Sans"/>
                          <a:sym typeface="Josefin Sans"/>
                        </a:rPr>
                        <a:t>yenteric plexus</a:t>
                      </a:r>
                      <a:endParaRPr b="1">
                        <a:solidFill>
                          <a:srgbClr val="FFFFFF"/>
                        </a:solidFill>
                        <a:latin typeface="Josefin Sans"/>
                        <a:ea typeface="Josefin Sans"/>
                        <a:cs typeface="Josefin Sans"/>
                        <a:sym typeface="Josefin Sans"/>
                      </a:endParaRPr>
                    </a:p>
                    <a:p>
                      <a:pPr indent="0" lvl="0" marL="0" rtl="0" algn="ctr">
                        <a:lnSpc>
                          <a:spcPct val="115000"/>
                        </a:lnSpc>
                        <a:spcBef>
                          <a:spcPts val="100"/>
                        </a:spcBef>
                        <a:spcAft>
                          <a:spcPts val="0"/>
                        </a:spcAft>
                        <a:buClr>
                          <a:schemeClr val="dk1"/>
                        </a:buClr>
                        <a:buSzPts val="1100"/>
                        <a:buFont typeface="Arial"/>
                        <a:buNone/>
                      </a:pPr>
                      <a:r>
                        <a:rPr lang="en" sz="1000">
                          <a:solidFill>
                            <a:srgbClr val="D9D9D9"/>
                          </a:solidFill>
                          <a:latin typeface="Josefin Sans"/>
                          <a:ea typeface="Josefin Sans"/>
                          <a:cs typeface="Josefin Sans"/>
                          <a:sym typeface="Josefin Sans"/>
                        </a:rPr>
                        <a:t>Deals with motility</a:t>
                      </a:r>
                      <a:endParaRPr sz="1000">
                        <a:solidFill>
                          <a:srgbClr val="D9D9D9"/>
                        </a:solidFill>
                        <a:latin typeface="Josefin Sans"/>
                        <a:ea typeface="Josefin Sans"/>
                        <a:cs typeface="Josefin Sans"/>
                        <a:sym typeface="Josefin Sans"/>
                      </a:endParaRPr>
                    </a:p>
                  </a:txBody>
                  <a:tcPr marT="91425" marB="91425" marR="91425" marL="91425" anchor="ctr">
                    <a:lnL cap="flat" cmpd="sng" w="9525">
                      <a:solidFill>
                        <a:srgbClr val="999999"/>
                      </a:solidFill>
                      <a:prstDash val="dashDot"/>
                      <a:round/>
                      <a:headEnd len="sm" w="sm" type="none"/>
                      <a:tailEnd len="sm" w="sm" type="none"/>
                    </a:lnL>
                    <a:lnR cap="flat" cmpd="sng" w="9525">
                      <a:solidFill>
                        <a:srgbClr val="999999"/>
                      </a:solidFill>
                      <a:prstDash val="dashDot"/>
                      <a:round/>
                      <a:headEnd len="sm" w="sm" type="none"/>
                      <a:tailEnd len="sm" w="sm" type="none"/>
                    </a:lnR>
                    <a:lnT cap="flat" cmpd="sng" w="9525">
                      <a:solidFill>
                        <a:srgbClr val="999999"/>
                      </a:solidFill>
                      <a:prstDash val="dashDot"/>
                      <a:round/>
                      <a:headEnd len="sm" w="sm" type="none"/>
                      <a:tailEnd len="sm" w="sm" type="none"/>
                    </a:lnT>
                    <a:lnB cap="flat" cmpd="sng" w="9525">
                      <a:solidFill>
                        <a:srgbClr val="999999"/>
                      </a:solidFill>
                      <a:prstDash val="dashDot"/>
                      <a:round/>
                      <a:headEnd len="sm" w="sm" type="none"/>
                      <a:tailEnd len="sm" w="sm" type="none"/>
                    </a:lnB>
                    <a:solidFill>
                      <a:srgbClr val="E69138"/>
                    </a:solidFill>
                  </a:tcPr>
                </a:tc>
                <a:tc>
                  <a:txBody>
                    <a:bodyPr>
                      <a:noAutofit/>
                    </a:bodyPr>
                    <a:lstStyle/>
                    <a:p>
                      <a:pPr indent="0" lvl="0" marL="0" rtl="0" algn="ctr">
                        <a:lnSpc>
                          <a:spcPct val="115000"/>
                        </a:lnSpc>
                        <a:spcBef>
                          <a:spcPts val="100"/>
                        </a:spcBef>
                        <a:spcAft>
                          <a:spcPts val="0"/>
                        </a:spcAft>
                        <a:buNone/>
                      </a:pPr>
                      <a:r>
                        <a:rPr b="1" lang="en">
                          <a:solidFill>
                            <a:srgbClr val="FFFFFF"/>
                          </a:solidFill>
                          <a:latin typeface="Josefin Sans"/>
                          <a:ea typeface="Josefin Sans"/>
                          <a:cs typeface="Josefin Sans"/>
                          <a:sym typeface="Josefin Sans"/>
                        </a:rPr>
                        <a:t>Submucosal  plexus</a:t>
                      </a:r>
                      <a:endParaRPr b="1">
                        <a:solidFill>
                          <a:srgbClr val="FFFFFF"/>
                        </a:solidFill>
                        <a:latin typeface="Josefin Sans"/>
                        <a:ea typeface="Josefin Sans"/>
                        <a:cs typeface="Josefin Sans"/>
                        <a:sym typeface="Josefin Sans"/>
                      </a:endParaRPr>
                    </a:p>
                    <a:p>
                      <a:pPr indent="0" lvl="0" marL="0" rtl="0" algn="ctr">
                        <a:lnSpc>
                          <a:spcPct val="115000"/>
                        </a:lnSpc>
                        <a:spcBef>
                          <a:spcPts val="100"/>
                        </a:spcBef>
                        <a:spcAft>
                          <a:spcPts val="0"/>
                        </a:spcAft>
                        <a:buClr>
                          <a:schemeClr val="dk1"/>
                        </a:buClr>
                        <a:buSzPts val="1100"/>
                        <a:buFont typeface="Arial"/>
                        <a:buNone/>
                      </a:pPr>
                      <a:r>
                        <a:rPr lang="en" sz="1000">
                          <a:solidFill>
                            <a:srgbClr val="D9D9D9"/>
                          </a:solidFill>
                          <a:latin typeface="Josefin Sans"/>
                          <a:ea typeface="Josefin Sans"/>
                          <a:cs typeface="Josefin Sans"/>
                          <a:sym typeface="Josefin Sans"/>
                        </a:rPr>
                        <a:t>Mainly excitatory</a:t>
                      </a:r>
                      <a:endParaRPr sz="1000">
                        <a:solidFill>
                          <a:srgbClr val="D9D9D9"/>
                        </a:solidFill>
                        <a:latin typeface="Josefin Sans"/>
                        <a:ea typeface="Josefin Sans"/>
                        <a:cs typeface="Josefin Sans"/>
                        <a:sym typeface="Josefin Sans"/>
                      </a:endParaRPr>
                    </a:p>
                  </a:txBody>
                  <a:tcPr marT="91425" marB="91425" marR="91425" marL="91425" anchor="ctr">
                    <a:lnL cap="flat" cmpd="sng" w="9525">
                      <a:solidFill>
                        <a:srgbClr val="999999"/>
                      </a:solidFill>
                      <a:prstDash val="dashDot"/>
                      <a:round/>
                      <a:headEnd len="sm" w="sm" type="none"/>
                      <a:tailEnd len="sm" w="sm" type="none"/>
                    </a:lnL>
                    <a:lnR cap="flat" cmpd="sng" w="9525">
                      <a:solidFill>
                        <a:srgbClr val="999999"/>
                      </a:solidFill>
                      <a:prstDash val="dashDot"/>
                      <a:round/>
                      <a:headEnd len="sm" w="sm" type="none"/>
                      <a:tailEnd len="sm" w="sm" type="none"/>
                    </a:lnR>
                    <a:lnT cap="flat" cmpd="sng" w="9525">
                      <a:solidFill>
                        <a:srgbClr val="999999"/>
                      </a:solidFill>
                      <a:prstDash val="dashDot"/>
                      <a:round/>
                      <a:headEnd len="sm" w="sm" type="none"/>
                      <a:tailEnd len="sm" w="sm" type="none"/>
                    </a:lnT>
                    <a:lnB cap="flat" cmpd="sng" w="9525">
                      <a:solidFill>
                        <a:srgbClr val="999999"/>
                      </a:solidFill>
                      <a:prstDash val="dashDot"/>
                      <a:round/>
                      <a:headEnd len="sm" w="sm" type="none"/>
                      <a:tailEnd len="sm" w="sm" type="none"/>
                    </a:lnB>
                    <a:solidFill>
                      <a:srgbClr val="674EA7"/>
                    </a:solidFill>
                  </a:tcPr>
                </a:tc>
              </a:tr>
              <a:tr h="2304700">
                <a:tc>
                  <a:txBody>
                    <a:bodyPr>
                      <a:noAutofit/>
                    </a:bodyPr>
                    <a:lstStyle/>
                    <a:p>
                      <a:pPr indent="-317500" lvl="0" marL="457200" rtl="0" algn="l">
                        <a:lnSpc>
                          <a:spcPct val="115000"/>
                        </a:lnSpc>
                        <a:spcBef>
                          <a:spcPts val="100"/>
                        </a:spcBef>
                        <a:spcAft>
                          <a:spcPts val="0"/>
                        </a:spcAft>
                        <a:buClr>
                          <a:schemeClr val="dk1"/>
                        </a:buClr>
                        <a:buSzPts val="1400"/>
                        <a:buFont typeface="Cairo"/>
                        <a:buChar char="●"/>
                      </a:pPr>
                      <a:r>
                        <a:rPr lang="en">
                          <a:solidFill>
                            <a:schemeClr val="dk1"/>
                          </a:solidFill>
                          <a:latin typeface="Cairo"/>
                          <a:ea typeface="Cairo"/>
                          <a:cs typeface="Cairo"/>
                          <a:sym typeface="Cairo"/>
                        </a:rPr>
                        <a:t>Increase tonic contraction</a:t>
                      </a:r>
                      <a:endParaRPr>
                        <a:solidFill>
                          <a:schemeClr val="dk1"/>
                        </a:solidFill>
                        <a:latin typeface="Cairo"/>
                        <a:ea typeface="Cairo"/>
                        <a:cs typeface="Cairo"/>
                        <a:sym typeface="Cairo"/>
                      </a:endParaRPr>
                    </a:p>
                    <a:p>
                      <a:pPr indent="-317500" lvl="0" marL="457200" rtl="0" algn="l">
                        <a:lnSpc>
                          <a:spcPct val="115000"/>
                        </a:lnSpc>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Increase intensity of the rhythmical contractions</a:t>
                      </a:r>
                      <a:endParaRPr>
                        <a:solidFill>
                          <a:schemeClr val="dk1"/>
                        </a:solidFill>
                        <a:latin typeface="Cairo"/>
                        <a:ea typeface="Cairo"/>
                        <a:cs typeface="Cairo"/>
                        <a:sym typeface="Cairo"/>
                      </a:endParaRPr>
                    </a:p>
                    <a:p>
                      <a:pPr indent="-317500" lvl="0" marL="457200" rtl="0" algn="l">
                        <a:lnSpc>
                          <a:spcPct val="115000"/>
                        </a:lnSpc>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Increase rate of rhythm of  contraction</a:t>
                      </a:r>
                      <a:endParaRPr>
                        <a:solidFill>
                          <a:schemeClr val="dk1"/>
                        </a:solidFill>
                        <a:latin typeface="Cairo"/>
                        <a:ea typeface="Cairo"/>
                        <a:cs typeface="Cairo"/>
                        <a:sym typeface="Cairo"/>
                      </a:endParaRPr>
                    </a:p>
                    <a:p>
                      <a:pPr indent="-317500" lvl="0" marL="457200" rtl="0" algn="l">
                        <a:lnSpc>
                          <a:spcPct val="115000"/>
                        </a:lnSpc>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Increased excitatory waves  conduction velocity along  gut wall</a:t>
                      </a:r>
                      <a:endParaRPr>
                        <a:solidFill>
                          <a:schemeClr val="dk1"/>
                        </a:solidFill>
                        <a:latin typeface="Cairo"/>
                        <a:ea typeface="Cairo"/>
                        <a:cs typeface="Cairo"/>
                        <a:sym typeface="Cairo"/>
                      </a:endParaRPr>
                    </a:p>
                    <a:p>
                      <a:pPr indent="-317500" lvl="0" marL="457200" rtl="0" algn="l">
                        <a:lnSpc>
                          <a:spcPct val="115000"/>
                        </a:lnSpc>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Some neurons are  inhibitory (e.g . pyloric &amp;  ileocecal valves).</a:t>
                      </a:r>
                      <a:endParaRPr/>
                    </a:p>
                  </a:txBody>
                  <a:tcPr marT="91425" marB="91425" marR="91425" marL="91425">
                    <a:lnL cap="flat" cmpd="sng" w="9525">
                      <a:solidFill>
                        <a:srgbClr val="999999"/>
                      </a:solidFill>
                      <a:prstDash val="dashDot"/>
                      <a:round/>
                      <a:headEnd len="sm" w="sm" type="none"/>
                      <a:tailEnd len="sm" w="sm" type="none"/>
                    </a:lnL>
                    <a:lnR cap="flat" cmpd="sng" w="9525">
                      <a:solidFill>
                        <a:srgbClr val="999999"/>
                      </a:solidFill>
                      <a:prstDash val="dashDot"/>
                      <a:round/>
                      <a:headEnd len="sm" w="sm" type="none"/>
                      <a:tailEnd len="sm" w="sm" type="none"/>
                    </a:lnR>
                    <a:lnT cap="flat" cmpd="sng" w="9525">
                      <a:solidFill>
                        <a:srgbClr val="999999"/>
                      </a:solidFill>
                      <a:prstDash val="dashDot"/>
                      <a:round/>
                      <a:headEnd len="sm" w="sm" type="none"/>
                      <a:tailEnd len="sm" w="sm" type="none"/>
                    </a:lnT>
                    <a:lnB cap="flat" cmpd="sng" w="9525">
                      <a:solidFill>
                        <a:srgbClr val="999999"/>
                      </a:solidFill>
                      <a:prstDash val="dashDot"/>
                      <a:round/>
                      <a:headEnd len="sm" w="sm" type="none"/>
                      <a:tailEnd len="sm" w="sm" type="none"/>
                    </a:lnB>
                    <a:solidFill>
                      <a:srgbClr val="FCE5CD"/>
                    </a:solidFill>
                  </a:tcPr>
                </a:tc>
                <a:tc>
                  <a:txBody>
                    <a:bodyPr>
                      <a:noAutofit/>
                    </a:bodyPr>
                    <a:lstStyle/>
                    <a:p>
                      <a:pPr indent="0" lvl="0" marL="0" rtl="0" algn="l">
                        <a:lnSpc>
                          <a:spcPct val="115000"/>
                        </a:lnSpc>
                        <a:spcBef>
                          <a:spcPts val="600"/>
                        </a:spcBef>
                        <a:spcAft>
                          <a:spcPts val="0"/>
                        </a:spcAft>
                        <a:buClr>
                          <a:schemeClr val="dk1"/>
                        </a:buClr>
                        <a:buSzPts val="1100"/>
                        <a:buFont typeface="Arial"/>
                        <a:buNone/>
                      </a:pPr>
                      <a:r>
                        <a:rPr lang="en">
                          <a:solidFill>
                            <a:schemeClr val="dk1"/>
                          </a:solidFill>
                          <a:latin typeface="Cairo"/>
                          <a:ea typeface="Cairo"/>
                          <a:cs typeface="Cairo"/>
                          <a:sym typeface="Cairo"/>
                        </a:rPr>
                        <a:t>Controls:-</a:t>
                      </a:r>
                      <a:endParaRPr>
                        <a:solidFill>
                          <a:schemeClr val="dk1"/>
                        </a:solidFill>
                        <a:latin typeface="Cairo"/>
                        <a:ea typeface="Cairo"/>
                        <a:cs typeface="Cairo"/>
                        <a:sym typeface="Cairo"/>
                      </a:endParaRPr>
                    </a:p>
                    <a:p>
                      <a:pPr indent="-317500" lvl="0" marL="457200" rtl="0" algn="l">
                        <a:lnSpc>
                          <a:spcPct val="115000"/>
                        </a:lnSpc>
                        <a:spcBef>
                          <a:spcPts val="500"/>
                        </a:spcBef>
                        <a:spcAft>
                          <a:spcPts val="0"/>
                        </a:spcAft>
                        <a:buClr>
                          <a:schemeClr val="dk1"/>
                        </a:buClr>
                        <a:buSzPts val="1400"/>
                        <a:buFont typeface="Cairo"/>
                        <a:buChar char="●"/>
                      </a:pPr>
                      <a:r>
                        <a:rPr lang="en">
                          <a:solidFill>
                            <a:schemeClr val="dk1"/>
                          </a:solidFill>
                          <a:latin typeface="Cairo"/>
                          <a:ea typeface="Cairo"/>
                          <a:cs typeface="Cairo"/>
                          <a:sym typeface="Cairo"/>
                        </a:rPr>
                        <a:t>Local intestinal secretion</a:t>
                      </a:r>
                      <a:endParaRPr>
                        <a:solidFill>
                          <a:schemeClr val="dk1"/>
                        </a:solidFill>
                        <a:latin typeface="Cairo"/>
                        <a:ea typeface="Cairo"/>
                        <a:cs typeface="Cairo"/>
                        <a:sym typeface="Cairo"/>
                      </a:endParaRPr>
                    </a:p>
                    <a:p>
                      <a:pPr indent="-317500" lvl="0" marL="457200" rtl="0" algn="l">
                        <a:lnSpc>
                          <a:spcPct val="115000"/>
                        </a:lnSpc>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Local absorption</a:t>
                      </a:r>
                      <a:endParaRPr>
                        <a:solidFill>
                          <a:schemeClr val="dk1"/>
                        </a:solidFill>
                        <a:latin typeface="Cairo"/>
                        <a:ea typeface="Cairo"/>
                        <a:cs typeface="Cairo"/>
                        <a:sym typeface="Cairo"/>
                      </a:endParaRPr>
                    </a:p>
                    <a:p>
                      <a:pPr indent="-317500" lvl="0" marL="457200" rtl="0" algn="l">
                        <a:lnSpc>
                          <a:spcPct val="115000"/>
                        </a:lnSpc>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Local blood flow</a:t>
                      </a:r>
                      <a:endParaRPr>
                        <a:solidFill>
                          <a:schemeClr val="dk1"/>
                        </a:solidFill>
                        <a:latin typeface="Cairo"/>
                        <a:ea typeface="Cairo"/>
                        <a:cs typeface="Cairo"/>
                        <a:sym typeface="Cairo"/>
                      </a:endParaRPr>
                    </a:p>
                    <a:p>
                      <a:pPr indent="-317500" lvl="0" marL="457200" rtl="0" algn="l">
                        <a:lnSpc>
                          <a:spcPct val="115000"/>
                        </a:lnSpc>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Local contraction  of submucosal  muscle  causing infolding of the gastrointestinal  mucosa.</a:t>
                      </a:r>
                      <a:endParaRPr/>
                    </a:p>
                  </a:txBody>
                  <a:tcPr marT="91425" marB="91425" marR="91425" marL="91425">
                    <a:lnL cap="flat" cmpd="sng" w="9525">
                      <a:solidFill>
                        <a:srgbClr val="999999"/>
                      </a:solidFill>
                      <a:prstDash val="dashDot"/>
                      <a:round/>
                      <a:headEnd len="sm" w="sm" type="none"/>
                      <a:tailEnd len="sm" w="sm" type="none"/>
                    </a:lnL>
                    <a:lnR cap="flat" cmpd="sng" w="9525">
                      <a:solidFill>
                        <a:srgbClr val="999999"/>
                      </a:solidFill>
                      <a:prstDash val="dashDot"/>
                      <a:round/>
                      <a:headEnd len="sm" w="sm" type="none"/>
                      <a:tailEnd len="sm" w="sm" type="none"/>
                    </a:lnR>
                    <a:lnT cap="flat" cmpd="sng" w="9525">
                      <a:solidFill>
                        <a:srgbClr val="999999"/>
                      </a:solidFill>
                      <a:prstDash val="dashDot"/>
                      <a:round/>
                      <a:headEnd len="sm" w="sm" type="none"/>
                      <a:tailEnd len="sm" w="sm" type="none"/>
                    </a:lnT>
                    <a:lnB cap="flat" cmpd="sng" w="9525">
                      <a:solidFill>
                        <a:srgbClr val="999999"/>
                      </a:solidFill>
                      <a:prstDash val="dashDot"/>
                      <a:round/>
                      <a:headEnd len="sm" w="sm" type="none"/>
                      <a:tailEnd len="sm" w="sm" type="none"/>
                    </a:lnB>
                    <a:solidFill>
                      <a:srgbClr val="D9D2E9"/>
                    </a:solidFill>
                  </a:tcPr>
                </a:tc>
              </a:tr>
            </a:tbl>
          </a:graphicData>
        </a:graphic>
      </p:graphicFrame>
      <p:sp>
        <p:nvSpPr>
          <p:cNvPr id="468" name="Google Shape;468;p58"/>
          <p:cNvSpPr/>
          <p:nvPr/>
        </p:nvSpPr>
        <p:spPr>
          <a:xfrm>
            <a:off x="-16" y="-15"/>
            <a:ext cx="6858000" cy="9903000"/>
          </a:xfrm>
          <a:prstGeom prst="frame">
            <a:avLst>
              <a:gd fmla="val 1366" name="adj1"/>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58"/>
          <p:cNvSpPr txBox="1"/>
          <p:nvPr/>
        </p:nvSpPr>
        <p:spPr>
          <a:xfrm>
            <a:off x="360875" y="5689524"/>
            <a:ext cx="5620200" cy="419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00"/>
              </a:spcBef>
              <a:spcAft>
                <a:spcPts val="0"/>
              </a:spcAft>
              <a:buNone/>
            </a:pPr>
            <a:r>
              <a:rPr lang="en" sz="1800">
                <a:solidFill>
                  <a:srgbClr val="134F5C"/>
                </a:solidFill>
                <a:highlight>
                  <a:srgbClr val="EFEFEF"/>
                </a:highlight>
                <a:latin typeface="Josefin Sans"/>
                <a:ea typeface="Josefin Sans"/>
                <a:cs typeface="Josefin Sans"/>
                <a:sym typeface="Josefin Sans"/>
              </a:rPr>
              <a:t>Functions of Myenteric and Submucosal Plexuses</a:t>
            </a:r>
            <a:endParaRPr sz="1800">
              <a:solidFill>
                <a:srgbClr val="134F5C"/>
              </a:solidFill>
              <a:highlight>
                <a:srgbClr val="EFEFEF"/>
              </a:highlight>
              <a:latin typeface="Josefin Sans"/>
              <a:ea typeface="Josefin Sans"/>
              <a:cs typeface="Josefin Sans"/>
              <a:sym typeface="Josefi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sp>
        <p:nvSpPr>
          <p:cNvPr id="474" name="Google Shape;474;p5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75" name="Google Shape;475;p59"/>
          <p:cNvSpPr txBox="1"/>
          <p:nvPr/>
        </p:nvSpPr>
        <p:spPr>
          <a:xfrm>
            <a:off x="609600" y="442354"/>
            <a:ext cx="5638800" cy="6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The Enteric Nervous System &amp; the  Extrinsic Nerves</a:t>
            </a:r>
            <a:endParaRPr sz="1800">
              <a:latin typeface="Josefin Sans"/>
              <a:ea typeface="Josefin Sans"/>
              <a:cs typeface="Josefin Sans"/>
              <a:sym typeface="Josefin Sans"/>
            </a:endParaRPr>
          </a:p>
        </p:txBody>
      </p:sp>
      <p:sp>
        <p:nvSpPr>
          <p:cNvPr id="476" name="Google Shape;476;p59"/>
          <p:cNvSpPr txBox="1"/>
          <p:nvPr/>
        </p:nvSpPr>
        <p:spPr>
          <a:xfrm>
            <a:off x="533400" y="897061"/>
            <a:ext cx="5638800" cy="86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
              </a:spcBef>
              <a:spcAft>
                <a:spcPts val="0"/>
              </a:spcAft>
              <a:buClr>
                <a:schemeClr val="dk1"/>
              </a:buClr>
              <a:buSzPts val="1100"/>
              <a:buFont typeface="Arial"/>
              <a:buNone/>
            </a:pPr>
            <a:r>
              <a:rPr lang="en">
                <a:solidFill>
                  <a:schemeClr val="dk1"/>
                </a:solidFill>
                <a:latin typeface="Cairo"/>
                <a:ea typeface="Cairo"/>
                <a:cs typeface="Cairo"/>
                <a:sym typeface="Cairo"/>
              </a:rPr>
              <a:t>The enteric nervous system can function on its own, independently of the  parasympathetic and sympathetic systems, however, these extrinsic nerves can  greatly enhance or inhibit gastrointestinal functions.</a:t>
            </a:r>
            <a:endParaRPr b="1" sz="2000">
              <a:solidFill>
                <a:srgbClr val="1B1511"/>
              </a:solidFill>
            </a:endParaRPr>
          </a:p>
          <a:p>
            <a:pPr indent="0" lvl="0" marL="0" rtl="0" algn="l">
              <a:spcBef>
                <a:spcPts val="0"/>
              </a:spcBef>
              <a:spcAft>
                <a:spcPts val="0"/>
              </a:spcAft>
              <a:buNone/>
            </a:pPr>
            <a:r>
              <a:t/>
            </a:r>
            <a:endParaRPr/>
          </a:p>
        </p:txBody>
      </p:sp>
      <p:pic>
        <p:nvPicPr>
          <p:cNvPr id="477" name="Google Shape;477;p59"/>
          <p:cNvPicPr preferRelativeResize="0"/>
          <p:nvPr/>
        </p:nvPicPr>
        <p:blipFill>
          <a:blip r:embed="rId3">
            <a:alphaModFix/>
          </a:blip>
          <a:stretch>
            <a:fillRect/>
          </a:stretch>
        </p:blipFill>
        <p:spPr>
          <a:xfrm>
            <a:off x="970600" y="1995413"/>
            <a:ext cx="5089100" cy="3337450"/>
          </a:xfrm>
          <a:prstGeom prst="rect">
            <a:avLst/>
          </a:prstGeom>
          <a:noFill/>
          <a:ln>
            <a:noFill/>
          </a:ln>
        </p:spPr>
      </p:pic>
      <p:sp>
        <p:nvSpPr>
          <p:cNvPr id="478" name="Google Shape;478;p59"/>
          <p:cNvSpPr/>
          <p:nvPr/>
        </p:nvSpPr>
        <p:spPr>
          <a:xfrm>
            <a:off x="266682" y="3193005"/>
            <a:ext cx="661500" cy="349800"/>
          </a:xfrm>
          <a:prstGeom prst="roundRect">
            <a:avLst>
              <a:gd fmla="val 16667" name="adj"/>
            </a:avLst>
          </a:prstGeom>
          <a:solidFill>
            <a:srgbClr val="D0E0E3"/>
          </a:solidFill>
          <a:ln>
            <a:noFill/>
          </a:ln>
        </p:spPr>
        <p:txBody>
          <a:bodyPr anchorCtr="0" anchor="ctr" bIns="91425" lIns="91425" spcFirstLastPara="1" rIns="91425" wrap="square" tIns="91425">
            <a:noAutofit/>
          </a:bodyPr>
          <a:lstStyle/>
          <a:p>
            <a:pPr indent="0" lvl="0" marL="0" rtl="0" algn="ctr">
              <a:lnSpc>
                <a:spcPct val="115000"/>
              </a:lnSpc>
              <a:spcBef>
                <a:spcPts val="100"/>
              </a:spcBef>
              <a:spcAft>
                <a:spcPts val="0"/>
              </a:spcAft>
              <a:buClr>
                <a:schemeClr val="dk1"/>
              </a:buClr>
              <a:buSzPts val="1100"/>
              <a:buFont typeface="Arial"/>
              <a:buNone/>
            </a:pPr>
            <a:r>
              <a:rPr lang="en" sz="700">
                <a:solidFill>
                  <a:srgbClr val="1B1511"/>
                </a:solidFill>
                <a:latin typeface="Cairo"/>
                <a:ea typeface="Cairo"/>
                <a:cs typeface="Cairo"/>
                <a:sym typeface="Cairo"/>
              </a:rPr>
              <a:t>Myenteric  plexus</a:t>
            </a:r>
            <a:endParaRPr sz="700">
              <a:latin typeface="Cairo"/>
              <a:ea typeface="Cairo"/>
              <a:cs typeface="Cairo"/>
              <a:sym typeface="Cairo"/>
            </a:endParaRPr>
          </a:p>
        </p:txBody>
      </p:sp>
      <p:sp>
        <p:nvSpPr>
          <p:cNvPr id="479" name="Google Shape;479;p59"/>
          <p:cNvSpPr/>
          <p:nvPr/>
        </p:nvSpPr>
        <p:spPr>
          <a:xfrm>
            <a:off x="266675" y="4327885"/>
            <a:ext cx="723600" cy="399900"/>
          </a:xfrm>
          <a:prstGeom prst="roundRect">
            <a:avLst>
              <a:gd fmla="val 16667" name="adj"/>
            </a:avLst>
          </a:prstGeom>
          <a:solidFill>
            <a:srgbClr val="D0E0E3"/>
          </a:solidFill>
          <a:ln>
            <a:noFill/>
          </a:ln>
        </p:spPr>
        <p:txBody>
          <a:bodyPr anchorCtr="0" anchor="ctr" bIns="91425" lIns="91425" spcFirstLastPara="1" rIns="91425" wrap="square" tIns="91425">
            <a:noAutofit/>
          </a:bodyPr>
          <a:lstStyle/>
          <a:p>
            <a:pPr indent="0" lvl="0" marL="0" rtl="0" algn="ctr">
              <a:lnSpc>
                <a:spcPct val="115000"/>
              </a:lnSpc>
              <a:spcBef>
                <a:spcPts val="100"/>
              </a:spcBef>
              <a:spcAft>
                <a:spcPts val="0"/>
              </a:spcAft>
              <a:buClr>
                <a:schemeClr val="dk1"/>
              </a:buClr>
              <a:buSzPts val="1100"/>
              <a:buFont typeface="Arial"/>
              <a:buNone/>
            </a:pPr>
            <a:r>
              <a:rPr lang="en" sz="700">
                <a:solidFill>
                  <a:srgbClr val="1B1511"/>
                </a:solidFill>
                <a:latin typeface="Cairo"/>
                <a:ea typeface="Cairo"/>
                <a:cs typeface="Cairo"/>
                <a:sym typeface="Cairo"/>
              </a:rPr>
              <a:t>Submucosal  plexus</a:t>
            </a:r>
            <a:endParaRPr sz="700">
              <a:latin typeface="Cairo"/>
              <a:ea typeface="Cairo"/>
              <a:cs typeface="Cairo"/>
              <a:sym typeface="Cairo"/>
            </a:endParaRPr>
          </a:p>
        </p:txBody>
      </p:sp>
      <p:sp>
        <p:nvSpPr>
          <p:cNvPr id="480" name="Google Shape;480;p59"/>
          <p:cNvSpPr/>
          <p:nvPr/>
        </p:nvSpPr>
        <p:spPr>
          <a:xfrm>
            <a:off x="4693475" y="1900013"/>
            <a:ext cx="878100" cy="438300"/>
          </a:xfrm>
          <a:prstGeom prst="roundRect">
            <a:avLst>
              <a:gd fmla="val 16667" name="adj"/>
            </a:avLst>
          </a:prstGeom>
          <a:solidFill>
            <a:srgbClr val="D0E0E3"/>
          </a:solidFill>
          <a:ln>
            <a:noFill/>
          </a:ln>
        </p:spPr>
        <p:txBody>
          <a:bodyPr anchorCtr="0" anchor="ctr" bIns="91425" lIns="91425" spcFirstLastPara="1" rIns="91425" wrap="square" tIns="91425">
            <a:noAutofit/>
          </a:bodyPr>
          <a:lstStyle/>
          <a:p>
            <a:pPr indent="0" lvl="0" marL="0" rtl="0" algn="ctr">
              <a:lnSpc>
                <a:spcPct val="115000"/>
              </a:lnSpc>
              <a:spcBef>
                <a:spcPts val="100"/>
              </a:spcBef>
              <a:spcAft>
                <a:spcPts val="0"/>
              </a:spcAft>
              <a:buClr>
                <a:schemeClr val="dk1"/>
              </a:buClr>
              <a:buSzPts val="1100"/>
              <a:buFont typeface="Arial"/>
              <a:buNone/>
            </a:pPr>
            <a:r>
              <a:rPr lang="en" sz="700">
                <a:solidFill>
                  <a:srgbClr val="1B1511"/>
                </a:solidFill>
                <a:latin typeface="Cairo"/>
                <a:ea typeface="Cairo"/>
                <a:cs typeface="Cairo"/>
                <a:sym typeface="Cairo"/>
              </a:rPr>
              <a:t>Parasympathetic  preganglionic  fibers</a:t>
            </a:r>
            <a:endParaRPr sz="700">
              <a:latin typeface="Cairo"/>
              <a:ea typeface="Cairo"/>
              <a:cs typeface="Cairo"/>
              <a:sym typeface="Cairo"/>
            </a:endParaRPr>
          </a:p>
        </p:txBody>
      </p:sp>
      <p:sp>
        <p:nvSpPr>
          <p:cNvPr id="481" name="Google Shape;481;p59"/>
          <p:cNvSpPr/>
          <p:nvPr/>
        </p:nvSpPr>
        <p:spPr>
          <a:xfrm>
            <a:off x="2438877" y="1919213"/>
            <a:ext cx="780300" cy="399900"/>
          </a:xfrm>
          <a:prstGeom prst="roundRect">
            <a:avLst>
              <a:gd fmla="val 16667" name="adj"/>
            </a:avLst>
          </a:prstGeom>
          <a:solidFill>
            <a:srgbClr val="D0E0E3"/>
          </a:solidFill>
          <a:ln>
            <a:noFill/>
          </a:ln>
        </p:spPr>
        <p:txBody>
          <a:bodyPr anchorCtr="0" anchor="ctr" bIns="91425" lIns="91425" spcFirstLastPara="1" rIns="91425" wrap="square" tIns="91425">
            <a:noAutofit/>
          </a:bodyPr>
          <a:lstStyle/>
          <a:p>
            <a:pPr indent="0" lvl="0" marL="0" rtl="0" algn="ctr">
              <a:lnSpc>
                <a:spcPct val="115000"/>
              </a:lnSpc>
              <a:spcBef>
                <a:spcPts val="100"/>
              </a:spcBef>
              <a:spcAft>
                <a:spcPts val="0"/>
              </a:spcAft>
              <a:buClr>
                <a:schemeClr val="dk1"/>
              </a:buClr>
              <a:buSzPts val="1100"/>
              <a:buFont typeface="Arial"/>
              <a:buNone/>
            </a:pPr>
            <a:r>
              <a:rPr lang="en" sz="700">
                <a:solidFill>
                  <a:srgbClr val="1B1511"/>
                </a:solidFill>
                <a:latin typeface="Cairo"/>
                <a:ea typeface="Cairo"/>
                <a:cs typeface="Cairo"/>
                <a:sym typeface="Cairo"/>
              </a:rPr>
              <a:t>Sympathetic  postganglionic  fibers</a:t>
            </a:r>
            <a:endParaRPr sz="700">
              <a:latin typeface="Cairo"/>
              <a:ea typeface="Cairo"/>
              <a:cs typeface="Cairo"/>
              <a:sym typeface="Cairo"/>
            </a:endParaRPr>
          </a:p>
        </p:txBody>
      </p:sp>
      <p:sp>
        <p:nvSpPr>
          <p:cNvPr id="482" name="Google Shape;482;p59"/>
          <p:cNvSpPr txBox="1"/>
          <p:nvPr/>
        </p:nvSpPr>
        <p:spPr>
          <a:xfrm>
            <a:off x="266700" y="6028348"/>
            <a:ext cx="6324600" cy="50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Types of Neurotransmitters Secreted by Enteric Neurons</a:t>
            </a:r>
            <a:endParaRPr sz="1800">
              <a:latin typeface="Josefin Sans"/>
              <a:ea typeface="Josefin Sans"/>
              <a:cs typeface="Josefin Sans"/>
              <a:sym typeface="Josefin Sans"/>
            </a:endParaRPr>
          </a:p>
        </p:txBody>
      </p:sp>
      <p:sp>
        <p:nvSpPr>
          <p:cNvPr id="483" name="Google Shape;483;p59"/>
          <p:cNvSpPr/>
          <p:nvPr/>
        </p:nvSpPr>
        <p:spPr>
          <a:xfrm>
            <a:off x="702125" y="7670125"/>
            <a:ext cx="1562100" cy="1308000"/>
          </a:xfrm>
          <a:prstGeom prst="roundRect">
            <a:avLst>
              <a:gd fmla="val 597" name="adj"/>
            </a:avLst>
          </a:prstGeom>
          <a:solidFill>
            <a:srgbClr val="EAD1DC"/>
          </a:solidFill>
          <a:ln cap="flat" cmpd="sng" w="9525">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l">
              <a:lnSpc>
                <a:spcPct val="115000"/>
              </a:lnSpc>
              <a:spcBef>
                <a:spcPts val="100"/>
              </a:spcBef>
              <a:spcAft>
                <a:spcPts val="0"/>
              </a:spcAft>
              <a:buNone/>
            </a:pPr>
            <a:r>
              <a:rPr lang="en">
                <a:solidFill>
                  <a:schemeClr val="dk1"/>
                </a:solidFill>
                <a:latin typeface="Cairo"/>
                <a:ea typeface="Cairo"/>
                <a:cs typeface="Cairo"/>
                <a:sym typeface="Cairo"/>
              </a:rPr>
              <a:t>1- </a:t>
            </a:r>
            <a:r>
              <a:rPr lang="en">
                <a:solidFill>
                  <a:srgbClr val="1B1511"/>
                </a:solidFill>
                <a:latin typeface="Cairo"/>
                <a:ea typeface="Cairo"/>
                <a:cs typeface="Cairo"/>
                <a:sym typeface="Cairo"/>
              </a:rPr>
              <a:t>Substance P</a:t>
            </a:r>
            <a:endParaRPr>
              <a:solidFill>
                <a:srgbClr val="1B1511"/>
              </a:solidFill>
              <a:latin typeface="Cairo"/>
              <a:ea typeface="Cairo"/>
              <a:cs typeface="Cairo"/>
              <a:sym typeface="Cairo"/>
            </a:endParaRPr>
          </a:p>
          <a:p>
            <a:pPr indent="0" lvl="0" marL="0" rtl="0" algn="l">
              <a:lnSpc>
                <a:spcPct val="115000"/>
              </a:lnSpc>
              <a:spcBef>
                <a:spcPts val="0"/>
              </a:spcBef>
              <a:spcAft>
                <a:spcPts val="0"/>
              </a:spcAft>
              <a:buNone/>
            </a:pPr>
            <a:r>
              <a:rPr lang="en">
                <a:solidFill>
                  <a:schemeClr val="dk1"/>
                </a:solidFill>
                <a:latin typeface="Cairo"/>
                <a:ea typeface="Cairo"/>
                <a:cs typeface="Cairo"/>
                <a:sym typeface="Cairo"/>
              </a:rPr>
              <a:t>2- </a:t>
            </a:r>
            <a:r>
              <a:rPr lang="en">
                <a:solidFill>
                  <a:srgbClr val="1B1511"/>
                </a:solidFill>
                <a:latin typeface="Cairo"/>
                <a:ea typeface="Cairo"/>
                <a:cs typeface="Cairo"/>
                <a:sym typeface="Cairo"/>
              </a:rPr>
              <a:t>Ach</a:t>
            </a:r>
            <a:endParaRPr>
              <a:latin typeface="Cairo"/>
              <a:ea typeface="Cairo"/>
              <a:cs typeface="Cairo"/>
              <a:sym typeface="Cairo"/>
            </a:endParaRPr>
          </a:p>
        </p:txBody>
      </p:sp>
      <p:sp>
        <p:nvSpPr>
          <p:cNvPr id="484" name="Google Shape;484;p59"/>
          <p:cNvSpPr/>
          <p:nvPr/>
        </p:nvSpPr>
        <p:spPr>
          <a:xfrm>
            <a:off x="-16" y="-15"/>
            <a:ext cx="6858000" cy="9903000"/>
          </a:xfrm>
          <a:prstGeom prst="frame">
            <a:avLst>
              <a:gd fmla="val 1366" name="adj1"/>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59"/>
          <p:cNvSpPr/>
          <p:nvPr/>
        </p:nvSpPr>
        <p:spPr>
          <a:xfrm>
            <a:off x="702125" y="6651613"/>
            <a:ext cx="1562100" cy="1333500"/>
          </a:xfrm>
          <a:prstGeom prst="flowChartOffpageConnector">
            <a:avLst/>
          </a:prstGeom>
          <a:solidFill>
            <a:srgbClr val="741B4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00"/>
              </a:spcBef>
              <a:spcAft>
                <a:spcPts val="0"/>
              </a:spcAft>
              <a:buNone/>
            </a:pPr>
            <a:r>
              <a:rPr lang="en">
                <a:solidFill>
                  <a:srgbClr val="FFFFFF"/>
                </a:solidFill>
                <a:latin typeface="Josefin Sans"/>
                <a:ea typeface="Josefin Sans"/>
                <a:cs typeface="Josefin Sans"/>
                <a:sym typeface="Josefin Sans"/>
              </a:rPr>
              <a:t>Excitatory for  motor neurons:</a:t>
            </a:r>
            <a:endParaRPr>
              <a:solidFill>
                <a:srgbClr val="FFFFFF"/>
              </a:solidFill>
              <a:latin typeface="Josefin Sans"/>
              <a:ea typeface="Josefin Sans"/>
              <a:cs typeface="Josefin Sans"/>
              <a:sym typeface="Josefin Sans"/>
            </a:endParaRPr>
          </a:p>
        </p:txBody>
      </p:sp>
      <p:sp>
        <p:nvSpPr>
          <p:cNvPr id="486" name="Google Shape;486;p59"/>
          <p:cNvSpPr/>
          <p:nvPr/>
        </p:nvSpPr>
        <p:spPr>
          <a:xfrm>
            <a:off x="2647950" y="7670125"/>
            <a:ext cx="1562100" cy="1308000"/>
          </a:xfrm>
          <a:prstGeom prst="roundRect">
            <a:avLst>
              <a:gd fmla="val 597" name="adj"/>
            </a:avLst>
          </a:prstGeom>
          <a:solidFill>
            <a:srgbClr val="CFE2F3"/>
          </a:solidFill>
          <a:ln cap="flat" cmpd="sng" w="9525">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l">
              <a:lnSpc>
                <a:spcPct val="115000"/>
              </a:lnSpc>
              <a:spcBef>
                <a:spcPts val="100"/>
              </a:spcBef>
              <a:spcAft>
                <a:spcPts val="0"/>
              </a:spcAft>
              <a:buNone/>
            </a:pPr>
            <a:r>
              <a:rPr lang="en">
                <a:solidFill>
                  <a:schemeClr val="dk1"/>
                </a:solidFill>
                <a:latin typeface="Cairo"/>
                <a:ea typeface="Cairo"/>
                <a:cs typeface="Cairo"/>
                <a:sym typeface="Cairo"/>
              </a:rPr>
              <a:t>1- </a:t>
            </a:r>
            <a:r>
              <a:rPr lang="en">
                <a:solidFill>
                  <a:srgbClr val="1B1511"/>
                </a:solidFill>
                <a:latin typeface="Cairo"/>
                <a:ea typeface="Cairo"/>
                <a:cs typeface="Cairo"/>
                <a:sym typeface="Cairo"/>
              </a:rPr>
              <a:t>Ach</a:t>
            </a:r>
            <a:endParaRPr>
              <a:solidFill>
                <a:srgbClr val="1B1511"/>
              </a:solidFill>
              <a:latin typeface="Cairo"/>
              <a:ea typeface="Cairo"/>
              <a:cs typeface="Cairo"/>
              <a:sym typeface="Cairo"/>
            </a:endParaRPr>
          </a:p>
          <a:p>
            <a:pPr indent="0" lvl="0" marL="0" rtl="0" algn="l">
              <a:lnSpc>
                <a:spcPct val="115000"/>
              </a:lnSpc>
              <a:spcBef>
                <a:spcPts val="0"/>
              </a:spcBef>
              <a:spcAft>
                <a:spcPts val="0"/>
              </a:spcAft>
              <a:buNone/>
            </a:pPr>
            <a:r>
              <a:rPr lang="en">
                <a:solidFill>
                  <a:schemeClr val="dk1"/>
                </a:solidFill>
                <a:latin typeface="Cairo"/>
                <a:ea typeface="Cairo"/>
                <a:cs typeface="Cairo"/>
                <a:sym typeface="Cairo"/>
              </a:rPr>
              <a:t>2- </a:t>
            </a:r>
            <a:r>
              <a:rPr lang="en">
                <a:solidFill>
                  <a:srgbClr val="1B1511"/>
                </a:solidFill>
                <a:latin typeface="Cairo"/>
                <a:ea typeface="Cairo"/>
                <a:cs typeface="Cairo"/>
                <a:sym typeface="Cairo"/>
              </a:rPr>
              <a:t>VIP</a:t>
            </a:r>
            <a:endParaRPr>
              <a:solidFill>
                <a:srgbClr val="1B1511"/>
              </a:solidFill>
              <a:latin typeface="Cairo"/>
              <a:ea typeface="Cairo"/>
              <a:cs typeface="Cairo"/>
              <a:sym typeface="Cairo"/>
            </a:endParaRPr>
          </a:p>
          <a:p>
            <a:pPr indent="0" lvl="0" marL="0" rtl="0" algn="l">
              <a:lnSpc>
                <a:spcPct val="115000"/>
              </a:lnSpc>
              <a:spcBef>
                <a:spcPts val="0"/>
              </a:spcBef>
              <a:spcAft>
                <a:spcPts val="0"/>
              </a:spcAft>
              <a:buNone/>
            </a:pPr>
            <a:r>
              <a:rPr lang="en">
                <a:solidFill>
                  <a:schemeClr val="dk1"/>
                </a:solidFill>
                <a:latin typeface="Cairo"/>
                <a:ea typeface="Cairo"/>
                <a:cs typeface="Cairo"/>
                <a:sym typeface="Cairo"/>
              </a:rPr>
              <a:t>3- </a:t>
            </a:r>
            <a:r>
              <a:rPr lang="en">
                <a:solidFill>
                  <a:srgbClr val="1B1511"/>
                </a:solidFill>
                <a:latin typeface="Cairo"/>
                <a:ea typeface="Cairo"/>
                <a:cs typeface="Cairo"/>
                <a:sym typeface="Cairo"/>
              </a:rPr>
              <a:t>Histamine</a:t>
            </a:r>
            <a:endParaRPr>
              <a:solidFill>
                <a:schemeClr val="dk1"/>
              </a:solidFill>
              <a:latin typeface="Cairo"/>
              <a:ea typeface="Cairo"/>
              <a:cs typeface="Cairo"/>
              <a:sym typeface="Cairo"/>
            </a:endParaRPr>
          </a:p>
        </p:txBody>
      </p:sp>
      <p:sp>
        <p:nvSpPr>
          <p:cNvPr id="487" name="Google Shape;487;p59"/>
          <p:cNvSpPr/>
          <p:nvPr/>
        </p:nvSpPr>
        <p:spPr>
          <a:xfrm>
            <a:off x="2647950" y="6651613"/>
            <a:ext cx="1562100" cy="1333500"/>
          </a:xfrm>
          <a:prstGeom prst="flowChartOffpageConnector">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00"/>
              </a:spcBef>
              <a:spcAft>
                <a:spcPts val="0"/>
              </a:spcAft>
              <a:buNone/>
            </a:pPr>
            <a:r>
              <a:rPr lang="en">
                <a:solidFill>
                  <a:srgbClr val="FFFFFF"/>
                </a:solidFill>
                <a:latin typeface="Josefin Sans"/>
                <a:ea typeface="Josefin Sans"/>
                <a:cs typeface="Josefin Sans"/>
                <a:sym typeface="Josefin Sans"/>
              </a:rPr>
              <a:t>Excitatory for  secretomotor  neurons:</a:t>
            </a:r>
            <a:endParaRPr>
              <a:solidFill>
                <a:srgbClr val="FFFFFF"/>
              </a:solidFill>
              <a:latin typeface="Josefin Sans"/>
              <a:ea typeface="Josefin Sans"/>
              <a:cs typeface="Josefin Sans"/>
              <a:sym typeface="Josefin Sans"/>
            </a:endParaRPr>
          </a:p>
        </p:txBody>
      </p:sp>
      <p:sp>
        <p:nvSpPr>
          <p:cNvPr id="488" name="Google Shape;488;p59"/>
          <p:cNvSpPr/>
          <p:nvPr/>
        </p:nvSpPr>
        <p:spPr>
          <a:xfrm>
            <a:off x="4593775" y="7670125"/>
            <a:ext cx="1562100" cy="1308000"/>
          </a:xfrm>
          <a:prstGeom prst="roundRect">
            <a:avLst>
              <a:gd fmla="val 597" name="adj"/>
            </a:avLst>
          </a:prstGeom>
          <a:solidFill>
            <a:srgbClr val="D9EAD3"/>
          </a:solidFill>
          <a:ln cap="flat" cmpd="sng" w="9525">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l">
              <a:lnSpc>
                <a:spcPct val="115000"/>
              </a:lnSpc>
              <a:spcBef>
                <a:spcPts val="100"/>
              </a:spcBef>
              <a:spcAft>
                <a:spcPts val="0"/>
              </a:spcAft>
              <a:buNone/>
            </a:pPr>
            <a:r>
              <a:rPr lang="en">
                <a:solidFill>
                  <a:schemeClr val="dk1"/>
                </a:solidFill>
                <a:latin typeface="Cairo"/>
                <a:ea typeface="Cairo"/>
                <a:cs typeface="Cairo"/>
                <a:sym typeface="Cairo"/>
              </a:rPr>
              <a:t>1- </a:t>
            </a:r>
            <a:r>
              <a:rPr lang="en">
                <a:solidFill>
                  <a:srgbClr val="1B1511"/>
                </a:solidFill>
                <a:latin typeface="Cairo"/>
                <a:ea typeface="Cairo"/>
                <a:cs typeface="Cairo"/>
                <a:sym typeface="Cairo"/>
              </a:rPr>
              <a:t>ATP</a:t>
            </a:r>
            <a:endParaRPr>
              <a:solidFill>
                <a:srgbClr val="1B1511"/>
              </a:solidFill>
              <a:latin typeface="Cairo"/>
              <a:ea typeface="Cairo"/>
              <a:cs typeface="Cairo"/>
              <a:sym typeface="Cairo"/>
            </a:endParaRPr>
          </a:p>
          <a:p>
            <a:pPr indent="0" lvl="0" marL="0" rtl="0" algn="l">
              <a:lnSpc>
                <a:spcPct val="115000"/>
              </a:lnSpc>
              <a:spcBef>
                <a:spcPts val="0"/>
              </a:spcBef>
              <a:spcAft>
                <a:spcPts val="0"/>
              </a:spcAft>
              <a:buNone/>
            </a:pPr>
            <a:r>
              <a:rPr lang="en">
                <a:solidFill>
                  <a:schemeClr val="dk1"/>
                </a:solidFill>
                <a:latin typeface="Cairo"/>
                <a:ea typeface="Cairo"/>
                <a:cs typeface="Cairo"/>
                <a:sym typeface="Cairo"/>
              </a:rPr>
              <a:t>2- </a:t>
            </a:r>
            <a:r>
              <a:rPr lang="en">
                <a:solidFill>
                  <a:srgbClr val="1B1511"/>
                </a:solidFill>
                <a:latin typeface="Cairo"/>
                <a:ea typeface="Cairo"/>
                <a:cs typeface="Cairo"/>
                <a:sym typeface="Cairo"/>
              </a:rPr>
              <a:t>NO</a:t>
            </a:r>
            <a:endParaRPr>
              <a:solidFill>
                <a:srgbClr val="1B1511"/>
              </a:solidFill>
              <a:latin typeface="Cairo"/>
              <a:ea typeface="Cairo"/>
              <a:cs typeface="Cairo"/>
              <a:sym typeface="Cairo"/>
            </a:endParaRPr>
          </a:p>
          <a:p>
            <a:pPr indent="0" lvl="0" marL="0" rtl="0" algn="l">
              <a:lnSpc>
                <a:spcPct val="115000"/>
              </a:lnSpc>
              <a:spcBef>
                <a:spcPts val="0"/>
              </a:spcBef>
              <a:spcAft>
                <a:spcPts val="0"/>
              </a:spcAft>
              <a:buNone/>
            </a:pPr>
            <a:r>
              <a:rPr lang="en">
                <a:solidFill>
                  <a:schemeClr val="dk1"/>
                </a:solidFill>
                <a:latin typeface="Cairo"/>
                <a:ea typeface="Cairo"/>
                <a:cs typeface="Cairo"/>
                <a:sym typeface="Cairo"/>
              </a:rPr>
              <a:t>3- </a:t>
            </a:r>
            <a:r>
              <a:rPr lang="en">
                <a:solidFill>
                  <a:srgbClr val="1B1511"/>
                </a:solidFill>
                <a:latin typeface="Cairo"/>
                <a:ea typeface="Cairo"/>
                <a:cs typeface="Cairo"/>
                <a:sym typeface="Cairo"/>
              </a:rPr>
              <a:t>VIP </a:t>
            </a:r>
            <a:endParaRPr>
              <a:solidFill>
                <a:schemeClr val="dk1"/>
              </a:solidFill>
              <a:latin typeface="Cairo"/>
              <a:ea typeface="Cairo"/>
              <a:cs typeface="Cairo"/>
              <a:sym typeface="Cairo"/>
            </a:endParaRPr>
          </a:p>
        </p:txBody>
      </p:sp>
      <p:sp>
        <p:nvSpPr>
          <p:cNvPr id="489" name="Google Shape;489;p59"/>
          <p:cNvSpPr/>
          <p:nvPr/>
        </p:nvSpPr>
        <p:spPr>
          <a:xfrm>
            <a:off x="4593775" y="6651613"/>
            <a:ext cx="1562100" cy="1333500"/>
          </a:xfrm>
          <a:prstGeom prst="flowChartOffpageConnector">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00"/>
              </a:spcBef>
              <a:spcAft>
                <a:spcPts val="0"/>
              </a:spcAft>
              <a:buNone/>
            </a:pPr>
            <a:r>
              <a:rPr lang="en">
                <a:solidFill>
                  <a:srgbClr val="FFFFFF"/>
                </a:solidFill>
                <a:latin typeface="Josefin Sans"/>
                <a:ea typeface="Josefin Sans"/>
                <a:cs typeface="Josefin Sans"/>
                <a:sym typeface="Josefin Sans"/>
              </a:rPr>
              <a:t>Inhibitory for motor neurons:</a:t>
            </a:r>
            <a:endParaRPr>
              <a:solidFill>
                <a:srgbClr val="FFFFFF"/>
              </a:solidFill>
              <a:latin typeface="Josefin Sans"/>
              <a:ea typeface="Josefin Sans"/>
              <a:cs typeface="Josefin Sans"/>
              <a:sym typeface="Josefi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3" name="Shape 493"/>
        <p:cNvGrpSpPr/>
        <p:nvPr/>
      </p:nvGrpSpPr>
      <p:grpSpPr>
        <a:xfrm>
          <a:off x="0" y="0"/>
          <a:ext cx="0" cy="0"/>
          <a:chOff x="0" y="0"/>
          <a:chExt cx="0" cy="0"/>
        </a:xfrm>
      </p:grpSpPr>
      <p:sp>
        <p:nvSpPr>
          <p:cNvPr id="494" name="Google Shape;494;p6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95" name="Google Shape;495;p60"/>
          <p:cNvSpPr txBox="1"/>
          <p:nvPr/>
        </p:nvSpPr>
        <p:spPr>
          <a:xfrm>
            <a:off x="1318950" y="328050"/>
            <a:ext cx="4220100" cy="757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Neurotransmitters &amp; Neuromodulators in Enteric </a:t>
            </a:r>
            <a:r>
              <a:rPr lang="en" sz="1800">
                <a:solidFill>
                  <a:srgbClr val="134F5C"/>
                </a:solidFill>
                <a:highlight>
                  <a:srgbClr val="EFEFEF"/>
                </a:highlight>
                <a:latin typeface="Josefin Sans"/>
                <a:ea typeface="Josefin Sans"/>
                <a:cs typeface="Josefin Sans"/>
                <a:sym typeface="Josefin Sans"/>
              </a:rPr>
              <a:t>Nervous</a:t>
            </a:r>
            <a:r>
              <a:rPr lang="en" sz="1800">
                <a:solidFill>
                  <a:srgbClr val="134F5C"/>
                </a:solidFill>
                <a:highlight>
                  <a:srgbClr val="EFEFEF"/>
                </a:highlight>
                <a:latin typeface="Josefin Sans"/>
                <a:ea typeface="Josefin Sans"/>
                <a:cs typeface="Josefin Sans"/>
                <a:sym typeface="Josefin Sans"/>
              </a:rPr>
              <a:t> System</a:t>
            </a:r>
            <a:endParaRPr sz="1800">
              <a:solidFill>
                <a:schemeClr val="dk1"/>
              </a:solidFill>
            </a:endParaRPr>
          </a:p>
        </p:txBody>
      </p:sp>
      <p:pic>
        <p:nvPicPr>
          <p:cNvPr id="496" name="Google Shape;496;p60"/>
          <p:cNvPicPr preferRelativeResize="0"/>
          <p:nvPr/>
        </p:nvPicPr>
        <p:blipFill rotWithShape="1">
          <a:blip r:embed="rId3">
            <a:alphaModFix/>
          </a:blip>
          <a:srcRect b="5476" l="2519" r="5854" t="11804"/>
          <a:stretch/>
        </p:blipFill>
        <p:spPr>
          <a:xfrm>
            <a:off x="371775" y="1085839"/>
            <a:ext cx="6114399" cy="4140310"/>
          </a:xfrm>
          <a:prstGeom prst="rect">
            <a:avLst/>
          </a:prstGeom>
          <a:noFill/>
          <a:ln cap="flat" cmpd="sng" w="9525">
            <a:solidFill>
              <a:schemeClr val="dk2"/>
            </a:solidFill>
            <a:prstDash val="solid"/>
            <a:round/>
            <a:headEnd len="sm" w="sm" type="none"/>
            <a:tailEnd len="sm" w="sm" type="none"/>
          </a:ln>
        </p:spPr>
      </p:pic>
      <p:sp>
        <p:nvSpPr>
          <p:cNvPr id="497" name="Google Shape;497;p60"/>
          <p:cNvSpPr txBox="1"/>
          <p:nvPr/>
        </p:nvSpPr>
        <p:spPr>
          <a:xfrm>
            <a:off x="266625" y="5467350"/>
            <a:ext cx="59829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Afferent Sensory Nerve Fibers from the Gut</a:t>
            </a:r>
            <a:endParaRPr sz="1800"/>
          </a:p>
        </p:txBody>
      </p:sp>
      <p:sp>
        <p:nvSpPr>
          <p:cNvPr id="498" name="Google Shape;498;p60"/>
          <p:cNvSpPr txBox="1"/>
          <p:nvPr/>
        </p:nvSpPr>
        <p:spPr>
          <a:xfrm>
            <a:off x="266625" y="5824584"/>
            <a:ext cx="6270300" cy="36765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00"/>
              </a:spcBef>
              <a:spcAft>
                <a:spcPts val="0"/>
              </a:spcAft>
              <a:buClr>
                <a:schemeClr val="dk1"/>
              </a:buClr>
              <a:buSzPts val="1400"/>
              <a:buFont typeface="Cairo"/>
              <a:buChar char="●"/>
            </a:pPr>
            <a:r>
              <a:rPr lang="en">
                <a:solidFill>
                  <a:schemeClr val="dk1"/>
                </a:solidFill>
                <a:latin typeface="Cairo"/>
                <a:ea typeface="Cairo"/>
                <a:cs typeface="Cairo"/>
                <a:sym typeface="Cairo"/>
              </a:rPr>
              <a:t>Many afferent sensory nerve fibers innervate the gut.</a:t>
            </a:r>
            <a:endParaRPr>
              <a:solidFill>
                <a:schemeClr val="dk1"/>
              </a:solidFill>
              <a:latin typeface="Cairo"/>
              <a:ea typeface="Cairo"/>
              <a:cs typeface="Cairo"/>
              <a:sym typeface="Cairo"/>
            </a:endParaRPr>
          </a:p>
          <a:p>
            <a:pPr indent="-317500" lvl="0" marL="457200" rtl="0" algn="l">
              <a:lnSpc>
                <a:spcPct val="115000"/>
              </a:lnSpc>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Some of them have their cell bodies in the ENS and some in  the dorsal root ganglia of the spinal cord.</a:t>
            </a:r>
            <a:endParaRPr>
              <a:solidFill>
                <a:schemeClr val="dk1"/>
              </a:solidFill>
              <a:latin typeface="Cairo"/>
              <a:ea typeface="Cairo"/>
              <a:cs typeface="Cairo"/>
              <a:sym typeface="Cairo"/>
            </a:endParaRPr>
          </a:p>
          <a:p>
            <a:pPr indent="-317500" lvl="0" marL="457200" rtl="0" algn="l">
              <a:lnSpc>
                <a:spcPct val="115000"/>
              </a:lnSpc>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These sensory nerves can be stimulated by:</a:t>
            </a:r>
            <a:endParaRPr>
              <a:solidFill>
                <a:schemeClr val="dk1"/>
              </a:solidFill>
              <a:latin typeface="Cairo"/>
              <a:ea typeface="Cairo"/>
              <a:cs typeface="Cairo"/>
              <a:sym typeface="Cairo"/>
            </a:endParaRPr>
          </a:p>
          <a:p>
            <a:pPr indent="-317500" lvl="1" marL="914400" rtl="0" algn="l">
              <a:lnSpc>
                <a:spcPct val="115000"/>
              </a:lnSpc>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1- irritation of the gut mucosa</a:t>
            </a:r>
            <a:endParaRPr>
              <a:solidFill>
                <a:schemeClr val="dk1"/>
              </a:solidFill>
              <a:latin typeface="Cairo"/>
              <a:ea typeface="Cairo"/>
              <a:cs typeface="Cairo"/>
              <a:sym typeface="Cairo"/>
            </a:endParaRPr>
          </a:p>
          <a:p>
            <a:pPr indent="-317500" lvl="1" marL="914400" rtl="0" algn="l">
              <a:lnSpc>
                <a:spcPct val="115000"/>
              </a:lnSpc>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2- excessive distention of the gut</a:t>
            </a:r>
            <a:endParaRPr>
              <a:solidFill>
                <a:schemeClr val="dk1"/>
              </a:solidFill>
              <a:latin typeface="Cairo"/>
              <a:ea typeface="Cairo"/>
              <a:cs typeface="Cairo"/>
              <a:sym typeface="Cairo"/>
            </a:endParaRPr>
          </a:p>
          <a:p>
            <a:pPr indent="-317500" lvl="1" marL="914400" rtl="0" algn="l">
              <a:lnSpc>
                <a:spcPct val="115000"/>
              </a:lnSpc>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3- presence of specific chemical substances in the gut.</a:t>
            </a:r>
            <a:endParaRPr>
              <a:solidFill>
                <a:schemeClr val="dk1"/>
              </a:solidFill>
              <a:latin typeface="Cairo"/>
              <a:ea typeface="Cairo"/>
              <a:cs typeface="Cairo"/>
              <a:sym typeface="Cairo"/>
            </a:endParaRPr>
          </a:p>
          <a:p>
            <a:pPr indent="-317500" lvl="0" marL="457200" rtl="0" algn="l">
              <a:lnSpc>
                <a:spcPct val="115000"/>
              </a:lnSpc>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Signals transmitted through the fibers can cause excitation or inhibition of intestinal movements or secretion.</a:t>
            </a:r>
            <a:endParaRPr>
              <a:solidFill>
                <a:schemeClr val="dk1"/>
              </a:solidFill>
              <a:latin typeface="Cairo"/>
              <a:ea typeface="Cairo"/>
              <a:cs typeface="Cairo"/>
              <a:sym typeface="Cairo"/>
            </a:endParaRPr>
          </a:p>
          <a:p>
            <a:pPr indent="-317500" lvl="0" marL="457200" rtl="0" algn="l">
              <a:lnSpc>
                <a:spcPct val="115000"/>
              </a:lnSpc>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Other sensory signals from the gut go all the way to multiple areas of the spinal cord and even the brain stem.</a:t>
            </a:r>
            <a:endParaRPr>
              <a:solidFill>
                <a:schemeClr val="dk1"/>
              </a:solidFill>
              <a:latin typeface="Cairo"/>
              <a:ea typeface="Cairo"/>
              <a:cs typeface="Cairo"/>
              <a:sym typeface="Cairo"/>
            </a:endParaRPr>
          </a:p>
          <a:p>
            <a:pPr indent="-317500" lvl="0" marL="457200" rtl="0" algn="l">
              <a:lnSpc>
                <a:spcPct val="115000"/>
              </a:lnSpc>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For example, 80% of the nerve fibers in the vagus nerves are  afferent rather than efferent. </a:t>
            </a:r>
            <a:endParaRPr>
              <a:solidFill>
                <a:schemeClr val="dk1"/>
              </a:solidFill>
              <a:latin typeface="Cairo"/>
              <a:ea typeface="Cairo"/>
              <a:cs typeface="Cairo"/>
              <a:sym typeface="Cairo"/>
            </a:endParaRPr>
          </a:p>
          <a:p>
            <a:pPr indent="-317500" lvl="0" marL="457200" rtl="0" algn="l">
              <a:lnSpc>
                <a:spcPct val="115000"/>
              </a:lnSpc>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These afferent fibers transmit  sensory signals from the GI tract into the medulla, which in  turn initiates vagal reflex signals (vagovagal reflexes).</a:t>
            </a:r>
            <a:endParaRPr/>
          </a:p>
        </p:txBody>
      </p:sp>
      <p:sp>
        <p:nvSpPr>
          <p:cNvPr id="499" name="Google Shape;499;p60"/>
          <p:cNvSpPr/>
          <p:nvPr/>
        </p:nvSpPr>
        <p:spPr>
          <a:xfrm>
            <a:off x="-16" y="-15"/>
            <a:ext cx="6858000" cy="9903000"/>
          </a:xfrm>
          <a:prstGeom prst="frame">
            <a:avLst>
              <a:gd fmla="val 1366" name="adj1"/>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3" name="Shape 503"/>
        <p:cNvGrpSpPr/>
        <p:nvPr/>
      </p:nvGrpSpPr>
      <p:grpSpPr>
        <a:xfrm>
          <a:off x="0" y="0"/>
          <a:ext cx="0" cy="0"/>
          <a:chOff x="0" y="0"/>
          <a:chExt cx="0" cy="0"/>
        </a:xfrm>
      </p:grpSpPr>
      <p:sp>
        <p:nvSpPr>
          <p:cNvPr id="504" name="Google Shape;504;p6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505" name="Google Shape;505;p61"/>
          <p:cNvPicPr preferRelativeResize="0"/>
          <p:nvPr/>
        </p:nvPicPr>
        <p:blipFill rotWithShape="1">
          <a:blip r:embed="rId3">
            <a:alphaModFix/>
          </a:blip>
          <a:srcRect b="18870" l="3997" r="6364" t="12282"/>
          <a:stretch/>
        </p:blipFill>
        <p:spPr>
          <a:xfrm>
            <a:off x="427250" y="1148843"/>
            <a:ext cx="6003499" cy="3458177"/>
          </a:xfrm>
          <a:prstGeom prst="rect">
            <a:avLst/>
          </a:prstGeom>
          <a:noFill/>
          <a:ln>
            <a:noFill/>
          </a:ln>
        </p:spPr>
      </p:pic>
      <p:sp>
        <p:nvSpPr>
          <p:cNvPr id="506" name="Google Shape;506;p61"/>
          <p:cNvSpPr txBox="1"/>
          <p:nvPr/>
        </p:nvSpPr>
        <p:spPr>
          <a:xfrm>
            <a:off x="175500" y="372667"/>
            <a:ext cx="6507000" cy="51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Summary of the Neural Control of  Gastrointestinal Function</a:t>
            </a:r>
            <a:endParaRPr sz="1800">
              <a:latin typeface="Josefin Sans"/>
              <a:ea typeface="Josefin Sans"/>
              <a:cs typeface="Josefin Sans"/>
              <a:sym typeface="Josefin Sans"/>
            </a:endParaRPr>
          </a:p>
        </p:txBody>
      </p:sp>
      <p:sp>
        <p:nvSpPr>
          <p:cNvPr id="507" name="Google Shape;507;p61"/>
          <p:cNvSpPr txBox="1"/>
          <p:nvPr>
            <p:ph idx="4294967295" type="title"/>
          </p:nvPr>
        </p:nvSpPr>
        <p:spPr>
          <a:xfrm>
            <a:off x="186650" y="4951472"/>
            <a:ext cx="6147300" cy="5970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1800">
                <a:solidFill>
                  <a:srgbClr val="134F5C"/>
                </a:solidFill>
                <a:highlight>
                  <a:srgbClr val="EFEFEF"/>
                </a:highlight>
                <a:latin typeface="Josefin Sans"/>
                <a:ea typeface="Josefin Sans"/>
                <a:cs typeface="Josefin Sans"/>
                <a:sym typeface="Josefin Sans"/>
              </a:rPr>
              <a:t>➣ Nervous Control of Gastrointestinal Blood Flow </a:t>
            </a:r>
            <a:endParaRPr sz="1800">
              <a:solidFill>
                <a:srgbClr val="134F5C"/>
              </a:solidFill>
              <a:highlight>
                <a:srgbClr val="EFEFEF"/>
              </a:highlight>
              <a:latin typeface="Josefin Sans"/>
              <a:ea typeface="Josefin Sans"/>
              <a:cs typeface="Josefin Sans"/>
              <a:sym typeface="Josefin Sans"/>
            </a:endParaRPr>
          </a:p>
          <a:p>
            <a:pPr indent="0" lvl="0" marL="0" rtl="0" algn="just">
              <a:spcBef>
                <a:spcPts val="0"/>
              </a:spcBef>
              <a:spcAft>
                <a:spcPts val="0"/>
              </a:spcAft>
              <a:buNone/>
            </a:pPr>
            <a:r>
              <a:t/>
            </a:r>
            <a:endParaRPr sz="1800">
              <a:latin typeface="Josefin Sans"/>
              <a:ea typeface="Josefin Sans"/>
              <a:cs typeface="Josefin Sans"/>
              <a:sym typeface="Josefin Sans"/>
            </a:endParaRPr>
          </a:p>
        </p:txBody>
      </p:sp>
      <p:graphicFrame>
        <p:nvGraphicFramePr>
          <p:cNvPr id="508" name="Google Shape;508;p61"/>
          <p:cNvGraphicFramePr/>
          <p:nvPr/>
        </p:nvGraphicFramePr>
        <p:xfrm>
          <a:off x="355350" y="5591197"/>
          <a:ext cx="3000000" cy="3000000"/>
        </p:xfrm>
        <a:graphic>
          <a:graphicData uri="http://schemas.openxmlformats.org/drawingml/2006/table">
            <a:tbl>
              <a:tblPr>
                <a:noFill/>
                <a:tableStyleId>{3286A924-8122-4338-8508-4BECF9103915}</a:tableStyleId>
              </a:tblPr>
              <a:tblGrid>
                <a:gridCol w="3073650"/>
                <a:gridCol w="3073650"/>
              </a:tblGrid>
              <a:tr h="768375">
                <a:tc>
                  <a:txBody>
                    <a:bodyPr>
                      <a:noAutofit/>
                    </a:bodyPr>
                    <a:lstStyle/>
                    <a:p>
                      <a:pPr indent="0" lvl="0" marL="0" rtl="0" algn="ctr">
                        <a:spcBef>
                          <a:spcPts val="0"/>
                        </a:spcBef>
                        <a:spcAft>
                          <a:spcPts val="0"/>
                        </a:spcAft>
                        <a:buNone/>
                      </a:pPr>
                      <a:r>
                        <a:rPr lang="en" sz="1600">
                          <a:latin typeface="Josefin Sans"/>
                          <a:ea typeface="Josefin Sans"/>
                          <a:cs typeface="Josefin Sans"/>
                          <a:sym typeface="Josefin Sans"/>
                        </a:rPr>
                        <a:t>1-Parasympathetic stimulation</a:t>
                      </a:r>
                      <a:endParaRPr sz="1600">
                        <a:latin typeface="Josefin Sans"/>
                        <a:ea typeface="Josefin Sans"/>
                        <a:cs typeface="Josefin Sans"/>
                        <a:sym typeface="Josefin Sans"/>
                      </a:endParaRPr>
                    </a:p>
                  </a:txBody>
                  <a:tcPr marT="91425" marB="91425" marR="91425" marL="91425" anchor="ctr">
                    <a:lnL cap="flat" cmpd="sng" w="9525">
                      <a:solidFill>
                        <a:srgbClr val="134F5C"/>
                      </a:solidFill>
                      <a:prstDash val="dashDot"/>
                      <a:round/>
                      <a:headEnd len="sm" w="sm" type="none"/>
                      <a:tailEnd len="sm" w="sm" type="none"/>
                    </a:lnL>
                    <a:lnR cap="flat" cmpd="sng" w="9525">
                      <a:solidFill>
                        <a:srgbClr val="134F5C"/>
                      </a:solidFill>
                      <a:prstDash val="dashDot"/>
                      <a:round/>
                      <a:headEnd len="sm" w="sm" type="none"/>
                      <a:tailEnd len="sm" w="sm" type="none"/>
                    </a:lnR>
                    <a:lnT cap="flat" cmpd="sng" w="9525">
                      <a:solidFill>
                        <a:srgbClr val="134F5C"/>
                      </a:solidFill>
                      <a:prstDash val="dashDot"/>
                      <a:round/>
                      <a:headEnd len="sm" w="sm" type="none"/>
                      <a:tailEnd len="sm" w="sm" type="none"/>
                    </a:lnT>
                    <a:lnB cap="flat" cmpd="sng" w="9525">
                      <a:solidFill>
                        <a:srgbClr val="134F5C"/>
                      </a:solidFill>
                      <a:prstDash val="dashDot"/>
                      <a:round/>
                      <a:headEnd len="sm" w="sm" type="none"/>
                      <a:tailEnd len="sm" w="sm" type="none"/>
                    </a:lnB>
                    <a:solidFill>
                      <a:srgbClr val="D9EAD3"/>
                    </a:solidFill>
                  </a:tcPr>
                </a:tc>
                <a:tc>
                  <a:txBody>
                    <a:bodyPr>
                      <a:noAutofit/>
                    </a:bodyPr>
                    <a:lstStyle/>
                    <a:p>
                      <a:pPr indent="0" lvl="0" marL="0" rtl="0" algn="ctr">
                        <a:spcBef>
                          <a:spcPts val="0"/>
                        </a:spcBef>
                        <a:spcAft>
                          <a:spcPts val="0"/>
                        </a:spcAft>
                        <a:buNone/>
                      </a:pPr>
                      <a:r>
                        <a:rPr lang="en" sz="1600">
                          <a:latin typeface="Josefin Sans"/>
                          <a:ea typeface="Josefin Sans"/>
                          <a:cs typeface="Josefin Sans"/>
                          <a:sym typeface="Josefin Sans"/>
                        </a:rPr>
                        <a:t>2-Sympathetic stimulation</a:t>
                      </a:r>
                      <a:endParaRPr sz="1600">
                        <a:latin typeface="Josefin Sans"/>
                        <a:ea typeface="Josefin Sans"/>
                        <a:cs typeface="Josefin Sans"/>
                        <a:sym typeface="Josefin Sans"/>
                      </a:endParaRPr>
                    </a:p>
                  </a:txBody>
                  <a:tcPr marT="91425" marB="91425" marR="91425" marL="91425" anchor="ctr">
                    <a:lnL cap="flat" cmpd="sng" w="9525">
                      <a:solidFill>
                        <a:srgbClr val="134F5C"/>
                      </a:solidFill>
                      <a:prstDash val="dashDot"/>
                      <a:round/>
                      <a:headEnd len="sm" w="sm" type="none"/>
                      <a:tailEnd len="sm" w="sm" type="none"/>
                    </a:lnL>
                    <a:lnR cap="flat" cmpd="sng" w="9525">
                      <a:solidFill>
                        <a:srgbClr val="134F5C"/>
                      </a:solidFill>
                      <a:prstDash val="dashDot"/>
                      <a:round/>
                      <a:headEnd len="sm" w="sm" type="none"/>
                      <a:tailEnd len="sm" w="sm" type="none"/>
                    </a:lnR>
                    <a:lnT cap="flat" cmpd="sng" w="9525">
                      <a:solidFill>
                        <a:srgbClr val="134F5C"/>
                      </a:solidFill>
                      <a:prstDash val="dashDot"/>
                      <a:round/>
                      <a:headEnd len="sm" w="sm" type="none"/>
                      <a:tailEnd len="sm" w="sm" type="none"/>
                    </a:lnT>
                    <a:lnB cap="flat" cmpd="sng" w="9525">
                      <a:solidFill>
                        <a:srgbClr val="134F5C"/>
                      </a:solidFill>
                      <a:prstDash val="dashDot"/>
                      <a:round/>
                      <a:headEnd len="sm" w="sm" type="none"/>
                      <a:tailEnd len="sm" w="sm" type="none"/>
                    </a:lnB>
                    <a:solidFill>
                      <a:srgbClr val="F4CCCC"/>
                    </a:solidFill>
                  </a:tcPr>
                </a:tc>
              </a:tr>
              <a:tr h="2397200">
                <a:tc>
                  <a:txBody>
                    <a:bodyPr>
                      <a:noAutofit/>
                    </a:bodyPr>
                    <a:lstStyle/>
                    <a:p>
                      <a:pPr indent="0" lvl="0" marL="0" rtl="0" algn="l">
                        <a:spcBef>
                          <a:spcPts val="0"/>
                        </a:spcBef>
                        <a:spcAft>
                          <a:spcPts val="0"/>
                        </a:spcAft>
                        <a:buNone/>
                      </a:pPr>
                      <a:r>
                        <a:t/>
                      </a:r>
                      <a:endParaRPr/>
                    </a:p>
                    <a:p>
                      <a:pPr indent="-323850" lvl="0" marL="457200" rtl="0" algn="l">
                        <a:spcBef>
                          <a:spcPts val="0"/>
                        </a:spcBef>
                        <a:spcAft>
                          <a:spcPts val="0"/>
                        </a:spcAft>
                        <a:buSzPts val="1500"/>
                        <a:buFont typeface="Cairo"/>
                        <a:buChar char="●"/>
                      </a:pPr>
                      <a:r>
                        <a:rPr lang="en" sz="1500">
                          <a:latin typeface="Cairo"/>
                          <a:ea typeface="Cairo"/>
                          <a:cs typeface="Cairo"/>
                          <a:sym typeface="Cairo"/>
                        </a:rPr>
                        <a:t>Increases local blood flow at the same time that it increases glandular secretion.</a:t>
                      </a:r>
                      <a:endParaRPr sz="1500">
                        <a:latin typeface="Cairo"/>
                        <a:ea typeface="Cairo"/>
                        <a:cs typeface="Cairo"/>
                        <a:sym typeface="Cairo"/>
                      </a:endParaRPr>
                    </a:p>
                  </a:txBody>
                  <a:tcPr marT="91425" marB="91425" marR="91425" marL="91425">
                    <a:lnL cap="flat" cmpd="sng" w="9525">
                      <a:solidFill>
                        <a:srgbClr val="134F5C"/>
                      </a:solidFill>
                      <a:prstDash val="dashDot"/>
                      <a:round/>
                      <a:headEnd len="sm" w="sm" type="none"/>
                      <a:tailEnd len="sm" w="sm" type="none"/>
                    </a:lnL>
                    <a:lnR cap="flat" cmpd="sng" w="9525">
                      <a:solidFill>
                        <a:srgbClr val="134F5C"/>
                      </a:solidFill>
                      <a:prstDash val="dashDot"/>
                      <a:round/>
                      <a:headEnd len="sm" w="sm" type="none"/>
                      <a:tailEnd len="sm" w="sm" type="none"/>
                    </a:lnR>
                    <a:lnT cap="flat" cmpd="sng" w="9525">
                      <a:solidFill>
                        <a:srgbClr val="134F5C"/>
                      </a:solidFill>
                      <a:prstDash val="dashDot"/>
                      <a:round/>
                      <a:headEnd len="sm" w="sm" type="none"/>
                      <a:tailEnd len="sm" w="sm" type="none"/>
                    </a:lnT>
                    <a:lnB cap="flat" cmpd="sng" w="9525">
                      <a:solidFill>
                        <a:srgbClr val="134F5C"/>
                      </a:solidFill>
                      <a:prstDash val="dashDot"/>
                      <a:round/>
                      <a:headEnd len="sm" w="sm" type="none"/>
                      <a:tailEnd len="sm" w="sm" type="none"/>
                    </a:lnB>
                    <a:solidFill>
                      <a:srgbClr val="D9EAD3"/>
                    </a:solidFill>
                  </a:tcPr>
                </a:tc>
                <a:tc>
                  <a:txBody>
                    <a:bodyPr>
                      <a:noAutofit/>
                    </a:bodyPr>
                    <a:lstStyle/>
                    <a:p>
                      <a:pPr indent="-323850" lvl="0" marL="457200" rtl="0" algn="l">
                        <a:spcBef>
                          <a:spcPts val="0"/>
                        </a:spcBef>
                        <a:spcAft>
                          <a:spcPts val="0"/>
                        </a:spcAft>
                        <a:buSzPts val="1500"/>
                        <a:buFont typeface="Cairo"/>
                        <a:buChar char="●"/>
                      </a:pPr>
                      <a:r>
                        <a:rPr lang="en" sz="1500">
                          <a:latin typeface="Cairo"/>
                          <a:ea typeface="Cairo"/>
                          <a:cs typeface="Cairo"/>
                          <a:sym typeface="Cairo"/>
                        </a:rPr>
                        <a:t>Greatly decreased local blood flow. </a:t>
                      </a:r>
                      <a:endParaRPr sz="1500">
                        <a:latin typeface="Cairo"/>
                        <a:ea typeface="Cairo"/>
                        <a:cs typeface="Cairo"/>
                        <a:sym typeface="Cairo"/>
                      </a:endParaRPr>
                    </a:p>
                    <a:p>
                      <a:pPr indent="0" lvl="0" marL="0" rtl="0" algn="l">
                        <a:spcBef>
                          <a:spcPts val="0"/>
                        </a:spcBef>
                        <a:spcAft>
                          <a:spcPts val="0"/>
                        </a:spcAft>
                        <a:buNone/>
                      </a:pPr>
                      <a:r>
                        <a:t/>
                      </a:r>
                      <a:endParaRPr sz="1500">
                        <a:latin typeface="Cairo"/>
                        <a:ea typeface="Cairo"/>
                        <a:cs typeface="Cairo"/>
                        <a:sym typeface="Cairo"/>
                      </a:endParaRPr>
                    </a:p>
                    <a:p>
                      <a:pPr indent="-323850" lvl="0" marL="457200" rtl="0" algn="l">
                        <a:spcBef>
                          <a:spcPts val="0"/>
                        </a:spcBef>
                        <a:spcAft>
                          <a:spcPts val="0"/>
                        </a:spcAft>
                        <a:buSzPts val="1500"/>
                        <a:buFont typeface="Cairo"/>
                        <a:buChar char="●"/>
                      </a:pPr>
                      <a:r>
                        <a:rPr lang="en" sz="1500">
                          <a:latin typeface="Cairo"/>
                          <a:ea typeface="Cairo"/>
                          <a:cs typeface="Cairo"/>
                          <a:sym typeface="Cairo"/>
                        </a:rPr>
                        <a:t>The local </a:t>
                      </a:r>
                      <a:r>
                        <a:rPr lang="en" sz="1500" u="sng">
                          <a:latin typeface="Cairo"/>
                          <a:ea typeface="Cairo"/>
                          <a:cs typeface="Cairo"/>
                          <a:sym typeface="Cairo"/>
                        </a:rPr>
                        <a:t>metabolic vasodilator mechanisms override the sympathetic vasoconstriction</a:t>
                      </a:r>
                      <a:r>
                        <a:rPr lang="en" sz="1500">
                          <a:latin typeface="Cairo"/>
                          <a:ea typeface="Cairo"/>
                          <a:cs typeface="Cairo"/>
                          <a:sym typeface="Cairo"/>
                        </a:rPr>
                        <a:t> effects, returning normal blood flow </a:t>
                      </a:r>
                      <a:endParaRPr/>
                    </a:p>
                  </a:txBody>
                  <a:tcPr marT="91425" marB="91425" marR="91425" marL="91425" anchor="ctr">
                    <a:lnL cap="flat" cmpd="sng" w="9525">
                      <a:solidFill>
                        <a:srgbClr val="134F5C"/>
                      </a:solidFill>
                      <a:prstDash val="dashDot"/>
                      <a:round/>
                      <a:headEnd len="sm" w="sm" type="none"/>
                      <a:tailEnd len="sm" w="sm" type="none"/>
                    </a:lnL>
                    <a:lnR cap="flat" cmpd="sng" w="9525">
                      <a:solidFill>
                        <a:srgbClr val="134F5C"/>
                      </a:solidFill>
                      <a:prstDash val="dashDot"/>
                      <a:round/>
                      <a:headEnd len="sm" w="sm" type="none"/>
                      <a:tailEnd len="sm" w="sm" type="none"/>
                    </a:lnR>
                    <a:lnT cap="flat" cmpd="sng" w="9525">
                      <a:solidFill>
                        <a:srgbClr val="134F5C"/>
                      </a:solidFill>
                      <a:prstDash val="dashDot"/>
                      <a:round/>
                      <a:headEnd len="sm" w="sm" type="none"/>
                      <a:tailEnd len="sm" w="sm" type="none"/>
                    </a:lnT>
                    <a:lnB cap="flat" cmpd="sng" w="9525">
                      <a:solidFill>
                        <a:srgbClr val="134F5C"/>
                      </a:solidFill>
                      <a:prstDash val="dashDot"/>
                      <a:round/>
                      <a:headEnd len="sm" w="sm" type="none"/>
                      <a:tailEnd len="sm" w="sm" type="none"/>
                    </a:lnB>
                    <a:solidFill>
                      <a:srgbClr val="F4CCCC"/>
                    </a:solidFill>
                  </a:tcPr>
                </a:tc>
              </a:tr>
            </a:tbl>
          </a:graphicData>
        </a:graphic>
      </p:graphicFrame>
      <p:sp>
        <p:nvSpPr>
          <p:cNvPr id="509" name="Google Shape;509;p61"/>
          <p:cNvSpPr/>
          <p:nvPr/>
        </p:nvSpPr>
        <p:spPr>
          <a:xfrm>
            <a:off x="-16" y="-15"/>
            <a:ext cx="6858000" cy="9903000"/>
          </a:xfrm>
          <a:prstGeom prst="frame">
            <a:avLst>
              <a:gd fmla="val 1366" name="adj1"/>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3" name="Shape 513"/>
        <p:cNvGrpSpPr/>
        <p:nvPr/>
      </p:nvGrpSpPr>
      <p:grpSpPr>
        <a:xfrm>
          <a:off x="0" y="0"/>
          <a:ext cx="0" cy="0"/>
          <a:chOff x="0" y="0"/>
          <a:chExt cx="0" cy="0"/>
        </a:xfrm>
      </p:grpSpPr>
      <p:sp>
        <p:nvSpPr>
          <p:cNvPr id="514" name="Google Shape;514;p62"/>
          <p:cNvSpPr txBox="1"/>
          <p:nvPr>
            <p:ph idx="4294967295" type="title"/>
          </p:nvPr>
        </p:nvSpPr>
        <p:spPr>
          <a:xfrm>
            <a:off x="321125" y="401750"/>
            <a:ext cx="3468900" cy="483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 Gastrointestinal Reflexes   </a:t>
            </a:r>
            <a:endParaRPr sz="1800">
              <a:solidFill>
                <a:srgbClr val="134F5C"/>
              </a:solidFill>
              <a:highlight>
                <a:srgbClr val="EFEFEF"/>
              </a:highlight>
              <a:latin typeface="Josefin Sans"/>
              <a:ea typeface="Josefin Sans"/>
              <a:cs typeface="Josefin Sans"/>
              <a:sym typeface="Josefin Sans"/>
            </a:endParaRPr>
          </a:p>
        </p:txBody>
      </p:sp>
      <p:sp>
        <p:nvSpPr>
          <p:cNvPr id="515" name="Google Shape;515;p6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16" name="Google Shape;516;p62"/>
          <p:cNvSpPr txBox="1"/>
          <p:nvPr/>
        </p:nvSpPr>
        <p:spPr>
          <a:xfrm>
            <a:off x="202650" y="885650"/>
            <a:ext cx="6452700" cy="823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airo"/>
              <a:buChar char="●"/>
            </a:pPr>
            <a:r>
              <a:rPr lang="en">
                <a:solidFill>
                  <a:srgbClr val="0C343D"/>
                </a:solidFill>
                <a:latin typeface="Cairo"/>
                <a:ea typeface="Cairo"/>
                <a:cs typeface="Cairo"/>
                <a:sym typeface="Cairo"/>
              </a:rPr>
              <a:t> The anatomical arrangement of the ENS and its connections with the sympathetic &amp; parasympathetic systems support </a:t>
            </a:r>
            <a:r>
              <a:rPr lang="en">
                <a:solidFill>
                  <a:srgbClr val="FF0000"/>
                </a:solidFill>
                <a:latin typeface="Cairo"/>
                <a:ea typeface="Cairo"/>
                <a:cs typeface="Cairo"/>
                <a:sym typeface="Cairo"/>
              </a:rPr>
              <a:t>three types</a:t>
            </a:r>
            <a:r>
              <a:rPr lang="en">
                <a:solidFill>
                  <a:srgbClr val="0C343D"/>
                </a:solidFill>
                <a:latin typeface="Cairo"/>
                <a:ea typeface="Cairo"/>
                <a:cs typeface="Cairo"/>
                <a:sym typeface="Cairo"/>
              </a:rPr>
              <a:t> of </a:t>
            </a:r>
            <a:r>
              <a:rPr lang="en">
                <a:solidFill>
                  <a:srgbClr val="FF0000"/>
                </a:solidFill>
                <a:latin typeface="Cairo"/>
                <a:ea typeface="Cairo"/>
                <a:cs typeface="Cairo"/>
                <a:sym typeface="Cairo"/>
              </a:rPr>
              <a:t>GI reflexes</a:t>
            </a:r>
            <a:r>
              <a:rPr lang="en">
                <a:solidFill>
                  <a:srgbClr val="0C343D"/>
                </a:solidFill>
                <a:latin typeface="Cairo"/>
                <a:ea typeface="Cairo"/>
                <a:cs typeface="Cairo"/>
                <a:sym typeface="Cairo"/>
              </a:rPr>
              <a:t> :</a:t>
            </a:r>
            <a:endParaRPr>
              <a:solidFill>
                <a:srgbClr val="0C343D"/>
              </a:solidFill>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p:txBody>
      </p:sp>
      <p:graphicFrame>
        <p:nvGraphicFramePr>
          <p:cNvPr id="517" name="Google Shape;517;p62"/>
          <p:cNvGraphicFramePr/>
          <p:nvPr/>
        </p:nvGraphicFramePr>
        <p:xfrm>
          <a:off x="321125" y="1709400"/>
          <a:ext cx="3000000" cy="3000000"/>
        </p:xfrm>
        <a:graphic>
          <a:graphicData uri="http://schemas.openxmlformats.org/drawingml/2006/table">
            <a:tbl>
              <a:tblPr>
                <a:noFill/>
                <a:tableStyleId>{3286A924-8122-4338-8508-4BECF9103915}</a:tableStyleId>
              </a:tblPr>
              <a:tblGrid>
                <a:gridCol w="6187275"/>
              </a:tblGrid>
              <a:tr h="816775">
                <a:tc>
                  <a:txBody>
                    <a:bodyPr>
                      <a:noAutofit/>
                    </a:bodyPr>
                    <a:lstStyle/>
                    <a:p>
                      <a:pPr indent="0" lvl="0" marL="0" rtl="0" algn="l">
                        <a:spcBef>
                          <a:spcPts val="0"/>
                        </a:spcBef>
                        <a:spcAft>
                          <a:spcPts val="0"/>
                        </a:spcAft>
                        <a:buNone/>
                      </a:pPr>
                      <a:r>
                        <a:rPr lang="en">
                          <a:latin typeface="Cairo"/>
                          <a:ea typeface="Cairo"/>
                          <a:cs typeface="Cairo"/>
                          <a:sym typeface="Cairo"/>
                        </a:rPr>
                        <a:t>1- Reflexes that are integrated entirely </a:t>
                      </a:r>
                      <a:r>
                        <a:rPr lang="en">
                          <a:solidFill>
                            <a:srgbClr val="FF0000"/>
                          </a:solidFill>
                          <a:latin typeface="Cairo"/>
                          <a:ea typeface="Cairo"/>
                          <a:cs typeface="Cairo"/>
                          <a:sym typeface="Cairo"/>
                        </a:rPr>
                        <a:t>within</a:t>
                      </a:r>
                      <a:r>
                        <a:rPr lang="en">
                          <a:latin typeface="Cairo"/>
                          <a:ea typeface="Cairo"/>
                          <a:cs typeface="Cairo"/>
                          <a:sym typeface="Cairo"/>
                        </a:rPr>
                        <a:t> the gut wall ENS.</a:t>
                      </a:r>
                      <a:endParaRPr>
                        <a:latin typeface="Cairo"/>
                        <a:ea typeface="Cairo"/>
                        <a:cs typeface="Cairo"/>
                        <a:sym typeface="Cairo"/>
                      </a:endParaRPr>
                    </a:p>
                    <a:p>
                      <a:pPr indent="0" lvl="0" marL="0" rtl="0" algn="l">
                        <a:spcBef>
                          <a:spcPts val="0"/>
                        </a:spcBef>
                        <a:spcAft>
                          <a:spcPts val="0"/>
                        </a:spcAft>
                        <a:buNone/>
                      </a:pPr>
                      <a:r>
                        <a:rPr lang="en">
                          <a:solidFill>
                            <a:srgbClr val="FF0000"/>
                          </a:solidFill>
                          <a:latin typeface="Cairo"/>
                          <a:ea typeface="Cairo"/>
                          <a:cs typeface="Cairo"/>
                          <a:sym typeface="Cairo"/>
                        </a:rPr>
                        <a:t>The majority of reflexes that occur in gut are among this </a:t>
                      </a:r>
                      <a:r>
                        <a:rPr lang="en">
                          <a:solidFill>
                            <a:srgbClr val="FF0000"/>
                          </a:solidFill>
                          <a:latin typeface="Cairo"/>
                          <a:ea typeface="Cairo"/>
                          <a:cs typeface="Cairo"/>
                          <a:sym typeface="Cairo"/>
                        </a:rPr>
                        <a:t>category</a:t>
                      </a:r>
                      <a:r>
                        <a:rPr lang="en">
                          <a:solidFill>
                            <a:srgbClr val="FF0000"/>
                          </a:solidFill>
                          <a:latin typeface="Cairo"/>
                          <a:ea typeface="Cairo"/>
                          <a:cs typeface="Cairo"/>
                          <a:sym typeface="Cairo"/>
                        </a:rPr>
                        <a:t>.</a:t>
                      </a:r>
                      <a:endParaRPr>
                        <a:solidFill>
                          <a:srgbClr val="FF0000"/>
                        </a:solidFill>
                        <a:latin typeface="Cairo"/>
                        <a:ea typeface="Cairo"/>
                        <a:cs typeface="Cairo"/>
                        <a:sym typeface="Cairo"/>
                      </a:endParaRPr>
                    </a:p>
                    <a:p>
                      <a:pPr indent="0" lvl="0" marL="0" rtl="0" algn="l">
                        <a:spcBef>
                          <a:spcPts val="0"/>
                        </a:spcBef>
                        <a:spcAft>
                          <a:spcPts val="0"/>
                        </a:spcAft>
                        <a:buNone/>
                      </a:pPr>
                      <a:r>
                        <a:rPr lang="en">
                          <a:solidFill>
                            <a:srgbClr val="999999"/>
                          </a:solidFill>
                          <a:latin typeface="Cairo"/>
                          <a:ea typeface="Cairo"/>
                          <a:cs typeface="Cairo"/>
                          <a:sym typeface="Cairo"/>
                        </a:rPr>
                        <a:t>Local </a:t>
                      </a:r>
                      <a:r>
                        <a:rPr lang="en">
                          <a:solidFill>
                            <a:srgbClr val="999999"/>
                          </a:solidFill>
                          <a:latin typeface="Cairo"/>
                          <a:ea typeface="Cairo"/>
                          <a:cs typeface="Cairo"/>
                          <a:sym typeface="Cairo"/>
                        </a:rPr>
                        <a:t>reflexes</a:t>
                      </a:r>
                      <a:r>
                        <a:rPr lang="en">
                          <a:solidFill>
                            <a:srgbClr val="999999"/>
                          </a:solidFill>
                          <a:latin typeface="Cairo"/>
                          <a:ea typeface="Cairo"/>
                          <a:cs typeface="Cairo"/>
                          <a:sym typeface="Cairo"/>
                        </a:rPr>
                        <a:t>, no ganglia or other </a:t>
                      </a:r>
                      <a:r>
                        <a:rPr lang="en">
                          <a:solidFill>
                            <a:srgbClr val="999999"/>
                          </a:solidFill>
                          <a:latin typeface="Cairo"/>
                          <a:ea typeface="Cairo"/>
                          <a:cs typeface="Cairo"/>
                          <a:sym typeface="Cairo"/>
                        </a:rPr>
                        <a:t>extrinsic influences.</a:t>
                      </a:r>
                      <a:endParaRPr>
                        <a:solidFill>
                          <a:srgbClr val="999999"/>
                        </a:solidFill>
                        <a:latin typeface="Cairo"/>
                        <a:ea typeface="Cairo"/>
                        <a:cs typeface="Cairo"/>
                        <a:sym typeface="Cairo"/>
                      </a:endParaRPr>
                    </a:p>
                  </a:txBody>
                  <a:tcPr marT="91425" marB="91425" marR="91425" marL="91425" anchor="ctr">
                    <a:lnL cap="flat" cmpd="sng" w="9525">
                      <a:solidFill>
                        <a:srgbClr val="000000"/>
                      </a:solidFill>
                      <a:prstDash val="dashDot"/>
                      <a:round/>
                      <a:headEnd len="sm" w="sm" type="none"/>
                      <a:tailEnd len="sm" w="sm" type="none"/>
                    </a:lnL>
                    <a:lnR cap="flat" cmpd="sng" w="9525">
                      <a:solidFill>
                        <a:srgbClr val="000000"/>
                      </a:solidFill>
                      <a:prstDash val="dashDot"/>
                      <a:round/>
                      <a:headEnd len="sm" w="sm" type="none"/>
                      <a:tailEnd len="sm" w="sm" type="none"/>
                    </a:lnR>
                    <a:lnT cap="flat" cmpd="sng" w="9525">
                      <a:solidFill>
                        <a:srgbClr val="000000"/>
                      </a:solidFill>
                      <a:prstDash val="dashDot"/>
                      <a:round/>
                      <a:headEnd len="sm" w="sm" type="none"/>
                      <a:tailEnd len="sm" w="sm" type="none"/>
                    </a:lnT>
                    <a:lnB cap="flat" cmpd="sng" w="9525">
                      <a:solidFill>
                        <a:srgbClr val="000000"/>
                      </a:solidFill>
                      <a:prstDash val="dashDot"/>
                      <a:round/>
                      <a:headEnd len="sm" w="sm" type="none"/>
                      <a:tailEnd len="sm" w="sm" type="none"/>
                    </a:lnB>
                    <a:solidFill>
                      <a:srgbClr val="CFE2F3"/>
                    </a:solidFill>
                  </a:tcPr>
                </a:tc>
              </a:tr>
              <a:tr h="3025950">
                <a:tc>
                  <a:txBody>
                    <a:bodyPr>
                      <a:noAutofit/>
                    </a:bodyPr>
                    <a:lstStyle/>
                    <a:p>
                      <a:pPr indent="0" lvl="0" marL="0" rtl="0" algn="l">
                        <a:spcBef>
                          <a:spcPts val="0"/>
                        </a:spcBef>
                        <a:spcAft>
                          <a:spcPts val="0"/>
                        </a:spcAft>
                        <a:buNone/>
                      </a:pPr>
                      <a:r>
                        <a:rPr lang="en">
                          <a:latin typeface="Cairo"/>
                          <a:ea typeface="Cairo"/>
                          <a:cs typeface="Cairo"/>
                          <a:sym typeface="Cairo"/>
                        </a:rPr>
                        <a:t>2- Reflexes that transmit signals long distances from the gut to the</a:t>
                      </a:r>
                      <a:r>
                        <a:rPr lang="en">
                          <a:solidFill>
                            <a:srgbClr val="FF0000"/>
                          </a:solidFill>
                          <a:latin typeface="Cairo"/>
                          <a:ea typeface="Cairo"/>
                          <a:cs typeface="Cairo"/>
                          <a:sym typeface="Cairo"/>
                        </a:rPr>
                        <a:t> prevertebral ganglia</a:t>
                      </a:r>
                      <a:r>
                        <a:rPr lang="en">
                          <a:solidFill>
                            <a:srgbClr val="999999"/>
                          </a:solidFill>
                          <a:latin typeface="Cairo"/>
                          <a:ea typeface="Cairo"/>
                          <a:cs typeface="Cairo"/>
                          <a:sym typeface="Cairo"/>
                        </a:rPr>
                        <a:t>”Sympathetic chain“</a:t>
                      </a:r>
                      <a:r>
                        <a:rPr lang="en">
                          <a:latin typeface="Cairo"/>
                          <a:ea typeface="Cairo"/>
                          <a:cs typeface="Cairo"/>
                          <a:sym typeface="Cairo"/>
                        </a:rPr>
                        <a:t>and then back to the GI tract as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rPr lang="en">
                          <a:solidFill>
                            <a:schemeClr val="dk1"/>
                          </a:solidFill>
                          <a:latin typeface="Cairo"/>
                          <a:ea typeface="Cairo"/>
                          <a:cs typeface="Cairo"/>
                          <a:sym typeface="Cairo"/>
                        </a:rPr>
                        <a:t>➥ </a:t>
                      </a:r>
                      <a:r>
                        <a:rPr b="1" lang="en">
                          <a:solidFill>
                            <a:srgbClr val="FF0000"/>
                          </a:solidFill>
                          <a:latin typeface="Cairo"/>
                          <a:ea typeface="Cairo"/>
                          <a:cs typeface="Cairo"/>
                          <a:sym typeface="Cairo"/>
                        </a:rPr>
                        <a:t>Gastrocolic reflex</a:t>
                      </a:r>
                      <a:r>
                        <a:rPr lang="en">
                          <a:solidFill>
                            <a:schemeClr val="dk1"/>
                          </a:solidFill>
                          <a:latin typeface="Cairo"/>
                          <a:ea typeface="Cairo"/>
                          <a:cs typeface="Cairo"/>
                          <a:sym typeface="Cairo"/>
                        </a:rPr>
                        <a:t>: signals from the </a:t>
                      </a:r>
                      <a:r>
                        <a:rPr lang="en" u="sng">
                          <a:solidFill>
                            <a:schemeClr val="dk1"/>
                          </a:solidFill>
                          <a:latin typeface="Cairo"/>
                          <a:ea typeface="Cairo"/>
                          <a:cs typeface="Cairo"/>
                          <a:sym typeface="Cairo"/>
                        </a:rPr>
                        <a:t>stomach</a:t>
                      </a:r>
                      <a:r>
                        <a:rPr lang="en">
                          <a:solidFill>
                            <a:schemeClr val="dk1"/>
                          </a:solidFill>
                          <a:latin typeface="Cairo"/>
                          <a:ea typeface="Cairo"/>
                          <a:cs typeface="Cairo"/>
                          <a:sym typeface="Cairo"/>
                        </a:rPr>
                        <a:t> to the </a:t>
                      </a:r>
                      <a:r>
                        <a:rPr lang="en" u="sng">
                          <a:solidFill>
                            <a:schemeClr val="dk1"/>
                          </a:solidFill>
                          <a:latin typeface="Cairo"/>
                          <a:ea typeface="Cairo"/>
                          <a:cs typeface="Cairo"/>
                          <a:sym typeface="Cairo"/>
                        </a:rPr>
                        <a:t>colon</a:t>
                      </a:r>
                      <a:r>
                        <a:rPr lang="en">
                          <a:solidFill>
                            <a:schemeClr val="dk1"/>
                          </a:solidFill>
                          <a:latin typeface="Cairo"/>
                          <a:ea typeface="Cairo"/>
                          <a:cs typeface="Cairo"/>
                          <a:sym typeface="Cairo"/>
                        </a:rPr>
                        <a:t>.</a:t>
                      </a:r>
                      <a:r>
                        <a:rPr lang="en">
                          <a:solidFill>
                            <a:srgbClr val="999999"/>
                          </a:solidFill>
                          <a:latin typeface="Cairo"/>
                          <a:ea typeface="Cairo"/>
                          <a:cs typeface="Cairo"/>
                          <a:sym typeface="Cairo"/>
                        </a:rPr>
                        <a:t>(Excitatory)</a:t>
                      </a:r>
                      <a:endParaRPr>
                        <a:solidFill>
                          <a:srgbClr val="999999"/>
                        </a:solidFill>
                        <a:latin typeface="Cairo"/>
                        <a:ea typeface="Cairo"/>
                        <a:cs typeface="Cairo"/>
                        <a:sym typeface="Cairo"/>
                      </a:endParaRPr>
                    </a:p>
                    <a:p>
                      <a:pPr indent="0" lvl="0" marL="0" rtl="0" algn="l">
                        <a:spcBef>
                          <a:spcPts val="0"/>
                        </a:spcBef>
                        <a:spcAft>
                          <a:spcPts val="0"/>
                        </a:spcAft>
                        <a:buNone/>
                      </a:pPr>
                      <a:r>
                        <a:rPr lang="en">
                          <a:solidFill>
                            <a:srgbClr val="999999"/>
                          </a:solidFill>
                          <a:latin typeface="Cairo"/>
                          <a:ea typeface="Cairo"/>
                          <a:cs typeface="Cairo"/>
                          <a:sym typeface="Cairo"/>
                        </a:rPr>
                        <a:t>Distension of stomach lead to increase motility of colon, this applied when you eat a heavy meal you will directly rush to bathroom to defecate.</a:t>
                      </a:r>
                      <a:endParaRPr>
                        <a:solidFill>
                          <a:srgbClr val="999999"/>
                        </a:solidFill>
                        <a:latin typeface="Cairo"/>
                        <a:ea typeface="Cairo"/>
                        <a:cs typeface="Cairo"/>
                        <a:sym typeface="Cairo"/>
                      </a:endParaRPr>
                    </a:p>
                    <a:p>
                      <a:pPr indent="0" lvl="0" marL="0" rtl="0" algn="l">
                        <a:spcBef>
                          <a:spcPts val="0"/>
                        </a:spcBef>
                        <a:spcAft>
                          <a:spcPts val="0"/>
                        </a:spcAft>
                        <a:buNone/>
                      </a:pPr>
                      <a:r>
                        <a:t/>
                      </a:r>
                      <a:endParaRPr>
                        <a:solidFill>
                          <a:schemeClr val="dk1"/>
                        </a:solidFill>
                        <a:latin typeface="Cairo"/>
                        <a:ea typeface="Cairo"/>
                        <a:cs typeface="Cairo"/>
                        <a:sym typeface="Cairo"/>
                      </a:endParaRPr>
                    </a:p>
                    <a:p>
                      <a:pPr indent="0" lvl="0" marL="0" rtl="0" algn="l">
                        <a:spcBef>
                          <a:spcPts val="0"/>
                        </a:spcBef>
                        <a:spcAft>
                          <a:spcPts val="0"/>
                        </a:spcAft>
                        <a:buNone/>
                      </a:pPr>
                      <a:r>
                        <a:rPr lang="en">
                          <a:solidFill>
                            <a:schemeClr val="dk1"/>
                          </a:solidFill>
                          <a:latin typeface="Cairo"/>
                          <a:ea typeface="Cairo"/>
                          <a:cs typeface="Cairo"/>
                          <a:sym typeface="Cairo"/>
                        </a:rPr>
                        <a:t>➥ </a:t>
                      </a:r>
                      <a:r>
                        <a:rPr b="1" lang="en">
                          <a:solidFill>
                            <a:srgbClr val="FF0000"/>
                          </a:solidFill>
                          <a:latin typeface="Cairo"/>
                          <a:ea typeface="Cairo"/>
                          <a:cs typeface="Cairo"/>
                          <a:sym typeface="Cairo"/>
                        </a:rPr>
                        <a:t>Enterogastric reflexes</a:t>
                      </a:r>
                      <a:r>
                        <a:rPr lang="en">
                          <a:solidFill>
                            <a:schemeClr val="dk1"/>
                          </a:solidFill>
                          <a:latin typeface="Cairo"/>
                          <a:ea typeface="Cairo"/>
                          <a:cs typeface="Cairo"/>
                          <a:sym typeface="Cairo"/>
                        </a:rPr>
                        <a:t>: signals from the </a:t>
                      </a:r>
                      <a:r>
                        <a:rPr lang="en" u="sng">
                          <a:solidFill>
                            <a:schemeClr val="dk1"/>
                          </a:solidFill>
                          <a:latin typeface="Cairo"/>
                          <a:ea typeface="Cairo"/>
                          <a:cs typeface="Cairo"/>
                          <a:sym typeface="Cairo"/>
                        </a:rPr>
                        <a:t>colon</a:t>
                      </a:r>
                      <a:r>
                        <a:rPr lang="en">
                          <a:solidFill>
                            <a:schemeClr val="dk1"/>
                          </a:solidFill>
                          <a:latin typeface="Cairo"/>
                          <a:ea typeface="Cairo"/>
                          <a:cs typeface="Cairo"/>
                          <a:sym typeface="Cairo"/>
                        </a:rPr>
                        <a:t> and </a:t>
                      </a:r>
                      <a:r>
                        <a:rPr lang="en" u="sng">
                          <a:solidFill>
                            <a:schemeClr val="dk1"/>
                          </a:solidFill>
                          <a:latin typeface="Cairo"/>
                          <a:ea typeface="Cairo"/>
                          <a:cs typeface="Cairo"/>
                          <a:sym typeface="Cairo"/>
                        </a:rPr>
                        <a:t>small intestine</a:t>
                      </a:r>
                      <a:r>
                        <a:rPr lang="en">
                          <a:solidFill>
                            <a:schemeClr val="dk1"/>
                          </a:solidFill>
                          <a:latin typeface="Cairo"/>
                          <a:ea typeface="Cairo"/>
                          <a:cs typeface="Cairo"/>
                          <a:sym typeface="Cairo"/>
                        </a:rPr>
                        <a:t> to inhibit </a:t>
                      </a:r>
                      <a:r>
                        <a:rPr lang="en" u="sng">
                          <a:solidFill>
                            <a:schemeClr val="dk1"/>
                          </a:solidFill>
                          <a:latin typeface="Cairo"/>
                          <a:ea typeface="Cairo"/>
                          <a:cs typeface="Cairo"/>
                          <a:sym typeface="Cairo"/>
                        </a:rPr>
                        <a:t>stomach</a:t>
                      </a:r>
                      <a:r>
                        <a:rPr lang="en">
                          <a:solidFill>
                            <a:schemeClr val="dk1"/>
                          </a:solidFill>
                          <a:latin typeface="Cairo"/>
                          <a:ea typeface="Cairo"/>
                          <a:cs typeface="Cairo"/>
                          <a:sym typeface="Cairo"/>
                        </a:rPr>
                        <a:t> motility and secretion.</a:t>
                      </a:r>
                      <a:r>
                        <a:rPr lang="en">
                          <a:solidFill>
                            <a:srgbClr val="999999"/>
                          </a:solidFill>
                          <a:latin typeface="Cairo"/>
                          <a:ea typeface="Cairo"/>
                          <a:cs typeface="Cairo"/>
                          <a:sym typeface="Cairo"/>
                        </a:rPr>
                        <a:t>(inhibitory) Distension of small intestines or colon lead to inhibit gastric motility and secretion.</a:t>
                      </a:r>
                      <a:endParaRPr>
                        <a:solidFill>
                          <a:srgbClr val="999999"/>
                        </a:solidFill>
                        <a:latin typeface="Cairo"/>
                        <a:ea typeface="Cairo"/>
                        <a:cs typeface="Cairo"/>
                        <a:sym typeface="Cairo"/>
                      </a:endParaRPr>
                    </a:p>
                    <a:p>
                      <a:pPr indent="0" lvl="0" marL="0" rtl="0" algn="l">
                        <a:spcBef>
                          <a:spcPts val="0"/>
                        </a:spcBef>
                        <a:spcAft>
                          <a:spcPts val="0"/>
                        </a:spcAft>
                        <a:buNone/>
                      </a:pPr>
                      <a:r>
                        <a:t/>
                      </a:r>
                      <a:endParaRPr>
                        <a:solidFill>
                          <a:schemeClr val="dk1"/>
                        </a:solidFill>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 </a:t>
                      </a:r>
                      <a:r>
                        <a:rPr b="1" lang="en">
                          <a:solidFill>
                            <a:srgbClr val="FF0000"/>
                          </a:solidFill>
                          <a:latin typeface="Cairo"/>
                          <a:ea typeface="Cairo"/>
                          <a:cs typeface="Cairo"/>
                          <a:sym typeface="Cairo"/>
                        </a:rPr>
                        <a:t>Colonoileal reflex</a:t>
                      </a:r>
                      <a:r>
                        <a:rPr b="1" lang="en">
                          <a:solidFill>
                            <a:schemeClr val="dk1"/>
                          </a:solidFill>
                          <a:latin typeface="Cairo"/>
                          <a:ea typeface="Cairo"/>
                          <a:cs typeface="Cairo"/>
                          <a:sym typeface="Cairo"/>
                        </a:rPr>
                        <a:t>:</a:t>
                      </a:r>
                      <a:r>
                        <a:rPr lang="en">
                          <a:solidFill>
                            <a:schemeClr val="dk1"/>
                          </a:solidFill>
                          <a:latin typeface="Cairo"/>
                          <a:ea typeface="Cairo"/>
                          <a:cs typeface="Cairo"/>
                          <a:sym typeface="Cairo"/>
                        </a:rPr>
                        <a:t> reflex from the </a:t>
                      </a:r>
                      <a:r>
                        <a:rPr lang="en" u="sng">
                          <a:solidFill>
                            <a:schemeClr val="dk1"/>
                          </a:solidFill>
                          <a:latin typeface="Cairo"/>
                          <a:ea typeface="Cairo"/>
                          <a:cs typeface="Cairo"/>
                          <a:sym typeface="Cairo"/>
                        </a:rPr>
                        <a:t>colon</a:t>
                      </a:r>
                      <a:r>
                        <a:rPr lang="en">
                          <a:solidFill>
                            <a:schemeClr val="dk1"/>
                          </a:solidFill>
                          <a:latin typeface="Cairo"/>
                          <a:ea typeface="Cairo"/>
                          <a:cs typeface="Cairo"/>
                          <a:sym typeface="Cairo"/>
                        </a:rPr>
                        <a:t> to inhibit emptying of </a:t>
                      </a:r>
                      <a:r>
                        <a:rPr lang="en" u="sng">
                          <a:solidFill>
                            <a:schemeClr val="dk1"/>
                          </a:solidFill>
                          <a:latin typeface="Cairo"/>
                          <a:ea typeface="Cairo"/>
                          <a:cs typeface="Cairo"/>
                          <a:sym typeface="Cairo"/>
                        </a:rPr>
                        <a:t>ileal</a:t>
                      </a:r>
                      <a:r>
                        <a:rPr lang="en">
                          <a:solidFill>
                            <a:schemeClr val="dk1"/>
                          </a:solidFill>
                          <a:latin typeface="Cairo"/>
                          <a:ea typeface="Cairo"/>
                          <a:cs typeface="Cairo"/>
                          <a:sym typeface="Cairo"/>
                        </a:rPr>
                        <a:t> contents into the colon.</a:t>
                      </a:r>
                      <a:r>
                        <a:rPr lang="en">
                          <a:solidFill>
                            <a:srgbClr val="999999"/>
                          </a:solidFill>
                          <a:latin typeface="Cairo"/>
                          <a:ea typeface="Cairo"/>
                          <a:cs typeface="Cairo"/>
                          <a:sym typeface="Cairo"/>
                        </a:rPr>
                        <a:t>(inhibitory) Distension of colon lead to inhibit ileal emptying.</a:t>
                      </a:r>
                      <a:endParaRPr>
                        <a:solidFill>
                          <a:schemeClr val="dk1"/>
                        </a:solidFill>
                        <a:latin typeface="Cairo"/>
                        <a:ea typeface="Cairo"/>
                        <a:cs typeface="Cairo"/>
                        <a:sym typeface="Cairo"/>
                      </a:endParaRPr>
                    </a:p>
                  </a:txBody>
                  <a:tcPr marT="91425" marB="91425" marR="91425" marL="91425" anchor="ctr">
                    <a:lnL cap="flat" cmpd="sng" w="9525">
                      <a:solidFill>
                        <a:srgbClr val="000000"/>
                      </a:solidFill>
                      <a:prstDash val="dashDot"/>
                      <a:round/>
                      <a:headEnd len="sm" w="sm" type="none"/>
                      <a:tailEnd len="sm" w="sm" type="none"/>
                    </a:lnL>
                    <a:lnR cap="flat" cmpd="sng" w="9525">
                      <a:solidFill>
                        <a:srgbClr val="000000"/>
                      </a:solidFill>
                      <a:prstDash val="dashDot"/>
                      <a:round/>
                      <a:headEnd len="sm" w="sm" type="none"/>
                      <a:tailEnd len="sm" w="sm" type="none"/>
                    </a:lnR>
                    <a:lnT cap="flat" cmpd="sng" w="9525">
                      <a:solidFill>
                        <a:srgbClr val="000000"/>
                      </a:solidFill>
                      <a:prstDash val="dashDot"/>
                      <a:round/>
                      <a:headEnd len="sm" w="sm" type="none"/>
                      <a:tailEnd len="sm" w="sm" type="none"/>
                    </a:lnT>
                    <a:lnB cap="flat" cmpd="sng" w="9525">
                      <a:solidFill>
                        <a:srgbClr val="000000"/>
                      </a:solidFill>
                      <a:prstDash val="dashDot"/>
                      <a:round/>
                      <a:headEnd len="sm" w="sm" type="none"/>
                      <a:tailEnd len="sm" w="sm" type="none"/>
                    </a:lnB>
                    <a:solidFill>
                      <a:srgbClr val="EAD1DC"/>
                    </a:solidFill>
                  </a:tcPr>
                </a:tc>
              </a:tr>
              <a:tr h="3041300">
                <a:tc>
                  <a:txBody>
                    <a:bodyPr>
                      <a:noAutofit/>
                    </a:bodyPr>
                    <a:lstStyle/>
                    <a:p>
                      <a:pPr indent="0" lvl="0" marL="0" rtl="0" algn="l">
                        <a:spcBef>
                          <a:spcPts val="0"/>
                        </a:spcBef>
                        <a:spcAft>
                          <a:spcPts val="0"/>
                        </a:spcAft>
                        <a:buNone/>
                      </a:pPr>
                      <a:r>
                        <a:rPr lang="en">
                          <a:latin typeface="Cairo"/>
                          <a:ea typeface="Cairo"/>
                          <a:cs typeface="Cairo"/>
                          <a:sym typeface="Cairo"/>
                        </a:rPr>
                        <a:t>3- Reflexes from the gut to the </a:t>
                      </a:r>
                      <a:r>
                        <a:rPr lang="en">
                          <a:solidFill>
                            <a:srgbClr val="FF0000"/>
                          </a:solidFill>
                          <a:latin typeface="Cairo"/>
                          <a:ea typeface="Cairo"/>
                          <a:cs typeface="Cairo"/>
                          <a:sym typeface="Cairo"/>
                        </a:rPr>
                        <a:t>spinal cord or brain stem</a:t>
                      </a:r>
                      <a:r>
                        <a:rPr lang="en">
                          <a:latin typeface="Cairo"/>
                          <a:ea typeface="Cairo"/>
                          <a:cs typeface="Cairo"/>
                          <a:sym typeface="Cairo"/>
                        </a:rPr>
                        <a:t> and then back to the GI tract as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rPr lang="en">
                          <a:solidFill>
                            <a:schemeClr val="dk1"/>
                          </a:solidFill>
                          <a:latin typeface="Cairo"/>
                          <a:ea typeface="Cairo"/>
                          <a:cs typeface="Cairo"/>
                          <a:sym typeface="Cairo"/>
                        </a:rPr>
                        <a:t>➥</a:t>
                      </a:r>
                      <a:r>
                        <a:rPr lang="en">
                          <a:solidFill>
                            <a:schemeClr val="dk1"/>
                          </a:solidFill>
                          <a:latin typeface="Cairo"/>
                          <a:ea typeface="Cairo"/>
                          <a:cs typeface="Cairo"/>
                          <a:sym typeface="Cairo"/>
                        </a:rPr>
                        <a:t> Reflexes from </a:t>
                      </a:r>
                      <a:r>
                        <a:rPr lang="en" u="sng">
                          <a:solidFill>
                            <a:schemeClr val="dk1"/>
                          </a:solidFill>
                          <a:latin typeface="Cairo"/>
                          <a:ea typeface="Cairo"/>
                          <a:cs typeface="Cairo"/>
                          <a:sym typeface="Cairo"/>
                        </a:rPr>
                        <a:t>stomach</a:t>
                      </a:r>
                      <a:r>
                        <a:rPr lang="en">
                          <a:solidFill>
                            <a:schemeClr val="dk1"/>
                          </a:solidFill>
                          <a:latin typeface="Cairo"/>
                          <a:ea typeface="Cairo"/>
                          <a:cs typeface="Cairo"/>
                          <a:sym typeface="Cairo"/>
                        </a:rPr>
                        <a:t> &amp; </a:t>
                      </a:r>
                      <a:r>
                        <a:rPr lang="en" u="sng">
                          <a:solidFill>
                            <a:schemeClr val="dk1"/>
                          </a:solidFill>
                          <a:latin typeface="Cairo"/>
                          <a:ea typeface="Cairo"/>
                          <a:cs typeface="Cairo"/>
                          <a:sym typeface="Cairo"/>
                        </a:rPr>
                        <a:t>duodenum</a:t>
                      </a:r>
                      <a:r>
                        <a:rPr lang="en">
                          <a:solidFill>
                            <a:schemeClr val="dk1"/>
                          </a:solidFill>
                          <a:latin typeface="Cairo"/>
                          <a:ea typeface="Cairo"/>
                          <a:cs typeface="Cairo"/>
                          <a:sym typeface="Cairo"/>
                        </a:rPr>
                        <a:t> to </a:t>
                      </a:r>
                      <a:r>
                        <a:rPr lang="en" u="sng">
                          <a:solidFill>
                            <a:schemeClr val="dk1"/>
                          </a:solidFill>
                          <a:latin typeface="Cairo"/>
                          <a:ea typeface="Cairo"/>
                          <a:cs typeface="Cairo"/>
                          <a:sym typeface="Cairo"/>
                        </a:rPr>
                        <a:t>brain stem </a:t>
                      </a:r>
                      <a:r>
                        <a:rPr lang="en">
                          <a:solidFill>
                            <a:schemeClr val="dk1"/>
                          </a:solidFill>
                          <a:latin typeface="Cairo"/>
                          <a:ea typeface="Cairo"/>
                          <a:cs typeface="Cairo"/>
                          <a:sym typeface="Cairo"/>
                        </a:rPr>
                        <a:t>and back to the stomach (by way of the vagus nerves) to control gastric motility &amp; secretion.</a:t>
                      </a:r>
                      <a:r>
                        <a:rPr lang="en">
                          <a:solidFill>
                            <a:srgbClr val="999999"/>
                          </a:solidFill>
                          <a:latin typeface="Cairo"/>
                          <a:ea typeface="Cairo"/>
                          <a:cs typeface="Cairo"/>
                          <a:sym typeface="Cairo"/>
                        </a:rPr>
                        <a:t>Vagovagal reflexes , for sure you will activate vagus nerve to elicit these reflexes.</a:t>
                      </a:r>
                      <a:endParaRPr>
                        <a:solidFill>
                          <a:schemeClr val="dk1"/>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a:solidFill>
                            <a:schemeClr val="dk1"/>
                          </a:solidFill>
                          <a:latin typeface="Cairo"/>
                          <a:ea typeface="Cairo"/>
                          <a:cs typeface="Cairo"/>
                          <a:sym typeface="Cairo"/>
                        </a:rPr>
                        <a:t>➥ Pain reflexes that cause general inhibition of the entire GI tract. </a:t>
                      </a:r>
                      <a:r>
                        <a:rPr lang="en">
                          <a:solidFill>
                            <a:srgbClr val="999999"/>
                          </a:solidFill>
                          <a:latin typeface="Cairo"/>
                          <a:ea typeface="Cairo"/>
                          <a:cs typeface="Cairo"/>
                          <a:sym typeface="Cairo"/>
                        </a:rPr>
                        <a:t>The whole GI tract can be shut down in case of severe pain that lead constipation</a:t>
                      </a:r>
                      <a:endParaRPr>
                        <a:solidFill>
                          <a:schemeClr val="dk1"/>
                        </a:solidFill>
                        <a:latin typeface="Cairo"/>
                        <a:ea typeface="Cairo"/>
                        <a:cs typeface="Cairo"/>
                        <a:sym typeface="Cairo"/>
                      </a:endParaRPr>
                    </a:p>
                    <a:p>
                      <a:pPr indent="0" lvl="0" marL="0" rtl="0" algn="l">
                        <a:spcBef>
                          <a:spcPts val="0"/>
                        </a:spcBef>
                        <a:spcAft>
                          <a:spcPts val="0"/>
                        </a:spcAft>
                        <a:buNone/>
                      </a:pPr>
                      <a:r>
                        <a:rPr lang="en">
                          <a:solidFill>
                            <a:schemeClr val="dk1"/>
                          </a:solidFill>
                          <a:latin typeface="Cairo"/>
                          <a:ea typeface="Cairo"/>
                          <a:cs typeface="Cairo"/>
                          <a:sym typeface="Cairo"/>
                        </a:rPr>
                        <a:t>➥ Defecation reflexes that travel from the </a:t>
                      </a:r>
                      <a:r>
                        <a:rPr lang="en" u="sng">
                          <a:solidFill>
                            <a:schemeClr val="dk1"/>
                          </a:solidFill>
                          <a:latin typeface="Cairo"/>
                          <a:ea typeface="Cairo"/>
                          <a:cs typeface="Cairo"/>
                          <a:sym typeface="Cairo"/>
                        </a:rPr>
                        <a:t>colon</a:t>
                      </a:r>
                      <a:r>
                        <a:rPr lang="en">
                          <a:solidFill>
                            <a:schemeClr val="dk1"/>
                          </a:solidFill>
                          <a:latin typeface="Cairo"/>
                          <a:ea typeface="Cairo"/>
                          <a:cs typeface="Cairo"/>
                          <a:sym typeface="Cairo"/>
                        </a:rPr>
                        <a:t> and </a:t>
                      </a:r>
                      <a:r>
                        <a:rPr lang="en" u="sng">
                          <a:solidFill>
                            <a:schemeClr val="dk1"/>
                          </a:solidFill>
                          <a:latin typeface="Cairo"/>
                          <a:ea typeface="Cairo"/>
                          <a:cs typeface="Cairo"/>
                          <a:sym typeface="Cairo"/>
                        </a:rPr>
                        <a:t>rectum</a:t>
                      </a:r>
                      <a:r>
                        <a:rPr lang="en">
                          <a:solidFill>
                            <a:schemeClr val="dk1"/>
                          </a:solidFill>
                          <a:latin typeface="Cairo"/>
                          <a:ea typeface="Cairo"/>
                          <a:cs typeface="Cairo"/>
                          <a:sym typeface="Cairo"/>
                        </a:rPr>
                        <a:t> to the </a:t>
                      </a:r>
                      <a:r>
                        <a:rPr lang="en" u="sng">
                          <a:solidFill>
                            <a:schemeClr val="dk1"/>
                          </a:solidFill>
                          <a:latin typeface="Cairo"/>
                          <a:ea typeface="Cairo"/>
                          <a:cs typeface="Cairo"/>
                          <a:sym typeface="Cairo"/>
                        </a:rPr>
                        <a:t>spinal cord </a:t>
                      </a:r>
                      <a:r>
                        <a:rPr lang="en">
                          <a:solidFill>
                            <a:schemeClr val="dk1"/>
                          </a:solidFill>
                          <a:latin typeface="Cairo"/>
                          <a:ea typeface="Cairo"/>
                          <a:cs typeface="Cairo"/>
                          <a:sym typeface="Cairo"/>
                        </a:rPr>
                        <a:t>and back again to produce the powerful colonic, rectal, and abdominal contractions required for defecation.</a:t>
                      </a:r>
                      <a:endParaRPr>
                        <a:solidFill>
                          <a:schemeClr val="dk1"/>
                        </a:solidFill>
                        <a:latin typeface="Cairo"/>
                        <a:ea typeface="Cairo"/>
                        <a:cs typeface="Cairo"/>
                        <a:sym typeface="Cairo"/>
                      </a:endParaRPr>
                    </a:p>
                    <a:p>
                      <a:pPr indent="0" lvl="0" marL="0" rtl="0" algn="l">
                        <a:spcBef>
                          <a:spcPts val="0"/>
                        </a:spcBef>
                        <a:spcAft>
                          <a:spcPts val="0"/>
                        </a:spcAft>
                        <a:buNone/>
                      </a:pPr>
                      <a:r>
                        <a:t/>
                      </a:r>
                      <a:endParaRPr>
                        <a:solidFill>
                          <a:schemeClr val="dk1"/>
                        </a:solidFill>
                        <a:latin typeface="Cairo"/>
                        <a:ea typeface="Cairo"/>
                        <a:cs typeface="Cairo"/>
                        <a:sym typeface="Cairo"/>
                      </a:endParaRPr>
                    </a:p>
                  </a:txBody>
                  <a:tcPr marT="91425" marB="91425" marR="91425" marL="91425" anchor="ctr">
                    <a:lnL cap="flat" cmpd="sng" w="9525">
                      <a:solidFill>
                        <a:srgbClr val="000000"/>
                      </a:solidFill>
                      <a:prstDash val="dashDot"/>
                      <a:round/>
                      <a:headEnd len="sm" w="sm" type="none"/>
                      <a:tailEnd len="sm" w="sm" type="none"/>
                    </a:lnL>
                    <a:lnR cap="flat" cmpd="sng" w="9525">
                      <a:solidFill>
                        <a:srgbClr val="000000"/>
                      </a:solidFill>
                      <a:prstDash val="dashDot"/>
                      <a:round/>
                      <a:headEnd len="sm" w="sm" type="none"/>
                      <a:tailEnd len="sm" w="sm" type="none"/>
                    </a:lnR>
                    <a:lnT cap="flat" cmpd="sng" w="9525">
                      <a:solidFill>
                        <a:srgbClr val="000000"/>
                      </a:solidFill>
                      <a:prstDash val="dashDot"/>
                      <a:round/>
                      <a:headEnd len="sm" w="sm" type="none"/>
                      <a:tailEnd len="sm" w="sm" type="none"/>
                    </a:lnT>
                    <a:lnB cap="flat" cmpd="sng" w="9525">
                      <a:solidFill>
                        <a:srgbClr val="000000"/>
                      </a:solidFill>
                      <a:prstDash val="dashDot"/>
                      <a:round/>
                      <a:headEnd len="sm" w="sm" type="none"/>
                      <a:tailEnd len="sm" w="sm" type="none"/>
                    </a:lnB>
                    <a:solidFill>
                      <a:srgbClr val="D9EAD3"/>
                    </a:solidFill>
                  </a:tcPr>
                </a:tc>
              </a:tr>
            </a:tbl>
          </a:graphicData>
        </a:graphic>
      </p:graphicFrame>
      <p:sp>
        <p:nvSpPr>
          <p:cNvPr id="518" name="Google Shape;518;p62"/>
          <p:cNvSpPr txBox="1"/>
          <p:nvPr/>
        </p:nvSpPr>
        <p:spPr>
          <a:xfrm>
            <a:off x="549163" y="3016413"/>
            <a:ext cx="57312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999999"/>
                </a:solidFill>
                <a:latin typeface="Cairo"/>
                <a:ea typeface="Cairo"/>
                <a:cs typeface="Cairo"/>
                <a:sym typeface="Cairo"/>
              </a:rPr>
              <a:t>We are expecting inhibitory action since </a:t>
            </a:r>
            <a:r>
              <a:rPr lang="en" sz="1000">
                <a:solidFill>
                  <a:srgbClr val="999999"/>
                </a:solidFill>
                <a:latin typeface="Cairo"/>
                <a:ea typeface="Cairo"/>
                <a:cs typeface="Cairo"/>
                <a:sym typeface="Cairo"/>
              </a:rPr>
              <a:t>sympathetic is involved, good guess but this isn’t applied here.</a:t>
            </a:r>
            <a:endParaRPr sz="1000">
              <a:solidFill>
                <a:srgbClr val="999999"/>
              </a:solidFill>
              <a:latin typeface="Cairo"/>
              <a:ea typeface="Cairo"/>
              <a:cs typeface="Cairo"/>
              <a:sym typeface="Cairo"/>
            </a:endParaRPr>
          </a:p>
        </p:txBody>
      </p:sp>
      <p:sp>
        <p:nvSpPr>
          <p:cNvPr id="519" name="Google Shape;519;p62"/>
          <p:cNvSpPr/>
          <p:nvPr/>
        </p:nvSpPr>
        <p:spPr>
          <a:xfrm>
            <a:off x="-16" y="-15"/>
            <a:ext cx="6858000" cy="9903000"/>
          </a:xfrm>
          <a:prstGeom prst="frame">
            <a:avLst>
              <a:gd fmla="val 1366" name="adj1"/>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3" name="Shape 523"/>
        <p:cNvGrpSpPr/>
        <p:nvPr/>
      </p:nvGrpSpPr>
      <p:grpSpPr>
        <a:xfrm>
          <a:off x="0" y="0"/>
          <a:ext cx="0" cy="0"/>
          <a:chOff x="0" y="0"/>
          <a:chExt cx="0" cy="0"/>
        </a:xfrm>
      </p:grpSpPr>
      <p:sp>
        <p:nvSpPr>
          <p:cNvPr id="524" name="Google Shape;524;p63"/>
          <p:cNvSpPr txBox="1"/>
          <p:nvPr>
            <p:ph idx="4294967295" type="title"/>
          </p:nvPr>
        </p:nvSpPr>
        <p:spPr>
          <a:xfrm>
            <a:off x="197850" y="667700"/>
            <a:ext cx="6147300" cy="106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rgbClr val="134F5C"/>
                </a:solidFill>
                <a:highlight>
                  <a:srgbClr val="EFEFEF"/>
                </a:highlight>
                <a:latin typeface="Josefin Sans"/>
                <a:ea typeface="Josefin Sans"/>
                <a:cs typeface="Josefin Sans"/>
                <a:sym typeface="Josefin Sans"/>
              </a:rPr>
              <a:t>➣ Functional Types of Movements in GIT</a:t>
            </a:r>
            <a:endParaRPr sz="1800">
              <a:solidFill>
                <a:srgbClr val="134F5C"/>
              </a:solidFill>
              <a:highlight>
                <a:srgbClr val="EFEFEF"/>
              </a:highlight>
              <a:latin typeface="Josefin Sans"/>
              <a:ea typeface="Josefin Sans"/>
              <a:cs typeface="Josefin Sans"/>
              <a:sym typeface="Josefin Sans"/>
            </a:endParaRPr>
          </a:p>
          <a:p>
            <a:pPr indent="0" lvl="0" marL="0" rtl="0" algn="l">
              <a:spcBef>
                <a:spcPts val="0"/>
              </a:spcBef>
              <a:spcAft>
                <a:spcPts val="0"/>
              </a:spcAft>
              <a:buNone/>
            </a:pPr>
            <a:r>
              <a:t/>
            </a:r>
            <a:endParaRPr/>
          </a:p>
        </p:txBody>
      </p:sp>
      <p:sp>
        <p:nvSpPr>
          <p:cNvPr id="525" name="Google Shape;525;p6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526" name="Google Shape;526;p63"/>
          <p:cNvGraphicFramePr/>
          <p:nvPr/>
        </p:nvGraphicFramePr>
        <p:xfrm>
          <a:off x="350250" y="1261575"/>
          <a:ext cx="3000000" cy="3000000"/>
        </p:xfrm>
        <a:graphic>
          <a:graphicData uri="http://schemas.openxmlformats.org/drawingml/2006/table">
            <a:tbl>
              <a:tblPr>
                <a:noFill/>
                <a:tableStyleId>{3286A924-8122-4338-8508-4BECF9103915}</a:tableStyleId>
              </a:tblPr>
              <a:tblGrid>
                <a:gridCol w="2911475"/>
              </a:tblGrid>
              <a:tr h="1054250">
                <a:tc>
                  <a:txBody>
                    <a:bodyPr>
                      <a:noAutofit/>
                    </a:bodyPr>
                    <a:lstStyle/>
                    <a:p>
                      <a:pPr indent="0" lvl="0" marL="0" rtl="0" algn="ctr">
                        <a:spcBef>
                          <a:spcPts val="0"/>
                        </a:spcBef>
                        <a:spcAft>
                          <a:spcPts val="0"/>
                        </a:spcAft>
                        <a:buNone/>
                      </a:pPr>
                      <a:r>
                        <a:rPr lang="en" sz="1600">
                          <a:latin typeface="Josefin Sans"/>
                          <a:ea typeface="Josefin Sans"/>
                          <a:cs typeface="Josefin Sans"/>
                          <a:sym typeface="Josefin Sans"/>
                        </a:rPr>
                        <a:t>1- Propulsive movements (peristalsis) </a:t>
                      </a:r>
                      <a:endParaRPr sz="1600">
                        <a:latin typeface="Josefin Sans"/>
                        <a:ea typeface="Josefin Sans"/>
                        <a:cs typeface="Josefin Sans"/>
                        <a:sym typeface="Josefin Sans"/>
                      </a:endParaRPr>
                    </a:p>
                  </a:txBody>
                  <a:tcPr marT="91425" marB="91425" marR="91425" marL="91425">
                    <a:lnL cap="flat" cmpd="sng" w="9525">
                      <a:solidFill>
                        <a:srgbClr val="134F5C"/>
                      </a:solidFill>
                      <a:prstDash val="dashDot"/>
                      <a:round/>
                      <a:headEnd len="sm" w="sm" type="none"/>
                      <a:tailEnd len="sm" w="sm" type="none"/>
                    </a:lnL>
                    <a:lnR cap="flat" cmpd="sng" w="9525">
                      <a:solidFill>
                        <a:srgbClr val="134F5C"/>
                      </a:solidFill>
                      <a:prstDash val="dashDot"/>
                      <a:round/>
                      <a:headEnd len="sm" w="sm" type="none"/>
                      <a:tailEnd len="sm" w="sm" type="none"/>
                    </a:lnR>
                    <a:lnT cap="flat" cmpd="sng" w="9525">
                      <a:solidFill>
                        <a:srgbClr val="134F5C"/>
                      </a:solidFill>
                      <a:prstDash val="dashDot"/>
                      <a:round/>
                      <a:headEnd len="sm" w="sm" type="none"/>
                      <a:tailEnd len="sm" w="sm" type="none"/>
                    </a:lnT>
                    <a:lnB cap="flat" cmpd="sng" w="9525">
                      <a:solidFill>
                        <a:srgbClr val="134F5C"/>
                      </a:solidFill>
                      <a:prstDash val="dashDot"/>
                      <a:round/>
                      <a:headEnd len="sm" w="sm" type="none"/>
                      <a:tailEnd len="sm" w="sm" type="none"/>
                    </a:lnB>
                    <a:solidFill>
                      <a:srgbClr val="D0E0E3"/>
                    </a:solidFill>
                  </a:tcPr>
                </a:tc>
              </a:tr>
              <a:tr h="7256825">
                <a:tc>
                  <a:txBody>
                    <a:bodyPr>
                      <a:noAutofit/>
                    </a:bodyPr>
                    <a:lstStyle/>
                    <a:p>
                      <a:pPr indent="0" lvl="0" marL="0" rtl="0" algn="l">
                        <a:spcBef>
                          <a:spcPts val="0"/>
                        </a:spcBef>
                        <a:spcAft>
                          <a:spcPts val="0"/>
                        </a:spcAft>
                        <a:buNone/>
                      </a:pPr>
                      <a:r>
                        <a:rPr lang="en" sz="600">
                          <a:solidFill>
                            <a:srgbClr val="0C343D"/>
                          </a:solidFill>
                          <a:latin typeface="Josefin Sans"/>
                          <a:ea typeface="Josefin Sans"/>
                          <a:cs typeface="Josefin Sans"/>
                          <a:sym typeface="Josefin Sans"/>
                        </a:rPr>
                        <a:t>⚫</a:t>
                      </a:r>
                      <a:r>
                        <a:rPr lang="en" sz="1200">
                          <a:solidFill>
                            <a:srgbClr val="0C343D"/>
                          </a:solidFill>
                          <a:latin typeface="Josefin Sans"/>
                          <a:ea typeface="Josefin Sans"/>
                          <a:cs typeface="Josefin Sans"/>
                          <a:sym typeface="Josefin Sans"/>
                        </a:rPr>
                        <a:t>  </a:t>
                      </a:r>
                      <a:r>
                        <a:rPr lang="en" sz="1500">
                          <a:latin typeface="Cairo"/>
                          <a:ea typeface="Cairo"/>
                          <a:cs typeface="Cairo"/>
                          <a:sym typeface="Cairo"/>
                        </a:rPr>
                        <a:t>A contraction ring appears around gut, then moves forward. </a:t>
                      </a:r>
                      <a:endParaRPr sz="1500">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rPr lang="en" sz="600">
                          <a:solidFill>
                            <a:srgbClr val="0C343D"/>
                          </a:solidFill>
                          <a:latin typeface="Josefin Sans"/>
                          <a:ea typeface="Josefin Sans"/>
                          <a:cs typeface="Josefin Sans"/>
                          <a:sym typeface="Josefin Sans"/>
                        </a:rPr>
                        <a:t>⚫   </a:t>
                      </a:r>
                      <a:r>
                        <a:rPr lang="en" sz="1500">
                          <a:latin typeface="Cairo"/>
                          <a:ea typeface="Cairo"/>
                          <a:cs typeface="Cairo"/>
                          <a:sym typeface="Cairo"/>
                        </a:rPr>
                        <a:t>Organizes propulsion of material over variable distances within the GI</a:t>
                      </a:r>
                      <a:r>
                        <a:rPr lang="en">
                          <a:latin typeface="Cairo"/>
                          <a:ea typeface="Cairo"/>
                          <a:cs typeface="Cairo"/>
                          <a:sym typeface="Cairo"/>
                        </a:rPr>
                        <a:t>.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rPr lang="en" sz="600">
                          <a:solidFill>
                            <a:srgbClr val="0C343D"/>
                          </a:solidFill>
                          <a:latin typeface="Josefin Sans"/>
                          <a:ea typeface="Josefin Sans"/>
                          <a:cs typeface="Josefin Sans"/>
                          <a:sym typeface="Josefin Sans"/>
                        </a:rPr>
                        <a:t>⚫</a:t>
                      </a:r>
                      <a:r>
                        <a:rPr lang="en" sz="600">
                          <a:latin typeface="Cairo"/>
                          <a:ea typeface="Cairo"/>
                          <a:cs typeface="Cairo"/>
                          <a:sym typeface="Cairo"/>
                        </a:rPr>
                        <a:t>  </a:t>
                      </a:r>
                      <a:r>
                        <a:rPr lang="en" sz="1500">
                          <a:latin typeface="Cairo"/>
                          <a:ea typeface="Cairo"/>
                          <a:cs typeface="Cairo"/>
                          <a:sym typeface="Cairo"/>
                        </a:rPr>
                        <a:t> L</a:t>
                      </a:r>
                      <a:r>
                        <a:rPr lang="en" sz="1500">
                          <a:latin typeface="Cairo"/>
                          <a:ea typeface="Cairo"/>
                          <a:cs typeface="Cairo"/>
                          <a:sym typeface="Cairo"/>
                        </a:rPr>
                        <a:t>umen Stimuli include distention (mainly) &amp;, chemical or physical irritation of the epithelial lining in the gut.</a:t>
                      </a:r>
                      <a:endParaRPr sz="1500">
                        <a:latin typeface="Cairo"/>
                        <a:ea typeface="Cairo"/>
                        <a:cs typeface="Cairo"/>
                        <a:sym typeface="Cairo"/>
                      </a:endParaRPr>
                    </a:p>
                  </a:txBody>
                  <a:tcPr marT="91425" marB="91425" marR="91425" marL="91425">
                    <a:lnL cap="flat" cmpd="sng" w="9525">
                      <a:solidFill>
                        <a:srgbClr val="134F5C"/>
                      </a:solidFill>
                      <a:prstDash val="dashDot"/>
                      <a:round/>
                      <a:headEnd len="sm" w="sm" type="none"/>
                      <a:tailEnd len="sm" w="sm" type="none"/>
                    </a:lnL>
                    <a:lnR cap="flat" cmpd="sng" w="9525">
                      <a:solidFill>
                        <a:srgbClr val="134F5C"/>
                      </a:solidFill>
                      <a:prstDash val="dashDot"/>
                      <a:round/>
                      <a:headEnd len="sm" w="sm" type="none"/>
                      <a:tailEnd len="sm" w="sm" type="none"/>
                    </a:lnR>
                    <a:lnT cap="flat" cmpd="sng" w="9525">
                      <a:solidFill>
                        <a:srgbClr val="134F5C"/>
                      </a:solidFill>
                      <a:prstDash val="dashDot"/>
                      <a:round/>
                      <a:headEnd len="sm" w="sm" type="none"/>
                      <a:tailEnd len="sm" w="sm" type="none"/>
                    </a:lnT>
                    <a:lnB cap="flat" cmpd="sng" w="9525">
                      <a:solidFill>
                        <a:srgbClr val="134F5C"/>
                      </a:solidFill>
                      <a:prstDash val="dashDot"/>
                      <a:round/>
                      <a:headEnd len="sm" w="sm" type="none"/>
                      <a:tailEnd len="sm" w="sm" type="none"/>
                    </a:lnB>
                    <a:solidFill>
                      <a:srgbClr val="FFF2CC"/>
                    </a:solidFill>
                  </a:tcPr>
                </a:tc>
              </a:tr>
            </a:tbl>
          </a:graphicData>
        </a:graphic>
      </p:graphicFrame>
      <p:graphicFrame>
        <p:nvGraphicFramePr>
          <p:cNvPr id="527" name="Google Shape;527;p63"/>
          <p:cNvGraphicFramePr/>
          <p:nvPr/>
        </p:nvGraphicFramePr>
        <p:xfrm>
          <a:off x="3442875" y="1279775"/>
          <a:ext cx="3000000" cy="3000000"/>
        </p:xfrm>
        <a:graphic>
          <a:graphicData uri="http://schemas.openxmlformats.org/drawingml/2006/table">
            <a:tbl>
              <a:tblPr>
                <a:noFill/>
                <a:tableStyleId>{3286A924-8122-4338-8508-4BECF9103915}</a:tableStyleId>
              </a:tblPr>
              <a:tblGrid>
                <a:gridCol w="2911475"/>
              </a:tblGrid>
              <a:tr h="1054250">
                <a:tc>
                  <a:txBody>
                    <a:bodyPr>
                      <a:noAutofit/>
                    </a:bodyPr>
                    <a:lstStyle/>
                    <a:p>
                      <a:pPr indent="0" lvl="0" marL="0" rtl="0" algn="ctr">
                        <a:spcBef>
                          <a:spcPts val="0"/>
                        </a:spcBef>
                        <a:spcAft>
                          <a:spcPts val="0"/>
                        </a:spcAft>
                        <a:buNone/>
                      </a:pPr>
                      <a:r>
                        <a:rPr lang="en" sz="1600">
                          <a:latin typeface="Josefin Sans"/>
                          <a:ea typeface="Josefin Sans"/>
                          <a:cs typeface="Josefin Sans"/>
                          <a:sym typeface="Josefin Sans"/>
                        </a:rPr>
                        <a:t>2 </a:t>
                      </a:r>
                      <a:r>
                        <a:rPr lang="en" sz="1600">
                          <a:latin typeface="Josefin Sans"/>
                          <a:ea typeface="Josefin Sans"/>
                          <a:cs typeface="Josefin Sans"/>
                          <a:sym typeface="Josefin Sans"/>
                        </a:rPr>
                        <a:t>-Mixing movements (segmentation) </a:t>
                      </a:r>
                      <a:endParaRPr sz="1600">
                        <a:latin typeface="Josefin Sans"/>
                        <a:ea typeface="Josefin Sans"/>
                        <a:cs typeface="Josefin Sans"/>
                        <a:sym typeface="Josefin Sans"/>
                      </a:endParaRPr>
                    </a:p>
                  </a:txBody>
                  <a:tcPr marT="91425" marB="91425" marR="91425" marL="91425">
                    <a:lnL cap="flat" cmpd="sng" w="9525">
                      <a:solidFill>
                        <a:srgbClr val="134F5C"/>
                      </a:solidFill>
                      <a:prstDash val="dashDot"/>
                      <a:round/>
                      <a:headEnd len="sm" w="sm" type="none"/>
                      <a:tailEnd len="sm" w="sm" type="none"/>
                    </a:lnL>
                    <a:lnR cap="flat" cmpd="sng" w="9525">
                      <a:solidFill>
                        <a:srgbClr val="134F5C"/>
                      </a:solidFill>
                      <a:prstDash val="dashDot"/>
                      <a:round/>
                      <a:headEnd len="sm" w="sm" type="none"/>
                      <a:tailEnd len="sm" w="sm" type="none"/>
                    </a:lnR>
                    <a:lnT cap="flat" cmpd="sng" w="9525">
                      <a:solidFill>
                        <a:srgbClr val="134F5C"/>
                      </a:solidFill>
                      <a:prstDash val="dashDot"/>
                      <a:round/>
                      <a:headEnd len="sm" w="sm" type="none"/>
                      <a:tailEnd len="sm" w="sm" type="none"/>
                    </a:lnT>
                    <a:lnB cap="flat" cmpd="sng" w="9525">
                      <a:solidFill>
                        <a:srgbClr val="134F5C"/>
                      </a:solidFill>
                      <a:prstDash val="dashDot"/>
                      <a:round/>
                      <a:headEnd len="sm" w="sm" type="none"/>
                      <a:tailEnd len="sm" w="sm" type="none"/>
                    </a:lnB>
                    <a:solidFill>
                      <a:srgbClr val="D0E0E3"/>
                    </a:solidFill>
                  </a:tcPr>
                </a:tc>
              </a:tr>
              <a:tr h="7220425">
                <a:tc>
                  <a:txBody>
                    <a:bodyPr>
                      <a:noAutofit/>
                    </a:bodyPr>
                    <a:lstStyle/>
                    <a:p>
                      <a:pPr indent="0" lvl="0" marL="0" rtl="0" algn="l">
                        <a:spcBef>
                          <a:spcPts val="0"/>
                        </a:spcBef>
                        <a:spcAft>
                          <a:spcPts val="0"/>
                        </a:spcAft>
                        <a:buNone/>
                      </a:pPr>
                      <a:r>
                        <a:rPr lang="en" sz="800">
                          <a:solidFill>
                            <a:srgbClr val="0C343D"/>
                          </a:solidFill>
                          <a:latin typeface="Josefin Sans"/>
                          <a:ea typeface="Josefin Sans"/>
                          <a:cs typeface="Josefin Sans"/>
                          <a:sym typeface="Josefin Sans"/>
                        </a:rPr>
                        <a:t> </a:t>
                      </a:r>
                      <a:r>
                        <a:rPr lang="en" sz="600">
                          <a:solidFill>
                            <a:srgbClr val="0C343D"/>
                          </a:solidFill>
                          <a:latin typeface="Josefin Sans"/>
                          <a:ea typeface="Josefin Sans"/>
                          <a:cs typeface="Josefin Sans"/>
                          <a:sym typeface="Josefin Sans"/>
                        </a:rPr>
                        <a:t>⚫   </a:t>
                      </a:r>
                      <a:r>
                        <a:rPr lang="en" sz="800">
                          <a:solidFill>
                            <a:srgbClr val="0C343D"/>
                          </a:solidFill>
                          <a:latin typeface="Josefin Sans"/>
                          <a:ea typeface="Josefin Sans"/>
                          <a:cs typeface="Josefin Sans"/>
                          <a:sym typeface="Josefin Sans"/>
                        </a:rPr>
                        <a:t> </a:t>
                      </a:r>
                      <a:r>
                        <a:rPr lang="en" sz="1500">
                          <a:solidFill>
                            <a:srgbClr val="0C343D"/>
                          </a:solidFill>
                          <a:latin typeface="Cairo"/>
                          <a:ea typeface="Cairo"/>
                          <a:cs typeface="Cairo"/>
                          <a:sym typeface="Cairo"/>
                        </a:rPr>
                        <a:t>A localized circular smooth muscles contraction constricts the intestine into spaced segments, one set of segmentation contractions relaxes, a new set begins at points between the previous ones.</a:t>
                      </a:r>
                      <a:endParaRPr sz="1500">
                        <a:solidFill>
                          <a:srgbClr val="0C343D"/>
                        </a:solidFill>
                        <a:latin typeface="Cairo"/>
                        <a:ea typeface="Cairo"/>
                        <a:cs typeface="Cairo"/>
                        <a:sym typeface="Cairo"/>
                      </a:endParaRPr>
                    </a:p>
                    <a:p>
                      <a:pPr indent="0" lvl="0" marL="0" rtl="0" algn="l">
                        <a:spcBef>
                          <a:spcPts val="0"/>
                        </a:spcBef>
                        <a:spcAft>
                          <a:spcPts val="0"/>
                        </a:spcAft>
                        <a:buNone/>
                      </a:pPr>
                      <a:r>
                        <a:t/>
                      </a:r>
                      <a:endParaRPr>
                        <a:solidFill>
                          <a:srgbClr val="0C343D"/>
                        </a:solidFill>
                        <a:latin typeface="Cairo"/>
                        <a:ea typeface="Cairo"/>
                        <a:cs typeface="Cairo"/>
                        <a:sym typeface="Cairo"/>
                      </a:endParaRPr>
                    </a:p>
                    <a:p>
                      <a:pPr indent="0" lvl="0" marL="0" rtl="0" algn="l">
                        <a:spcBef>
                          <a:spcPts val="0"/>
                        </a:spcBef>
                        <a:spcAft>
                          <a:spcPts val="0"/>
                        </a:spcAft>
                        <a:buNone/>
                      </a:pPr>
                      <a:r>
                        <a:rPr lang="en" sz="600">
                          <a:solidFill>
                            <a:srgbClr val="0C343D"/>
                          </a:solidFill>
                          <a:latin typeface="Josefin Sans"/>
                          <a:ea typeface="Josefin Sans"/>
                          <a:cs typeface="Josefin Sans"/>
                          <a:sym typeface="Josefin Sans"/>
                        </a:rPr>
                        <a:t> ⚫</a:t>
                      </a:r>
                      <a:r>
                        <a:rPr lang="en" sz="900">
                          <a:solidFill>
                            <a:srgbClr val="0C343D"/>
                          </a:solidFill>
                          <a:latin typeface="Cairo"/>
                          <a:ea typeface="Cairo"/>
                          <a:cs typeface="Cairo"/>
                          <a:sym typeface="Cairo"/>
                        </a:rPr>
                        <a:t>   </a:t>
                      </a:r>
                      <a:r>
                        <a:rPr lang="en" sz="1500">
                          <a:solidFill>
                            <a:srgbClr val="0C343D"/>
                          </a:solidFill>
                          <a:latin typeface="Cairo"/>
                          <a:ea typeface="Cairo"/>
                          <a:cs typeface="Cairo"/>
                          <a:sym typeface="Cairo"/>
                        </a:rPr>
                        <a:t>Blend intestinal contents &amp; bring products of digestion in contact with absorptive surfaces </a:t>
                      </a:r>
                      <a:endParaRPr sz="1500">
                        <a:solidFill>
                          <a:srgbClr val="0C343D"/>
                        </a:solidFill>
                        <a:latin typeface="Cairo"/>
                        <a:ea typeface="Cairo"/>
                        <a:cs typeface="Cairo"/>
                        <a:sym typeface="Cairo"/>
                      </a:endParaRPr>
                    </a:p>
                    <a:p>
                      <a:pPr indent="0" lvl="0" marL="0" rtl="0" algn="l">
                        <a:spcBef>
                          <a:spcPts val="0"/>
                        </a:spcBef>
                        <a:spcAft>
                          <a:spcPts val="0"/>
                        </a:spcAft>
                        <a:buNone/>
                      </a:pPr>
                      <a:r>
                        <a:t/>
                      </a:r>
                      <a:endParaRPr>
                        <a:solidFill>
                          <a:srgbClr val="0C343D"/>
                        </a:solidFill>
                        <a:latin typeface="Cairo"/>
                        <a:ea typeface="Cairo"/>
                        <a:cs typeface="Cairo"/>
                        <a:sym typeface="Cairo"/>
                      </a:endParaRPr>
                    </a:p>
                    <a:p>
                      <a:pPr indent="0" lvl="0" marL="0" rtl="0" algn="l">
                        <a:spcBef>
                          <a:spcPts val="0"/>
                        </a:spcBef>
                        <a:spcAft>
                          <a:spcPts val="0"/>
                        </a:spcAft>
                        <a:buNone/>
                      </a:pPr>
                      <a:r>
                        <a:rPr lang="en" sz="600">
                          <a:solidFill>
                            <a:srgbClr val="0C343D"/>
                          </a:solidFill>
                          <a:latin typeface="Josefin Sans"/>
                          <a:ea typeface="Josefin Sans"/>
                          <a:cs typeface="Josefin Sans"/>
                          <a:sym typeface="Josefin Sans"/>
                        </a:rPr>
                        <a:t> ⚫    </a:t>
                      </a:r>
                      <a:r>
                        <a:rPr lang="en" sz="1500">
                          <a:solidFill>
                            <a:srgbClr val="0C343D"/>
                          </a:solidFill>
                          <a:latin typeface="Cairo"/>
                          <a:ea typeface="Cairo"/>
                          <a:cs typeface="Cairo"/>
                          <a:sym typeface="Cairo"/>
                        </a:rPr>
                        <a:t>Usual stimulus is distention</a:t>
                      </a:r>
                      <a:endParaRPr sz="1500">
                        <a:solidFill>
                          <a:srgbClr val="0C343D"/>
                        </a:solidFill>
                        <a:latin typeface="Cairo"/>
                        <a:ea typeface="Cairo"/>
                        <a:cs typeface="Cairo"/>
                        <a:sym typeface="Cairo"/>
                      </a:endParaRPr>
                    </a:p>
                    <a:p>
                      <a:pPr indent="0" lvl="0" marL="0" rtl="0" algn="l">
                        <a:spcBef>
                          <a:spcPts val="0"/>
                        </a:spcBef>
                        <a:spcAft>
                          <a:spcPts val="0"/>
                        </a:spcAft>
                        <a:buNone/>
                      </a:pPr>
                      <a:r>
                        <a:t/>
                      </a:r>
                      <a:endParaRPr b="1">
                        <a:solidFill>
                          <a:srgbClr val="0C343D"/>
                        </a:solidFill>
                        <a:latin typeface="Cairo"/>
                        <a:ea typeface="Cairo"/>
                        <a:cs typeface="Cairo"/>
                        <a:sym typeface="Cairo"/>
                      </a:endParaRPr>
                    </a:p>
                  </a:txBody>
                  <a:tcPr marT="91425" marB="91425" marR="91425" marL="91425">
                    <a:lnL cap="flat" cmpd="sng" w="9525">
                      <a:solidFill>
                        <a:srgbClr val="134F5C"/>
                      </a:solidFill>
                      <a:prstDash val="dashDot"/>
                      <a:round/>
                      <a:headEnd len="sm" w="sm" type="none"/>
                      <a:tailEnd len="sm" w="sm" type="none"/>
                    </a:lnL>
                    <a:lnR cap="flat" cmpd="sng" w="9525">
                      <a:solidFill>
                        <a:srgbClr val="134F5C"/>
                      </a:solidFill>
                      <a:prstDash val="dashDot"/>
                      <a:round/>
                      <a:headEnd len="sm" w="sm" type="none"/>
                      <a:tailEnd len="sm" w="sm" type="none"/>
                    </a:lnR>
                    <a:lnT cap="flat" cmpd="sng" w="9525">
                      <a:solidFill>
                        <a:srgbClr val="134F5C"/>
                      </a:solidFill>
                      <a:prstDash val="dashDot"/>
                      <a:round/>
                      <a:headEnd len="sm" w="sm" type="none"/>
                      <a:tailEnd len="sm" w="sm" type="none"/>
                    </a:lnT>
                    <a:lnB cap="flat" cmpd="sng" w="9525">
                      <a:solidFill>
                        <a:srgbClr val="134F5C"/>
                      </a:solidFill>
                      <a:prstDash val="dashDot"/>
                      <a:round/>
                      <a:headEnd len="sm" w="sm" type="none"/>
                      <a:tailEnd len="sm" w="sm" type="none"/>
                    </a:lnB>
                    <a:solidFill>
                      <a:srgbClr val="FFF2CC"/>
                    </a:solidFill>
                  </a:tcPr>
                </a:tc>
              </a:tr>
            </a:tbl>
          </a:graphicData>
        </a:graphic>
      </p:graphicFrame>
      <p:pic>
        <p:nvPicPr>
          <p:cNvPr id="528" name="Google Shape;528;p63"/>
          <p:cNvPicPr preferRelativeResize="0"/>
          <p:nvPr/>
        </p:nvPicPr>
        <p:blipFill rotWithShape="1">
          <a:blip r:embed="rId3">
            <a:alphaModFix/>
          </a:blip>
          <a:srcRect b="4049" l="2448" r="0" t="0"/>
          <a:stretch/>
        </p:blipFill>
        <p:spPr>
          <a:xfrm>
            <a:off x="633177" y="4951475"/>
            <a:ext cx="2299571" cy="2592850"/>
          </a:xfrm>
          <a:prstGeom prst="rect">
            <a:avLst/>
          </a:prstGeom>
          <a:noFill/>
          <a:ln>
            <a:noFill/>
          </a:ln>
        </p:spPr>
      </p:pic>
      <p:pic>
        <p:nvPicPr>
          <p:cNvPr id="529" name="Google Shape;529;p63"/>
          <p:cNvPicPr preferRelativeResize="0"/>
          <p:nvPr/>
        </p:nvPicPr>
        <p:blipFill rotWithShape="1">
          <a:blip r:embed="rId4">
            <a:alphaModFix/>
          </a:blip>
          <a:srcRect b="4898" l="3152" r="4673" t="2509"/>
          <a:stretch/>
        </p:blipFill>
        <p:spPr>
          <a:xfrm>
            <a:off x="3992150" y="5625630"/>
            <a:ext cx="1812900" cy="1918683"/>
          </a:xfrm>
          <a:prstGeom prst="rect">
            <a:avLst/>
          </a:prstGeom>
          <a:noFill/>
          <a:ln>
            <a:noFill/>
          </a:ln>
        </p:spPr>
      </p:pic>
      <p:pic>
        <p:nvPicPr>
          <p:cNvPr id="530" name="Google Shape;530;p63"/>
          <p:cNvPicPr preferRelativeResize="0"/>
          <p:nvPr/>
        </p:nvPicPr>
        <p:blipFill rotWithShape="1">
          <a:blip r:embed="rId5">
            <a:alphaModFix/>
          </a:blip>
          <a:srcRect b="19211" l="15647" r="13066" t="13638"/>
          <a:stretch/>
        </p:blipFill>
        <p:spPr>
          <a:xfrm>
            <a:off x="3594688" y="7583960"/>
            <a:ext cx="2607851" cy="1842506"/>
          </a:xfrm>
          <a:prstGeom prst="rect">
            <a:avLst/>
          </a:prstGeom>
          <a:noFill/>
          <a:ln>
            <a:noFill/>
          </a:ln>
        </p:spPr>
      </p:pic>
      <p:sp>
        <p:nvSpPr>
          <p:cNvPr id="531" name="Google Shape;531;p63"/>
          <p:cNvSpPr txBox="1"/>
          <p:nvPr/>
        </p:nvSpPr>
        <p:spPr>
          <a:xfrm>
            <a:off x="502075" y="1848324"/>
            <a:ext cx="3442800" cy="48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999999"/>
                </a:solidFill>
                <a:latin typeface="Cairo"/>
                <a:ea typeface="Cairo"/>
                <a:cs typeface="Cairo"/>
                <a:sym typeface="Cairo"/>
              </a:rPr>
              <a:t>Does not </a:t>
            </a:r>
            <a:r>
              <a:rPr lang="en" sz="1300">
                <a:solidFill>
                  <a:srgbClr val="999999"/>
                </a:solidFill>
                <a:latin typeface="Cairo"/>
                <a:ea typeface="Cairo"/>
                <a:cs typeface="Cairo"/>
                <a:sym typeface="Cairo"/>
              </a:rPr>
              <a:t>include</a:t>
            </a:r>
            <a:r>
              <a:rPr lang="en" sz="1300">
                <a:solidFill>
                  <a:srgbClr val="999999"/>
                </a:solidFill>
                <a:latin typeface="Cairo"/>
                <a:ea typeface="Cairo"/>
                <a:cs typeface="Cairo"/>
                <a:sym typeface="Cairo"/>
              </a:rPr>
              <a:t> mouth and pharynx.</a:t>
            </a:r>
            <a:endParaRPr sz="1300">
              <a:solidFill>
                <a:srgbClr val="999999"/>
              </a:solidFill>
              <a:latin typeface="Cairo"/>
              <a:ea typeface="Cairo"/>
              <a:cs typeface="Cairo"/>
              <a:sym typeface="Cairo"/>
            </a:endParaRPr>
          </a:p>
        </p:txBody>
      </p:sp>
      <p:sp>
        <p:nvSpPr>
          <p:cNvPr id="532" name="Google Shape;532;p63"/>
          <p:cNvSpPr txBox="1"/>
          <p:nvPr/>
        </p:nvSpPr>
        <p:spPr>
          <a:xfrm>
            <a:off x="3518778" y="1809625"/>
            <a:ext cx="2759700" cy="5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999999"/>
                </a:solidFill>
                <a:latin typeface="Cairo"/>
                <a:ea typeface="Cairo"/>
                <a:cs typeface="Cairo"/>
                <a:sym typeface="Cairo"/>
              </a:rPr>
              <a:t>Blending ,</a:t>
            </a:r>
            <a:r>
              <a:rPr lang="en" sz="1300">
                <a:solidFill>
                  <a:srgbClr val="999999"/>
                </a:solidFill>
                <a:latin typeface="Cairo"/>
                <a:ea typeface="Cairo"/>
                <a:cs typeface="Cairo"/>
                <a:sym typeface="Cairo"/>
              </a:rPr>
              <a:t>digesting and mixing food with juices.</a:t>
            </a:r>
            <a:endParaRPr sz="1300">
              <a:solidFill>
                <a:srgbClr val="999999"/>
              </a:solidFill>
              <a:latin typeface="Cairo"/>
              <a:ea typeface="Cairo"/>
              <a:cs typeface="Cairo"/>
              <a:sym typeface="Cairo"/>
            </a:endParaRPr>
          </a:p>
        </p:txBody>
      </p:sp>
      <p:sp>
        <p:nvSpPr>
          <p:cNvPr id="533" name="Google Shape;533;p63"/>
          <p:cNvSpPr/>
          <p:nvPr/>
        </p:nvSpPr>
        <p:spPr>
          <a:xfrm>
            <a:off x="-16" y="-15"/>
            <a:ext cx="6858000" cy="9903000"/>
          </a:xfrm>
          <a:prstGeom prst="frame">
            <a:avLst>
              <a:gd fmla="val 1366" name="adj1"/>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34" name="Google Shape;534;p63"/>
          <p:cNvPicPr preferRelativeResize="0"/>
          <p:nvPr/>
        </p:nvPicPr>
        <p:blipFill>
          <a:blip r:embed="rId6">
            <a:alphaModFix/>
          </a:blip>
          <a:stretch>
            <a:fillRect/>
          </a:stretch>
        </p:blipFill>
        <p:spPr>
          <a:xfrm>
            <a:off x="633175" y="7583950"/>
            <a:ext cx="2345626" cy="1842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8" name="Shape 538"/>
        <p:cNvGrpSpPr/>
        <p:nvPr/>
      </p:nvGrpSpPr>
      <p:grpSpPr>
        <a:xfrm>
          <a:off x="0" y="0"/>
          <a:ext cx="0" cy="0"/>
          <a:chOff x="0" y="0"/>
          <a:chExt cx="0" cy="0"/>
        </a:xfrm>
      </p:grpSpPr>
      <p:sp>
        <p:nvSpPr>
          <p:cNvPr id="539" name="Google Shape;539;p64"/>
          <p:cNvSpPr txBox="1"/>
          <p:nvPr>
            <p:ph idx="4294967295" type="title"/>
          </p:nvPr>
        </p:nvSpPr>
        <p:spPr>
          <a:xfrm>
            <a:off x="283350" y="697650"/>
            <a:ext cx="6071100" cy="60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rgbClr val="134F5C"/>
                </a:solidFill>
                <a:highlight>
                  <a:srgbClr val="EFEFEF"/>
                </a:highlight>
                <a:latin typeface="Josefin Sans"/>
                <a:ea typeface="Josefin Sans"/>
                <a:cs typeface="Josefin Sans"/>
                <a:sym typeface="Josefin Sans"/>
              </a:rPr>
              <a:t>➣ Peristaltic Reflex and the "Law of the Gut."</a:t>
            </a:r>
            <a:endParaRPr sz="1800">
              <a:solidFill>
                <a:srgbClr val="134F5C"/>
              </a:solidFill>
              <a:highlight>
                <a:srgbClr val="EFEFEF"/>
              </a:highlight>
              <a:latin typeface="Josefin Sans"/>
              <a:ea typeface="Josefin Sans"/>
              <a:cs typeface="Josefin Sans"/>
              <a:sym typeface="Josefin Sans"/>
            </a:endParaRPr>
          </a:p>
          <a:p>
            <a:pPr indent="0" lvl="0" marL="0" rtl="0" algn="l">
              <a:spcBef>
                <a:spcPts val="0"/>
              </a:spcBef>
              <a:spcAft>
                <a:spcPts val="0"/>
              </a:spcAft>
              <a:buNone/>
            </a:pPr>
            <a:r>
              <a:t/>
            </a:r>
            <a:endParaRPr sz="1800"/>
          </a:p>
        </p:txBody>
      </p:sp>
      <p:sp>
        <p:nvSpPr>
          <p:cNvPr id="540" name="Google Shape;540;p6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41" name="Google Shape;541;p64"/>
          <p:cNvSpPr txBox="1"/>
          <p:nvPr/>
        </p:nvSpPr>
        <p:spPr>
          <a:xfrm>
            <a:off x="313350" y="1218750"/>
            <a:ext cx="6231300" cy="775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600">
              <a:solidFill>
                <a:srgbClr val="0C343D"/>
              </a:solidFill>
              <a:latin typeface="Josefin Sans"/>
              <a:ea typeface="Josefin Sans"/>
              <a:cs typeface="Josefin Sans"/>
              <a:sym typeface="Josefin Sans"/>
            </a:endParaRPr>
          </a:p>
          <a:p>
            <a:pPr indent="0" lvl="0" marL="0" rtl="0" algn="l">
              <a:spcBef>
                <a:spcPts val="0"/>
              </a:spcBef>
              <a:spcAft>
                <a:spcPts val="0"/>
              </a:spcAft>
              <a:buNone/>
            </a:pPr>
            <a:r>
              <a:t/>
            </a:r>
            <a:endParaRPr sz="600">
              <a:solidFill>
                <a:srgbClr val="0C343D"/>
              </a:solidFill>
              <a:latin typeface="Josefin Sans"/>
              <a:ea typeface="Josefin Sans"/>
              <a:cs typeface="Josefin Sans"/>
              <a:sym typeface="Josefin Sans"/>
            </a:endParaRPr>
          </a:p>
          <a:p>
            <a:pPr indent="0" lvl="0" marL="0" rtl="0" algn="l">
              <a:spcBef>
                <a:spcPts val="0"/>
              </a:spcBef>
              <a:spcAft>
                <a:spcPts val="0"/>
              </a:spcAft>
              <a:buNone/>
            </a:pPr>
            <a:r>
              <a:rPr lang="en" sz="600">
                <a:solidFill>
                  <a:srgbClr val="0C343D"/>
                </a:solidFill>
                <a:latin typeface="Josefin Sans"/>
                <a:ea typeface="Josefin Sans"/>
                <a:cs typeface="Josefin Sans"/>
                <a:sym typeface="Josefin Sans"/>
              </a:rPr>
              <a:t>⚫   </a:t>
            </a:r>
            <a:r>
              <a:rPr lang="en" sz="1600">
                <a:latin typeface="Cairo"/>
                <a:ea typeface="Cairo"/>
                <a:cs typeface="Cairo"/>
                <a:sym typeface="Cairo"/>
              </a:rPr>
              <a:t>When a segment of the intestinal tract is distended, it initiates peristalsis. </a:t>
            </a:r>
            <a:endParaRPr sz="1600">
              <a:latin typeface="Cairo"/>
              <a:ea typeface="Cairo"/>
              <a:cs typeface="Cairo"/>
              <a:sym typeface="Cairo"/>
            </a:endParaRPr>
          </a:p>
          <a:p>
            <a:pPr indent="0" lvl="0" marL="0" rtl="0" algn="l">
              <a:spcBef>
                <a:spcPts val="0"/>
              </a:spcBef>
              <a:spcAft>
                <a:spcPts val="0"/>
              </a:spcAft>
              <a:buNone/>
            </a:pPr>
            <a:r>
              <a:t/>
            </a:r>
            <a:endParaRPr sz="1600">
              <a:latin typeface="Cairo"/>
              <a:ea typeface="Cairo"/>
              <a:cs typeface="Cairo"/>
              <a:sym typeface="Cairo"/>
            </a:endParaRPr>
          </a:p>
          <a:p>
            <a:pPr indent="0" lvl="0" marL="0" rtl="0" algn="l">
              <a:spcBef>
                <a:spcPts val="0"/>
              </a:spcBef>
              <a:spcAft>
                <a:spcPts val="0"/>
              </a:spcAft>
              <a:buNone/>
            </a:pPr>
            <a:r>
              <a:rPr lang="en" sz="600">
                <a:solidFill>
                  <a:srgbClr val="0C343D"/>
                </a:solidFill>
                <a:latin typeface="Josefin Sans"/>
                <a:ea typeface="Josefin Sans"/>
                <a:cs typeface="Josefin Sans"/>
                <a:sym typeface="Josefin Sans"/>
              </a:rPr>
              <a:t>⚫   </a:t>
            </a:r>
            <a:r>
              <a:rPr lang="en" sz="1600">
                <a:latin typeface="Cairo"/>
                <a:ea typeface="Cairo"/>
                <a:cs typeface="Cairo"/>
                <a:sym typeface="Cairo"/>
              </a:rPr>
              <a:t>The contractile ring normally begins on the orad side of the distended (propulsive) segment and moves toward the distended (receiving) segment, pushing the intestinal contents in the anal direction (Caudad direction) for 5 to 10 cm. before dying out. </a:t>
            </a:r>
            <a:endParaRPr sz="1600">
              <a:latin typeface="Cairo"/>
              <a:ea typeface="Cairo"/>
              <a:cs typeface="Cairo"/>
              <a:sym typeface="Cairo"/>
            </a:endParaRPr>
          </a:p>
          <a:p>
            <a:pPr indent="0" lvl="0" marL="0" rtl="0" algn="l">
              <a:spcBef>
                <a:spcPts val="0"/>
              </a:spcBef>
              <a:spcAft>
                <a:spcPts val="0"/>
              </a:spcAft>
              <a:buNone/>
            </a:pPr>
            <a:r>
              <a:rPr lang="en" sz="1600">
                <a:latin typeface="Cairo"/>
                <a:ea typeface="Cairo"/>
                <a:cs typeface="Cairo"/>
                <a:sym typeface="Cairo"/>
              </a:rPr>
              <a:t> </a:t>
            </a:r>
            <a:endParaRPr sz="1600">
              <a:latin typeface="Cairo"/>
              <a:ea typeface="Cairo"/>
              <a:cs typeface="Cairo"/>
              <a:sym typeface="Cairo"/>
            </a:endParaRPr>
          </a:p>
          <a:p>
            <a:pPr indent="0" lvl="0" marL="0" rtl="0" algn="l">
              <a:spcBef>
                <a:spcPts val="0"/>
              </a:spcBef>
              <a:spcAft>
                <a:spcPts val="0"/>
              </a:spcAft>
              <a:buNone/>
            </a:pPr>
            <a:r>
              <a:rPr lang="en" sz="600">
                <a:solidFill>
                  <a:srgbClr val="0C343D"/>
                </a:solidFill>
                <a:latin typeface="Josefin Sans"/>
                <a:ea typeface="Josefin Sans"/>
                <a:cs typeface="Josefin Sans"/>
                <a:sym typeface="Josefin Sans"/>
              </a:rPr>
              <a:t>⚫    </a:t>
            </a:r>
            <a:r>
              <a:rPr b="1" lang="en" sz="1600">
                <a:latin typeface="Cairo"/>
                <a:ea typeface="Cairo"/>
                <a:cs typeface="Cairo"/>
                <a:sym typeface="Cairo"/>
              </a:rPr>
              <a:t>Propulsive segment</a:t>
            </a:r>
            <a:r>
              <a:rPr lang="en" sz="1600">
                <a:latin typeface="Cairo"/>
                <a:ea typeface="Cairo"/>
                <a:cs typeface="Cairo"/>
                <a:sym typeface="Cairo"/>
              </a:rPr>
              <a:t> :</a:t>
            </a:r>
            <a:endParaRPr sz="1600">
              <a:latin typeface="Cairo"/>
              <a:ea typeface="Cairo"/>
              <a:cs typeface="Cairo"/>
              <a:sym typeface="Cairo"/>
            </a:endParaRPr>
          </a:p>
          <a:p>
            <a:pPr indent="0" lvl="0" marL="0" rtl="0" algn="l">
              <a:spcBef>
                <a:spcPts val="0"/>
              </a:spcBef>
              <a:spcAft>
                <a:spcPts val="0"/>
              </a:spcAft>
              <a:buNone/>
            </a:pPr>
            <a:r>
              <a:t/>
            </a:r>
            <a:endParaRPr sz="1600">
              <a:latin typeface="Cairo"/>
              <a:ea typeface="Cairo"/>
              <a:cs typeface="Cairo"/>
              <a:sym typeface="Cairo"/>
            </a:endParaRPr>
          </a:p>
          <a:p>
            <a:pPr indent="0" lvl="0" marL="0" rtl="0" algn="l">
              <a:spcBef>
                <a:spcPts val="0"/>
              </a:spcBef>
              <a:spcAft>
                <a:spcPts val="0"/>
              </a:spcAft>
              <a:buNone/>
            </a:pPr>
            <a:r>
              <a:rPr lang="en" sz="1600">
                <a:latin typeface="Cairo"/>
                <a:ea typeface="Cairo"/>
                <a:cs typeface="Cairo"/>
                <a:sym typeface="Cairo"/>
              </a:rPr>
              <a:t>➥ contraction (circular M.) </a:t>
            </a:r>
            <a:endParaRPr sz="1600">
              <a:latin typeface="Cairo"/>
              <a:ea typeface="Cairo"/>
              <a:cs typeface="Cairo"/>
              <a:sym typeface="Cairo"/>
            </a:endParaRPr>
          </a:p>
          <a:p>
            <a:pPr indent="0" lvl="0" marL="0" rtl="0" algn="l">
              <a:spcBef>
                <a:spcPts val="0"/>
              </a:spcBef>
              <a:spcAft>
                <a:spcPts val="0"/>
              </a:spcAft>
              <a:buNone/>
            </a:pPr>
            <a:r>
              <a:t/>
            </a:r>
            <a:endParaRPr sz="1600">
              <a:latin typeface="Cairo"/>
              <a:ea typeface="Cairo"/>
              <a:cs typeface="Cairo"/>
              <a:sym typeface="Cairo"/>
            </a:endParaRPr>
          </a:p>
          <a:p>
            <a:pPr indent="0" lvl="0" marL="0" rtl="0" algn="l">
              <a:spcBef>
                <a:spcPts val="0"/>
              </a:spcBef>
              <a:spcAft>
                <a:spcPts val="0"/>
              </a:spcAft>
              <a:buNone/>
            </a:pPr>
            <a:r>
              <a:rPr lang="en" sz="1600">
                <a:latin typeface="Cairo"/>
                <a:ea typeface="Cairo"/>
                <a:cs typeface="Cairo"/>
                <a:sym typeface="Cairo"/>
              </a:rPr>
              <a:t>➥  relaxation (longitudinal M.) </a:t>
            </a:r>
            <a:endParaRPr sz="1600">
              <a:latin typeface="Cairo"/>
              <a:ea typeface="Cairo"/>
              <a:cs typeface="Cairo"/>
              <a:sym typeface="Cairo"/>
            </a:endParaRPr>
          </a:p>
          <a:p>
            <a:pPr indent="0" lvl="0" marL="0" rtl="0" algn="l">
              <a:spcBef>
                <a:spcPts val="0"/>
              </a:spcBef>
              <a:spcAft>
                <a:spcPts val="0"/>
              </a:spcAft>
              <a:buNone/>
            </a:pPr>
            <a:r>
              <a:t/>
            </a:r>
            <a:endParaRPr sz="600">
              <a:solidFill>
                <a:srgbClr val="0C343D"/>
              </a:solidFill>
              <a:latin typeface="Josefin Sans"/>
              <a:ea typeface="Josefin Sans"/>
              <a:cs typeface="Josefin Sans"/>
              <a:sym typeface="Josefin Sans"/>
            </a:endParaRPr>
          </a:p>
          <a:p>
            <a:pPr indent="0" lvl="0" marL="0" rtl="0" algn="l">
              <a:spcBef>
                <a:spcPts val="0"/>
              </a:spcBef>
              <a:spcAft>
                <a:spcPts val="0"/>
              </a:spcAft>
              <a:buNone/>
            </a:pPr>
            <a:r>
              <a:t/>
            </a:r>
            <a:endParaRPr sz="600">
              <a:solidFill>
                <a:srgbClr val="0C343D"/>
              </a:solidFill>
              <a:latin typeface="Josefin Sans"/>
              <a:ea typeface="Josefin Sans"/>
              <a:cs typeface="Josefin Sans"/>
              <a:sym typeface="Josefin Sans"/>
            </a:endParaRPr>
          </a:p>
          <a:p>
            <a:pPr indent="0" lvl="0" marL="0" rtl="0" algn="l">
              <a:spcBef>
                <a:spcPts val="0"/>
              </a:spcBef>
              <a:spcAft>
                <a:spcPts val="0"/>
              </a:spcAft>
              <a:buNone/>
            </a:pPr>
            <a:r>
              <a:t/>
            </a:r>
            <a:endParaRPr sz="600">
              <a:solidFill>
                <a:srgbClr val="0C343D"/>
              </a:solidFill>
              <a:latin typeface="Josefin Sans"/>
              <a:ea typeface="Josefin Sans"/>
              <a:cs typeface="Josefin Sans"/>
              <a:sym typeface="Josefin Sans"/>
            </a:endParaRPr>
          </a:p>
          <a:p>
            <a:pPr indent="0" lvl="0" marL="0" rtl="0" algn="l">
              <a:spcBef>
                <a:spcPts val="0"/>
              </a:spcBef>
              <a:spcAft>
                <a:spcPts val="0"/>
              </a:spcAft>
              <a:buNone/>
            </a:pPr>
            <a:r>
              <a:rPr lang="en" sz="600">
                <a:solidFill>
                  <a:srgbClr val="0C343D"/>
                </a:solidFill>
                <a:latin typeface="Josefin Sans"/>
                <a:ea typeface="Josefin Sans"/>
                <a:cs typeface="Josefin Sans"/>
                <a:sym typeface="Josefin Sans"/>
              </a:rPr>
              <a:t>⚫</a:t>
            </a:r>
            <a:r>
              <a:rPr lang="en" sz="1600">
                <a:latin typeface="Cairo"/>
                <a:ea typeface="Cairo"/>
                <a:cs typeface="Cairo"/>
                <a:sym typeface="Cairo"/>
              </a:rPr>
              <a:t>  </a:t>
            </a:r>
            <a:r>
              <a:rPr b="1" lang="en" sz="1600">
                <a:latin typeface="Cairo"/>
                <a:ea typeface="Cairo"/>
                <a:cs typeface="Cairo"/>
                <a:sym typeface="Cairo"/>
              </a:rPr>
              <a:t>Receiving segment</a:t>
            </a:r>
            <a:r>
              <a:rPr lang="en" sz="1600">
                <a:latin typeface="Cairo"/>
                <a:ea typeface="Cairo"/>
                <a:cs typeface="Cairo"/>
                <a:sym typeface="Cairo"/>
              </a:rPr>
              <a:t> : </a:t>
            </a:r>
            <a:endParaRPr sz="1600">
              <a:latin typeface="Cairo"/>
              <a:ea typeface="Cairo"/>
              <a:cs typeface="Cairo"/>
              <a:sym typeface="Cairo"/>
            </a:endParaRPr>
          </a:p>
          <a:p>
            <a:pPr indent="0" lvl="0" marL="0" rtl="0" algn="l">
              <a:spcBef>
                <a:spcPts val="0"/>
              </a:spcBef>
              <a:spcAft>
                <a:spcPts val="0"/>
              </a:spcAft>
              <a:buNone/>
            </a:pPr>
            <a:r>
              <a:t/>
            </a:r>
            <a:endParaRPr sz="1600">
              <a:latin typeface="Cairo"/>
              <a:ea typeface="Cairo"/>
              <a:cs typeface="Cairo"/>
              <a:sym typeface="Cairo"/>
            </a:endParaRPr>
          </a:p>
          <a:p>
            <a:pPr indent="0" lvl="0" marL="0" rtl="0" algn="l">
              <a:spcBef>
                <a:spcPts val="0"/>
              </a:spcBef>
              <a:spcAft>
                <a:spcPts val="0"/>
              </a:spcAft>
              <a:buNone/>
            </a:pPr>
            <a:r>
              <a:rPr lang="en" sz="1600">
                <a:latin typeface="Cairo"/>
                <a:ea typeface="Cairo"/>
                <a:cs typeface="Cairo"/>
                <a:sym typeface="Cairo"/>
              </a:rPr>
              <a:t>➥ contraction (longitudinal M.) </a:t>
            </a:r>
            <a:endParaRPr sz="1600">
              <a:latin typeface="Cairo"/>
              <a:ea typeface="Cairo"/>
              <a:cs typeface="Cairo"/>
              <a:sym typeface="Cairo"/>
            </a:endParaRPr>
          </a:p>
          <a:p>
            <a:pPr indent="0" lvl="0" marL="0" rtl="0" algn="l">
              <a:spcBef>
                <a:spcPts val="0"/>
              </a:spcBef>
              <a:spcAft>
                <a:spcPts val="0"/>
              </a:spcAft>
              <a:buNone/>
            </a:pPr>
            <a:r>
              <a:t/>
            </a:r>
            <a:endParaRPr sz="1600">
              <a:latin typeface="Cairo"/>
              <a:ea typeface="Cairo"/>
              <a:cs typeface="Cairo"/>
              <a:sym typeface="Cairo"/>
            </a:endParaRPr>
          </a:p>
          <a:p>
            <a:pPr indent="0" lvl="0" marL="0" rtl="0" algn="l">
              <a:spcBef>
                <a:spcPts val="0"/>
              </a:spcBef>
              <a:spcAft>
                <a:spcPts val="0"/>
              </a:spcAft>
              <a:buNone/>
            </a:pPr>
            <a:r>
              <a:rPr lang="en" sz="1600">
                <a:latin typeface="Cairo"/>
                <a:ea typeface="Cairo"/>
                <a:cs typeface="Cairo"/>
                <a:sym typeface="Cairo"/>
              </a:rPr>
              <a:t>➥ relaxation (circular M.)   </a:t>
            </a:r>
            <a:endParaRPr sz="1600">
              <a:latin typeface="Cairo"/>
              <a:ea typeface="Cairo"/>
              <a:cs typeface="Cairo"/>
              <a:sym typeface="Cairo"/>
            </a:endParaRPr>
          </a:p>
          <a:p>
            <a:pPr indent="0" lvl="0" marL="0" rtl="0" algn="l">
              <a:spcBef>
                <a:spcPts val="0"/>
              </a:spcBef>
              <a:spcAft>
                <a:spcPts val="0"/>
              </a:spcAft>
              <a:buNone/>
            </a:pPr>
            <a:r>
              <a:t/>
            </a:r>
            <a:endParaRPr sz="1600">
              <a:latin typeface="Cairo"/>
              <a:ea typeface="Cairo"/>
              <a:cs typeface="Cairo"/>
              <a:sym typeface="Cairo"/>
            </a:endParaRPr>
          </a:p>
          <a:p>
            <a:pPr indent="0" lvl="0" marL="0" rtl="0" algn="l">
              <a:spcBef>
                <a:spcPts val="0"/>
              </a:spcBef>
              <a:spcAft>
                <a:spcPts val="0"/>
              </a:spcAft>
              <a:buNone/>
            </a:pPr>
            <a:r>
              <a:t/>
            </a:r>
            <a:endParaRPr sz="1600">
              <a:latin typeface="Cairo"/>
              <a:ea typeface="Cairo"/>
              <a:cs typeface="Cairo"/>
              <a:sym typeface="Cairo"/>
            </a:endParaRPr>
          </a:p>
          <a:p>
            <a:pPr indent="0" lvl="0" marL="0" rtl="0" algn="l">
              <a:spcBef>
                <a:spcPts val="0"/>
              </a:spcBef>
              <a:spcAft>
                <a:spcPts val="0"/>
              </a:spcAft>
              <a:buNone/>
            </a:pPr>
            <a:r>
              <a:t/>
            </a:r>
            <a:endParaRPr sz="1600">
              <a:latin typeface="Cairo"/>
              <a:ea typeface="Cairo"/>
              <a:cs typeface="Cairo"/>
              <a:sym typeface="Cairo"/>
            </a:endParaRPr>
          </a:p>
        </p:txBody>
      </p:sp>
      <p:sp>
        <p:nvSpPr>
          <p:cNvPr id="542" name="Google Shape;542;p64"/>
          <p:cNvSpPr txBox="1"/>
          <p:nvPr/>
        </p:nvSpPr>
        <p:spPr>
          <a:xfrm>
            <a:off x="11776900" y="746525"/>
            <a:ext cx="2361600" cy="201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600">
              <a:solidFill>
                <a:schemeClr val="dk1"/>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sz="1600">
                <a:solidFill>
                  <a:schemeClr val="dk1"/>
                </a:solidFill>
                <a:latin typeface="Cairo"/>
                <a:ea typeface="Cairo"/>
                <a:cs typeface="Cairo"/>
                <a:sym typeface="Cairo"/>
              </a:rPr>
              <a:t>            </a:t>
            </a:r>
            <a:endParaRPr/>
          </a:p>
        </p:txBody>
      </p:sp>
      <p:pic>
        <p:nvPicPr>
          <p:cNvPr id="543" name="Google Shape;543;p64"/>
          <p:cNvPicPr preferRelativeResize="0"/>
          <p:nvPr/>
        </p:nvPicPr>
        <p:blipFill>
          <a:blip r:embed="rId3">
            <a:alphaModFix/>
          </a:blip>
          <a:stretch>
            <a:fillRect/>
          </a:stretch>
        </p:blipFill>
        <p:spPr>
          <a:xfrm>
            <a:off x="678975" y="6516600"/>
            <a:ext cx="5499999" cy="2308300"/>
          </a:xfrm>
          <a:prstGeom prst="rect">
            <a:avLst/>
          </a:prstGeom>
          <a:noFill/>
          <a:ln cap="flat" cmpd="sng" w="9525">
            <a:solidFill>
              <a:srgbClr val="134F5C"/>
            </a:solidFill>
            <a:prstDash val="solid"/>
            <a:round/>
            <a:headEnd len="sm" w="sm" type="none"/>
            <a:tailEnd len="sm" w="sm" type="none"/>
          </a:ln>
        </p:spPr>
      </p:pic>
      <p:sp>
        <p:nvSpPr>
          <p:cNvPr id="544" name="Google Shape;544;p64"/>
          <p:cNvSpPr txBox="1"/>
          <p:nvPr/>
        </p:nvSpPr>
        <p:spPr>
          <a:xfrm flipH="1">
            <a:off x="3942400" y="3610225"/>
            <a:ext cx="2740800" cy="819300"/>
          </a:xfrm>
          <a:prstGeom prst="rect">
            <a:avLst/>
          </a:prstGeom>
          <a:noFill/>
          <a:ln cap="flat" cmpd="sng" w="9525">
            <a:solidFill>
              <a:srgbClr val="B7B7B7"/>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FF0000"/>
                </a:solidFill>
                <a:latin typeface="Cairo"/>
                <a:ea typeface="Cairo"/>
                <a:cs typeface="Cairo"/>
                <a:sym typeface="Cairo"/>
              </a:rPr>
              <a:t>Contraction of muscles are indicated to move GI contents from Orad side to Cauded side. All the way to the anus.</a:t>
            </a:r>
            <a:endParaRPr sz="1200">
              <a:solidFill>
                <a:srgbClr val="FF0000"/>
              </a:solidFill>
              <a:latin typeface="Cairo"/>
              <a:ea typeface="Cairo"/>
              <a:cs typeface="Cairo"/>
              <a:sym typeface="Cairo"/>
            </a:endParaRPr>
          </a:p>
        </p:txBody>
      </p:sp>
      <p:sp>
        <p:nvSpPr>
          <p:cNvPr id="545" name="Google Shape;545;p64"/>
          <p:cNvSpPr/>
          <p:nvPr/>
        </p:nvSpPr>
        <p:spPr>
          <a:xfrm>
            <a:off x="-16" y="-15"/>
            <a:ext cx="6858000" cy="9903000"/>
          </a:xfrm>
          <a:prstGeom prst="frame">
            <a:avLst>
              <a:gd fmla="val 1366" name="adj1"/>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9" name="Shape 549"/>
        <p:cNvGrpSpPr/>
        <p:nvPr/>
      </p:nvGrpSpPr>
      <p:grpSpPr>
        <a:xfrm>
          <a:off x="0" y="0"/>
          <a:ext cx="0" cy="0"/>
          <a:chOff x="0" y="0"/>
          <a:chExt cx="0" cy="0"/>
        </a:xfrm>
      </p:grpSpPr>
      <p:sp>
        <p:nvSpPr>
          <p:cNvPr id="550" name="Google Shape;550;p6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51" name="Google Shape;551;p65"/>
          <p:cNvSpPr txBox="1"/>
          <p:nvPr>
            <p:ph idx="4294967295" type="title"/>
          </p:nvPr>
        </p:nvSpPr>
        <p:spPr>
          <a:xfrm>
            <a:off x="272225" y="402225"/>
            <a:ext cx="6313500" cy="87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 </a:t>
            </a:r>
            <a:r>
              <a:rPr lang="en" sz="1800">
                <a:solidFill>
                  <a:srgbClr val="134F5C"/>
                </a:solidFill>
                <a:highlight>
                  <a:srgbClr val="EFEFEF"/>
                </a:highlight>
                <a:latin typeface="Josefin Sans"/>
                <a:ea typeface="Josefin Sans"/>
                <a:cs typeface="Josefin Sans"/>
                <a:sym typeface="Josefin Sans"/>
              </a:rPr>
              <a:t>Gastrointestinal Blood Flow- "Splanchnic Circulation" </a:t>
            </a:r>
            <a:endParaRPr sz="1800">
              <a:solidFill>
                <a:srgbClr val="134F5C"/>
              </a:solidFill>
              <a:highlight>
                <a:srgbClr val="EFEFEF"/>
              </a:highlight>
              <a:latin typeface="Josefin Sans"/>
              <a:ea typeface="Josefin Sans"/>
              <a:cs typeface="Josefin Sans"/>
              <a:sym typeface="Josefin Sans"/>
            </a:endParaRPr>
          </a:p>
          <a:p>
            <a:pPr indent="0" lvl="0" marL="0" rtl="0" algn="l">
              <a:spcBef>
                <a:spcPts val="0"/>
              </a:spcBef>
              <a:spcAft>
                <a:spcPts val="0"/>
              </a:spcAft>
              <a:buNone/>
            </a:pPr>
            <a:r>
              <a:t/>
            </a:r>
            <a:endParaRPr sz="1800"/>
          </a:p>
        </p:txBody>
      </p:sp>
      <p:sp>
        <p:nvSpPr>
          <p:cNvPr id="552" name="Google Shape;552;p65"/>
          <p:cNvSpPr txBox="1"/>
          <p:nvPr/>
        </p:nvSpPr>
        <p:spPr>
          <a:xfrm>
            <a:off x="419300" y="931200"/>
            <a:ext cx="3657900" cy="2843100"/>
          </a:xfrm>
          <a:prstGeom prst="rect">
            <a:avLst/>
          </a:prstGeom>
          <a:noFill/>
          <a:ln cap="flat" cmpd="sng" w="9525">
            <a:solidFill>
              <a:srgbClr val="134F5C"/>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solidFill>
                  <a:srgbClr val="0C343D"/>
                </a:solidFill>
                <a:latin typeface="Josefin Sans"/>
                <a:ea typeface="Josefin Sans"/>
                <a:cs typeface="Josefin Sans"/>
                <a:sym typeface="Josefin Sans"/>
              </a:rPr>
              <a:t>⚫   </a:t>
            </a:r>
            <a:r>
              <a:rPr lang="en" sz="1600">
                <a:latin typeface="Cairo"/>
                <a:ea typeface="Cairo"/>
                <a:cs typeface="Cairo"/>
                <a:sym typeface="Cairo"/>
              </a:rPr>
              <a:t>It includes the blood flow through the gut itself, the spleen, pancreas, and liver. </a:t>
            </a:r>
            <a:endParaRPr sz="1600">
              <a:latin typeface="Cairo"/>
              <a:ea typeface="Cairo"/>
              <a:cs typeface="Cairo"/>
              <a:sym typeface="Cairo"/>
            </a:endParaRPr>
          </a:p>
          <a:p>
            <a:pPr indent="0" lvl="0" marL="0" rtl="0" algn="l">
              <a:spcBef>
                <a:spcPts val="0"/>
              </a:spcBef>
              <a:spcAft>
                <a:spcPts val="0"/>
              </a:spcAft>
              <a:buNone/>
            </a:pPr>
            <a:r>
              <a:t/>
            </a:r>
            <a:endParaRPr sz="1600">
              <a:latin typeface="Cairo"/>
              <a:ea typeface="Cairo"/>
              <a:cs typeface="Cairo"/>
              <a:sym typeface="Cairo"/>
            </a:endParaRPr>
          </a:p>
          <a:p>
            <a:pPr indent="0" lvl="0" marL="0" rtl="0" algn="l">
              <a:spcBef>
                <a:spcPts val="0"/>
              </a:spcBef>
              <a:spcAft>
                <a:spcPts val="0"/>
              </a:spcAft>
              <a:buNone/>
            </a:pPr>
            <a:r>
              <a:rPr lang="en" sz="600">
                <a:solidFill>
                  <a:srgbClr val="0C343D"/>
                </a:solidFill>
                <a:latin typeface="Josefin Sans"/>
                <a:ea typeface="Josefin Sans"/>
                <a:cs typeface="Josefin Sans"/>
                <a:sym typeface="Josefin Sans"/>
              </a:rPr>
              <a:t>⚫   </a:t>
            </a:r>
            <a:r>
              <a:rPr lang="en" sz="1600">
                <a:latin typeface="Cairo"/>
                <a:ea typeface="Cairo"/>
                <a:cs typeface="Cairo"/>
                <a:sym typeface="Cairo"/>
              </a:rPr>
              <a:t>All blood then flows into the liver by way of the </a:t>
            </a:r>
            <a:r>
              <a:rPr lang="en" sz="1600">
                <a:solidFill>
                  <a:srgbClr val="FF0000"/>
                </a:solidFill>
                <a:latin typeface="Cairo"/>
                <a:ea typeface="Cairo"/>
                <a:cs typeface="Cairo"/>
                <a:sym typeface="Cairo"/>
              </a:rPr>
              <a:t>portal vein</a:t>
            </a:r>
            <a:r>
              <a:rPr lang="en" sz="1600">
                <a:latin typeface="Cairo"/>
                <a:ea typeface="Cairo"/>
                <a:cs typeface="Cairo"/>
                <a:sym typeface="Cairo"/>
              </a:rPr>
              <a:t>. </a:t>
            </a:r>
            <a:endParaRPr sz="1600">
              <a:latin typeface="Cairo"/>
              <a:ea typeface="Cairo"/>
              <a:cs typeface="Cairo"/>
              <a:sym typeface="Cairo"/>
            </a:endParaRPr>
          </a:p>
          <a:p>
            <a:pPr indent="0" lvl="0" marL="0" rtl="0" algn="l">
              <a:spcBef>
                <a:spcPts val="0"/>
              </a:spcBef>
              <a:spcAft>
                <a:spcPts val="0"/>
              </a:spcAft>
              <a:buNone/>
            </a:pPr>
            <a:r>
              <a:t/>
            </a:r>
            <a:endParaRPr sz="1600">
              <a:latin typeface="Cairo"/>
              <a:ea typeface="Cairo"/>
              <a:cs typeface="Cairo"/>
              <a:sym typeface="Cairo"/>
            </a:endParaRPr>
          </a:p>
          <a:p>
            <a:pPr indent="0" lvl="0" marL="0" rtl="0" algn="l">
              <a:spcBef>
                <a:spcPts val="0"/>
              </a:spcBef>
              <a:spcAft>
                <a:spcPts val="0"/>
              </a:spcAft>
              <a:buNone/>
            </a:pPr>
            <a:r>
              <a:rPr lang="en" sz="600">
                <a:solidFill>
                  <a:srgbClr val="0C343D"/>
                </a:solidFill>
                <a:latin typeface="Josefin Sans"/>
                <a:ea typeface="Josefin Sans"/>
                <a:cs typeface="Josefin Sans"/>
                <a:sym typeface="Josefin Sans"/>
              </a:rPr>
              <a:t>⚫   </a:t>
            </a:r>
            <a:r>
              <a:rPr lang="en" sz="1600">
                <a:latin typeface="Cairo"/>
                <a:ea typeface="Cairo"/>
                <a:cs typeface="Cairo"/>
                <a:sym typeface="Cairo"/>
              </a:rPr>
              <a:t>In the liver, the blood passes through </a:t>
            </a:r>
            <a:r>
              <a:rPr lang="en" sz="1600">
                <a:solidFill>
                  <a:srgbClr val="FF0000"/>
                </a:solidFill>
                <a:latin typeface="Cairo"/>
                <a:ea typeface="Cairo"/>
                <a:cs typeface="Cairo"/>
                <a:sym typeface="Cairo"/>
              </a:rPr>
              <a:t>liver sinusoids</a:t>
            </a:r>
            <a:r>
              <a:rPr lang="en" sz="1600">
                <a:latin typeface="Cairo"/>
                <a:ea typeface="Cairo"/>
                <a:cs typeface="Cairo"/>
                <a:sym typeface="Cairo"/>
              </a:rPr>
              <a:t> and finally leaves the liver by way of </a:t>
            </a:r>
            <a:r>
              <a:rPr lang="en" sz="1600">
                <a:solidFill>
                  <a:srgbClr val="FF0000"/>
                </a:solidFill>
                <a:latin typeface="Cairo"/>
                <a:ea typeface="Cairo"/>
                <a:cs typeface="Cairo"/>
                <a:sym typeface="Cairo"/>
              </a:rPr>
              <a:t>hepatic veins</a:t>
            </a:r>
            <a:r>
              <a:rPr lang="en" sz="1600">
                <a:latin typeface="Cairo"/>
                <a:ea typeface="Cairo"/>
                <a:cs typeface="Cairo"/>
                <a:sym typeface="Cairo"/>
              </a:rPr>
              <a:t> that empty into the </a:t>
            </a:r>
            <a:r>
              <a:rPr lang="en" sz="1600">
                <a:solidFill>
                  <a:srgbClr val="FF0000"/>
                </a:solidFill>
                <a:latin typeface="Cairo"/>
                <a:ea typeface="Cairo"/>
                <a:cs typeface="Cairo"/>
                <a:sym typeface="Cairo"/>
              </a:rPr>
              <a:t>vena cava</a:t>
            </a:r>
            <a:r>
              <a:rPr lang="en" sz="1600">
                <a:latin typeface="Cairo"/>
                <a:ea typeface="Cairo"/>
                <a:cs typeface="Cairo"/>
                <a:sym typeface="Cairo"/>
              </a:rPr>
              <a:t> of the general circulation. </a:t>
            </a:r>
            <a:endParaRPr sz="1600">
              <a:latin typeface="Cairo"/>
              <a:ea typeface="Cairo"/>
              <a:cs typeface="Cairo"/>
              <a:sym typeface="Cairo"/>
            </a:endParaRPr>
          </a:p>
        </p:txBody>
      </p:sp>
      <p:pic>
        <p:nvPicPr>
          <p:cNvPr id="553" name="Google Shape;553;p65"/>
          <p:cNvPicPr preferRelativeResize="0"/>
          <p:nvPr/>
        </p:nvPicPr>
        <p:blipFill>
          <a:blip r:embed="rId3">
            <a:alphaModFix/>
          </a:blip>
          <a:stretch>
            <a:fillRect/>
          </a:stretch>
        </p:blipFill>
        <p:spPr>
          <a:xfrm>
            <a:off x="4128567" y="2827091"/>
            <a:ext cx="2457150" cy="2843000"/>
          </a:xfrm>
          <a:prstGeom prst="rect">
            <a:avLst/>
          </a:prstGeom>
          <a:noFill/>
          <a:ln cap="flat" cmpd="sng" w="9525">
            <a:solidFill>
              <a:srgbClr val="134F5C"/>
            </a:solidFill>
            <a:prstDash val="dashDot"/>
            <a:round/>
            <a:headEnd len="sm" w="sm" type="none"/>
            <a:tailEnd len="sm" w="sm" type="none"/>
          </a:ln>
        </p:spPr>
      </p:pic>
      <p:sp>
        <p:nvSpPr>
          <p:cNvPr id="554" name="Google Shape;554;p65"/>
          <p:cNvSpPr/>
          <p:nvPr/>
        </p:nvSpPr>
        <p:spPr>
          <a:xfrm rot="5400000">
            <a:off x="4323850" y="1348875"/>
            <a:ext cx="1279800" cy="1557900"/>
          </a:xfrm>
          <a:prstGeom prst="bentArrow">
            <a:avLst>
              <a:gd fmla="val 12563" name="adj1"/>
              <a:gd fmla="val 21379" name="adj2"/>
              <a:gd fmla="val 33343" name="adj3"/>
              <a:gd fmla="val 45599" name="adj4"/>
            </a:avLst>
          </a:prstGeom>
          <a:solidFill>
            <a:srgbClr val="EFEFEF"/>
          </a:solidFill>
          <a:ln cap="flat" cmpd="sng" w="952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65"/>
          <p:cNvSpPr txBox="1"/>
          <p:nvPr/>
        </p:nvSpPr>
        <p:spPr>
          <a:xfrm>
            <a:off x="777900" y="5387342"/>
            <a:ext cx="5302200" cy="1782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➣Effect of Gut Activity &amp; Metabolic Factors on Gastrointestinal Blood Flow  </a:t>
            </a:r>
            <a:endParaRPr sz="1800">
              <a:solidFill>
                <a:srgbClr val="134F5C"/>
              </a:solidFill>
              <a:highlight>
                <a:srgbClr val="EFEFEF"/>
              </a:highlight>
              <a:latin typeface="Josefin Sans"/>
              <a:ea typeface="Josefin Sans"/>
              <a:cs typeface="Josefin Sans"/>
              <a:sym typeface="Josefin Sans"/>
            </a:endParaRPr>
          </a:p>
        </p:txBody>
      </p:sp>
      <p:sp>
        <p:nvSpPr>
          <p:cNvPr id="556" name="Google Shape;556;p65"/>
          <p:cNvSpPr/>
          <p:nvPr/>
        </p:nvSpPr>
        <p:spPr>
          <a:xfrm>
            <a:off x="861750" y="7216625"/>
            <a:ext cx="5302200" cy="630300"/>
          </a:xfrm>
          <a:prstGeom prst="chevron">
            <a:avLst>
              <a:gd fmla="val 50000" name="adj"/>
            </a:avLst>
          </a:prstGeom>
          <a:solidFill>
            <a:srgbClr val="EFEFEF"/>
          </a:solidFill>
          <a:ln cap="flat" cmpd="sng" w="19050">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i="1" lang="en" sz="1300">
                <a:latin typeface="Cairo"/>
                <a:ea typeface="Cairo"/>
                <a:cs typeface="Cairo"/>
                <a:sym typeface="Cairo"/>
              </a:rPr>
              <a:t>Most of the peptide hormones, including cholecystokinin, vasoactive intestinal peptide”VIP”, gastrin and secretin</a:t>
            </a:r>
            <a:endParaRPr b="1" i="1" sz="1300">
              <a:latin typeface="Cairo"/>
              <a:ea typeface="Cairo"/>
              <a:cs typeface="Cairo"/>
              <a:sym typeface="Cairo"/>
            </a:endParaRPr>
          </a:p>
        </p:txBody>
      </p:sp>
      <p:sp>
        <p:nvSpPr>
          <p:cNvPr id="557" name="Google Shape;557;p65"/>
          <p:cNvSpPr/>
          <p:nvPr/>
        </p:nvSpPr>
        <p:spPr>
          <a:xfrm>
            <a:off x="694050" y="7216575"/>
            <a:ext cx="411600" cy="630300"/>
          </a:xfrm>
          <a:prstGeom prst="homePlate">
            <a:avLst>
              <a:gd fmla="val 44096" name="adj"/>
            </a:avLst>
          </a:prstGeom>
          <a:solidFill>
            <a:srgbClr val="F3F3F3"/>
          </a:solidFill>
          <a:ln cap="flat" cmpd="sng" w="19050">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i="1" lang="en">
                <a:solidFill>
                  <a:srgbClr val="134F5C"/>
                </a:solidFill>
              </a:rPr>
              <a:t>1</a:t>
            </a:r>
            <a:endParaRPr b="1" i="1">
              <a:solidFill>
                <a:srgbClr val="134F5C"/>
              </a:solidFill>
            </a:endParaRPr>
          </a:p>
        </p:txBody>
      </p:sp>
      <p:sp>
        <p:nvSpPr>
          <p:cNvPr id="558" name="Google Shape;558;p65"/>
          <p:cNvSpPr txBox="1"/>
          <p:nvPr/>
        </p:nvSpPr>
        <p:spPr>
          <a:xfrm>
            <a:off x="283350" y="6667025"/>
            <a:ext cx="5490900" cy="6303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Josefin Sans"/>
              <a:buChar char="●"/>
            </a:pPr>
            <a:r>
              <a:rPr lang="en">
                <a:latin typeface="Josefin Sans"/>
                <a:ea typeface="Josefin Sans"/>
                <a:cs typeface="Josefin Sans"/>
                <a:sym typeface="Josefin Sans"/>
              </a:rPr>
              <a:t>Causes of the increased blood flow during GI activity :</a:t>
            </a:r>
            <a:endParaRPr>
              <a:latin typeface="Josefin Sans"/>
              <a:ea typeface="Josefin Sans"/>
              <a:cs typeface="Josefin Sans"/>
              <a:sym typeface="Josefin Sans"/>
            </a:endParaRPr>
          </a:p>
        </p:txBody>
      </p:sp>
      <p:sp>
        <p:nvSpPr>
          <p:cNvPr id="559" name="Google Shape;559;p65"/>
          <p:cNvSpPr/>
          <p:nvPr/>
        </p:nvSpPr>
        <p:spPr>
          <a:xfrm>
            <a:off x="861750" y="7978625"/>
            <a:ext cx="5302200" cy="630300"/>
          </a:xfrm>
          <a:prstGeom prst="chevron">
            <a:avLst>
              <a:gd fmla="val 50000" name="adj"/>
            </a:avLst>
          </a:prstGeom>
          <a:solidFill>
            <a:srgbClr val="EFEFEF"/>
          </a:solidFill>
          <a:ln cap="flat" cmpd="sng" w="19050">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i="1" lang="en">
                <a:latin typeface="Cairo"/>
                <a:ea typeface="Cairo"/>
                <a:cs typeface="Cairo"/>
                <a:sym typeface="Cairo"/>
              </a:rPr>
              <a:t>Kinins (kallidin and bradykinin) released into the gut wall from some of the GI glands. (Vasodilators)</a:t>
            </a:r>
            <a:endParaRPr b="1" i="1">
              <a:latin typeface="Cairo"/>
              <a:ea typeface="Cairo"/>
              <a:cs typeface="Cairo"/>
              <a:sym typeface="Cairo"/>
            </a:endParaRPr>
          </a:p>
        </p:txBody>
      </p:sp>
      <p:sp>
        <p:nvSpPr>
          <p:cNvPr id="560" name="Google Shape;560;p65"/>
          <p:cNvSpPr/>
          <p:nvPr/>
        </p:nvSpPr>
        <p:spPr>
          <a:xfrm>
            <a:off x="694050" y="7978575"/>
            <a:ext cx="411600" cy="630300"/>
          </a:xfrm>
          <a:prstGeom prst="homePlate">
            <a:avLst>
              <a:gd fmla="val 44096" name="adj"/>
            </a:avLst>
          </a:prstGeom>
          <a:solidFill>
            <a:srgbClr val="EFEFEF"/>
          </a:solidFill>
          <a:ln cap="flat" cmpd="sng" w="19050">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i="1" lang="en">
                <a:solidFill>
                  <a:srgbClr val="134F5C"/>
                </a:solidFill>
              </a:rPr>
              <a:t>2</a:t>
            </a:r>
            <a:endParaRPr b="1" i="1">
              <a:solidFill>
                <a:srgbClr val="134F5C"/>
              </a:solidFill>
            </a:endParaRPr>
          </a:p>
        </p:txBody>
      </p:sp>
      <p:sp>
        <p:nvSpPr>
          <p:cNvPr id="561" name="Google Shape;561;p65"/>
          <p:cNvSpPr/>
          <p:nvPr/>
        </p:nvSpPr>
        <p:spPr>
          <a:xfrm>
            <a:off x="861750" y="8740625"/>
            <a:ext cx="5302200" cy="630300"/>
          </a:xfrm>
          <a:prstGeom prst="chevron">
            <a:avLst>
              <a:gd fmla="val 50000" name="adj"/>
            </a:avLst>
          </a:prstGeom>
          <a:solidFill>
            <a:srgbClr val="F3F3F3"/>
          </a:solidFill>
          <a:ln cap="flat" cmpd="sng" w="19050">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i="1" lang="en">
                <a:latin typeface="Cairo"/>
                <a:ea typeface="Cairo"/>
                <a:cs typeface="Cairo"/>
                <a:sym typeface="Cairo"/>
              </a:rPr>
              <a:t>Decreased oxygen concentration in the gut wall (increase blood flow 50 to 100 %). </a:t>
            </a:r>
            <a:endParaRPr b="1" i="1">
              <a:latin typeface="Cairo"/>
              <a:ea typeface="Cairo"/>
              <a:cs typeface="Cairo"/>
              <a:sym typeface="Cairo"/>
            </a:endParaRPr>
          </a:p>
        </p:txBody>
      </p:sp>
      <p:sp>
        <p:nvSpPr>
          <p:cNvPr id="562" name="Google Shape;562;p65"/>
          <p:cNvSpPr/>
          <p:nvPr/>
        </p:nvSpPr>
        <p:spPr>
          <a:xfrm>
            <a:off x="694050" y="8740575"/>
            <a:ext cx="411600" cy="630300"/>
          </a:xfrm>
          <a:prstGeom prst="homePlate">
            <a:avLst>
              <a:gd fmla="val 44096" name="adj"/>
            </a:avLst>
          </a:prstGeom>
          <a:solidFill>
            <a:srgbClr val="F3F3F3"/>
          </a:solidFill>
          <a:ln cap="flat" cmpd="sng" w="19050">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i="1" lang="en">
                <a:solidFill>
                  <a:srgbClr val="134F5C"/>
                </a:solidFill>
              </a:rPr>
              <a:t>3</a:t>
            </a:r>
            <a:endParaRPr b="1" i="1">
              <a:solidFill>
                <a:srgbClr val="134F5C"/>
              </a:solidFill>
            </a:endParaRPr>
          </a:p>
        </p:txBody>
      </p:sp>
      <p:sp>
        <p:nvSpPr>
          <p:cNvPr id="563" name="Google Shape;563;p65"/>
          <p:cNvSpPr/>
          <p:nvPr/>
        </p:nvSpPr>
        <p:spPr>
          <a:xfrm>
            <a:off x="-16" y="-15"/>
            <a:ext cx="6858000" cy="9903000"/>
          </a:xfrm>
          <a:prstGeom prst="frame">
            <a:avLst>
              <a:gd fmla="val 1366" name="adj1"/>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4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72" name="Google Shape;272;p48"/>
          <p:cNvSpPr txBox="1"/>
          <p:nvPr/>
        </p:nvSpPr>
        <p:spPr>
          <a:xfrm>
            <a:off x="231827" y="498328"/>
            <a:ext cx="3324300" cy="49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Gastrointestinal System:</a:t>
            </a:r>
            <a:endParaRPr sz="1800">
              <a:solidFill>
                <a:srgbClr val="134F5C"/>
              </a:solidFill>
              <a:highlight>
                <a:srgbClr val="EFEFEF"/>
              </a:highlight>
              <a:latin typeface="Josefin Sans"/>
              <a:ea typeface="Josefin Sans"/>
              <a:cs typeface="Josefin Sans"/>
              <a:sym typeface="Josefin Sans"/>
            </a:endParaRPr>
          </a:p>
        </p:txBody>
      </p:sp>
      <p:sp>
        <p:nvSpPr>
          <p:cNvPr id="273" name="Google Shape;273;p48"/>
          <p:cNvSpPr/>
          <p:nvPr/>
        </p:nvSpPr>
        <p:spPr>
          <a:xfrm>
            <a:off x="405327" y="1267647"/>
            <a:ext cx="2147100" cy="4161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Josefin Sans"/>
                <a:ea typeface="Josefin Sans"/>
                <a:cs typeface="Josefin Sans"/>
                <a:sym typeface="Josefin Sans"/>
              </a:rPr>
              <a:t>Gastrointestinal System</a:t>
            </a:r>
            <a:endParaRPr>
              <a:latin typeface="Josefin Sans"/>
              <a:ea typeface="Josefin Sans"/>
              <a:cs typeface="Josefin Sans"/>
              <a:sym typeface="Josefin Sans"/>
            </a:endParaRPr>
          </a:p>
        </p:txBody>
      </p:sp>
      <p:sp>
        <p:nvSpPr>
          <p:cNvPr id="274" name="Google Shape;274;p48"/>
          <p:cNvSpPr/>
          <p:nvPr/>
        </p:nvSpPr>
        <p:spPr>
          <a:xfrm>
            <a:off x="3216500" y="972438"/>
            <a:ext cx="659700" cy="345000"/>
          </a:xfrm>
          <a:prstGeom prst="roundRect">
            <a:avLst>
              <a:gd fmla="val 16667" name="adj"/>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Josefin Sans"/>
                <a:ea typeface="Josefin Sans"/>
                <a:cs typeface="Josefin Sans"/>
                <a:sym typeface="Josefin Sans"/>
              </a:rPr>
              <a:t>GIT</a:t>
            </a:r>
            <a:endParaRPr>
              <a:latin typeface="Josefin Sans"/>
              <a:ea typeface="Josefin Sans"/>
              <a:cs typeface="Josefin Sans"/>
              <a:sym typeface="Josefin Sans"/>
            </a:endParaRPr>
          </a:p>
        </p:txBody>
      </p:sp>
      <p:sp>
        <p:nvSpPr>
          <p:cNvPr id="275" name="Google Shape;275;p48"/>
          <p:cNvSpPr/>
          <p:nvPr/>
        </p:nvSpPr>
        <p:spPr>
          <a:xfrm>
            <a:off x="3216500" y="1507113"/>
            <a:ext cx="1829400" cy="490800"/>
          </a:xfrm>
          <a:prstGeom prst="roundRect">
            <a:avLst>
              <a:gd fmla="val 16667" name="adj"/>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Josefin Sans"/>
              <a:ea typeface="Josefin Sans"/>
              <a:cs typeface="Josefin Sans"/>
              <a:sym typeface="Josefin Sans"/>
            </a:endParaRPr>
          </a:p>
          <a:p>
            <a:pPr indent="0" lvl="0" marL="0" rtl="0" algn="ctr">
              <a:spcBef>
                <a:spcPts val="0"/>
              </a:spcBef>
              <a:spcAft>
                <a:spcPts val="0"/>
              </a:spcAft>
              <a:buNone/>
            </a:pPr>
            <a:r>
              <a:rPr lang="en">
                <a:latin typeface="Josefin Sans"/>
                <a:ea typeface="Josefin Sans"/>
                <a:cs typeface="Josefin Sans"/>
                <a:sym typeface="Josefin Sans"/>
              </a:rPr>
              <a:t>Associated Organs</a:t>
            </a:r>
            <a:endParaRPr>
              <a:latin typeface="Josefin Sans"/>
              <a:ea typeface="Josefin Sans"/>
              <a:cs typeface="Josefin Sans"/>
              <a:sym typeface="Josefin Sans"/>
            </a:endParaRPr>
          </a:p>
          <a:p>
            <a:pPr indent="0" lvl="0" marL="0" rtl="0" algn="ctr">
              <a:spcBef>
                <a:spcPts val="0"/>
              </a:spcBef>
              <a:spcAft>
                <a:spcPts val="0"/>
              </a:spcAft>
              <a:buNone/>
            </a:pPr>
            <a:r>
              <a:rPr lang="en" sz="600">
                <a:solidFill>
                  <a:srgbClr val="666666"/>
                </a:solidFill>
              </a:rPr>
              <a:t>(Liver,gallbladder,pancreas,salivary gland)</a:t>
            </a:r>
            <a:endParaRPr sz="600">
              <a:solidFill>
                <a:srgbClr val="666666"/>
              </a:solidFill>
            </a:endParaRPr>
          </a:p>
          <a:p>
            <a:pPr indent="0" lvl="0" marL="0" rtl="0" algn="ctr">
              <a:spcBef>
                <a:spcPts val="0"/>
              </a:spcBef>
              <a:spcAft>
                <a:spcPts val="0"/>
              </a:spcAft>
              <a:buNone/>
            </a:pPr>
            <a:r>
              <a:t/>
            </a:r>
            <a:endParaRPr>
              <a:solidFill>
                <a:schemeClr val="dk2"/>
              </a:solidFill>
              <a:latin typeface="Josefin Sans"/>
              <a:ea typeface="Josefin Sans"/>
              <a:cs typeface="Josefin Sans"/>
              <a:sym typeface="Josefin Sans"/>
            </a:endParaRPr>
          </a:p>
        </p:txBody>
      </p:sp>
      <p:cxnSp>
        <p:nvCxnSpPr>
          <p:cNvPr id="276" name="Google Shape;276;p48"/>
          <p:cNvCxnSpPr>
            <a:stCxn id="273" idx="3"/>
            <a:endCxn id="274" idx="1"/>
          </p:cNvCxnSpPr>
          <p:nvPr/>
        </p:nvCxnSpPr>
        <p:spPr>
          <a:xfrm flipH="1" rot="10800000">
            <a:off x="2552427" y="1144797"/>
            <a:ext cx="664200" cy="330900"/>
          </a:xfrm>
          <a:prstGeom prst="curvedConnector3">
            <a:avLst>
              <a:gd fmla="val 49990" name="adj1"/>
            </a:avLst>
          </a:prstGeom>
          <a:noFill/>
          <a:ln cap="flat" cmpd="sng" w="9525">
            <a:solidFill>
              <a:schemeClr val="dk2"/>
            </a:solidFill>
            <a:prstDash val="solid"/>
            <a:round/>
            <a:headEnd len="med" w="med" type="none"/>
            <a:tailEnd len="med" w="med" type="none"/>
          </a:ln>
        </p:spPr>
      </p:cxnSp>
      <p:cxnSp>
        <p:nvCxnSpPr>
          <p:cNvPr id="277" name="Google Shape;277;p48"/>
          <p:cNvCxnSpPr>
            <a:stCxn id="273" idx="3"/>
            <a:endCxn id="275" idx="1"/>
          </p:cNvCxnSpPr>
          <p:nvPr/>
        </p:nvCxnSpPr>
        <p:spPr>
          <a:xfrm>
            <a:off x="2552427" y="1475697"/>
            <a:ext cx="664200" cy="276900"/>
          </a:xfrm>
          <a:prstGeom prst="curvedConnector3">
            <a:avLst>
              <a:gd fmla="val 49990" name="adj1"/>
            </a:avLst>
          </a:prstGeom>
          <a:noFill/>
          <a:ln cap="flat" cmpd="sng" w="9525">
            <a:solidFill>
              <a:schemeClr val="dk2"/>
            </a:solidFill>
            <a:prstDash val="solid"/>
            <a:round/>
            <a:headEnd len="med" w="med" type="none"/>
            <a:tailEnd len="med" w="med" type="none"/>
          </a:ln>
        </p:spPr>
      </p:cxnSp>
      <p:sp>
        <p:nvSpPr>
          <p:cNvPr id="278" name="Google Shape;278;p48"/>
          <p:cNvSpPr txBox="1"/>
          <p:nvPr/>
        </p:nvSpPr>
        <p:spPr>
          <a:xfrm>
            <a:off x="683647" y="4633688"/>
            <a:ext cx="54864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Josefin Sans"/>
              <a:ea typeface="Josefin Sans"/>
              <a:cs typeface="Josefin Sans"/>
              <a:sym typeface="Josefin Sans"/>
            </a:endParaRPr>
          </a:p>
        </p:txBody>
      </p:sp>
      <p:sp>
        <p:nvSpPr>
          <p:cNvPr id="279" name="Google Shape;279;p48"/>
          <p:cNvSpPr txBox="1"/>
          <p:nvPr/>
        </p:nvSpPr>
        <p:spPr>
          <a:xfrm>
            <a:off x="231822" y="2491301"/>
            <a:ext cx="54864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Gastrointestinal Function:</a:t>
            </a:r>
            <a:endParaRPr sz="1800">
              <a:solidFill>
                <a:srgbClr val="134F5C"/>
              </a:solidFill>
              <a:highlight>
                <a:srgbClr val="EFEFEF"/>
              </a:highlight>
              <a:latin typeface="Josefin Sans"/>
              <a:ea typeface="Josefin Sans"/>
              <a:cs typeface="Josefin Sans"/>
              <a:sym typeface="Josefin Sans"/>
            </a:endParaRPr>
          </a:p>
        </p:txBody>
      </p:sp>
      <p:sp>
        <p:nvSpPr>
          <p:cNvPr id="280" name="Google Shape;280;p48"/>
          <p:cNvSpPr txBox="1"/>
          <p:nvPr/>
        </p:nvSpPr>
        <p:spPr>
          <a:xfrm>
            <a:off x="326750" y="2840738"/>
            <a:ext cx="5840400" cy="640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airo"/>
              <a:buChar char="●"/>
            </a:pPr>
            <a:r>
              <a:rPr lang="en">
                <a:latin typeface="Cairo"/>
                <a:ea typeface="Cairo"/>
                <a:cs typeface="Cairo"/>
                <a:sym typeface="Cairo"/>
              </a:rPr>
              <a:t>The alimentary tract provides the body with a continual supply of water, electrolytes, and nutrients. To achieve this function, it requires:</a:t>
            </a:r>
            <a:endParaRPr>
              <a:latin typeface="Cairo"/>
              <a:ea typeface="Cairo"/>
              <a:cs typeface="Cairo"/>
              <a:sym typeface="Cairo"/>
            </a:endParaRPr>
          </a:p>
        </p:txBody>
      </p:sp>
      <p:graphicFrame>
        <p:nvGraphicFramePr>
          <p:cNvPr id="281" name="Google Shape;281;p48"/>
          <p:cNvGraphicFramePr/>
          <p:nvPr/>
        </p:nvGraphicFramePr>
        <p:xfrm>
          <a:off x="730563" y="3480950"/>
          <a:ext cx="3000000" cy="3000000"/>
        </p:xfrm>
        <a:graphic>
          <a:graphicData uri="http://schemas.openxmlformats.org/drawingml/2006/table">
            <a:tbl>
              <a:tblPr>
                <a:noFill/>
                <a:tableStyleId>{3286A924-8122-4338-8508-4BECF9103915}</a:tableStyleId>
              </a:tblPr>
              <a:tblGrid>
                <a:gridCol w="417825"/>
                <a:gridCol w="4979025"/>
              </a:tblGrid>
              <a:tr h="408600">
                <a:tc>
                  <a:txBody>
                    <a:bodyPr>
                      <a:noAutofit/>
                    </a:bodyPr>
                    <a:lstStyle/>
                    <a:p>
                      <a:pPr indent="0" lvl="0" marL="0" rtl="0" algn="ctr">
                        <a:spcBef>
                          <a:spcPts val="0"/>
                        </a:spcBef>
                        <a:spcAft>
                          <a:spcPts val="0"/>
                        </a:spcAft>
                        <a:buNone/>
                      </a:pPr>
                      <a:r>
                        <a:rPr lang="en">
                          <a:latin typeface="Cairo"/>
                          <a:ea typeface="Cairo"/>
                          <a:cs typeface="Cairo"/>
                          <a:sym typeface="Cairo"/>
                        </a:rPr>
                        <a:t>1</a:t>
                      </a:r>
                      <a:endParaRPr>
                        <a:latin typeface="Cairo"/>
                        <a:ea typeface="Cairo"/>
                        <a:cs typeface="Cairo"/>
                        <a:sym typeface="Cairo"/>
                      </a:endParaRPr>
                    </a:p>
                  </a:txBody>
                  <a:tcPr marT="91425" marB="91425" marR="91425" marL="91425">
                    <a:solidFill>
                      <a:srgbClr val="F4CCCC"/>
                    </a:solidFill>
                  </a:tcPr>
                </a:tc>
                <a:tc>
                  <a:txBody>
                    <a:bodyPr>
                      <a:noAutofit/>
                    </a:bodyPr>
                    <a:lstStyle/>
                    <a:p>
                      <a:pPr indent="0" lvl="0" marL="0" rtl="0" algn="l">
                        <a:spcBef>
                          <a:spcPts val="0"/>
                        </a:spcBef>
                        <a:spcAft>
                          <a:spcPts val="0"/>
                        </a:spcAft>
                        <a:buNone/>
                      </a:pPr>
                      <a:r>
                        <a:rPr lang="en">
                          <a:latin typeface="Cairo"/>
                          <a:ea typeface="Cairo"/>
                          <a:cs typeface="Cairo"/>
                          <a:sym typeface="Cairo"/>
                        </a:rPr>
                        <a:t>Movement of food through the alimentary tract (</a:t>
                      </a:r>
                      <a:r>
                        <a:rPr b="1" lang="en">
                          <a:latin typeface="Cairo"/>
                          <a:ea typeface="Cairo"/>
                          <a:cs typeface="Cairo"/>
                          <a:sym typeface="Cairo"/>
                        </a:rPr>
                        <a:t>motility</a:t>
                      </a:r>
                      <a:r>
                        <a:rPr lang="en">
                          <a:latin typeface="Cairo"/>
                          <a:ea typeface="Cairo"/>
                          <a:cs typeface="Cairo"/>
                          <a:sym typeface="Cairo"/>
                        </a:rPr>
                        <a:t>).</a:t>
                      </a:r>
                      <a:endParaRPr>
                        <a:latin typeface="Cairo"/>
                        <a:ea typeface="Cairo"/>
                        <a:cs typeface="Cairo"/>
                        <a:sym typeface="Cairo"/>
                      </a:endParaRPr>
                    </a:p>
                  </a:txBody>
                  <a:tcPr marT="91425" marB="91425" marR="91425" marL="91425">
                    <a:solidFill>
                      <a:srgbClr val="F3F3F3"/>
                    </a:solidFill>
                  </a:tcPr>
                </a:tc>
              </a:tr>
              <a:tr h="398250">
                <a:tc>
                  <a:txBody>
                    <a:bodyPr>
                      <a:noAutofit/>
                    </a:bodyPr>
                    <a:lstStyle/>
                    <a:p>
                      <a:pPr indent="0" lvl="0" marL="0" rtl="0" algn="ctr">
                        <a:spcBef>
                          <a:spcPts val="0"/>
                        </a:spcBef>
                        <a:spcAft>
                          <a:spcPts val="0"/>
                        </a:spcAft>
                        <a:buNone/>
                      </a:pPr>
                      <a:r>
                        <a:rPr lang="en">
                          <a:latin typeface="Cairo"/>
                          <a:ea typeface="Cairo"/>
                          <a:cs typeface="Cairo"/>
                          <a:sym typeface="Cairo"/>
                        </a:rPr>
                        <a:t>2</a:t>
                      </a:r>
                      <a:endParaRPr>
                        <a:latin typeface="Cairo"/>
                        <a:ea typeface="Cairo"/>
                        <a:cs typeface="Cairo"/>
                        <a:sym typeface="Cairo"/>
                      </a:endParaRPr>
                    </a:p>
                  </a:txBody>
                  <a:tcPr marT="91425" marB="91425" marR="91425" marL="91425">
                    <a:solidFill>
                      <a:srgbClr val="F4CCCC"/>
                    </a:solidFill>
                  </a:tcPr>
                </a:tc>
                <a:tc>
                  <a:txBody>
                    <a:bodyPr>
                      <a:noAutofit/>
                    </a:bodyPr>
                    <a:lstStyle/>
                    <a:p>
                      <a:pPr indent="0" lvl="0" marL="0" rtl="0" algn="l">
                        <a:spcBef>
                          <a:spcPts val="0"/>
                        </a:spcBef>
                        <a:spcAft>
                          <a:spcPts val="0"/>
                        </a:spcAft>
                        <a:buNone/>
                      </a:pPr>
                      <a:r>
                        <a:rPr lang="en">
                          <a:latin typeface="Cairo"/>
                          <a:ea typeface="Cairo"/>
                          <a:cs typeface="Cairo"/>
                          <a:sym typeface="Cairo"/>
                        </a:rPr>
                        <a:t>Secretion of digestive juices and digestion of the food.</a:t>
                      </a:r>
                      <a:endParaRPr>
                        <a:latin typeface="Cairo"/>
                        <a:ea typeface="Cairo"/>
                        <a:cs typeface="Cairo"/>
                        <a:sym typeface="Cairo"/>
                      </a:endParaRPr>
                    </a:p>
                  </a:txBody>
                  <a:tcPr marT="91425" marB="91425" marR="91425" marL="91425">
                    <a:solidFill>
                      <a:srgbClr val="F3F3F3"/>
                    </a:solidFill>
                  </a:tcPr>
                </a:tc>
              </a:tr>
              <a:tr h="398250">
                <a:tc>
                  <a:txBody>
                    <a:bodyPr>
                      <a:noAutofit/>
                    </a:bodyPr>
                    <a:lstStyle/>
                    <a:p>
                      <a:pPr indent="0" lvl="0" marL="0" rtl="0" algn="ctr">
                        <a:spcBef>
                          <a:spcPts val="0"/>
                        </a:spcBef>
                        <a:spcAft>
                          <a:spcPts val="0"/>
                        </a:spcAft>
                        <a:buNone/>
                      </a:pPr>
                      <a:r>
                        <a:rPr lang="en">
                          <a:latin typeface="Cairo"/>
                          <a:ea typeface="Cairo"/>
                          <a:cs typeface="Cairo"/>
                          <a:sym typeface="Cairo"/>
                        </a:rPr>
                        <a:t>3</a:t>
                      </a:r>
                      <a:endParaRPr>
                        <a:latin typeface="Cairo"/>
                        <a:ea typeface="Cairo"/>
                        <a:cs typeface="Cairo"/>
                        <a:sym typeface="Cairo"/>
                      </a:endParaRPr>
                    </a:p>
                  </a:txBody>
                  <a:tcPr marT="91425" marB="91425" marR="91425" marL="91425">
                    <a:solidFill>
                      <a:srgbClr val="F4CCCC"/>
                    </a:solidFill>
                  </a:tcPr>
                </a:tc>
                <a:tc>
                  <a:txBody>
                    <a:bodyPr>
                      <a:noAutofit/>
                    </a:bodyPr>
                    <a:lstStyle/>
                    <a:p>
                      <a:pPr indent="0" lvl="0" marL="0" rtl="0" algn="l">
                        <a:spcBef>
                          <a:spcPts val="0"/>
                        </a:spcBef>
                        <a:spcAft>
                          <a:spcPts val="0"/>
                        </a:spcAft>
                        <a:buNone/>
                      </a:pPr>
                      <a:r>
                        <a:rPr lang="en">
                          <a:latin typeface="Cairo"/>
                          <a:ea typeface="Cairo"/>
                          <a:cs typeface="Cairo"/>
                          <a:sym typeface="Cairo"/>
                        </a:rPr>
                        <a:t>Absorption of water, various electrolytes, and digestive products.</a:t>
                      </a:r>
                      <a:endParaRPr>
                        <a:latin typeface="Cairo"/>
                        <a:ea typeface="Cairo"/>
                        <a:cs typeface="Cairo"/>
                        <a:sym typeface="Cairo"/>
                      </a:endParaRPr>
                    </a:p>
                  </a:txBody>
                  <a:tcPr marT="91425" marB="91425" marR="91425" marL="91425">
                    <a:solidFill>
                      <a:srgbClr val="F3F3F3"/>
                    </a:solidFill>
                  </a:tcPr>
                </a:tc>
              </a:tr>
              <a:tr h="398250">
                <a:tc>
                  <a:txBody>
                    <a:bodyPr>
                      <a:noAutofit/>
                    </a:bodyPr>
                    <a:lstStyle/>
                    <a:p>
                      <a:pPr indent="0" lvl="0" marL="0" rtl="0" algn="ctr">
                        <a:spcBef>
                          <a:spcPts val="0"/>
                        </a:spcBef>
                        <a:spcAft>
                          <a:spcPts val="0"/>
                        </a:spcAft>
                        <a:buNone/>
                      </a:pPr>
                      <a:r>
                        <a:rPr lang="en">
                          <a:latin typeface="Cairo"/>
                          <a:ea typeface="Cairo"/>
                          <a:cs typeface="Cairo"/>
                          <a:sym typeface="Cairo"/>
                        </a:rPr>
                        <a:t>4</a:t>
                      </a:r>
                      <a:endParaRPr>
                        <a:latin typeface="Cairo"/>
                        <a:ea typeface="Cairo"/>
                        <a:cs typeface="Cairo"/>
                        <a:sym typeface="Cairo"/>
                      </a:endParaRPr>
                    </a:p>
                  </a:txBody>
                  <a:tcPr marT="91425" marB="91425" marR="91425" marL="91425">
                    <a:solidFill>
                      <a:srgbClr val="F4CCCC"/>
                    </a:solidFill>
                  </a:tcPr>
                </a:tc>
                <a:tc>
                  <a:txBody>
                    <a:bodyPr>
                      <a:noAutofit/>
                    </a:bodyPr>
                    <a:lstStyle/>
                    <a:p>
                      <a:pPr indent="0" lvl="0" marL="0" rtl="0" algn="l">
                        <a:spcBef>
                          <a:spcPts val="0"/>
                        </a:spcBef>
                        <a:spcAft>
                          <a:spcPts val="0"/>
                        </a:spcAft>
                        <a:buNone/>
                      </a:pPr>
                      <a:r>
                        <a:rPr lang="en">
                          <a:latin typeface="Cairo"/>
                          <a:ea typeface="Cairo"/>
                          <a:cs typeface="Cairo"/>
                          <a:sym typeface="Cairo"/>
                        </a:rPr>
                        <a:t>Circulation of blood through the gastrointestinal organs to carry away the absorbed substances.</a:t>
                      </a:r>
                      <a:endParaRPr>
                        <a:latin typeface="Cairo"/>
                        <a:ea typeface="Cairo"/>
                        <a:cs typeface="Cairo"/>
                        <a:sym typeface="Cairo"/>
                      </a:endParaRPr>
                    </a:p>
                  </a:txBody>
                  <a:tcPr marT="91425" marB="91425" marR="91425" marL="91425">
                    <a:solidFill>
                      <a:srgbClr val="F3F3F3"/>
                    </a:solidFill>
                  </a:tcPr>
                </a:tc>
              </a:tr>
            </a:tbl>
          </a:graphicData>
        </a:graphic>
      </p:graphicFrame>
      <p:sp>
        <p:nvSpPr>
          <p:cNvPr id="282" name="Google Shape;282;p48"/>
          <p:cNvSpPr txBox="1"/>
          <p:nvPr/>
        </p:nvSpPr>
        <p:spPr>
          <a:xfrm>
            <a:off x="326750" y="5484575"/>
            <a:ext cx="6439200" cy="490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airo"/>
              <a:buChar char="●"/>
            </a:pPr>
            <a:r>
              <a:rPr lang="en">
                <a:latin typeface="Cairo"/>
                <a:ea typeface="Cairo"/>
                <a:cs typeface="Cairo"/>
                <a:sym typeface="Cairo"/>
              </a:rPr>
              <a:t>Control of all these functions is by </a:t>
            </a:r>
            <a:r>
              <a:rPr b="1" lang="en">
                <a:latin typeface="Cairo"/>
                <a:ea typeface="Cairo"/>
                <a:cs typeface="Cairo"/>
                <a:sym typeface="Cairo"/>
              </a:rPr>
              <a:t>local</a:t>
            </a:r>
            <a:r>
              <a:rPr lang="en">
                <a:latin typeface="Cairo"/>
                <a:ea typeface="Cairo"/>
                <a:cs typeface="Cairo"/>
                <a:sym typeface="Cairo"/>
              </a:rPr>
              <a:t>, </a:t>
            </a:r>
            <a:r>
              <a:rPr b="1" lang="en">
                <a:latin typeface="Cairo"/>
                <a:ea typeface="Cairo"/>
                <a:cs typeface="Cairo"/>
                <a:sym typeface="Cairo"/>
              </a:rPr>
              <a:t>nervous</a:t>
            </a:r>
            <a:r>
              <a:rPr lang="en">
                <a:latin typeface="Cairo"/>
                <a:ea typeface="Cairo"/>
                <a:cs typeface="Cairo"/>
                <a:sym typeface="Cairo"/>
              </a:rPr>
              <a:t>, and </a:t>
            </a:r>
            <a:r>
              <a:rPr b="1" lang="en">
                <a:latin typeface="Cairo"/>
                <a:ea typeface="Cairo"/>
                <a:cs typeface="Cairo"/>
                <a:sym typeface="Cairo"/>
              </a:rPr>
              <a:t>hormonal systems.</a:t>
            </a:r>
            <a:br>
              <a:rPr b="1" lang="en">
                <a:latin typeface="Cairo"/>
                <a:ea typeface="Cairo"/>
                <a:cs typeface="Cairo"/>
                <a:sym typeface="Cairo"/>
              </a:rPr>
            </a:br>
            <a:endParaRPr b="1">
              <a:latin typeface="Cairo"/>
              <a:ea typeface="Cairo"/>
              <a:cs typeface="Cairo"/>
              <a:sym typeface="Cairo"/>
            </a:endParaRPr>
          </a:p>
        </p:txBody>
      </p:sp>
      <p:pic>
        <p:nvPicPr>
          <p:cNvPr id="283" name="Google Shape;283;p48"/>
          <p:cNvPicPr preferRelativeResize="0"/>
          <p:nvPr/>
        </p:nvPicPr>
        <p:blipFill>
          <a:blip r:embed="rId3">
            <a:alphaModFix/>
          </a:blip>
          <a:stretch>
            <a:fillRect/>
          </a:stretch>
        </p:blipFill>
        <p:spPr>
          <a:xfrm>
            <a:off x="5285075" y="190475"/>
            <a:ext cx="1286226" cy="2157851"/>
          </a:xfrm>
          <a:prstGeom prst="rect">
            <a:avLst/>
          </a:prstGeom>
          <a:noFill/>
          <a:ln>
            <a:noFill/>
          </a:ln>
        </p:spPr>
      </p:pic>
      <p:sp>
        <p:nvSpPr>
          <p:cNvPr id="284" name="Google Shape;284;p48"/>
          <p:cNvSpPr txBox="1"/>
          <p:nvPr/>
        </p:nvSpPr>
        <p:spPr>
          <a:xfrm>
            <a:off x="326745" y="6093125"/>
            <a:ext cx="54864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The Four Processes Carried Out by the GIT:</a:t>
            </a:r>
            <a:br>
              <a:rPr lang="en" sz="1800">
                <a:solidFill>
                  <a:srgbClr val="134F5C"/>
                </a:solidFill>
                <a:highlight>
                  <a:srgbClr val="EFEFEF"/>
                </a:highlight>
                <a:latin typeface="Josefin Sans"/>
                <a:ea typeface="Josefin Sans"/>
                <a:cs typeface="Josefin Sans"/>
                <a:sym typeface="Josefin Sans"/>
              </a:rPr>
            </a:br>
            <a:endParaRPr sz="1800">
              <a:solidFill>
                <a:srgbClr val="134F5C"/>
              </a:solidFill>
              <a:highlight>
                <a:srgbClr val="EFEFEF"/>
              </a:highlight>
              <a:latin typeface="Josefin Sans"/>
              <a:ea typeface="Josefin Sans"/>
              <a:cs typeface="Josefin Sans"/>
              <a:sym typeface="Josefin Sans"/>
            </a:endParaRPr>
          </a:p>
        </p:txBody>
      </p:sp>
      <p:pic>
        <p:nvPicPr>
          <p:cNvPr id="285" name="Google Shape;285;p48"/>
          <p:cNvPicPr preferRelativeResize="0"/>
          <p:nvPr/>
        </p:nvPicPr>
        <p:blipFill>
          <a:blip r:embed="rId4">
            <a:alphaModFix/>
          </a:blip>
          <a:stretch>
            <a:fillRect/>
          </a:stretch>
        </p:blipFill>
        <p:spPr>
          <a:xfrm>
            <a:off x="1034200" y="6490944"/>
            <a:ext cx="4785299" cy="2982577"/>
          </a:xfrm>
          <a:prstGeom prst="rect">
            <a:avLst/>
          </a:prstGeom>
          <a:noFill/>
          <a:ln>
            <a:noFill/>
          </a:ln>
        </p:spPr>
      </p:pic>
      <p:sp>
        <p:nvSpPr>
          <p:cNvPr id="286" name="Google Shape;286;p48"/>
          <p:cNvSpPr/>
          <p:nvPr/>
        </p:nvSpPr>
        <p:spPr>
          <a:xfrm>
            <a:off x="-16" y="-15"/>
            <a:ext cx="6858000" cy="9903000"/>
          </a:xfrm>
          <a:prstGeom prst="frame">
            <a:avLst>
              <a:gd fmla="val 1366" name="adj1"/>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7" name="Shape 567"/>
        <p:cNvGrpSpPr/>
        <p:nvPr/>
      </p:nvGrpSpPr>
      <p:grpSpPr>
        <a:xfrm>
          <a:off x="0" y="0"/>
          <a:ext cx="0" cy="0"/>
          <a:chOff x="0" y="0"/>
          <a:chExt cx="0" cy="0"/>
        </a:xfrm>
      </p:grpSpPr>
      <p:sp>
        <p:nvSpPr>
          <p:cNvPr id="568" name="Google Shape;568;p6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69" name="Google Shape;569;p66"/>
          <p:cNvSpPr txBox="1"/>
          <p:nvPr/>
        </p:nvSpPr>
        <p:spPr>
          <a:xfrm>
            <a:off x="685177" y="4631435"/>
            <a:ext cx="54864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570" name="Google Shape;570;p66"/>
          <p:cNvGraphicFramePr/>
          <p:nvPr/>
        </p:nvGraphicFramePr>
        <p:xfrm>
          <a:off x="212304" y="2452940"/>
          <a:ext cx="3000000" cy="3000000"/>
        </p:xfrm>
        <a:graphic>
          <a:graphicData uri="http://schemas.openxmlformats.org/drawingml/2006/table">
            <a:tbl>
              <a:tblPr>
                <a:noFill/>
                <a:tableStyleId>{3286A924-8122-4338-8508-4BECF9103915}</a:tableStyleId>
              </a:tblPr>
              <a:tblGrid>
                <a:gridCol w="1005675"/>
                <a:gridCol w="1467325"/>
                <a:gridCol w="3929725"/>
              </a:tblGrid>
              <a:tr h="361200">
                <a:tc gridSpan="3">
                  <a:txBody>
                    <a:bodyPr>
                      <a:noAutofit/>
                    </a:bodyPr>
                    <a:lstStyle/>
                    <a:p>
                      <a:pPr indent="0" lvl="0" marL="0" rtl="0" algn="ctr">
                        <a:spcBef>
                          <a:spcPts val="0"/>
                        </a:spcBef>
                        <a:spcAft>
                          <a:spcPts val="0"/>
                        </a:spcAft>
                        <a:buClr>
                          <a:schemeClr val="dk1"/>
                        </a:buClr>
                        <a:buSzPts val="1100"/>
                        <a:buFont typeface="Arial"/>
                        <a:buNone/>
                      </a:pPr>
                      <a:r>
                        <a:rPr lang="en" sz="1600">
                          <a:solidFill>
                            <a:schemeClr val="lt1"/>
                          </a:solidFill>
                          <a:latin typeface="Josefin Sans"/>
                          <a:ea typeface="Josefin Sans"/>
                          <a:cs typeface="Josefin Sans"/>
                          <a:sym typeface="Josefin Sans"/>
                        </a:rPr>
                        <a:t>The General Characteristics of Smooth Muscle</a:t>
                      </a:r>
                      <a:endParaRPr sz="1600">
                        <a:solidFill>
                          <a:schemeClr val="lt1"/>
                        </a:solidFill>
                      </a:endParaRPr>
                    </a:p>
                  </a:txBody>
                  <a:tcPr marT="91425" marB="91425" marR="91425" marL="91425">
                    <a:solidFill>
                      <a:srgbClr val="45818E"/>
                    </a:solidFill>
                  </a:tcPr>
                </a:tc>
                <a:tc hMerge="1"/>
                <a:tc hMerge="1"/>
              </a:tr>
              <a:tr h="361200">
                <a:tc rowSpan="2">
                  <a:txBody>
                    <a:bodyPr>
                      <a:noAutofit/>
                    </a:bodyPr>
                    <a:lstStyle/>
                    <a:p>
                      <a:pPr indent="0" lvl="0" marL="0" rtl="0" algn="ctr">
                        <a:spcBef>
                          <a:spcPts val="0"/>
                        </a:spcBef>
                        <a:spcAft>
                          <a:spcPts val="0"/>
                        </a:spcAft>
                        <a:buClr>
                          <a:schemeClr val="dk1"/>
                        </a:buClr>
                        <a:buSzPts val="1100"/>
                        <a:buFont typeface="Arial"/>
                        <a:buNone/>
                      </a:pPr>
                      <a:r>
                        <a:rPr b="1" lang="en" sz="1500">
                          <a:solidFill>
                            <a:srgbClr val="45818E"/>
                          </a:solidFill>
                          <a:latin typeface="Josefin Sans"/>
                          <a:ea typeface="Josefin Sans"/>
                          <a:cs typeface="Josefin Sans"/>
                          <a:sym typeface="Josefin Sans"/>
                        </a:rPr>
                        <a:t>Muscle Layers</a:t>
                      </a:r>
                      <a:endParaRPr sz="1500"/>
                    </a:p>
                  </a:txBody>
                  <a:tcPr marT="91425" marB="91425" marR="91425" marL="91425" anchor="ctr"/>
                </a:tc>
                <a:tc>
                  <a:txBody>
                    <a:bodyPr>
                      <a:noAutofit/>
                    </a:bodyPr>
                    <a:lstStyle/>
                    <a:p>
                      <a:pPr indent="0" lvl="0" marL="0" rtl="0" algn="ctr">
                        <a:spcBef>
                          <a:spcPts val="0"/>
                        </a:spcBef>
                        <a:spcAft>
                          <a:spcPts val="0"/>
                        </a:spcAft>
                        <a:buClr>
                          <a:schemeClr val="dk1"/>
                        </a:buClr>
                        <a:buSzPts val="1100"/>
                        <a:buFont typeface="Arial"/>
                        <a:buNone/>
                      </a:pPr>
                      <a:r>
                        <a:rPr b="1" lang="en">
                          <a:solidFill>
                            <a:schemeClr val="dk1"/>
                          </a:solidFill>
                          <a:latin typeface="Cairo"/>
                          <a:ea typeface="Cairo"/>
                          <a:cs typeface="Cairo"/>
                          <a:sym typeface="Cairo"/>
                        </a:rPr>
                        <a:t>Longitudinal</a:t>
                      </a:r>
                      <a:endParaRPr/>
                    </a:p>
                  </a:txBody>
                  <a:tcPr marT="91425" marB="91425" marR="91425" marL="91425"/>
                </a:tc>
                <a:tc>
                  <a:txBody>
                    <a:bodyPr>
                      <a:noAutofit/>
                    </a:bodyPr>
                    <a:lstStyle/>
                    <a:p>
                      <a:pPr indent="0" lvl="0" marL="0" rtl="0" algn="l">
                        <a:spcBef>
                          <a:spcPts val="0"/>
                        </a:spcBef>
                        <a:spcAft>
                          <a:spcPts val="0"/>
                        </a:spcAft>
                        <a:buNone/>
                      </a:pPr>
                      <a:r>
                        <a:rPr lang="en" sz="1200">
                          <a:latin typeface="Cairo"/>
                          <a:ea typeface="Cairo"/>
                          <a:cs typeface="Cairo"/>
                          <a:sym typeface="Cairo"/>
                        </a:rPr>
                        <a:t>shortens the segment,  </a:t>
                      </a:r>
                      <a:r>
                        <a:rPr b="1" lang="en" sz="1200">
                          <a:latin typeface="Cairo"/>
                          <a:ea typeface="Cairo"/>
                          <a:cs typeface="Cairo"/>
                          <a:sym typeface="Cairo"/>
                        </a:rPr>
                        <a:t>expands</a:t>
                      </a:r>
                      <a:r>
                        <a:rPr lang="en" sz="1200">
                          <a:latin typeface="Cairo"/>
                          <a:ea typeface="Cairo"/>
                          <a:cs typeface="Cairo"/>
                          <a:sym typeface="Cairo"/>
                        </a:rPr>
                        <a:t> the lumen</a:t>
                      </a:r>
                      <a:endParaRPr sz="1200">
                        <a:latin typeface="Cairo"/>
                        <a:ea typeface="Cairo"/>
                        <a:cs typeface="Cairo"/>
                        <a:sym typeface="Cairo"/>
                      </a:endParaRPr>
                    </a:p>
                  </a:txBody>
                  <a:tcPr marT="91425" marB="91425" marR="91425" marL="91425"/>
                </a:tc>
              </a:tr>
              <a:tr h="361200">
                <a:tc vMerge="1"/>
                <a:tc>
                  <a:txBody>
                    <a:bodyPr>
                      <a:noAutofit/>
                    </a:bodyPr>
                    <a:lstStyle/>
                    <a:p>
                      <a:pPr indent="0" lvl="0" marL="0" rtl="0" algn="ctr">
                        <a:spcBef>
                          <a:spcPts val="0"/>
                        </a:spcBef>
                        <a:spcAft>
                          <a:spcPts val="0"/>
                        </a:spcAft>
                        <a:buClr>
                          <a:schemeClr val="dk1"/>
                        </a:buClr>
                        <a:buSzPts val="1100"/>
                        <a:buFont typeface="Arial"/>
                        <a:buNone/>
                      </a:pPr>
                      <a:r>
                        <a:rPr b="1" lang="en">
                          <a:solidFill>
                            <a:schemeClr val="dk1"/>
                          </a:solidFill>
                          <a:latin typeface="Cairo"/>
                          <a:ea typeface="Cairo"/>
                          <a:cs typeface="Cairo"/>
                          <a:sym typeface="Cairo"/>
                        </a:rPr>
                        <a:t>Circular</a:t>
                      </a:r>
                      <a:endParaRPr/>
                    </a:p>
                  </a:txBody>
                  <a:tcPr marT="91425" marB="91425" marR="91425" marL="91425"/>
                </a:tc>
                <a:tc>
                  <a:txBody>
                    <a:bodyPr>
                      <a:noAutofit/>
                    </a:bodyPr>
                    <a:lstStyle/>
                    <a:p>
                      <a:pPr indent="0" lvl="0" marL="0" rtl="0" algn="l">
                        <a:spcBef>
                          <a:spcPts val="0"/>
                        </a:spcBef>
                        <a:spcAft>
                          <a:spcPts val="0"/>
                        </a:spcAft>
                        <a:buNone/>
                      </a:pPr>
                      <a:r>
                        <a:rPr lang="en" sz="1200">
                          <a:latin typeface="Cairo"/>
                          <a:ea typeface="Cairo"/>
                          <a:cs typeface="Cairo"/>
                          <a:sym typeface="Cairo"/>
                        </a:rPr>
                        <a:t>Lengthens the segment,  </a:t>
                      </a:r>
                      <a:r>
                        <a:rPr b="1" lang="en" sz="1200">
                          <a:latin typeface="Cairo"/>
                          <a:ea typeface="Cairo"/>
                          <a:cs typeface="Cairo"/>
                          <a:sym typeface="Cairo"/>
                        </a:rPr>
                        <a:t>contracts</a:t>
                      </a:r>
                      <a:r>
                        <a:rPr lang="en" sz="1200">
                          <a:latin typeface="Cairo"/>
                          <a:ea typeface="Cairo"/>
                          <a:cs typeface="Cairo"/>
                          <a:sym typeface="Cairo"/>
                        </a:rPr>
                        <a:t> the lumen</a:t>
                      </a:r>
                      <a:endParaRPr sz="1200">
                        <a:latin typeface="Cairo"/>
                        <a:ea typeface="Cairo"/>
                        <a:cs typeface="Cairo"/>
                        <a:sym typeface="Cairo"/>
                      </a:endParaRPr>
                    </a:p>
                  </a:txBody>
                  <a:tcPr marT="91425" marB="91425" marR="91425" marL="91425"/>
                </a:tc>
              </a:tr>
              <a:tr h="476875">
                <a:tc rowSpan="2">
                  <a:txBody>
                    <a:bodyPr>
                      <a:noAutofit/>
                    </a:bodyPr>
                    <a:lstStyle/>
                    <a:p>
                      <a:pPr indent="0" lvl="0" marL="0" rtl="0" algn="ctr">
                        <a:spcBef>
                          <a:spcPts val="0"/>
                        </a:spcBef>
                        <a:spcAft>
                          <a:spcPts val="0"/>
                        </a:spcAft>
                        <a:buClr>
                          <a:schemeClr val="dk1"/>
                        </a:buClr>
                        <a:buSzPts val="1100"/>
                        <a:buFont typeface="Arial"/>
                        <a:buNone/>
                      </a:pPr>
                      <a:r>
                        <a:rPr b="1" lang="en" sz="1500">
                          <a:solidFill>
                            <a:srgbClr val="45818E"/>
                          </a:solidFill>
                          <a:latin typeface="Josefin Sans"/>
                          <a:ea typeface="Josefin Sans"/>
                          <a:cs typeface="Josefin Sans"/>
                          <a:sym typeface="Josefin Sans"/>
                        </a:rPr>
                        <a:t>Muscle Classification</a:t>
                      </a:r>
                      <a:endParaRPr sz="1500"/>
                    </a:p>
                  </a:txBody>
                  <a:tcPr marT="91425" marB="91425" marR="91425" marL="91425" anchor="ctr"/>
                </a:tc>
                <a:tc>
                  <a:txBody>
                    <a:bodyPr>
                      <a:noAutofit/>
                    </a:bodyPr>
                    <a:lstStyle/>
                    <a:p>
                      <a:pPr indent="0" lvl="0" marL="0" rtl="0" algn="ctr">
                        <a:spcBef>
                          <a:spcPts val="0"/>
                        </a:spcBef>
                        <a:spcAft>
                          <a:spcPts val="0"/>
                        </a:spcAft>
                        <a:buClr>
                          <a:schemeClr val="dk1"/>
                        </a:buClr>
                        <a:buSzPts val="1100"/>
                        <a:buFont typeface="Arial"/>
                        <a:buNone/>
                      </a:pPr>
                      <a:r>
                        <a:rPr b="1" lang="en">
                          <a:solidFill>
                            <a:schemeClr val="dk1"/>
                          </a:solidFill>
                          <a:latin typeface="Cairo"/>
                          <a:ea typeface="Cairo"/>
                          <a:cs typeface="Cairo"/>
                          <a:sym typeface="Cairo"/>
                        </a:rPr>
                        <a:t>Unitary</a:t>
                      </a:r>
                      <a:endParaRPr/>
                    </a:p>
                  </a:txBody>
                  <a:tcPr marT="91425" marB="91425" marR="91425" marL="91425"/>
                </a:tc>
                <a:tc>
                  <a:txBody>
                    <a:bodyPr>
                      <a:noAutofit/>
                    </a:bodyPr>
                    <a:lstStyle/>
                    <a:p>
                      <a:pPr indent="0" lvl="0" marL="0" rtl="0" algn="l">
                        <a:spcBef>
                          <a:spcPts val="0"/>
                        </a:spcBef>
                        <a:spcAft>
                          <a:spcPts val="0"/>
                        </a:spcAft>
                        <a:buNone/>
                      </a:pPr>
                      <a:r>
                        <a:rPr lang="en" sz="1200">
                          <a:latin typeface="Cairo"/>
                          <a:ea typeface="Cairo"/>
                          <a:cs typeface="Cairo"/>
                          <a:sym typeface="Cairo"/>
                        </a:rPr>
                        <a:t>Contract in </a:t>
                      </a:r>
                      <a:r>
                        <a:rPr b="1" lang="en" sz="1200">
                          <a:latin typeface="Cairo"/>
                          <a:ea typeface="Cairo"/>
                          <a:cs typeface="Cairo"/>
                          <a:sym typeface="Cairo"/>
                        </a:rPr>
                        <a:t>response</a:t>
                      </a:r>
                      <a:r>
                        <a:rPr lang="en" sz="1200">
                          <a:latin typeface="Cairo"/>
                          <a:ea typeface="Cairo"/>
                          <a:cs typeface="Cairo"/>
                          <a:sym typeface="Cairo"/>
                        </a:rPr>
                        <a:t> to stretch  Many gap junctions  action potential travels in all directions</a:t>
                      </a:r>
                      <a:endParaRPr sz="1200">
                        <a:latin typeface="Cairo"/>
                        <a:ea typeface="Cairo"/>
                        <a:cs typeface="Cairo"/>
                        <a:sym typeface="Cairo"/>
                      </a:endParaRPr>
                    </a:p>
                  </a:txBody>
                  <a:tcPr marT="91425" marB="91425" marR="91425" marL="91425"/>
                </a:tc>
              </a:tr>
              <a:tr h="476875">
                <a:tc vMerge="1"/>
                <a:tc>
                  <a:txBody>
                    <a:bodyPr>
                      <a:noAutofit/>
                    </a:bodyPr>
                    <a:lstStyle/>
                    <a:p>
                      <a:pPr indent="0" lvl="0" marL="0" rtl="0" algn="ctr">
                        <a:spcBef>
                          <a:spcPts val="0"/>
                        </a:spcBef>
                        <a:spcAft>
                          <a:spcPts val="0"/>
                        </a:spcAft>
                        <a:buClr>
                          <a:schemeClr val="dk1"/>
                        </a:buClr>
                        <a:buSzPts val="1100"/>
                        <a:buFont typeface="Arial"/>
                        <a:buNone/>
                      </a:pPr>
                      <a:r>
                        <a:rPr b="1" lang="en">
                          <a:solidFill>
                            <a:schemeClr val="dk1"/>
                          </a:solidFill>
                          <a:latin typeface="Cairo"/>
                          <a:ea typeface="Cairo"/>
                          <a:cs typeface="Cairo"/>
                          <a:sym typeface="Cairo"/>
                        </a:rPr>
                        <a:t>Multi-unit</a:t>
                      </a:r>
                      <a:endParaRPr/>
                    </a:p>
                  </a:txBody>
                  <a:tcPr marT="91425" marB="91425" marR="91425" marL="91425"/>
                </a:tc>
                <a:tc>
                  <a:txBody>
                    <a:bodyPr>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iro"/>
                          <a:ea typeface="Cairo"/>
                          <a:cs typeface="Cairo"/>
                          <a:sym typeface="Cairo"/>
                        </a:rPr>
                        <a:t>Does </a:t>
                      </a:r>
                      <a:r>
                        <a:rPr b="1" lang="en" sz="1200">
                          <a:solidFill>
                            <a:schemeClr val="dk1"/>
                          </a:solidFill>
                          <a:latin typeface="Cairo"/>
                          <a:ea typeface="Cairo"/>
                          <a:cs typeface="Cairo"/>
                          <a:sym typeface="Cairo"/>
                        </a:rPr>
                        <a:t>not</a:t>
                      </a:r>
                      <a:r>
                        <a:rPr lang="en" sz="1200">
                          <a:solidFill>
                            <a:schemeClr val="dk1"/>
                          </a:solidFill>
                          <a:latin typeface="Cairo"/>
                          <a:ea typeface="Cairo"/>
                          <a:cs typeface="Cairo"/>
                          <a:sym typeface="Cairo"/>
                        </a:rPr>
                        <a:t> contract in response to stretch or without neural input. </a:t>
                      </a:r>
                      <a:endParaRPr sz="1200">
                        <a:latin typeface="Cairo"/>
                        <a:ea typeface="Cairo"/>
                        <a:cs typeface="Cairo"/>
                        <a:sym typeface="Cairo"/>
                      </a:endParaRPr>
                    </a:p>
                  </a:txBody>
                  <a:tcPr marT="91425" marB="91425" marR="91425" marL="91425"/>
                </a:tc>
              </a:tr>
              <a:tr h="526875">
                <a:tc rowSpan="2">
                  <a:txBody>
                    <a:bodyPr>
                      <a:noAutofit/>
                    </a:bodyPr>
                    <a:lstStyle/>
                    <a:p>
                      <a:pPr indent="0" lvl="0" marL="0" rtl="0" algn="ctr">
                        <a:spcBef>
                          <a:spcPts val="0"/>
                        </a:spcBef>
                        <a:spcAft>
                          <a:spcPts val="0"/>
                        </a:spcAft>
                        <a:buClr>
                          <a:schemeClr val="dk1"/>
                        </a:buClr>
                        <a:buSzPts val="1100"/>
                        <a:buFont typeface="Arial"/>
                        <a:buNone/>
                      </a:pPr>
                      <a:r>
                        <a:rPr b="1" lang="en" sz="1500">
                          <a:solidFill>
                            <a:srgbClr val="45818E"/>
                          </a:solidFill>
                          <a:latin typeface="Josefin Sans"/>
                          <a:ea typeface="Josefin Sans"/>
                          <a:cs typeface="Josefin Sans"/>
                          <a:sym typeface="Josefin Sans"/>
                        </a:rPr>
                        <a:t>Contraction</a:t>
                      </a:r>
                      <a:endParaRPr b="1" sz="1500">
                        <a:solidFill>
                          <a:srgbClr val="45818E"/>
                        </a:solidFill>
                        <a:latin typeface="Josefin Sans"/>
                        <a:ea typeface="Josefin Sans"/>
                        <a:cs typeface="Josefin Sans"/>
                        <a:sym typeface="Josefin Sans"/>
                      </a:endParaRPr>
                    </a:p>
                  </a:txBody>
                  <a:tcPr marT="91425" marB="91425" marR="91425" marL="91425" anchor="ctr"/>
                </a:tc>
                <a:tc>
                  <a:txBody>
                    <a:bodyPr>
                      <a:noAutofit/>
                    </a:bodyPr>
                    <a:lstStyle/>
                    <a:p>
                      <a:pPr indent="0" lvl="0" marL="0" rtl="0" algn="ctr">
                        <a:spcBef>
                          <a:spcPts val="0"/>
                        </a:spcBef>
                        <a:spcAft>
                          <a:spcPts val="0"/>
                        </a:spcAft>
                        <a:buClr>
                          <a:schemeClr val="dk1"/>
                        </a:buClr>
                        <a:buSzPts val="1100"/>
                        <a:buFont typeface="Arial"/>
                        <a:buNone/>
                      </a:pPr>
                      <a:r>
                        <a:rPr b="1" lang="en">
                          <a:solidFill>
                            <a:schemeClr val="dk1"/>
                          </a:solidFill>
                          <a:latin typeface="Cairo"/>
                          <a:ea typeface="Cairo"/>
                          <a:cs typeface="Cairo"/>
                          <a:sym typeface="Cairo"/>
                        </a:rPr>
                        <a:t>Phasic       (rhythmical)</a:t>
                      </a:r>
                      <a:endParaRPr b="1">
                        <a:solidFill>
                          <a:schemeClr val="dk1"/>
                        </a:solidFill>
                        <a:latin typeface="Cairo"/>
                        <a:ea typeface="Cairo"/>
                        <a:cs typeface="Cairo"/>
                        <a:sym typeface="Cairo"/>
                      </a:endParaRPr>
                    </a:p>
                  </a:txBody>
                  <a:tcPr marT="91425" marB="91425" marR="91425" marL="91425"/>
                </a:tc>
                <a:tc>
                  <a:txBody>
                    <a:bodyPr>
                      <a:noAutofit/>
                    </a:bodyPr>
                    <a:lstStyle/>
                    <a:p>
                      <a:pPr indent="0" lvl="0" marL="0" rtl="0" algn="l">
                        <a:spcBef>
                          <a:spcPts val="0"/>
                        </a:spcBef>
                        <a:spcAft>
                          <a:spcPts val="0"/>
                        </a:spcAft>
                        <a:buNone/>
                      </a:pPr>
                      <a:r>
                        <a:rPr lang="en" sz="1200">
                          <a:latin typeface="Cairo"/>
                          <a:ea typeface="Cairo"/>
                          <a:cs typeface="Cairo"/>
                          <a:sym typeface="Cairo"/>
                        </a:rPr>
                        <a:t>Periodic </a:t>
                      </a:r>
                      <a:r>
                        <a:rPr b="1" lang="en" sz="1200">
                          <a:latin typeface="Cairo"/>
                          <a:ea typeface="Cairo"/>
                          <a:cs typeface="Cairo"/>
                          <a:sym typeface="Cairo"/>
                        </a:rPr>
                        <a:t>followed</a:t>
                      </a:r>
                      <a:r>
                        <a:rPr lang="en" sz="1200">
                          <a:latin typeface="Cairo"/>
                          <a:ea typeface="Cairo"/>
                          <a:cs typeface="Cairo"/>
                          <a:sym typeface="Cairo"/>
                        </a:rPr>
                        <a:t> by relaxation</a:t>
                      </a:r>
                      <a:endParaRPr sz="1200">
                        <a:latin typeface="Cairo"/>
                        <a:ea typeface="Cairo"/>
                        <a:cs typeface="Cairo"/>
                        <a:sym typeface="Cairo"/>
                      </a:endParaRPr>
                    </a:p>
                  </a:txBody>
                  <a:tcPr marT="91425" marB="91425" marR="91425" marL="91425" anchor="ctr"/>
                </a:tc>
              </a:tr>
              <a:tr h="526875">
                <a:tc vMerge="1"/>
                <a:tc>
                  <a:txBody>
                    <a:bodyPr>
                      <a:noAutofit/>
                    </a:bodyPr>
                    <a:lstStyle/>
                    <a:p>
                      <a:pPr indent="0" lvl="0" marL="0" rtl="0" algn="ctr">
                        <a:spcBef>
                          <a:spcPts val="0"/>
                        </a:spcBef>
                        <a:spcAft>
                          <a:spcPts val="0"/>
                        </a:spcAft>
                        <a:buClr>
                          <a:schemeClr val="dk1"/>
                        </a:buClr>
                        <a:buSzPts val="1100"/>
                        <a:buFont typeface="Arial"/>
                        <a:buNone/>
                      </a:pPr>
                      <a:r>
                        <a:rPr b="1" lang="en">
                          <a:solidFill>
                            <a:schemeClr val="dk1"/>
                          </a:solidFill>
                          <a:latin typeface="Cairo"/>
                          <a:ea typeface="Cairo"/>
                          <a:cs typeface="Cairo"/>
                          <a:sym typeface="Cairo"/>
                        </a:rPr>
                        <a:t>Tonic (Maintained)</a:t>
                      </a:r>
                      <a:endParaRPr b="1">
                        <a:solidFill>
                          <a:schemeClr val="dk1"/>
                        </a:solidFill>
                        <a:latin typeface="Cairo"/>
                        <a:ea typeface="Cairo"/>
                        <a:cs typeface="Cairo"/>
                        <a:sym typeface="Cairo"/>
                      </a:endParaRPr>
                    </a:p>
                  </a:txBody>
                  <a:tcPr marT="91425" marB="91425" marR="91425" marL="91425"/>
                </a:tc>
                <a:tc>
                  <a:txBody>
                    <a:bodyPr>
                      <a:noAutofit/>
                    </a:bodyPr>
                    <a:lstStyle/>
                    <a:p>
                      <a:pPr indent="0" lvl="0" marL="0" rtl="0" algn="l">
                        <a:spcBef>
                          <a:spcPts val="0"/>
                        </a:spcBef>
                        <a:spcAft>
                          <a:spcPts val="0"/>
                        </a:spcAft>
                        <a:buNone/>
                      </a:pPr>
                      <a:r>
                        <a:rPr lang="en" sz="1200">
                          <a:solidFill>
                            <a:schemeClr val="dk1"/>
                          </a:solidFill>
                          <a:latin typeface="Cairo"/>
                          <a:ea typeface="Cairo"/>
                          <a:cs typeface="Cairo"/>
                          <a:sym typeface="Cairo"/>
                        </a:rPr>
                        <a:t>Contraction </a:t>
                      </a:r>
                      <a:r>
                        <a:rPr b="1" lang="en" sz="1200">
                          <a:solidFill>
                            <a:schemeClr val="dk1"/>
                          </a:solidFill>
                          <a:latin typeface="Cairo"/>
                          <a:ea typeface="Cairo"/>
                          <a:cs typeface="Cairo"/>
                          <a:sym typeface="Cairo"/>
                        </a:rPr>
                        <a:t>without</a:t>
                      </a:r>
                      <a:r>
                        <a:rPr lang="en" sz="1200">
                          <a:solidFill>
                            <a:schemeClr val="dk1"/>
                          </a:solidFill>
                          <a:latin typeface="Cairo"/>
                          <a:ea typeface="Cairo"/>
                          <a:cs typeface="Cairo"/>
                          <a:sym typeface="Cairo"/>
                        </a:rPr>
                        <a:t> relaxation.</a:t>
                      </a:r>
                      <a:endParaRPr sz="1200">
                        <a:solidFill>
                          <a:schemeClr val="dk1"/>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b="1" lang="en" sz="1200">
                          <a:solidFill>
                            <a:schemeClr val="dk1"/>
                          </a:solidFill>
                          <a:latin typeface="Cairo"/>
                          <a:ea typeface="Cairo"/>
                          <a:cs typeface="Cairo"/>
                          <a:sym typeface="Cairo"/>
                        </a:rPr>
                        <a:t>Not</a:t>
                      </a:r>
                      <a:r>
                        <a:rPr lang="en" sz="1200">
                          <a:solidFill>
                            <a:schemeClr val="dk1"/>
                          </a:solidFill>
                          <a:latin typeface="Cairo"/>
                          <a:ea typeface="Cairo"/>
                          <a:cs typeface="Cairo"/>
                          <a:sym typeface="Cairo"/>
                        </a:rPr>
                        <a:t> associated with slow waves</a:t>
                      </a:r>
                      <a:endParaRPr sz="1200">
                        <a:solidFill>
                          <a:schemeClr val="dk1"/>
                        </a:solidFill>
                        <a:latin typeface="Cairo"/>
                        <a:ea typeface="Cairo"/>
                        <a:cs typeface="Cairo"/>
                        <a:sym typeface="Cairo"/>
                      </a:endParaRPr>
                    </a:p>
                  </a:txBody>
                  <a:tcPr marT="91425" marB="91425" marR="91425" marL="91425"/>
                </a:tc>
              </a:tr>
            </a:tbl>
          </a:graphicData>
        </a:graphic>
      </p:graphicFrame>
      <p:graphicFrame>
        <p:nvGraphicFramePr>
          <p:cNvPr id="571" name="Google Shape;571;p66"/>
          <p:cNvGraphicFramePr/>
          <p:nvPr/>
        </p:nvGraphicFramePr>
        <p:xfrm>
          <a:off x="489625" y="6409745"/>
          <a:ext cx="3000000" cy="3000000"/>
        </p:xfrm>
        <a:graphic>
          <a:graphicData uri="http://schemas.openxmlformats.org/drawingml/2006/table">
            <a:tbl>
              <a:tblPr>
                <a:noFill/>
                <a:tableStyleId>{3286A924-8122-4338-8508-4BECF9103915}</a:tableStyleId>
              </a:tblPr>
              <a:tblGrid>
                <a:gridCol w="2939375"/>
                <a:gridCol w="2939375"/>
              </a:tblGrid>
              <a:tr h="470300">
                <a:tc gridSpan="2">
                  <a:txBody>
                    <a:bodyPr>
                      <a:noAutofit/>
                    </a:bodyPr>
                    <a:lstStyle/>
                    <a:p>
                      <a:pPr indent="0" lvl="0" marL="0" rtl="0" algn="ctr">
                        <a:spcBef>
                          <a:spcPts val="0"/>
                        </a:spcBef>
                        <a:spcAft>
                          <a:spcPts val="0"/>
                        </a:spcAft>
                        <a:buClr>
                          <a:schemeClr val="dk1"/>
                        </a:buClr>
                        <a:buSzPts val="1100"/>
                        <a:buFont typeface="Arial"/>
                        <a:buNone/>
                      </a:pPr>
                      <a:r>
                        <a:rPr lang="en" sz="1600">
                          <a:solidFill>
                            <a:schemeClr val="lt1"/>
                          </a:solidFill>
                          <a:latin typeface="Josefin Sans"/>
                          <a:ea typeface="Josefin Sans"/>
                          <a:cs typeface="Josefin Sans"/>
                          <a:sym typeface="Josefin Sans"/>
                        </a:rPr>
                        <a:t>Electrical Activity of Gastrointestinal Smooth Muscle </a:t>
                      </a:r>
                      <a:endParaRPr sz="1600">
                        <a:solidFill>
                          <a:schemeClr val="lt1"/>
                        </a:solidFill>
                      </a:endParaRPr>
                    </a:p>
                  </a:txBody>
                  <a:tcPr marT="91425" marB="91425" marR="91425" marL="91425">
                    <a:solidFill>
                      <a:srgbClr val="45818E"/>
                    </a:solidFill>
                  </a:tcPr>
                </a:tc>
                <a:tc hMerge="1"/>
              </a:tr>
              <a:tr h="260175">
                <a:tc>
                  <a:txBody>
                    <a:bodyPr>
                      <a:noAutofit/>
                    </a:bodyPr>
                    <a:lstStyle/>
                    <a:p>
                      <a:pPr indent="0" lvl="0" marL="0" rtl="0" algn="ctr">
                        <a:spcBef>
                          <a:spcPts val="0"/>
                        </a:spcBef>
                        <a:spcAft>
                          <a:spcPts val="0"/>
                        </a:spcAft>
                        <a:buClr>
                          <a:schemeClr val="dk1"/>
                        </a:buClr>
                        <a:buSzPts val="1100"/>
                        <a:buFont typeface="Arial"/>
                        <a:buNone/>
                      </a:pPr>
                      <a:r>
                        <a:rPr b="1" lang="en">
                          <a:solidFill>
                            <a:srgbClr val="45818E"/>
                          </a:solidFill>
                          <a:latin typeface="Josefin Sans"/>
                          <a:ea typeface="Josefin Sans"/>
                          <a:cs typeface="Josefin Sans"/>
                          <a:sym typeface="Josefin Sans"/>
                        </a:rPr>
                        <a:t>Slow waves</a:t>
                      </a:r>
                      <a:endParaRPr b="1">
                        <a:solidFill>
                          <a:srgbClr val="45818E"/>
                        </a:solidFill>
                        <a:latin typeface="Josefin Sans"/>
                        <a:ea typeface="Josefin Sans"/>
                        <a:cs typeface="Josefin Sans"/>
                        <a:sym typeface="Josefin Sans"/>
                      </a:endParaRPr>
                    </a:p>
                  </a:txBody>
                  <a:tcPr marT="91425" marB="91425" marR="91425" marL="91425"/>
                </a:tc>
                <a:tc>
                  <a:txBody>
                    <a:bodyPr>
                      <a:noAutofit/>
                    </a:bodyPr>
                    <a:lstStyle/>
                    <a:p>
                      <a:pPr indent="0" lvl="0" marL="0" rtl="0" algn="ctr">
                        <a:spcBef>
                          <a:spcPts val="0"/>
                        </a:spcBef>
                        <a:spcAft>
                          <a:spcPts val="0"/>
                        </a:spcAft>
                        <a:buClr>
                          <a:schemeClr val="dk1"/>
                        </a:buClr>
                        <a:buSzPts val="1100"/>
                        <a:buFont typeface="Arial"/>
                        <a:buNone/>
                      </a:pPr>
                      <a:r>
                        <a:rPr b="1" lang="en">
                          <a:solidFill>
                            <a:srgbClr val="45818E"/>
                          </a:solidFill>
                          <a:latin typeface="Josefin Sans"/>
                          <a:ea typeface="Josefin Sans"/>
                          <a:cs typeface="Josefin Sans"/>
                          <a:sym typeface="Josefin Sans"/>
                        </a:rPr>
                        <a:t>Spike potential</a:t>
                      </a:r>
                      <a:endParaRPr/>
                    </a:p>
                  </a:txBody>
                  <a:tcPr marT="91425" marB="91425" marR="91425" marL="91425"/>
                </a:tc>
              </a:tr>
              <a:tr h="470300">
                <a:tc>
                  <a:txBody>
                    <a:bodyPr>
                      <a:noAutofit/>
                    </a:bodyPr>
                    <a:lstStyle/>
                    <a:p>
                      <a:pPr indent="0" lvl="0" marL="0" rtl="0" algn="l">
                        <a:spcBef>
                          <a:spcPts val="0"/>
                        </a:spcBef>
                        <a:spcAft>
                          <a:spcPts val="0"/>
                        </a:spcAft>
                        <a:buNone/>
                      </a:pPr>
                      <a:r>
                        <a:rPr lang="en" sz="1200">
                          <a:latin typeface="Cairo"/>
                          <a:ea typeface="Cairo"/>
                          <a:cs typeface="Cairo"/>
                          <a:sym typeface="Cairo"/>
                        </a:rPr>
                        <a:t>changes in </a:t>
                      </a:r>
                      <a:r>
                        <a:rPr b="1" lang="en" sz="1200">
                          <a:latin typeface="Cairo"/>
                          <a:ea typeface="Cairo"/>
                          <a:cs typeface="Cairo"/>
                          <a:sym typeface="Cairo"/>
                        </a:rPr>
                        <a:t>resting</a:t>
                      </a:r>
                      <a:r>
                        <a:rPr lang="en" sz="1200">
                          <a:latin typeface="Cairo"/>
                          <a:ea typeface="Cairo"/>
                          <a:cs typeface="Cairo"/>
                          <a:sym typeface="Cairo"/>
                        </a:rPr>
                        <a:t> membrane potential</a:t>
                      </a:r>
                      <a:br>
                        <a:rPr lang="en" sz="1200">
                          <a:latin typeface="Cairo"/>
                          <a:ea typeface="Cairo"/>
                          <a:cs typeface="Cairo"/>
                          <a:sym typeface="Cairo"/>
                        </a:rPr>
                      </a:br>
                      <a:r>
                        <a:rPr b="1" lang="en" sz="1200">
                          <a:latin typeface="Cairo"/>
                          <a:ea typeface="Cairo"/>
                          <a:cs typeface="Cairo"/>
                          <a:sym typeface="Cairo"/>
                        </a:rPr>
                        <a:t>intensity: </a:t>
                      </a:r>
                      <a:r>
                        <a:rPr lang="en" sz="1200">
                          <a:latin typeface="Cairo"/>
                          <a:ea typeface="Cairo"/>
                          <a:cs typeface="Cairo"/>
                          <a:sym typeface="Cairo"/>
                        </a:rPr>
                        <a:t> 5-15 mv</a:t>
                      </a:r>
                      <a:endParaRPr sz="1200">
                        <a:latin typeface="Cairo"/>
                        <a:ea typeface="Cairo"/>
                        <a:cs typeface="Cairo"/>
                        <a:sym typeface="Cairo"/>
                      </a:endParaRPr>
                    </a:p>
                    <a:p>
                      <a:pPr indent="0" lvl="0" marL="0" rtl="0" algn="l">
                        <a:spcBef>
                          <a:spcPts val="0"/>
                        </a:spcBef>
                        <a:spcAft>
                          <a:spcPts val="0"/>
                        </a:spcAft>
                        <a:buNone/>
                      </a:pPr>
                      <a:r>
                        <a:rPr lang="en" sz="1200">
                          <a:latin typeface="Cairo"/>
                          <a:ea typeface="Cairo"/>
                          <a:cs typeface="Cairo"/>
                          <a:sym typeface="Cairo"/>
                        </a:rPr>
                        <a:t> </a:t>
                      </a:r>
                      <a:r>
                        <a:rPr b="1" lang="en" sz="1200">
                          <a:latin typeface="Cairo"/>
                          <a:ea typeface="Cairo"/>
                          <a:cs typeface="Cairo"/>
                          <a:sym typeface="Cairo"/>
                        </a:rPr>
                        <a:t>Frequency: </a:t>
                      </a:r>
                      <a:r>
                        <a:rPr lang="en" sz="1200">
                          <a:latin typeface="Cairo"/>
                          <a:ea typeface="Cairo"/>
                          <a:cs typeface="Cairo"/>
                          <a:sym typeface="Cairo"/>
                        </a:rPr>
                        <a:t>3-12/min Use sodium ion channels </a:t>
                      </a:r>
                      <a:endParaRPr sz="1200">
                        <a:latin typeface="Cairo"/>
                        <a:ea typeface="Cairo"/>
                        <a:cs typeface="Cairo"/>
                        <a:sym typeface="Cairo"/>
                      </a:endParaRPr>
                    </a:p>
                    <a:p>
                      <a:pPr indent="0" lvl="0" marL="0" rtl="0" algn="l">
                        <a:spcBef>
                          <a:spcPts val="0"/>
                        </a:spcBef>
                        <a:spcAft>
                          <a:spcPts val="0"/>
                        </a:spcAft>
                        <a:buNone/>
                      </a:pPr>
                      <a:r>
                        <a:rPr lang="en" sz="1200">
                          <a:latin typeface="Cairo"/>
                          <a:ea typeface="Cairo"/>
                          <a:cs typeface="Cairo"/>
                          <a:sym typeface="Cairo"/>
                        </a:rPr>
                        <a:t>Do </a:t>
                      </a:r>
                      <a:r>
                        <a:rPr b="1" lang="en" sz="1200">
                          <a:latin typeface="Cairo"/>
                          <a:ea typeface="Cairo"/>
                          <a:cs typeface="Cairo"/>
                          <a:sym typeface="Cairo"/>
                        </a:rPr>
                        <a:t>not</a:t>
                      </a:r>
                      <a:r>
                        <a:rPr lang="en" sz="1200">
                          <a:latin typeface="Cairo"/>
                          <a:ea typeface="Cairo"/>
                          <a:cs typeface="Cairo"/>
                          <a:sym typeface="Cairo"/>
                        </a:rPr>
                        <a:t>  cause muscle contraction</a:t>
                      </a:r>
                      <a:endParaRPr sz="1200">
                        <a:latin typeface="Cairo"/>
                        <a:ea typeface="Cairo"/>
                        <a:cs typeface="Cairo"/>
                        <a:sym typeface="Cairo"/>
                      </a:endParaRPr>
                    </a:p>
                  </a:txBody>
                  <a:tcPr marT="91425" marB="91425" marR="91425" marL="91425"/>
                </a:tc>
                <a:tc>
                  <a:txBody>
                    <a:bodyPr>
                      <a:noAutofit/>
                    </a:bodyPr>
                    <a:lstStyle/>
                    <a:p>
                      <a:pPr indent="0" lvl="0" marL="0" rtl="0" algn="l">
                        <a:spcBef>
                          <a:spcPts val="0"/>
                        </a:spcBef>
                        <a:spcAft>
                          <a:spcPts val="0"/>
                        </a:spcAft>
                        <a:buNone/>
                      </a:pPr>
                      <a:r>
                        <a:rPr b="1" lang="en" sz="1200">
                          <a:latin typeface="Cairo"/>
                          <a:ea typeface="Cairo"/>
                          <a:cs typeface="Cairo"/>
                          <a:sym typeface="Cairo"/>
                        </a:rPr>
                        <a:t>TRUE</a:t>
                      </a:r>
                      <a:r>
                        <a:rPr lang="en" sz="1200">
                          <a:latin typeface="Cairo"/>
                          <a:ea typeface="Cairo"/>
                          <a:cs typeface="Cairo"/>
                          <a:sym typeface="Cairo"/>
                        </a:rPr>
                        <a:t> action potentials</a:t>
                      </a:r>
                      <a:br>
                        <a:rPr lang="en" sz="1200">
                          <a:latin typeface="Cairo"/>
                          <a:ea typeface="Cairo"/>
                          <a:cs typeface="Cairo"/>
                          <a:sym typeface="Cairo"/>
                        </a:rPr>
                      </a:br>
                      <a:r>
                        <a:rPr lang="en" sz="1200">
                          <a:latin typeface="Cairo"/>
                          <a:ea typeface="Cairo"/>
                          <a:cs typeface="Cairo"/>
                          <a:sym typeface="Cairo"/>
                        </a:rPr>
                        <a:t> </a:t>
                      </a:r>
                      <a:r>
                        <a:rPr b="1" lang="en" sz="1200">
                          <a:latin typeface="Cairo"/>
                          <a:ea typeface="Cairo"/>
                          <a:cs typeface="Cairo"/>
                          <a:sym typeface="Cairo"/>
                        </a:rPr>
                        <a:t>Intensity: </a:t>
                      </a:r>
                      <a:r>
                        <a:rPr lang="en" sz="1200">
                          <a:latin typeface="Cairo"/>
                          <a:ea typeface="Cairo"/>
                          <a:cs typeface="Cairo"/>
                          <a:sym typeface="Cairo"/>
                        </a:rPr>
                        <a:t>-50mv to -60mv</a:t>
                      </a:r>
                      <a:endParaRPr sz="1200">
                        <a:latin typeface="Cairo"/>
                        <a:ea typeface="Cairo"/>
                        <a:cs typeface="Cairo"/>
                        <a:sym typeface="Cairo"/>
                      </a:endParaRPr>
                    </a:p>
                    <a:p>
                      <a:pPr indent="0" lvl="0" marL="0" rtl="0" algn="l">
                        <a:spcBef>
                          <a:spcPts val="0"/>
                        </a:spcBef>
                        <a:spcAft>
                          <a:spcPts val="0"/>
                        </a:spcAft>
                        <a:buNone/>
                      </a:pPr>
                      <a:r>
                        <a:rPr lang="en" sz="1200">
                          <a:latin typeface="Cairo"/>
                          <a:ea typeface="Cairo"/>
                          <a:cs typeface="Cairo"/>
                          <a:sym typeface="Cairo"/>
                        </a:rPr>
                        <a:t> </a:t>
                      </a:r>
                      <a:r>
                        <a:rPr b="1" lang="en" sz="1200">
                          <a:latin typeface="Cairo"/>
                          <a:ea typeface="Cairo"/>
                          <a:cs typeface="Cairo"/>
                          <a:sym typeface="Cairo"/>
                        </a:rPr>
                        <a:t>Frequency:</a:t>
                      </a:r>
                      <a:r>
                        <a:rPr lang="en" sz="1200">
                          <a:latin typeface="Cairo"/>
                          <a:ea typeface="Cairo"/>
                          <a:cs typeface="Cairo"/>
                          <a:sym typeface="Cairo"/>
                        </a:rPr>
                        <a:t>  1-10 spikes/sec Use calcium-sodium channels </a:t>
                      </a:r>
                      <a:endParaRPr sz="1200">
                        <a:latin typeface="Cairo"/>
                        <a:ea typeface="Cairo"/>
                        <a:cs typeface="Cairo"/>
                        <a:sym typeface="Cairo"/>
                      </a:endParaRPr>
                    </a:p>
                    <a:p>
                      <a:pPr indent="0" lvl="0" marL="0" rtl="0" algn="l">
                        <a:spcBef>
                          <a:spcPts val="0"/>
                        </a:spcBef>
                        <a:spcAft>
                          <a:spcPts val="0"/>
                        </a:spcAft>
                        <a:buNone/>
                      </a:pPr>
                      <a:r>
                        <a:rPr b="1" lang="en" sz="1200">
                          <a:latin typeface="Cairo"/>
                          <a:ea typeface="Cairo"/>
                          <a:cs typeface="Cairo"/>
                          <a:sym typeface="Cairo"/>
                        </a:rPr>
                        <a:t>cause</a:t>
                      </a:r>
                      <a:r>
                        <a:rPr lang="en" sz="1200">
                          <a:latin typeface="Cairo"/>
                          <a:ea typeface="Cairo"/>
                          <a:cs typeface="Cairo"/>
                          <a:sym typeface="Cairo"/>
                        </a:rPr>
                        <a:t> muscle contraction</a:t>
                      </a:r>
                      <a:endParaRPr sz="1200">
                        <a:latin typeface="Cairo"/>
                        <a:ea typeface="Cairo"/>
                        <a:cs typeface="Cairo"/>
                        <a:sym typeface="Cairo"/>
                      </a:endParaRPr>
                    </a:p>
                  </a:txBody>
                  <a:tcPr marT="91425" marB="91425" marR="91425" marL="91425"/>
                </a:tc>
              </a:tr>
            </a:tbl>
          </a:graphicData>
        </a:graphic>
      </p:graphicFrame>
      <p:sp>
        <p:nvSpPr>
          <p:cNvPr id="572" name="Google Shape;572;p66"/>
          <p:cNvSpPr txBox="1"/>
          <p:nvPr/>
        </p:nvSpPr>
        <p:spPr>
          <a:xfrm>
            <a:off x="346850" y="513175"/>
            <a:ext cx="6007500" cy="167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45818E"/>
                </a:solidFill>
                <a:latin typeface="Josefin Sans"/>
                <a:ea typeface="Josefin Sans"/>
                <a:cs typeface="Josefin Sans"/>
                <a:sym typeface="Josefin Sans"/>
              </a:rPr>
              <a:t>Gastrointestinal Function:</a:t>
            </a:r>
            <a:endParaRPr b="1" sz="1600">
              <a:solidFill>
                <a:srgbClr val="45818E"/>
              </a:solidFill>
              <a:latin typeface="Josefin Sans"/>
              <a:ea typeface="Josefin Sans"/>
              <a:cs typeface="Josefin Sans"/>
              <a:sym typeface="Josefin Sans"/>
            </a:endParaRPr>
          </a:p>
          <a:p>
            <a:pPr indent="0" lvl="0" marL="0" rtl="0" algn="l">
              <a:spcBef>
                <a:spcPts val="0"/>
              </a:spcBef>
              <a:spcAft>
                <a:spcPts val="0"/>
              </a:spcAft>
              <a:buNone/>
            </a:pPr>
            <a:r>
              <a:rPr b="1" lang="en">
                <a:solidFill>
                  <a:schemeClr val="dk1"/>
                </a:solidFill>
                <a:latin typeface="Cairo"/>
                <a:ea typeface="Cairo"/>
                <a:cs typeface="Cairo"/>
                <a:sym typeface="Cairo"/>
              </a:rPr>
              <a:t>-Movement</a:t>
            </a:r>
            <a:r>
              <a:rPr lang="en">
                <a:solidFill>
                  <a:schemeClr val="dk1"/>
                </a:solidFill>
                <a:latin typeface="Cairo"/>
                <a:ea typeface="Cairo"/>
                <a:cs typeface="Cairo"/>
                <a:sym typeface="Cairo"/>
              </a:rPr>
              <a:t> of food through the alimentary tract (</a:t>
            </a:r>
            <a:r>
              <a:rPr b="1" lang="en">
                <a:solidFill>
                  <a:schemeClr val="dk1"/>
                </a:solidFill>
                <a:latin typeface="Cairo"/>
                <a:ea typeface="Cairo"/>
                <a:cs typeface="Cairo"/>
                <a:sym typeface="Cairo"/>
              </a:rPr>
              <a:t>motility</a:t>
            </a:r>
            <a:r>
              <a:rPr lang="en">
                <a:solidFill>
                  <a:schemeClr val="dk1"/>
                </a:solidFill>
                <a:latin typeface="Cairo"/>
                <a:ea typeface="Cairo"/>
                <a:cs typeface="Cairo"/>
                <a:sym typeface="Cairo"/>
              </a:rPr>
              <a:t>).</a:t>
            </a:r>
            <a:endParaRPr>
              <a:solidFill>
                <a:schemeClr val="dk1"/>
              </a:solidFill>
              <a:latin typeface="Cairo"/>
              <a:ea typeface="Cairo"/>
              <a:cs typeface="Cairo"/>
              <a:sym typeface="Cairo"/>
            </a:endParaRPr>
          </a:p>
          <a:p>
            <a:pPr indent="0" lvl="0" marL="0" rtl="0" algn="l">
              <a:spcBef>
                <a:spcPts val="0"/>
              </a:spcBef>
              <a:spcAft>
                <a:spcPts val="0"/>
              </a:spcAft>
              <a:buNone/>
            </a:pPr>
            <a:r>
              <a:rPr lang="en">
                <a:solidFill>
                  <a:schemeClr val="dk1"/>
                </a:solidFill>
                <a:latin typeface="Cairo"/>
                <a:ea typeface="Cairo"/>
                <a:cs typeface="Cairo"/>
                <a:sym typeface="Cairo"/>
              </a:rPr>
              <a:t>-</a:t>
            </a:r>
            <a:r>
              <a:rPr b="1" lang="en">
                <a:solidFill>
                  <a:schemeClr val="dk1"/>
                </a:solidFill>
                <a:latin typeface="Cairo"/>
                <a:ea typeface="Cairo"/>
                <a:cs typeface="Cairo"/>
                <a:sym typeface="Cairo"/>
              </a:rPr>
              <a:t>Secretion</a:t>
            </a:r>
            <a:r>
              <a:rPr lang="en">
                <a:solidFill>
                  <a:schemeClr val="dk1"/>
                </a:solidFill>
                <a:latin typeface="Cairo"/>
                <a:ea typeface="Cairo"/>
                <a:cs typeface="Cairo"/>
                <a:sym typeface="Cairo"/>
              </a:rPr>
              <a:t> of digestive juices and digestion of the food.</a:t>
            </a:r>
            <a:endParaRPr>
              <a:solidFill>
                <a:schemeClr val="dk1"/>
              </a:solidFill>
              <a:latin typeface="Cairo"/>
              <a:ea typeface="Cairo"/>
              <a:cs typeface="Cairo"/>
              <a:sym typeface="Cairo"/>
            </a:endParaRPr>
          </a:p>
          <a:p>
            <a:pPr indent="0" lvl="0" marL="0" rtl="0" algn="l">
              <a:spcBef>
                <a:spcPts val="0"/>
              </a:spcBef>
              <a:spcAft>
                <a:spcPts val="0"/>
              </a:spcAft>
              <a:buNone/>
            </a:pPr>
            <a:r>
              <a:rPr lang="en">
                <a:solidFill>
                  <a:schemeClr val="dk1"/>
                </a:solidFill>
                <a:latin typeface="Cairo"/>
                <a:ea typeface="Cairo"/>
                <a:cs typeface="Cairo"/>
                <a:sym typeface="Cairo"/>
              </a:rPr>
              <a:t>-</a:t>
            </a:r>
            <a:r>
              <a:rPr b="1" lang="en">
                <a:solidFill>
                  <a:schemeClr val="dk1"/>
                </a:solidFill>
                <a:latin typeface="Cairo"/>
                <a:ea typeface="Cairo"/>
                <a:cs typeface="Cairo"/>
                <a:sym typeface="Cairo"/>
              </a:rPr>
              <a:t>Absorption</a:t>
            </a:r>
            <a:r>
              <a:rPr lang="en">
                <a:solidFill>
                  <a:schemeClr val="dk1"/>
                </a:solidFill>
                <a:latin typeface="Cairo"/>
                <a:ea typeface="Cairo"/>
                <a:cs typeface="Cairo"/>
                <a:sym typeface="Cairo"/>
              </a:rPr>
              <a:t> of water, various electrolytes, and digestive products.</a:t>
            </a:r>
            <a:endParaRPr>
              <a:solidFill>
                <a:schemeClr val="dk1"/>
              </a:solidFill>
              <a:latin typeface="Cairo"/>
              <a:ea typeface="Cairo"/>
              <a:cs typeface="Cairo"/>
              <a:sym typeface="Cairo"/>
            </a:endParaRPr>
          </a:p>
          <a:p>
            <a:pPr indent="0" lvl="0" marL="0" rtl="0" algn="l">
              <a:spcBef>
                <a:spcPts val="0"/>
              </a:spcBef>
              <a:spcAft>
                <a:spcPts val="0"/>
              </a:spcAft>
              <a:buNone/>
            </a:pPr>
            <a:r>
              <a:rPr lang="en">
                <a:solidFill>
                  <a:schemeClr val="dk1"/>
                </a:solidFill>
                <a:latin typeface="Cairo"/>
                <a:ea typeface="Cairo"/>
                <a:cs typeface="Cairo"/>
                <a:sym typeface="Cairo"/>
              </a:rPr>
              <a:t>-</a:t>
            </a:r>
            <a:r>
              <a:rPr b="1" lang="en">
                <a:solidFill>
                  <a:schemeClr val="dk1"/>
                </a:solidFill>
                <a:latin typeface="Cairo"/>
                <a:ea typeface="Cairo"/>
                <a:cs typeface="Cairo"/>
                <a:sym typeface="Cairo"/>
              </a:rPr>
              <a:t>Circulation</a:t>
            </a:r>
            <a:r>
              <a:rPr lang="en">
                <a:solidFill>
                  <a:schemeClr val="dk1"/>
                </a:solidFill>
                <a:latin typeface="Cairo"/>
                <a:ea typeface="Cairo"/>
                <a:cs typeface="Cairo"/>
                <a:sym typeface="Cairo"/>
              </a:rPr>
              <a:t> of blood through the gastrointestinal organs to carry away the absorbed substances.</a:t>
            </a:r>
            <a:endParaRPr>
              <a:solidFill>
                <a:schemeClr val="dk1"/>
              </a:solidFill>
              <a:latin typeface="Cairo"/>
              <a:ea typeface="Cairo"/>
              <a:cs typeface="Cairo"/>
              <a:sym typeface="Cairo"/>
            </a:endParaRPr>
          </a:p>
        </p:txBody>
      </p:sp>
      <p:sp>
        <p:nvSpPr>
          <p:cNvPr id="573" name="Google Shape;573;p66"/>
          <p:cNvSpPr txBox="1"/>
          <p:nvPr/>
        </p:nvSpPr>
        <p:spPr>
          <a:xfrm>
            <a:off x="607400" y="183375"/>
            <a:ext cx="5486400" cy="43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Summary </a:t>
            </a:r>
            <a:endParaRPr sz="1800">
              <a:solidFill>
                <a:srgbClr val="134F5C"/>
              </a:solidFill>
              <a:highlight>
                <a:srgbClr val="EFEFEF"/>
              </a:highlight>
              <a:latin typeface="Josefin Sans"/>
              <a:ea typeface="Josefin Sans"/>
              <a:cs typeface="Josefin Sans"/>
              <a:sym typeface="Josefin Sans"/>
            </a:endParaRPr>
          </a:p>
        </p:txBody>
      </p:sp>
      <p:sp>
        <p:nvSpPr>
          <p:cNvPr id="574" name="Google Shape;574;p66"/>
          <p:cNvSpPr/>
          <p:nvPr/>
        </p:nvSpPr>
        <p:spPr>
          <a:xfrm>
            <a:off x="-16" y="-15"/>
            <a:ext cx="6858000" cy="9903000"/>
          </a:xfrm>
          <a:prstGeom prst="frame">
            <a:avLst>
              <a:gd fmla="val 1366" name="adj1"/>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8" name="Shape 578"/>
        <p:cNvGrpSpPr/>
        <p:nvPr/>
      </p:nvGrpSpPr>
      <p:grpSpPr>
        <a:xfrm>
          <a:off x="0" y="0"/>
          <a:ext cx="0" cy="0"/>
          <a:chOff x="0" y="0"/>
          <a:chExt cx="0" cy="0"/>
        </a:xfrm>
      </p:grpSpPr>
      <p:sp>
        <p:nvSpPr>
          <p:cNvPr id="579" name="Google Shape;579;p6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580" name="Google Shape;580;p67"/>
          <p:cNvPicPr preferRelativeResize="0"/>
          <p:nvPr/>
        </p:nvPicPr>
        <p:blipFill>
          <a:blip r:embed="rId3">
            <a:alphaModFix/>
          </a:blip>
          <a:stretch>
            <a:fillRect/>
          </a:stretch>
        </p:blipFill>
        <p:spPr>
          <a:xfrm>
            <a:off x="228750" y="4598210"/>
            <a:ext cx="6400500" cy="4592301"/>
          </a:xfrm>
          <a:prstGeom prst="rect">
            <a:avLst/>
          </a:prstGeom>
          <a:noFill/>
          <a:ln>
            <a:noFill/>
          </a:ln>
        </p:spPr>
      </p:pic>
      <p:pic>
        <p:nvPicPr>
          <p:cNvPr id="581" name="Google Shape;581;p67"/>
          <p:cNvPicPr preferRelativeResize="0"/>
          <p:nvPr/>
        </p:nvPicPr>
        <p:blipFill rotWithShape="1">
          <a:blip r:embed="rId4">
            <a:alphaModFix/>
          </a:blip>
          <a:srcRect b="5325" l="0" r="2267" t="4258"/>
          <a:stretch/>
        </p:blipFill>
        <p:spPr>
          <a:xfrm>
            <a:off x="177750" y="584199"/>
            <a:ext cx="6165100" cy="3677174"/>
          </a:xfrm>
          <a:prstGeom prst="rect">
            <a:avLst/>
          </a:prstGeom>
          <a:noFill/>
          <a:ln>
            <a:noFill/>
          </a:ln>
        </p:spPr>
      </p:pic>
      <p:cxnSp>
        <p:nvCxnSpPr>
          <p:cNvPr id="582" name="Google Shape;582;p67"/>
          <p:cNvCxnSpPr/>
          <p:nvPr/>
        </p:nvCxnSpPr>
        <p:spPr>
          <a:xfrm flipH="1" rot="10800000">
            <a:off x="402108" y="4580497"/>
            <a:ext cx="6074400" cy="17700"/>
          </a:xfrm>
          <a:prstGeom prst="straightConnector1">
            <a:avLst/>
          </a:prstGeom>
          <a:noFill/>
          <a:ln cap="flat" cmpd="sng" w="9525">
            <a:solidFill>
              <a:srgbClr val="B7B7B7"/>
            </a:solidFill>
            <a:prstDash val="dashDot"/>
            <a:round/>
            <a:headEnd len="med" w="med" type="none"/>
            <a:tailEnd len="med" w="med" type="none"/>
          </a:ln>
        </p:spPr>
      </p:cxnSp>
      <p:sp>
        <p:nvSpPr>
          <p:cNvPr id="583" name="Google Shape;583;p67"/>
          <p:cNvSpPr/>
          <p:nvPr/>
        </p:nvSpPr>
        <p:spPr>
          <a:xfrm>
            <a:off x="-16" y="-15"/>
            <a:ext cx="6858000" cy="9903000"/>
          </a:xfrm>
          <a:prstGeom prst="frame">
            <a:avLst>
              <a:gd fmla="val 1366" name="adj1"/>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67"/>
          <p:cNvSpPr txBox="1"/>
          <p:nvPr/>
        </p:nvSpPr>
        <p:spPr>
          <a:xfrm>
            <a:off x="607400" y="183375"/>
            <a:ext cx="5486400" cy="43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Summary </a:t>
            </a:r>
            <a:endParaRPr sz="1800">
              <a:solidFill>
                <a:srgbClr val="134F5C"/>
              </a:solidFill>
              <a:highlight>
                <a:srgbClr val="EFEFEF"/>
              </a:highlight>
              <a:latin typeface="Josefin Sans"/>
              <a:ea typeface="Josefin Sans"/>
              <a:cs typeface="Josefin Sans"/>
              <a:sym typeface="Josefi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8" name="Shape 588"/>
        <p:cNvGrpSpPr/>
        <p:nvPr/>
      </p:nvGrpSpPr>
      <p:grpSpPr>
        <a:xfrm>
          <a:off x="0" y="0"/>
          <a:ext cx="0" cy="0"/>
          <a:chOff x="0" y="0"/>
          <a:chExt cx="0" cy="0"/>
        </a:xfrm>
      </p:grpSpPr>
      <p:sp>
        <p:nvSpPr>
          <p:cNvPr id="589" name="Google Shape;589;p68"/>
          <p:cNvSpPr txBox="1"/>
          <p:nvPr/>
        </p:nvSpPr>
        <p:spPr>
          <a:xfrm>
            <a:off x="3463225" y="1202700"/>
            <a:ext cx="2952900" cy="5780400"/>
          </a:xfrm>
          <a:prstGeom prst="rect">
            <a:avLst/>
          </a:prstGeom>
          <a:noFill/>
          <a:ln cap="flat" cmpd="sng" w="9525">
            <a:solidFill>
              <a:srgbClr val="A2C4C9"/>
            </a:solidFill>
            <a:prstDash val="lg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76A5AF"/>
                </a:solidFill>
                <a:latin typeface="Josefin Sans"/>
                <a:ea typeface="Josefin Sans"/>
                <a:cs typeface="Josefin Sans"/>
                <a:sym typeface="Josefin Sans"/>
              </a:rPr>
              <a:t>6.Which one of the following GI reflexes is </a:t>
            </a:r>
            <a:r>
              <a:rPr lang="en" sz="1300">
                <a:solidFill>
                  <a:srgbClr val="76A5AF"/>
                </a:solidFill>
                <a:latin typeface="Josefin Sans"/>
                <a:ea typeface="Josefin Sans"/>
                <a:cs typeface="Josefin Sans"/>
                <a:sym typeface="Josefin Sans"/>
              </a:rPr>
              <a:t>involved</a:t>
            </a:r>
            <a:r>
              <a:rPr lang="en" sz="1300">
                <a:solidFill>
                  <a:srgbClr val="76A5AF"/>
                </a:solidFill>
                <a:latin typeface="Josefin Sans"/>
                <a:ea typeface="Josefin Sans"/>
                <a:cs typeface="Josefin Sans"/>
                <a:sym typeface="Josefin Sans"/>
              </a:rPr>
              <a:t> with </a:t>
            </a:r>
            <a:r>
              <a:rPr lang="en" sz="1300">
                <a:solidFill>
                  <a:srgbClr val="76A5AF"/>
                </a:solidFill>
                <a:latin typeface="Josefin Sans"/>
                <a:ea typeface="Josefin Sans"/>
                <a:cs typeface="Josefin Sans"/>
                <a:sym typeface="Josefin Sans"/>
              </a:rPr>
              <a:t>sympathetic chain?</a:t>
            </a:r>
            <a:endParaRPr sz="1300">
              <a:solidFill>
                <a:srgbClr val="76A5AF"/>
              </a:solidFill>
              <a:latin typeface="Josefin Sans"/>
              <a:ea typeface="Josefin Sans"/>
              <a:cs typeface="Josefin Sans"/>
              <a:sym typeface="Josefin Sans"/>
            </a:endParaRPr>
          </a:p>
          <a:p>
            <a:pPr indent="-311150" lvl="0" marL="457200" rtl="0" algn="l">
              <a:spcBef>
                <a:spcPts val="0"/>
              </a:spcBef>
              <a:spcAft>
                <a:spcPts val="0"/>
              </a:spcAft>
              <a:buSzPts val="1300"/>
              <a:buFont typeface="Josefin Sans"/>
              <a:buAutoNum type="alphaUcPeriod"/>
            </a:pPr>
            <a:r>
              <a:rPr lang="en" sz="1300">
                <a:latin typeface="Josefin Sans"/>
                <a:ea typeface="Josefin Sans"/>
                <a:cs typeface="Josefin Sans"/>
                <a:sym typeface="Josefin Sans"/>
              </a:rPr>
              <a:t>Defecation reflex</a:t>
            </a:r>
            <a:endParaRPr sz="1300">
              <a:latin typeface="Josefin Sans"/>
              <a:ea typeface="Josefin Sans"/>
              <a:cs typeface="Josefin Sans"/>
              <a:sym typeface="Josefin Sans"/>
            </a:endParaRPr>
          </a:p>
          <a:p>
            <a:pPr indent="-311150" lvl="0" marL="457200" rtl="0" algn="l">
              <a:spcBef>
                <a:spcPts val="0"/>
              </a:spcBef>
              <a:spcAft>
                <a:spcPts val="0"/>
              </a:spcAft>
              <a:buSzPts val="1300"/>
              <a:buFont typeface="Josefin Sans"/>
              <a:buAutoNum type="alphaUcPeriod"/>
            </a:pPr>
            <a:r>
              <a:rPr lang="en" sz="1300">
                <a:latin typeface="Josefin Sans"/>
                <a:ea typeface="Josefin Sans"/>
                <a:cs typeface="Josefin Sans"/>
                <a:sym typeface="Josefin Sans"/>
              </a:rPr>
              <a:t>Colonoileal reflex</a:t>
            </a:r>
            <a:endParaRPr sz="1300">
              <a:latin typeface="Josefin Sans"/>
              <a:ea typeface="Josefin Sans"/>
              <a:cs typeface="Josefin Sans"/>
              <a:sym typeface="Josefin Sans"/>
            </a:endParaRPr>
          </a:p>
          <a:p>
            <a:pPr indent="-311150" lvl="0" marL="457200" rtl="0" algn="l">
              <a:spcBef>
                <a:spcPts val="0"/>
              </a:spcBef>
              <a:spcAft>
                <a:spcPts val="0"/>
              </a:spcAft>
              <a:buSzPts val="1300"/>
              <a:buFont typeface="Josefin Sans"/>
              <a:buAutoNum type="alphaUcPeriod"/>
            </a:pPr>
            <a:r>
              <a:rPr lang="en" sz="1300">
                <a:latin typeface="Josefin Sans"/>
                <a:ea typeface="Josefin Sans"/>
                <a:cs typeface="Josefin Sans"/>
                <a:sym typeface="Josefin Sans"/>
              </a:rPr>
              <a:t>Pain reflex</a:t>
            </a:r>
            <a:endParaRPr sz="1300">
              <a:latin typeface="Josefin Sans"/>
              <a:ea typeface="Josefin Sans"/>
              <a:cs typeface="Josefin Sans"/>
              <a:sym typeface="Josefin Sans"/>
            </a:endParaRPr>
          </a:p>
          <a:p>
            <a:pPr indent="-311150" lvl="0" marL="457200" rtl="0" algn="l">
              <a:spcBef>
                <a:spcPts val="0"/>
              </a:spcBef>
              <a:spcAft>
                <a:spcPts val="0"/>
              </a:spcAft>
              <a:buSzPts val="1300"/>
              <a:buFont typeface="Josefin Sans"/>
              <a:buAutoNum type="alphaUcPeriod"/>
            </a:pPr>
            <a:r>
              <a:rPr lang="en" sz="1300">
                <a:latin typeface="Josefin Sans"/>
                <a:ea typeface="Josefin Sans"/>
                <a:cs typeface="Josefin Sans"/>
                <a:sym typeface="Josefin Sans"/>
              </a:rPr>
              <a:t>Vagovagal reflex</a:t>
            </a:r>
            <a:endParaRPr sz="1300">
              <a:latin typeface="Josefin Sans"/>
              <a:ea typeface="Josefin Sans"/>
              <a:cs typeface="Josefin Sans"/>
              <a:sym typeface="Josefin Sans"/>
            </a:endParaRPr>
          </a:p>
          <a:p>
            <a:pPr indent="0" lvl="0" marL="0" rtl="0" algn="l">
              <a:spcBef>
                <a:spcPts val="0"/>
              </a:spcBef>
              <a:spcAft>
                <a:spcPts val="0"/>
              </a:spcAft>
              <a:buNone/>
            </a:pPr>
            <a:r>
              <a:rPr lang="en" sz="1300">
                <a:solidFill>
                  <a:srgbClr val="76A5AF"/>
                </a:solidFill>
                <a:latin typeface="Josefin Sans"/>
                <a:ea typeface="Josefin Sans"/>
                <a:cs typeface="Josefin Sans"/>
                <a:sym typeface="Josefin Sans"/>
              </a:rPr>
              <a:t>7.Which one of the following is a factor that hyperpolarize the membrane?</a:t>
            </a:r>
            <a:endParaRPr sz="1300">
              <a:solidFill>
                <a:srgbClr val="76A5AF"/>
              </a:solidFill>
              <a:latin typeface="Josefin Sans"/>
              <a:ea typeface="Josefin Sans"/>
              <a:cs typeface="Josefin Sans"/>
              <a:sym typeface="Josefin Sans"/>
            </a:endParaRPr>
          </a:p>
          <a:p>
            <a:pPr indent="-311150" lvl="0" marL="457200" rtl="0" algn="l">
              <a:spcBef>
                <a:spcPts val="0"/>
              </a:spcBef>
              <a:spcAft>
                <a:spcPts val="0"/>
              </a:spcAft>
              <a:buClr>
                <a:schemeClr val="dk1"/>
              </a:buClr>
              <a:buSzPts val="1300"/>
              <a:buFont typeface="Josefin Sans"/>
              <a:buAutoNum type="alphaUcPeriod"/>
            </a:pPr>
            <a:r>
              <a:rPr lang="en" sz="1300">
                <a:solidFill>
                  <a:schemeClr val="dk1"/>
                </a:solidFill>
                <a:latin typeface="Josefin Sans"/>
                <a:ea typeface="Josefin Sans"/>
                <a:cs typeface="Josefin Sans"/>
                <a:sym typeface="Josefin Sans"/>
              </a:rPr>
              <a:t>Stretching of the muscle</a:t>
            </a:r>
            <a:endParaRPr sz="1300">
              <a:solidFill>
                <a:schemeClr val="dk1"/>
              </a:solidFill>
              <a:latin typeface="Josefin Sans"/>
              <a:ea typeface="Josefin Sans"/>
              <a:cs typeface="Josefin Sans"/>
              <a:sym typeface="Josefin Sans"/>
            </a:endParaRPr>
          </a:p>
          <a:p>
            <a:pPr indent="-311150" lvl="0" marL="457200" rtl="0" algn="l">
              <a:spcBef>
                <a:spcPts val="0"/>
              </a:spcBef>
              <a:spcAft>
                <a:spcPts val="0"/>
              </a:spcAft>
              <a:buClr>
                <a:schemeClr val="dk1"/>
              </a:buClr>
              <a:buSzPts val="1300"/>
              <a:buFont typeface="Josefin Sans"/>
              <a:buAutoNum type="alphaUcPeriod"/>
            </a:pPr>
            <a:r>
              <a:rPr lang="en" sz="1300">
                <a:solidFill>
                  <a:schemeClr val="dk1"/>
                </a:solidFill>
                <a:latin typeface="Josefin Sans"/>
                <a:ea typeface="Josefin Sans"/>
                <a:cs typeface="Josefin Sans"/>
                <a:sym typeface="Josefin Sans"/>
              </a:rPr>
              <a:t>Effect of epinephrine on fiber membrane</a:t>
            </a:r>
            <a:endParaRPr sz="1300">
              <a:solidFill>
                <a:schemeClr val="dk1"/>
              </a:solidFill>
              <a:latin typeface="Josefin Sans"/>
              <a:ea typeface="Josefin Sans"/>
              <a:cs typeface="Josefin Sans"/>
              <a:sym typeface="Josefin Sans"/>
            </a:endParaRPr>
          </a:p>
          <a:p>
            <a:pPr indent="-311150" lvl="0" marL="457200" rtl="0" algn="l">
              <a:spcBef>
                <a:spcPts val="0"/>
              </a:spcBef>
              <a:spcAft>
                <a:spcPts val="0"/>
              </a:spcAft>
              <a:buClr>
                <a:schemeClr val="dk1"/>
              </a:buClr>
              <a:buSzPts val="1300"/>
              <a:buFont typeface="Josefin Sans"/>
              <a:buAutoNum type="alphaUcPeriod"/>
            </a:pPr>
            <a:r>
              <a:rPr lang="en" sz="1300">
                <a:solidFill>
                  <a:schemeClr val="dk1"/>
                </a:solidFill>
                <a:latin typeface="Josefin Sans"/>
                <a:ea typeface="Josefin Sans"/>
                <a:cs typeface="Josefin Sans"/>
                <a:sym typeface="Josefin Sans"/>
              </a:rPr>
              <a:t>Ach released from parasympathetic nerves</a:t>
            </a:r>
            <a:endParaRPr sz="1300">
              <a:solidFill>
                <a:schemeClr val="dk1"/>
              </a:solidFill>
              <a:latin typeface="Josefin Sans"/>
              <a:ea typeface="Josefin Sans"/>
              <a:cs typeface="Josefin Sans"/>
              <a:sym typeface="Josefin Sans"/>
            </a:endParaRPr>
          </a:p>
          <a:p>
            <a:pPr indent="-311150" lvl="0" marL="457200" rtl="0" algn="l">
              <a:spcBef>
                <a:spcPts val="0"/>
              </a:spcBef>
              <a:spcAft>
                <a:spcPts val="0"/>
              </a:spcAft>
              <a:buClr>
                <a:schemeClr val="dk1"/>
              </a:buClr>
              <a:buSzPts val="1300"/>
              <a:buFont typeface="Josefin Sans"/>
              <a:buAutoNum type="alphaUcPeriod"/>
            </a:pPr>
            <a:r>
              <a:rPr lang="en" sz="1300">
                <a:solidFill>
                  <a:schemeClr val="dk1"/>
                </a:solidFill>
                <a:latin typeface="Josefin Sans"/>
                <a:ea typeface="Josefin Sans"/>
                <a:cs typeface="Josefin Sans"/>
                <a:sym typeface="Josefin Sans"/>
              </a:rPr>
              <a:t>GI hormones</a:t>
            </a:r>
            <a:endParaRPr sz="1300">
              <a:solidFill>
                <a:schemeClr val="dk1"/>
              </a:solidFill>
              <a:latin typeface="Josefin Sans"/>
              <a:ea typeface="Josefin Sans"/>
              <a:cs typeface="Josefin Sans"/>
              <a:sym typeface="Josefin Sans"/>
            </a:endParaRPr>
          </a:p>
          <a:p>
            <a:pPr indent="0" lvl="0" marL="0" rtl="0" algn="l">
              <a:spcBef>
                <a:spcPts val="0"/>
              </a:spcBef>
              <a:spcAft>
                <a:spcPts val="0"/>
              </a:spcAft>
              <a:buNone/>
            </a:pPr>
            <a:r>
              <a:t/>
            </a:r>
            <a:endParaRPr sz="1300">
              <a:solidFill>
                <a:schemeClr val="dk1"/>
              </a:solidFill>
              <a:latin typeface="Josefin Sans"/>
              <a:ea typeface="Josefin Sans"/>
              <a:cs typeface="Josefin Sans"/>
              <a:sym typeface="Josefin Sans"/>
            </a:endParaRPr>
          </a:p>
          <a:p>
            <a:pPr indent="0" lvl="0" marL="0" rtl="0" algn="l">
              <a:spcBef>
                <a:spcPts val="0"/>
              </a:spcBef>
              <a:spcAft>
                <a:spcPts val="0"/>
              </a:spcAft>
              <a:buNone/>
            </a:pPr>
            <a:r>
              <a:t/>
            </a:r>
            <a:endParaRPr sz="1300">
              <a:solidFill>
                <a:schemeClr val="dk1"/>
              </a:solidFill>
              <a:latin typeface="Josefin Sans"/>
              <a:ea typeface="Josefin Sans"/>
              <a:cs typeface="Josefin Sans"/>
              <a:sym typeface="Josefin Sans"/>
            </a:endParaRPr>
          </a:p>
          <a:p>
            <a:pPr indent="0" lvl="0" marL="0" rtl="0" algn="l">
              <a:spcBef>
                <a:spcPts val="0"/>
              </a:spcBef>
              <a:spcAft>
                <a:spcPts val="0"/>
              </a:spcAft>
              <a:buNone/>
            </a:pPr>
            <a:r>
              <a:t/>
            </a:r>
            <a:endParaRPr sz="1300">
              <a:solidFill>
                <a:schemeClr val="dk1"/>
              </a:solidFill>
              <a:latin typeface="Josefin Sans"/>
              <a:ea typeface="Josefin Sans"/>
              <a:cs typeface="Josefin Sans"/>
              <a:sym typeface="Josefin Sans"/>
            </a:endParaRPr>
          </a:p>
          <a:p>
            <a:pPr indent="0" lvl="0" marL="0" rtl="0" algn="l">
              <a:spcBef>
                <a:spcPts val="0"/>
              </a:spcBef>
              <a:spcAft>
                <a:spcPts val="0"/>
              </a:spcAft>
              <a:buNone/>
            </a:pPr>
            <a:r>
              <a:t/>
            </a:r>
            <a:endParaRPr sz="1300">
              <a:solidFill>
                <a:schemeClr val="dk1"/>
              </a:solidFill>
              <a:latin typeface="Josefin Sans"/>
              <a:ea typeface="Josefin Sans"/>
              <a:cs typeface="Josefin Sans"/>
              <a:sym typeface="Josefin Sans"/>
            </a:endParaRPr>
          </a:p>
          <a:p>
            <a:pPr indent="0" lvl="0" marL="0" rtl="0" algn="l">
              <a:spcBef>
                <a:spcPts val="0"/>
              </a:spcBef>
              <a:spcAft>
                <a:spcPts val="0"/>
              </a:spcAft>
              <a:buNone/>
            </a:pPr>
            <a:r>
              <a:rPr lang="en" sz="1300">
                <a:solidFill>
                  <a:srgbClr val="76A5AF"/>
                </a:solidFill>
                <a:latin typeface="Josefin Sans"/>
                <a:ea typeface="Josefin Sans"/>
                <a:cs typeface="Josefin Sans"/>
                <a:sym typeface="Josefin Sans"/>
              </a:rPr>
              <a:t>8.</a:t>
            </a:r>
            <a:r>
              <a:rPr lang="en" sz="1300">
                <a:solidFill>
                  <a:srgbClr val="76A5AF"/>
                </a:solidFill>
                <a:latin typeface="Josefin Sans"/>
                <a:ea typeface="Josefin Sans"/>
                <a:cs typeface="Josefin Sans"/>
                <a:sym typeface="Josefin Sans"/>
              </a:rPr>
              <a:t>What are the causes of tonic contraction?</a:t>
            </a:r>
            <a:endParaRPr sz="1300">
              <a:solidFill>
                <a:srgbClr val="76A5AF"/>
              </a:solidFill>
              <a:latin typeface="Josefin Sans"/>
              <a:ea typeface="Josefin Sans"/>
              <a:cs typeface="Josefin Sans"/>
              <a:sym typeface="Josefin Sans"/>
            </a:endParaRPr>
          </a:p>
          <a:p>
            <a:pPr indent="-292100" lvl="0" marL="457200" rtl="0" algn="l">
              <a:spcBef>
                <a:spcPts val="0"/>
              </a:spcBef>
              <a:spcAft>
                <a:spcPts val="0"/>
              </a:spcAft>
              <a:buClr>
                <a:srgbClr val="CCCCCC"/>
              </a:buClr>
              <a:buSzPts val="1000"/>
              <a:buFont typeface="Josefin Sans"/>
              <a:buAutoNum type="arabicPeriod"/>
            </a:pPr>
            <a:r>
              <a:rPr lang="en" sz="1000">
                <a:solidFill>
                  <a:srgbClr val="CCCCCC"/>
                </a:solidFill>
                <a:latin typeface="Josefin Sans"/>
                <a:ea typeface="Josefin Sans"/>
                <a:cs typeface="Josefin Sans"/>
                <a:sym typeface="Josefin Sans"/>
              </a:rPr>
              <a:t>Repetitive</a:t>
            </a:r>
            <a:r>
              <a:rPr lang="en" sz="1000">
                <a:solidFill>
                  <a:srgbClr val="CCCCCC"/>
                </a:solidFill>
                <a:latin typeface="Josefin Sans"/>
                <a:ea typeface="Josefin Sans"/>
                <a:cs typeface="Josefin Sans"/>
                <a:sym typeface="Josefin Sans"/>
              </a:rPr>
              <a:t> spike potential</a:t>
            </a:r>
            <a:endParaRPr sz="1000">
              <a:solidFill>
                <a:srgbClr val="CCCCCC"/>
              </a:solidFill>
              <a:latin typeface="Josefin Sans"/>
              <a:ea typeface="Josefin Sans"/>
              <a:cs typeface="Josefin Sans"/>
              <a:sym typeface="Josefin Sans"/>
            </a:endParaRPr>
          </a:p>
          <a:p>
            <a:pPr indent="-292100" lvl="0" marL="457200" rtl="0" algn="l">
              <a:spcBef>
                <a:spcPts val="0"/>
              </a:spcBef>
              <a:spcAft>
                <a:spcPts val="0"/>
              </a:spcAft>
              <a:buClr>
                <a:srgbClr val="CCCCCC"/>
              </a:buClr>
              <a:buSzPts val="1000"/>
              <a:buFont typeface="Josefin Sans"/>
              <a:buAutoNum type="arabicPeriod"/>
            </a:pPr>
            <a:r>
              <a:rPr lang="en" sz="1000">
                <a:solidFill>
                  <a:srgbClr val="CCCCCC"/>
                </a:solidFill>
                <a:latin typeface="Josefin Sans"/>
                <a:ea typeface="Josefin Sans"/>
                <a:cs typeface="Josefin Sans"/>
                <a:sym typeface="Josefin Sans"/>
              </a:rPr>
              <a:t>Hormones</a:t>
            </a:r>
            <a:endParaRPr sz="1000">
              <a:solidFill>
                <a:srgbClr val="CCCCCC"/>
              </a:solidFill>
              <a:latin typeface="Josefin Sans"/>
              <a:ea typeface="Josefin Sans"/>
              <a:cs typeface="Josefin Sans"/>
              <a:sym typeface="Josefin Sans"/>
            </a:endParaRPr>
          </a:p>
          <a:p>
            <a:pPr indent="-292100" lvl="0" marL="457200" rtl="0" algn="l">
              <a:spcBef>
                <a:spcPts val="0"/>
              </a:spcBef>
              <a:spcAft>
                <a:spcPts val="0"/>
              </a:spcAft>
              <a:buClr>
                <a:srgbClr val="CCCCCC"/>
              </a:buClr>
              <a:buSzPts val="1000"/>
              <a:buFont typeface="Josefin Sans"/>
              <a:buAutoNum type="arabicPeriod"/>
            </a:pPr>
            <a:r>
              <a:rPr lang="en" sz="1000">
                <a:solidFill>
                  <a:srgbClr val="CCCCCC"/>
                </a:solidFill>
                <a:latin typeface="Josefin Sans"/>
                <a:ea typeface="Josefin Sans"/>
                <a:cs typeface="Josefin Sans"/>
                <a:sym typeface="Josefin Sans"/>
              </a:rPr>
              <a:t>Continuous</a:t>
            </a:r>
            <a:r>
              <a:rPr lang="en" sz="1000">
                <a:solidFill>
                  <a:srgbClr val="CCCCCC"/>
                </a:solidFill>
                <a:latin typeface="Josefin Sans"/>
                <a:ea typeface="Josefin Sans"/>
                <a:cs typeface="Josefin Sans"/>
                <a:sym typeface="Josefin Sans"/>
              </a:rPr>
              <a:t> entry of Ca ion</a:t>
            </a:r>
            <a:endParaRPr sz="1000">
              <a:solidFill>
                <a:srgbClr val="CCCCCC"/>
              </a:solidFill>
              <a:latin typeface="Josefin Sans"/>
              <a:ea typeface="Josefin Sans"/>
              <a:cs typeface="Josefin Sans"/>
              <a:sym typeface="Josefin Sans"/>
            </a:endParaRPr>
          </a:p>
          <a:p>
            <a:pPr indent="0" lvl="0" marL="0" rtl="0" algn="l">
              <a:spcBef>
                <a:spcPts val="0"/>
              </a:spcBef>
              <a:spcAft>
                <a:spcPts val="0"/>
              </a:spcAft>
              <a:buNone/>
            </a:pPr>
            <a:r>
              <a:rPr lang="en" sz="1300">
                <a:solidFill>
                  <a:srgbClr val="76A5AF"/>
                </a:solidFill>
                <a:latin typeface="Josefin Sans"/>
                <a:ea typeface="Josefin Sans"/>
                <a:cs typeface="Josefin Sans"/>
                <a:sym typeface="Josefin Sans"/>
              </a:rPr>
              <a:t>9.List two hormones that decrease gastric acid  </a:t>
            </a:r>
            <a:r>
              <a:rPr lang="en" sz="1300">
                <a:solidFill>
                  <a:srgbClr val="76A5AF"/>
                </a:solidFill>
                <a:latin typeface="Josefin Sans"/>
                <a:ea typeface="Josefin Sans"/>
                <a:cs typeface="Josefin Sans"/>
                <a:sym typeface="Josefin Sans"/>
              </a:rPr>
              <a:t>secretion</a:t>
            </a:r>
            <a:r>
              <a:rPr lang="en" sz="1300">
                <a:solidFill>
                  <a:srgbClr val="76A5AF"/>
                </a:solidFill>
                <a:latin typeface="Josefin Sans"/>
                <a:ea typeface="Josefin Sans"/>
                <a:cs typeface="Josefin Sans"/>
                <a:sym typeface="Josefin Sans"/>
              </a:rPr>
              <a:t>.</a:t>
            </a:r>
            <a:endParaRPr sz="1300">
              <a:solidFill>
                <a:srgbClr val="76A5AF"/>
              </a:solidFill>
              <a:latin typeface="Josefin Sans"/>
              <a:ea typeface="Josefin Sans"/>
              <a:cs typeface="Josefin Sans"/>
              <a:sym typeface="Josefin Sans"/>
            </a:endParaRPr>
          </a:p>
          <a:p>
            <a:pPr indent="-292100" lvl="0" marL="457200" rtl="0" algn="l">
              <a:spcBef>
                <a:spcPts val="0"/>
              </a:spcBef>
              <a:spcAft>
                <a:spcPts val="0"/>
              </a:spcAft>
              <a:buClr>
                <a:srgbClr val="CCCCCC"/>
              </a:buClr>
              <a:buSzPts val="1000"/>
              <a:buFont typeface="Josefin Sans"/>
              <a:buAutoNum type="arabicPeriod"/>
            </a:pPr>
            <a:r>
              <a:rPr lang="en" sz="1000">
                <a:solidFill>
                  <a:srgbClr val="CCCCCC"/>
                </a:solidFill>
                <a:latin typeface="Josefin Sans"/>
                <a:ea typeface="Josefin Sans"/>
                <a:cs typeface="Josefin Sans"/>
                <a:sym typeface="Josefin Sans"/>
              </a:rPr>
              <a:t>GIP</a:t>
            </a:r>
            <a:endParaRPr sz="1000">
              <a:solidFill>
                <a:srgbClr val="CCCCCC"/>
              </a:solidFill>
              <a:latin typeface="Josefin Sans"/>
              <a:ea typeface="Josefin Sans"/>
              <a:cs typeface="Josefin Sans"/>
              <a:sym typeface="Josefin Sans"/>
            </a:endParaRPr>
          </a:p>
          <a:p>
            <a:pPr indent="-292100" lvl="0" marL="457200" rtl="0" algn="l">
              <a:spcBef>
                <a:spcPts val="0"/>
              </a:spcBef>
              <a:spcAft>
                <a:spcPts val="0"/>
              </a:spcAft>
              <a:buClr>
                <a:srgbClr val="CCCCCC"/>
              </a:buClr>
              <a:buSzPts val="1000"/>
              <a:buFont typeface="Josefin Sans"/>
              <a:buAutoNum type="arabicPeriod"/>
            </a:pPr>
            <a:r>
              <a:rPr lang="en" sz="1000">
                <a:solidFill>
                  <a:srgbClr val="CCCCCC"/>
                </a:solidFill>
                <a:latin typeface="Josefin Sans"/>
                <a:ea typeface="Josefin Sans"/>
                <a:cs typeface="Josefin Sans"/>
                <a:sym typeface="Josefin Sans"/>
              </a:rPr>
              <a:t>Secretin</a:t>
            </a:r>
            <a:endParaRPr sz="1000">
              <a:solidFill>
                <a:srgbClr val="CCCCCC"/>
              </a:solidFill>
              <a:latin typeface="Josefin Sans"/>
              <a:ea typeface="Josefin Sans"/>
              <a:cs typeface="Josefin Sans"/>
              <a:sym typeface="Josefin Sans"/>
            </a:endParaRPr>
          </a:p>
          <a:p>
            <a:pPr indent="0" lvl="0" marL="0" rtl="0" algn="l">
              <a:spcBef>
                <a:spcPts val="0"/>
              </a:spcBef>
              <a:spcAft>
                <a:spcPts val="0"/>
              </a:spcAft>
              <a:buNone/>
            </a:pPr>
            <a:r>
              <a:t/>
            </a:r>
            <a:endParaRPr sz="1300">
              <a:latin typeface="Josefin Sans"/>
              <a:ea typeface="Josefin Sans"/>
              <a:cs typeface="Josefin Sans"/>
              <a:sym typeface="Josefin Sans"/>
            </a:endParaRPr>
          </a:p>
        </p:txBody>
      </p:sp>
      <p:sp>
        <p:nvSpPr>
          <p:cNvPr id="590" name="Google Shape;590;p6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91" name="Google Shape;591;p68"/>
          <p:cNvSpPr txBox="1"/>
          <p:nvPr/>
        </p:nvSpPr>
        <p:spPr>
          <a:xfrm>
            <a:off x="91350" y="83375"/>
            <a:ext cx="6675300" cy="46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134F5C"/>
                </a:solidFill>
                <a:latin typeface="Josefin Sans"/>
                <a:ea typeface="Josefin Sans"/>
                <a:cs typeface="Josefin Sans"/>
                <a:sym typeface="Josefin Sans"/>
              </a:rPr>
              <a:t>Questions </a:t>
            </a:r>
            <a:endParaRPr sz="1200">
              <a:solidFill>
                <a:srgbClr val="134F5C"/>
              </a:solidFill>
              <a:latin typeface="Josefin Sans"/>
              <a:ea typeface="Josefin Sans"/>
              <a:cs typeface="Josefin Sans"/>
              <a:sym typeface="Josefin Sans"/>
            </a:endParaRPr>
          </a:p>
        </p:txBody>
      </p:sp>
      <p:sp>
        <p:nvSpPr>
          <p:cNvPr id="592" name="Google Shape;592;p68"/>
          <p:cNvSpPr txBox="1"/>
          <p:nvPr/>
        </p:nvSpPr>
        <p:spPr>
          <a:xfrm>
            <a:off x="307350" y="957950"/>
            <a:ext cx="2952900" cy="7015500"/>
          </a:xfrm>
          <a:prstGeom prst="rect">
            <a:avLst/>
          </a:prstGeom>
          <a:noFill/>
          <a:ln cap="flat" cmpd="sng" w="9525">
            <a:solidFill>
              <a:srgbClr val="A2C4C9"/>
            </a:solidFill>
            <a:prstDash val="lg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76A5AF"/>
                </a:solidFill>
                <a:latin typeface="Josefin Sans"/>
                <a:ea typeface="Josefin Sans"/>
                <a:cs typeface="Josefin Sans"/>
                <a:sym typeface="Josefin Sans"/>
              </a:rPr>
              <a:t>1</a:t>
            </a:r>
            <a:r>
              <a:rPr lang="en" sz="1300">
                <a:solidFill>
                  <a:srgbClr val="76A5AF"/>
                </a:solidFill>
                <a:latin typeface="Josefin Sans"/>
                <a:ea typeface="Josefin Sans"/>
                <a:cs typeface="Josefin Sans"/>
                <a:sym typeface="Josefin Sans"/>
              </a:rPr>
              <a:t>.Wh</a:t>
            </a:r>
            <a:r>
              <a:rPr lang="en" sz="1300">
                <a:solidFill>
                  <a:srgbClr val="76A5AF"/>
                </a:solidFill>
                <a:latin typeface="Josefin Sans"/>
                <a:ea typeface="Josefin Sans"/>
                <a:cs typeface="Josefin Sans"/>
                <a:sym typeface="Josefin Sans"/>
              </a:rPr>
              <a:t>ich one of the following happen in slow wave?</a:t>
            </a:r>
            <a:endParaRPr sz="1300">
              <a:solidFill>
                <a:srgbClr val="76A5AF"/>
              </a:solidFill>
              <a:latin typeface="Josefin Sans"/>
              <a:ea typeface="Josefin Sans"/>
              <a:cs typeface="Josefin Sans"/>
              <a:sym typeface="Josefin Sans"/>
            </a:endParaRPr>
          </a:p>
          <a:p>
            <a:pPr indent="-311150" lvl="0" marL="457200" rtl="0" algn="l">
              <a:spcBef>
                <a:spcPts val="0"/>
              </a:spcBef>
              <a:spcAft>
                <a:spcPts val="0"/>
              </a:spcAft>
              <a:buClr>
                <a:schemeClr val="dk1"/>
              </a:buClr>
              <a:buSzPts val="1300"/>
              <a:buFont typeface="Josefin Sans"/>
              <a:buAutoNum type="alphaUcPeriod"/>
            </a:pPr>
            <a:r>
              <a:rPr lang="en" sz="1300">
                <a:solidFill>
                  <a:schemeClr val="dk1"/>
                </a:solidFill>
                <a:latin typeface="Josefin Sans"/>
                <a:ea typeface="Josefin Sans"/>
                <a:cs typeface="Josefin Sans"/>
                <a:sym typeface="Josefin Sans"/>
              </a:rPr>
              <a:t>Ca influx</a:t>
            </a:r>
            <a:endParaRPr sz="1300">
              <a:solidFill>
                <a:schemeClr val="dk1"/>
              </a:solidFill>
              <a:latin typeface="Josefin Sans"/>
              <a:ea typeface="Josefin Sans"/>
              <a:cs typeface="Josefin Sans"/>
              <a:sym typeface="Josefin Sans"/>
            </a:endParaRPr>
          </a:p>
          <a:p>
            <a:pPr indent="-311150" lvl="0" marL="457200" rtl="0" algn="l">
              <a:spcBef>
                <a:spcPts val="0"/>
              </a:spcBef>
              <a:spcAft>
                <a:spcPts val="0"/>
              </a:spcAft>
              <a:buClr>
                <a:schemeClr val="dk1"/>
              </a:buClr>
              <a:buSzPts val="1300"/>
              <a:buFont typeface="Josefin Sans"/>
              <a:buAutoNum type="alphaUcPeriod"/>
            </a:pPr>
            <a:r>
              <a:rPr lang="en" sz="1300">
                <a:solidFill>
                  <a:schemeClr val="dk1"/>
                </a:solidFill>
                <a:latin typeface="Josefin Sans"/>
                <a:ea typeface="Josefin Sans"/>
                <a:cs typeface="Josefin Sans"/>
                <a:sym typeface="Josefin Sans"/>
              </a:rPr>
              <a:t>Na influx</a:t>
            </a:r>
            <a:endParaRPr sz="1300">
              <a:solidFill>
                <a:schemeClr val="dk1"/>
              </a:solidFill>
              <a:latin typeface="Josefin Sans"/>
              <a:ea typeface="Josefin Sans"/>
              <a:cs typeface="Josefin Sans"/>
              <a:sym typeface="Josefin Sans"/>
            </a:endParaRPr>
          </a:p>
          <a:p>
            <a:pPr indent="-311150" lvl="0" marL="457200" rtl="0" algn="l">
              <a:spcBef>
                <a:spcPts val="0"/>
              </a:spcBef>
              <a:spcAft>
                <a:spcPts val="0"/>
              </a:spcAft>
              <a:buClr>
                <a:schemeClr val="dk1"/>
              </a:buClr>
              <a:buSzPts val="1300"/>
              <a:buFont typeface="Josefin Sans"/>
              <a:buAutoNum type="alphaUcPeriod"/>
            </a:pPr>
            <a:r>
              <a:rPr lang="en" sz="1300">
                <a:solidFill>
                  <a:schemeClr val="dk1"/>
                </a:solidFill>
                <a:latin typeface="Josefin Sans"/>
                <a:ea typeface="Josefin Sans"/>
                <a:cs typeface="Josefin Sans"/>
                <a:sym typeface="Josefin Sans"/>
              </a:rPr>
              <a:t>Cl influx</a:t>
            </a:r>
            <a:endParaRPr sz="1300">
              <a:solidFill>
                <a:schemeClr val="dk1"/>
              </a:solidFill>
              <a:latin typeface="Josefin Sans"/>
              <a:ea typeface="Josefin Sans"/>
              <a:cs typeface="Josefin Sans"/>
              <a:sym typeface="Josefin Sans"/>
            </a:endParaRPr>
          </a:p>
          <a:p>
            <a:pPr indent="0" lvl="0" marL="0" rtl="0" algn="l">
              <a:spcBef>
                <a:spcPts val="0"/>
              </a:spcBef>
              <a:spcAft>
                <a:spcPts val="0"/>
              </a:spcAft>
              <a:buNone/>
            </a:pPr>
            <a:r>
              <a:rPr lang="en" sz="1300">
                <a:solidFill>
                  <a:srgbClr val="76A5AF"/>
                </a:solidFill>
                <a:latin typeface="Josefin Sans"/>
                <a:ea typeface="Josefin Sans"/>
                <a:cs typeface="Josefin Sans"/>
                <a:sym typeface="Josefin Sans"/>
              </a:rPr>
              <a:t>2.Which one of the following hormones has no effect in gastric acid </a:t>
            </a:r>
            <a:r>
              <a:rPr lang="en" sz="1300">
                <a:solidFill>
                  <a:srgbClr val="76A5AF"/>
                </a:solidFill>
                <a:latin typeface="Josefin Sans"/>
                <a:ea typeface="Josefin Sans"/>
                <a:cs typeface="Josefin Sans"/>
                <a:sym typeface="Josefin Sans"/>
              </a:rPr>
              <a:t>secretion</a:t>
            </a:r>
            <a:r>
              <a:rPr lang="en" sz="1300">
                <a:solidFill>
                  <a:srgbClr val="76A5AF"/>
                </a:solidFill>
                <a:latin typeface="Josefin Sans"/>
                <a:ea typeface="Josefin Sans"/>
                <a:cs typeface="Josefin Sans"/>
                <a:sym typeface="Josefin Sans"/>
              </a:rPr>
              <a:t>?</a:t>
            </a:r>
            <a:endParaRPr sz="1300">
              <a:solidFill>
                <a:srgbClr val="76A5AF"/>
              </a:solidFill>
              <a:latin typeface="Josefin Sans"/>
              <a:ea typeface="Josefin Sans"/>
              <a:cs typeface="Josefin Sans"/>
              <a:sym typeface="Josefin Sans"/>
            </a:endParaRPr>
          </a:p>
          <a:p>
            <a:pPr indent="-311150" lvl="0" marL="457200" rtl="0" algn="l">
              <a:spcBef>
                <a:spcPts val="0"/>
              </a:spcBef>
              <a:spcAft>
                <a:spcPts val="0"/>
              </a:spcAft>
              <a:buClr>
                <a:schemeClr val="dk1"/>
              </a:buClr>
              <a:buSzPts val="1300"/>
              <a:buFont typeface="Josefin Sans"/>
              <a:buAutoNum type="alphaUcPeriod"/>
            </a:pPr>
            <a:r>
              <a:rPr lang="en" sz="1300">
                <a:solidFill>
                  <a:schemeClr val="dk1"/>
                </a:solidFill>
                <a:latin typeface="Josefin Sans"/>
                <a:ea typeface="Josefin Sans"/>
                <a:cs typeface="Josefin Sans"/>
                <a:sym typeface="Josefin Sans"/>
              </a:rPr>
              <a:t>Gastrin</a:t>
            </a:r>
            <a:endParaRPr sz="1300">
              <a:solidFill>
                <a:schemeClr val="dk1"/>
              </a:solidFill>
              <a:latin typeface="Josefin Sans"/>
              <a:ea typeface="Josefin Sans"/>
              <a:cs typeface="Josefin Sans"/>
              <a:sym typeface="Josefin Sans"/>
            </a:endParaRPr>
          </a:p>
          <a:p>
            <a:pPr indent="-311150" lvl="0" marL="457200" rtl="0" algn="l">
              <a:spcBef>
                <a:spcPts val="0"/>
              </a:spcBef>
              <a:spcAft>
                <a:spcPts val="0"/>
              </a:spcAft>
              <a:buClr>
                <a:schemeClr val="dk1"/>
              </a:buClr>
              <a:buSzPts val="1300"/>
              <a:buFont typeface="Josefin Sans"/>
              <a:buAutoNum type="alphaUcPeriod"/>
            </a:pPr>
            <a:r>
              <a:rPr lang="en" sz="1300">
                <a:solidFill>
                  <a:schemeClr val="dk1"/>
                </a:solidFill>
                <a:latin typeface="Josefin Sans"/>
                <a:ea typeface="Josefin Sans"/>
                <a:cs typeface="Josefin Sans"/>
                <a:sym typeface="Josefin Sans"/>
              </a:rPr>
              <a:t>Secretin</a:t>
            </a:r>
            <a:endParaRPr sz="1300">
              <a:solidFill>
                <a:schemeClr val="dk1"/>
              </a:solidFill>
              <a:latin typeface="Josefin Sans"/>
              <a:ea typeface="Josefin Sans"/>
              <a:cs typeface="Josefin Sans"/>
              <a:sym typeface="Josefin Sans"/>
            </a:endParaRPr>
          </a:p>
          <a:p>
            <a:pPr indent="-311150" lvl="0" marL="457200" rtl="0" algn="l">
              <a:spcBef>
                <a:spcPts val="0"/>
              </a:spcBef>
              <a:spcAft>
                <a:spcPts val="0"/>
              </a:spcAft>
              <a:buClr>
                <a:schemeClr val="dk1"/>
              </a:buClr>
              <a:buSzPts val="1300"/>
              <a:buFont typeface="Josefin Sans"/>
              <a:buAutoNum type="alphaUcPeriod"/>
            </a:pPr>
            <a:r>
              <a:rPr lang="en" sz="1300">
                <a:solidFill>
                  <a:schemeClr val="dk1"/>
                </a:solidFill>
                <a:latin typeface="Josefin Sans"/>
                <a:ea typeface="Josefin Sans"/>
                <a:cs typeface="Josefin Sans"/>
                <a:sym typeface="Josefin Sans"/>
              </a:rPr>
              <a:t>GIP</a:t>
            </a:r>
            <a:endParaRPr sz="1300">
              <a:solidFill>
                <a:schemeClr val="dk1"/>
              </a:solidFill>
              <a:latin typeface="Josefin Sans"/>
              <a:ea typeface="Josefin Sans"/>
              <a:cs typeface="Josefin Sans"/>
              <a:sym typeface="Josefin Sans"/>
            </a:endParaRPr>
          </a:p>
          <a:p>
            <a:pPr indent="-311150" lvl="0" marL="457200" rtl="0" algn="l">
              <a:spcBef>
                <a:spcPts val="0"/>
              </a:spcBef>
              <a:spcAft>
                <a:spcPts val="0"/>
              </a:spcAft>
              <a:buClr>
                <a:schemeClr val="dk1"/>
              </a:buClr>
              <a:buSzPts val="1300"/>
              <a:buFont typeface="Josefin Sans"/>
              <a:buAutoNum type="alphaUcPeriod"/>
            </a:pPr>
            <a:r>
              <a:rPr lang="en" sz="1300">
                <a:solidFill>
                  <a:schemeClr val="dk1"/>
                </a:solidFill>
                <a:latin typeface="Josefin Sans"/>
                <a:ea typeface="Josefin Sans"/>
                <a:cs typeface="Josefin Sans"/>
                <a:sym typeface="Josefin Sans"/>
              </a:rPr>
              <a:t>CCK</a:t>
            </a:r>
            <a:endParaRPr sz="1300">
              <a:solidFill>
                <a:schemeClr val="dk1"/>
              </a:solidFill>
              <a:latin typeface="Josefin Sans"/>
              <a:ea typeface="Josefin Sans"/>
              <a:cs typeface="Josefin Sans"/>
              <a:sym typeface="Josefin Sans"/>
            </a:endParaRPr>
          </a:p>
          <a:p>
            <a:pPr indent="0" lvl="0" marL="0" rtl="0" algn="l">
              <a:spcBef>
                <a:spcPts val="0"/>
              </a:spcBef>
              <a:spcAft>
                <a:spcPts val="0"/>
              </a:spcAft>
              <a:buNone/>
            </a:pPr>
            <a:r>
              <a:rPr lang="en" sz="1300">
                <a:solidFill>
                  <a:srgbClr val="76A5AF"/>
                </a:solidFill>
                <a:latin typeface="Josefin Sans"/>
                <a:ea typeface="Josefin Sans"/>
                <a:cs typeface="Josefin Sans"/>
                <a:sym typeface="Josefin Sans"/>
              </a:rPr>
              <a:t>3.Which one of the following GI reflexes inhibit stomach </a:t>
            </a:r>
            <a:r>
              <a:rPr lang="en" sz="1300">
                <a:solidFill>
                  <a:srgbClr val="76A5AF"/>
                </a:solidFill>
                <a:latin typeface="Josefin Sans"/>
                <a:ea typeface="Josefin Sans"/>
                <a:cs typeface="Josefin Sans"/>
                <a:sym typeface="Josefin Sans"/>
              </a:rPr>
              <a:t>motility and secretion</a:t>
            </a:r>
            <a:r>
              <a:rPr lang="en" sz="1300">
                <a:solidFill>
                  <a:srgbClr val="76A5AF"/>
                </a:solidFill>
                <a:latin typeface="Josefin Sans"/>
                <a:ea typeface="Josefin Sans"/>
                <a:cs typeface="Josefin Sans"/>
                <a:sym typeface="Josefin Sans"/>
              </a:rPr>
              <a:t>?</a:t>
            </a:r>
            <a:endParaRPr sz="1300">
              <a:solidFill>
                <a:srgbClr val="76A5AF"/>
              </a:solidFill>
              <a:latin typeface="Josefin Sans"/>
              <a:ea typeface="Josefin Sans"/>
              <a:cs typeface="Josefin Sans"/>
              <a:sym typeface="Josefin Sans"/>
            </a:endParaRPr>
          </a:p>
          <a:p>
            <a:pPr indent="-311150" lvl="0" marL="457200" rtl="0" algn="l">
              <a:spcBef>
                <a:spcPts val="0"/>
              </a:spcBef>
              <a:spcAft>
                <a:spcPts val="0"/>
              </a:spcAft>
              <a:buClr>
                <a:schemeClr val="dk1"/>
              </a:buClr>
              <a:buSzPts val="1300"/>
              <a:buFont typeface="Josefin Sans"/>
              <a:buAutoNum type="alphaUcPeriod"/>
            </a:pPr>
            <a:r>
              <a:rPr lang="en" sz="1300">
                <a:solidFill>
                  <a:schemeClr val="dk1"/>
                </a:solidFill>
                <a:latin typeface="Josefin Sans"/>
                <a:ea typeface="Josefin Sans"/>
                <a:cs typeface="Josefin Sans"/>
                <a:sym typeface="Josefin Sans"/>
              </a:rPr>
              <a:t>Gastrocolic reflex</a:t>
            </a:r>
            <a:endParaRPr sz="1300">
              <a:solidFill>
                <a:schemeClr val="dk1"/>
              </a:solidFill>
              <a:latin typeface="Josefin Sans"/>
              <a:ea typeface="Josefin Sans"/>
              <a:cs typeface="Josefin Sans"/>
              <a:sym typeface="Josefin Sans"/>
            </a:endParaRPr>
          </a:p>
          <a:p>
            <a:pPr indent="-311150" lvl="0" marL="457200" rtl="0" algn="l">
              <a:spcBef>
                <a:spcPts val="0"/>
              </a:spcBef>
              <a:spcAft>
                <a:spcPts val="0"/>
              </a:spcAft>
              <a:buClr>
                <a:schemeClr val="dk1"/>
              </a:buClr>
              <a:buSzPts val="1300"/>
              <a:buFont typeface="Josefin Sans"/>
              <a:buAutoNum type="alphaUcPeriod"/>
            </a:pPr>
            <a:r>
              <a:rPr lang="en" sz="1300">
                <a:solidFill>
                  <a:schemeClr val="dk1"/>
                </a:solidFill>
                <a:latin typeface="Josefin Sans"/>
                <a:ea typeface="Josefin Sans"/>
                <a:cs typeface="Josefin Sans"/>
                <a:sym typeface="Josefin Sans"/>
              </a:rPr>
              <a:t>Enterogastric</a:t>
            </a:r>
            <a:r>
              <a:rPr lang="en" sz="1300">
                <a:solidFill>
                  <a:schemeClr val="dk1"/>
                </a:solidFill>
                <a:latin typeface="Josefin Sans"/>
                <a:ea typeface="Josefin Sans"/>
                <a:cs typeface="Josefin Sans"/>
                <a:sym typeface="Josefin Sans"/>
              </a:rPr>
              <a:t> reflex</a:t>
            </a:r>
            <a:endParaRPr sz="1300">
              <a:solidFill>
                <a:schemeClr val="dk1"/>
              </a:solidFill>
              <a:latin typeface="Josefin Sans"/>
              <a:ea typeface="Josefin Sans"/>
              <a:cs typeface="Josefin Sans"/>
              <a:sym typeface="Josefin Sans"/>
            </a:endParaRPr>
          </a:p>
          <a:p>
            <a:pPr indent="-311150" lvl="0" marL="457200" rtl="0" algn="l">
              <a:spcBef>
                <a:spcPts val="0"/>
              </a:spcBef>
              <a:spcAft>
                <a:spcPts val="0"/>
              </a:spcAft>
              <a:buClr>
                <a:schemeClr val="dk1"/>
              </a:buClr>
              <a:buSzPts val="1300"/>
              <a:buFont typeface="Josefin Sans"/>
              <a:buAutoNum type="alphaUcPeriod"/>
            </a:pPr>
            <a:r>
              <a:rPr lang="en" sz="1300">
                <a:solidFill>
                  <a:schemeClr val="dk1"/>
                </a:solidFill>
                <a:latin typeface="Josefin Sans"/>
                <a:ea typeface="Josefin Sans"/>
                <a:cs typeface="Josefin Sans"/>
                <a:sym typeface="Josefin Sans"/>
              </a:rPr>
              <a:t>Colonoileal</a:t>
            </a:r>
            <a:r>
              <a:rPr lang="en" sz="1300">
                <a:solidFill>
                  <a:schemeClr val="dk1"/>
                </a:solidFill>
                <a:latin typeface="Josefin Sans"/>
                <a:ea typeface="Josefin Sans"/>
                <a:cs typeface="Josefin Sans"/>
                <a:sym typeface="Josefin Sans"/>
              </a:rPr>
              <a:t> reflex</a:t>
            </a:r>
            <a:endParaRPr sz="1300">
              <a:solidFill>
                <a:schemeClr val="dk1"/>
              </a:solidFill>
              <a:latin typeface="Josefin Sans"/>
              <a:ea typeface="Josefin Sans"/>
              <a:cs typeface="Josefin Sans"/>
              <a:sym typeface="Josefin Sans"/>
            </a:endParaRPr>
          </a:p>
          <a:p>
            <a:pPr indent="-311150" lvl="0" marL="457200" rtl="0" algn="l">
              <a:spcBef>
                <a:spcPts val="0"/>
              </a:spcBef>
              <a:spcAft>
                <a:spcPts val="0"/>
              </a:spcAft>
              <a:buClr>
                <a:schemeClr val="dk1"/>
              </a:buClr>
              <a:buSzPts val="1300"/>
              <a:buFont typeface="Josefin Sans"/>
              <a:buAutoNum type="alphaUcPeriod"/>
            </a:pPr>
            <a:r>
              <a:rPr lang="en" sz="1300">
                <a:solidFill>
                  <a:schemeClr val="dk1"/>
                </a:solidFill>
                <a:latin typeface="Josefin Sans"/>
                <a:ea typeface="Josefin Sans"/>
                <a:cs typeface="Josefin Sans"/>
                <a:sym typeface="Josefin Sans"/>
              </a:rPr>
              <a:t>Intestino</a:t>
            </a:r>
            <a:r>
              <a:rPr lang="en" sz="1300">
                <a:solidFill>
                  <a:schemeClr val="dk1"/>
                </a:solidFill>
                <a:latin typeface="Josefin Sans"/>
                <a:ea typeface="Josefin Sans"/>
                <a:cs typeface="Josefin Sans"/>
                <a:sym typeface="Josefin Sans"/>
              </a:rPr>
              <a:t>-</a:t>
            </a:r>
            <a:r>
              <a:rPr lang="en" sz="1300">
                <a:solidFill>
                  <a:schemeClr val="dk1"/>
                </a:solidFill>
                <a:latin typeface="Josefin Sans"/>
                <a:ea typeface="Josefin Sans"/>
                <a:cs typeface="Josefin Sans"/>
                <a:sym typeface="Josefin Sans"/>
              </a:rPr>
              <a:t>intestinal</a:t>
            </a:r>
            <a:r>
              <a:rPr lang="en" sz="1300">
                <a:solidFill>
                  <a:schemeClr val="dk1"/>
                </a:solidFill>
                <a:latin typeface="Josefin Sans"/>
                <a:ea typeface="Josefin Sans"/>
                <a:cs typeface="Josefin Sans"/>
                <a:sym typeface="Josefin Sans"/>
              </a:rPr>
              <a:t> reflex</a:t>
            </a:r>
            <a:endParaRPr sz="1300">
              <a:solidFill>
                <a:schemeClr val="dk1"/>
              </a:solidFill>
              <a:latin typeface="Josefin Sans"/>
              <a:ea typeface="Josefin Sans"/>
              <a:cs typeface="Josefin Sans"/>
              <a:sym typeface="Josefin Sans"/>
            </a:endParaRPr>
          </a:p>
          <a:p>
            <a:pPr indent="0" lvl="0" marL="0" rtl="0" algn="l">
              <a:spcBef>
                <a:spcPts val="0"/>
              </a:spcBef>
              <a:spcAft>
                <a:spcPts val="0"/>
              </a:spcAft>
              <a:buNone/>
            </a:pPr>
            <a:r>
              <a:rPr lang="en" sz="1300">
                <a:solidFill>
                  <a:srgbClr val="76A5AF"/>
                </a:solidFill>
                <a:latin typeface="Josefin Sans"/>
                <a:ea typeface="Josefin Sans"/>
                <a:cs typeface="Josefin Sans"/>
                <a:sym typeface="Josefin Sans"/>
              </a:rPr>
              <a:t>4.Which one of the following increase blood flow during GI activity?</a:t>
            </a:r>
            <a:endParaRPr sz="1300">
              <a:solidFill>
                <a:srgbClr val="76A5AF"/>
              </a:solidFill>
              <a:latin typeface="Josefin Sans"/>
              <a:ea typeface="Josefin Sans"/>
              <a:cs typeface="Josefin Sans"/>
              <a:sym typeface="Josefin Sans"/>
            </a:endParaRPr>
          </a:p>
          <a:p>
            <a:pPr indent="-311150" lvl="0" marL="457200" rtl="0" algn="l">
              <a:spcBef>
                <a:spcPts val="0"/>
              </a:spcBef>
              <a:spcAft>
                <a:spcPts val="0"/>
              </a:spcAft>
              <a:buClr>
                <a:schemeClr val="dk1"/>
              </a:buClr>
              <a:buSzPts val="1300"/>
              <a:buFont typeface="Josefin Sans"/>
              <a:buAutoNum type="alphaUcPeriod"/>
            </a:pPr>
            <a:r>
              <a:rPr lang="en" sz="1300">
                <a:solidFill>
                  <a:schemeClr val="dk1"/>
                </a:solidFill>
                <a:latin typeface="Josefin Sans"/>
                <a:ea typeface="Josefin Sans"/>
                <a:cs typeface="Josefin Sans"/>
                <a:sym typeface="Josefin Sans"/>
              </a:rPr>
              <a:t>CCK</a:t>
            </a:r>
            <a:endParaRPr sz="1300">
              <a:solidFill>
                <a:schemeClr val="dk1"/>
              </a:solidFill>
              <a:latin typeface="Josefin Sans"/>
              <a:ea typeface="Josefin Sans"/>
              <a:cs typeface="Josefin Sans"/>
              <a:sym typeface="Josefin Sans"/>
            </a:endParaRPr>
          </a:p>
          <a:p>
            <a:pPr indent="-311150" lvl="0" marL="457200" rtl="0" algn="l">
              <a:spcBef>
                <a:spcPts val="0"/>
              </a:spcBef>
              <a:spcAft>
                <a:spcPts val="0"/>
              </a:spcAft>
              <a:buClr>
                <a:schemeClr val="dk1"/>
              </a:buClr>
              <a:buSzPts val="1300"/>
              <a:buFont typeface="Josefin Sans"/>
              <a:buAutoNum type="alphaUcPeriod"/>
            </a:pPr>
            <a:r>
              <a:rPr lang="en" sz="1300">
                <a:solidFill>
                  <a:schemeClr val="dk1"/>
                </a:solidFill>
                <a:latin typeface="Josefin Sans"/>
                <a:ea typeface="Josefin Sans"/>
                <a:cs typeface="Josefin Sans"/>
                <a:sym typeface="Josefin Sans"/>
              </a:rPr>
              <a:t>Bradykinin</a:t>
            </a:r>
            <a:endParaRPr sz="1300">
              <a:solidFill>
                <a:schemeClr val="dk1"/>
              </a:solidFill>
              <a:latin typeface="Josefin Sans"/>
              <a:ea typeface="Josefin Sans"/>
              <a:cs typeface="Josefin Sans"/>
              <a:sym typeface="Josefin Sans"/>
            </a:endParaRPr>
          </a:p>
          <a:p>
            <a:pPr indent="-311150" lvl="0" marL="457200" rtl="0" algn="l">
              <a:spcBef>
                <a:spcPts val="0"/>
              </a:spcBef>
              <a:spcAft>
                <a:spcPts val="0"/>
              </a:spcAft>
              <a:buClr>
                <a:schemeClr val="dk1"/>
              </a:buClr>
              <a:buSzPts val="1300"/>
              <a:buFont typeface="Josefin Sans"/>
              <a:buAutoNum type="alphaUcPeriod"/>
            </a:pPr>
            <a:r>
              <a:rPr lang="en" sz="1300">
                <a:solidFill>
                  <a:schemeClr val="dk1"/>
                </a:solidFill>
                <a:latin typeface="Josefin Sans"/>
                <a:ea typeface="Josefin Sans"/>
                <a:cs typeface="Josefin Sans"/>
                <a:sym typeface="Josefin Sans"/>
              </a:rPr>
              <a:t>Decrease oxygen concentration</a:t>
            </a:r>
            <a:endParaRPr sz="1300">
              <a:solidFill>
                <a:schemeClr val="dk1"/>
              </a:solidFill>
              <a:latin typeface="Josefin Sans"/>
              <a:ea typeface="Josefin Sans"/>
              <a:cs typeface="Josefin Sans"/>
              <a:sym typeface="Josefin Sans"/>
            </a:endParaRPr>
          </a:p>
          <a:p>
            <a:pPr indent="-311150" lvl="0" marL="457200" rtl="0" algn="l">
              <a:spcBef>
                <a:spcPts val="0"/>
              </a:spcBef>
              <a:spcAft>
                <a:spcPts val="0"/>
              </a:spcAft>
              <a:buClr>
                <a:schemeClr val="dk1"/>
              </a:buClr>
              <a:buSzPts val="1300"/>
              <a:buFont typeface="Josefin Sans"/>
              <a:buAutoNum type="alphaUcPeriod"/>
            </a:pPr>
            <a:r>
              <a:rPr lang="en" sz="1300">
                <a:solidFill>
                  <a:schemeClr val="dk1"/>
                </a:solidFill>
                <a:latin typeface="Josefin Sans"/>
                <a:ea typeface="Josefin Sans"/>
                <a:cs typeface="Josefin Sans"/>
                <a:sym typeface="Josefin Sans"/>
              </a:rPr>
              <a:t>All of above</a:t>
            </a:r>
            <a:endParaRPr sz="1300">
              <a:solidFill>
                <a:schemeClr val="dk1"/>
              </a:solidFill>
              <a:latin typeface="Josefin Sans"/>
              <a:ea typeface="Josefin Sans"/>
              <a:cs typeface="Josefin Sans"/>
              <a:sym typeface="Josefin Sans"/>
            </a:endParaRPr>
          </a:p>
          <a:p>
            <a:pPr indent="0" lvl="0" marL="0" rtl="0" algn="l">
              <a:spcBef>
                <a:spcPts val="0"/>
              </a:spcBef>
              <a:spcAft>
                <a:spcPts val="0"/>
              </a:spcAft>
              <a:buNone/>
            </a:pPr>
            <a:r>
              <a:rPr lang="en" sz="1300">
                <a:solidFill>
                  <a:srgbClr val="76A5AF"/>
                </a:solidFill>
                <a:latin typeface="Josefin Sans"/>
                <a:ea typeface="Josefin Sans"/>
                <a:cs typeface="Josefin Sans"/>
                <a:sym typeface="Josefin Sans"/>
              </a:rPr>
              <a:t>5.Which one of the following </a:t>
            </a:r>
            <a:r>
              <a:rPr lang="en" sz="1300">
                <a:solidFill>
                  <a:srgbClr val="76A5AF"/>
                </a:solidFill>
                <a:latin typeface="Josefin Sans"/>
                <a:ea typeface="Josefin Sans"/>
                <a:cs typeface="Josefin Sans"/>
                <a:sym typeface="Josefin Sans"/>
              </a:rPr>
              <a:t>hormones</a:t>
            </a:r>
            <a:r>
              <a:rPr lang="en" sz="1300">
                <a:solidFill>
                  <a:srgbClr val="76A5AF"/>
                </a:solidFill>
                <a:latin typeface="Josefin Sans"/>
                <a:ea typeface="Josefin Sans"/>
                <a:cs typeface="Josefin Sans"/>
                <a:sym typeface="Josefin Sans"/>
              </a:rPr>
              <a:t> </a:t>
            </a:r>
            <a:r>
              <a:rPr lang="en" sz="1300">
                <a:solidFill>
                  <a:srgbClr val="76A5AF"/>
                </a:solidFill>
                <a:latin typeface="Josefin Sans"/>
                <a:ea typeface="Josefin Sans"/>
                <a:cs typeface="Josefin Sans"/>
                <a:sym typeface="Josefin Sans"/>
              </a:rPr>
              <a:t>relax</a:t>
            </a:r>
            <a:r>
              <a:rPr lang="en" sz="1300">
                <a:solidFill>
                  <a:srgbClr val="76A5AF"/>
                </a:solidFill>
                <a:latin typeface="Josefin Sans"/>
                <a:ea typeface="Josefin Sans"/>
                <a:cs typeface="Josefin Sans"/>
                <a:sym typeface="Josefin Sans"/>
              </a:rPr>
              <a:t> the </a:t>
            </a:r>
            <a:r>
              <a:rPr lang="en" sz="1300">
                <a:solidFill>
                  <a:srgbClr val="76A5AF"/>
                </a:solidFill>
                <a:latin typeface="Josefin Sans"/>
                <a:ea typeface="Josefin Sans"/>
                <a:cs typeface="Josefin Sans"/>
                <a:sym typeface="Josefin Sans"/>
              </a:rPr>
              <a:t>sphincter</a:t>
            </a:r>
            <a:r>
              <a:rPr lang="en" sz="1300">
                <a:solidFill>
                  <a:srgbClr val="76A5AF"/>
                </a:solidFill>
                <a:latin typeface="Josefin Sans"/>
                <a:ea typeface="Josefin Sans"/>
                <a:cs typeface="Josefin Sans"/>
                <a:sym typeface="Josefin Sans"/>
              </a:rPr>
              <a:t> of oddi?</a:t>
            </a:r>
            <a:endParaRPr sz="1300">
              <a:solidFill>
                <a:srgbClr val="76A5AF"/>
              </a:solidFill>
              <a:latin typeface="Josefin Sans"/>
              <a:ea typeface="Josefin Sans"/>
              <a:cs typeface="Josefin Sans"/>
              <a:sym typeface="Josefin Sans"/>
            </a:endParaRPr>
          </a:p>
          <a:p>
            <a:pPr indent="-311150" lvl="0" marL="457200" rtl="0" algn="l">
              <a:spcBef>
                <a:spcPts val="0"/>
              </a:spcBef>
              <a:spcAft>
                <a:spcPts val="0"/>
              </a:spcAft>
              <a:buClr>
                <a:schemeClr val="dk1"/>
              </a:buClr>
              <a:buSzPts val="1300"/>
              <a:buFont typeface="Josefin Sans"/>
              <a:buAutoNum type="alphaUcPeriod"/>
            </a:pPr>
            <a:r>
              <a:rPr lang="en" sz="1300">
                <a:solidFill>
                  <a:schemeClr val="dk1"/>
                </a:solidFill>
                <a:latin typeface="Josefin Sans"/>
                <a:ea typeface="Josefin Sans"/>
                <a:cs typeface="Josefin Sans"/>
                <a:sym typeface="Josefin Sans"/>
              </a:rPr>
              <a:t>Gastrin</a:t>
            </a:r>
            <a:endParaRPr sz="1300">
              <a:solidFill>
                <a:schemeClr val="dk1"/>
              </a:solidFill>
              <a:latin typeface="Josefin Sans"/>
              <a:ea typeface="Josefin Sans"/>
              <a:cs typeface="Josefin Sans"/>
              <a:sym typeface="Josefin Sans"/>
            </a:endParaRPr>
          </a:p>
          <a:p>
            <a:pPr indent="-311150" lvl="0" marL="457200" rtl="0" algn="l">
              <a:spcBef>
                <a:spcPts val="0"/>
              </a:spcBef>
              <a:spcAft>
                <a:spcPts val="0"/>
              </a:spcAft>
              <a:buClr>
                <a:schemeClr val="dk1"/>
              </a:buClr>
              <a:buSzPts val="1300"/>
              <a:buFont typeface="Josefin Sans"/>
              <a:buAutoNum type="alphaUcPeriod"/>
            </a:pPr>
            <a:r>
              <a:rPr lang="en" sz="1300">
                <a:solidFill>
                  <a:schemeClr val="dk1"/>
                </a:solidFill>
                <a:latin typeface="Josefin Sans"/>
                <a:ea typeface="Josefin Sans"/>
                <a:cs typeface="Josefin Sans"/>
                <a:sym typeface="Josefin Sans"/>
              </a:rPr>
              <a:t>Secretin</a:t>
            </a:r>
            <a:endParaRPr sz="1300">
              <a:solidFill>
                <a:schemeClr val="dk1"/>
              </a:solidFill>
              <a:latin typeface="Josefin Sans"/>
              <a:ea typeface="Josefin Sans"/>
              <a:cs typeface="Josefin Sans"/>
              <a:sym typeface="Josefin Sans"/>
            </a:endParaRPr>
          </a:p>
          <a:p>
            <a:pPr indent="-311150" lvl="0" marL="457200" rtl="0" algn="l">
              <a:spcBef>
                <a:spcPts val="0"/>
              </a:spcBef>
              <a:spcAft>
                <a:spcPts val="0"/>
              </a:spcAft>
              <a:buClr>
                <a:schemeClr val="dk1"/>
              </a:buClr>
              <a:buSzPts val="1300"/>
              <a:buFont typeface="Josefin Sans"/>
              <a:buAutoNum type="alphaUcPeriod"/>
            </a:pPr>
            <a:r>
              <a:rPr lang="en" sz="1300">
                <a:solidFill>
                  <a:schemeClr val="dk1"/>
                </a:solidFill>
                <a:latin typeface="Josefin Sans"/>
                <a:ea typeface="Josefin Sans"/>
                <a:cs typeface="Josefin Sans"/>
                <a:sym typeface="Josefin Sans"/>
              </a:rPr>
              <a:t>CCK</a:t>
            </a:r>
            <a:endParaRPr sz="1300">
              <a:solidFill>
                <a:schemeClr val="dk1"/>
              </a:solidFill>
              <a:latin typeface="Josefin Sans"/>
              <a:ea typeface="Josefin Sans"/>
              <a:cs typeface="Josefin Sans"/>
              <a:sym typeface="Josefin Sans"/>
            </a:endParaRPr>
          </a:p>
          <a:p>
            <a:pPr indent="-311150" lvl="0" marL="457200" rtl="0" algn="l">
              <a:spcBef>
                <a:spcPts val="0"/>
              </a:spcBef>
              <a:spcAft>
                <a:spcPts val="0"/>
              </a:spcAft>
              <a:buClr>
                <a:schemeClr val="dk1"/>
              </a:buClr>
              <a:buSzPts val="1300"/>
              <a:buFont typeface="Josefin Sans"/>
              <a:buAutoNum type="alphaUcPeriod"/>
            </a:pPr>
            <a:r>
              <a:rPr lang="en" sz="1300">
                <a:solidFill>
                  <a:schemeClr val="dk1"/>
                </a:solidFill>
                <a:latin typeface="Josefin Sans"/>
                <a:ea typeface="Josefin Sans"/>
                <a:cs typeface="Josefin Sans"/>
                <a:sym typeface="Josefin Sans"/>
              </a:rPr>
              <a:t>GIP</a:t>
            </a:r>
            <a:endParaRPr sz="1300">
              <a:solidFill>
                <a:schemeClr val="dk1"/>
              </a:solidFill>
              <a:latin typeface="Josefin Sans"/>
              <a:ea typeface="Josefin Sans"/>
              <a:cs typeface="Josefin Sans"/>
              <a:sym typeface="Josefin Sans"/>
            </a:endParaRPr>
          </a:p>
        </p:txBody>
      </p:sp>
      <p:sp>
        <p:nvSpPr>
          <p:cNvPr id="593" name="Google Shape;593;p68"/>
          <p:cNvSpPr txBox="1"/>
          <p:nvPr/>
        </p:nvSpPr>
        <p:spPr>
          <a:xfrm>
            <a:off x="3887970" y="7331069"/>
            <a:ext cx="1031700" cy="1892400"/>
          </a:xfrm>
          <a:prstGeom prst="rect">
            <a:avLst/>
          </a:prstGeom>
          <a:noFill/>
          <a:ln cap="flat" cmpd="sng" w="9525">
            <a:solidFill>
              <a:srgbClr val="A2C4C9"/>
            </a:solidFill>
            <a:prstDash val="lg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76A5AF"/>
                </a:solidFill>
                <a:latin typeface="Josefin Sans"/>
                <a:ea typeface="Josefin Sans"/>
                <a:cs typeface="Josefin Sans"/>
                <a:sym typeface="Josefin Sans"/>
              </a:rPr>
              <a:t>MCQs </a:t>
            </a:r>
            <a:endParaRPr sz="1200">
              <a:solidFill>
                <a:srgbClr val="76A5AF"/>
              </a:solidFill>
              <a:latin typeface="Josefin Sans"/>
              <a:ea typeface="Josefin Sans"/>
              <a:cs typeface="Josefin Sans"/>
              <a:sym typeface="Josefin Sans"/>
            </a:endParaRPr>
          </a:p>
          <a:p>
            <a:pPr indent="0" lvl="0" marL="0" rtl="0" algn="l">
              <a:spcBef>
                <a:spcPts val="0"/>
              </a:spcBef>
              <a:spcAft>
                <a:spcPts val="0"/>
              </a:spcAft>
              <a:buNone/>
            </a:pPr>
            <a:r>
              <a:rPr lang="en" sz="1200">
                <a:solidFill>
                  <a:srgbClr val="76A5AF"/>
                </a:solidFill>
                <a:latin typeface="Josefin Sans"/>
                <a:ea typeface="Josefin Sans"/>
                <a:cs typeface="Josefin Sans"/>
                <a:sym typeface="Josefin Sans"/>
              </a:rPr>
              <a:t>Answers</a:t>
            </a:r>
            <a:r>
              <a:rPr lang="en" sz="1200">
                <a:solidFill>
                  <a:srgbClr val="76A5AF"/>
                </a:solidFill>
                <a:latin typeface="Josefin Sans"/>
                <a:ea typeface="Josefin Sans"/>
                <a:cs typeface="Josefin Sans"/>
                <a:sym typeface="Josefin Sans"/>
              </a:rPr>
              <a:t>:</a:t>
            </a:r>
            <a:endParaRPr sz="1200">
              <a:solidFill>
                <a:srgbClr val="76A5AF"/>
              </a:solidFill>
              <a:latin typeface="Josefin Sans"/>
              <a:ea typeface="Josefin Sans"/>
              <a:cs typeface="Josefin Sans"/>
              <a:sym typeface="Josefin Sans"/>
            </a:endParaRPr>
          </a:p>
          <a:p>
            <a:pPr indent="-304800" lvl="0" marL="457200" rtl="0" algn="l">
              <a:spcBef>
                <a:spcPts val="0"/>
              </a:spcBef>
              <a:spcAft>
                <a:spcPts val="0"/>
              </a:spcAft>
              <a:buClr>
                <a:srgbClr val="76A5AF"/>
              </a:buClr>
              <a:buSzPts val="1200"/>
              <a:buFont typeface="Josefin Sans"/>
              <a:buAutoNum type="arabicPeriod"/>
            </a:pPr>
            <a:r>
              <a:rPr lang="en" sz="1200">
                <a:solidFill>
                  <a:srgbClr val="76A5AF"/>
                </a:solidFill>
                <a:latin typeface="Josefin Sans"/>
                <a:ea typeface="Josefin Sans"/>
                <a:cs typeface="Josefin Sans"/>
                <a:sym typeface="Josefin Sans"/>
              </a:rPr>
              <a:t>B</a:t>
            </a:r>
            <a:endParaRPr sz="1200">
              <a:solidFill>
                <a:srgbClr val="76A5AF"/>
              </a:solidFill>
              <a:latin typeface="Josefin Sans"/>
              <a:ea typeface="Josefin Sans"/>
              <a:cs typeface="Josefin Sans"/>
              <a:sym typeface="Josefin Sans"/>
            </a:endParaRPr>
          </a:p>
          <a:p>
            <a:pPr indent="-304800" lvl="0" marL="457200" rtl="0" algn="l">
              <a:spcBef>
                <a:spcPts val="0"/>
              </a:spcBef>
              <a:spcAft>
                <a:spcPts val="0"/>
              </a:spcAft>
              <a:buClr>
                <a:srgbClr val="76A5AF"/>
              </a:buClr>
              <a:buSzPts val="1200"/>
              <a:buFont typeface="Josefin Sans"/>
              <a:buAutoNum type="arabicPeriod"/>
            </a:pPr>
            <a:r>
              <a:rPr lang="en" sz="1200">
                <a:solidFill>
                  <a:srgbClr val="76A5AF"/>
                </a:solidFill>
                <a:latin typeface="Josefin Sans"/>
                <a:ea typeface="Josefin Sans"/>
                <a:cs typeface="Josefin Sans"/>
                <a:sym typeface="Josefin Sans"/>
              </a:rPr>
              <a:t>D</a:t>
            </a:r>
            <a:endParaRPr sz="1200">
              <a:solidFill>
                <a:srgbClr val="76A5AF"/>
              </a:solidFill>
              <a:latin typeface="Josefin Sans"/>
              <a:ea typeface="Josefin Sans"/>
              <a:cs typeface="Josefin Sans"/>
              <a:sym typeface="Josefin Sans"/>
            </a:endParaRPr>
          </a:p>
          <a:p>
            <a:pPr indent="-304800" lvl="0" marL="457200" rtl="0" algn="l">
              <a:spcBef>
                <a:spcPts val="0"/>
              </a:spcBef>
              <a:spcAft>
                <a:spcPts val="0"/>
              </a:spcAft>
              <a:buClr>
                <a:srgbClr val="76A5AF"/>
              </a:buClr>
              <a:buSzPts val="1200"/>
              <a:buFont typeface="Josefin Sans"/>
              <a:buAutoNum type="arabicPeriod"/>
            </a:pPr>
            <a:r>
              <a:rPr lang="en" sz="1200">
                <a:solidFill>
                  <a:srgbClr val="76A5AF"/>
                </a:solidFill>
                <a:latin typeface="Josefin Sans"/>
                <a:ea typeface="Josefin Sans"/>
                <a:cs typeface="Josefin Sans"/>
                <a:sym typeface="Josefin Sans"/>
              </a:rPr>
              <a:t>B</a:t>
            </a:r>
            <a:endParaRPr sz="1200">
              <a:solidFill>
                <a:srgbClr val="76A5AF"/>
              </a:solidFill>
              <a:latin typeface="Josefin Sans"/>
              <a:ea typeface="Josefin Sans"/>
              <a:cs typeface="Josefin Sans"/>
              <a:sym typeface="Josefin Sans"/>
            </a:endParaRPr>
          </a:p>
          <a:p>
            <a:pPr indent="-304800" lvl="0" marL="457200" rtl="0" algn="l">
              <a:spcBef>
                <a:spcPts val="0"/>
              </a:spcBef>
              <a:spcAft>
                <a:spcPts val="0"/>
              </a:spcAft>
              <a:buClr>
                <a:srgbClr val="76A5AF"/>
              </a:buClr>
              <a:buSzPts val="1200"/>
              <a:buFont typeface="Josefin Sans"/>
              <a:buAutoNum type="arabicPeriod"/>
            </a:pPr>
            <a:r>
              <a:rPr lang="en" sz="1200">
                <a:solidFill>
                  <a:srgbClr val="76A5AF"/>
                </a:solidFill>
                <a:latin typeface="Josefin Sans"/>
                <a:ea typeface="Josefin Sans"/>
                <a:cs typeface="Josefin Sans"/>
                <a:sym typeface="Josefin Sans"/>
              </a:rPr>
              <a:t>D</a:t>
            </a:r>
            <a:endParaRPr sz="1200">
              <a:solidFill>
                <a:srgbClr val="76A5AF"/>
              </a:solidFill>
              <a:latin typeface="Josefin Sans"/>
              <a:ea typeface="Josefin Sans"/>
              <a:cs typeface="Josefin Sans"/>
              <a:sym typeface="Josefin Sans"/>
            </a:endParaRPr>
          </a:p>
          <a:p>
            <a:pPr indent="-304800" lvl="0" marL="457200" rtl="0" algn="l">
              <a:spcBef>
                <a:spcPts val="0"/>
              </a:spcBef>
              <a:spcAft>
                <a:spcPts val="0"/>
              </a:spcAft>
              <a:buClr>
                <a:srgbClr val="76A5AF"/>
              </a:buClr>
              <a:buSzPts val="1200"/>
              <a:buFont typeface="Josefin Sans"/>
              <a:buAutoNum type="arabicPeriod"/>
            </a:pPr>
            <a:r>
              <a:rPr lang="en" sz="1200">
                <a:solidFill>
                  <a:srgbClr val="76A5AF"/>
                </a:solidFill>
                <a:latin typeface="Josefin Sans"/>
                <a:ea typeface="Josefin Sans"/>
                <a:cs typeface="Josefin Sans"/>
                <a:sym typeface="Josefin Sans"/>
              </a:rPr>
              <a:t>C</a:t>
            </a:r>
            <a:endParaRPr sz="1200">
              <a:solidFill>
                <a:srgbClr val="76A5AF"/>
              </a:solidFill>
              <a:latin typeface="Josefin Sans"/>
              <a:ea typeface="Josefin Sans"/>
              <a:cs typeface="Josefin Sans"/>
              <a:sym typeface="Josefin Sans"/>
            </a:endParaRPr>
          </a:p>
          <a:p>
            <a:pPr indent="-304800" lvl="0" marL="457200" rtl="0" algn="l">
              <a:spcBef>
                <a:spcPts val="0"/>
              </a:spcBef>
              <a:spcAft>
                <a:spcPts val="0"/>
              </a:spcAft>
              <a:buClr>
                <a:srgbClr val="76A5AF"/>
              </a:buClr>
              <a:buSzPts val="1200"/>
              <a:buFont typeface="Josefin Sans"/>
              <a:buAutoNum type="arabicPeriod"/>
            </a:pPr>
            <a:r>
              <a:rPr lang="en" sz="1200">
                <a:solidFill>
                  <a:srgbClr val="76A5AF"/>
                </a:solidFill>
                <a:latin typeface="Josefin Sans"/>
                <a:ea typeface="Josefin Sans"/>
                <a:cs typeface="Josefin Sans"/>
                <a:sym typeface="Josefin Sans"/>
              </a:rPr>
              <a:t>B</a:t>
            </a:r>
            <a:endParaRPr sz="1200">
              <a:solidFill>
                <a:srgbClr val="76A5AF"/>
              </a:solidFill>
              <a:latin typeface="Josefin Sans"/>
              <a:ea typeface="Josefin Sans"/>
              <a:cs typeface="Josefin Sans"/>
              <a:sym typeface="Josefin Sans"/>
            </a:endParaRPr>
          </a:p>
          <a:p>
            <a:pPr indent="-304800" lvl="0" marL="457200" rtl="0" algn="l">
              <a:spcBef>
                <a:spcPts val="0"/>
              </a:spcBef>
              <a:spcAft>
                <a:spcPts val="0"/>
              </a:spcAft>
              <a:buClr>
                <a:srgbClr val="76A5AF"/>
              </a:buClr>
              <a:buSzPts val="1200"/>
              <a:buFont typeface="Josefin Sans"/>
              <a:buAutoNum type="arabicPeriod"/>
            </a:pPr>
            <a:r>
              <a:rPr lang="en" sz="1200">
                <a:solidFill>
                  <a:srgbClr val="76A5AF"/>
                </a:solidFill>
                <a:latin typeface="Josefin Sans"/>
                <a:ea typeface="Josefin Sans"/>
                <a:cs typeface="Josefin Sans"/>
                <a:sym typeface="Josefin Sans"/>
              </a:rPr>
              <a:t>B</a:t>
            </a:r>
            <a:endParaRPr sz="1200">
              <a:solidFill>
                <a:srgbClr val="76A5AF"/>
              </a:solidFill>
              <a:latin typeface="Josefin Sans"/>
              <a:ea typeface="Josefin Sans"/>
              <a:cs typeface="Josefin Sans"/>
              <a:sym typeface="Josefin Sans"/>
            </a:endParaRPr>
          </a:p>
        </p:txBody>
      </p:sp>
      <p:sp>
        <p:nvSpPr>
          <p:cNvPr id="594" name="Google Shape;594;p68"/>
          <p:cNvSpPr txBox="1"/>
          <p:nvPr/>
        </p:nvSpPr>
        <p:spPr>
          <a:xfrm>
            <a:off x="307350" y="455450"/>
            <a:ext cx="1673100" cy="50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rgbClr val="45818E"/>
                </a:solidFill>
                <a:latin typeface="Josefin Sans"/>
                <a:ea typeface="Josefin Sans"/>
                <a:cs typeface="Josefin Sans"/>
                <a:sym typeface="Josefin Sans"/>
              </a:rPr>
              <a:t>MCQs</a:t>
            </a:r>
            <a:endParaRPr sz="2200">
              <a:solidFill>
                <a:srgbClr val="45818E"/>
              </a:solidFill>
              <a:latin typeface="Josefin Sans"/>
              <a:ea typeface="Josefin Sans"/>
              <a:cs typeface="Josefin Sans"/>
              <a:sym typeface="Josefin Sans"/>
            </a:endParaRPr>
          </a:p>
        </p:txBody>
      </p:sp>
      <p:sp>
        <p:nvSpPr>
          <p:cNvPr id="595" name="Google Shape;595;p68"/>
          <p:cNvSpPr txBox="1"/>
          <p:nvPr/>
        </p:nvSpPr>
        <p:spPr>
          <a:xfrm>
            <a:off x="3553829" y="4700225"/>
            <a:ext cx="939000" cy="50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rgbClr val="45818E"/>
                </a:solidFill>
                <a:latin typeface="Josefin Sans"/>
                <a:ea typeface="Josefin Sans"/>
                <a:cs typeface="Josefin Sans"/>
                <a:sym typeface="Josefin Sans"/>
              </a:rPr>
              <a:t>SAQ</a:t>
            </a:r>
            <a:endParaRPr sz="2200">
              <a:solidFill>
                <a:srgbClr val="45818E"/>
              </a:solidFill>
              <a:latin typeface="Josefin Sans"/>
              <a:ea typeface="Josefin Sans"/>
              <a:cs typeface="Josefin Sans"/>
              <a:sym typeface="Josefin Sans"/>
            </a:endParaRPr>
          </a:p>
        </p:txBody>
      </p:sp>
      <p:sp>
        <p:nvSpPr>
          <p:cNvPr id="596" name="Google Shape;596;p68"/>
          <p:cNvSpPr/>
          <p:nvPr/>
        </p:nvSpPr>
        <p:spPr>
          <a:xfrm>
            <a:off x="-16" y="-15"/>
            <a:ext cx="6858000" cy="9903000"/>
          </a:xfrm>
          <a:prstGeom prst="frame">
            <a:avLst>
              <a:gd fmla="val 1366" name="adj1"/>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4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92" name="Google Shape;292;p49"/>
          <p:cNvSpPr txBox="1"/>
          <p:nvPr/>
        </p:nvSpPr>
        <p:spPr>
          <a:xfrm>
            <a:off x="685797" y="204721"/>
            <a:ext cx="54864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Physiologic Anatomy of the Gastrointestinal Wall</a:t>
            </a:r>
            <a:br>
              <a:rPr lang="en" sz="1800">
                <a:solidFill>
                  <a:srgbClr val="134F5C"/>
                </a:solidFill>
                <a:highlight>
                  <a:srgbClr val="EFEFEF"/>
                </a:highlight>
                <a:latin typeface="Josefin Sans"/>
                <a:ea typeface="Josefin Sans"/>
                <a:cs typeface="Josefin Sans"/>
                <a:sym typeface="Josefin Sans"/>
              </a:rPr>
            </a:br>
            <a:endParaRPr sz="1800">
              <a:solidFill>
                <a:srgbClr val="134F5C"/>
              </a:solidFill>
              <a:highlight>
                <a:srgbClr val="EFEFEF"/>
              </a:highlight>
              <a:latin typeface="Josefin Sans"/>
              <a:ea typeface="Josefin Sans"/>
              <a:cs typeface="Josefin Sans"/>
              <a:sym typeface="Josefin Sans"/>
            </a:endParaRPr>
          </a:p>
        </p:txBody>
      </p:sp>
      <p:sp>
        <p:nvSpPr>
          <p:cNvPr id="293" name="Google Shape;293;p49"/>
          <p:cNvSpPr txBox="1"/>
          <p:nvPr/>
        </p:nvSpPr>
        <p:spPr>
          <a:xfrm>
            <a:off x="164400" y="723425"/>
            <a:ext cx="6038100" cy="1900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airo"/>
              <a:buChar char="●"/>
            </a:pPr>
            <a:r>
              <a:rPr lang="en">
                <a:latin typeface="Cairo"/>
                <a:ea typeface="Cairo"/>
                <a:cs typeface="Cairo"/>
                <a:sym typeface="Cairo"/>
              </a:rPr>
              <a:t>The following layers structure the GI wall from inner surface outward:</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317500" lvl="1" marL="914400" rtl="0" algn="l">
              <a:spcBef>
                <a:spcPts val="0"/>
              </a:spcBef>
              <a:spcAft>
                <a:spcPts val="0"/>
              </a:spcAft>
              <a:buSzPts val="1400"/>
              <a:buFont typeface="Cairo"/>
              <a:buChar char="○"/>
            </a:pPr>
            <a:r>
              <a:rPr lang="en">
                <a:latin typeface="Cairo"/>
                <a:ea typeface="Cairo"/>
                <a:cs typeface="Cairo"/>
                <a:sym typeface="Cairo"/>
              </a:rPr>
              <a:t>The mucosa</a:t>
            </a:r>
            <a:endParaRPr>
              <a:latin typeface="Cairo"/>
              <a:ea typeface="Cairo"/>
              <a:cs typeface="Cairo"/>
              <a:sym typeface="Cairo"/>
            </a:endParaRPr>
          </a:p>
          <a:p>
            <a:pPr indent="-317500" lvl="1" marL="914400" rtl="0" algn="l">
              <a:spcBef>
                <a:spcPts val="0"/>
              </a:spcBef>
              <a:spcAft>
                <a:spcPts val="0"/>
              </a:spcAft>
              <a:buSzPts val="1400"/>
              <a:buFont typeface="Cairo"/>
              <a:buChar char="○"/>
            </a:pPr>
            <a:r>
              <a:rPr lang="en">
                <a:latin typeface="Cairo"/>
                <a:ea typeface="Cairo"/>
                <a:cs typeface="Cairo"/>
                <a:sym typeface="Cairo"/>
              </a:rPr>
              <a:t> The submucosa</a:t>
            </a:r>
            <a:endParaRPr>
              <a:latin typeface="Cairo"/>
              <a:ea typeface="Cairo"/>
              <a:cs typeface="Cairo"/>
              <a:sym typeface="Cairo"/>
            </a:endParaRPr>
          </a:p>
          <a:p>
            <a:pPr indent="-317500" lvl="1" marL="914400" rtl="0" algn="l">
              <a:spcBef>
                <a:spcPts val="0"/>
              </a:spcBef>
              <a:spcAft>
                <a:spcPts val="0"/>
              </a:spcAft>
              <a:buSzPts val="1400"/>
              <a:buFont typeface="Cairo"/>
              <a:buChar char="○"/>
            </a:pPr>
            <a:r>
              <a:rPr lang="en">
                <a:latin typeface="Cairo"/>
                <a:ea typeface="Cairo"/>
                <a:cs typeface="Cairo"/>
                <a:sym typeface="Cairo"/>
              </a:rPr>
              <a:t>Circular muscle layer</a:t>
            </a:r>
            <a:endParaRPr>
              <a:latin typeface="Cairo"/>
              <a:ea typeface="Cairo"/>
              <a:cs typeface="Cairo"/>
              <a:sym typeface="Cairo"/>
            </a:endParaRPr>
          </a:p>
          <a:p>
            <a:pPr indent="-317500" lvl="1" marL="914400" rtl="0" algn="l">
              <a:spcBef>
                <a:spcPts val="0"/>
              </a:spcBef>
              <a:spcAft>
                <a:spcPts val="0"/>
              </a:spcAft>
              <a:buSzPts val="1400"/>
              <a:buFont typeface="Cairo"/>
              <a:buChar char="○"/>
            </a:pPr>
            <a:r>
              <a:rPr lang="en">
                <a:latin typeface="Cairo"/>
                <a:ea typeface="Cairo"/>
                <a:cs typeface="Cairo"/>
                <a:sym typeface="Cairo"/>
              </a:rPr>
              <a:t>longitudinal muscle layer</a:t>
            </a:r>
            <a:endParaRPr>
              <a:latin typeface="Cairo"/>
              <a:ea typeface="Cairo"/>
              <a:cs typeface="Cairo"/>
              <a:sym typeface="Cairo"/>
            </a:endParaRPr>
          </a:p>
          <a:p>
            <a:pPr indent="-317500" lvl="1" marL="914400" rtl="0" algn="l">
              <a:spcBef>
                <a:spcPts val="0"/>
              </a:spcBef>
              <a:spcAft>
                <a:spcPts val="0"/>
              </a:spcAft>
              <a:buSzPts val="1400"/>
              <a:buFont typeface="Cairo"/>
              <a:buChar char="○"/>
            </a:pPr>
            <a:r>
              <a:rPr lang="en">
                <a:latin typeface="Cairo"/>
                <a:ea typeface="Cairo"/>
                <a:cs typeface="Cairo"/>
                <a:sym typeface="Cairo"/>
              </a:rPr>
              <a:t>The serosa.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In addition, sparse bundles of smooth muscle fibers, the mucosal muscle, lie in the deeper layers of the mucosa.</a:t>
            </a:r>
            <a:br>
              <a:rPr lang="en">
                <a:latin typeface="Cairo"/>
                <a:ea typeface="Cairo"/>
                <a:cs typeface="Cairo"/>
                <a:sym typeface="Cairo"/>
              </a:rPr>
            </a:br>
            <a:endParaRPr>
              <a:latin typeface="Cairo"/>
              <a:ea typeface="Cairo"/>
              <a:cs typeface="Cairo"/>
              <a:sym typeface="Cairo"/>
            </a:endParaRPr>
          </a:p>
        </p:txBody>
      </p:sp>
      <p:sp>
        <p:nvSpPr>
          <p:cNvPr id="294" name="Google Shape;294;p49"/>
          <p:cNvSpPr txBox="1"/>
          <p:nvPr/>
        </p:nvSpPr>
        <p:spPr>
          <a:xfrm>
            <a:off x="685763" y="3577707"/>
            <a:ext cx="5486400" cy="52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The General Characteristics of Smooth Muscle</a:t>
            </a:r>
            <a:br>
              <a:rPr lang="en" sz="1800">
                <a:solidFill>
                  <a:srgbClr val="134F5C"/>
                </a:solidFill>
                <a:highlight>
                  <a:srgbClr val="EFEFEF"/>
                </a:highlight>
                <a:latin typeface="Josefin Sans"/>
                <a:ea typeface="Josefin Sans"/>
                <a:cs typeface="Josefin Sans"/>
                <a:sym typeface="Josefin Sans"/>
              </a:rPr>
            </a:br>
            <a:endParaRPr sz="1800">
              <a:solidFill>
                <a:srgbClr val="134F5C"/>
              </a:solidFill>
              <a:highlight>
                <a:srgbClr val="EFEFEF"/>
              </a:highlight>
              <a:latin typeface="Josefin Sans"/>
              <a:ea typeface="Josefin Sans"/>
              <a:cs typeface="Josefin Sans"/>
              <a:sym typeface="Josefin Sans"/>
            </a:endParaRPr>
          </a:p>
        </p:txBody>
      </p:sp>
      <p:sp>
        <p:nvSpPr>
          <p:cNvPr id="295" name="Google Shape;295;p49"/>
          <p:cNvSpPr txBox="1"/>
          <p:nvPr/>
        </p:nvSpPr>
        <p:spPr>
          <a:xfrm>
            <a:off x="440250" y="4062948"/>
            <a:ext cx="5486400" cy="52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45818E"/>
                </a:solidFill>
                <a:latin typeface="Josefin Sans"/>
                <a:ea typeface="Josefin Sans"/>
                <a:cs typeface="Josefin Sans"/>
                <a:sym typeface="Josefin Sans"/>
              </a:rPr>
              <a:t>1- Two Smooth Muscle Classification:</a:t>
            </a:r>
            <a:endParaRPr b="1" sz="1600">
              <a:solidFill>
                <a:srgbClr val="45818E"/>
              </a:solidFill>
              <a:latin typeface="Josefin Sans"/>
              <a:ea typeface="Josefin Sans"/>
              <a:cs typeface="Josefin Sans"/>
              <a:sym typeface="Josefin Sans"/>
            </a:endParaRPr>
          </a:p>
        </p:txBody>
      </p:sp>
      <p:graphicFrame>
        <p:nvGraphicFramePr>
          <p:cNvPr id="296" name="Google Shape;296;p49"/>
          <p:cNvGraphicFramePr/>
          <p:nvPr/>
        </p:nvGraphicFramePr>
        <p:xfrm>
          <a:off x="275475" y="4477727"/>
          <a:ext cx="3000000" cy="3000000"/>
        </p:xfrm>
        <a:graphic>
          <a:graphicData uri="http://schemas.openxmlformats.org/drawingml/2006/table">
            <a:tbl>
              <a:tblPr>
                <a:noFill/>
                <a:tableStyleId>{3286A924-8122-4338-8508-4BECF9103915}</a:tableStyleId>
              </a:tblPr>
              <a:tblGrid>
                <a:gridCol w="1271925"/>
                <a:gridCol w="5035075"/>
              </a:tblGrid>
              <a:tr h="2549425">
                <a:tc>
                  <a:txBody>
                    <a:bodyPr>
                      <a:noAutofit/>
                    </a:bodyPr>
                    <a:lstStyle/>
                    <a:p>
                      <a:pPr indent="0" lvl="0" marL="0" rtl="0" algn="ctr">
                        <a:spcBef>
                          <a:spcPts val="0"/>
                        </a:spcBef>
                        <a:spcAft>
                          <a:spcPts val="0"/>
                        </a:spcAft>
                        <a:buNone/>
                      </a:pPr>
                      <a:r>
                        <a:rPr b="1" lang="en">
                          <a:solidFill>
                            <a:srgbClr val="FFFFFF"/>
                          </a:solidFill>
                          <a:latin typeface="Cairo"/>
                          <a:ea typeface="Cairo"/>
                          <a:cs typeface="Cairo"/>
                          <a:sym typeface="Cairo"/>
                        </a:rPr>
                        <a:t>Unitary type</a:t>
                      </a:r>
                      <a:endParaRPr b="1">
                        <a:solidFill>
                          <a:srgbClr val="FFFFFF"/>
                        </a:solidFill>
                        <a:latin typeface="Cairo"/>
                        <a:ea typeface="Cairo"/>
                        <a:cs typeface="Cairo"/>
                        <a:sym typeface="Cairo"/>
                      </a:endParaRPr>
                    </a:p>
                  </a:txBody>
                  <a:tcPr marT="91425" marB="91425" marR="91425" marL="91425">
                    <a:lnL cap="flat" cmpd="sng" w="9525">
                      <a:solidFill>
                        <a:srgbClr val="A2C4C9"/>
                      </a:solidFill>
                      <a:prstDash val="solid"/>
                      <a:round/>
                      <a:headEnd len="sm" w="sm" type="none"/>
                      <a:tailEnd len="sm" w="sm" type="none"/>
                    </a:lnL>
                    <a:lnR cap="flat" cmpd="sng" w="9525">
                      <a:solidFill>
                        <a:srgbClr val="A2C4C9"/>
                      </a:solidFill>
                      <a:prstDash val="solid"/>
                      <a:round/>
                      <a:headEnd len="sm" w="sm" type="none"/>
                      <a:tailEnd len="sm" w="sm" type="none"/>
                    </a:lnR>
                    <a:lnT cap="flat" cmpd="sng" w="9525">
                      <a:solidFill>
                        <a:srgbClr val="A2C4C9"/>
                      </a:solidFill>
                      <a:prstDash val="solid"/>
                      <a:round/>
                      <a:headEnd len="sm" w="sm" type="none"/>
                      <a:tailEnd len="sm" w="sm" type="none"/>
                    </a:lnT>
                    <a:lnB cap="flat" cmpd="sng" w="9525">
                      <a:solidFill>
                        <a:srgbClr val="A2C4C9"/>
                      </a:solidFill>
                      <a:prstDash val="solid"/>
                      <a:round/>
                      <a:headEnd len="sm" w="sm" type="none"/>
                      <a:tailEnd len="sm" w="sm" type="none"/>
                    </a:lnB>
                    <a:solidFill>
                      <a:srgbClr val="45818E"/>
                    </a:solidFill>
                  </a:tcPr>
                </a:tc>
                <a:tc>
                  <a:txBody>
                    <a:bodyPr>
                      <a:noAutofit/>
                    </a:bodyPr>
                    <a:lstStyle/>
                    <a:p>
                      <a:pPr indent="-317500" lvl="0" marL="457200" rtl="0" algn="l">
                        <a:spcBef>
                          <a:spcPts val="0"/>
                        </a:spcBef>
                        <a:spcAft>
                          <a:spcPts val="0"/>
                        </a:spcAft>
                        <a:buSzPts val="1400"/>
                        <a:buFont typeface="Cairo"/>
                        <a:buChar char="●"/>
                      </a:pPr>
                      <a:r>
                        <a:rPr lang="en">
                          <a:latin typeface="Cairo"/>
                          <a:ea typeface="Cairo"/>
                          <a:cs typeface="Cairo"/>
                          <a:sym typeface="Cairo"/>
                        </a:rPr>
                        <a:t>Contracts spontaneously in response to stretch, in the absence of neural or hormonal influence.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E.g: in stomach and intestine</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Cells are electrically coupled via gap junctions.</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sz="900">
                          <a:solidFill>
                            <a:srgbClr val="999999"/>
                          </a:solidFill>
                          <a:latin typeface="Cairo"/>
                          <a:ea typeface="Cairo"/>
                          <a:cs typeface="Cairo"/>
                          <a:sym typeface="Cairo"/>
                        </a:rPr>
                        <a:t>Extra information from Guyton Chapter 8 ,13th edition:</a:t>
                      </a:r>
                      <a:endParaRPr sz="900">
                        <a:solidFill>
                          <a:srgbClr val="999999"/>
                        </a:solidFill>
                        <a:latin typeface="Cairo"/>
                        <a:ea typeface="Cairo"/>
                        <a:cs typeface="Cairo"/>
                        <a:sym typeface="Cairo"/>
                      </a:endParaRPr>
                    </a:p>
                    <a:p>
                      <a:pPr indent="-285750" lvl="0" marL="457200" rtl="0" algn="l">
                        <a:spcBef>
                          <a:spcPts val="0"/>
                        </a:spcBef>
                        <a:spcAft>
                          <a:spcPts val="0"/>
                        </a:spcAft>
                        <a:buClr>
                          <a:srgbClr val="999999"/>
                        </a:buClr>
                        <a:buSzPts val="900"/>
                        <a:buFont typeface="Cairo"/>
                        <a:buChar char="●"/>
                      </a:pPr>
                      <a:r>
                        <a:rPr lang="en" sz="900">
                          <a:solidFill>
                            <a:srgbClr val="999999"/>
                          </a:solidFill>
                          <a:latin typeface="Cairo"/>
                          <a:ea typeface="Cairo"/>
                          <a:cs typeface="Cairo"/>
                          <a:sym typeface="Cairo"/>
                        </a:rPr>
                        <a:t>Unitary smooth muscle is also called syncytial smooth muscle or visceral smooth muscle. he term “unitary” is confusing because it does not mean single muscle fibers. Instead, it means a mass of hundreds to thousands of smooth muscle fibers that contract together as a single unit.the cell membranes are joined by many  gap junctions through which ions can low freely from one muscle cell to the next so that action potentials, or simple ion  low without action potentials, can travel from one fiber to the next and cause the muscle fibers to contract together.</a:t>
                      </a:r>
                      <a:endParaRPr sz="900">
                        <a:solidFill>
                          <a:srgbClr val="999999"/>
                        </a:solidFill>
                        <a:latin typeface="Cairo"/>
                        <a:ea typeface="Cairo"/>
                        <a:cs typeface="Cairo"/>
                        <a:sym typeface="Cairo"/>
                      </a:endParaRPr>
                    </a:p>
                  </a:txBody>
                  <a:tcPr marT="91425" marB="91425" marR="91425" marL="91425">
                    <a:lnL cap="flat" cmpd="sng" w="9525">
                      <a:solidFill>
                        <a:srgbClr val="A2C4C9"/>
                      </a:solidFill>
                      <a:prstDash val="solid"/>
                      <a:round/>
                      <a:headEnd len="sm" w="sm" type="none"/>
                      <a:tailEnd len="sm" w="sm" type="none"/>
                    </a:lnL>
                    <a:lnR cap="flat" cmpd="sng" w="9525">
                      <a:solidFill>
                        <a:srgbClr val="A2C4C9"/>
                      </a:solidFill>
                      <a:prstDash val="solid"/>
                      <a:round/>
                      <a:headEnd len="sm" w="sm" type="none"/>
                      <a:tailEnd len="sm" w="sm" type="none"/>
                    </a:lnR>
                    <a:lnT cap="flat" cmpd="sng" w="9525">
                      <a:solidFill>
                        <a:srgbClr val="A2C4C9"/>
                      </a:solidFill>
                      <a:prstDash val="solid"/>
                      <a:round/>
                      <a:headEnd len="sm" w="sm" type="none"/>
                      <a:tailEnd len="sm" w="sm" type="none"/>
                    </a:lnT>
                    <a:lnB cap="flat" cmpd="sng" w="9525">
                      <a:solidFill>
                        <a:srgbClr val="A2C4C9"/>
                      </a:solidFill>
                      <a:prstDash val="solid"/>
                      <a:round/>
                      <a:headEnd len="sm" w="sm" type="none"/>
                      <a:tailEnd len="sm" w="sm" type="none"/>
                    </a:lnB>
                  </a:tcPr>
                </a:tc>
              </a:tr>
              <a:tr h="2561775">
                <a:tc>
                  <a:txBody>
                    <a:bodyPr>
                      <a:noAutofit/>
                    </a:bodyPr>
                    <a:lstStyle/>
                    <a:p>
                      <a:pPr indent="0" lvl="0" marL="0" rtl="0" algn="ctr">
                        <a:spcBef>
                          <a:spcPts val="0"/>
                        </a:spcBef>
                        <a:spcAft>
                          <a:spcPts val="0"/>
                        </a:spcAft>
                        <a:buNone/>
                      </a:pPr>
                      <a:r>
                        <a:rPr b="1" lang="en">
                          <a:solidFill>
                            <a:srgbClr val="FFFFFF"/>
                          </a:solidFill>
                          <a:latin typeface="Cairo"/>
                          <a:ea typeface="Cairo"/>
                          <a:cs typeface="Cairo"/>
                          <a:sym typeface="Cairo"/>
                        </a:rPr>
                        <a:t>Multi-unit type</a:t>
                      </a:r>
                      <a:br>
                        <a:rPr b="1" lang="en">
                          <a:solidFill>
                            <a:srgbClr val="FFFFFF"/>
                          </a:solidFill>
                          <a:latin typeface="Cairo"/>
                          <a:ea typeface="Cairo"/>
                          <a:cs typeface="Cairo"/>
                          <a:sym typeface="Cairo"/>
                        </a:rPr>
                      </a:br>
                      <a:endParaRPr b="1">
                        <a:solidFill>
                          <a:srgbClr val="FFFFFF"/>
                        </a:solidFill>
                        <a:latin typeface="Cairo"/>
                        <a:ea typeface="Cairo"/>
                        <a:cs typeface="Cairo"/>
                        <a:sym typeface="Cairo"/>
                      </a:endParaRPr>
                    </a:p>
                  </a:txBody>
                  <a:tcPr marT="91425" marB="91425" marR="91425" marL="91425">
                    <a:lnL cap="flat" cmpd="sng" w="9525">
                      <a:solidFill>
                        <a:srgbClr val="A2C4C9"/>
                      </a:solidFill>
                      <a:prstDash val="solid"/>
                      <a:round/>
                      <a:headEnd len="sm" w="sm" type="none"/>
                      <a:tailEnd len="sm" w="sm" type="none"/>
                    </a:lnL>
                    <a:lnR cap="flat" cmpd="sng" w="9525">
                      <a:solidFill>
                        <a:srgbClr val="A2C4C9"/>
                      </a:solidFill>
                      <a:prstDash val="solid"/>
                      <a:round/>
                      <a:headEnd len="sm" w="sm" type="none"/>
                      <a:tailEnd len="sm" w="sm" type="none"/>
                    </a:lnR>
                    <a:lnT cap="flat" cmpd="sng" w="9525">
                      <a:solidFill>
                        <a:srgbClr val="A2C4C9"/>
                      </a:solidFill>
                      <a:prstDash val="solid"/>
                      <a:round/>
                      <a:headEnd len="sm" w="sm" type="none"/>
                      <a:tailEnd len="sm" w="sm" type="none"/>
                    </a:lnT>
                    <a:lnB cap="flat" cmpd="sng" w="9525">
                      <a:solidFill>
                        <a:srgbClr val="A2C4C9"/>
                      </a:solidFill>
                      <a:prstDash val="solid"/>
                      <a:round/>
                      <a:headEnd len="sm" w="sm" type="none"/>
                      <a:tailEnd len="sm" w="sm" type="none"/>
                    </a:lnB>
                    <a:solidFill>
                      <a:srgbClr val="45818E"/>
                    </a:solidFill>
                  </a:tcPr>
                </a:tc>
                <a:tc>
                  <a:txBody>
                    <a:bodyPr>
                      <a:noAutofit/>
                    </a:bodyPr>
                    <a:lstStyle/>
                    <a:p>
                      <a:pPr indent="-317500" lvl="0" marL="457200" rtl="0" algn="l">
                        <a:spcBef>
                          <a:spcPts val="0"/>
                        </a:spcBef>
                        <a:spcAft>
                          <a:spcPts val="0"/>
                        </a:spcAft>
                        <a:buSzPts val="1400"/>
                        <a:buFont typeface="Cairo"/>
                        <a:buChar char="●"/>
                      </a:pPr>
                      <a:r>
                        <a:rPr lang="en">
                          <a:latin typeface="Cairo"/>
                          <a:ea typeface="Cairo"/>
                          <a:cs typeface="Cairo"/>
                          <a:sym typeface="Cairo"/>
                        </a:rPr>
                        <a:t>Does not contract in response to stretch or without neural input.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E.g: in esophagus &amp; gallbladder</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rPr lang="en" sz="900">
                          <a:solidFill>
                            <a:srgbClr val="999999"/>
                          </a:solidFill>
                          <a:latin typeface="Cairo"/>
                          <a:ea typeface="Cairo"/>
                          <a:cs typeface="Cairo"/>
                          <a:sym typeface="Cairo"/>
                        </a:rPr>
                        <a:t>Extra information from Guyton Chapter 8 ,13th edition:</a:t>
                      </a:r>
                      <a:endParaRPr sz="900">
                        <a:solidFill>
                          <a:srgbClr val="999999"/>
                        </a:solidFill>
                        <a:latin typeface="Cairo"/>
                        <a:ea typeface="Cairo"/>
                        <a:cs typeface="Cairo"/>
                        <a:sym typeface="Cairo"/>
                      </a:endParaRPr>
                    </a:p>
                    <a:p>
                      <a:pPr indent="-285750" lvl="0" marL="457200" rtl="0" algn="l">
                        <a:spcBef>
                          <a:spcPts val="0"/>
                        </a:spcBef>
                        <a:spcAft>
                          <a:spcPts val="0"/>
                        </a:spcAft>
                        <a:buClr>
                          <a:srgbClr val="999999"/>
                        </a:buClr>
                        <a:buSzPts val="900"/>
                        <a:buFont typeface="Cairo"/>
                        <a:buChar char="●"/>
                      </a:pPr>
                      <a:r>
                        <a:rPr lang="en" sz="900">
                          <a:solidFill>
                            <a:srgbClr val="999999"/>
                          </a:solidFill>
                          <a:latin typeface="Cairo"/>
                          <a:ea typeface="Cairo"/>
                          <a:cs typeface="Cairo"/>
                          <a:sym typeface="Cairo"/>
                        </a:rPr>
                        <a:t>Multi­unit smooth muscle is composed of discrete, separate smooth muscle fibers. Each fiber operates independently of the others and often is innervated by a single nerve ending, as occurs for skel­etal  muscle  fibers.</a:t>
                      </a:r>
                      <a:endParaRPr sz="900">
                        <a:solidFill>
                          <a:srgbClr val="999999"/>
                        </a:solidFill>
                        <a:latin typeface="Cairo"/>
                        <a:ea typeface="Cairo"/>
                        <a:cs typeface="Cairo"/>
                        <a:sym typeface="Cairo"/>
                      </a:endParaRPr>
                    </a:p>
                    <a:p>
                      <a:pPr indent="-285750" lvl="0" marL="457200" rtl="0" algn="l">
                        <a:spcBef>
                          <a:spcPts val="0"/>
                        </a:spcBef>
                        <a:spcAft>
                          <a:spcPts val="0"/>
                        </a:spcAft>
                        <a:buClr>
                          <a:srgbClr val="999999"/>
                        </a:buClr>
                        <a:buSzPts val="900"/>
                        <a:buFont typeface="Cairo"/>
                        <a:buChar char="●"/>
                      </a:pPr>
                      <a:r>
                        <a:rPr lang="en" sz="900">
                          <a:solidFill>
                            <a:srgbClr val="999999"/>
                          </a:solidFill>
                          <a:latin typeface="Cairo"/>
                          <a:ea typeface="Cairo"/>
                          <a:cs typeface="Cairo"/>
                          <a:sym typeface="Cairo"/>
                        </a:rPr>
                        <a:t>Important characteristics of multi­unit smooth muscle fibers  are that each fiber can contract independently of the others, and their control is exerted mainly by nerve signals.</a:t>
                      </a:r>
                      <a:endParaRPr sz="900">
                        <a:solidFill>
                          <a:srgbClr val="999999"/>
                        </a:solidFill>
                        <a:latin typeface="Cairo"/>
                        <a:ea typeface="Cairo"/>
                        <a:cs typeface="Cairo"/>
                        <a:sym typeface="Cairo"/>
                      </a:endParaRPr>
                    </a:p>
                    <a:p>
                      <a:pPr indent="-285750" lvl="0" marL="457200" rtl="0" algn="l">
                        <a:spcBef>
                          <a:spcPts val="0"/>
                        </a:spcBef>
                        <a:spcAft>
                          <a:spcPts val="0"/>
                        </a:spcAft>
                        <a:buClr>
                          <a:srgbClr val="999999"/>
                        </a:buClr>
                        <a:buSzPts val="900"/>
                        <a:buFont typeface="Cairo"/>
                        <a:buChar char="●"/>
                      </a:pPr>
                      <a:r>
                        <a:rPr lang="en" sz="900">
                          <a:solidFill>
                            <a:srgbClr val="999999"/>
                          </a:solidFill>
                          <a:latin typeface="Cairo"/>
                          <a:ea typeface="Cairo"/>
                          <a:cs typeface="Cairo"/>
                          <a:sym typeface="Cairo"/>
                        </a:rPr>
                        <a:t>Some examples of multi­unit smooth muscle are the ciliary muscle of the eye and the  iris muscle of the eye.</a:t>
                      </a:r>
                      <a:endParaRPr sz="900">
                        <a:solidFill>
                          <a:srgbClr val="999999"/>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t/>
                      </a:r>
                      <a:endParaRPr>
                        <a:solidFill>
                          <a:srgbClr val="999999"/>
                        </a:solidFill>
                        <a:latin typeface="Cairo"/>
                        <a:ea typeface="Cairo"/>
                        <a:cs typeface="Cairo"/>
                        <a:sym typeface="Cairo"/>
                      </a:endParaRPr>
                    </a:p>
                  </a:txBody>
                  <a:tcPr marT="91425" marB="91425" marR="91425" marL="91425">
                    <a:lnL cap="flat" cmpd="sng" w="9525">
                      <a:solidFill>
                        <a:srgbClr val="A2C4C9"/>
                      </a:solidFill>
                      <a:prstDash val="solid"/>
                      <a:round/>
                      <a:headEnd len="sm" w="sm" type="none"/>
                      <a:tailEnd len="sm" w="sm" type="none"/>
                    </a:lnL>
                    <a:lnR cap="flat" cmpd="sng" w="9525">
                      <a:solidFill>
                        <a:srgbClr val="A2C4C9"/>
                      </a:solidFill>
                      <a:prstDash val="solid"/>
                      <a:round/>
                      <a:headEnd len="sm" w="sm" type="none"/>
                      <a:tailEnd len="sm" w="sm" type="none"/>
                    </a:lnR>
                    <a:lnT cap="flat" cmpd="sng" w="9525">
                      <a:solidFill>
                        <a:srgbClr val="A2C4C9"/>
                      </a:solidFill>
                      <a:prstDash val="solid"/>
                      <a:round/>
                      <a:headEnd len="sm" w="sm" type="none"/>
                      <a:tailEnd len="sm" w="sm" type="none"/>
                    </a:lnT>
                    <a:lnB cap="flat" cmpd="sng" w="9525">
                      <a:solidFill>
                        <a:srgbClr val="A2C4C9"/>
                      </a:solidFill>
                      <a:prstDash val="solid"/>
                      <a:round/>
                      <a:headEnd len="sm" w="sm" type="none"/>
                      <a:tailEnd len="sm" w="sm" type="none"/>
                    </a:lnB>
                  </a:tcPr>
                </a:tc>
              </a:tr>
            </a:tbl>
          </a:graphicData>
        </a:graphic>
      </p:graphicFrame>
      <p:sp>
        <p:nvSpPr>
          <p:cNvPr id="297" name="Google Shape;297;p49"/>
          <p:cNvSpPr txBox="1"/>
          <p:nvPr/>
        </p:nvSpPr>
        <p:spPr>
          <a:xfrm>
            <a:off x="275463" y="4677402"/>
            <a:ext cx="1247100" cy="52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FFFFFF"/>
                </a:solidFill>
                <a:latin typeface="Cairo"/>
                <a:ea typeface="Cairo"/>
                <a:cs typeface="Cairo"/>
                <a:sym typeface="Cairo"/>
              </a:rPr>
              <a:t>Rich in gap junctions</a:t>
            </a:r>
            <a:endParaRPr>
              <a:solidFill>
                <a:srgbClr val="FFFFFF"/>
              </a:solidFill>
            </a:endParaRPr>
          </a:p>
        </p:txBody>
      </p:sp>
      <p:sp>
        <p:nvSpPr>
          <p:cNvPr id="298" name="Google Shape;298;p49"/>
          <p:cNvSpPr/>
          <p:nvPr/>
        </p:nvSpPr>
        <p:spPr>
          <a:xfrm>
            <a:off x="-16" y="-15"/>
            <a:ext cx="6858000" cy="9903000"/>
          </a:xfrm>
          <a:prstGeom prst="frame">
            <a:avLst>
              <a:gd fmla="val 1366" name="adj1"/>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9" name="Google Shape;299;p49"/>
          <p:cNvPicPr preferRelativeResize="0"/>
          <p:nvPr/>
        </p:nvPicPr>
        <p:blipFill rotWithShape="1">
          <a:blip r:embed="rId3">
            <a:alphaModFix/>
          </a:blip>
          <a:srcRect b="2960" l="1797" r="1030" t="33092"/>
          <a:stretch/>
        </p:blipFill>
        <p:spPr>
          <a:xfrm>
            <a:off x="4037775" y="1106281"/>
            <a:ext cx="2658226" cy="1311826"/>
          </a:xfrm>
          <a:prstGeom prst="rect">
            <a:avLst/>
          </a:prstGeom>
          <a:noFill/>
          <a:ln>
            <a:noFill/>
          </a:ln>
        </p:spPr>
      </p:pic>
      <p:sp>
        <p:nvSpPr>
          <p:cNvPr id="300" name="Google Shape;300;p49"/>
          <p:cNvSpPr/>
          <p:nvPr/>
        </p:nvSpPr>
        <p:spPr>
          <a:xfrm>
            <a:off x="119000" y="781525"/>
            <a:ext cx="6647100" cy="1695600"/>
          </a:xfrm>
          <a:prstGeom prst="rect">
            <a:avLst/>
          </a:prstGeom>
          <a:noFill/>
          <a:ln cap="flat" cmpd="sng" w="28575">
            <a:solidFill>
              <a:srgbClr val="A64D7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49"/>
          <p:cNvSpPr/>
          <p:nvPr/>
        </p:nvSpPr>
        <p:spPr>
          <a:xfrm>
            <a:off x="119000" y="781525"/>
            <a:ext cx="495300" cy="1695600"/>
          </a:xfrm>
          <a:prstGeom prst="rect">
            <a:avLst/>
          </a:prstGeom>
          <a:noFill/>
          <a:ln cap="flat" cmpd="sng" w="28575">
            <a:solidFill>
              <a:srgbClr val="A64D7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49"/>
          <p:cNvSpPr txBox="1"/>
          <p:nvPr/>
        </p:nvSpPr>
        <p:spPr>
          <a:xfrm rot="-5400000">
            <a:off x="-471550" y="1404850"/>
            <a:ext cx="1676400" cy="44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741B47"/>
                </a:solidFill>
                <a:latin typeface="Cairo"/>
                <a:ea typeface="Cairo"/>
                <a:cs typeface="Cairo"/>
                <a:sym typeface="Cairo"/>
              </a:rPr>
              <a:t>Same layers in Histology lecture</a:t>
            </a:r>
            <a:endParaRPr>
              <a:solidFill>
                <a:srgbClr val="741B47"/>
              </a:solidFill>
              <a:latin typeface="Cairo"/>
              <a:ea typeface="Cairo"/>
              <a:cs typeface="Cairo"/>
              <a:sym typeface="Cai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5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08" name="Google Shape;308;p50"/>
          <p:cNvSpPr txBox="1"/>
          <p:nvPr/>
        </p:nvSpPr>
        <p:spPr>
          <a:xfrm>
            <a:off x="471650" y="229625"/>
            <a:ext cx="5793000" cy="48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The General Characteristics of Smooth Muscle Cont.</a:t>
            </a:r>
            <a:br>
              <a:rPr lang="en" sz="1800">
                <a:solidFill>
                  <a:srgbClr val="134F5C"/>
                </a:solidFill>
                <a:highlight>
                  <a:srgbClr val="EFEFEF"/>
                </a:highlight>
                <a:latin typeface="Josefin Sans"/>
                <a:ea typeface="Josefin Sans"/>
                <a:cs typeface="Josefin Sans"/>
                <a:sym typeface="Josefin Sans"/>
              </a:rPr>
            </a:br>
            <a:endParaRPr sz="1800">
              <a:solidFill>
                <a:srgbClr val="134F5C"/>
              </a:solidFill>
              <a:highlight>
                <a:srgbClr val="EFEFEF"/>
              </a:highlight>
              <a:latin typeface="Josefin Sans"/>
              <a:ea typeface="Josefin Sans"/>
              <a:cs typeface="Josefin Sans"/>
              <a:sym typeface="Josefin Sans"/>
            </a:endParaRPr>
          </a:p>
        </p:txBody>
      </p:sp>
      <p:sp>
        <p:nvSpPr>
          <p:cNvPr id="309" name="Google Shape;309;p50"/>
          <p:cNvSpPr txBox="1"/>
          <p:nvPr/>
        </p:nvSpPr>
        <p:spPr>
          <a:xfrm>
            <a:off x="418825" y="4553025"/>
            <a:ext cx="53154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45818E"/>
                </a:solidFill>
                <a:latin typeface="Josefin Sans"/>
                <a:ea typeface="Josefin Sans"/>
                <a:cs typeface="Josefin Sans"/>
                <a:sym typeface="Josefin Sans"/>
              </a:rPr>
              <a:t>3- Types of Contraction:</a:t>
            </a:r>
            <a:endParaRPr b="1" sz="1600">
              <a:solidFill>
                <a:srgbClr val="45818E"/>
              </a:solidFill>
              <a:latin typeface="Josefin Sans"/>
              <a:ea typeface="Josefin Sans"/>
              <a:cs typeface="Josefin Sans"/>
              <a:sym typeface="Josefin Sans"/>
            </a:endParaRPr>
          </a:p>
        </p:txBody>
      </p:sp>
      <p:graphicFrame>
        <p:nvGraphicFramePr>
          <p:cNvPr id="310" name="Google Shape;310;p50"/>
          <p:cNvGraphicFramePr/>
          <p:nvPr/>
        </p:nvGraphicFramePr>
        <p:xfrm>
          <a:off x="247848" y="4951467"/>
          <a:ext cx="3000000" cy="3000000"/>
        </p:xfrm>
        <a:graphic>
          <a:graphicData uri="http://schemas.openxmlformats.org/drawingml/2006/table">
            <a:tbl>
              <a:tblPr>
                <a:noFill/>
                <a:tableStyleId>{3286A924-8122-4338-8508-4BECF9103915}</a:tableStyleId>
              </a:tblPr>
              <a:tblGrid>
                <a:gridCol w="3120300"/>
                <a:gridCol w="3120300"/>
              </a:tblGrid>
              <a:tr h="573025">
                <a:tc>
                  <a:txBody>
                    <a:bodyPr>
                      <a:noAutofit/>
                    </a:bodyPr>
                    <a:lstStyle/>
                    <a:p>
                      <a:pPr indent="0" lvl="0" marL="0" rtl="0" algn="ctr">
                        <a:spcBef>
                          <a:spcPts val="0"/>
                        </a:spcBef>
                        <a:spcAft>
                          <a:spcPts val="0"/>
                        </a:spcAft>
                        <a:buNone/>
                      </a:pPr>
                      <a:r>
                        <a:rPr b="1" lang="en">
                          <a:solidFill>
                            <a:srgbClr val="FFFFFF"/>
                          </a:solidFill>
                          <a:latin typeface="Cairo"/>
                          <a:ea typeface="Cairo"/>
                          <a:cs typeface="Cairo"/>
                          <a:sym typeface="Cairo"/>
                        </a:rPr>
                        <a:t>Phasic contractions  (rhythmical)</a:t>
                      </a:r>
                      <a:endParaRPr b="1">
                        <a:solidFill>
                          <a:srgbClr val="FFFFFF"/>
                        </a:solidFill>
                        <a:latin typeface="Cairo"/>
                        <a:ea typeface="Cairo"/>
                        <a:cs typeface="Cairo"/>
                        <a:sym typeface="Cairo"/>
                      </a:endParaRPr>
                    </a:p>
                  </a:txBody>
                  <a:tcPr marT="91425" marB="91425" marR="91425" marL="91425"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6FA8DC"/>
                    </a:solidFill>
                  </a:tcPr>
                </a:tc>
                <a:tc>
                  <a:txBody>
                    <a:bodyPr>
                      <a:noAutofit/>
                    </a:bodyPr>
                    <a:lstStyle/>
                    <a:p>
                      <a:pPr indent="0" lvl="0" marL="0" rtl="0" algn="ctr">
                        <a:spcBef>
                          <a:spcPts val="0"/>
                        </a:spcBef>
                        <a:spcAft>
                          <a:spcPts val="0"/>
                        </a:spcAft>
                        <a:buNone/>
                      </a:pPr>
                      <a:r>
                        <a:rPr b="1" lang="en">
                          <a:solidFill>
                            <a:srgbClr val="FFFFFF"/>
                          </a:solidFill>
                          <a:latin typeface="Cairo"/>
                          <a:ea typeface="Cairo"/>
                          <a:cs typeface="Cairo"/>
                          <a:sym typeface="Cairo"/>
                        </a:rPr>
                        <a:t>Tonic contractions (Maintained)</a:t>
                      </a:r>
                      <a:endParaRPr b="1">
                        <a:solidFill>
                          <a:srgbClr val="FFFFFF"/>
                        </a:solidFill>
                        <a:latin typeface="Cairo"/>
                        <a:ea typeface="Cairo"/>
                        <a:cs typeface="Cairo"/>
                        <a:sym typeface="Cairo"/>
                      </a:endParaRPr>
                    </a:p>
                  </a:txBody>
                  <a:tcPr marT="91425" marB="91425" marR="91425" marL="91425"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6FA8DC"/>
                    </a:solidFill>
                  </a:tcPr>
                </a:tc>
              </a:tr>
              <a:tr h="3166350">
                <a:tc>
                  <a:txBody>
                    <a:bodyPr>
                      <a:noAutofit/>
                    </a:bodyPr>
                    <a:lstStyle/>
                    <a:p>
                      <a:pPr indent="-317500" lvl="0" marL="457200" rtl="0" algn="l">
                        <a:spcBef>
                          <a:spcPts val="0"/>
                        </a:spcBef>
                        <a:spcAft>
                          <a:spcPts val="0"/>
                        </a:spcAft>
                        <a:buSzPts val="1400"/>
                        <a:buFont typeface="Cairo"/>
                        <a:buChar char="●"/>
                      </a:pPr>
                      <a:r>
                        <a:rPr lang="en">
                          <a:latin typeface="Cairo"/>
                          <a:ea typeface="Cairo"/>
                          <a:cs typeface="Cairo"/>
                          <a:sym typeface="Cairo"/>
                        </a:rPr>
                        <a:t>Periodic contractions followed by relaxation.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Occur in esophagus, gastric antrum and small intestine.</a:t>
                      </a:r>
                      <a:br>
                        <a:rPr lang="en">
                          <a:latin typeface="Cairo"/>
                          <a:ea typeface="Cairo"/>
                          <a:cs typeface="Cairo"/>
                          <a:sym typeface="Cairo"/>
                        </a:rPr>
                      </a:br>
                      <a:endParaRPr>
                        <a:latin typeface="Cairo"/>
                        <a:ea typeface="Cairo"/>
                        <a:cs typeface="Cairo"/>
                        <a:sym typeface="Cairo"/>
                      </a:endParaRPr>
                    </a:p>
                  </a:txBody>
                  <a:tcPr marT="91425" marB="91425" marR="91425" marL="91425">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tcPr>
                </a:tc>
                <a:tc>
                  <a:txBody>
                    <a:bodyPr>
                      <a:noAutofit/>
                    </a:bodyPr>
                    <a:lstStyle/>
                    <a:p>
                      <a:pPr indent="-317500" lvl="0" marL="457200" rtl="0" algn="l">
                        <a:spcBef>
                          <a:spcPts val="0"/>
                        </a:spcBef>
                        <a:spcAft>
                          <a:spcPts val="0"/>
                        </a:spcAft>
                        <a:buSzPts val="1400"/>
                        <a:buFont typeface="Cairo"/>
                        <a:buChar char="●"/>
                      </a:pPr>
                      <a:r>
                        <a:rPr lang="en">
                          <a:latin typeface="Cairo"/>
                          <a:ea typeface="Cairo"/>
                          <a:cs typeface="Cairo"/>
                          <a:sym typeface="Cairo"/>
                        </a:rPr>
                        <a:t>Contraction without relaxation.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Occurs in orad </a:t>
                      </a:r>
                      <a:r>
                        <a:rPr lang="en" sz="900">
                          <a:solidFill>
                            <a:srgbClr val="CCCCCC"/>
                          </a:solidFill>
                          <a:latin typeface="Cairo"/>
                          <a:ea typeface="Cairo"/>
                          <a:cs typeface="Cairo"/>
                          <a:sym typeface="Cairo"/>
                        </a:rPr>
                        <a:t>(</a:t>
                      </a:r>
                      <a:r>
                        <a:rPr lang="en" sz="900">
                          <a:solidFill>
                            <a:srgbClr val="CCCCCC"/>
                          </a:solidFill>
                          <a:latin typeface="Cairo"/>
                          <a:ea typeface="Cairo"/>
                          <a:cs typeface="Cairo"/>
                          <a:sym typeface="Cairo"/>
                        </a:rPr>
                        <a:t>mouth</a:t>
                      </a:r>
                      <a:r>
                        <a:rPr lang="en" sz="900">
                          <a:solidFill>
                            <a:srgbClr val="CCCCCC"/>
                          </a:solidFill>
                          <a:latin typeface="Cairo"/>
                          <a:ea typeface="Cairo"/>
                          <a:cs typeface="Cairo"/>
                          <a:sym typeface="Cairo"/>
                        </a:rPr>
                        <a:t>=proximal)</a:t>
                      </a:r>
                      <a:r>
                        <a:rPr lang="en">
                          <a:latin typeface="Cairo"/>
                          <a:ea typeface="Cairo"/>
                          <a:cs typeface="Cairo"/>
                          <a:sym typeface="Cairo"/>
                        </a:rPr>
                        <a:t> region of stomach, lower esophageal, ileocecal &amp; internal anal sphincters.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b="1" lang="en">
                          <a:latin typeface="Cairo"/>
                          <a:ea typeface="Cairo"/>
                          <a:cs typeface="Cairo"/>
                          <a:sym typeface="Cairo"/>
                        </a:rPr>
                        <a:t>Not associated with slow waves</a:t>
                      </a:r>
                      <a:r>
                        <a:rPr lang="en">
                          <a:latin typeface="Cairo"/>
                          <a:ea typeface="Cairo"/>
                          <a:cs typeface="Cairo"/>
                          <a:sym typeface="Cairo"/>
                        </a:rPr>
                        <a:t> (often lasting several minutes or hours).</a:t>
                      </a:r>
                      <a:endParaRPr>
                        <a:latin typeface="Cairo"/>
                        <a:ea typeface="Cairo"/>
                        <a:cs typeface="Cairo"/>
                        <a:sym typeface="Cairo"/>
                      </a:endParaRPr>
                    </a:p>
                    <a:p>
                      <a:pPr indent="-292100" lvl="0" marL="457200" rtl="0" algn="l">
                        <a:spcBef>
                          <a:spcPts val="0"/>
                        </a:spcBef>
                        <a:spcAft>
                          <a:spcPts val="0"/>
                        </a:spcAft>
                        <a:buClr>
                          <a:srgbClr val="B7B7B7"/>
                        </a:buClr>
                        <a:buSzPts val="1000"/>
                        <a:buFont typeface="Cairo"/>
                        <a:buChar char="●"/>
                      </a:pPr>
                      <a:r>
                        <a:rPr lang="en" sz="1000">
                          <a:solidFill>
                            <a:srgbClr val="B7B7B7"/>
                          </a:solidFill>
                          <a:latin typeface="Cairo"/>
                          <a:ea typeface="Cairo"/>
                          <a:cs typeface="Cairo"/>
                          <a:sym typeface="Cairo"/>
                        </a:rPr>
                        <a:t>Doctor said: if it is associated to slow waves , it will not be guaranteed to contract as slow waves cannot elicit contraction unless it peaks or reaches the threshold beside we need this segment to continually contracted.</a:t>
                      </a:r>
                      <a:endParaRPr sz="1000">
                        <a:solidFill>
                          <a:srgbClr val="B7B7B7"/>
                        </a:solidFill>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Caused by: </a:t>
                      </a:r>
                      <a:endParaRPr>
                        <a:latin typeface="Cairo"/>
                        <a:ea typeface="Cairo"/>
                        <a:cs typeface="Cairo"/>
                        <a:sym typeface="Cairo"/>
                      </a:endParaRPr>
                    </a:p>
                    <a:p>
                      <a:pPr indent="-317500" lvl="0" marL="457200" rtl="0" algn="l">
                        <a:spcBef>
                          <a:spcPts val="0"/>
                        </a:spcBef>
                        <a:spcAft>
                          <a:spcPts val="0"/>
                        </a:spcAft>
                        <a:buSzPts val="1400"/>
                        <a:buFont typeface="Cairo"/>
                        <a:buAutoNum type="arabicPeriod"/>
                      </a:pPr>
                      <a:r>
                        <a:rPr lang="en">
                          <a:latin typeface="Cairo"/>
                          <a:ea typeface="Cairo"/>
                          <a:cs typeface="Cairo"/>
                          <a:sym typeface="Cairo"/>
                        </a:rPr>
                        <a:t>repetitive spike potentials</a:t>
                      </a:r>
                      <a:endParaRPr>
                        <a:latin typeface="Cairo"/>
                        <a:ea typeface="Cairo"/>
                        <a:cs typeface="Cairo"/>
                        <a:sym typeface="Cairo"/>
                      </a:endParaRPr>
                    </a:p>
                    <a:p>
                      <a:pPr indent="-317500" lvl="0" marL="457200" rtl="0" algn="l">
                        <a:spcBef>
                          <a:spcPts val="0"/>
                        </a:spcBef>
                        <a:spcAft>
                          <a:spcPts val="0"/>
                        </a:spcAft>
                        <a:buSzPts val="1400"/>
                        <a:buFont typeface="Cairo"/>
                        <a:buAutoNum type="arabicPeriod"/>
                      </a:pPr>
                      <a:r>
                        <a:rPr lang="en">
                          <a:latin typeface="Cairo"/>
                          <a:ea typeface="Cairo"/>
                          <a:cs typeface="Cairo"/>
                          <a:sym typeface="Cairo"/>
                        </a:rPr>
                        <a:t>hormones</a:t>
                      </a:r>
                      <a:endParaRPr>
                        <a:latin typeface="Cairo"/>
                        <a:ea typeface="Cairo"/>
                        <a:cs typeface="Cairo"/>
                        <a:sym typeface="Cairo"/>
                      </a:endParaRPr>
                    </a:p>
                    <a:p>
                      <a:pPr indent="-317500" lvl="0" marL="457200" rtl="0" algn="l">
                        <a:spcBef>
                          <a:spcPts val="0"/>
                        </a:spcBef>
                        <a:spcAft>
                          <a:spcPts val="0"/>
                        </a:spcAft>
                        <a:buSzPts val="1400"/>
                        <a:buFont typeface="Cairo"/>
                        <a:buAutoNum type="arabicPeriod"/>
                      </a:pPr>
                      <a:r>
                        <a:rPr lang="en">
                          <a:latin typeface="Cairo"/>
                          <a:ea typeface="Cairo"/>
                          <a:cs typeface="Cairo"/>
                          <a:sym typeface="Cairo"/>
                        </a:rPr>
                        <a:t>continuous entry of Ca</a:t>
                      </a:r>
                      <a:r>
                        <a:rPr baseline="30000" lang="en">
                          <a:latin typeface="Cairo"/>
                          <a:ea typeface="Cairo"/>
                          <a:cs typeface="Cairo"/>
                          <a:sym typeface="Cairo"/>
                        </a:rPr>
                        <a:t>++</a:t>
                      </a:r>
                      <a:r>
                        <a:rPr lang="en">
                          <a:latin typeface="Cairo"/>
                          <a:ea typeface="Cairo"/>
                          <a:cs typeface="Cairo"/>
                          <a:sym typeface="Cairo"/>
                        </a:rPr>
                        <a:t> ions not associated with changes in membrane potentials i.e. Not via voltage-gated Ca</a:t>
                      </a:r>
                      <a:r>
                        <a:rPr baseline="30000" lang="en">
                          <a:latin typeface="Cairo"/>
                          <a:ea typeface="Cairo"/>
                          <a:cs typeface="Cairo"/>
                          <a:sym typeface="Cairo"/>
                        </a:rPr>
                        <a:t>++</a:t>
                      </a:r>
                      <a:r>
                        <a:rPr lang="en">
                          <a:latin typeface="Cairo"/>
                          <a:ea typeface="Cairo"/>
                          <a:cs typeface="Cairo"/>
                          <a:sym typeface="Cairo"/>
                        </a:rPr>
                        <a:t> channels.</a:t>
                      </a:r>
                      <a:endParaRPr>
                        <a:latin typeface="Cairo"/>
                        <a:ea typeface="Cairo"/>
                        <a:cs typeface="Cairo"/>
                        <a:sym typeface="Cairo"/>
                      </a:endParaRPr>
                    </a:p>
                  </a:txBody>
                  <a:tcPr marT="91425" marB="91425" marR="91425" marL="91425">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tcPr>
                </a:tc>
              </a:tr>
            </a:tbl>
          </a:graphicData>
        </a:graphic>
      </p:graphicFrame>
      <p:sp>
        <p:nvSpPr>
          <p:cNvPr id="311" name="Google Shape;311;p50"/>
          <p:cNvSpPr txBox="1"/>
          <p:nvPr/>
        </p:nvSpPr>
        <p:spPr>
          <a:xfrm>
            <a:off x="471650" y="716825"/>
            <a:ext cx="52626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45818E"/>
                </a:solidFill>
                <a:latin typeface="Josefin Sans"/>
                <a:ea typeface="Josefin Sans"/>
                <a:cs typeface="Josefin Sans"/>
                <a:sym typeface="Josefin Sans"/>
              </a:rPr>
              <a:t>2- Two Main Smooth Muscle Layers:</a:t>
            </a:r>
            <a:endParaRPr b="1" sz="1600">
              <a:solidFill>
                <a:srgbClr val="45818E"/>
              </a:solidFill>
              <a:latin typeface="Josefin Sans"/>
              <a:ea typeface="Josefin Sans"/>
              <a:cs typeface="Josefin Sans"/>
              <a:sym typeface="Josefin Sans"/>
            </a:endParaRPr>
          </a:p>
        </p:txBody>
      </p:sp>
      <p:graphicFrame>
        <p:nvGraphicFramePr>
          <p:cNvPr id="312" name="Google Shape;312;p50"/>
          <p:cNvGraphicFramePr/>
          <p:nvPr/>
        </p:nvGraphicFramePr>
        <p:xfrm>
          <a:off x="247850" y="1093713"/>
          <a:ext cx="3000000" cy="3000000"/>
        </p:xfrm>
        <a:graphic>
          <a:graphicData uri="http://schemas.openxmlformats.org/drawingml/2006/table">
            <a:tbl>
              <a:tblPr>
                <a:noFill/>
                <a:tableStyleId>{3286A924-8122-4338-8508-4BECF9103915}</a:tableStyleId>
              </a:tblPr>
              <a:tblGrid>
                <a:gridCol w="3120300"/>
                <a:gridCol w="3120300"/>
              </a:tblGrid>
              <a:tr h="359750">
                <a:tc>
                  <a:txBody>
                    <a:bodyPr>
                      <a:noAutofit/>
                    </a:bodyPr>
                    <a:lstStyle/>
                    <a:p>
                      <a:pPr indent="0" lvl="0" marL="0" rtl="0" algn="ctr">
                        <a:spcBef>
                          <a:spcPts val="0"/>
                        </a:spcBef>
                        <a:spcAft>
                          <a:spcPts val="0"/>
                        </a:spcAft>
                        <a:buNone/>
                      </a:pPr>
                      <a:r>
                        <a:rPr b="1" lang="en">
                          <a:solidFill>
                            <a:srgbClr val="FFFFFF"/>
                          </a:solidFill>
                          <a:latin typeface="Cairo"/>
                          <a:ea typeface="Cairo"/>
                          <a:cs typeface="Cairo"/>
                          <a:sym typeface="Cairo"/>
                        </a:rPr>
                        <a:t>Longitudinal </a:t>
                      </a:r>
                      <a:endParaRPr b="1">
                        <a:solidFill>
                          <a:srgbClr val="FFFFFF"/>
                        </a:solidFill>
                        <a:latin typeface="Cairo"/>
                        <a:ea typeface="Cairo"/>
                        <a:cs typeface="Cairo"/>
                        <a:sym typeface="Cairo"/>
                      </a:endParaRPr>
                    </a:p>
                  </a:txBody>
                  <a:tcPr marT="91425" marB="91425" marR="91425" marL="91425">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C27BA0"/>
                    </a:solidFill>
                  </a:tcPr>
                </a:tc>
                <a:tc>
                  <a:txBody>
                    <a:bodyPr>
                      <a:noAutofit/>
                    </a:bodyPr>
                    <a:lstStyle/>
                    <a:p>
                      <a:pPr indent="0" lvl="0" marL="0" rtl="0" algn="ctr">
                        <a:spcBef>
                          <a:spcPts val="0"/>
                        </a:spcBef>
                        <a:spcAft>
                          <a:spcPts val="0"/>
                        </a:spcAft>
                        <a:buNone/>
                      </a:pPr>
                      <a:r>
                        <a:rPr b="1" lang="en">
                          <a:solidFill>
                            <a:srgbClr val="FFFFFF"/>
                          </a:solidFill>
                          <a:latin typeface="Cairo"/>
                          <a:ea typeface="Cairo"/>
                          <a:cs typeface="Cairo"/>
                          <a:sym typeface="Cairo"/>
                        </a:rPr>
                        <a:t>Circular </a:t>
                      </a:r>
                      <a:endParaRPr b="1">
                        <a:solidFill>
                          <a:srgbClr val="FFFFFF"/>
                        </a:solidFill>
                        <a:latin typeface="Cairo"/>
                        <a:ea typeface="Cairo"/>
                        <a:cs typeface="Cairo"/>
                        <a:sym typeface="Cairo"/>
                      </a:endParaRPr>
                    </a:p>
                  </a:txBody>
                  <a:tcPr marT="91425" marB="91425" marR="91425" marL="91425">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C27BA0"/>
                    </a:solidFill>
                  </a:tcPr>
                </a:tc>
              </a:tr>
              <a:tr h="359750">
                <a:tc>
                  <a:txBody>
                    <a:bodyPr>
                      <a:noAutofit/>
                    </a:bodyPr>
                    <a:lstStyle/>
                    <a:p>
                      <a:pPr indent="0" lvl="0" marL="0" rtl="0" algn="ctr">
                        <a:spcBef>
                          <a:spcPts val="0"/>
                        </a:spcBef>
                        <a:spcAft>
                          <a:spcPts val="0"/>
                        </a:spcAft>
                        <a:buClr>
                          <a:schemeClr val="dk1"/>
                        </a:buClr>
                        <a:buSzPts val="1100"/>
                        <a:buFont typeface="Arial"/>
                        <a:buNone/>
                      </a:pPr>
                      <a:r>
                        <a:rPr lang="en">
                          <a:latin typeface="Cairo"/>
                          <a:ea typeface="Cairo"/>
                          <a:cs typeface="Cairo"/>
                          <a:sym typeface="Cairo"/>
                        </a:rPr>
                        <a:t>Thinner and less powerful. </a:t>
                      </a:r>
                      <a:endParaRPr>
                        <a:latin typeface="Cairo"/>
                        <a:ea typeface="Cairo"/>
                        <a:cs typeface="Cairo"/>
                        <a:sym typeface="Cairo"/>
                      </a:endParaRPr>
                    </a:p>
                  </a:txBody>
                  <a:tcPr marT="91425" marB="91425" marR="91425" marL="91425">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tcPr>
                </a:tc>
                <a:tc>
                  <a:txBody>
                    <a:bodyPr>
                      <a:noAutofit/>
                    </a:bodyPr>
                    <a:lstStyle/>
                    <a:p>
                      <a:pPr indent="0" lvl="0" marL="0" rtl="0" algn="ctr">
                        <a:spcBef>
                          <a:spcPts val="0"/>
                        </a:spcBef>
                        <a:spcAft>
                          <a:spcPts val="0"/>
                        </a:spcAft>
                        <a:buClr>
                          <a:schemeClr val="dk1"/>
                        </a:buClr>
                        <a:buSzPts val="1100"/>
                        <a:buFont typeface="Arial"/>
                        <a:buNone/>
                      </a:pPr>
                      <a:r>
                        <a:rPr lang="en">
                          <a:latin typeface="Cairo"/>
                          <a:ea typeface="Cairo"/>
                          <a:cs typeface="Cairo"/>
                          <a:sym typeface="Cairo"/>
                        </a:rPr>
                        <a:t>Thicker and more powerful.</a:t>
                      </a:r>
                      <a:endParaRPr>
                        <a:latin typeface="Cairo"/>
                        <a:ea typeface="Cairo"/>
                        <a:cs typeface="Cairo"/>
                        <a:sym typeface="Cairo"/>
                      </a:endParaRPr>
                    </a:p>
                  </a:txBody>
                  <a:tcPr marT="91425" marB="91425" marR="91425" marL="91425">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tcPr>
                </a:tc>
              </a:tr>
              <a:tr h="359750">
                <a:tc>
                  <a:txBody>
                    <a:bodyPr>
                      <a:noAutofit/>
                    </a:bodyPr>
                    <a:lstStyle/>
                    <a:p>
                      <a:pPr indent="0" lvl="0" marL="0" rtl="0" algn="ctr">
                        <a:spcBef>
                          <a:spcPts val="0"/>
                        </a:spcBef>
                        <a:spcAft>
                          <a:spcPts val="0"/>
                        </a:spcAft>
                        <a:buClr>
                          <a:schemeClr val="dk1"/>
                        </a:buClr>
                        <a:buSzPts val="1100"/>
                        <a:buFont typeface="Arial"/>
                        <a:buNone/>
                      </a:pPr>
                      <a:r>
                        <a:rPr lang="en">
                          <a:latin typeface="Cairo"/>
                          <a:ea typeface="Cairo"/>
                          <a:cs typeface="Cairo"/>
                          <a:sym typeface="Cairo"/>
                        </a:rPr>
                        <a:t>Less gap junctions.</a:t>
                      </a:r>
                      <a:endParaRPr>
                        <a:latin typeface="Cairo"/>
                        <a:ea typeface="Cairo"/>
                        <a:cs typeface="Cairo"/>
                        <a:sym typeface="Cairo"/>
                      </a:endParaRPr>
                    </a:p>
                  </a:txBody>
                  <a:tcPr marT="91425" marB="91425" marR="91425" marL="91425">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tcPr>
                </a:tc>
                <a:tc>
                  <a:txBody>
                    <a:bodyPr>
                      <a:noAutofit/>
                    </a:bodyPr>
                    <a:lstStyle/>
                    <a:p>
                      <a:pPr indent="0" lvl="0" marL="0" rtl="0" algn="ctr">
                        <a:spcBef>
                          <a:spcPts val="0"/>
                        </a:spcBef>
                        <a:spcAft>
                          <a:spcPts val="0"/>
                        </a:spcAft>
                        <a:buClr>
                          <a:schemeClr val="dk1"/>
                        </a:buClr>
                        <a:buSzPts val="1100"/>
                        <a:buFont typeface="Arial"/>
                        <a:buNone/>
                      </a:pPr>
                      <a:r>
                        <a:rPr lang="en">
                          <a:latin typeface="Cairo"/>
                          <a:ea typeface="Cairo"/>
                          <a:cs typeface="Cairo"/>
                          <a:sym typeface="Cairo"/>
                        </a:rPr>
                        <a:t>More gap junctions. </a:t>
                      </a:r>
                      <a:endParaRPr>
                        <a:latin typeface="Cairo"/>
                        <a:ea typeface="Cairo"/>
                        <a:cs typeface="Cairo"/>
                        <a:sym typeface="Cairo"/>
                      </a:endParaRPr>
                    </a:p>
                  </a:txBody>
                  <a:tcPr marT="91425" marB="91425" marR="91425" marL="91425">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tcPr>
                </a:tc>
              </a:tr>
              <a:tr h="551875">
                <a:tc>
                  <a:txBody>
                    <a:bodyPr>
                      <a:noAutofit/>
                    </a:bodyPr>
                    <a:lstStyle/>
                    <a:p>
                      <a:pPr indent="0" lvl="0" marL="0" rtl="0" algn="ctr">
                        <a:spcBef>
                          <a:spcPts val="0"/>
                        </a:spcBef>
                        <a:spcAft>
                          <a:spcPts val="0"/>
                        </a:spcAft>
                        <a:buClr>
                          <a:schemeClr val="dk1"/>
                        </a:buClr>
                        <a:buSzPts val="1100"/>
                        <a:buFont typeface="Arial"/>
                        <a:buNone/>
                      </a:pPr>
                      <a:r>
                        <a:rPr lang="en">
                          <a:latin typeface="Cairo"/>
                          <a:ea typeface="Cairo"/>
                          <a:cs typeface="Cairo"/>
                          <a:sym typeface="Cairo"/>
                        </a:rPr>
                        <a:t>Contraction </a:t>
                      </a:r>
                      <a:r>
                        <a:rPr b="1" lang="en">
                          <a:solidFill>
                            <a:srgbClr val="FF0000"/>
                          </a:solidFill>
                          <a:latin typeface="Cairo"/>
                          <a:ea typeface="Cairo"/>
                          <a:cs typeface="Cairo"/>
                          <a:sym typeface="Cairo"/>
                        </a:rPr>
                        <a:t>shortens</a:t>
                      </a:r>
                      <a:r>
                        <a:rPr lang="en">
                          <a:latin typeface="Cairo"/>
                          <a:ea typeface="Cairo"/>
                          <a:cs typeface="Cairo"/>
                          <a:sym typeface="Cairo"/>
                        </a:rPr>
                        <a:t> the segment of  the intestine and </a:t>
                      </a:r>
                      <a:r>
                        <a:rPr b="1" lang="en">
                          <a:solidFill>
                            <a:srgbClr val="FF0000"/>
                          </a:solidFill>
                          <a:latin typeface="Cairo"/>
                          <a:ea typeface="Cairo"/>
                          <a:cs typeface="Cairo"/>
                          <a:sym typeface="Cairo"/>
                        </a:rPr>
                        <a:t>expands</a:t>
                      </a:r>
                      <a:r>
                        <a:rPr b="1" lang="en">
                          <a:latin typeface="Cairo"/>
                          <a:ea typeface="Cairo"/>
                          <a:cs typeface="Cairo"/>
                          <a:sym typeface="Cairo"/>
                        </a:rPr>
                        <a:t> </a:t>
                      </a:r>
                      <a:r>
                        <a:rPr lang="en">
                          <a:latin typeface="Cairo"/>
                          <a:ea typeface="Cairo"/>
                          <a:cs typeface="Cairo"/>
                          <a:sym typeface="Cairo"/>
                        </a:rPr>
                        <a:t>the lumen.</a:t>
                      </a:r>
                      <a:endParaRPr>
                        <a:latin typeface="Cairo"/>
                        <a:ea typeface="Cairo"/>
                        <a:cs typeface="Cairo"/>
                        <a:sym typeface="Cairo"/>
                      </a:endParaRPr>
                    </a:p>
                  </a:txBody>
                  <a:tcPr marT="91425" marB="91425" marR="91425" marL="91425">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tcPr>
                </a:tc>
                <a:tc>
                  <a:txBody>
                    <a:bodyPr>
                      <a:noAutofit/>
                    </a:bodyPr>
                    <a:lstStyle/>
                    <a:p>
                      <a:pPr indent="0" lvl="0" marL="0" rtl="0" algn="ctr">
                        <a:spcBef>
                          <a:spcPts val="0"/>
                        </a:spcBef>
                        <a:spcAft>
                          <a:spcPts val="0"/>
                        </a:spcAft>
                        <a:buClr>
                          <a:schemeClr val="dk1"/>
                        </a:buClr>
                        <a:buSzPts val="1100"/>
                        <a:buFont typeface="Arial"/>
                        <a:buNone/>
                      </a:pPr>
                      <a:r>
                        <a:rPr lang="en">
                          <a:latin typeface="Cairo"/>
                          <a:ea typeface="Cairo"/>
                          <a:cs typeface="Cairo"/>
                          <a:sym typeface="Cairo"/>
                        </a:rPr>
                        <a:t>Contraction </a:t>
                      </a:r>
                      <a:r>
                        <a:rPr b="1" lang="en">
                          <a:solidFill>
                            <a:srgbClr val="FF0000"/>
                          </a:solidFill>
                          <a:latin typeface="Cairo"/>
                          <a:ea typeface="Cairo"/>
                          <a:cs typeface="Cairo"/>
                          <a:sym typeface="Cairo"/>
                        </a:rPr>
                        <a:t>reduces</a:t>
                      </a:r>
                      <a:r>
                        <a:rPr b="1" lang="en">
                          <a:latin typeface="Cairo"/>
                          <a:ea typeface="Cairo"/>
                          <a:cs typeface="Cairo"/>
                          <a:sym typeface="Cairo"/>
                        </a:rPr>
                        <a:t> </a:t>
                      </a:r>
                      <a:r>
                        <a:rPr lang="en">
                          <a:latin typeface="Cairo"/>
                          <a:ea typeface="Cairo"/>
                          <a:cs typeface="Cairo"/>
                          <a:sym typeface="Cairo"/>
                        </a:rPr>
                        <a:t>the diameter of  the lumen and </a:t>
                      </a:r>
                      <a:r>
                        <a:rPr b="1" lang="en">
                          <a:solidFill>
                            <a:srgbClr val="FF0000"/>
                          </a:solidFill>
                          <a:latin typeface="Cairo"/>
                          <a:ea typeface="Cairo"/>
                          <a:cs typeface="Cairo"/>
                          <a:sym typeface="Cairo"/>
                        </a:rPr>
                        <a:t>increases</a:t>
                      </a:r>
                      <a:r>
                        <a:rPr lang="en">
                          <a:latin typeface="Cairo"/>
                          <a:ea typeface="Cairo"/>
                          <a:cs typeface="Cairo"/>
                          <a:sym typeface="Cairo"/>
                        </a:rPr>
                        <a:t> its length. </a:t>
                      </a:r>
                      <a:endParaRPr>
                        <a:latin typeface="Cairo"/>
                        <a:ea typeface="Cairo"/>
                        <a:cs typeface="Cairo"/>
                        <a:sym typeface="Cairo"/>
                      </a:endParaRPr>
                    </a:p>
                  </a:txBody>
                  <a:tcPr marT="91425" marB="91425" marR="91425" marL="91425">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tcPr>
                </a:tc>
              </a:tr>
              <a:tr h="744000">
                <a:tc>
                  <a:txBody>
                    <a:bodyPr>
                      <a:noAutofit/>
                    </a:bodyPr>
                    <a:lstStyle/>
                    <a:p>
                      <a:pPr indent="0" lvl="0" marL="0" rtl="0" algn="ctr">
                        <a:spcBef>
                          <a:spcPts val="0"/>
                        </a:spcBef>
                        <a:spcAft>
                          <a:spcPts val="0"/>
                        </a:spcAft>
                        <a:buClr>
                          <a:schemeClr val="dk1"/>
                        </a:buClr>
                        <a:buSzPts val="1100"/>
                        <a:buFont typeface="Arial"/>
                        <a:buNone/>
                      </a:pPr>
                      <a:r>
                        <a:rPr lang="en">
                          <a:latin typeface="Cairo"/>
                          <a:ea typeface="Cairo"/>
                          <a:cs typeface="Cairo"/>
                          <a:sym typeface="Cairo"/>
                        </a:rPr>
                        <a:t>Innervated by enteric nervous system (ENS), mainly by excitatory motor neurons.</a:t>
                      </a:r>
                      <a:endParaRPr>
                        <a:latin typeface="Cairo"/>
                        <a:ea typeface="Cairo"/>
                        <a:cs typeface="Cairo"/>
                        <a:sym typeface="Cairo"/>
                      </a:endParaRPr>
                    </a:p>
                  </a:txBody>
                  <a:tcPr marT="91425" marB="91425" marR="91425" marL="91425">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tcPr>
                </a:tc>
                <a:tc>
                  <a:txBody>
                    <a:bodyPr>
                      <a:noAutofit/>
                    </a:bodyPr>
                    <a:lstStyle/>
                    <a:p>
                      <a:pPr indent="0" lvl="0" marL="0" rtl="0" algn="ctr">
                        <a:spcBef>
                          <a:spcPts val="0"/>
                        </a:spcBef>
                        <a:spcAft>
                          <a:spcPts val="0"/>
                        </a:spcAft>
                        <a:buClr>
                          <a:schemeClr val="dk1"/>
                        </a:buClr>
                        <a:buSzPts val="1100"/>
                        <a:buFont typeface="Arial"/>
                        <a:buNone/>
                      </a:pPr>
                      <a:r>
                        <a:rPr lang="en">
                          <a:latin typeface="Cairo"/>
                          <a:ea typeface="Cairo"/>
                          <a:cs typeface="Cairo"/>
                          <a:sym typeface="Cairo"/>
                        </a:rPr>
                        <a:t>Innervated by ENS, both excitatory and inhibitory motor neurons.</a:t>
                      </a:r>
                      <a:endParaRPr>
                        <a:latin typeface="Cairo"/>
                        <a:ea typeface="Cairo"/>
                        <a:cs typeface="Cairo"/>
                        <a:sym typeface="Cairo"/>
                      </a:endParaRPr>
                    </a:p>
                  </a:txBody>
                  <a:tcPr marT="91425" marB="91425" marR="91425" marL="91425">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tcPr>
                </a:tc>
              </a:tr>
              <a:tr h="710250">
                <a:tc>
                  <a:txBody>
                    <a:bodyPr>
                      <a:noAutofit/>
                    </a:bodyPr>
                    <a:lstStyle/>
                    <a:p>
                      <a:pPr indent="0" lvl="0" marL="0" rtl="0" algn="l">
                        <a:spcBef>
                          <a:spcPts val="0"/>
                        </a:spcBef>
                        <a:spcAft>
                          <a:spcPts val="0"/>
                        </a:spcAft>
                        <a:buClr>
                          <a:schemeClr val="dk1"/>
                        </a:buClr>
                        <a:buSzPts val="1100"/>
                        <a:buFont typeface="Arial"/>
                        <a:buNone/>
                      </a:pPr>
                      <a:r>
                        <a:rPr b="1" lang="en">
                          <a:latin typeface="Cairo"/>
                          <a:ea typeface="Cairo"/>
                          <a:cs typeface="Cairo"/>
                          <a:sym typeface="Cairo"/>
                        </a:rPr>
                        <a:t>Ca++ influx from outside is more important. </a:t>
                      </a:r>
                      <a:r>
                        <a:rPr b="1" lang="en" sz="900">
                          <a:solidFill>
                            <a:srgbClr val="CCCCCC"/>
                          </a:solidFill>
                          <a:latin typeface="Cairo"/>
                          <a:ea typeface="Cairo"/>
                          <a:cs typeface="Cairo"/>
                          <a:sym typeface="Cairo"/>
                        </a:rPr>
                        <a:t>“from extracellular fluid”</a:t>
                      </a:r>
                      <a:endParaRPr b="1" sz="900">
                        <a:solidFill>
                          <a:srgbClr val="CCCCCC"/>
                        </a:solidFill>
                        <a:latin typeface="Cairo"/>
                        <a:ea typeface="Cairo"/>
                        <a:cs typeface="Cairo"/>
                        <a:sym typeface="Cairo"/>
                      </a:endParaRPr>
                    </a:p>
                  </a:txBody>
                  <a:tcPr marT="91425" marB="91425" marR="91425" marL="91425">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tcPr>
                </a:tc>
                <a:tc>
                  <a:txBody>
                    <a:bodyPr>
                      <a:noAutofit/>
                    </a:bodyPr>
                    <a:lstStyle/>
                    <a:p>
                      <a:pPr indent="0" lvl="0" marL="0" rtl="0" algn="l">
                        <a:spcBef>
                          <a:spcPts val="0"/>
                        </a:spcBef>
                        <a:spcAft>
                          <a:spcPts val="0"/>
                        </a:spcAft>
                        <a:buClr>
                          <a:schemeClr val="dk1"/>
                        </a:buClr>
                        <a:buSzPts val="1100"/>
                        <a:buFont typeface="Arial"/>
                        <a:buNone/>
                      </a:pPr>
                      <a:r>
                        <a:rPr b="1" lang="en">
                          <a:latin typeface="Cairo"/>
                          <a:ea typeface="Cairo"/>
                          <a:cs typeface="Cairo"/>
                          <a:sym typeface="Cairo"/>
                        </a:rPr>
                        <a:t>Intracellular release of  Ca++ is more important. </a:t>
                      </a:r>
                      <a:r>
                        <a:rPr lang="en" sz="1000">
                          <a:solidFill>
                            <a:srgbClr val="D9D9D9"/>
                          </a:solidFill>
                          <a:latin typeface="Cairo"/>
                          <a:ea typeface="Cairo"/>
                          <a:cs typeface="Cairo"/>
                          <a:sym typeface="Cairo"/>
                        </a:rPr>
                        <a:t> </a:t>
                      </a:r>
                      <a:r>
                        <a:rPr b="1" lang="en" sz="900">
                          <a:solidFill>
                            <a:srgbClr val="D9D9D9"/>
                          </a:solidFill>
                          <a:latin typeface="Cairo"/>
                          <a:ea typeface="Cairo"/>
                          <a:cs typeface="Cairo"/>
                          <a:sym typeface="Cairo"/>
                        </a:rPr>
                        <a:t>“from sarcoplasmic reticulum”</a:t>
                      </a:r>
                      <a:endParaRPr b="1" sz="900">
                        <a:solidFill>
                          <a:srgbClr val="D9D9D9"/>
                        </a:solidFill>
                        <a:latin typeface="Cairo"/>
                        <a:ea typeface="Cairo"/>
                        <a:cs typeface="Cairo"/>
                        <a:sym typeface="Cairo"/>
                      </a:endParaRPr>
                    </a:p>
                    <a:p>
                      <a:pPr indent="0" lvl="0" marL="0" rtl="0" algn="ctr">
                        <a:spcBef>
                          <a:spcPts val="0"/>
                        </a:spcBef>
                        <a:spcAft>
                          <a:spcPts val="0"/>
                        </a:spcAft>
                        <a:buClr>
                          <a:schemeClr val="dk1"/>
                        </a:buClr>
                        <a:buSzPts val="1100"/>
                        <a:buFont typeface="Arial"/>
                        <a:buNone/>
                      </a:pPr>
                      <a:r>
                        <a:t/>
                      </a:r>
                      <a:endParaRPr sz="900">
                        <a:solidFill>
                          <a:srgbClr val="D9D9D9"/>
                        </a:solidFill>
                        <a:latin typeface="Cairo"/>
                        <a:ea typeface="Cairo"/>
                        <a:cs typeface="Cairo"/>
                        <a:sym typeface="Cairo"/>
                      </a:endParaRPr>
                    </a:p>
                  </a:txBody>
                  <a:tcPr marT="91425" marB="91425" marR="91425" marL="91425">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tcPr>
                </a:tc>
              </a:tr>
            </a:tbl>
          </a:graphicData>
        </a:graphic>
      </p:graphicFrame>
      <p:sp>
        <p:nvSpPr>
          <p:cNvPr id="313" name="Google Shape;313;p50"/>
          <p:cNvSpPr/>
          <p:nvPr/>
        </p:nvSpPr>
        <p:spPr>
          <a:xfrm>
            <a:off x="-16" y="-15"/>
            <a:ext cx="6858000" cy="9903000"/>
          </a:xfrm>
          <a:prstGeom prst="frame">
            <a:avLst>
              <a:gd fmla="val 1366" name="adj1"/>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51"/>
          <p:cNvSpPr/>
          <p:nvPr/>
        </p:nvSpPr>
        <p:spPr>
          <a:xfrm rot="5400000">
            <a:off x="3313932" y="3257425"/>
            <a:ext cx="588000" cy="5956800"/>
          </a:xfrm>
          <a:prstGeom prst="round2SameRect">
            <a:avLst>
              <a:gd fmla="val 16667" name="adj1"/>
              <a:gd fmla="val 0" name="adj2"/>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51"/>
          <p:cNvSpPr txBox="1"/>
          <p:nvPr/>
        </p:nvSpPr>
        <p:spPr>
          <a:xfrm>
            <a:off x="766850" y="5941825"/>
            <a:ext cx="5819400" cy="58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300"/>
              </a:spcAft>
              <a:buNone/>
            </a:pPr>
            <a:r>
              <a:rPr lang="en">
                <a:solidFill>
                  <a:srgbClr val="1B1511"/>
                </a:solidFill>
                <a:latin typeface="Cairo"/>
                <a:ea typeface="Cairo"/>
                <a:cs typeface="Cairo"/>
                <a:sym typeface="Cairo"/>
              </a:rPr>
              <a:t>They are oscillating depolarization and repolarization in the resting membrane potential with unknown cause.</a:t>
            </a:r>
            <a:endParaRPr>
              <a:solidFill>
                <a:srgbClr val="1B1511"/>
              </a:solidFill>
              <a:latin typeface="Cairo"/>
              <a:ea typeface="Cairo"/>
              <a:cs typeface="Cairo"/>
              <a:sym typeface="Cairo"/>
            </a:endParaRPr>
          </a:p>
        </p:txBody>
      </p:sp>
      <p:sp>
        <p:nvSpPr>
          <p:cNvPr id="320" name="Google Shape;320;p51"/>
          <p:cNvSpPr txBox="1"/>
          <p:nvPr/>
        </p:nvSpPr>
        <p:spPr>
          <a:xfrm>
            <a:off x="970125" y="6297273"/>
            <a:ext cx="54864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B7B7B7"/>
                </a:solidFill>
                <a:latin typeface="Cairo"/>
                <a:ea typeface="Cairo"/>
                <a:cs typeface="Cairo"/>
                <a:sym typeface="Cairo"/>
              </a:rPr>
              <a:t>oscillating means :move or swing back and forth in a regular rhythm.</a:t>
            </a:r>
            <a:endParaRPr sz="1000">
              <a:solidFill>
                <a:srgbClr val="B7B7B7"/>
              </a:solidFill>
              <a:latin typeface="Cairo"/>
              <a:ea typeface="Cairo"/>
              <a:cs typeface="Cairo"/>
              <a:sym typeface="Cairo"/>
            </a:endParaRPr>
          </a:p>
        </p:txBody>
      </p:sp>
      <p:sp>
        <p:nvSpPr>
          <p:cNvPr id="321" name="Google Shape;321;p51"/>
          <p:cNvSpPr/>
          <p:nvPr/>
        </p:nvSpPr>
        <p:spPr>
          <a:xfrm flipH="1" rot="-5400000">
            <a:off x="312725" y="6080125"/>
            <a:ext cx="588000" cy="311400"/>
          </a:xfrm>
          <a:prstGeom prst="round2SameRect">
            <a:avLst>
              <a:gd fmla="val 16667" name="adj1"/>
              <a:gd fmla="val 0" name="adj2"/>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
        <p:nvSpPr>
          <p:cNvPr id="322" name="Google Shape;322;p51"/>
          <p:cNvSpPr txBox="1"/>
          <p:nvPr/>
        </p:nvSpPr>
        <p:spPr>
          <a:xfrm>
            <a:off x="456963" y="5952804"/>
            <a:ext cx="311400" cy="58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Cairo"/>
                <a:ea typeface="Cairo"/>
                <a:cs typeface="Cairo"/>
                <a:sym typeface="Cairo"/>
              </a:rPr>
              <a:t>1</a:t>
            </a:r>
            <a:endParaRPr sz="1800">
              <a:solidFill>
                <a:srgbClr val="FFFFFF"/>
              </a:solidFill>
              <a:latin typeface="Cairo"/>
              <a:ea typeface="Cairo"/>
              <a:cs typeface="Cairo"/>
              <a:sym typeface="Cairo"/>
            </a:endParaRPr>
          </a:p>
        </p:txBody>
      </p:sp>
      <p:sp>
        <p:nvSpPr>
          <p:cNvPr id="323" name="Google Shape;323;p51"/>
          <p:cNvSpPr/>
          <p:nvPr/>
        </p:nvSpPr>
        <p:spPr>
          <a:xfrm rot="5400000">
            <a:off x="3358989" y="3855649"/>
            <a:ext cx="489000" cy="5956800"/>
          </a:xfrm>
          <a:prstGeom prst="round2SameRect">
            <a:avLst>
              <a:gd fmla="val 16667" name="adj1"/>
              <a:gd fmla="val 0" name="adj2"/>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51"/>
          <p:cNvSpPr txBox="1"/>
          <p:nvPr/>
        </p:nvSpPr>
        <p:spPr>
          <a:xfrm>
            <a:off x="2284250" y="6809625"/>
            <a:ext cx="1952100" cy="29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B7B7B7"/>
                </a:solidFill>
                <a:latin typeface="Cairo"/>
                <a:ea typeface="Cairo"/>
                <a:cs typeface="Cairo"/>
                <a:sym typeface="Cairo"/>
              </a:rPr>
              <a:t>Frequency change according to site in GIT</a:t>
            </a:r>
            <a:endParaRPr sz="800">
              <a:solidFill>
                <a:srgbClr val="B7B7B7"/>
              </a:solidFill>
              <a:latin typeface="Cairo"/>
              <a:ea typeface="Cairo"/>
              <a:cs typeface="Cairo"/>
              <a:sym typeface="Cairo"/>
            </a:endParaRPr>
          </a:p>
        </p:txBody>
      </p:sp>
      <p:sp>
        <p:nvSpPr>
          <p:cNvPr id="325" name="Google Shape;325;p51"/>
          <p:cNvSpPr txBox="1"/>
          <p:nvPr/>
        </p:nvSpPr>
        <p:spPr>
          <a:xfrm>
            <a:off x="762418" y="6589552"/>
            <a:ext cx="5819400" cy="48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300"/>
              </a:spcAft>
              <a:buNone/>
            </a:pPr>
            <a:r>
              <a:rPr lang="en">
                <a:solidFill>
                  <a:srgbClr val="1B1511"/>
                </a:solidFill>
                <a:latin typeface="Cairo"/>
                <a:ea typeface="Cairo"/>
                <a:cs typeface="Cairo"/>
                <a:sym typeface="Cairo"/>
              </a:rPr>
              <a:t>Intensit</a:t>
            </a:r>
            <a:r>
              <a:rPr lang="en">
                <a:solidFill>
                  <a:srgbClr val="1B1511"/>
                </a:solidFill>
                <a:latin typeface="Cairo"/>
                <a:ea typeface="Cairo"/>
                <a:cs typeface="Cairo"/>
                <a:sym typeface="Cairo"/>
              </a:rPr>
              <a:t>y</a:t>
            </a:r>
            <a:r>
              <a:rPr lang="en" sz="900">
                <a:solidFill>
                  <a:srgbClr val="B7B7B7"/>
                </a:solidFill>
                <a:latin typeface="Cairo"/>
                <a:ea typeface="Cairo"/>
                <a:cs typeface="Cairo"/>
                <a:sym typeface="Cairo"/>
              </a:rPr>
              <a:t>(amplitude)</a:t>
            </a:r>
            <a:r>
              <a:rPr lang="en">
                <a:solidFill>
                  <a:srgbClr val="1B1511"/>
                </a:solidFill>
                <a:latin typeface="Cairo"/>
                <a:ea typeface="Cairo"/>
                <a:cs typeface="Cairo"/>
                <a:sym typeface="Cairo"/>
              </a:rPr>
              <a:t> from 5-15 mv, frequency from 3-12/min. </a:t>
            </a:r>
            <a:endParaRPr>
              <a:solidFill>
                <a:srgbClr val="1B1511"/>
              </a:solidFill>
              <a:latin typeface="Cairo"/>
              <a:ea typeface="Cairo"/>
              <a:cs typeface="Cairo"/>
              <a:sym typeface="Cairo"/>
            </a:endParaRPr>
          </a:p>
        </p:txBody>
      </p:sp>
      <p:sp>
        <p:nvSpPr>
          <p:cNvPr id="326" name="Google Shape;326;p51"/>
          <p:cNvSpPr/>
          <p:nvPr/>
        </p:nvSpPr>
        <p:spPr>
          <a:xfrm flipH="1" rot="-5400000">
            <a:off x="356275" y="6678349"/>
            <a:ext cx="489000" cy="311400"/>
          </a:xfrm>
          <a:prstGeom prst="round2SameRect">
            <a:avLst>
              <a:gd fmla="val 16667" name="adj1"/>
              <a:gd fmla="val 0" name="adj2"/>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
        <p:nvSpPr>
          <p:cNvPr id="327" name="Google Shape;327;p51"/>
          <p:cNvSpPr txBox="1"/>
          <p:nvPr/>
        </p:nvSpPr>
        <p:spPr>
          <a:xfrm>
            <a:off x="451013" y="6598679"/>
            <a:ext cx="311400" cy="48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Cairo"/>
                <a:ea typeface="Cairo"/>
                <a:cs typeface="Cairo"/>
                <a:sym typeface="Cairo"/>
              </a:rPr>
              <a:t>2</a:t>
            </a:r>
            <a:endParaRPr sz="1800">
              <a:solidFill>
                <a:srgbClr val="FFFFFF"/>
              </a:solidFill>
              <a:latin typeface="Cairo"/>
              <a:ea typeface="Cairo"/>
              <a:cs typeface="Cairo"/>
              <a:sym typeface="Cairo"/>
            </a:endParaRPr>
          </a:p>
        </p:txBody>
      </p:sp>
      <p:sp>
        <p:nvSpPr>
          <p:cNvPr id="328" name="Google Shape;328;p51"/>
          <p:cNvSpPr/>
          <p:nvPr/>
        </p:nvSpPr>
        <p:spPr>
          <a:xfrm rot="5400000">
            <a:off x="3359001" y="4400022"/>
            <a:ext cx="489000" cy="5956800"/>
          </a:xfrm>
          <a:prstGeom prst="round2SameRect">
            <a:avLst>
              <a:gd fmla="val 16667" name="adj1"/>
              <a:gd fmla="val 0" name="adj2"/>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51"/>
          <p:cNvSpPr/>
          <p:nvPr/>
        </p:nvSpPr>
        <p:spPr>
          <a:xfrm flipH="1" rot="-5400000">
            <a:off x="356285" y="7222722"/>
            <a:ext cx="489000" cy="311400"/>
          </a:xfrm>
          <a:prstGeom prst="round2SameRect">
            <a:avLst>
              <a:gd fmla="val 16667" name="adj1"/>
              <a:gd fmla="val 0" name="adj2"/>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
        <p:nvSpPr>
          <p:cNvPr id="330" name="Google Shape;330;p51"/>
          <p:cNvSpPr txBox="1"/>
          <p:nvPr/>
        </p:nvSpPr>
        <p:spPr>
          <a:xfrm>
            <a:off x="718568" y="7133927"/>
            <a:ext cx="5989500" cy="48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300"/>
              </a:spcAft>
              <a:buNone/>
            </a:pPr>
            <a:r>
              <a:rPr lang="en">
                <a:solidFill>
                  <a:srgbClr val="1B1511"/>
                </a:solidFill>
                <a:latin typeface="Cairo"/>
                <a:ea typeface="Cairo"/>
                <a:cs typeface="Cairo"/>
                <a:sym typeface="Cairo"/>
              </a:rPr>
              <a:t>These waves are not action potentials and do not directly cause contraction.</a:t>
            </a:r>
            <a:endParaRPr>
              <a:solidFill>
                <a:srgbClr val="1B1511"/>
              </a:solidFill>
              <a:latin typeface="Cairo"/>
              <a:ea typeface="Cairo"/>
              <a:cs typeface="Cairo"/>
              <a:sym typeface="Cairo"/>
            </a:endParaRPr>
          </a:p>
        </p:txBody>
      </p:sp>
      <p:sp>
        <p:nvSpPr>
          <p:cNvPr id="331" name="Google Shape;331;p51"/>
          <p:cNvSpPr txBox="1"/>
          <p:nvPr/>
        </p:nvSpPr>
        <p:spPr>
          <a:xfrm>
            <a:off x="451023" y="7143052"/>
            <a:ext cx="311400" cy="48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Cairo"/>
                <a:ea typeface="Cairo"/>
                <a:cs typeface="Cairo"/>
                <a:sym typeface="Cairo"/>
              </a:rPr>
              <a:t>3</a:t>
            </a:r>
            <a:endParaRPr sz="1800">
              <a:solidFill>
                <a:srgbClr val="FFFFFF"/>
              </a:solidFill>
              <a:latin typeface="Cairo"/>
              <a:ea typeface="Cairo"/>
              <a:cs typeface="Cairo"/>
              <a:sym typeface="Cairo"/>
            </a:endParaRPr>
          </a:p>
        </p:txBody>
      </p:sp>
      <p:sp>
        <p:nvSpPr>
          <p:cNvPr id="332" name="Google Shape;332;p51"/>
          <p:cNvSpPr/>
          <p:nvPr/>
        </p:nvSpPr>
        <p:spPr>
          <a:xfrm rot="5400000">
            <a:off x="3309494" y="4994710"/>
            <a:ext cx="588000" cy="5956800"/>
          </a:xfrm>
          <a:prstGeom prst="round2SameRect">
            <a:avLst>
              <a:gd fmla="val 16667" name="adj1"/>
              <a:gd fmla="val 0" name="adj2"/>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51"/>
          <p:cNvSpPr txBox="1"/>
          <p:nvPr/>
        </p:nvSpPr>
        <p:spPr>
          <a:xfrm>
            <a:off x="762425" y="7679100"/>
            <a:ext cx="5819400" cy="58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300"/>
              </a:spcAft>
              <a:buNone/>
            </a:pPr>
            <a:r>
              <a:rPr lang="en">
                <a:solidFill>
                  <a:srgbClr val="1B1511"/>
                </a:solidFill>
                <a:latin typeface="Cairo"/>
                <a:ea typeface="Cairo"/>
                <a:cs typeface="Cairo"/>
                <a:sym typeface="Cairo"/>
              </a:rPr>
              <a:t>Generated by </a:t>
            </a:r>
            <a:r>
              <a:rPr b="1" lang="en">
                <a:solidFill>
                  <a:srgbClr val="1B1511"/>
                </a:solidFill>
                <a:latin typeface="Cairo"/>
                <a:ea typeface="Cairo"/>
                <a:cs typeface="Cairo"/>
                <a:sym typeface="Cairo"/>
              </a:rPr>
              <a:t>interstitial cells of Cajal</a:t>
            </a:r>
            <a:r>
              <a:rPr lang="en">
                <a:solidFill>
                  <a:srgbClr val="1B1511"/>
                </a:solidFill>
                <a:latin typeface="Cairo"/>
                <a:ea typeface="Cairo"/>
                <a:cs typeface="Cairo"/>
                <a:sym typeface="Cairo"/>
              </a:rPr>
              <a:t>, ICC (the GI pacemaker), which are abundant in the myenteric plexuses.</a:t>
            </a:r>
            <a:endParaRPr>
              <a:solidFill>
                <a:srgbClr val="1B1511"/>
              </a:solidFill>
              <a:latin typeface="Cairo"/>
              <a:ea typeface="Cairo"/>
              <a:cs typeface="Cairo"/>
              <a:sym typeface="Cairo"/>
            </a:endParaRPr>
          </a:p>
        </p:txBody>
      </p:sp>
      <p:sp>
        <p:nvSpPr>
          <p:cNvPr id="334" name="Google Shape;334;p51"/>
          <p:cNvSpPr/>
          <p:nvPr/>
        </p:nvSpPr>
        <p:spPr>
          <a:xfrm flipH="1" rot="-5400000">
            <a:off x="306793" y="7817410"/>
            <a:ext cx="588000" cy="311400"/>
          </a:xfrm>
          <a:prstGeom prst="round2SameRect">
            <a:avLst>
              <a:gd fmla="val 16667" name="adj1"/>
              <a:gd fmla="val 0" name="adj2"/>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
        <p:nvSpPr>
          <p:cNvPr id="335" name="Google Shape;335;p51"/>
          <p:cNvSpPr txBox="1"/>
          <p:nvPr/>
        </p:nvSpPr>
        <p:spPr>
          <a:xfrm>
            <a:off x="451031" y="7690089"/>
            <a:ext cx="311400" cy="58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Cairo"/>
                <a:ea typeface="Cairo"/>
                <a:cs typeface="Cairo"/>
                <a:sym typeface="Cairo"/>
              </a:rPr>
              <a:t>4</a:t>
            </a:r>
            <a:endParaRPr sz="1800">
              <a:solidFill>
                <a:srgbClr val="FFFFFF"/>
              </a:solidFill>
              <a:latin typeface="Cairo"/>
              <a:ea typeface="Cairo"/>
              <a:cs typeface="Cairo"/>
              <a:sym typeface="Cairo"/>
            </a:endParaRPr>
          </a:p>
        </p:txBody>
      </p:sp>
      <p:sp>
        <p:nvSpPr>
          <p:cNvPr id="336" name="Google Shape;336;p51"/>
          <p:cNvSpPr/>
          <p:nvPr/>
        </p:nvSpPr>
        <p:spPr>
          <a:xfrm rot="5400000">
            <a:off x="3312675" y="5651754"/>
            <a:ext cx="588000" cy="5956800"/>
          </a:xfrm>
          <a:prstGeom prst="round2SameRect">
            <a:avLst>
              <a:gd fmla="val 16667" name="adj1"/>
              <a:gd fmla="val 0" name="adj2"/>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51"/>
          <p:cNvSpPr txBox="1"/>
          <p:nvPr/>
        </p:nvSpPr>
        <p:spPr>
          <a:xfrm>
            <a:off x="765625" y="8336150"/>
            <a:ext cx="5819400" cy="58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300"/>
              </a:spcAft>
              <a:buNone/>
            </a:pPr>
            <a:r>
              <a:rPr lang="en">
                <a:solidFill>
                  <a:srgbClr val="1B1511"/>
                </a:solidFill>
                <a:latin typeface="Cairo"/>
                <a:ea typeface="Cairo"/>
                <a:cs typeface="Cairo"/>
                <a:sym typeface="Cairo"/>
              </a:rPr>
              <a:t>ICC form a network and are interposed between the smooth muscle layers, with synaptic-like contacts to smooth muscle cells.</a:t>
            </a:r>
            <a:endParaRPr>
              <a:solidFill>
                <a:srgbClr val="1B1511"/>
              </a:solidFill>
              <a:latin typeface="Cairo"/>
              <a:ea typeface="Cairo"/>
              <a:cs typeface="Cairo"/>
              <a:sym typeface="Cairo"/>
            </a:endParaRPr>
          </a:p>
        </p:txBody>
      </p:sp>
      <p:sp>
        <p:nvSpPr>
          <p:cNvPr id="338" name="Google Shape;338;p51"/>
          <p:cNvSpPr/>
          <p:nvPr/>
        </p:nvSpPr>
        <p:spPr>
          <a:xfrm flipH="1" rot="-5400000">
            <a:off x="304289" y="8474454"/>
            <a:ext cx="588000" cy="311400"/>
          </a:xfrm>
          <a:prstGeom prst="round2SameRect">
            <a:avLst>
              <a:gd fmla="val 16667" name="adj1"/>
              <a:gd fmla="val 0" name="adj2"/>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
        <p:nvSpPr>
          <p:cNvPr id="339" name="Google Shape;339;p51"/>
          <p:cNvSpPr txBox="1"/>
          <p:nvPr/>
        </p:nvSpPr>
        <p:spPr>
          <a:xfrm>
            <a:off x="448528" y="8347133"/>
            <a:ext cx="311400" cy="58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Cairo"/>
                <a:ea typeface="Cairo"/>
                <a:cs typeface="Cairo"/>
                <a:sym typeface="Cairo"/>
              </a:rPr>
              <a:t>5</a:t>
            </a:r>
            <a:endParaRPr sz="1800">
              <a:solidFill>
                <a:srgbClr val="FFFFFF"/>
              </a:solidFill>
              <a:latin typeface="Cairo"/>
              <a:ea typeface="Cairo"/>
              <a:cs typeface="Cairo"/>
              <a:sym typeface="Cairo"/>
            </a:endParaRPr>
          </a:p>
        </p:txBody>
      </p:sp>
      <p:sp>
        <p:nvSpPr>
          <p:cNvPr id="340" name="Google Shape;340;p51"/>
          <p:cNvSpPr/>
          <p:nvPr/>
        </p:nvSpPr>
        <p:spPr>
          <a:xfrm rot="5400000">
            <a:off x="3309494" y="6319777"/>
            <a:ext cx="588000" cy="5956800"/>
          </a:xfrm>
          <a:prstGeom prst="round2SameRect">
            <a:avLst>
              <a:gd fmla="val 16667" name="adj1"/>
              <a:gd fmla="val 0" name="adj2"/>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51"/>
          <p:cNvSpPr txBox="1"/>
          <p:nvPr/>
        </p:nvSpPr>
        <p:spPr>
          <a:xfrm>
            <a:off x="762425" y="9004175"/>
            <a:ext cx="5819400" cy="58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300"/>
              </a:spcAft>
              <a:buNone/>
            </a:pPr>
            <a:r>
              <a:rPr lang="en">
                <a:solidFill>
                  <a:srgbClr val="1B1511"/>
                </a:solidFill>
                <a:latin typeface="Cairo"/>
                <a:ea typeface="Cairo"/>
                <a:cs typeface="Cairo"/>
                <a:sym typeface="Cairo"/>
              </a:rPr>
              <a:t>Parasympathetic ↑ the amplitude and frequency of slow waves. Sympathetic ↓ their amplitude and frequency.</a:t>
            </a:r>
            <a:endParaRPr>
              <a:solidFill>
                <a:srgbClr val="1B1511"/>
              </a:solidFill>
              <a:latin typeface="Cairo"/>
              <a:ea typeface="Cairo"/>
              <a:cs typeface="Cairo"/>
              <a:sym typeface="Cairo"/>
            </a:endParaRPr>
          </a:p>
        </p:txBody>
      </p:sp>
      <p:sp>
        <p:nvSpPr>
          <p:cNvPr id="342" name="Google Shape;342;p51"/>
          <p:cNvSpPr/>
          <p:nvPr/>
        </p:nvSpPr>
        <p:spPr>
          <a:xfrm flipH="1" rot="-5400000">
            <a:off x="306793" y="9142477"/>
            <a:ext cx="588000" cy="311400"/>
          </a:xfrm>
          <a:prstGeom prst="round2SameRect">
            <a:avLst>
              <a:gd fmla="val 16667" name="adj1"/>
              <a:gd fmla="val 0" name="adj2"/>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
        <p:nvSpPr>
          <p:cNvPr id="343" name="Google Shape;343;p51"/>
          <p:cNvSpPr txBox="1"/>
          <p:nvPr/>
        </p:nvSpPr>
        <p:spPr>
          <a:xfrm>
            <a:off x="451031" y="9015156"/>
            <a:ext cx="311400" cy="58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Cairo"/>
                <a:ea typeface="Cairo"/>
                <a:cs typeface="Cairo"/>
                <a:sym typeface="Cairo"/>
              </a:rPr>
              <a:t>6</a:t>
            </a:r>
            <a:endParaRPr sz="1800">
              <a:solidFill>
                <a:srgbClr val="FFFFFF"/>
              </a:solidFill>
              <a:latin typeface="Cairo"/>
              <a:ea typeface="Cairo"/>
              <a:cs typeface="Cairo"/>
              <a:sym typeface="Cairo"/>
            </a:endParaRPr>
          </a:p>
        </p:txBody>
      </p:sp>
      <p:sp>
        <p:nvSpPr>
          <p:cNvPr id="344" name="Google Shape;344;p5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45" name="Google Shape;345;p51"/>
          <p:cNvSpPr txBox="1"/>
          <p:nvPr/>
        </p:nvSpPr>
        <p:spPr>
          <a:xfrm>
            <a:off x="231823" y="295325"/>
            <a:ext cx="6122400" cy="49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The Specific Characteristics of Smooth Muscles </a:t>
            </a:r>
            <a:endParaRPr sz="1800">
              <a:solidFill>
                <a:srgbClr val="134F5C"/>
              </a:solidFill>
              <a:highlight>
                <a:srgbClr val="EFEFEF"/>
              </a:highlight>
              <a:latin typeface="Josefin Sans"/>
              <a:ea typeface="Josefin Sans"/>
              <a:cs typeface="Josefin Sans"/>
              <a:sym typeface="Josefin Sans"/>
            </a:endParaRPr>
          </a:p>
        </p:txBody>
      </p:sp>
      <p:sp>
        <p:nvSpPr>
          <p:cNvPr id="346" name="Google Shape;346;p51"/>
          <p:cNvSpPr txBox="1"/>
          <p:nvPr/>
        </p:nvSpPr>
        <p:spPr>
          <a:xfrm>
            <a:off x="231825" y="978188"/>
            <a:ext cx="6122400" cy="35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45818E"/>
                </a:solidFill>
                <a:latin typeface="Cairo"/>
                <a:ea typeface="Cairo"/>
                <a:cs typeface="Cairo"/>
                <a:sym typeface="Cairo"/>
              </a:rPr>
              <a:t>1- Gastrointestinal Smooth Muscle Functions as a Syncytium:</a:t>
            </a:r>
            <a:endParaRPr b="1" sz="1600">
              <a:solidFill>
                <a:srgbClr val="45818E"/>
              </a:solidFill>
              <a:latin typeface="Cairo"/>
              <a:ea typeface="Cairo"/>
              <a:cs typeface="Cairo"/>
              <a:sym typeface="Cairo"/>
            </a:endParaRPr>
          </a:p>
        </p:txBody>
      </p:sp>
      <p:sp>
        <p:nvSpPr>
          <p:cNvPr id="347" name="Google Shape;347;p51"/>
          <p:cNvSpPr txBox="1"/>
          <p:nvPr/>
        </p:nvSpPr>
        <p:spPr>
          <a:xfrm>
            <a:off x="0" y="1417600"/>
            <a:ext cx="4835400" cy="2005800"/>
          </a:xfrm>
          <a:prstGeom prst="rect">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Clr>
                <a:schemeClr val="accent2"/>
              </a:buClr>
              <a:buSzPts val="1400"/>
              <a:buFont typeface="Cairo"/>
              <a:buChar char="●"/>
            </a:pPr>
            <a:r>
              <a:rPr lang="en">
                <a:latin typeface="Cairo"/>
                <a:ea typeface="Cairo"/>
                <a:cs typeface="Cairo"/>
                <a:sym typeface="Cairo"/>
              </a:rPr>
              <a:t>The individual smooth muscle fibers are 200 to 500 μm in length and 2 to 10 μm in diameter, and they are arranged in bundles of as many as 1000 parallel fibers.</a:t>
            </a:r>
            <a:endParaRPr>
              <a:latin typeface="Cairo"/>
              <a:ea typeface="Cairo"/>
              <a:cs typeface="Cairo"/>
              <a:sym typeface="Cairo"/>
            </a:endParaRPr>
          </a:p>
          <a:p>
            <a:pPr indent="-317500" lvl="0" marL="457200" rtl="0" algn="l">
              <a:spcBef>
                <a:spcPts val="500"/>
              </a:spcBef>
              <a:spcAft>
                <a:spcPts val="0"/>
              </a:spcAft>
              <a:buClr>
                <a:schemeClr val="accent2"/>
              </a:buClr>
              <a:buSzPts val="1400"/>
              <a:buFont typeface="Cairo"/>
              <a:buChar char="●"/>
            </a:pPr>
            <a:r>
              <a:rPr lang="en">
                <a:latin typeface="Cairo"/>
                <a:ea typeface="Cairo"/>
                <a:cs typeface="Cairo"/>
                <a:sym typeface="Cairo"/>
              </a:rPr>
              <a:t>Within each bundle, the muscle fibers are electrically connected with one another through large numbers of gap junctions.</a:t>
            </a:r>
            <a:endParaRPr>
              <a:latin typeface="Cairo"/>
              <a:ea typeface="Cairo"/>
              <a:cs typeface="Cairo"/>
              <a:sym typeface="Cairo"/>
            </a:endParaRPr>
          </a:p>
          <a:p>
            <a:pPr indent="-317500" lvl="0" marL="457200" rtl="0" algn="l">
              <a:spcBef>
                <a:spcPts val="500"/>
              </a:spcBef>
              <a:spcAft>
                <a:spcPts val="500"/>
              </a:spcAft>
              <a:buClr>
                <a:schemeClr val="accent2"/>
              </a:buClr>
              <a:buSzPts val="1400"/>
              <a:buFont typeface="Cairo"/>
              <a:buChar char="●"/>
            </a:pPr>
            <a:r>
              <a:rPr lang="en">
                <a:latin typeface="Cairo"/>
                <a:ea typeface="Cairo"/>
                <a:cs typeface="Cairo"/>
                <a:sym typeface="Cairo"/>
              </a:rPr>
              <a:t>Each muscle layer functions as a syncytium; when an action potential is elicited anywhere within the muscle mass, it generally travels in </a:t>
            </a:r>
            <a:r>
              <a:rPr lang="en" u="sng">
                <a:latin typeface="Cairo"/>
                <a:ea typeface="Cairo"/>
                <a:cs typeface="Cairo"/>
                <a:sym typeface="Cairo"/>
              </a:rPr>
              <a:t>all directions</a:t>
            </a:r>
            <a:r>
              <a:rPr lang="en">
                <a:latin typeface="Cairo"/>
                <a:ea typeface="Cairo"/>
                <a:cs typeface="Cairo"/>
                <a:sym typeface="Cairo"/>
              </a:rPr>
              <a:t> in the muscle.</a:t>
            </a:r>
            <a:endParaRPr>
              <a:latin typeface="Cairo"/>
              <a:ea typeface="Cairo"/>
              <a:cs typeface="Cairo"/>
              <a:sym typeface="Cairo"/>
            </a:endParaRPr>
          </a:p>
        </p:txBody>
      </p:sp>
      <p:pic>
        <p:nvPicPr>
          <p:cNvPr id="348" name="Google Shape;348;p51"/>
          <p:cNvPicPr preferRelativeResize="0"/>
          <p:nvPr/>
        </p:nvPicPr>
        <p:blipFill rotWithShape="1">
          <a:blip r:embed="rId3">
            <a:alphaModFix/>
          </a:blip>
          <a:srcRect b="66161" l="25328" r="0" t="0"/>
          <a:stretch/>
        </p:blipFill>
        <p:spPr>
          <a:xfrm>
            <a:off x="4835399" y="1439474"/>
            <a:ext cx="1615925" cy="668976"/>
          </a:xfrm>
          <a:prstGeom prst="rect">
            <a:avLst/>
          </a:prstGeom>
          <a:noFill/>
          <a:ln>
            <a:noFill/>
          </a:ln>
        </p:spPr>
      </p:pic>
      <p:pic>
        <p:nvPicPr>
          <p:cNvPr id="349" name="Google Shape;349;p51"/>
          <p:cNvPicPr preferRelativeResize="0"/>
          <p:nvPr/>
        </p:nvPicPr>
        <p:blipFill rotWithShape="1">
          <a:blip r:embed="rId4">
            <a:alphaModFix/>
          </a:blip>
          <a:srcRect b="8566" l="11396" r="11078" t="7940"/>
          <a:stretch/>
        </p:blipFill>
        <p:spPr>
          <a:xfrm>
            <a:off x="4786500" y="2201201"/>
            <a:ext cx="1713724" cy="1303196"/>
          </a:xfrm>
          <a:prstGeom prst="rect">
            <a:avLst/>
          </a:prstGeom>
          <a:noFill/>
          <a:ln>
            <a:noFill/>
          </a:ln>
        </p:spPr>
      </p:pic>
      <p:sp>
        <p:nvSpPr>
          <p:cNvPr id="350" name="Google Shape;350;p51"/>
          <p:cNvSpPr txBox="1"/>
          <p:nvPr/>
        </p:nvSpPr>
        <p:spPr>
          <a:xfrm>
            <a:off x="231825" y="3684550"/>
            <a:ext cx="6122400" cy="49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45818E"/>
                </a:solidFill>
                <a:latin typeface="Cairo"/>
                <a:ea typeface="Cairo"/>
                <a:cs typeface="Cairo"/>
                <a:sym typeface="Cairo"/>
              </a:rPr>
              <a:t>2- Electrical Activity of Gastrointestinal Smooth Muscle:</a:t>
            </a:r>
            <a:endParaRPr b="1" sz="1600">
              <a:solidFill>
                <a:srgbClr val="45818E"/>
              </a:solidFill>
              <a:latin typeface="Cairo"/>
              <a:ea typeface="Cairo"/>
              <a:cs typeface="Cairo"/>
              <a:sym typeface="Cairo"/>
            </a:endParaRPr>
          </a:p>
        </p:txBody>
      </p:sp>
      <p:sp>
        <p:nvSpPr>
          <p:cNvPr id="351" name="Google Shape;351;p51"/>
          <p:cNvSpPr txBox="1"/>
          <p:nvPr/>
        </p:nvSpPr>
        <p:spPr>
          <a:xfrm>
            <a:off x="0" y="4148900"/>
            <a:ext cx="6543900" cy="757800"/>
          </a:xfrm>
          <a:prstGeom prst="rect">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Clr>
                <a:schemeClr val="accent2"/>
              </a:buClr>
              <a:buSzPts val="1400"/>
              <a:buFont typeface="Cairo"/>
              <a:buChar char="●"/>
            </a:pPr>
            <a:r>
              <a:rPr lang="en">
                <a:solidFill>
                  <a:srgbClr val="1B1511"/>
                </a:solidFill>
                <a:latin typeface="Cairo"/>
                <a:ea typeface="Cairo"/>
                <a:cs typeface="Cairo"/>
                <a:sym typeface="Cairo"/>
              </a:rPr>
              <a:t>The smooth muscle of the gastrointestinal tract is excited by almost </a:t>
            </a:r>
            <a:r>
              <a:rPr b="1" lang="en">
                <a:solidFill>
                  <a:srgbClr val="FF0000"/>
                </a:solidFill>
                <a:latin typeface="Cairo"/>
                <a:ea typeface="Cairo"/>
                <a:cs typeface="Cairo"/>
                <a:sym typeface="Cairo"/>
              </a:rPr>
              <a:t>continual</a:t>
            </a:r>
            <a:r>
              <a:rPr lang="en">
                <a:solidFill>
                  <a:srgbClr val="FF0000"/>
                </a:solidFill>
                <a:latin typeface="Cairo"/>
                <a:ea typeface="Cairo"/>
                <a:cs typeface="Cairo"/>
                <a:sym typeface="Cairo"/>
              </a:rPr>
              <a:t> </a:t>
            </a:r>
            <a:r>
              <a:rPr b="1" lang="en">
                <a:solidFill>
                  <a:srgbClr val="FF0000"/>
                </a:solidFill>
                <a:latin typeface="Cairo"/>
                <a:ea typeface="Cairo"/>
                <a:cs typeface="Cairo"/>
                <a:sym typeface="Cairo"/>
              </a:rPr>
              <a:t>slow</a:t>
            </a:r>
            <a:r>
              <a:rPr lang="en">
                <a:solidFill>
                  <a:srgbClr val="FF0000"/>
                </a:solidFill>
                <a:latin typeface="Cairo"/>
                <a:ea typeface="Cairo"/>
                <a:cs typeface="Cairo"/>
                <a:sym typeface="Cairo"/>
              </a:rPr>
              <a:t>, </a:t>
            </a:r>
            <a:r>
              <a:rPr b="1" lang="en">
                <a:solidFill>
                  <a:srgbClr val="FF0000"/>
                </a:solidFill>
                <a:latin typeface="Cairo"/>
                <a:ea typeface="Cairo"/>
                <a:cs typeface="Cairo"/>
                <a:sym typeface="Cairo"/>
              </a:rPr>
              <a:t>intrinsic electrical activity</a:t>
            </a:r>
            <a:r>
              <a:rPr lang="en">
                <a:solidFill>
                  <a:srgbClr val="1B1511"/>
                </a:solidFill>
                <a:latin typeface="Cairo"/>
                <a:ea typeface="Cairo"/>
                <a:cs typeface="Cairo"/>
                <a:sym typeface="Cairo"/>
              </a:rPr>
              <a:t> along the membranes of the muscle fibers.</a:t>
            </a:r>
            <a:endParaRPr>
              <a:solidFill>
                <a:srgbClr val="1B1511"/>
              </a:solidFill>
              <a:latin typeface="Cairo"/>
              <a:ea typeface="Cairo"/>
              <a:cs typeface="Cairo"/>
              <a:sym typeface="Cairo"/>
            </a:endParaRPr>
          </a:p>
          <a:p>
            <a:pPr indent="-317500" lvl="0" marL="457200" rtl="0" algn="l">
              <a:spcBef>
                <a:spcPts val="500"/>
              </a:spcBef>
              <a:spcAft>
                <a:spcPts val="500"/>
              </a:spcAft>
              <a:buClr>
                <a:schemeClr val="accent2"/>
              </a:buClr>
              <a:buSzPts val="1400"/>
              <a:buFont typeface="Cairo"/>
              <a:buChar char="●"/>
            </a:pPr>
            <a:r>
              <a:rPr lang="en">
                <a:solidFill>
                  <a:srgbClr val="1B1511"/>
                </a:solidFill>
                <a:latin typeface="Cairo"/>
                <a:ea typeface="Cairo"/>
                <a:cs typeface="Cairo"/>
                <a:sym typeface="Cairo"/>
              </a:rPr>
              <a:t>This activity has two basic types of electrical waves:</a:t>
            </a:r>
            <a:endParaRPr>
              <a:solidFill>
                <a:srgbClr val="1B1511"/>
              </a:solidFill>
              <a:latin typeface="Cairo"/>
              <a:ea typeface="Cairo"/>
              <a:cs typeface="Cairo"/>
              <a:sym typeface="Cairo"/>
            </a:endParaRPr>
          </a:p>
        </p:txBody>
      </p:sp>
      <p:sp>
        <p:nvSpPr>
          <p:cNvPr id="352" name="Google Shape;352;p51"/>
          <p:cNvSpPr txBox="1"/>
          <p:nvPr/>
        </p:nvSpPr>
        <p:spPr>
          <a:xfrm>
            <a:off x="232350" y="5549725"/>
            <a:ext cx="4146900" cy="35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rgbClr val="F1C232"/>
                </a:solidFill>
                <a:latin typeface="Josefin Sans"/>
                <a:ea typeface="Josefin Sans"/>
                <a:cs typeface="Josefin Sans"/>
                <a:sym typeface="Josefin Sans"/>
              </a:rPr>
              <a:t>The Slow Waves- Basic Electrical Rhythm</a:t>
            </a:r>
            <a:endParaRPr sz="1600">
              <a:solidFill>
                <a:srgbClr val="F1C232"/>
              </a:solidFill>
              <a:latin typeface="Josefin Sans"/>
              <a:ea typeface="Josefin Sans"/>
              <a:cs typeface="Josefin Sans"/>
              <a:sym typeface="Josefin Sans"/>
            </a:endParaRPr>
          </a:p>
        </p:txBody>
      </p:sp>
      <p:cxnSp>
        <p:nvCxnSpPr>
          <p:cNvPr id="353" name="Google Shape;353;p51"/>
          <p:cNvCxnSpPr/>
          <p:nvPr/>
        </p:nvCxnSpPr>
        <p:spPr>
          <a:xfrm>
            <a:off x="1714900" y="2608575"/>
            <a:ext cx="3756000" cy="169200"/>
          </a:xfrm>
          <a:prstGeom prst="curvedConnector3">
            <a:avLst>
              <a:gd fmla="val 50000" name="adj1"/>
            </a:avLst>
          </a:prstGeom>
          <a:noFill/>
          <a:ln cap="flat" cmpd="sng" w="9525">
            <a:solidFill>
              <a:srgbClr val="999999"/>
            </a:solidFill>
            <a:prstDash val="lgDashDot"/>
            <a:round/>
            <a:headEnd len="med" w="med" type="none"/>
            <a:tailEnd len="med" w="med" type="stealth"/>
          </a:ln>
        </p:spPr>
      </p:cxnSp>
      <p:sp>
        <p:nvSpPr>
          <p:cNvPr id="354" name="Google Shape;354;p51"/>
          <p:cNvSpPr txBox="1"/>
          <p:nvPr/>
        </p:nvSpPr>
        <p:spPr>
          <a:xfrm>
            <a:off x="2105339" y="4990213"/>
            <a:ext cx="2933700" cy="357600"/>
          </a:xfrm>
          <a:prstGeom prst="rect">
            <a:avLst/>
          </a:prstGeom>
          <a:noFill/>
          <a:ln>
            <a:noFill/>
          </a:ln>
        </p:spPr>
        <p:txBody>
          <a:bodyPr anchorCtr="0" anchor="ctr" bIns="91425" lIns="91425" spcFirstLastPara="1" rIns="91425" wrap="square" tIns="91425">
            <a:noAutofit/>
          </a:bodyPr>
          <a:lstStyle/>
          <a:p>
            <a:pPr indent="-317500" lvl="1" marL="914400" rtl="0" algn="l">
              <a:spcBef>
                <a:spcPts val="0"/>
              </a:spcBef>
              <a:spcAft>
                <a:spcPts val="500"/>
              </a:spcAft>
              <a:buClr>
                <a:srgbClr val="134F5C"/>
              </a:buClr>
              <a:buSzPts val="1400"/>
              <a:buFont typeface="Cairo"/>
              <a:buChar char="○"/>
            </a:pPr>
            <a:r>
              <a:rPr lang="en">
                <a:solidFill>
                  <a:srgbClr val="1B1511"/>
                </a:solidFill>
                <a:highlight>
                  <a:srgbClr val="D9EAD3"/>
                </a:highlight>
                <a:latin typeface="Cairo"/>
                <a:ea typeface="Cairo"/>
                <a:cs typeface="Cairo"/>
                <a:sym typeface="Cairo"/>
              </a:rPr>
              <a:t>Spike Potential</a:t>
            </a:r>
            <a:endParaRPr>
              <a:solidFill>
                <a:srgbClr val="1B1511"/>
              </a:solidFill>
              <a:highlight>
                <a:srgbClr val="D9EAD3"/>
              </a:highlight>
              <a:latin typeface="Cairo"/>
              <a:ea typeface="Cairo"/>
              <a:cs typeface="Cairo"/>
              <a:sym typeface="Cairo"/>
            </a:endParaRPr>
          </a:p>
        </p:txBody>
      </p:sp>
      <p:sp>
        <p:nvSpPr>
          <p:cNvPr id="355" name="Google Shape;355;p51"/>
          <p:cNvSpPr txBox="1"/>
          <p:nvPr/>
        </p:nvSpPr>
        <p:spPr>
          <a:xfrm>
            <a:off x="87839" y="4990200"/>
            <a:ext cx="2475600" cy="357600"/>
          </a:xfrm>
          <a:prstGeom prst="rect">
            <a:avLst/>
          </a:prstGeom>
          <a:noFill/>
          <a:ln>
            <a:noFill/>
          </a:ln>
        </p:spPr>
        <p:txBody>
          <a:bodyPr anchorCtr="0" anchor="ctr" bIns="91425" lIns="91425" spcFirstLastPara="1" rIns="91425" wrap="square" tIns="91425">
            <a:noAutofit/>
          </a:bodyPr>
          <a:lstStyle/>
          <a:p>
            <a:pPr indent="-317500" lvl="1" marL="914400" rtl="0" algn="l">
              <a:spcBef>
                <a:spcPts val="0"/>
              </a:spcBef>
              <a:spcAft>
                <a:spcPts val="500"/>
              </a:spcAft>
              <a:buClr>
                <a:srgbClr val="134F5C"/>
              </a:buClr>
              <a:buSzPts val="1400"/>
              <a:buFont typeface="Cairo"/>
              <a:buChar char="○"/>
            </a:pPr>
            <a:r>
              <a:rPr lang="en">
                <a:solidFill>
                  <a:srgbClr val="1B1511"/>
                </a:solidFill>
                <a:highlight>
                  <a:srgbClr val="FFF2CC"/>
                </a:highlight>
                <a:latin typeface="Cairo"/>
                <a:ea typeface="Cairo"/>
                <a:cs typeface="Cairo"/>
                <a:sym typeface="Cairo"/>
              </a:rPr>
              <a:t>Slow Waves</a:t>
            </a:r>
            <a:endParaRPr>
              <a:solidFill>
                <a:srgbClr val="1B1511"/>
              </a:solidFill>
              <a:highlight>
                <a:srgbClr val="FFF2CC"/>
              </a:highlight>
              <a:latin typeface="Cairo"/>
              <a:ea typeface="Cairo"/>
              <a:cs typeface="Cairo"/>
              <a:sym typeface="Cairo"/>
            </a:endParaRPr>
          </a:p>
        </p:txBody>
      </p:sp>
      <p:sp>
        <p:nvSpPr>
          <p:cNvPr id="356" name="Google Shape;356;p51"/>
          <p:cNvSpPr txBox="1"/>
          <p:nvPr/>
        </p:nvSpPr>
        <p:spPr>
          <a:xfrm>
            <a:off x="4835650" y="1156500"/>
            <a:ext cx="16158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B7B7B7"/>
                </a:solidFill>
                <a:latin typeface="Cairo"/>
                <a:ea typeface="Cairo"/>
                <a:cs typeface="Cairo"/>
                <a:sym typeface="Cairo"/>
              </a:rPr>
              <a:t>Same as cardiac muscles </a:t>
            </a:r>
            <a:endParaRPr sz="1000">
              <a:solidFill>
                <a:srgbClr val="B7B7B7"/>
              </a:solidFill>
              <a:latin typeface="Cairo"/>
              <a:ea typeface="Cairo"/>
              <a:cs typeface="Cairo"/>
              <a:sym typeface="Cairo"/>
            </a:endParaRPr>
          </a:p>
        </p:txBody>
      </p:sp>
      <p:sp>
        <p:nvSpPr>
          <p:cNvPr id="357" name="Google Shape;357;p51"/>
          <p:cNvSpPr txBox="1"/>
          <p:nvPr/>
        </p:nvSpPr>
        <p:spPr>
          <a:xfrm>
            <a:off x="4483025" y="4610700"/>
            <a:ext cx="2103300" cy="869400"/>
          </a:xfrm>
          <a:prstGeom prst="rect">
            <a:avLst/>
          </a:prstGeom>
          <a:noFill/>
          <a:ln cap="flat" cmpd="sng" w="9525">
            <a:solidFill>
              <a:srgbClr val="B7B7B7"/>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B7B7B7"/>
                </a:solidFill>
                <a:latin typeface="Cairo"/>
                <a:ea typeface="Cairo"/>
                <a:cs typeface="Cairo"/>
                <a:sym typeface="Cairo"/>
              </a:rPr>
              <a:t>Action </a:t>
            </a:r>
            <a:r>
              <a:rPr lang="en" sz="1000">
                <a:solidFill>
                  <a:srgbClr val="B7B7B7"/>
                </a:solidFill>
                <a:latin typeface="Cairo"/>
                <a:ea typeface="Cairo"/>
                <a:cs typeface="Cairo"/>
                <a:sym typeface="Cairo"/>
              </a:rPr>
              <a:t>potential is </a:t>
            </a:r>
            <a:r>
              <a:rPr lang="en" sz="1000">
                <a:solidFill>
                  <a:srgbClr val="B7B7B7"/>
                </a:solidFill>
                <a:latin typeface="Cairo"/>
                <a:ea typeface="Cairo"/>
                <a:cs typeface="Cairo"/>
                <a:sym typeface="Cairo"/>
              </a:rPr>
              <a:t>20 times longer than other cells action </a:t>
            </a:r>
            <a:r>
              <a:rPr lang="en" sz="1000">
                <a:solidFill>
                  <a:srgbClr val="B7B7B7"/>
                </a:solidFill>
                <a:latin typeface="Cairo"/>
                <a:ea typeface="Cairo"/>
                <a:cs typeface="Cairo"/>
                <a:sym typeface="Cairo"/>
              </a:rPr>
              <a:t>potentials why?!</a:t>
            </a:r>
            <a:endParaRPr sz="1000">
              <a:solidFill>
                <a:srgbClr val="B7B7B7"/>
              </a:solidFill>
              <a:latin typeface="Cairo"/>
              <a:ea typeface="Cairo"/>
              <a:cs typeface="Cairo"/>
              <a:sym typeface="Cairo"/>
            </a:endParaRPr>
          </a:p>
          <a:p>
            <a:pPr indent="0" lvl="0" marL="0" rtl="0" algn="l">
              <a:spcBef>
                <a:spcPts val="0"/>
              </a:spcBef>
              <a:spcAft>
                <a:spcPts val="0"/>
              </a:spcAft>
              <a:buNone/>
            </a:pPr>
            <a:r>
              <a:rPr lang="en" sz="1000">
                <a:solidFill>
                  <a:srgbClr val="B7B7B7"/>
                </a:solidFill>
                <a:latin typeface="Cairo"/>
                <a:ea typeface="Cairo"/>
                <a:cs typeface="Cairo"/>
                <a:sym typeface="Cairo"/>
              </a:rPr>
              <a:t>To make sure or to guarantee that enough Calcium can influx..</a:t>
            </a:r>
            <a:endParaRPr sz="1000">
              <a:solidFill>
                <a:srgbClr val="B7B7B7"/>
              </a:solidFill>
              <a:latin typeface="Cairo"/>
              <a:ea typeface="Cairo"/>
              <a:cs typeface="Cairo"/>
              <a:sym typeface="Cairo"/>
            </a:endParaRPr>
          </a:p>
        </p:txBody>
      </p:sp>
      <p:sp>
        <p:nvSpPr>
          <p:cNvPr id="358" name="Google Shape;358;p51"/>
          <p:cNvSpPr/>
          <p:nvPr/>
        </p:nvSpPr>
        <p:spPr>
          <a:xfrm>
            <a:off x="-16" y="-15"/>
            <a:ext cx="6858000" cy="9903000"/>
          </a:xfrm>
          <a:prstGeom prst="frame">
            <a:avLst>
              <a:gd fmla="val 1366" name="adj1"/>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sp>
        <p:nvSpPr>
          <p:cNvPr id="363" name="Google Shape;363;p52"/>
          <p:cNvSpPr/>
          <p:nvPr/>
        </p:nvSpPr>
        <p:spPr>
          <a:xfrm rot="5400000">
            <a:off x="3311457" y="4964577"/>
            <a:ext cx="588000" cy="5956800"/>
          </a:xfrm>
          <a:prstGeom prst="round2SameRect">
            <a:avLst>
              <a:gd fmla="val 16667" name="adj1"/>
              <a:gd fmla="val 0" name="adj2"/>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iro"/>
              <a:ea typeface="Cairo"/>
              <a:cs typeface="Cairo"/>
              <a:sym typeface="Cairo"/>
            </a:endParaRPr>
          </a:p>
        </p:txBody>
      </p:sp>
      <p:sp>
        <p:nvSpPr>
          <p:cNvPr id="364" name="Google Shape;364;p52"/>
          <p:cNvSpPr/>
          <p:nvPr/>
        </p:nvSpPr>
        <p:spPr>
          <a:xfrm rot="5400000">
            <a:off x="3314638" y="4296554"/>
            <a:ext cx="588000" cy="5956800"/>
          </a:xfrm>
          <a:prstGeom prst="round2SameRect">
            <a:avLst>
              <a:gd fmla="val 16667" name="adj1"/>
              <a:gd fmla="val 0" name="adj2"/>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iro"/>
              <a:ea typeface="Cairo"/>
              <a:cs typeface="Cairo"/>
              <a:sym typeface="Cairo"/>
            </a:endParaRPr>
          </a:p>
        </p:txBody>
      </p:sp>
      <p:sp>
        <p:nvSpPr>
          <p:cNvPr id="365" name="Google Shape;365;p52"/>
          <p:cNvSpPr/>
          <p:nvPr/>
        </p:nvSpPr>
        <p:spPr>
          <a:xfrm rot="5400000">
            <a:off x="3311457" y="3639510"/>
            <a:ext cx="588000" cy="5956800"/>
          </a:xfrm>
          <a:prstGeom prst="round2SameRect">
            <a:avLst>
              <a:gd fmla="val 16667" name="adj1"/>
              <a:gd fmla="val 0" name="adj2"/>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iro"/>
              <a:ea typeface="Cairo"/>
              <a:cs typeface="Cairo"/>
              <a:sym typeface="Cairo"/>
            </a:endParaRPr>
          </a:p>
        </p:txBody>
      </p:sp>
      <p:sp>
        <p:nvSpPr>
          <p:cNvPr id="366" name="Google Shape;366;p52"/>
          <p:cNvSpPr txBox="1"/>
          <p:nvPr/>
        </p:nvSpPr>
        <p:spPr>
          <a:xfrm>
            <a:off x="764388" y="7648975"/>
            <a:ext cx="5819400" cy="58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300"/>
              </a:spcAft>
              <a:buNone/>
            </a:pPr>
            <a:r>
              <a:rPr lang="en">
                <a:solidFill>
                  <a:srgbClr val="1B1511"/>
                </a:solidFill>
                <a:latin typeface="Cairo"/>
                <a:ea typeface="Cairo"/>
                <a:cs typeface="Cairo"/>
                <a:sym typeface="Cairo"/>
              </a:rPr>
              <a:t>They are usually ranging between 1 and 10 spikes per second.</a:t>
            </a:r>
            <a:endParaRPr>
              <a:solidFill>
                <a:srgbClr val="1B1511"/>
              </a:solidFill>
              <a:latin typeface="Cairo"/>
              <a:ea typeface="Cairo"/>
              <a:cs typeface="Cairo"/>
              <a:sym typeface="Cairo"/>
            </a:endParaRPr>
          </a:p>
        </p:txBody>
      </p:sp>
      <p:sp>
        <p:nvSpPr>
          <p:cNvPr id="367" name="Google Shape;367;p52"/>
          <p:cNvSpPr txBox="1"/>
          <p:nvPr/>
        </p:nvSpPr>
        <p:spPr>
          <a:xfrm>
            <a:off x="767588" y="6980950"/>
            <a:ext cx="5819400" cy="58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300"/>
              </a:spcAft>
              <a:buNone/>
            </a:pPr>
            <a:r>
              <a:rPr lang="en">
                <a:solidFill>
                  <a:srgbClr val="1B1511"/>
                </a:solidFill>
                <a:latin typeface="Cairo"/>
                <a:ea typeface="Cairo"/>
                <a:cs typeface="Cairo"/>
                <a:sym typeface="Cairo"/>
              </a:rPr>
              <a:t>The higher the slow wave potential rises, the greater the frequency of the spike potentials.</a:t>
            </a:r>
            <a:endParaRPr>
              <a:solidFill>
                <a:srgbClr val="1B1511"/>
              </a:solidFill>
              <a:latin typeface="Cairo"/>
              <a:ea typeface="Cairo"/>
              <a:cs typeface="Cairo"/>
              <a:sym typeface="Cairo"/>
            </a:endParaRPr>
          </a:p>
        </p:txBody>
      </p:sp>
      <p:sp>
        <p:nvSpPr>
          <p:cNvPr id="368" name="Google Shape;368;p52"/>
          <p:cNvSpPr txBox="1"/>
          <p:nvPr/>
        </p:nvSpPr>
        <p:spPr>
          <a:xfrm>
            <a:off x="764388" y="6323900"/>
            <a:ext cx="5819400" cy="58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300"/>
              </a:spcAft>
              <a:buNone/>
            </a:pPr>
            <a:r>
              <a:rPr lang="en">
                <a:solidFill>
                  <a:srgbClr val="1B1511"/>
                </a:solidFill>
                <a:latin typeface="Cairo"/>
                <a:ea typeface="Cairo"/>
                <a:cs typeface="Cairo"/>
                <a:sym typeface="Cairo"/>
              </a:rPr>
              <a:t>The rising phase of AP is caused by inflow of large numbers of Ca++ along with smaller numbers of Na+ (Slow Ca++-Na+ channels).</a:t>
            </a:r>
            <a:endParaRPr>
              <a:solidFill>
                <a:srgbClr val="1B1511"/>
              </a:solidFill>
              <a:latin typeface="Cairo"/>
              <a:ea typeface="Cairo"/>
              <a:cs typeface="Cairo"/>
              <a:sym typeface="Cairo"/>
            </a:endParaRPr>
          </a:p>
        </p:txBody>
      </p:sp>
      <p:sp>
        <p:nvSpPr>
          <p:cNvPr id="369" name="Google Shape;369;p52"/>
          <p:cNvSpPr/>
          <p:nvPr/>
        </p:nvSpPr>
        <p:spPr>
          <a:xfrm flipH="1" rot="-5400000">
            <a:off x="308755" y="7787277"/>
            <a:ext cx="588000" cy="311400"/>
          </a:xfrm>
          <a:prstGeom prst="round2SameRect">
            <a:avLst>
              <a:gd fmla="val 16667" name="adj1"/>
              <a:gd fmla="val 0" name="adj2"/>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
        <p:nvSpPr>
          <p:cNvPr id="370" name="Google Shape;370;p52"/>
          <p:cNvSpPr/>
          <p:nvPr/>
        </p:nvSpPr>
        <p:spPr>
          <a:xfrm flipH="1" rot="-5400000">
            <a:off x="306252" y="7119254"/>
            <a:ext cx="588000" cy="311400"/>
          </a:xfrm>
          <a:prstGeom prst="round2SameRect">
            <a:avLst>
              <a:gd fmla="val 16667" name="adj1"/>
              <a:gd fmla="val 0" name="adj2"/>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
        <p:nvSpPr>
          <p:cNvPr id="371" name="Google Shape;371;p52"/>
          <p:cNvSpPr txBox="1"/>
          <p:nvPr/>
        </p:nvSpPr>
        <p:spPr>
          <a:xfrm>
            <a:off x="452993" y="7659956"/>
            <a:ext cx="311400" cy="58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Cairo"/>
                <a:ea typeface="Cairo"/>
                <a:cs typeface="Cairo"/>
                <a:sym typeface="Cairo"/>
              </a:rPr>
              <a:t>6</a:t>
            </a:r>
            <a:endParaRPr sz="1800">
              <a:solidFill>
                <a:srgbClr val="FFFFFF"/>
              </a:solidFill>
              <a:latin typeface="Cairo"/>
              <a:ea typeface="Cairo"/>
              <a:cs typeface="Cairo"/>
              <a:sym typeface="Cairo"/>
            </a:endParaRPr>
          </a:p>
        </p:txBody>
      </p:sp>
      <p:sp>
        <p:nvSpPr>
          <p:cNvPr id="372" name="Google Shape;372;p52"/>
          <p:cNvSpPr txBox="1"/>
          <p:nvPr/>
        </p:nvSpPr>
        <p:spPr>
          <a:xfrm>
            <a:off x="450490" y="6991933"/>
            <a:ext cx="311400" cy="58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Cairo"/>
                <a:ea typeface="Cairo"/>
                <a:cs typeface="Cairo"/>
                <a:sym typeface="Cairo"/>
              </a:rPr>
              <a:t>5</a:t>
            </a:r>
            <a:endParaRPr sz="1800">
              <a:solidFill>
                <a:srgbClr val="FFFFFF"/>
              </a:solidFill>
              <a:latin typeface="Cairo"/>
              <a:ea typeface="Cairo"/>
              <a:cs typeface="Cairo"/>
              <a:sym typeface="Cairo"/>
            </a:endParaRPr>
          </a:p>
        </p:txBody>
      </p:sp>
      <p:sp>
        <p:nvSpPr>
          <p:cNvPr id="373" name="Google Shape;373;p52"/>
          <p:cNvSpPr/>
          <p:nvPr/>
        </p:nvSpPr>
        <p:spPr>
          <a:xfrm flipH="1" rot="-5400000">
            <a:off x="308755" y="6462210"/>
            <a:ext cx="588000" cy="311400"/>
          </a:xfrm>
          <a:prstGeom prst="round2SameRect">
            <a:avLst>
              <a:gd fmla="val 16667" name="adj1"/>
              <a:gd fmla="val 0" name="adj2"/>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
        <p:nvSpPr>
          <p:cNvPr id="374" name="Google Shape;374;p52"/>
          <p:cNvSpPr txBox="1"/>
          <p:nvPr/>
        </p:nvSpPr>
        <p:spPr>
          <a:xfrm>
            <a:off x="452993" y="6334889"/>
            <a:ext cx="311400" cy="58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Cairo"/>
                <a:ea typeface="Cairo"/>
                <a:cs typeface="Cairo"/>
                <a:sym typeface="Cairo"/>
              </a:rPr>
              <a:t>4</a:t>
            </a:r>
            <a:endParaRPr sz="1800">
              <a:solidFill>
                <a:srgbClr val="FFFFFF"/>
              </a:solidFill>
              <a:latin typeface="Cairo"/>
              <a:ea typeface="Cairo"/>
              <a:cs typeface="Cairo"/>
              <a:sym typeface="Cairo"/>
            </a:endParaRPr>
          </a:p>
        </p:txBody>
      </p:sp>
      <p:sp>
        <p:nvSpPr>
          <p:cNvPr id="375" name="Google Shape;375;p52"/>
          <p:cNvSpPr/>
          <p:nvPr/>
        </p:nvSpPr>
        <p:spPr>
          <a:xfrm rot="5400000">
            <a:off x="3310040" y="2975215"/>
            <a:ext cx="585900" cy="5956800"/>
          </a:xfrm>
          <a:prstGeom prst="round2SameRect">
            <a:avLst>
              <a:gd fmla="val 16667" name="adj1"/>
              <a:gd fmla="val 0" name="adj2"/>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iro"/>
              <a:ea typeface="Cairo"/>
              <a:cs typeface="Cairo"/>
              <a:sym typeface="Cairo"/>
            </a:endParaRPr>
          </a:p>
        </p:txBody>
      </p:sp>
      <p:sp>
        <p:nvSpPr>
          <p:cNvPr id="376" name="Google Shape;376;p52"/>
          <p:cNvSpPr txBox="1"/>
          <p:nvPr/>
        </p:nvSpPr>
        <p:spPr>
          <a:xfrm>
            <a:off x="750750" y="5660675"/>
            <a:ext cx="5956800" cy="58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300"/>
              </a:spcAft>
              <a:buNone/>
            </a:pPr>
            <a:r>
              <a:rPr lang="en">
                <a:solidFill>
                  <a:srgbClr val="1B1511"/>
                </a:solidFill>
                <a:latin typeface="Cairo"/>
                <a:ea typeface="Cairo"/>
                <a:cs typeface="Cairo"/>
                <a:sym typeface="Cairo"/>
              </a:rPr>
              <a:t>Spikes of action potential superimpose on depolarization of slow waves followed by contraction.</a:t>
            </a:r>
            <a:endParaRPr>
              <a:solidFill>
                <a:srgbClr val="1B1511"/>
              </a:solidFill>
              <a:latin typeface="Cairo"/>
              <a:ea typeface="Cairo"/>
              <a:cs typeface="Cairo"/>
              <a:sym typeface="Cairo"/>
            </a:endParaRPr>
          </a:p>
        </p:txBody>
      </p:sp>
      <p:sp>
        <p:nvSpPr>
          <p:cNvPr id="377" name="Google Shape;377;p52"/>
          <p:cNvSpPr/>
          <p:nvPr/>
        </p:nvSpPr>
        <p:spPr>
          <a:xfrm flipH="1" rot="-5400000">
            <a:off x="307310" y="5797915"/>
            <a:ext cx="585900" cy="311400"/>
          </a:xfrm>
          <a:prstGeom prst="round2SameRect">
            <a:avLst>
              <a:gd fmla="val 16667" name="adj1"/>
              <a:gd fmla="val 0" name="adj2"/>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
        <p:nvSpPr>
          <p:cNvPr id="378" name="Google Shape;378;p52"/>
          <p:cNvSpPr txBox="1"/>
          <p:nvPr/>
        </p:nvSpPr>
        <p:spPr>
          <a:xfrm>
            <a:off x="450498" y="5671606"/>
            <a:ext cx="311400" cy="58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Cairo"/>
                <a:ea typeface="Cairo"/>
                <a:cs typeface="Cairo"/>
                <a:sym typeface="Cairo"/>
              </a:rPr>
              <a:t>3</a:t>
            </a:r>
            <a:endParaRPr sz="1800">
              <a:solidFill>
                <a:srgbClr val="FFFFFF"/>
              </a:solidFill>
              <a:latin typeface="Cairo"/>
              <a:ea typeface="Cairo"/>
              <a:cs typeface="Cairo"/>
              <a:sym typeface="Cairo"/>
            </a:endParaRPr>
          </a:p>
        </p:txBody>
      </p:sp>
      <p:sp>
        <p:nvSpPr>
          <p:cNvPr id="379" name="Google Shape;379;p52"/>
          <p:cNvSpPr/>
          <p:nvPr/>
        </p:nvSpPr>
        <p:spPr>
          <a:xfrm rot="5400000">
            <a:off x="3310027" y="2322900"/>
            <a:ext cx="585900" cy="5956800"/>
          </a:xfrm>
          <a:prstGeom prst="round2SameRect">
            <a:avLst>
              <a:gd fmla="val 16667" name="adj1"/>
              <a:gd fmla="val 0" name="adj2"/>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iro"/>
              <a:ea typeface="Cairo"/>
              <a:cs typeface="Cairo"/>
              <a:sym typeface="Cairo"/>
            </a:endParaRPr>
          </a:p>
        </p:txBody>
      </p:sp>
      <p:sp>
        <p:nvSpPr>
          <p:cNvPr id="380" name="Google Shape;380;p52"/>
          <p:cNvSpPr txBox="1"/>
          <p:nvPr/>
        </p:nvSpPr>
        <p:spPr>
          <a:xfrm>
            <a:off x="761894" y="5008353"/>
            <a:ext cx="5819400" cy="58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300"/>
              </a:spcAft>
              <a:buNone/>
            </a:pPr>
            <a:r>
              <a:rPr lang="en">
                <a:solidFill>
                  <a:srgbClr val="1B1511"/>
                </a:solidFill>
                <a:latin typeface="Cairo"/>
                <a:ea typeface="Cairo"/>
                <a:cs typeface="Cairo"/>
                <a:sym typeface="Cairo"/>
              </a:rPr>
              <a:t>Each spike lasts as long as 10 to 20 msec. They are 10 to 40 times the action potentials in large nerve fibers.</a:t>
            </a:r>
            <a:endParaRPr>
              <a:solidFill>
                <a:srgbClr val="1B1511"/>
              </a:solidFill>
              <a:latin typeface="Cairo"/>
              <a:ea typeface="Cairo"/>
              <a:cs typeface="Cairo"/>
              <a:sym typeface="Cairo"/>
            </a:endParaRPr>
          </a:p>
        </p:txBody>
      </p:sp>
      <p:sp>
        <p:nvSpPr>
          <p:cNvPr id="381" name="Google Shape;381;p52"/>
          <p:cNvSpPr/>
          <p:nvPr/>
        </p:nvSpPr>
        <p:spPr>
          <a:xfrm flipH="1" rot="-5400000">
            <a:off x="307300" y="5145600"/>
            <a:ext cx="585900" cy="311400"/>
          </a:xfrm>
          <a:prstGeom prst="round2SameRect">
            <a:avLst>
              <a:gd fmla="val 16667" name="adj1"/>
              <a:gd fmla="val 0" name="adj2"/>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
        <p:nvSpPr>
          <p:cNvPr id="382" name="Google Shape;382;p52"/>
          <p:cNvSpPr txBox="1"/>
          <p:nvPr/>
        </p:nvSpPr>
        <p:spPr>
          <a:xfrm>
            <a:off x="450488" y="5019291"/>
            <a:ext cx="311400" cy="58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Cairo"/>
                <a:ea typeface="Cairo"/>
                <a:cs typeface="Cairo"/>
                <a:sym typeface="Cairo"/>
              </a:rPr>
              <a:t>2</a:t>
            </a:r>
            <a:endParaRPr sz="1800">
              <a:solidFill>
                <a:srgbClr val="FFFFFF"/>
              </a:solidFill>
              <a:latin typeface="Cairo"/>
              <a:ea typeface="Cairo"/>
              <a:cs typeface="Cairo"/>
              <a:sym typeface="Cairo"/>
            </a:endParaRPr>
          </a:p>
        </p:txBody>
      </p:sp>
      <p:sp>
        <p:nvSpPr>
          <p:cNvPr id="383" name="Google Shape;383;p52"/>
          <p:cNvSpPr/>
          <p:nvPr/>
        </p:nvSpPr>
        <p:spPr>
          <a:xfrm rot="5400000">
            <a:off x="3313407" y="1676225"/>
            <a:ext cx="588000" cy="5956800"/>
          </a:xfrm>
          <a:prstGeom prst="round2SameRect">
            <a:avLst>
              <a:gd fmla="val 16667" name="adj1"/>
              <a:gd fmla="val 0" name="adj2"/>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iro"/>
              <a:ea typeface="Cairo"/>
              <a:cs typeface="Cairo"/>
              <a:sym typeface="Cairo"/>
            </a:endParaRPr>
          </a:p>
        </p:txBody>
      </p:sp>
      <p:sp>
        <p:nvSpPr>
          <p:cNvPr id="384" name="Google Shape;384;p52"/>
          <p:cNvSpPr txBox="1"/>
          <p:nvPr/>
        </p:nvSpPr>
        <p:spPr>
          <a:xfrm>
            <a:off x="766325" y="4360625"/>
            <a:ext cx="5819400" cy="58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300"/>
              </a:spcAft>
              <a:buNone/>
            </a:pPr>
            <a:r>
              <a:rPr lang="en">
                <a:solidFill>
                  <a:srgbClr val="1B1511"/>
                </a:solidFill>
                <a:latin typeface="Cairo"/>
                <a:ea typeface="Cairo"/>
                <a:cs typeface="Cairo"/>
                <a:sym typeface="Cairo"/>
              </a:rPr>
              <a:t>They are true action potentials that occur automatically when </a:t>
            </a:r>
            <a:r>
              <a:rPr b="1" lang="en">
                <a:solidFill>
                  <a:srgbClr val="1B1511"/>
                </a:solidFill>
                <a:latin typeface="Cairo"/>
                <a:ea typeface="Cairo"/>
                <a:cs typeface="Cairo"/>
                <a:sym typeface="Cairo"/>
              </a:rPr>
              <a:t>RMP rises above -40 mv</a:t>
            </a:r>
            <a:r>
              <a:rPr lang="en">
                <a:solidFill>
                  <a:srgbClr val="1B1511"/>
                </a:solidFill>
                <a:latin typeface="Cairo"/>
                <a:ea typeface="Cairo"/>
                <a:cs typeface="Cairo"/>
                <a:sym typeface="Cairo"/>
              </a:rPr>
              <a:t> [RMP= -(50) to (-60) mv].</a:t>
            </a:r>
            <a:endParaRPr>
              <a:solidFill>
                <a:srgbClr val="1B1511"/>
              </a:solidFill>
              <a:latin typeface="Cairo"/>
              <a:ea typeface="Cairo"/>
              <a:cs typeface="Cairo"/>
              <a:sym typeface="Cairo"/>
            </a:endParaRPr>
          </a:p>
        </p:txBody>
      </p:sp>
      <p:sp>
        <p:nvSpPr>
          <p:cNvPr id="385" name="Google Shape;385;p52"/>
          <p:cNvSpPr/>
          <p:nvPr/>
        </p:nvSpPr>
        <p:spPr>
          <a:xfrm flipH="1" rot="-5400000">
            <a:off x="312200" y="4498925"/>
            <a:ext cx="588000" cy="311400"/>
          </a:xfrm>
          <a:prstGeom prst="round2SameRect">
            <a:avLst>
              <a:gd fmla="val 16667" name="adj1"/>
              <a:gd fmla="val 0" name="adj2"/>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
        <p:nvSpPr>
          <p:cNvPr id="386" name="Google Shape;386;p52"/>
          <p:cNvSpPr txBox="1"/>
          <p:nvPr/>
        </p:nvSpPr>
        <p:spPr>
          <a:xfrm>
            <a:off x="456438" y="4371604"/>
            <a:ext cx="311400" cy="58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Cairo"/>
                <a:ea typeface="Cairo"/>
                <a:cs typeface="Cairo"/>
                <a:sym typeface="Cairo"/>
              </a:rPr>
              <a:t>1</a:t>
            </a:r>
            <a:endParaRPr sz="1800">
              <a:solidFill>
                <a:srgbClr val="FFFFFF"/>
              </a:solidFill>
              <a:latin typeface="Cairo"/>
              <a:ea typeface="Cairo"/>
              <a:cs typeface="Cairo"/>
              <a:sym typeface="Cairo"/>
            </a:endParaRPr>
          </a:p>
        </p:txBody>
      </p:sp>
      <p:sp>
        <p:nvSpPr>
          <p:cNvPr id="387" name="Google Shape;387;p52"/>
          <p:cNvSpPr txBox="1"/>
          <p:nvPr/>
        </p:nvSpPr>
        <p:spPr>
          <a:xfrm>
            <a:off x="261375" y="727050"/>
            <a:ext cx="6122400" cy="37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134F5C"/>
                </a:solidFill>
                <a:latin typeface="Josefin Sans"/>
                <a:ea typeface="Josefin Sans"/>
                <a:cs typeface="Josefin Sans"/>
                <a:sym typeface="Josefin Sans"/>
              </a:rPr>
              <a:t>Slow Waves are Generated by Interstitial Cells of Cajal</a:t>
            </a:r>
            <a:endParaRPr>
              <a:solidFill>
                <a:srgbClr val="134F5C"/>
              </a:solidFill>
              <a:latin typeface="Josefin Sans"/>
              <a:ea typeface="Josefin Sans"/>
              <a:cs typeface="Josefin Sans"/>
              <a:sym typeface="Josefin Sans"/>
            </a:endParaRPr>
          </a:p>
        </p:txBody>
      </p:sp>
      <p:pic>
        <p:nvPicPr>
          <p:cNvPr id="388" name="Google Shape;388;p52"/>
          <p:cNvPicPr preferRelativeResize="0"/>
          <p:nvPr/>
        </p:nvPicPr>
        <p:blipFill rotWithShape="1">
          <a:blip r:embed="rId3">
            <a:alphaModFix/>
          </a:blip>
          <a:srcRect b="11511" l="11071" r="12153" t="19924"/>
          <a:stretch/>
        </p:blipFill>
        <p:spPr>
          <a:xfrm>
            <a:off x="433450" y="1239025"/>
            <a:ext cx="3025126" cy="1934474"/>
          </a:xfrm>
          <a:prstGeom prst="rect">
            <a:avLst/>
          </a:prstGeom>
          <a:noFill/>
          <a:ln>
            <a:noFill/>
          </a:ln>
        </p:spPr>
      </p:pic>
      <p:pic>
        <p:nvPicPr>
          <p:cNvPr id="389" name="Google Shape;389;p52"/>
          <p:cNvPicPr preferRelativeResize="0"/>
          <p:nvPr/>
        </p:nvPicPr>
        <p:blipFill rotWithShape="1">
          <a:blip r:embed="rId4">
            <a:alphaModFix/>
          </a:blip>
          <a:srcRect b="3044" l="18936" r="18936" t="21591"/>
          <a:stretch/>
        </p:blipFill>
        <p:spPr>
          <a:xfrm>
            <a:off x="3876596" y="1239013"/>
            <a:ext cx="2277991" cy="2072650"/>
          </a:xfrm>
          <a:prstGeom prst="rect">
            <a:avLst/>
          </a:prstGeom>
          <a:noFill/>
          <a:ln>
            <a:noFill/>
          </a:ln>
        </p:spPr>
      </p:pic>
      <p:sp>
        <p:nvSpPr>
          <p:cNvPr id="390" name="Google Shape;390;p52"/>
          <p:cNvSpPr txBox="1"/>
          <p:nvPr/>
        </p:nvSpPr>
        <p:spPr>
          <a:xfrm>
            <a:off x="231823" y="236250"/>
            <a:ext cx="6122400" cy="49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The Specific Characteristics of Smooth Muscles </a:t>
            </a:r>
            <a:endParaRPr sz="1800">
              <a:solidFill>
                <a:srgbClr val="134F5C"/>
              </a:solidFill>
              <a:highlight>
                <a:srgbClr val="EFEFEF"/>
              </a:highlight>
              <a:latin typeface="Josefin Sans"/>
              <a:ea typeface="Josefin Sans"/>
              <a:cs typeface="Josefin Sans"/>
              <a:sym typeface="Josefin Sans"/>
            </a:endParaRPr>
          </a:p>
        </p:txBody>
      </p:sp>
      <p:sp>
        <p:nvSpPr>
          <p:cNvPr id="391" name="Google Shape;391;p52"/>
          <p:cNvSpPr txBox="1"/>
          <p:nvPr/>
        </p:nvSpPr>
        <p:spPr>
          <a:xfrm>
            <a:off x="947375" y="3173500"/>
            <a:ext cx="2511300" cy="23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600">
                <a:latin typeface="Cairo"/>
                <a:ea typeface="Cairo"/>
                <a:cs typeface="Cairo"/>
                <a:sym typeface="Cairo"/>
              </a:rPr>
              <a:t>Membrane potentials in intestinal smooth muscles</a:t>
            </a:r>
            <a:endParaRPr sz="600">
              <a:latin typeface="Cairo"/>
              <a:ea typeface="Cairo"/>
              <a:cs typeface="Cairo"/>
              <a:sym typeface="Cairo"/>
            </a:endParaRPr>
          </a:p>
        </p:txBody>
      </p:sp>
      <p:sp>
        <p:nvSpPr>
          <p:cNvPr id="392" name="Google Shape;392;p52"/>
          <p:cNvSpPr txBox="1"/>
          <p:nvPr/>
        </p:nvSpPr>
        <p:spPr>
          <a:xfrm>
            <a:off x="231831" y="3810100"/>
            <a:ext cx="3917700" cy="49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rgbClr val="6AA84F"/>
                </a:solidFill>
                <a:latin typeface="Josefin Sans"/>
                <a:ea typeface="Josefin Sans"/>
                <a:cs typeface="Josefin Sans"/>
                <a:sym typeface="Josefin Sans"/>
              </a:rPr>
              <a:t>The Spike Potential</a:t>
            </a:r>
            <a:endParaRPr sz="1600">
              <a:solidFill>
                <a:srgbClr val="6AA84F"/>
              </a:solidFill>
              <a:latin typeface="Josefin Sans"/>
              <a:ea typeface="Josefin Sans"/>
              <a:cs typeface="Josefin Sans"/>
              <a:sym typeface="Josefin Sans"/>
            </a:endParaRPr>
          </a:p>
        </p:txBody>
      </p:sp>
      <p:pic>
        <p:nvPicPr>
          <p:cNvPr id="393" name="Google Shape;393;p52"/>
          <p:cNvPicPr preferRelativeResize="0"/>
          <p:nvPr/>
        </p:nvPicPr>
        <p:blipFill rotWithShape="1">
          <a:blip r:embed="rId5">
            <a:alphaModFix/>
          </a:blip>
          <a:srcRect b="5140" l="0" r="0" t="52720"/>
          <a:stretch/>
        </p:blipFill>
        <p:spPr>
          <a:xfrm>
            <a:off x="3699100" y="8440518"/>
            <a:ext cx="2887950" cy="1251674"/>
          </a:xfrm>
          <a:prstGeom prst="rect">
            <a:avLst/>
          </a:prstGeom>
          <a:noFill/>
          <a:ln>
            <a:noFill/>
          </a:ln>
        </p:spPr>
      </p:pic>
      <p:pic>
        <p:nvPicPr>
          <p:cNvPr id="394" name="Google Shape;394;p52"/>
          <p:cNvPicPr preferRelativeResize="0"/>
          <p:nvPr/>
        </p:nvPicPr>
        <p:blipFill rotWithShape="1">
          <a:blip r:embed="rId5">
            <a:alphaModFix/>
          </a:blip>
          <a:srcRect b="48841" l="0" r="0" t="0"/>
          <a:stretch/>
        </p:blipFill>
        <p:spPr>
          <a:xfrm>
            <a:off x="694162" y="8327968"/>
            <a:ext cx="2581751" cy="1358482"/>
          </a:xfrm>
          <a:prstGeom prst="rect">
            <a:avLst/>
          </a:prstGeom>
          <a:noFill/>
          <a:ln>
            <a:noFill/>
          </a:ln>
        </p:spPr>
      </p:pic>
      <p:sp>
        <p:nvSpPr>
          <p:cNvPr id="395" name="Google Shape;395;p52"/>
          <p:cNvSpPr txBox="1"/>
          <p:nvPr/>
        </p:nvSpPr>
        <p:spPr>
          <a:xfrm>
            <a:off x="3748675" y="3261300"/>
            <a:ext cx="2847900" cy="62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B7B7B7"/>
                </a:solidFill>
                <a:latin typeface="Cairo"/>
                <a:ea typeface="Cairo"/>
                <a:cs typeface="Cairo"/>
                <a:sym typeface="Cairo"/>
              </a:rPr>
              <a:t>Spike potential happen on top of slow waves.</a:t>
            </a:r>
            <a:endParaRPr sz="1000">
              <a:solidFill>
                <a:srgbClr val="B7B7B7"/>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sz="1000">
                <a:solidFill>
                  <a:srgbClr val="B7B7B7"/>
                </a:solidFill>
                <a:latin typeface="Cairo"/>
                <a:ea typeface="Cairo"/>
                <a:cs typeface="Cairo"/>
                <a:sym typeface="Cairo"/>
              </a:rPr>
              <a:t>Slow waves will reach a specific membrane potential (-40 mv) and then firing will happen</a:t>
            </a:r>
            <a:endParaRPr sz="1000">
              <a:solidFill>
                <a:srgbClr val="B7B7B7"/>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t/>
            </a:r>
            <a:endParaRPr sz="1000">
              <a:solidFill>
                <a:srgbClr val="B7B7B7"/>
              </a:solidFill>
              <a:latin typeface="Cairo"/>
              <a:ea typeface="Cairo"/>
              <a:cs typeface="Cairo"/>
              <a:sym typeface="Cairo"/>
            </a:endParaRPr>
          </a:p>
          <a:p>
            <a:pPr indent="0" lvl="0" marL="0" rtl="0" algn="l">
              <a:spcBef>
                <a:spcPts val="0"/>
              </a:spcBef>
              <a:spcAft>
                <a:spcPts val="0"/>
              </a:spcAft>
              <a:buNone/>
            </a:pPr>
            <a:r>
              <a:t/>
            </a:r>
            <a:endParaRPr sz="1000">
              <a:latin typeface="Cairo"/>
              <a:ea typeface="Cairo"/>
              <a:cs typeface="Cairo"/>
              <a:sym typeface="Cairo"/>
            </a:endParaRPr>
          </a:p>
        </p:txBody>
      </p:sp>
      <p:sp>
        <p:nvSpPr>
          <p:cNvPr id="396" name="Google Shape;396;p5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97" name="Google Shape;397;p52"/>
          <p:cNvSpPr/>
          <p:nvPr/>
        </p:nvSpPr>
        <p:spPr>
          <a:xfrm>
            <a:off x="-16" y="-15"/>
            <a:ext cx="6858000" cy="9903000"/>
          </a:xfrm>
          <a:prstGeom prst="frame">
            <a:avLst>
              <a:gd fmla="val 1366" name="adj1"/>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1" name="Shape 401"/>
        <p:cNvGrpSpPr/>
        <p:nvPr/>
      </p:nvGrpSpPr>
      <p:grpSpPr>
        <a:xfrm>
          <a:off x="0" y="0"/>
          <a:ext cx="0" cy="0"/>
          <a:chOff x="0" y="0"/>
          <a:chExt cx="0" cy="0"/>
        </a:xfrm>
      </p:grpSpPr>
      <p:sp>
        <p:nvSpPr>
          <p:cNvPr id="402" name="Google Shape;402;p53"/>
          <p:cNvSpPr txBox="1"/>
          <p:nvPr/>
        </p:nvSpPr>
        <p:spPr>
          <a:xfrm>
            <a:off x="199098" y="366726"/>
            <a:ext cx="6122400" cy="49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The Specific Characteristics of Smooth Muscles </a:t>
            </a:r>
            <a:endParaRPr sz="1800">
              <a:solidFill>
                <a:srgbClr val="134F5C"/>
              </a:solidFill>
              <a:highlight>
                <a:srgbClr val="EFEFEF"/>
              </a:highlight>
              <a:latin typeface="Josefin Sans"/>
              <a:ea typeface="Josefin Sans"/>
              <a:cs typeface="Josefin Sans"/>
              <a:sym typeface="Josefin Sans"/>
            </a:endParaRPr>
          </a:p>
        </p:txBody>
      </p:sp>
      <p:sp>
        <p:nvSpPr>
          <p:cNvPr id="403" name="Google Shape;403;p53"/>
          <p:cNvSpPr txBox="1"/>
          <p:nvPr/>
        </p:nvSpPr>
        <p:spPr>
          <a:xfrm>
            <a:off x="231825" y="989125"/>
            <a:ext cx="5650500" cy="70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45818E"/>
                </a:solidFill>
                <a:latin typeface="Cairo"/>
                <a:ea typeface="Cairo"/>
                <a:cs typeface="Cairo"/>
                <a:sym typeface="Cairo"/>
              </a:rPr>
              <a:t>3- Changes in Voltage of the Resting Membrane Potential (-50mv to -60mv)</a:t>
            </a:r>
            <a:endParaRPr b="1" sz="1600">
              <a:solidFill>
                <a:srgbClr val="45818E"/>
              </a:solidFill>
              <a:latin typeface="Cairo"/>
              <a:ea typeface="Cairo"/>
              <a:cs typeface="Cairo"/>
              <a:sym typeface="Cairo"/>
            </a:endParaRPr>
          </a:p>
        </p:txBody>
      </p:sp>
      <p:graphicFrame>
        <p:nvGraphicFramePr>
          <p:cNvPr id="404" name="Google Shape;404;p53"/>
          <p:cNvGraphicFramePr/>
          <p:nvPr/>
        </p:nvGraphicFramePr>
        <p:xfrm>
          <a:off x="206500" y="1822425"/>
          <a:ext cx="3000000" cy="3000000"/>
        </p:xfrm>
        <a:graphic>
          <a:graphicData uri="http://schemas.openxmlformats.org/drawingml/2006/table">
            <a:tbl>
              <a:tblPr>
                <a:noFill/>
                <a:tableStyleId>{3286A924-8122-4338-8508-4BECF9103915}</a:tableStyleId>
              </a:tblPr>
              <a:tblGrid>
                <a:gridCol w="3222500"/>
                <a:gridCol w="3222500"/>
              </a:tblGrid>
              <a:tr h="378550">
                <a:tc>
                  <a:txBody>
                    <a:bodyPr>
                      <a:noAutofit/>
                    </a:bodyPr>
                    <a:lstStyle/>
                    <a:p>
                      <a:pPr indent="0" lvl="0" marL="0" rtl="0" algn="ctr">
                        <a:spcBef>
                          <a:spcPts val="0"/>
                        </a:spcBef>
                        <a:spcAft>
                          <a:spcPts val="0"/>
                        </a:spcAft>
                        <a:buNone/>
                      </a:pPr>
                      <a:r>
                        <a:rPr b="1" lang="en" sz="1300">
                          <a:solidFill>
                            <a:srgbClr val="FFFFFF"/>
                          </a:solidFill>
                          <a:latin typeface="Cairo"/>
                          <a:ea typeface="Cairo"/>
                          <a:cs typeface="Cairo"/>
                          <a:sym typeface="Cairo"/>
                        </a:rPr>
                        <a:t>Factors that depolarize the membrane </a:t>
                      </a:r>
                      <a:br>
                        <a:rPr lang="en" sz="1300">
                          <a:solidFill>
                            <a:srgbClr val="FFFFFF"/>
                          </a:solidFill>
                          <a:latin typeface="Cairo"/>
                          <a:ea typeface="Cairo"/>
                          <a:cs typeface="Cairo"/>
                          <a:sym typeface="Cairo"/>
                        </a:rPr>
                      </a:br>
                      <a:r>
                        <a:rPr lang="en" sz="1200">
                          <a:solidFill>
                            <a:srgbClr val="FFFFFF"/>
                          </a:solidFill>
                          <a:latin typeface="Cairo SemiBold"/>
                          <a:ea typeface="Cairo SemiBold"/>
                          <a:cs typeface="Cairo SemiBold"/>
                          <a:sym typeface="Cairo SemiBold"/>
                        </a:rPr>
                        <a:t>(become less negative and more excitable)</a:t>
                      </a:r>
                      <a:endParaRPr sz="1200">
                        <a:solidFill>
                          <a:srgbClr val="FFFFFF"/>
                        </a:solidFill>
                        <a:latin typeface="Cairo SemiBold"/>
                        <a:ea typeface="Cairo SemiBold"/>
                        <a:cs typeface="Cairo SemiBold"/>
                        <a:sym typeface="Cairo SemiBold"/>
                      </a:endParaRPr>
                    </a:p>
                  </a:txBody>
                  <a:tcPr marT="91425" marB="91425" marR="91425" marL="91425" anchor="ctr">
                    <a:solidFill>
                      <a:srgbClr val="E06666"/>
                    </a:solidFill>
                  </a:tcPr>
                </a:tc>
                <a:tc>
                  <a:txBody>
                    <a:bodyPr>
                      <a:noAutofit/>
                    </a:bodyPr>
                    <a:lstStyle/>
                    <a:p>
                      <a:pPr indent="0" lvl="0" marL="0" rtl="0" algn="ctr">
                        <a:spcBef>
                          <a:spcPts val="0"/>
                        </a:spcBef>
                        <a:spcAft>
                          <a:spcPts val="0"/>
                        </a:spcAft>
                        <a:buNone/>
                      </a:pPr>
                      <a:r>
                        <a:rPr b="1" lang="en" sz="1300">
                          <a:solidFill>
                            <a:srgbClr val="FFFFFF"/>
                          </a:solidFill>
                          <a:latin typeface="Cairo"/>
                          <a:ea typeface="Cairo"/>
                          <a:cs typeface="Cairo"/>
                          <a:sym typeface="Cairo"/>
                        </a:rPr>
                        <a:t>Factors that hyperpolarize the membrane</a:t>
                      </a:r>
                      <a:br>
                        <a:rPr lang="en">
                          <a:solidFill>
                            <a:srgbClr val="FFFFFF"/>
                          </a:solidFill>
                          <a:latin typeface="Cairo"/>
                          <a:ea typeface="Cairo"/>
                          <a:cs typeface="Cairo"/>
                          <a:sym typeface="Cairo"/>
                        </a:rPr>
                      </a:br>
                      <a:r>
                        <a:rPr lang="en" sz="1200">
                          <a:solidFill>
                            <a:srgbClr val="FFFFFF"/>
                          </a:solidFill>
                          <a:latin typeface="Cairo SemiBold"/>
                          <a:ea typeface="Cairo SemiBold"/>
                          <a:cs typeface="Cairo SemiBold"/>
                          <a:sym typeface="Cairo SemiBold"/>
                        </a:rPr>
                        <a:t> (become more negative and less excitable)</a:t>
                      </a:r>
                      <a:endParaRPr sz="1200">
                        <a:solidFill>
                          <a:srgbClr val="FFFFFF"/>
                        </a:solidFill>
                        <a:latin typeface="Cairo SemiBold"/>
                        <a:ea typeface="Cairo SemiBold"/>
                        <a:cs typeface="Cairo SemiBold"/>
                        <a:sym typeface="Cairo SemiBold"/>
                      </a:endParaRPr>
                    </a:p>
                  </a:txBody>
                  <a:tcPr marT="91425" marB="91425" marR="91425" marL="91425" anchor="ctr">
                    <a:solidFill>
                      <a:srgbClr val="93C47D"/>
                    </a:solidFill>
                  </a:tcPr>
                </a:tc>
              </a:tr>
              <a:tr h="223900">
                <a:tc>
                  <a:txBody>
                    <a:bodyPr>
                      <a:noAutofit/>
                    </a:bodyPr>
                    <a:lstStyle/>
                    <a:p>
                      <a:pPr indent="0" lvl="0" marL="0" rtl="0" algn="ctr">
                        <a:spcBef>
                          <a:spcPts val="0"/>
                        </a:spcBef>
                        <a:spcAft>
                          <a:spcPts val="0"/>
                        </a:spcAft>
                        <a:buNone/>
                      </a:pPr>
                      <a:r>
                        <a:rPr lang="en" sz="1300">
                          <a:solidFill>
                            <a:schemeClr val="dk1"/>
                          </a:solidFill>
                          <a:latin typeface="Cairo"/>
                          <a:ea typeface="Cairo"/>
                          <a:cs typeface="Cairo"/>
                          <a:sym typeface="Cairo"/>
                        </a:rPr>
                        <a:t>Stretching of the muscle</a:t>
                      </a:r>
                      <a:endParaRPr sz="1300">
                        <a:latin typeface="Cairo"/>
                        <a:ea typeface="Cairo"/>
                        <a:cs typeface="Cairo"/>
                        <a:sym typeface="Cairo"/>
                      </a:endParaRPr>
                    </a:p>
                  </a:txBody>
                  <a:tcPr marT="91425" marB="91425" marR="91425" marL="91425" anchor="ctr"/>
                </a:tc>
                <a:tc>
                  <a:txBody>
                    <a:bodyPr>
                      <a:noAutofit/>
                    </a:bodyPr>
                    <a:lstStyle/>
                    <a:p>
                      <a:pPr indent="0" lvl="0" marL="0" rtl="0" algn="ctr">
                        <a:spcBef>
                          <a:spcPts val="0"/>
                        </a:spcBef>
                        <a:spcAft>
                          <a:spcPts val="0"/>
                        </a:spcAft>
                        <a:buNone/>
                      </a:pPr>
                      <a:r>
                        <a:rPr lang="en" sz="1300">
                          <a:solidFill>
                            <a:schemeClr val="dk1"/>
                          </a:solidFill>
                          <a:latin typeface="Cairo"/>
                          <a:ea typeface="Cairo"/>
                          <a:cs typeface="Cairo"/>
                          <a:sym typeface="Cairo"/>
                        </a:rPr>
                        <a:t>Effect of norepinephrine on fiber membrane</a:t>
                      </a:r>
                      <a:endParaRPr sz="1300">
                        <a:latin typeface="Cairo"/>
                        <a:ea typeface="Cairo"/>
                        <a:cs typeface="Cairo"/>
                        <a:sym typeface="Cairo"/>
                      </a:endParaRPr>
                    </a:p>
                  </a:txBody>
                  <a:tcPr marT="91425" marB="91425" marR="91425" marL="91425" anchor="ctr"/>
                </a:tc>
              </a:tr>
              <a:tr h="340875">
                <a:tc>
                  <a:txBody>
                    <a:bodyPr>
                      <a:noAutofit/>
                    </a:bodyPr>
                    <a:lstStyle/>
                    <a:p>
                      <a:pPr indent="0" lvl="0" marL="0" rtl="0" algn="ctr">
                        <a:spcBef>
                          <a:spcPts val="0"/>
                        </a:spcBef>
                        <a:spcAft>
                          <a:spcPts val="0"/>
                        </a:spcAft>
                        <a:buNone/>
                      </a:pPr>
                      <a:r>
                        <a:rPr lang="en" sz="1300">
                          <a:solidFill>
                            <a:schemeClr val="dk1"/>
                          </a:solidFill>
                          <a:latin typeface="Cairo"/>
                          <a:ea typeface="Cairo"/>
                          <a:cs typeface="Cairo"/>
                          <a:sym typeface="Cairo"/>
                        </a:rPr>
                        <a:t>Stimulation by Ach released from parasympathetic nerves endings</a:t>
                      </a:r>
                      <a:endParaRPr sz="1300">
                        <a:latin typeface="Cairo"/>
                        <a:ea typeface="Cairo"/>
                        <a:cs typeface="Cairo"/>
                        <a:sym typeface="Cairo"/>
                      </a:endParaRPr>
                    </a:p>
                  </a:txBody>
                  <a:tcPr marT="91425" marB="91425" marR="91425" marL="91425" anchor="ctr"/>
                </a:tc>
                <a:tc>
                  <a:txBody>
                    <a:bodyPr>
                      <a:noAutofit/>
                    </a:bodyPr>
                    <a:lstStyle/>
                    <a:p>
                      <a:pPr indent="0" lvl="0" marL="0" rtl="0" algn="ctr">
                        <a:spcBef>
                          <a:spcPts val="0"/>
                        </a:spcBef>
                        <a:spcAft>
                          <a:spcPts val="0"/>
                        </a:spcAft>
                        <a:buNone/>
                      </a:pPr>
                      <a:r>
                        <a:rPr lang="en" sz="1300">
                          <a:solidFill>
                            <a:schemeClr val="dk1"/>
                          </a:solidFill>
                          <a:latin typeface="Cairo"/>
                          <a:ea typeface="Cairo"/>
                          <a:cs typeface="Cairo"/>
                          <a:sym typeface="Cairo"/>
                        </a:rPr>
                        <a:t>Effect of epinephrine on fiber membrane</a:t>
                      </a:r>
                      <a:endParaRPr sz="1300">
                        <a:latin typeface="Cairo"/>
                        <a:ea typeface="Cairo"/>
                        <a:cs typeface="Cairo"/>
                        <a:sym typeface="Cairo"/>
                      </a:endParaRPr>
                    </a:p>
                  </a:txBody>
                  <a:tcPr marT="91425" marB="91425" marR="91425" marL="91425" anchor="ctr"/>
                </a:tc>
              </a:tr>
              <a:tr h="340875">
                <a:tc>
                  <a:txBody>
                    <a:bodyPr>
                      <a:noAutofit/>
                    </a:bodyPr>
                    <a:lstStyle/>
                    <a:p>
                      <a:pPr indent="0" lvl="0" marL="0" rtl="0" algn="ctr">
                        <a:spcBef>
                          <a:spcPts val="0"/>
                        </a:spcBef>
                        <a:spcAft>
                          <a:spcPts val="0"/>
                        </a:spcAft>
                        <a:buNone/>
                      </a:pPr>
                      <a:r>
                        <a:rPr lang="en" sz="1300">
                          <a:solidFill>
                            <a:schemeClr val="dk1"/>
                          </a:solidFill>
                          <a:latin typeface="Cairo"/>
                          <a:ea typeface="Cairo"/>
                          <a:cs typeface="Cairo"/>
                          <a:sym typeface="Cairo"/>
                        </a:rPr>
                        <a:t>Stimulation by several specific GI hormones</a:t>
                      </a:r>
                      <a:endParaRPr sz="1300">
                        <a:latin typeface="Cairo"/>
                        <a:ea typeface="Cairo"/>
                        <a:cs typeface="Cairo"/>
                        <a:sym typeface="Cairo"/>
                      </a:endParaRPr>
                    </a:p>
                  </a:txBody>
                  <a:tcPr marT="91425" marB="91425" marR="91425" marL="91425" anchor="ctr"/>
                </a:tc>
                <a:tc>
                  <a:txBody>
                    <a:bodyPr>
                      <a:noAutofit/>
                    </a:bodyPr>
                    <a:lstStyle/>
                    <a:p>
                      <a:pPr indent="0" lvl="0" marL="0" rtl="0" algn="ctr">
                        <a:spcBef>
                          <a:spcPts val="0"/>
                        </a:spcBef>
                        <a:spcAft>
                          <a:spcPts val="0"/>
                        </a:spcAft>
                        <a:buNone/>
                      </a:pPr>
                      <a:r>
                        <a:rPr lang="en" sz="1300">
                          <a:solidFill>
                            <a:schemeClr val="dk1"/>
                          </a:solidFill>
                          <a:latin typeface="Cairo"/>
                          <a:ea typeface="Cairo"/>
                          <a:cs typeface="Cairo"/>
                          <a:sym typeface="Cairo"/>
                        </a:rPr>
                        <a:t>Stimulation of the sympathetic nerves that secrete norepinephrine at their endings</a:t>
                      </a:r>
                      <a:endParaRPr sz="1300">
                        <a:latin typeface="Cairo"/>
                        <a:ea typeface="Cairo"/>
                        <a:cs typeface="Cairo"/>
                        <a:sym typeface="Cairo"/>
                      </a:endParaRPr>
                    </a:p>
                  </a:txBody>
                  <a:tcPr marT="91425" marB="91425" marR="91425" marL="91425" anchor="ctr"/>
                </a:tc>
              </a:tr>
            </a:tbl>
          </a:graphicData>
        </a:graphic>
      </p:graphicFrame>
      <p:sp>
        <p:nvSpPr>
          <p:cNvPr id="405" name="Google Shape;405;p53"/>
          <p:cNvSpPr txBox="1"/>
          <p:nvPr/>
        </p:nvSpPr>
        <p:spPr>
          <a:xfrm>
            <a:off x="199100" y="4657800"/>
            <a:ext cx="6122400" cy="64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45818E"/>
                </a:solidFill>
                <a:latin typeface="Cairo"/>
                <a:ea typeface="Cairo"/>
                <a:cs typeface="Cairo"/>
                <a:sym typeface="Cairo"/>
              </a:rPr>
              <a:t>4- Role of Calcium in Muscle Contractions</a:t>
            </a:r>
            <a:endParaRPr b="1" sz="1600">
              <a:solidFill>
                <a:srgbClr val="45818E"/>
              </a:solidFill>
              <a:latin typeface="Cairo"/>
              <a:ea typeface="Cairo"/>
              <a:cs typeface="Cairo"/>
              <a:sym typeface="Cairo"/>
            </a:endParaRPr>
          </a:p>
        </p:txBody>
      </p:sp>
      <p:sp>
        <p:nvSpPr>
          <p:cNvPr id="406" name="Google Shape;406;p53"/>
          <p:cNvSpPr/>
          <p:nvPr/>
        </p:nvSpPr>
        <p:spPr>
          <a:xfrm>
            <a:off x="4503819" y="5381576"/>
            <a:ext cx="1772100" cy="3363900"/>
          </a:xfrm>
          <a:prstGeom prst="roundRect">
            <a:avLst>
              <a:gd fmla="val 16667" name="adj"/>
            </a:avLst>
          </a:prstGeom>
          <a:solidFill>
            <a:srgbClr val="D9D2E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iro"/>
                <a:ea typeface="Cairo"/>
                <a:cs typeface="Cairo"/>
                <a:sym typeface="Cairo"/>
              </a:rPr>
              <a:t>During spike potentials, generated at the peaks of slow waves, significant quantities of </a:t>
            </a:r>
            <a:r>
              <a:rPr b="1" lang="en">
                <a:solidFill>
                  <a:srgbClr val="9900FF"/>
                </a:solidFill>
                <a:latin typeface="Cairo"/>
                <a:ea typeface="Cairo"/>
                <a:cs typeface="Cairo"/>
                <a:sym typeface="Cairo"/>
              </a:rPr>
              <a:t>Ca++</a:t>
            </a:r>
            <a:r>
              <a:rPr lang="en">
                <a:latin typeface="Cairo"/>
                <a:ea typeface="Cairo"/>
                <a:cs typeface="Cairo"/>
                <a:sym typeface="Cairo"/>
              </a:rPr>
              <a:t> enter the fibers and cause most of the contraction.</a:t>
            </a:r>
            <a:endParaRPr>
              <a:latin typeface="Cairo"/>
              <a:ea typeface="Cairo"/>
              <a:cs typeface="Cairo"/>
              <a:sym typeface="Cairo"/>
            </a:endParaRPr>
          </a:p>
        </p:txBody>
      </p:sp>
      <p:sp>
        <p:nvSpPr>
          <p:cNvPr id="407" name="Google Shape;407;p53"/>
          <p:cNvSpPr/>
          <p:nvPr/>
        </p:nvSpPr>
        <p:spPr>
          <a:xfrm>
            <a:off x="2542943" y="5381576"/>
            <a:ext cx="1772100" cy="3363600"/>
          </a:xfrm>
          <a:prstGeom prst="roundRect">
            <a:avLst>
              <a:gd fmla="val 16667" name="adj"/>
            </a:avLst>
          </a:prstGeom>
          <a:solidFill>
            <a:srgbClr val="D9D2E9"/>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latin typeface="Cairo"/>
                <a:ea typeface="Cairo"/>
                <a:cs typeface="Cairo"/>
                <a:sym typeface="Cairo"/>
              </a:rPr>
              <a:t>Slow waves do not cause </a:t>
            </a:r>
            <a:r>
              <a:rPr b="1" lang="en">
                <a:solidFill>
                  <a:srgbClr val="9900FF"/>
                </a:solidFill>
                <a:latin typeface="Cairo"/>
                <a:ea typeface="Cairo"/>
                <a:cs typeface="Cairo"/>
                <a:sym typeface="Cairo"/>
              </a:rPr>
              <a:t>Ca++</a:t>
            </a:r>
            <a:r>
              <a:rPr lang="en">
                <a:solidFill>
                  <a:schemeClr val="dk1"/>
                </a:solidFill>
                <a:latin typeface="Cairo"/>
                <a:ea typeface="Cairo"/>
                <a:cs typeface="Cairo"/>
                <a:sym typeface="Cairo"/>
              </a:rPr>
              <a:t> to enter smooth muscle fiber </a:t>
            </a:r>
            <a:r>
              <a:rPr i="1" lang="en">
                <a:solidFill>
                  <a:schemeClr val="dk1"/>
                </a:solidFill>
                <a:latin typeface="Cairo"/>
                <a:ea typeface="Cairo"/>
                <a:cs typeface="Cairo"/>
                <a:sym typeface="Cairo"/>
              </a:rPr>
              <a:t>(only sodium ions)</a:t>
            </a:r>
            <a:r>
              <a:rPr lang="en">
                <a:solidFill>
                  <a:schemeClr val="dk1"/>
                </a:solidFill>
                <a:latin typeface="Cairo"/>
                <a:ea typeface="Cairo"/>
                <a:cs typeface="Cairo"/>
                <a:sym typeface="Cairo"/>
              </a:rPr>
              <a:t>. Therefore, slow waves by themselves usually cause </a:t>
            </a:r>
            <a:r>
              <a:rPr lang="en" u="sng">
                <a:solidFill>
                  <a:schemeClr val="dk1"/>
                </a:solidFill>
                <a:latin typeface="Cairo"/>
                <a:ea typeface="Cairo"/>
                <a:cs typeface="Cairo"/>
                <a:sym typeface="Cairo"/>
              </a:rPr>
              <a:t>no</a:t>
            </a:r>
            <a:r>
              <a:rPr lang="en">
                <a:solidFill>
                  <a:schemeClr val="dk1"/>
                </a:solidFill>
                <a:latin typeface="Cairo"/>
                <a:ea typeface="Cairo"/>
                <a:cs typeface="Cairo"/>
                <a:sym typeface="Cairo"/>
              </a:rPr>
              <a:t> muscle contraction. </a:t>
            </a:r>
            <a:endParaRPr/>
          </a:p>
        </p:txBody>
      </p:sp>
      <p:sp>
        <p:nvSpPr>
          <p:cNvPr id="408" name="Google Shape;408;p53"/>
          <p:cNvSpPr/>
          <p:nvPr/>
        </p:nvSpPr>
        <p:spPr>
          <a:xfrm>
            <a:off x="582066" y="5381399"/>
            <a:ext cx="1772100" cy="3363900"/>
          </a:xfrm>
          <a:prstGeom prst="roundRect">
            <a:avLst>
              <a:gd fmla="val 16667" name="adj"/>
            </a:avLst>
          </a:prstGeom>
          <a:solidFill>
            <a:srgbClr val="D9D2E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Cairo"/>
                <a:ea typeface="Cairo"/>
                <a:cs typeface="Cairo"/>
                <a:sym typeface="Cairo"/>
              </a:rPr>
              <a:t>Smooth muscle contraction occurs in response to entry of </a:t>
            </a:r>
            <a:r>
              <a:rPr b="1" lang="en">
                <a:solidFill>
                  <a:srgbClr val="9900FF"/>
                </a:solidFill>
                <a:latin typeface="Cairo"/>
                <a:ea typeface="Cairo"/>
                <a:cs typeface="Cairo"/>
                <a:sym typeface="Cairo"/>
              </a:rPr>
              <a:t>Ca++</a:t>
            </a:r>
            <a:r>
              <a:rPr lang="en">
                <a:solidFill>
                  <a:schemeClr val="dk1"/>
                </a:solidFill>
                <a:latin typeface="Cairo"/>
                <a:ea typeface="Cairo"/>
                <a:cs typeface="Cairo"/>
                <a:sym typeface="Cairo"/>
              </a:rPr>
              <a:t> into the muscle fiber.</a:t>
            </a:r>
            <a:endParaRPr/>
          </a:p>
        </p:txBody>
      </p:sp>
      <p:sp>
        <p:nvSpPr>
          <p:cNvPr id="409" name="Google Shape;409;p5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10" name="Google Shape;410;p53"/>
          <p:cNvSpPr/>
          <p:nvPr/>
        </p:nvSpPr>
        <p:spPr>
          <a:xfrm>
            <a:off x="-16" y="-15"/>
            <a:ext cx="6858000" cy="9903000"/>
          </a:xfrm>
          <a:prstGeom prst="frame">
            <a:avLst>
              <a:gd fmla="val 1366" name="adj1"/>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sp>
        <p:nvSpPr>
          <p:cNvPr id="415" name="Google Shape;415;p54"/>
          <p:cNvSpPr txBox="1"/>
          <p:nvPr/>
        </p:nvSpPr>
        <p:spPr>
          <a:xfrm>
            <a:off x="916650" y="611450"/>
            <a:ext cx="4638900" cy="47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rgbClr val="134F5C"/>
                </a:solidFill>
                <a:highlight>
                  <a:srgbClr val="EFEFEF"/>
                </a:highlight>
                <a:latin typeface="Josefin Sans"/>
                <a:ea typeface="Josefin Sans"/>
                <a:cs typeface="Josefin Sans"/>
                <a:sym typeface="Josefin Sans"/>
              </a:rPr>
              <a:t>Mechanism of smooth muscle contraction:</a:t>
            </a:r>
            <a:endParaRPr/>
          </a:p>
        </p:txBody>
      </p:sp>
      <p:pic>
        <p:nvPicPr>
          <p:cNvPr id="416" name="Google Shape;416;p54"/>
          <p:cNvPicPr preferRelativeResize="0"/>
          <p:nvPr/>
        </p:nvPicPr>
        <p:blipFill rotWithShape="1">
          <a:blip r:embed="rId3">
            <a:alphaModFix/>
          </a:blip>
          <a:srcRect b="1283" l="0" r="1361" t="0"/>
          <a:stretch/>
        </p:blipFill>
        <p:spPr>
          <a:xfrm>
            <a:off x="319700" y="1234150"/>
            <a:ext cx="6207925" cy="7744100"/>
          </a:xfrm>
          <a:prstGeom prst="rect">
            <a:avLst/>
          </a:prstGeom>
          <a:noFill/>
          <a:ln>
            <a:noFill/>
          </a:ln>
        </p:spPr>
      </p:pic>
      <p:sp>
        <p:nvSpPr>
          <p:cNvPr id="417" name="Google Shape;417;p5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18" name="Google Shape;418;p54"/>
          <p:cNvSpPr/>
          <p:nvPr/>
        </p:nvSpPr>
        <p:spPr>
          <a:xfrm>
            <a:off x="-16" y="-15"/>
            <a:ext cx="6858000" cy="9903000"/>
          </a:xfrm>
          <a:prstGeom prst="frame">
            <a:avLst>
              <a:gd fmla="val 1366" name="adj1"/>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pic>
        <p:nvPicPr>
          <p:cNvPr id="423" name="Google Shape;423;p55"/>
          <p:cNvPicPr preferRelativeResize="0"/>
          <p:nvPr/>
        </p:nvPicPr>
        <p:blipFill rotWithShape="1">
          <a:blip r:embed="rId3">
            <a:alphaModFix/>
          </a:blip>
          <a:srcRect b="4468" l="20059" r="14895" t="8080"/>
          <a:stretch/>
        </p:blipFill>
        <p:spPr>
          <a:xfrm>
            <a:off x="427663" y="3778536"/>
            <a:ext cx="5840074" cy="5888778"/>
          </a:xfrm>
          <a:prstGeom prst="rect">
            <a:avLst/>
          </a:prstGeom>
          <a:noFill/>
          <a:ln>
            <a:noFill/>
          </a:ln>
        </p:spPr>
      </p:pic>
      <p:sp>
        <p:nvSpPr>
          <p:cNvPr id="424" name="Google Shape;424;p55"/>
          <p:cNvSpPr txBox="1"/>
          <p:nvPr>
            <p:ph idx="4294967295" type="title"/>
          </p:nvPr>
        </p:nvSpPr>
        <p:spPr>
          <a:xfrm>
            <a:off x="274050" y="234300"/>
            <a:ext cx="6147300" cy="366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Control of GIT functions:</a:t>
            </a:r>
            <a:endParaRPr sz="1800">
              <a:solidFill>
                <a:srgbClr val="134F5C"/>
              </a:solidFill>
              <a:highlight>
                <a:srgbClr val="EFEFEF"/>
              </a:highlight>
              <a:latin typeface="Josefin Sans"/>
              <a:ea typeface="Josefin Sans"/>
              <a:cs typeface="Josefin Sans"/>
              <a:sym typeface="Josefin Sans"/>
            </a:endParaRPr>
          </a:p>
          <a:p>
            <a:pPr indent="0" lvl="0" marL="0" rtl="0" algn="l">
              <a:spcBef>
                <a:spcPts val="0"/>
              </a:spcBef>
              <a:spcAft>
                <a:spcPts val="0"/>
              </a:spcAft>
              <a:buNone/>
            </a:pPr>
            <a:r>
              <a:t/>
            </a:r>
            <a:endParaRPr sz="1800">
              <a:solidFill>
                <a:srgbClr val="134F5C"/>
              </a:solidFill>
              <a:highlight>
                <a:srgbClr val="EFEFEF"/>
              </a:highlight>
              <a:latin typeface="Josefin Sans"/>
              <a:ea typeface="Josefin Sans"/>
              <a:cs typeface="Josefin Sans"/>
              <a:sym typeface="Josefin Sans"/>
            </a:endParaRPr>
          </a:p>
          <a:p>
            <a:pPr indent="0" lvl="0" marL="0" rtl="0" algn="l">
              <a:spcBef>
                <a:spcPts val="0"/>
              </a:spcBef>
              <a:spcAft>
                <a:spcPts val="0"/>
              </a:spcAft>
              <a:buNone/>
            </a:pPr>
            <a:r>
              <a:rPr b="1" lang="en" sz="1600">
                <a:solidFill>
                  <a:srgbClr val="45818E"/>
                </a:solidFill>
                <a:latin typeface="Josefin Sans"/>
                <a:ea typeface="Josefin Sans"/>
                <a:cs typeface="Josefin Sans"/>
                <a:sym typeface="Josefin Sans"/>
              </a:rPr>
              <a:t>GIT functions are controlled by:</a:t>
            </a:r>
            <a:endParaRPr b="1" sz="1600">
              <a:solidFill>
                <a:srgbClr val="45818E"/>
              </a:solidFill>
              <a:latin typeface="Josefin Sans"/>
              <a:ea typeface="Josefin Sans"/>
              <a:cs typeface="Josefin Sans"/>
              <a:sym typeface="Josefin Sans"/>
            </a:endParaRPr>
          </a:p>
          <a:p>
            <a:pPr indent="0" lvl="0" marL="0" rtl="0" algn="l">
              <a:spcBef>
                <a:spcPts val="0"/>
              </a:spcBef>
              <a:spcAft>
                <a:spcPts val="0"/>
              </a:spcAft>
              <a:buNone/>
            </a:pPr>
            <a:r>
              <a:t/>
            </a:r>
            <a:endParaRPr b="1" sz="1600">
              <a:solidFill>
                <a:srgbClr val="45818E"/>
              </a:solidFill>
              <a:latin typeface="Josefin Sans"/>
              <a:ea typeface="Josefin Sans"/>
              <a:cs typeface="Josefin Sans"/>
              <a:sym typeface="Josefin Sans"/>
            </a:endParaRPr>
          </a:p>
          <a:p>
            <a:pPr indent="-330200" lvl="0" marL="457200" rtl="0" algn="l">
              <a:spcBef>
                <a:spcPts val="0"/>
              </a:spcBef>
              <a:spcAft>
                <a:spcPts val="0"/>
              </a:spcAft>
              <a:buClr>
                <a:srgbClr val="45818E"/>
              </a:buClr>
              <a:buSzPts val="1600"/>
              <a:buFont typeface="Josefin Sans"/>
              <a:buChar char="●"/>
            </a:pPr>
            <a:r>
              <a:rPr b="1" lang="en" sz="1600">
                <a:solidFill>
                  <a:srgbClr val="45818E"/>
                </a:solidFill>
                <a:latin typeface="Josefin Sans"/>
                <a:ea typeface="Josefin Sans"/>
                <a:cs typeface="Josefin Sans"/>
                <a:sym typeface="Josefin Sans"/>
              </a:rPr>
              <a:t>Neural control:</a:t>
            </a:r>
            <a:endParaRPr b="1" sz="1600">
              <a:solidFill>
                <a:srgbClr val="45818E"/>
              </a:solidFill>
              <a:latin typeface="Josefin Sans"/>
              <a:ea typeface="Josefin Sans"/>
              <a:cs typeface="Josefin Sans"/>
              <a:sym typeface="Josefin Sans"/>
            </a:endParaRPr>
          </a:p>
          <a:p>
            <a:pPr indent="-317500" lvl="1" marL="914400" rtl="0" algn="l">
              <a:spcBef>
                <a:spcPts val="1000"/>
              </a:spcBef>
              <a:spcAft>
                <a:spcPts val="0"/>
              </a:spcAft>
              <a:buSzPts val="1400"/>
              <a:buFont typeface="Cairo"/>
              <a:buChar char="○"/>
            </a:pPr>
            <a:r>
              <a:rPr lang="en" sz="1400">
                <a:latin typeface="Cairo"/>
                <a:ea typeface="Cairo"/>
                <a:cs typeface="Cairo"/>
                <a:sym typeface="Cairo"/>
              </a:rPr>
              <a:t>Autonomic (extrinsic) nervous system.</a:t>
            </a:r>
            <a:endParaRPr sz="1400">
              <a:latin typeface="Cairo"/>
              <a:ea typeface="Cairo"/>
              <a:cs typeface="Cairo"/>
              <a:sym typeface="Cairo"/>
            </a:endParaRPr>
          </a:p>
          <a:p>
            <a:pPr indent="-317500" lvl="1" marL="914400" rtl="0" algn="l">
              <a:spcBef>
                <a:spcPts val="0"/>
              </a:spcBef>
              <a:spcAft>
                <a:spcPts val="0"/>
              </a:spcAft>
              <a:buSzPts val="1400"/>
              <a:buFont typeface="Cairo"/>
              <a:buChar char="○"/>
            </a:pPr>
            <a:r>
              <a:rPr lang="en" sz="1400">
                <a:latin typeface="Cairo"/>
                <a:ea typeface="Cairo"/>
                <a:cs typeface="Cairo"/>
                <a:sym typeface="Cairo"/>
              </a:rPr>
              <a:t>Enteric nervous system.</a:t>
            </a:r>
            <a:endParaRPr sz="1400">
              <a:latin typeface="Cairo"/>
              <a:ea typeface="Cairo"/>
              <a:cs typeface="Cairo"/>
              <a:sym typeface="Cairo"/>
            </a:endParaRPr>
          </a:p>
          <a:p>
            <a:pPr indent="0" lvl="0" marL="0" rtl="0" algn="l">
              <a:spcBef>
                <a:spcPts val="0"/>
              </a:spcBef>
              <a:spcAft>
                <a:spcPts val="0"/>
              </a:spcAft>
              <a:buNone/>
            </a:pPr>
            <a:r>
              <a:t/>
            </a:r>
            <a:endParaRPr sz="1400">
              <a:latin typeface="Cairo"/>
              <a:ea typeface="Cairo"/>
              <a:cs typeface="Cairo"/>
              <a:sym typeface="Cairo"/>
            </a:endParaRPr>
          </a:p>
          <a:p>
            <a:pPr indent="-330200" lvl="0" marL="457200" rtl="0" algn="l">
              <a:spcBef>
                <a:spcPts val="0"/>
              </a:spcBef>
              <a:spcAft>
                <a:spcPts val="0"/>
              </a:spcAft>
              <a:buClr>
                <a:srgbClr val="45818E"/>
              </a:buClr>
              <a:buSzPts val="1600"/>
              <a:buFont typeface="Josefin Sans"/>
              <a:buChar char="●"/>
            </a:pPr>
            <a:r>
              <a:rPr b="1" lang="en" sz="1600">
                <a:solidFill>
                  <a:srgbClr val="45818E"/>
                </a:solidFill>
                <a:latin typeface="Josefin Sans"/>
                <a:ea typeface="Josefin Sans"/>
                <a:cs typeface="Josefin Sans"/>
                <a:sym typeface="Josefin Sans"/>
              </a:rPr>
              <a:t>Hormonal control:</a:t>
            </a:r>
            <a:endParaRPr b="1" sz="1600">
              <a:solidFill>
                <a:srgbClr val="45818E"/>
              </a:solidFill>
              <a:latin typeface="Josefin Sans"/>
              <a:ea typeface="Josefin Sans"/>
              <a:cs typeface="Josefin Sans"/>
              <a:sym typeface="Josefin Sans"/>
            </a:endParaRPr>
          </a:p>
          <a:p>
            <a:pPr indent="-317500" lvl="1" marL="914400" rtl="0" algn="l">
              <a:spcBef>
                <a:spcPts val="1000"/>
              </a:spcBef>
              <a:spcAft>
                <a:spcPts val="0"/>
              </a:spcAft>
              <a:buSzPts val="1400"/>
              <a:buFont typeface="Cairo"/>
              <a:buChar char="○"/>
            </a:pPr>
            <a:r>
              <a:rPr lang="en" sz="1400">
                <a:latin typeface="Cairo"/>
                <a:ea typeface="Cairo"/>
                <a:cs typeface="Cairo"/>
                <a:sym typeface="Cairo"/>
              </a:rPr>
              <a:t>Endocrine cells are located in the pancreas, in the mucosa &amp; submucosa of the stomach &amp; intestine. They produce hormones that act on the secretory cells, smooth muscle cells or sphincters.</a:t>
            </a:r>
            <a:endParaRPr sz="1400">
              <a:latin typeface="Cairo"/>
              <a:ea typeface="Cairo"/>
              <a:cs typeface="Cairo"/>
              <a:sym typeface="Cairo"/>
            </a:endParaRPr>
          </a:p>
          <a:p>
            <a:pPr indent="-317500" lvl="1" marL="914400" rtl="0" algn="l">
              <a:spcBef>
                <a:spcPts val="0"/>
              </a:spcBef>
              <a:spcAft>
                <a:spcPts val="0"/>
              </a:spcAft>
              <a:buSzPts val="1400"/>
              <a:buFont typeface="Cairo"/>
              <a:buChar char="○"/>
            </a:pPr>
            <a:r>
              <a:rPr lang="en" sz="1400">
                <a:latin typeface="Cairo"/>
                <a:ea typeface="Cairo"/>
                <a:cs typeface="Cairo"/>
                <a:sym typeface="Cairo"/>
              </a:rPr>
              <a:t>All the GI hormones are peptides such as: Gastrin, Secretin, Cholecystokinin. </a:t>
            </a:r>
            <a:endParaRPr b="1" sz="1600">
              <a:solidFill>
                <a:srgbClr val="45818E"/>
              </a:solidFill>
              <a:latin typeface="Josefin Sans"/>
              <a:ea typeface="Josefin Sans"/>
              <a:cs typeface="Josefin Sans"/>
              <a:sym typeface="Josefin Sans"/>
            </a:endParaRPr>
          </a:p>
          <a:p>
            <a:pPr indent="0" lvl="0" marL="0" rtl="0" algn="l">
              <a:spcBef>
                <a:spcPts val="0"/>
              </a:spcBef>
              <a:spcAft>
                <a:spcPts val="0"/>
              </a:spcAft>
              <a:buNone/>
            </a:pPr>
            <a:r>
              <a:t/>
            </a:r>
            <a:endParaRPr b="1" sz="1600">
              <a:solidFill>
                <a:srgbClr val="45818E"/>
              </a:solidFill>
              <a:latin typeface="Josefin Sans"/>
              <a:ea typeface="Josefin Sans"/>
              <a:cs typeface="Josefin Sans"/>
              <a:sym typeface="Josefin Sans"/>
            </a:endParaRPr>
          </a:p>
        </p:txBody>
      </p:sp>
      <p:sp>
        <p:nvSpPr>
          <p:cNvPr id="425" name="Google Shape;425;p55"/>
          <p:cNvSpPr txBox="1"/>
          <p:nvPr/>
        </p:nvSpPr>
        <p:spPr>
          <a:xfrm>
            <a:off x="2339550" y="6750188"/>
            <a:ext cx="2016300" cy="459000"/>
          </a:xfrm>
          <a:prstGeom prst="rect">
            <a:avLst/>
          </a:prstGeom>
          <a:noFill/>
          <a:ln cap="flat" cmpd="sng" w="9525">
            <a:solidFill>
              <a:srgbClr val="999999"/>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Cairo"/>
                <a:ea typeface="Cairo"/>
                <a:cs typeface="Cairo"/>
                <a:sym typeface="Cairo"/>
              </a:rPr>
              <a:t>Acts upon </a:t>
            </a:r>
            <a:r>
              <a:rPr lang="en" sz="1000">
                <a:solidFill>
                  <a:srgbClr val="999999"/>
                </a:solidFill>
                <a:latin typeface="Cairo"/>
                <a:ea typeface="Cairo"/>
                <a:cs typeface="Cairo"/>
                <a:sym typeface="Cairo"/>
              </a:rPr>
              <a:t>adjacent</a:t>
            </a:r>
            <a:r>
              <a:rPr lang="en" sz="1000">
                <a:solidFill>
                  <a:srgbClr val="999999"/>
                </a:solidFill>
                <a:latin typeface="Cairo"/>
                <a:ea typeface="Cairo"/>
                <a:cs typeface="Cairo"/>
                <a:sym typeface="Cairo"/>
              </a:rPr>
              <a:t> </a:t>
            </a:r>
            <a:r>
              <a:rPr lang="en" sz="1000">
                <a:solidFill>
                  <a:srgbClr val="999999"/>
                </a:solidFill>
                <a:latin typeface="Cairo"/>
                <a:ea typeface="Cairo"/>
                <a:cs typeface="Cairo"/>
                <a:sym typeface="Cairo"/>
              </a:rPr>
              <a:t>cells, does not pass through systemic circulation.</a:t>
            </a:r>
            <a:endParaRPr sz="1000">
              <a:solidFill>
                <a:srgbClr val="999999"/>
              </a:solidFill>
              <a:latin typeface="Cairo"/>
              <a:ea typeface="Cairo"/>
              <a:cs typeface="Cairo"/>
              <a:sym typeface="Cairo"/>
            </a:endParaRPr>
          </a:p>
        </p:txBody>
      </p:sp>
      <p:sp>
        <p:nvSpPr>
          <p:cNvPr id="426" name="Google Shape;426;p55"/>
          <p:cNvSpPr txBox="1"/>
          <p:nvPr/>
        </p:nvSpPr>
        <p:spPr>
          <a:xfrm>
            <a:off x="2339545" y="8666973"/>
            <a:ext cx="2937000" cy="338100"/>
          </a:xfrm>
          <a:prstGeom prst="rect">
            <a:avLst/>
          </a:prstGeom>
          <a:noFill/>
          <a:ln cap="flat" cmpd="sng" w="9525">
            <a:solidFill>
              <a:srgbClr val="999999"/>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Cairo"/>
                <a:ea typeface="Cairo"/>
                <a:cs typeface="Cairo"/>
                <a:sym typeface="Cairo"/>
              </a:rPr>
              <a:t>Has to pass systemic circulation to be </a:t>
            </a:r>
            <a:r>
              <a:rPr lang="en" sz="1000">
                <a:solidFill>
                  <a:srgbClr val="999999"/>
                </a:solidFill>
                <a:latin typeface="Cairo"/>
                <a:ea typeface="Cairo"/>
                <a:cs typeface="Cairo"/>
                <a:sym typeface="Cairo"/>
              </a:rPr>
              <a:t>activated.</a:t>
            </a:r>
            <a:endParaRPr sz="1000">
              <a:solidFill>
                <a:srgbClr val="999999"/>
              </a:solidFill>
              <a:latin typeface="Cairo"/>
              <a:ea typeface="Cairo"/>
              <a:cs typeface="Cairo"/>
              <a:sym typeface="Cairo"/>
            </a:endParaRPr>
          </a:p>
        </p:txBody>
      </p:sp>
      <p:sp>
        <p:nvSpPr>
          <p:cNvPr id="427" name="Google Shape;427;p5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28" name="Google Shape;428;p55"/>
          <p:cNvSpPr/>
          <p:nvPr/>
        </p:nvSpPr>
        <p:spPr>
          <a:xfrm>
            <a:off x="-16" y="-15"/>
            <a:ext cx="6858000" cy="9903000"/>
          </a:xfrm>
          <a:prstGeom prst="frame">
            <a:avLst>
              <a:gd fmla="val 1366" name="adj1"/>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29" name="Google Shape;429;p55"/>
          <p:cNvCxnSpPr>
            <a:endCxn id="426" idx="1"/>
          </p:cNvCxnSpPr>
          <p:nvPr/>
        </p:nvCxnSpPr>
        <p:spPr>
          <a:xfrm>
            <a:off x="2116645" y="8836023"/>
            <a:ext cx="222900" cy="0"/>
          </a:xfrm>
          <a:prstGeom prst="straightConnector1">
            <a:avLst/>
          </a:prstGeom>
          <a:noFill/>
          <a:ln cap="flat" cmpd="sng" w="9525">
            <a:solidFill>
              <a:schemeClr val="dk2"/>
            </a:solidFill>
            <a:prstDash val="solid"/>
            <a:round/>
            <a:headEnd len="med" w="med" type="none"/>
            <a:tailEnd len="med" w="med" type="stealth"/>
          </a:ln>
        </p:spPr>
      </p:cxnSp>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