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1" r:id="rId5"/>
    <p:sldMasterId id="2147483692" r:id="rId6"/>
    <p:sldMasterId id="214748369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y="9902950" cx="6858000"/>
  <p:notesSz cx="6858000" cy="9144000"/>
  <p:embeddedFontLst>
    <p:embeddedFont>
      <p:font typeface="Dosis"/>
      <p:regular r:id="rId24"/>
      <p:bold r:id="rId25"/>
    </p:embeddedFont>
    <p:embeddedFont>
      <p:font typeface="Raleway"/>
      <p:regular r:id="rId26"/>
      <p:bold r:id="rId27"/>
      <p:italic r:id="rId28"/>
      <p:boldItalic r:id="rId29"/>
    </p:embeddedFont>
    <p:embeddedFont>
      <p:font typeface="Economica"/>
      <p:regular r:id="rId30"/>
      <p:bold r:id="rId31"/>
      <p:italic r:id="rId32"/>
      <p:boldItalic r:id="rId33"/>
    </p:embeddedFont>
    <p:embeddedFont>
      <p:font typeface="Roboto"/>
      <p:regular r:id="rId34"/>
      <p:bold r:id="rId35"/>
      <p:italic r:id="rId36"/>
      <p:boldItalic r:id="rId37"/>
    </p:embeddedFont>
    <p:embeddedFont>
      <p:font typeface="Lato"/>
      <p:regular r:id="rId38"/>
      <p:bold r:id="rId39"/>
      <p:italic r:id="rId40"/>
      <p:boldItalic r:id="rId41"/>
    </p:embeddedFont>
    <p:embeddedFont>
      <p:font typeface="Cairo"/>
      <p:regular r:id="rId42"/>
      <p:bold r:id="rId43"/>
    </p:embeddedFont>
    <p:embeddedFont>
      <p:font typeface="Josefin Sans"/>
      <p:regular r:id="rId44"/>
      <p:bold r:id="rId45"/>
      <p:italic r:id="rId46"/>
      <p:boldItalic r:id="rId47"/>
    </p:embeddedFont>
    <p:embeddedFont>
      <p:font typeface="Philosopher"/>
      <p:regular r:id="rId48"/>
      <p:bold r:id="rId49"/>
      <p:italic r:id="rId50"/>
      <p:boldItalic r:id="rId51"/>
    </p:embeddedFont>
    <p:embeddedFont>
      <p:font typeface="Comfortaa"/>
      <p:regular r:id="rId52"/>
      <p:bold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40C682B-0E78-4081-8254-930A507017C5}">
  <a:tblStyle styleId="{C40C682B-0E78-4081-8254-930A507017C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italic.fntdata"/><Relationship Id="rId42" Type="http://schemas.openxmlformats.org/officeDocument/2006/relationships/font" Target="fonts/Cairo-regular.fntdata"/><Relationship Id="rId41" Type="http://schemas.openxmlformats.org/officeDocument/2006/relationships/font" Target="fonts/Lato-boldItalic.fntdata"/><Relationship Id="rId44" Type="http://schemas.openxmlformats.org/officeDocument/2006/relationships/font" Target="fonts/JosefinSans-regular.fntdata"/><Relationship Id="rId43" Type="http://schemas.openxmlformats.org/officeDocument/2006/relationships/font" Target="fonts/Cairo-bold.fntdata"/><Relationship Id="rId46" Type="http://schemas.openxmlformats.org/officeDocument/2006/relationships/font" Target="fonts/JosefinSans-italic.fntdata"/><Relationship Id="rId45" Type="http://schemas.openxmlformats.org/officeDocument/2006/relationships/font" Target="fonts/Josefin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Philosopher-regular.fntdata"/><Relationship Id="rId47" Type="http://schemas.openxmlformats.org/officeDocument/2006/relationships/font" Target="fonts/JosefinSans-boldItalic.fntdata"/><Relationship Id="rId49" Type="http://schemas.openxmlformats.org/officeDocument/2006/relationships/font" Target="fonts/Philosopher-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Economica-bold.fntdata"/><Relationship Id="rId30" Type="http://schemas.openxmlformats.org/officeDocument/2006/relationships/font" Target="fonts/Economica-regular.fntdata"/><Relationship Id="rId33" Type="http://schemas.openxmlformats.org/officeDocument/2006/relationships/font" Target="fonts/Economica-boldItalic.fntdata"/><Relationship Id="rId32" Type="http://schemas.openxmlformats.org/officeDocument/2006/relationships/font" Target="fonts/Economica-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Lato-bold.fntdata"/><Relationship Id="rId38" Type="http://schemas.openxmlformats.org/officeDocument/2006/relationships/font" Target="fonts/Lato-regular.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Dosis-regular.fntdata"/><Relationship Id="rId23" Type="http://schemas.openxmlformats.org/officeDocument/2006/relationships/slide" Target="slides/slide15.xml"/><Relationship Id="rId26" Type="http://schemas.openxmlformats.org/officeDocument/2006/relationships/font" Target="fonts/Raleway-regular.fntdata"/><Relationship Id="rId25" Type="http://schemas.openxmlformats.org/officeDocument/2006/relationships/font" Target="fonts/Dosis-bold.fntdata"/><Relationship Id="rId28" Type="http://schemas.openxmlformats.org/officeDocument/2006/relationships/font" Target="fonts/Raleway-italic.fntdata"/><Relationship Id="rId27" Type="http://schemas.openxmlformats.org/officeDocument/2006/relationships/font" Target="fonts/Raleway-bold.fntdata"/><Relationship Id="rId29" Type="http://schemas.openxmlformats.org/officeDocument/2006/relationships/font" Target="fonts/Raleway-boldItalic.fntdata"/><Relationship Id="rId51" Type="http://schemas.openxmlformats.org/officeDocument/2006/relationships/font" Target="fonts/Philosopher-boldItalic.fntdata"/><Relationship Id="rId50" Type="http://schemas.openxmlformats.org/officeDocument/2006/relationships/font" Target="fonts/Philosopher-italic.fntdata"/><Relationship Id="rId53" Type="http://schemas.openxmlformats.org/officeDocument/2006/relationships/font" Target="fonts/Comfortaa-bold.fntdata"/><Relationship Id="rId52" Type="http://schemas.openxmlformats.org/officeDocument/2006/relationships/font" Target="fonts/Comfortaa-regular.fntdata"/><Relationship Id="rId11" Type="http://schemas.openxmlformats.org/officeDocument/2006/relationships/slide" Target="slides/slide3.xml"/><Relationship Id="rId55" Type="http://schemas.openxmlformats.org/officeDocument/2006/relationships/font" Target="fonts/OpenSans-bold.fntdata"/><Relationship Id="rId10" Type="http://schemas.openxmlformats.org/officeDocument/2006/relationships/slide" Target="slides/slide2.xml"/><Relationship Id="rId54" Type="http://schemas.openxmlformats.org/officeDocument/2006/relationships/font" Target="fonts/OpenSans-regular.fntdata"/><Relationship Id="rId13" Type="http://schemas.openxmlformats.org/officeDocument/2006/relationships/slide" Target="slides/slide5.xml"/><Relationship Id="rId57" Type="http://schemas.openxmlformats.org/officeDocument/2006/relationships/font" Target="fonts/OpenSans-boldItalic.fntdata"/><Relationship Id="rId12" Type="http://schemas.openxmlformats.org/officeDocument/2006/relationships/slide" Target="slides/slide4.xml"/><Relationship Id="rId56" Type="http://schemas.openxmlformats.org/officeDocument/2006/relationships/font" Target="fonts/OpenSans-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254f3e0b55367f91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54f3e0b55367f9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4803c4de11_2_1049: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4803c4de11_2_10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45ec431295_0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45ec4312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45ec431295_0_85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45ec431295_0_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5ec431295_0_1353: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5ec431295_0_1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g355c42b0616515c2_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55c42b0616515c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8515af8f38faff_2: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8515af8f38faff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cf8b72f1f6ec5af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cf8b72f1f6ec5a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7cf8b72f1f6ec5af_17: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7cf8b72f1f6ec5af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700bc9e6f_0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700bc9e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803c4de11_0_455: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4803c4de11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335281495a3eb246_38: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35281495a3eb246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35281495a3eb246_51: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35281495a3eb246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335281495a3eb246_89: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35281495a3eb246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4803c4de11_2_0:notes"/>
          <p:cNvSpPr/>
          <p:nvPr>
            <p:ph idx="2" type="sldImg"/>
          </p:nvPr>
        </p:nvSpPr>
        <p:spPr>
          <a:xfrm>
            <a:off x="2241990"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4803c4de1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134F5C"/>
            </a:solidFill>
            <a:prstDash val="solid"/>
            <a:miter lim="8000"/>
            <a:headEnd len="sm" w="sm" type="none"/>
            <a:tailEnd len="sm" w="sm" type="none"/>
          </a:ln>
        </p:spPr>
      </p:sp>
      <p:sp>
        <p:nvSpPr>
          <p:cNvPr id="11" name="Google Shape;11;p2"/>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2C5072"/>
            </a:solidFill>
            <a:prstDash val="solid"/>
            <a:miter lim="8000"/>
            <a:headEnd len="sm" w="sm" type="none"/>
            <a:tailEnd len="sm" w="sm" type="none"/>
          </a:ln>
        </p:spPr>
      </p:sp>
      <p:sp>
        <p:nvSpPr>
          <p:cNvPr id="12" name="Google Shape;12;p2"/>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11"/>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11"/>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60" name="Google Shape;60;p11"/>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61" name="Google Shape;61;p11"/>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62" name="Google Shape;62;p11"/>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3" name="Google Shape;63;p1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4" name="Shape 64"/>
        <p:cNvGrpSpPr/>
        <p:nvPr/>
      </p:nvGrpSpPr>
      <p:grpSpPr>
        <a:xfrm>
          <a:off x="0" y="0"/>
          <a:ext cx="0" cy="0"/>
          <a:chOff x="0" y="0"/>
          <a:chExt cx="0" cy="0"/>
        </a:xfrm>
      </p:grpSpPr>
      <p:sp>
        <p:nvSpPr>
          <p:cNvPr id="65" name="Google Shape;65;p12"/>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66" name="Google Shape;66;p1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7" name="Shape 67"/>
        <p:cNvGrpSpPr/>
        <p:nvPr/>
      </p:nvGrpSpPr>
      <p:grpSpPr>
        <a:xfrm>
          <a:off x="0" y="0"/>
          <a:ext cx="0" cy="0"/>
          <a:chOff x="0" y="0"/>
          <a:chExt cx="0" cy="0"/>
        </a:xfrm>
      </p:grpSpPr>
      <p:sp>
        <p:nvSpPr>
          <p:cNvPr id="68" name="Google Shape;68;p13"/>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70" name="Google Shape;70;p13"/>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1" name="Google Shape;71;p1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2" name="Shape 72"/>
        <p:cNvGrpSpPr/>
        <p:nvPr/>
      </p:nvGrpSpPr>
      <p:grpSpPr>
        <a:xfrm>
          <a:off x="0" y="0"/>
          <a:ext cx="0" cy="0"/>
          <a:chOff x="0" y="0"/>
          <a:chExt cx="0" cy="0"/>
        </a:xfrm>
      </p:grpSpPr>
      <p:sp>
        <p:nvSpPr>
          <p:cNvPr id="73" name="Google Shape;73;p1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78" name="Shape 78"/>
        <p:cNvGrpSpPr/>
        <p:nvPr/>
      </p:nvGrpSpPr>
      <p:grpSpPr>
        <a:xfrm>
          <a:off x="0" y="0"/>
          <a:ext cx="0" cy="0"/>
          <a:chOff x="0" y="0"/>
          <a:chExt cx="0" cy="0"/>
        </a:xfrm>
      </p:grpSpPr>
      <p:cxnSp>
        <p:nvCxnSpPr>
          <p:cNvPr id="79" name="Google Shape;79;p16"/>
          <p:cNvCxnSpPr/>
          <p:nvPr/>
        </p:nvCxnSpPr>
        <p:spPr>
          <a:xfrm>
            <a:off x="1858293" y="800265"/>
            <a:ext cx="4683000" cy="0"/>
          </a:xfrm>
          <a:prstGeom prst="straightConnector1">
            <a:avLst/>
          </a:prstGeom>
          <a:noFill/>
          <a:ln cap="flat" cmpd="sng" w="38100">
            <a:solidFill>
              <a:schemeClr val="lt1"/>
            </a:solidFill>
            <a:prstDash val="solid"/>
            <a:round/>
            <a:headEnd len="sm" w="sm" type="none"/>
            <a:tailEnd len="sm" w="sm" type="none"/>
          </a:ln>
        </p:spPr>
      </p:cxnSp>
      <p:cxnSp>
        <p:nvCxnSpPr>
          <p:cNvPr id="80" name="Google Shape;80;p16"/>
          <p:cNvCxnSpPr/>
          <p:nvPr/>
        </p:nvCxnSpPr>
        <p:spPr>
          <a:xfrm>
            <a:off x="1858293" y="9126078"/>
            <a:ext cx="4683000" cy="0"/>
          </a:xfrm>
          <a:prstGeom prst="straightConnector1">
            <a:avLst/>
          </a:prstGeom>
          <a:noFill/>
          <a:ln cap="flat" cmpd="sng" w="19050">
            <a:solidFill>
              <a:schemeClr val="lt1"/>
            </a:solidFill>
            <a:prstDash val="solid"/>
            <a:round/>
            <a:headEnd len="sm" w="sm" type="none"/>
            <a:tailEnd len="sm" w="sm" type="none"/>
          </a:ln>
        </p:spPr>
      </p:cxnSp>
      <p:cxnSp>
        <p:nvCxnSpPr>
          <p:cNvPr id="81" name="Google Shape;81;p16"/>
          <p:cNvCxnSpPr/>
          <p:nvPr/>
        </p:nvCxnSpPr>
        <p:spPr>
          <a:xfrm>
            <a:off x="318899" y="800265"/>
            <a:ext cx="137400" cy="0"/>
          </a:xfrm>
          <a:prstGeom prst="straightConnector1">
            <a:avLst/>
          </a:prstGeom>
          <a:noFill/>
          <a:ln cap="flat" cmpd="sng" w="19050">
            <a:solidFill>
              <a:schemeClr val="lt1"/>
            </a:solidFill>
            <a:prstDash val="solid"/>
            <a:round/>
            <a:headEnd len="sm" w="sm" type="none"/>
            <a:tailEnd len="sm" w="sm" type="none"/>
          </a:ln>
        </p:spPr>
      </p:cxnSp>
      <p:sp>
        <p:nvSpPr>
          <p:cNvPr id="82" name="Google Shape;82;p16"/>
          <p:cNvSpPr txBox="1"/>
          <p:nvPr>
            <p:ph type="ctrTitle"/>
          </p:nvPr>
        </p:nvSpPr>
        <p:spPr>
          <a:xfrm>
            <a:off x="1778794" y="1213393"/>
            <a:ext cx="4748700" cy="2968800"/>
          </a:xfrm>
          <a:prstGeom prst="rect">
            <a:avLst/>
          </a:prstGeom>
        </p:spPr>
        <p:txBody>
          <a:bodyPr anchorCtr="0" anchor="t"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3" name="Google Shape;83;p16"/>
          <p:cNvSpPr txBox="1"/>
          <p:nvPr>
            <p:ph idx="1" type="subTitle"/>
          </p:nvPr>
        </p:nvSpPr>
        <p:spPr>
          <a:xfrm>
            <a:off x="1792700" y="6235094"/>
            <a:ext cx="4748700" cy="2390700"/>
          </a:xfrm>
          <a:prstGeom prst="rect">
            <a:avLst/>
          </a:prstGeom>
        </p:spPr>
        <p:txBody>
          <a:bodyPr anchorCtr="0" anchor="b" bIns="91425" lIns="91425" spcFirstLastPara="1" rIns="91425" wrap="square" tIns="91425"/>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84" name="Google Shape;84;p16"/>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85" name="Shape 85"/>
        <p:cNvGrpSpPr/>
        <p:nvPr/>
      </p:nvGrpSpPr>
      <p:grpSpPr>
        <a:xfrm>
          <a:off x="0" y="0"/>
          <a:ext cx="0" cy="0"/>
          <a:chOff x="0" y="0"/>
          <a:chExt cx="0" cy="0"/>
        </a:xfrm>
      </p:grpSpPr>
      <p:cxnSp>
        <p:nvCxnSpPr>
          <p:cNvPr id="86" name="Google Shape;86;p17"/>
          <p:cNvCxnSpPr/>
          <p:nvPr/>
        </p:nvCxnSpPr>
        <p:spPr>
          <a:xfrm>
            <a:off x="318900" y="800265"/>
            <a:ext cx="6222600" cy="0"/>
          </a:xfrm>
          <a:prstGeom prst="straightConnector1">
            <a:avLst/>
          </a:prstGeom>
          <a:noFill/>
          <a:ln cap="flat" cmpd="sng" w="38100">
            <a:solidFill>
              <a:schemeClr val="lt1"/>
            </a:solidFill>
            <a:prstDash val="solid"/>
            <a:round/>
            <a:headEnd len="sm" w="sm" type="none"/>
            <a:tailEnd len="sm" w="sm" type="none"/>
          </a:ln>
        </p:spPr>
      </p:cxnSp>
      <p:cxnSp>
        <p:nvCxnSpPr>
          <p:cNvPr id="87" name="Google Shape;87;p17"/>
          <p:cNvCxnSpPr/>
          <p:nvPr/>
        </p:nvCxnSpPr>
        <p:spPr>
          <a:xfrm>
            <a:off x="318900" y="9126078"/>
            <a:ext cx="6222600" cy="0"/>
          </a:xfrm>
          <a:prstGeom prst="straightConnector1">
            <a:avLst/>
          </a:prstGeom>
          <a:noFill/>
          <a:ln cap="flat" cmpd="sng" w="19050">
            <a:solidFill>
              <a:schemeClr val="lt1"/>
            </a:solidFill>
            <a:prstDash val="solid"/>
            <a:round/>
            <a:headEnd len="sm" w="sm" type="none"/>
            <a:tailEnd len="sm" w="sm" type="none"/>
          </a:ln>
        </p:spPr>
      </p:cxnSp>
      <p:sp>
        <p:nvSpPr>
          <p:cNvPr id="88" name="Google Shape;88;p17"/>
          <p:cNvSpPr txBox="1"/>
          <p:nvPr>
            <p:ph type="title"/>
          </p:nvPr>
        </p:nvSpPr>
        <p:spPr>
          <a:xfrm>
            <a:off x="304819" y="3478740"/>
            <a:ext cx="6222600" cy="29688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89" name="Google Shape;89;p17"/>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90" name="Shape 90"/>
        <p:cNvGrpSpPr/>
        <p:nvPr/>
      </p:nvGrpSpPr>
      <p:grpSpPr>
        <a:xfrm>
          <a:off x="0" y="0"/>
          <a:ext cx="0" cy="0"/>
          <a:chOff x="0" y="0"/>
          <a:chExt cx="0" cy="0"/>
        </a:xfrm>
      </p:grpSpPr>
      <p:cxnSp>
        <p:nvCxnSpPr>
          <p:cNvPr id="91" name="Google Shape;91;p18"/>
          <p:cNvCxnSpPr/>
          <p:nvPr/>
        </p:nvCxnSpPr>
        <p:spPr>
          <a:xfrm>
            <a:off x="1858293" y="800265"/>
            <a:ext cx="4683000" cy="0"/>
          </a:xfrm>
          <a:prstGeom prst="straightConnector1">
            <a:avLst/>
          </a:prstGeom>
          <a:noFill/>
          <a:ln cap="flat" cmpd="sng" w="38100">
            <a:solidFill>
              <a:schemeClr val="dk2"/>
            </a:solidFill>
            <a:prstDash val="solid"/>
            <a:round/>
            <a:headEnd len="sm" w="sm" type="none"/>
            <a:tailEnd len="sm" w="sm" type="none"/>
          </a:ln>
        </p:spPr>
      </p:cxnSp>
      <p:cxnSp>
        <p:nvCxnSpPr>
          <p:cNvPr id="92" name="Google Shape;92;p18"/>
          <p:cNvCxnSpPr/>
          <p:nvPr/>
        </p:nvCxnSpPr>
        <p:spPr>
          <a:xfrm>
            <a:off x="1858293" y="9126078"/>
            <a:ext cx="4683000" cy="0"/>
          </a:xfrm>
          <a:prstGeom prst="straightConnector1">
            <a:avLst/>
          </a:prstGeom>
          <a:noFill/>
          <a:ln cap="flat" cmpd="sng" w="19050">
            <a:solidFill>
              <a:schemeClr val="dk2"/>
            </a:solidFill>
            <a:prstDash val="solid"/>
            <a:round/>
            <a:headEnd len="sm" w="sm" type="none"/>
            <a:tailEnd len="sm" w="sm" type="none"/>
          </a:ln>
        </p:spPr>
      </p:cxnSp>
      <p:cxnSp>
        <p:nvCxnSpPr>
          <p:cNvPr id="93" name="Google Shape;93;p18"/>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94" name="Google Shape;94;p18"/>
          <p:cNvSpPr txBox="1"/>
          <p:nvPr>
            <p:ph type="title"/>
          </p:nvPr>
        </p:nvSpPr>
        <p:spPr>
          <a:xfrm>
            <a:off x="1800188" y="1108896"/>
            <a:ext cx="4741200" cy="12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18"/>
          <p:cNvSpPr txBox="1"/>
          <p:nvPr>
            <p:ph idx="1" type="body"/>
          </p:nvPr>
        </p:nvSpPr>
        <p:spPr>
          <a:xfrm>
            <a:off x="1807584" y="3072400"/>
            <a:ext cx="4741200" cy="57807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6" name="Google Shape;96;p18"/>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7" name="Shape 97"/>
        <p:cNvGrpSpPr/>
        <p:nvPr/>
      </p:nvGrpSpPr>
      <p:grpSpPr>
        <a:xfrm>
          <a:off x="0" y="0"/>
          <a:ext cx="0" cy="0"/>
          <a:chOff x="0" y="0"/>
          <a:chExt cx="0" cy="0"/>
        </a:xfrm>
      </p:grpSpPr>
      <p:cxnSp>
        <p:nvCxnSpPr>
          <p:cNvPr id="98" name="Google Shape;98;p19"/>
          <p:cNvCxnSpPr/>
          <p:nvPr/>
        </p:nvCxnSpPr>
        <p:spPr>
          <a:xfrm>
            <a:off x="1858293" y="800265"/>
            <a:ext cx="4683000" cy="0"/>
          </a:xfrm>
          <a:prstGeom prst="straightConnector1">
            <a:avLst/>
          </a:prstGeom>
          <a:noFill/>
          <a:ln cap="flat" cmpd="sng" w="38100">
            <a:solidFill>
              <a:schemeClr val="dk2"/>
            </a:solidFill>
            <a:prstDash val="solid"/>
            <a:round/>
            <a:headEnd len="sm" w="sm" type="none"/>
            <a:tailEnd len="sm" w="sm" type="none"/>
          </a:ln>
        </p:spPr>
      </p:cxnSp>
      <p:cxnSp>
        <p:nvCxnSpPr>
          <p:cNvPr id="99" name="Google Shape;99;p19"/>
          <p:cNvCxnSpPr/>
          <p:nvPr/>
        </p:nvCxnSpPr>
        <p:spPr>
          <a:xfrm>
            <a:off x="1858293" y="9126078"/>
            <a:ext cx="4683000" cy="0"/>
          </a:xfrm>
          <a:prstGeom prst="straightConnector1">
            <a:avLst/>
          </a:prstGeom>
          <a:noFill/>
          <a:ln cap="flat" cmpd="sng" w="19050">
            <a:solidFill>
              <a:schemeClr val="dk2"/>
            </a:solidFill>
            <a:prstDash val="solid"/>
            <a:round/>
            <a:headEnd len="sm" w="sm" type="none"/>
            <a:tailEnd len="sm" w="sm" type="none"/>
          </a:ln>
        </p:spPr>
      </p:cxnSp>
      <p:cxnSp>
        <p:nvCxnSpPr>
          <p:cNvPr id="100" name="Google Shape;100;p19"/>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101" name="Google Shape;101;p19"/>
          <p:cNvSpPr txBox="1"/>
          <p:nvPr>
            <p:ph type="title"/>
          </p:nvPr>
        </p:nvSpPr>
        <p:spPr>
          <a:xfrm>
            <a:off x="1800188" y="1108896"/>
            <a:ext cx="4741200" cy="12234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2" name="Google Shape;102;p19"/>
          <p:cNvSpPr txBox="1"/>
          <p:nvPr>
            <p:ph idx="1" type="body"/>
          </p:nvPr>
        </p:nvSpPr>
        <p:spPr>
          <a:xfrm>
            <a:off x="1800227" y="3085683"/>
            <a:ext cx="2303700" cy="5780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3" name="Google Shape;103;p19"/>
          <p:cNvSpPr txBox="1"/>
          <p:nvPr>
            <p:ph idx="2" type="body"/>
          </p:nvPr>
        </p:nvSpPr>
        <p:spPr>
          <a:xfrm>
            <a:off x="4237929" y="3085683"/>
            <a:ext cx="2303700" cy="57807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4" name="Google Shape;104;p19"/>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5" name="Shape 105"/>
        <p:cNvGrpSpPr/>
        <p:nvPr/>
      </p:nvGrpSpPr>
      <p:grpSpPr>
        <a:xfrm>
          <a:off x="0" y="0"/>
          <a:ext cx="0" cy="0"/>
          <a:chOff x="0" y="0"/>
          <a:chExt cx="0" cy="0"/>
        </a:xfrm>
      </p:grpSpPr>
      <p:sp>
        <p:nvSpPr>
          <p:cNvPr id="106" name="Google Shape;106;p20"/>
          <p:cNvSpPr txBox="1"/>
          <p:nvPr>
            <p:ph type="title"/>
          </p:nvPr>
        </p:nvSpPr>
        <p:spPr>
          <a:xfrm>
            <a:off x="227475" y="792419"/>
            <a:ext cx="6390300" cy="12315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7" name="Google Shape;107;p20"/>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8" name="Shape 108"/>
        <p:cNvGrpSpPr/>
        <p:nvPr/>
      </p:nvGrpSpPr>
      <p:grpSpPr>
        <a:xfrm>
          <a:off x="0" y="0"/>
          <a:ext cx="0" cy="0"/>
          <a:chOff x="0" y="0"/>
          <a:chExt cx="0" cy="0"/>
        </a:xfrm>
      </p:grpSpPr>
      <p:cxnSp>
        <p:nvCxnSpPr>
          <p:cNvPr id="109" name="Google Shape;109;p21"/>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110" name="Google Shape;110;p21"/>
          <p:cNvSpPr txBox="1"/>
          <p:nvPr>
            <p:ph type="title"/>
          </p:nvPr>
        </p:nvSpPr>
        <p:spPr>
          <a:xfrm>
            <a:off x="239625" y="1803267"/>
            <a:ext cx="2106000" cy="14550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21"/>
          <p:cNvSpPr txBox="1"/>
          <p:nvPr>
            <p:ph idx="1" type="body"/>
          </p:nvPr>
        </p:nvSpPr>
        <p:spPr>
          <a:xfrm>
            <a:off x="239625" y="3555712"/>
            <a:ext cx="2106000" cy="54030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2" name="Google Shape;112;p21"/>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7" name="Google Shape;17;p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8" name="Google Shape;18;p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rgbClr val="134F5C"/>
                </a:solidFill>
              </a:defRPr>
            </a:lvl1pPr>
            <a:lvl2pPr lvl="1" rtl="0">
              <a:buNone/>
              <a:defRPr>
                <a:solidFill>
                  <a:srgbClr val="134F5C"/>
                </a:solidFill>
              </a:defRPr>
            </a:lvl2pPr>
            <a:lvl3pPr lvl="2" rtl="0">
              <a:buNone/>
              <a:defRPr>
                <a:solidFill>
                  <a:srgbClr val="134F5C"/>
                </a:solidFill>
              </a:defRPr>
            </a:lvl3pPr>
            <a:lvl4pPr lvl="3" rtl="0">
              <a:buNone/>
              <a:defRPr>
                <a:solidFill>
                  <a:srgbClr val="134F5C"/>
                </a:solidFill>
              </a:defRPr>
            </a:lvl4pPr>
            <a:lvl5pPr lvl="4" rtl="0">
              <a:buNone/>
              <a:defRPr>
                <a:solidFill>
                  <a:srgbClr val="134F5C"/>
                </a:solidFill>
              </a:defRPr>
            </a:lvl5pPr>
            <a:lvl6pPr lvl="5" rtl="0">
              <a:buNone/>
              <a:defRPr>
                <a:solidFill>
                  <a:srgbClr val="134F5C"/>
                </a:solidFill>
              </a:defRPr>
            </a:lvl6pPr>
            <a:lvl7pPr lvl="6" rtl="0">
              <a:buNone/>
              <a:defRPr>
                <a:solidFill>
                  <a:srgbClr val="134F5C"/>
                </a:solidFill>
              </a:defRPr>
            </a:lvl7pPr>
            <a:lvl8pPr lvl="7" rtl="0">
              <a:buNone/>
              <a:defRPr>
                <a:solidFill>
                  <a:srgbClr val="134F5C"/>
                </a:solidFill>
              </a:defRPr>
            </a:lvl8pPr>
            <a:lvl9pPr lvl="8" rtl="0">
              <a:buNone/>
              <a:defRPr>
                <a:solidFill>
                  <a:srgbClr val="134F5C"/>
                </a:solidFill>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1" name="Google Shape;21;p3"/>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113" name="Shape 113"/>
        <p:cNvGrpSpPr/>
        <p:nvPr/>
      </p:nvGrpSpPr>
      <p:grpSpPr>
        <a:xfrm>
          <a:off x="0" y="0"/>
          <a:ext cx="0" cy="0"/>
          <a:chOff x="0" y="0"/>
          <a:chExt cx="0" cy="0"/>
        </a:xfrm>
      </p:grpSpPr>
      <p:cxnSp>
        <p:nvCxnSpPr>
          <p:cNvPr id="114" name="Google Shape;114;p22"/>
          <p:cNvCxnSpPr/>
          <p:nvPr/>
        </p:nvCxnSpPr>
        <p:spPr>
          <a:xfrm>
            <a:off x="318899" y="800265"/>
            <a:ext cx="137400" cy="0"/>
          </a:xfrm>
          <a:prstGeom prst="straightConnector1">
            <a:avLst/>
          </a:prstGeom>
          <a:noFill/>
          <a:ln cap="flat" cmpd="sng" w="19050">
            <a:solidFill>
              <a:schemeClr val="lt1"/>
            </a:solidFill>
            <a:prstDash val="solid"/>
            <a:round/>
            <a:headEnd len="sm" w="sm" type="none"/>
            <a:tailEnd len="sm" w="sm" type="none"/>
          </a:ln>
        </p:spPr>
      </p:cxnSp>
      <p:sp>
        <p:nvSpPr>
          <p:cNvPr id="115" name="Google Shape;115;p22"/>
          <p:cNvSpPr txBox="1"/>
          <p:nvPr>
            <p:ph type="title"/>
          </p:nvPr>
        </p:nvSpPr>
        <p:spPr>
          <a:xfrm>
            <a:off x="212327" y="1371108"/>
            <a:ext cx="4683000" cy="73845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16" name="Google Shape;116;p22"/>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7" name="Shape 117"/>
        <p:cNvGrpSpPr/>
        <p:nvPr/>
      </p:nvGrpSpPr>
      <p:grpSpPr>
        <a:xfrm>
          <a:off x="0" y="0"/>
          <a:ext cx="0" cy="0"/>
          <a:chOff x="0" y="0"/>
          <a:chExt cx="0" cy="0"/>
        </a:xfrm>
      </p:grpSpPr>
      <p:sp>
        <p:nvSpPr>
          <p:cNvPr id="118" name="Google Shape;118;p23"/>
          <p:cNvSpPr/>
          <p:nvPr/>
        </p:nvSpPr>
        <p:spPr>
          <a:xfrm>
            <a:off x="3429000" y="241"/>
            <a:ext cx="3429000" cy="9903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120" name="Google Shape;120;p23"/>
          <p:cNvSpPr txBox="1"/>
          <p:nvPr>
            <p:ph type="title"/>
          </p:nvPr>
        </p:nvSpPr>
        <p:spPr>
          <a:xfrm>
            <a:off x="199125" y="2690364"/>
            <a:ext cx="3033900" cy="2538000"/>
          </a:xfrm>
          <a:prstGeom prst="rect">
            <a:avLst/>
          </a:prstGeom>
        </p:spPr>
        <p:txBody>
          <a:bodyPr anchorCtr="0" anchor="b" bIns="91425" lIns="91425" spcFirstLastPara="1" rIns="91425" wrap="square" tIns="91425"/>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21" name="Google Shape;121;p23"/>
          <p:cNvSpPr txBox="1"/>
          <p:nvPr>
            <p:ph idx="1" type="subTitle"/>
          </p:nvPr>
        </p:nvSpPr>
        <p:spPr>
          <a:xfrm>
            <a:off x="199125" y="5266499"/>
            <a:ext cx="3033900" cy="2590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2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4" name="Shape 124"/>
        <p:cNvGrpSpPr/>
        <p:nvPr/>
      </p:nvGrpSpPr>
      <p:grpSpPr>
        <a:xfrm>
          <a:off x="0" y="0"/>
          <a:ext cx="0" cy="0"/>
          <a:chOff x="0" y="0"/>
          <a:chExt cx="0" cy="0"/>
        </a:xfrm>
      </p:grpSpPr>
      <p:cxnSp>
        <p:nvCxnSpPr>
          <p:cNvPr id="125" name="Google Shape;125;p24"/>
          <p:cNvCxnSpPr/>
          <p:nvPr/>
        </p:nvCxnSpPr>
        <p:spPr>
          <a:xfrm>
            <a:off x="318900" y="9126078"/>
            <a:ext cx="6222600" cy="0"/>
          </a:xfrm>
          <a:prstGeom prst="straightConnector1">
            <a:avLst/>
          </a:prstGeom>
          <a:noFill/>
          <a:ln cap="flat" cmpd="sng" w="19050">
            <a:solidFill>
              <a:schemeClr val="dk2"/>
            </a:solidFill>
            <a:prstDash val="solid"/>
            <a:round/>
            <a:headEnd len="sm" w="sm" type="none"/>
            <a:tailEnd len="sm" w="sm" type="none"/>
          </a:ln>
        </p:spPr>
      </p:cxnSp>
      <p:cxnSp>
        <p:nvCxnSpPr>
          <p:cNvPr id="126" name="Google Shape;126;p24"/>
          <p:cNvCxnSpPr/>
          <p:nvPr/>
        </p:nvCxnSpPr>
        <p:spPr>
          <a:xfrm>
            <a:off x="318899" y="800265"/>
            <a:ext cx="137400" cy="0"/>
          </a:xfrm>
          <a:prstGeom prst="straightConnector1">
            <a:avLst/>
          </a:prstGeom>
          <a:noFill/>
          <a:ln cap="flat" cmpd="sng" w="19050">
            <a:solidFill>
              <a:schemeClr val="dk2"/>
            </a:solidFill>
            <a:prstDash val="solid"/>
            <a:round/>
            <a:headEnd len="sm" w="sm" type="none"/>
            <a:tailEnd len="sm" w="sm" type="none"/>
          </a:ln>
        </p:spPr>
      </p:cxnSp>
      <p:sp>
        <p:nvSpPr>
          <p:cNvPr id="127" name="Google Shape;127;p24"/>
          <p:cNvSpPr txBox="1"/>
          <p:nvPr>
            <p:ph idx="1" type="body"/>
          </p:nvPr>
        </p:nvSpPr>
        <p:spPr>
          <a:xfrm>
            <a:off x="246013" y="8136505"/>
            <a:ext cx="6291600" cy="757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28" name="Google Shape;128;p24"/>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9" name="Shape 129"/>
        <p:cNvGrpSpPr/>
        <p:nvPr/>
      </p:nvGrpSpPr>
      <p:grpSpPr>
        <a:xfrm>
          <a:off x="0" y="0"/>
          <a:ext cx="0" cy="0"/>
          <a:chOff x="0" y="0"/>
          <a:chExt cx="0" cy="0"/>
        </a:xfrm>
      </p:grpSpPr>
      <p:cxnSp>
        <p:nvCxnSpPr>
          <p:cNvPr id="130" name="Google Shape;130;p25"/>
          <p:cNvCxnSpPr/>
          <p:nvPr/>
        </p:nvCxnSpPr>
        <p:spPr>
          <a:xfrm>
            <a:off x="318900" y="9126078"/>
            <a:ext cx="6222600" cy="0"/>
          </a:xfrm>
          <a:prstGeom prst="straightConnector1">
            <a:avLst/>
          </a:prstGeom>
          <a:noFill/>
          <a:ln cap="flat" cmpd="sng" w="19050">
            <a:solidFill>
              <a:schemeClr val="dk2"/>
            </a:solidFill>
            <a:prstDash val="solid"/>
            <a:round/>
            <a:headEnd len="sm" w="sm" type="none"/>
            <a:tailEnd len="sm" w="sm" type="none"/>
          </a:ln>
        </p:spPr>
      </p:cxnSp>
      <p:cxnSp>
        <p:nvCxnSpPr>
          <p:cNvPr id="131" name="Google Shape;131;p25"/>
          <p:cNvCxnSpPr/>
          <p:nvPr/>
        </p:nvCxnSpPr>
        <p:spPr>
          <a:xfrm>
            <a:off x="318900" y="800265"/>
            <a:ext cx="6222600" cy="0"/>
          </a:xfrm>
          <a:prstGeom prst="straightConnector1">
            <a:avLst/>
          </a:prstGeom>
          <a:noFill/>
          <a:ln cap="flat" cmpd="sng" w="38100">
            <a:solidFill>
              <a:schemeClr val="dk2"/>
            </a:solidFill>
            <a:prstDash val="solid"/>
            <a:round/>
            <a:headEnd len="sm" w="sm" type="none"/>
            <a:tailEnd len="sm" w="sm" type="none"/>
          </a:ln>
        </p:spPr>
      </p:cxnSp>
      <p:sp>
        <p:nvSpPr>
          <p:cNvPr id="132" name="Google Shape;132;p25"/>
          <p:cNvSpPr txBox="1"/>
          <p:nvPr>
            <p:ph hasCustomPrompt="1" type="title"/>
          </p:nvPr>
        </p:nvSpPr>
        <p:spPr>
          <a:xfrm>
            <a:off x="640463" y="2512271"/>
            <a:ext cx="5577000" cy="2961900"/>
          </a:xfrm>
          <a:prstGeom prst="rect">
            <a:avLst/>
          </a:prstGeom>
        </p:spPr>
        <p:txBody>
          <a:bodyPr anchorCtr="0" anchor="ctr" bIns="91425" lIns="91425" spcFirstLastPara="1" rIns="91425" wrap="square" tIns="91425"/>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33" name="Google Shape;133;p25"/>
          <p:cNvSpPr txBox="1"/>
          <p:nvPr>
            <p:ph idx="1" type="body"/>
          </p:nvPr>
        </p:nvSpPr>
        <p:spPr>
          <a:xfrm>
            <a:off x="640463" y="5620913"/>
            <a:ext cx="55770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4" name="Google Shape;134;p25"/>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5" name="Shape 135"/>
        <p:cNvGrpSpPr/>
        <p:nvPr/>
      </p:nvGrpSpPr>
      <p:grpSpPr>
        <a:xfrm>
          <a:off x="0" y="0"/>
          <a:ext cx="0" cy="0"/>
          <a:chOff x="0" y="0"/>
          <a:chExt cx="0" cy="0"/>
        </a:xfrm>
      </p:grpSpPr>
      <p:sp>
        <p:nvSpPr>
          <p:cNvPr id="136" name="Google Shape;136;p26"/>
          <p:cNvSpPr txBox="1"/>
          <p:nvPr>
            <p:ph idx="12" type="sldNum"/>
          </p:nvPr>
        </p:nvSpPr>
        <p:spPr>
          <a:xfrm>
            <a:off x="6373499" y="9027422"/>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137" name="Shape 137"/>
        <p:cNvGrpSpPr/>
        <p:nvPr/>
      </p:nvGrpSpPr>
      <p:grpSpPr>
        <a:xfrm>
          <a:off x="0" y="0"/>
          <a:ext cx="0" cy="0"/>
          <a:chOff x="0" y="0"/>
          <a:chExt cx="0" cy="0"/>
        </a:xfrm>
      </p:grpSpPr>
      <p:sp>
        <p:nvSpPr>
          <p:cNvPr id="138" name="Google Shape;138;p2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39" name="Google Shape;139;p2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40" name="Google Shape;140;p2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41" name="Google Shape;141;p2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2" name="Google Shape;142;p2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43" name="Google Shape;143;p27"/>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8" name="Shape 148"/>
        <p:cNvGrpSpPr/>
        <p:nvPr/>
      </p:nvGrpSpPr>
      <p:grpSpPr>
        <a:xfrm>
          <a:off x="0" y="0"/>
          <a:ext cx="0" cy="0"/>
          <a:chOff x="0" y="0"/>
          <a:chExt cx="0" cy="0"/>
        </a:xfrm>
      </p:grpSpPr>
      <p:sp>
        <p:nvSpPr>
          <p:cNvPr id="149" name="Google Shape;149;p29"/>
          <p:cNvSpPr/>
          <p:nvPr/>
        </p:nvSpPr>
        <p:spPr>
          <a:xfrm flipH="1">
            <a:off x="5830559" y="126399"/>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50" name="Google Shape;150;p29"/>
          <p:cNvSpPr/>
          <p:nvPr/>
        </p:nvSpPr>
        <p:spPr>
          <a:xfrm flipH="1" rot="10800000">
            <a:off x="165688" y="7570195"/>
            <a:ext cx="811219" cy="2165866"/>
          </a:xfrm>
          <a:custGeom>
            <a:rect b="b" l="l" r="r" t="t"/>
            <a:pathLst>
              <a:path extrusionOk="0" h="44998" w="43265">
                <a:moveTo>
                  <a:pt x="0" y="44998"/>
                </a:moveTo>
                <a:lnTo>
                  <a:pt x="0" y="0"/>
                </a:lnTo>
                <a:lnTo>
                  <a:pt x="43265" y="0"/>
                </a:lnTo>
              </a:path>
            </a:pathLst>
          </a:custGeom>
          <a:noFill/>
          <a:ln cap="flat" cmpd="sng" w="28575">
            <a:solidFill>
              <a:srgbClr val="55B787"/>
            </a:solidFill>
            <a:prstDash val="solid"/>
            <a:miter lim="8000"/>
            <a:headEnd len="sm" w="sm" type="none"/>
            <a:tailEnd len="sm" w="sm" type="none"/>
          </a:ln>
        </p:spPr>
      </p:sp>
      <p:sp>
        <p:nvSpPr>
          <p:cNvPr id="151" name="Google Shape;151;p29"/>
          <p:cNvSpPr txBox="1"/>
          <p:nvPr>
            <p:ph type="ctrTitle"/>
          </p:nvPr>
        </p:nvSpPr>
        <p:spPr>
          <a:xfrm>
            <a:off x="2283525" y="2780672"/>
            <a:ext cx="2290800" cy="29595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52" name="Google Shape;152;p29"/>
          <p:cNvSpPr txBox="1"/>
          <p:nvPr>
            <p:ph idx="1" type="subTitle"/>
          </p:nvPr>
        </p:nvSpPr>
        <p:spPr>
          <a:xfrm>
            <a:off x="2283525" y="6000455"/>
            <a:ext cx="2290800" cy="13503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53" name="Google Shape;153;p2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4" name="Shape 154"/>
        <p:cNvGrpSpPr/>
        <p:nvPr/>
      </p:nvGrpSpPr>
      <p:grpSpPr>
        <a:xfrm>
          <a:off x="0" y="0"/>
          <a:ext cx="0" cy="0"/>
          <a:chOff x="0" y="0"/>
          <a:chExt cx="0" cy="0"/>
        </a:xfrm>
      </p:grpSpPr>
      <p:sp>
        <p:nvSpPr>
          <p:cNvPr id="155" name="Google Shape;155;p30"/>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56" name="Google Shape;156;p30"/>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57" name="Google Shape;157;p30"/>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58" name="Google Shape;158;p3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30"/>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The anatomy of somatic and autonomic nervous system.</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160" name="Google Shape;160;p30"/>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3">
  <p:cSld name="SECTION_HEADER_3">
    <p:spTree>
      <p:nvGrpSpPr>
        <p:cNvPr id="161" name="Shape 161"/>
        <p:cNvGrpSpPr/>
        <p:nvPr/>
      </p:nvGrpSpPr>
      <p:grpSpPr>
        <a:xfrm>
          <a:off x="0" y="0"/>
          <a:ext cx="0" cy="0"/>
          <a:chOff x="0" y="0"/>
          <a:chExt cx="0" cy="0"/>
        </a:xfrm>
      </p:grpSpPr>
      <p:sp>
        <p:nvSpPr>
          <p:cNvPr id="162" name="Google Shape;162;p31"/>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63" name="Google Shape;163;p31"/>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B7B7B7"/>
            </a:solidFill>
            <a:prstDash val="solid"/>
            <a:miter lim="8000"/>
            <a:headEnd len="sm" w="sm" type="none"/>
            <a:tailEnd len="sm" w="sm" type="none"/>
          </a:ln>
        </p:spPr>
      </p:sp>
      <p:sp>
        <p:nvSpPr>
          <p:cNvPr id="164" name="Google Shape;164;p31"/>
          <p:cNvSpPr txBox="1"/>
          <p:nvPr>
            <p:ph type="title"/>
          </p:nvPr>
        </p:nvSpPr>
        <p:spPr>
          <a:xfrm>
            <a:off x="274050" y="515300"/>
            <a:ext cx="6147300" cy="9025500"/>
          </a:xfrm>
          <a:prstGeom prst="rect">
            <a:avLst/>
          </a:prstGeom>
          <a:ln>
            <a:noFill/>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65" name="Google Shape;165;p3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1"/>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B7B7B7"/>
                </a:solidFill>
                <a:latin typeface="Dosis"/>
                <a:ea typeface="Dosis"/>
                <a:cs typeface="Dosis"/>
                <a:sym typeface="Dosis"/>
              </a:rPr>
              <a:t>Introduction</a:t>
            </a:r>
            <a:endParaRPr>
              <a:solidFill>
                <a:srgbClr val="B7B7B7"/>
              </a:solidFill>
              <a:latin typeface="Dosis"/>
              <a:ea typeface="Dosis"/>
              <a:cs typeface="Dosis"/>
              <a:sym typeface="Dosis"/>
            </a:endParaRPr>
          </a:p>
        </p:txBody>
      </p:sp>
      <p:cxnSp>
        <p:nvCxnSpPr>
          <p:cNvPr id="167" name="Google Shape;167;p31"/>
          <p:cNvCxnSpPr/>
          <p:nvPr/>
        </p:nvCxnSpPr>
        <p:spPr>
          <a:xfrm>
            <a:off x="164550" y="367150"/>
            <a:ext cx="6282000" cy="0"/>
          </a:xfrm>
          <a:prstGeom prst="straightConnector1">
            <a:avLst/>
          </a:prstGeom>
          <a:noFill/>
          <a:ln cap="flat" cmpd="sng" w="19050">
            <a:solidFill>
              <a:srgbClr val="B7B7B7"/>
            </a:solidFill>
            <a:prstDash val="dashDot"/>
            <a:round/>
            <a:headEnd len="med" w="med" type="diamond"/>
            <a:tailEnd len="med" w="med" type="diamon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168" name="Shape 168"/>
        <p:cNvGrpSpPr/>
        <p:nvPr/>
      </p:nvGrpSpPr>
      <p:grpSpPr>
        <a:xfrm>
          <a:off x="0" y="0"/>
          <a:ext cx="0" cy="0"/>
          <a:chOff x="0" y="0"/>
          <a:chExt cx="0" cy="0"/>
        </a:xfrm>
      </p:grpSpPr>
      <p:sp>
        <p:nvSpPr>
          <p:cNvPr id="169" name="Google Shape;169;p32"/>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0" name="Google Shape;170;p32"/>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71" name="Google Shape;171;p32"/>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2" name="Google Shape;172;p3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3" name="Google Shape;173;p32"/>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Sympathetic and parasympathetic nerves </a:t>
            </a:r>
            <a:br>
              <a:rPr lang="en">
                <a:solidFill>
                  <a:srgbClr val="55B787"/>
                </a:solidFill>
                <a:latin typeface="Dosis"/>
                <a:ea typeface="Dosis"/>
                <a:cs typeface="Dosis"/>
                <a:sym typeface="Dosis"/>
              </a:rPr>
            </a:br>
            <a:endParaRPr>
              <a:solidFill>
                <a:srgbClr val="55B787"/>
              </a:solidFill>
              <a:latin typeface="Dosis"/>
              <a:ea typeface="Dosis"/>
              <a:cs typeface="Dosis"/>
              <a:sym typeface="Dosis"/>
            </a:endParaRPr>
          </a:p>
        </p:txBody>
      </p:sp>
      <p:cxnSp>
        <p:nvCxnSpPr>
          <p:cNvPr id="174" name="Google Shape;174;p32"/>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p:cSld name="SECTION_HEADER_2">
    <p:spTree>
      <p:nvGrpSpPr>
        <p:cNvPr id="22" name="Shape 22"/>
        <p:cNvGrpSpPr/>
        <p:nvPr/>
      </p:nvGrpSpPr>
      <p:grpSpPr>
        <a:xfrm>
          <a:off x="0" y="0"/>
          <a:ext cx="0" cy="0"/>
          <a:chOff x="0" y="0"/>
          <a:chExt cx="0" cy="0"/>
        </a:xfrm>
      </p:grpSpPr>
      <p:sp>
        <p:nvSpPr>
          <p:cNvPr id="23" name="Google Shape;23;p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4" name="Google Shape;24;p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25" name="Google Shape;25;p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6" name="Google Shape;26;p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hello</a:t>
            </a:r>
            <a:endParaRPr>
              <a:solidFill>
                <a:srgbClr val="55B787"/>
              </a:solidFill>
              <a:latin typeface="Dosis"/>
              <a:ea typeface="Dosis"/>
              <a:cs typeface="Dosis"/>
              <a:sym typeface="Dosis"/>
            </a:endParaRPr>
          </a:p>
        </p:txBody>
      </p:sp>
      <p:cxnSp>
        <p:nvCxnSpPr>
          <p:cNvPr id="28" name="Google Shape;28;p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175" name="Shape 175"/>
        <p:cNvGrpSpPr/>
        <p:nvPr/>
      </p:nvGrpSpPr>
      <p:grpSpPr>
        <a:xfrm>
          <a:off x="0" y="0"/>
          <a:ext cx="0" cy="0"/>
          <a:chOff x="0" y="0"/>
          <a:chExt cx="0" cy="0"/>
        </a:xfrm>
      </p:grpSpPr>
      <p:sp>
        <p:nvSpPr>
          <p:cNvPr id="176" name="Google Shape;176;p33"/>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77" name="Google Shape;177;p33"/>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78" name="Google Shape;178;p33"/>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79" name="Google Shape;179;p3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0" name="Google Shape;180;p33"/>
          <p:cNvSpPr txBox="1"/>
          <p:nvPr/>
        </p:nvSpPr>
        <p:spPr>
          <a:xfrm>
            <a:off x="164550" y="76200"/>
            <a:ext cx="66015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functions of Sympathetic &amp; parasympathetic nerves in head &amp; neck,chest,abdomen and pelvis</a:t>
            </a:r>
            <a:endParaRPr>
              <a:solidFill>
                <a:srgbClr val="55B787"/>
              </a:solidFill>
              <a:latin typeface="Dosis"/>
              <a:ea typeface="Dosis"/>
              <a:cs typeface="Dosis"/>
              <a:sym typeface="Dosis"/>
            </a:endParaRPr>
          </a:p>
        </p:txBody>
      </p:sp>
      <p:cxnSp>
        <p:nvCxnSpPr>
          <p:cNvPr id="181" name="Google Shape;181;p33"/>
          <p:cNvCxnSpPr/>
          <p:nvPr/>
        </p:nvCxnSpPr>
        <p:spPr>
          <a:xfrm>
            <a:off x="164550" y="4433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1">
  <p:cSld name="SECTION_HEADER_2_1">
    <p:spTree>
      <p:nvGrpSpPr>
        <p:cNvPr id="182" name="Shape 182"/>
        <p:cNvGrpSpPr/>
        <p:nvPr/>
      </p:nvGrpSpPr>
      <p:grpSpPr>
        <a:xfrm>
          <a:off x="0" y="0"/>
          <a:ext cx="0" cy="0"/>
          <a:chOff x="0" y="0"/>
          <a:chExt cx="0" cy="0"/>
        </a:xfrm>
      </p:grpSpPr>
      <p:sp>
        <p:nvSpPr>
          <p:cNvPr id="183" name="Google Shape;183;p34"/>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4" name="Google Shape;184;p34"/>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85" name="Google Shape;185;p34"/>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86" name="Google Shape;186;p3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7" name="Google Shape;187;p34"/>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Pre and post ganglionic neurons</a:t>
            </a:r>
            <a:endParaRPr>
              <a:solidFill>
                <a:srgbClr val="55B787"/>
              </a:solidFill>
              <a:latin typeface="Dosis"/>
              <a:ea typeface="Dosis"/>
              <a:cs typeface="Dosis"/>
              <a:sym typeface="Dosis"/>
            </a:endParaRPr>
          </a:p>
        </p:txBody>
      </p:sp>
      <p:cxnSp>
        <p:nvCxnSpPr>
          <p:cNvPr id="188" name="Google Shape;188;p34"/>
          <p:cNvCxnSpPr/>
          <p:nvPr/>
        </p:nvCxnSpPr>
        <p:spPr>
          <a:xfrm>
            <a:off x="164550" y="3671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2">
  <p:cSld name="SECTION_HEADER_2_2">
    <p:spTree>
      <p:nvGrpSpPr>
        <p:cNvPr id="189" name="Shape 189"/>
        <p:cNvGrpSpPr/>
        <p:nvPr/>
      </p:nvGrpSpPr>
      <p:grpSpPr>
        <a:xfrm>
          <a:off x="0" y="0"/>
          <a:ext cx="0" cy="0"/>
          <a:chOff x="0" y="0"/>
          <a:chExt cx="0" cy="0"/>
        </a:xfrm>
      </p:grpSpPr>
      <p:sp>
        <p:nvSpPr>
          <p:cNvPr id="190" name="Google Shape;190;p3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91" name="Google Shape;191;p3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192" name="Google Shape;192;p35"/>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3" name="Google Shape;193;p3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3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195" name="Google Shape;195;p35"/>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2 3">
  <p:cSld name="SECTION_HEADER_2_3">
    <p:spTree>
      <p:nvGrpSpPr>
        <p:cNvPr id="196" name="Shape 196"/>
        <p:cNvGrpSpPr/>
        <p:nvPr/>
      </p:nvGrpSpPr>
      <p:grpSpPr>
        <a:xfrm>
          <a:off x="0" y="0"/>
          <a:ext cx="0" cy="0"/>
          <a:chOff x="0" y="0"/>
          <a:chExt cx="0" cy="0"/>
        </a:xfrm>
      </p:grpSpPr>
      <p:sp>
        <p:nvSpPr>
          <p:cNvPr id="197" name="Google Shape;197;p36"/>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8" name="Google Shape;198;p36"/>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199" name="Google Shape;199;p36"/>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0" name="Google Shape;200;p3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1" name="Google Shape;201;p36"/>
          <p:cNvSpPr txBox="1"/>
          <p:nvPr/>
        </p:nvSpPr>
        <p:spPr>
          <a:xfrm>
            <a:off x="164550" y="7620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55B787"/>
                </a:solidFill>
                <a:latin typeface="Dosis"/>
                <a:ea typeface="Dosis"/>
                <a:cs typeface="Dosis"/>
                <a:sym typeface="Dosis"/>
              </a:rPr>
              <a:t>Various responses due to stimulation of the sympathetic / parasympathetic nervous system</a:t>
            </a:r>
            <a:endParaRPr>
              <a:solidFill>
                <a:srgbClr val="55B787"/>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t/>
            </a:r>
            <a:endParaRPr>
              <a:solidFill>
                <a:srgbClr val="55B787"/>
              </a:solidFill>
              <a:latin typeface="Dosis"/>
              <a:ea typeface="Dosis"/>
              <a:cs typeface="Dosis"/>
              <a:sym typeface="Dosis"/>
            </a:endParaRPr>
          </a:p>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202" name="Google Shape;202;p36"/>
          <p:cNvCxnSpPr/>
          <p:nvPr/>
        </p:nvCxnSpPr>
        <p:spPr>
          <a:xfrm>
            <a:off x="164550" y="443350"/>
            <a:ext cx="6282000" cy="0"/>
          </a:xfrm>
          <a:prstGeom prst="straightConnector1">
            <a:avLst/>
          </a:prstGeom>
          <a:noFill/>
          <a:ln cap="flat" cmpd="sng" w="19050">
            <a:solidFill>
              <a:schemeClr val="accent5"/>
            </a:solidFill>
            <a:prstDash val="dashDot"/>
            <a:round/>
            <a:headEnd len="med" w="med" type="diamond"/>
            <a:tailEnd len="med" w="med" type="diamon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4">
  <p:cSld name="SECTION_HEADER_4">
    <p:spTree>
      <p:nvGrpSpPr>
        <p:cNvPr id="203" name="Shape 203"/>
        <p:cNvGrpSpPr/>
        <p:nvPr/>
      </p:nvGrpSpPr>
      <p:grpSpPr>
        <a:xfrm>
          <a:off x="0" y="0"/>
          <a:ext cx="0" cy="0"/>
          <a:chOff x="0" y="0"/>
          <a:chExt cx="0" cy="0"/>
        </a:xfrm>
      </p:grpSpPr>
      <p:sp>
        <p:nvSpPr>
          <p:cNvPr id="204" name="Google Shape;204;p37"/>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205" name="Google Shape;205;p37"/>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rgbClr val="134F5C"/>
            </a:solidFill>
            <a:prstDash val="solid"/>
            <a:miter lim="8000"/>
            <a:headEnd len="sm" w="sm" type="none"/>
            <a:tailEnd len="sm" w="sm" type="none"/>
          </a:ln>
        </p:spPr>
      </p:sp>
      <p:sp>
        <p:nvSpPr>
          <p:cNvPr id="206" name="Google Shape;206;p37"/>
          <p:cNvSpPr txBox="1"/>
          <p:nvPr>
            <p:ph type="title"/>
          </p:nvPr>
        </p:nvSpPr>
        <p:spPr>
          <a:xfrm>
            <a:off x="274050" y="515300"/>
            <a:ext cx="6147300" cy="90255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207" name="Google Shape;207;p3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8" name="Google Shape;208;p37"/>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5B787"/>
                </a:solidFill>
                <a:latin typeface="Dosis"/>
                <a:ea typeface="Dosis"/>
                <a:cs typeface="Dosis"/>
                <a:sym typeface="Dosis"/>
              </a:rPr>
              <a:t>Questions</a:t>
            </a:r>
            <a:endParaRPr>
              <a:solidFill>
                <a:srgbClr val="55B787"/>
              </a:solidFill>
              <a:latin typeface="Dosis"/>
              <a:ea typeface="Dosis"/>
              <a:cs typeface="Dosis"/>
              <a:sym typeface="Dosis"/>
            </a:endParaRPr>
          </a:p>
        </p:txBody>
      </p:sp>
      <p:cxnSp>
        <p:nvCxnSpPr>
          <p:cNvPr id="209" name="Google Shape;209;p37"/>
          <p:cNvCxnSpPr/>
          <p:nvPr/>
        </p:nvCxnSpPr>
        <p:spPr>
          <a:xfrm>
            <a:off x="164550" y="367150"/>
            <a:ext cx="6282000" cy="0"/>
          </a:xfrm>
          <a:prstGeom prst="straightConnector1">
            <a:avLst/>
          </a:prstGeom>
          <a:noFill/>
          <a:ln cap="flat" cmpd="sng" w="19050">
            <a:solidFill>
              <a:srgbClr val="134F5C"/>
            </a:solidFill>
            <a:prstDash val="dashDot"/>
            <a:round/>
            <a:headEnd len="med" w="med" type="diamond"/>
            <a:tailEnd len="med" w="med" type="diamon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0" name="Shape 210"/>
        <p:cNvGrpSpPr/>
        <p:nvPr/>
      </p:nvGrpSpPr>
      <p:grpSpPr>
        <a:xfrm>
          <a:off x="0" y="0"/>
          <a:ext cx="0" cy="0"/>
          <a:chOff x="0" y="0"/>
          <a:chExt cx="0" cy="0"/>
        </a:xfrm>
      </p:grpSpPr>
      <p:sp>
        <p:nvSpPr>
          <p:cNvPr id="211" name="Google Shape;211;p38"/>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3" name="Google Shape;213;p38"/>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4" name="Google Shape;214;p3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5" name="Shape 215"/>
        <p:cNvGrpSpPr/>
        <p:nvPr/>
      </p:nvGrpSpPr>
      <p:grpSpPr>
        <a:xfrm>
          <a:off x="0" y="0"/>
          <a:ext cx="0" cy="0"/>
          <a:chOff x="0" y="0"/>
          <a:chExt cx="0" cy="0"/>
        </a:xfrm>
      </p:grpSpPr>
      <p:sp>
        <p:nvSpPr>
          <p:cNvPr id="216" name="Google Shape;216;p39"/>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17" name="Google Shape;217;p39"/>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8" name="Google Shape;218;p39"/>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9" name="Google Shape;219;p3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0" name="Shape 220"/>
        <p:cNvGrpSpPr/>
        <p:nvPr/>
      </p:nvGrpSpPr>
      <p:grpSpPr>
        <a:xfrm>
          <a:off x="0" y="0"/>
          <a:ext cx="0" cy="0"/>
          <a:chOff x="0" y="0"/>
          <a:chExt cx="0" cy="0"/>
        </a:xfrm>
      </p:grpSpPr>
      <p:sp>
        <p:nvSpPr>
          <p:cNvPr id="221" name="Google Shape;221;p40"/>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22" name="Google Shape;222;p4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23" name="Shape 223"/>
        <p:cNvGrpSpPr/>
        <p:nvPr/>
      </p:nvGrpSpPr>
      <p:grpSpPr>
        <a:xfrm>
          <a:off x="0" y="0"/>
          <a:ext cx="0" cy="0"/>
          <a:chOff x="0" y="0"/>
          <a:chExt cx="0" cy="0"/>
        </a:xfrm>
      </p:grpSpPr>
      <p:sp>
        <p:nvSpPr>
          <p:cNvPr id="224" name="Google Shape;224;p41"/>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5" name="Google Shape;225;p41"/>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26" name="Google Shape;226;p4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27" name="Shape 227"/>
        <p:cNvGrpSpPr/>
        <p:nvPr/>
      </p:nvGrpSpPr>
      <p:grpSpPr>
        <a:xfrm>
          <a:off x="0" y="0"/>
          <a:ext cx="0" cy="0"/>
          <a:chOff x="0" y="0"/>
          <a:chExt cx="0" cy="0"/>
        </a:xfrm>
      </p:grpSpPr>
      <p:sp>
        <p:nvSpPr>
          <p:cNvPr id="228" name="Google Shape;228;p42"/>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2"/>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30" name="Google Shape;230;p4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رأس قسم 1">
  <p:cSld name="SECTION_HEADER_1">
    <p:spTree>
      <p:nvGrpSpPr>
        <p:cNvPr id="29" name="Shape 29"/>
        <p:cNvGrpSpPr/>
        <p:nvPr/>
      </p:nvGrpSpPr>
      <p:grpSpPr>
        <a:xfrm>
          <a:off x="0" y="0"/>
          <a:ext cx="0" cy="0"/>
          <a:chOff x="0" y="0"/>
          <a:chExt cx="0" cy="0"/>
        </a:xfrm>
      </p:grpSpPr>
      <p:sp>
        <p:nvSpPr>
          <p:cNvPr id="30" name="Google Shape;30;p5"/>
          <p:cNvSpPr/>
          <p:nvPr/>
        </p:nvSpPr>
        <p:spPr>
          <a:xfrm flipH="1">
            <a:off x="5814828" y="128211"/>
            <a:ext cx="811219" cy="2165866"/>
          </a:xfrm>
          <a:custGeom>
            <a:rect b="b" l="l" r="r" t="t"/>
            <a:pathLst>
              <a:path extrusionOk="0" h="44998" w="43265">
                <a:moveTo>
                  <a:pt x="0" y="44998"/>
                </a:moveTo>
                <a:lnTo>
                  <a:pt x="0" y="0"/>
                </a:lnTo>
                <a:lnTo>
                  <a:pt x="43265" y="0"/>
                </a:lnTo>
              </a:path>
            </a:pathLst>
          </a:custGeom>
          <a:noFill/>
          <a:ln cap="flat" cmpd="sng" w="38100">
            <a:solidFill>
              <a:srgbClr val="082472"/>
            </a:solidFill>
            <a:prstDash val="solid"/>
            <a:miter lim="8000"/>
            <a:headEnd len="sm" w="sm" type="none"/>
            <a:tailEnd len="sm" w="sm" type="none"/>
          </a:ln>
        </p:spPr>
      </p:sp>
      <p:sp>
        <p:nvSpPr>
          <p:cNvPr id="31" name="Google Shape;31;p5"/>
          <p:cNvSpPr/>
          <p:nvPr/>
        </p:nvSpPr>
        <p:spPr>
          <a:xfrm flipH="1" rot="10800000">
            <a:off x="164544" y="7570172"/>
            <a:ext cx="811219" cy="2165866"/>
          </a:xfrm>
          <a:custGeom>
            <a:rect b="b" l="l" r="r" t="t"/>
            <a:pathLst>
              <a:path extrusionOk="0" h="44998" w="43265">
                <a:moveTo>
                  <a:pt x="0" y="44998"/>
                </a:moveTo>
                <a:lnTo>
                  <a:pt x="0" y="0"/>
                </a:lnTo>
                <a:lnTo>
                  <a:pt x="43265" y="0"/>
                </a:lnTo>
              </a:path>
            </a:pathLst>
          </a:custGeom>
          <a:noFill/>
          <a:ln cap="flat" cmpd="sng" w="38100">
            <a:solidFill>
              <a:schemeClr val="accent5"/>
            </a:solidFill>
            <a:prstDash val="solid"/>
            <a:miter lim="8000"/>
            <a:headEnd len="sm" w="sm" type="none"/>
            <a:tailEnd len="sm" w="sm" type="none"/>
          </a:ln>
        </p:spPr>
      </p:sp>
      <p:sp>
        <p:nvSpPr>
          <p:cNvPr id="32" name="Google Shape;32;p5"/>
          <p:cNvSpPr txBox="1"/>
          <p:nvPr>
            <p:ph type="title"/>
          </p:nvPr>
        </p:nvSpPr>
        <p:spPr>
          <a:xfrm>
            <a:off x="274050" y="515300"/>
            <a:ext cx="6147300" cy="9025500"/>
          </a:xfrm>
          <a:prstGeom prst="rect">
            <a:avLst/>
          </a:prstGeom>
          <a:ln cap="flat" cmpd="sng" w="9525">
            <a:solidFill>
              <a:srgbClr val="082472"/>
            </a:solidFill>
            <a:prstDash val="solid"/>
            <a:round/>
            <a:headEnd len="sm" w="sm" type="none"/>
            <a:tailEnd len="sm" w="sm" type="none"/>
          </a:ln>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33" name="Google Shape;33;p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5"/>
          <p:cNvSpPr txBox="1"/>
          <p:nvPr/>
        </p:nvSpPr>
        <p:spPr>
          <a:xfrm>
            <a:off x="164550" y="0"/>
            <a:ext cx="6366300" cy="2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55B787"/>
              </a:solidFill>
              <a:latin typeface="Dosis"/>
              <a:ea typeface="Dosis"/>
              <a:cs typeface="Dosis"/>
              <a:sym typeface="Dosis"/>
            </a:endParaRPr>
          </a:p>
        </p:txBody>
      </p:sp>
      <p:cxnSp>
        <p:nvCxnSpPr>
          <p:cNvPr id="35" name="Google Shape;35;p5"/>
          <p:cNvCxnSpPr/>
          <p:nvPr/>
        </p:nvCxnSpPr>
        <p:spPr>
          <a:xfrm>
            <a:off x="164550" y="367150"/>
            <a:ext cx="6282000" cy="0"/>
          </a:xfrm>
          <a:prstGeom prst="straightConnector1">
            <a:avLst/>
          </a:prstGeom>
          <a:noFill/>
          <a:ln cap="flat" cmpd="sng" w="19050">
            <a:solidFill>
              <a:srgbClr val="082472"/>
            </a:solidFill>
            <a:prstDash val="dashDot"/>
            <a:round/>
            <a:headEnd len="med" w="med" type="diamond"/>
            <a:tailEnd len="med" w="med" type="diamon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31" name="Shape 231"/>
        <p:cNvGrpSpPr/>
        <p:nvPr/>
      </p:nvGrpSpPr>
      <p:grpSpPr>
        <a:xfrm>
          <a:off x="0" y="0"/>
          <a:ext cx="0" cy="0"/>
          <a:chOff x="0" y="0"/>
          <a:chExt cx="0" cy="0"/>
        </a:xfrm>
      </p:grpSpPr>
      <p:sp>
        <p:nvSpPr>
          <p:cNvPr id="232" name="Google Shape;232;p43"/>
          <p:cNvSpPr/>
          <p:nvPr/>
        </p:nvSpPr>
        <p:spPr>
          <a:xfrm>
            <a:off x="3429000" y="-48"/>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3" name="Google Shape;233;p43"/>
          <p:cNvCxnSpPr/>
          <p:nvPr/>
        </p:nvCxnSpPr>
        <p:spPr>
          <a:xfrm>
            <a:off x="3772256" y="8655334"/>
            <a:ext cx="351300" cy="0"/>
          </a:xfrm>
          <a:prstGeom prst="straightConnector1">
            <a:avLst/>
          </a:prstGeom>
          <a:noFill/>
          <a:ln cap="flat" cmpd="sng" w="19050">
            <a:solidFill>
              <a:schemeClr val="lt1"/>
            </a:solidFill>
            <a:prstDash val="solid"/>
            <a:round/>
            <a:headEnd len="sm" w="sm" type="none"/>
            <a:tailEnd len="sm" w="sm" type="none"/>
          </a:ln>
        </p:spPr>
      </p:cxnSp>
      <p:sp>
        <p:nvSpPr>
          <p:cNvPr id="234" name="Google Shape;234;p43"/>
          <p:cNvSpPr txBox="1"/>
          <p:nvPr>
            <p:ph type="title"/>
          </p:nvPr>
        </p:nvSpPr>
        <p:spPr>
          <a:xfrm>
            <a:off x="199125" y="1789164"/>
            <a:ext cx="3033900" cy="34389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235" name="Google Shape;235;p43"/>
          <p:cNvSpPr txBox="1"/>
          <p:nvPr>
            <p:ph idx="1" type="subTitle"/>
          </p:nvPr>
        </p:nvSpPr>
        <p:spPr>
          <a:xfrm>
            <a:off x="199125" y="5331248"/>
            <a:ext cx="3033900" cy="3030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236" name="Google Shape;236;p43"/>
          <p:cNvSpPr txBox="1"/>
          <p:nvPr>
            <p:ph idx="2" type="body"/>
          </p:nvPr>
        </p:nvSpPr>
        <p:spPr>
          <a:xfrm>
            <a:off x="3704625" y="1394326"/>
            <a:ext cx="2877600" cy="71142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237" name="Google Shape;237;p4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38" name="Shape 238"/>
        <p:cNvGrpSpPr/>
        <p:nvPr/>
      </p:nvGrpSpPr>
      <p:grpSpPr>
        <a:xfrm>
          <a:off x="0" y="0"/>
          <a:ext cx="0" cy="0"/>
          <a:chOff x="0" y="0"/>
          <a:chExt cx="0" cy="0"/>
        </a:xfrm>
      </p:grpSpPr>
      <p:sp>
        <p:nvSpPr>
          <p:cNvPr id="239" name="Google Shape;239;p44"/>
          <p:cNvSpPr txBox="1"/>
          <p:nvPr>
            <p:ph idx="1" type="body"/>
          </p:nvPr>
        </p:nvSpPr>
        <p:spPr>
          <a:xfrm>
            <a:off x="239625" y="8122835"/>
            <a:ext cx="4499100" cy="11529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240" name="Google Shape;240;p4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41" name="Shape 241"/>
        <p:cNvGrpSpPr/>
        <p:nvPr/>
      </p:nvGrpSpPr>
      <p:grpSpPr>
        <a:xfrm>
          <a:off x="0" y="0"/>
          <a:ext cx="0" cy="0"/>
          <a:chOff x="0" y="0"/>
          <a:chExt cx="0" cy="0"/>
        </a:xfrm>
      </p:grpSpPr>
      <p:sp>
        <p:nvSpPr>
          <p:cNvPr id="242" name="Google Shape;242;p45"/>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5"/>
          <p:cNvSpPr txBox="1"/>
          <p:nvPr>
            <p:ph hasCustomPrompt="1" type="title"/>
          </p:nvPr>
        </p:nvSpPr>
        <p:spPr>
          <a:xfrm>
            <a:off x="233775" y="1842784"/>
            <a:ext cx="6390300" cy="40986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244" name="Google Shape;244;p45"/>
          <p:cNvSpPr txBox="1"/>
          <p:nvPr>
            <p:ph idx="1" type="body"/>
          </p:nvPr>
        </p:nvSpPr>
        <p:spPr>
          <a:xfrm>
            <a:off x="233775" y="6087903"/>
            <a:ext cx="6390300" cy="20631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45" name="Google Shape;245;p4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6" name="Shape 246"/>
        <p:cNvGrpSpPr/>
        <p:nvPr/>
      </p:nvGrpSpPr>
      <p:grpSpPr>
        <a:xfrm>
          <a:off x="0" y="0"/>
          <a:ext cx="0" cy="0"/>
          <a:chOff x="0" y="0"/>
          <a:chExt cx="0" cy="0"/>
        </a:xfrm>
      </p:grpSpPr>
      <p:sp>
        <p:nvSpPr>
          <p:cNvPr id="247" name="Google Shape;247;p4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 name="Shape 36"/>
        <p:cNvGrpSpPr/>
        <p:nvPr/>
      </p:nvGrpSpPr>
      <p:grpSpPr>
        <a:xfrm>
          <a:off x="0" y="0"/>
          <a:ext cx="0" cy="0"/>
          <a:chOff x="0" y="0"/>
          <a:chExt cx="0" cy="0"/>
        </a:xfrm>
      </p:grpSpPr>
      <p:sp>
        <p:nvSpPr>
          <p:cNvPr id="37" name="Google Shape;37;p6"/>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9" name="Google Shape;39;p6"/>
          <p:cNvSpPr txBox="1"/>
          <p:nvPr>
            <p:ph idx="1" type="body"/>
          </p:nvPr>
        </p:nvSpPr>
        <p:spPr>
          <a:xfrm>
            <a:off x="233775" y="2358966"/>
            <a:ext cx="6390300" cy="64575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1" name="Shape 41"/>
        <p:cNvGrpSpPr/>
        <p:nvPr/>
      </p:nvGrpSpPr>
      <p:grpSpPr>
        <a:xfrm>
          <a:off x="0" y="0"/>
          <a:ext cx="0" cy="0"/>
          <a:chOff x="0" y="0"/>
          <a:chExt cx="0" cy="0"/>
        </a:xfrm>
      </p:grpSpPr>
      <p:sp>
        <p:nvSpPr>
          <p:cNvPr id="42" name="Google Shape;42;p7"/>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3" name="Google Shape;43;p7"/>
          <p:cNvSpPr txBox="1"/>
          <p:nvPr>
            <p:ph idx="1" type="body"/>
          </p:nvPr>
        </p:nvSpPr>
        <p:spPr>
          <a:xfrm>
            <a:off x="233775"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7"/>
          <p:cNvSpPr txBox="1"/>
          <p:nvPr>
            <p:ph idx="2" type="body"/>
          </p:nvPr>
        </p:nvSpPr>
        <p:spPr>
          <a:xfrm>
            <a:off x="3624300" y="2358966"/>
            <a:ext cx="3000000" cy="64575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8"/>
          <p:cNvSpPr txBox="1"/>
          <p:nvPr>
            <p:ph type="title"/>
          </p:nvPr>
        </p:nvSpPr>
        <p:spPr>
          <a:xfrm>
            <a:off x="233775" y="608261"/>
            <a:ext cx="6390300" cy="16005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48" name="Google Shape;48;p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9" name="Shape 49"/>
        <p:cNvGrpSpPr/>
        <p:nvPr/>
      </p:nvGrpSpPr>
      <p:grpSpPr>
        <a:xfrm>
          <a:off x="0" y="0"/>
          <a:ext cx="0" cy="0"/>
          <a:chOff x="0" y="0"/>
          <a:chExt cx="0" cy="0"/>
        </a:xfrm>
      </p:grpSpPr>
      <p:sp>
        <p:nvSpPr>
          <p:cNvPr id="50" name="Google Shape;50;p9"/>
          <p:cNvSpPr txBox="1"/>
          <p:nvPr>
            <p:ph type="title"/>
          </p:nvPr>
        </p:nvSpPr>
        <p:spPr>
          <a:xfrm>
            <a:off x="233775" y="1069715"/>
            <a:ext cx="2106000" cy="14550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1" name="Google Shape;51;p9"/>
          <p:cNvSpPr txBox="1"/>
          <p:nvPr>
            <p:ph idx="1" type="body"/>
          </p:nvPr>
        </p:nvSpPr>
        <p:spPr>
          <a:xfrm>
            <a:off x="233775" y="2694311"/>
            <a:ext cx="2106000" cy="5361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52" name="Google Shape;52;p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53" name="Shape 53"/>
        <p:cNvGrpSpPr/>
        <p:nvPr/>
      </p:nvGrpSpPr>
      <p:grpSpPr>
        <a:xfrm>
          <a:off x="0" y="0"/>
          <a:ext cx="0" cy="0"/>
          <a:chOff x="0" y="0"/>
          <a:chExt cx="0" cy="0"/>
        </a:xfrm>
      </p:grpSpPr>
      <p:sp>
        <p:nvSpPr>
          <p:cNvPr id="54" name="Google Shape;54;p10"/>
          <p:cNvSpPr/>
          <p:nvPr/>
        </p:nvSpPr>
        <p:spPr>
          <a:xfrm>
            <a:off x="0" y="9714652"/>
            <a:ext cx="6858000" cy="1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type="title"/>
          </p:nvPr>
        </p:nvSpPr>
        <p:spPr>
          <a:xfrm>
            <a:off x="367688" y="866689"/>
            <a:ext cx="4409100" cy="78762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6" name="Google Shape;56;p1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5" Type="http://schemas.openxmlformats.org/officeDocument/2006/relationships/slideLayout" Target="../slideLayouts/slideLayout40.xml"/><Relationship Id="rId14" Type="http://schemas.openxmlformats.org/officeDocument/2006/relationships/slideLayout" Target="../slideLayouts/slideLayout39.xml"/><Relationship Id="rId17" Type="http://schemas.openxmlformats.org/officeDocument/2006/relationships/slideLayout" Target="../slideLayouts/slideLayout42.xml"/><Relationship Id="rId16" Type="http://schemas.openxmlformats.org/officeDocument/2006/relationships/slideLayout" Target="../slideLayouts/slideLayout41.xml"/><Relationship Id="rId5" Type="http://schemas.openxmlformats.org/officeDocument/2006/relationships/slideLayout" Target="../slideLayouts/slideLayout30.xml"/><Relationship Id="rId19" Type="http://schemas.openxmlformats.org/officeDocument/2006/relationships/theme" Target="../theme/theme4.xml"/><Relationship Id="rId6" Type="http://schemas.openxmlformats.org/officeDocument/2006/relationships/slideLayout" Target="../slideLayouts/slideLayout31.xml"/><Relationship Id="rId18" Type="http://schemas.openxmlformats.org/officeDocument/2006/relationships/slideLayout" Target="../slideLayouts/slideLayout43.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1800188" y="1108896"/>
            <a:ext cx="4741200" cy="12234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6" name="Google Shape;76;p15"/>
          <p:cNvSpPr txBox="1"/>
          <p:nvPr>
            <p:ph idx="1" type="body"/>
          </p:nvPr>
        </p:nvSpPr>
        <p:spPr>
          <a:xfrm>
            <a:off x="1807584" y="3072400"/>
            <a:ext cx="4741200" cy="57807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77" name="Google Shape;77;p15"/>
          <p:cNvSpPr txBox="1"/>
          <p:nvPr>
            <p:ph idx="12" type="sldNum"/>
          </p:nvPr>
        </p:nvSpPr>
        <p:spPr>
          <a:xfrm>
            <a:off x="6373499" y="9027422"/>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rgbClr val="FFFFFF"/>
        </a:solidFill>
      </p:bgPr>
    </p:bg>
    <p:spTree>
      <p:nvGrpSpPr>
        <p:cNvPr id="144" name="Shape 144"/>
        <p:cNvGrpSpPr/>
        <p:nvPr/>
      </p:nvGrpSpPr>
      <p:grpSpPr>
        <a:xfrm>
          <a:off x="0" y="0"/>
          <a:ext cx="0" cy="0"/>
          <a:chOff x="0" y="0"/>
          <a:chExt cx="0" cy="0"/>
        </a:xfrm>
      </p:grpSpPr>
      <p:sp>
        <p:nvSpPr>
          <p:cNvPr id="145" name="Google Shape;145;p28"/>
          <p:cNvSpPr txBox="1"/>
          <p:nvPr>
            <p:ph type="title"/>
          </p:nvPr>
        </p:nvSpPr>
        <p:spPr>
          <a:xfrm>
            <a:off x="233775" y="608261"/>
            <a:ext cx="6390300" cy="16005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46" name="Google Shape;146;p28"/>
          <p:cNvSpPr txBox="1"/>
          <p:nvPr>
            <p:ph idx="1" type="body"/>
          </p:nvPr>
        </p:nvSpPr>
        <p:spPr>
          <a:xfrm>
            <a:off x="233775" y="2358966"/>
            <a:ext cx="6390300" cy="64575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indent="-317500" lvl="1" marL="914400" rtl="0">
              <a:lnSpc>
                <a:spcPct val="115000"/>
              </a:lnSpc>
              <a:spcBef>
                <a:spcPts val="1600"/>
              </a:spcBef>
              <a:spcAft>
                <a:spcPts val="0"/>
              </a:spcAft>
              <a:buClr>
                <a:schemeClr val="dk1"/>
              </a:buClr>
              <a:buSzPts val="1400"/>
              <a:buFont typeface="Cairo"/>
              <a:buChar char="○"/>
              <a:defRPr>
                <a:solidFill>
                  <a:schemeClr val="dk1"/>
                </a:solidFill>
                <a:latin typeface="Cairo"/>
                <a:ea typeface="Cairo"/>
                <a:cs typeface="Cairo"/>
                <a:sym typeface="Cairo"/>
              </a:defRPr>
            </a:lvl2pPr>
            <a:lvl3pPr indent="-317500" lvl="2" marL="1371600" rtl="0">
              <a:lnSpc>
                <a:spcPct val="115000"/>
              </a:lnSpc>
              <a:spcBef>
                <a:spcPts val="1600"/>
              </a:spcBef>
              <a:spcAft>
                <a:spcPts val="0"/>
              </a:spcAft>
              <a:buClr>
                <a:schemeClr val="dk1"/>
              </a:buClr>
              <a:buSzPts val="1400"/>
              <a:buFont typeface="Economica"/>
              <a:buChar char="■"/>
              <a:defRPr>
                <a:solidFill>
                  <a:schemeClr val="dk1"/>
                </a:solidFill>
                <a:latin typeface="Economica"/>
                <a:ea typeface="Economica"/>
                <a:cs typeface="Economica"/>
                <a:sym typeface="Economica"/>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147" name="Google Shape;147;p28"/>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0.png"/><Relationship Id="rId5" Type="http://schemas.openxmlformats.org/officeDocument/2006/relationships/image" Target="../media/image2.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hyperlink" Target="https://youtu.be/dFx4WbiKnGM" TargetMode="External"/><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6.png"/><Relationship Id="rId5" Type="http://schemas.openxmlformats.org/officeDocument/2006/relationships/hyperlink" Target="https://youtu.be/wWrOxzcg_Lg" TargetMode="Externa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7"/>
          <p:cNvSpPr/>
          <p:nvPr/>
        </p:nvSpPr>
        <p:spPr>
          <a:xfrm>
            <a:off x="4682100" y="8556170"/>
            <a:ext cx="1948500" cy="932100"/>
          </a:xfrm>
          <a:prstGeom prst="round2DiagRect">
            <a:avLst>
              <a:gd fmla="val 16667" name="adj1"/>
              <a:gd fmla="val 50000" name="adj2"/>
            </a:avLst>
          </a:prstGeom>
          <a:solidFill>
            <a:srgbClr val="F3F3F3"/>
          </a:solidFill>
          <a:ln cap="flat" cmpd="sng" w="2857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134F5C"/>
                </a:solidFill>
                <a:latin typeface="Cairo"/>
                <a:ea typeface="Cairo"/>
                <a:cs typeface="Cairo"/>
                <a:sym typeface="Cairo"/>
              </a:rPr>
              <a:t>Colour index: </a:t>
            </a:r>
            <a:endParaRPr>
              <a:solidFill>
                <a:srgbClr val="134F5C"/>
              </a:solidFill>
              <a:latin typeface="Cairo"/>
              <a:ea typeface="Cairo"/>
              <a:cs typeface="Cairo"/>
              <a:sym typeface="Cairo"/>
            </a:endParaRPr>
          </a:p>
          <a:p>
            <a:pPr indent="-311150" lvl="0" marL="457200" rtl="0" algn="l">
              <a:spcBef>
                <a:spcPts val="0"/>
              </a:spcBef>
              <a:spcAft>
                <a:spcPts val="0"/>
              </a:spcAft>
              <a:buClr>
                <a:srgbClr val="134F5C"/>
              </a:buClr>
              <a:buSzPts val="1300"/>
              <a:buFont typeface="Cairo"/>
              <a:buChar char="●"/>
            </a:pPr>
            <a:r>
              <a:rPr lang="en" sz="1300">
                <a:solidFill>
                  <a:srgbClr val="134F5C"/>
                </a:solidFill>
                <a:latin typeface="Cairo"/>
                <a:ea typeface="Cairo"/>
                <a:cs typeface="Cairo"/>
                <a:sym typeface="Cairo"/>
              </a:rPr>
              <a:t>Important </a:t>
            </a:r>
            <a:endParaRPr sz="1300">
              <a:solidFill>
                <a:srgbClr val="134F5C"/>
              </a:solidFill>
              <a:latin typeface="Cairo"/>
              <a:ea typeface="Cairo"/>
              <a:cs typeface="Cairo"/>
              <a:sym typeface="Cairo"/>
            </a:endParaRPr>
          </a:p>
          <a:p>
            <a:pPr indent="-311150" lvl="0" marL="457200" rtl="0" algn="l">
              <a:spcBef>
                <a:spcPts val="0"/>
              </a:spcBef>
              <a:spcAft>
                <a:spcPts val="0"/>
              </a:spcAft>
              <a:buClr>
                <a:srgbClr val="134F5C"/>
              </a:buClr>
              <a:buSzPts val="1300"/>
              <a:buFont typeface="Cairo"/>
              <a:buChar char="●"/>
            </a:pPr>
            <a:r>
              <a:rPr lang="en" sz="1300">
                <a:solidFill>
                  <a:srgbClr val="134F5C"/>
                </a:solidFill>
                <a:latin typeface="Cairo"/>
                <a:ea typeface="Cairo"/>
                <a:cs typeface="Cairo"/>
                <a:sym typeface="Cairo"/>
              </a:rPr>
              <a:t>Numbers</a:t>
            </a:r>
            <a:endParaRPr sz="1300">
              <a:solidFill>
                <a:srgbClr val="134F5C"/>
              </a:solidFill>
              <a:latin typeface="Cairo"/>
              <a:ea typeface="Cairo"/>
              <a:cs typeface="Cairo"/>
              <a:sym typeface="Cairo"/>
            </a:endParaRPr>
          </a:p>
          <a:p>
            <a:pPr indent="-311150" lvl="0" marL="457200" rtl="0" algn="l">
              <a:spcBef>
                <a:spcPts val="0"/>
              </a:spcBef>
              <a:spcAft>
                <a:spcPts val="0"/>
              </a:spcAft>
              <a:buClr>
                <a:srgbClr val="134F5C"/>
              </a:buClr>
              <a:buSzPts val="1300"/>
              <a:buFont typeface="Cairo"/>
              <a:buChar char="●"/>
            </a:pPr>
            <a:r>
              <a:rPr lang="en" sz="1300">
                <a:solidFill>
                  <a:srgbClr val="134F5C"/>
                </a:solidFill>
                <a:latin typeface="Cairo"/>
                <a:ea typeface="Cairo"/>
                <a:cs typeface="Cairo"/>
                <a:sym typeface="Cairo"/>
              </a:rPr>
              <a:t>Extra</a:t>
            </a:r>
            <a:endParaRPr>
              <a:solidFill>
                <a:srgbClr val="134F5C"/>
              </a:solidFill>
            </a:endParaRPr>
          </a:p>
        </p:txBody>
      </p:sp>
      <p:sp>
        <p:nvSpPr>
          <p:cNvPr id="253" name="Google Shape;253;p47"/>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7"/>
          <p:cNvSpPr/>
          <p:nvPr/>
        </p:nvSpPr>
        <p:spPr>
          <a:xfrm>
            <a:off x="-576750" y="4875863"/>
            <a:ext cx="21759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     </a:t>
            </a:r>
            <a:r>
              <a:rPr b="1" lang="en" sz="1600">
                <a:solidFill>
                  <a:srgbClr val="FFFFFF"/>
                </a:solidFill>
                <a:latin typeface="Comfortaa"/>
                <a:ea typeface="Comfortaa"/>
                <a:cs typeface="Comfortaa"/>
                <a:sym typeface="Comfortaa"/>
              </a:rPr>
              <a:t>Objectives</a:t>
            </a:r>
            <a:r>
              <a:rPr b="1" lang="en" sz="1600">
                <a:solidFill>
                  <a:srgbClr val="FFFFFF"/>
                </a:solidFill>
                <a:latin typeface="Courier New"/>
                <a:ea typeface="Courier New"/>
                <a:cs typeface="Courier New"/>
                <a:sym typeface="Courier New"/>
              </a:rPr>
              <a:t>:</a:t>
            </a:r>
            <a:endParaRPr sz="1600">
              <a:solidFill>
                <a:srgbClr val="FFFFFF"/>
              </a:solidFill>
            </a:endParaRPr>
          </a:p>
        </p:txBody>
      </p:sp>
      <p:sp>
        <p:nvSpPr>
          <p:cNvPr id="255" name="Google Shape;255;p47"/>
          <p:cNvSpPr/>
          <p:nvPr/>
        </p:nvSpPr>
        <p:spPr>
          <a:xfrm>
            <a:off x="-576750" y="7341338"/>
            <a:ext cx="2013300" cy="349500"/>
          </a:xfrm>
          <a:prstGeom prst="roundRect">
            <a:avLst>
              <a:gd fmla="val 50000" name="adj"/>
            </a:avLst>
          </a:prstGeom>
          <a:solidFill>
            <a:srgbClr val="134F5C"/>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omfortaa"/>
                <a:ea typeface="Comfortaa"/>
                <a:cs typeface="Comfortaa"/>
                <a:sym typeface="Comfortaa"/>
              </a:rPr>
              <a:t>           Done by :</a:t>
            </a:r>
            <a:endParaRPr sz="1600">
              <a:solidFill>
                <a:srgbClr val="FFFFFF"/>
              </a:solidFill>
            </a:endParaRPr>
          </a:p>
        </p:txBody>
      </p:sp>
      <p:pic>
        <p:nvPicPr>
          <p:cNvPr id="256" name="Google Shape;256;p47"/>
          <p:cNvPicPr preferRelativeResize="0"/>
          <p:nvPr/>
        </p:nvPicPr>
        <p:blipFill>
          <a:blip r:embed="rId3">
            <a:alphaModFix/>
          </a:blip>
          <a:stretch>
            <a:fillRect/>
          </a:stretch>
        </p:blipFill>
        <p:spPr>
          <a:xfrm>
            <a:off x="5336347" y="218452"/>
            <a:ext cx="1238924" cy="1164400"/>
          </a:xfrm>
          <a:prstGeom prst="rect">
            <a:avLst/>
          </a:prstGeom>
          <a:noFill/>
          <a:ln>
            <a:noFill/>
          </a:ln>
        </p:spPr>
      </p:pic>
      <p:sp>
        <p:nvSpPr>
          <p:cNvPr id="257" name="Google Shape;257;p47"/>
          <p:cNvSpPr txBox="1"/>
          <p:nvPr/>
        </p:nvSpPr>
        <p:spPr>
          <a:xfrm>
            <a:off x="1316375" y="3849300"/>
            <a:ext cx="4225200" cy="11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300">
                <a:solidFill>
                  <a:srgbClr val="741B47"/>
                </a:solidFill>
                <a:latin typeface="Philosopher"/>
                <a:ea typeface="Philosopher"/>
                <a:cs typeface="Philosopher"/>
                <a:sym typeface="Philosopher"/>
              </a:rPr>
              <a:t>Esophageal motility </a:t>
            </a:r>
            <a:endParaRPr b="1" sz="3300">
              <a:solidFill>
                <a:srgbClr val="741B47"/>
              </a:solidFill>
            </a:endParaRPr>
          </a:p>
        </p:txBody>
      </p:sp>
      <p:pic>
        <p:nvPicPr>
          <p:cNvPr id="258" name="Google Shape;258;p47"/>
          <p:cNvPicPr preferRelativeResize="0"/>
          <p:nvPr/>
        </p:nvPicPr>
        <p:blipFill rotWithShape="1">
          <a:blip r:embed="rId4">
            <a:alphaModFix/>
          </a:blip>
          <a:srcRect b="0" l="0" r="0" t="0"/>
          <a:stretch/>
        </p:blipFill>
        <p:spPr>
          <a:xfrm>
            <a:off x="2341050" y="1673431"/>
            <a:ext cx="2175900" cy="2175869"/>
          </a:xfrm>
          <a:prstGeom prst="rect">
            <a:avLst/>
          </a:prstGeom>
          <a:noFill/>
          <a:ln>
            <a:noFill/>
          </a:ln>
        </p:spPr>
      </p:pic>
      <p:pic>
        <p:nvPicPr>
          <p:cNvPr id="259" name="Google Shape;259;p47"/>
          <p:cNvPicPr preferRelativeResize="0"/>
          <p:nvPr/>
        </p:nvPicPr>
        <p:blipFill>
          <a:blip r:embed="rId5">
            <a:alphaModFix/>
          </a:blip>
          <a:stretch>
            <a:fillRect/>
          </a:stretch>
        </p:blipFill>
        <p:spPr>
          <a:xfrm>
            <a:off x="82812" y="96184"/>
            <a:ext cx="1799733" cy="691397"/>
          </a:xfrm>
          <a:prstGeom prst="rect">
            <a:avLst/>
          </a:prstGeom>
          <a:noFill/>
          <a:ln>
            <a:noFill/>
          </a:ln>
        </p:spPr>
      </p:pic>
      <p:sp>
        <p:nvSpPr>
          <p:cNvPr id="260" name="Google Shape;260;p47"/>
          <p:cNvSpPr/>
          <p:nvPr/>
        </p:nvSpPr>
        <p:spPr>
          <a:xfrm flipH="1">
            <a:off x="4682100" y="9553450"/>
            <a:ext cx="2175900" cy="349500"/>
          </a:xfrm>
          <a:prstGeom prst="homePlate">
            <a:avLst>
              <a:gd fmla="val 50000" name="adj"/>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Cairo"/>
                <a:ea typeface="Cairo"/>
                <a:cs typeface="Cairo"/>
                <a:sym typeface="Cairo"/>
              </a:rPr>
              <a:t>وَأَن لَّيْسَ لِلْإِنسَانِ إِلَّا مَا سَعَىٰ </a:t>
            </a:r>
            <a:endParaRPr sz="1300">
              <a:solidFill>
                <a:srgbClr val="FFFFFF"/>
              </a:solidFill>
              <a:latin typeface="Cairo"/>
              <a:ea typeface="Cairo"/>
              <a:cs typeface="Cairo"/>
              <a:sym typeface="Cairo"/>
            </a:endParaRPr>
          </a:p>
        </p:txBody>
      </p:sp>
      <p:sp>
        <p:nvSpPr>
          <p:cNvPr id="261" name="Google Shape;261;p47"/>
          <p:cNvSpPr/>
          <p:nvPr/>
        </p:nvSpPr>
        <p:spPr>
          <a:xfrm>
            <a:off x="4996328" y="9063214"/>
            <a:ext cx="174000" cy="1575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7"/>
          <p:cNvSpPr/>
          <p:nvPr/>
        </p:nvSpPr>
        <p:spPr>
          <a:xfrm>
            <a:off x="4996328" y="8862323"/>
            <a:ext cx="174000" cy="1575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7"/>
          <p:cNvSpPr/>
          <p:nvPr/>
        </p:nvSpPr>
        <p:spPr>
          <a:xfrm>
            <a:off x="4996328" y="9264114"/>
            <a:ext cx="174000" cy="157500"/>
          </a:xfrm>
          <a:prstGeom prst="ellips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7"/>
          <p:cNvSpPr txBox="1"/>
          <p:nvPr/>
        </p:nvSpPr>
        <p:spPr>
          <a:xfrm>
            <a:off x="126650" y="5339125"/>
            <a:ext cx="6267300" cy="16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Mastication  and chewing reflex</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Swallowing process and its stages</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Types of esophageal peristalsis</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Esophageal sphincter</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Function of lower esophageal sphincter</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Achalasia</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Incompetence of lower esophageal sphincter</a:t>
            </a:r>
            <a:br>
              <a:rPr lang="en">
                <a:solidFill>
                  <a:srgbClr val="45818E"/>
                </a:solidFill>
                <a:latin typeface="Cairo"/>
                <a:ea typeface="Cairo"/>
                <a:cs typeface="Cairo"/>
                <a:sym typeface="Cairo"/>
              </a:rPr>
            </a:br>
            <a:endParaRPr>
              <a:solidFill>
                <a:srgbClr val="45818E"/>
              </a:solidFill>
              <a:latin typeface="Cairo"/>
              <a:ea typeface="Cairo"/>
              <a:cs typeface="Cairo"/>
              <a:sym typeface="Cairo"/>
            </a:endParaRPr>
          </a:p>
        </p:txBody>
      </p:sp>
      <p:sp>
        <p:nvSpPr>
          <p:cNvPr id="265" name="Google Shape;265;p47"/>
          <p:cNvSpPr txBox="1"/>
          <p:nvPr/>
        </p:nvSpPr>
        <p:spPr>
          <a:xfrm>
            <a:off x="119575" y="7876750"/>
            <a:ext cx="6455700" cy="167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Team leader: Rahaf AlShammari</a:t>
            </a:r>
            <a:endParaRPr>
              <a:solidFill>
                <a:srgbClr val="45818E"/>
              </a:solidFill>
              <a:latin typeface="Cairo"/>
              <a:ea typeface="Cairo"/>
              <a:cs typeface="Cairo"/>
              <a:sym typeface="Cairo"/>
            </a:endParaRPr>
          </a:p>
          <a:p>
            <a:pPr indent="-317500" lvl="0" marL="4572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Team members: </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Majd AlBarrak, Shahad AlZahrani</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Khalid </a:t>
            </a:r>
            <a:r>
              <a:rPr lang="en">
                <a:solidFill>
                  <a:srgbClr val="45818E"/>
                </a:solidFill>
                <a:latin typeface="Cairo"/>
                <a:ea typeface="Cairo"/>
                <a:cs typeface="Cairo"/>
                <a:sym typeface="Cairo"/>
              </a:rPr>
              <a:t>AlMutairi, Mohammed AlHassan</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Abdullah AlSargani, Abdullah AlZaid</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Wejdan AlBadrani, Maha AlAmri</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Hadeel AlMukainzi, Shahad AlTayash </a:t>
            </a:r>
            <a:endParaRPr>
              <a:solidFill>
                <a:srgbClr val="45818E"/>
              </a:solidFill>
              <a:latin typeface="Cairo"/>
              <a:ea typeface="Cairo"/>
              <a:cs typeface="Cairo"/>
              <a:sym typeface="Cairo"/>
            </a:endParaRPr>
          </a:p>
          <a:p>
            <a:pPr indent="-317500" lvl="1" marL="914400" rtl="0" algn="l">
              <a:spcBef>
                <a:spcPts val="0"/>
              </a:spcBef>
              <a:spcAft>
                <a:spcPts val="0"/>
              </a:spcAft>
              <a:buClr>
                <a:srgbClr val="45818E"/>
              </a:buClr>
              <a:buSzPts val="1400"/>
              <a:buFont typeface="Cairo"/>
              <a:buChar char="◆"/>
            </a:pPr>
            <a:r>
              <a:rPr lang="en">
                <a:solidFill>
                  <a:srgbClr val="45818E"/>
                </a:solidFill>
                <a:latin typeface="Cairo"/>
                <a:ea typeface="Cairo"/>
                <a:cs typeface="Cairo"/>
                <a:sym typeface="Cairo"/>
              </a:rPr>
              <a:t>Norah AlKadi</a:t>
            </a:r>
            <a:endParaRPr>
              <a:solidFill>
                <a:srgbClr val="45818E"/>
              </a:solidFill>
              <a:latin typeface="Cairo"/>
              <a:ea typeface="Cairo"/>
              <a:cs typeface="Cairo"/>
              <a:sym typeface="Cairo"/>
            </a:endParaRPr>
          </a:p>
        </p:txBody>
      </p:sp>
      <p:pic>
        <p:nvPicPr>
          <p:cNvPr id="266" name="Google Shape;266;p47"/>
          <p:cNvPicPr preferRelativeResize="0"/>
          <p:nvPr/>
        </p:nvPicPr>
        <p:blipFill>
          <a:blip r:embed="rId6">
            <a:alphaModFix/>
          </a:blip>
          <a:stretch>
            <a:fillRect/>
          </a:stretch>
        </p:blipFill>
        <p:spPr>
          <a:xfrm>
            <a:off x="4906951" y="6892109"/>
            <a:ext cx="1668321" cy="167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6"/>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56"/>
          <p:cNvSpPr txBox="1"/>
          <p:nvPr/>
        </p:nvSpPr>
        <p:spPr>
          <a:xfrm>
            <a:off x="120725" y="186540"/>
            <a:ext cx="6639000" cy="4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Causes of Competence and the antireflux functions of the LES</a:t>
            </a:r>
            <a:endParaRPr sz="1800">
              <a:solidFill>
                <a:srgbClr val="134F5C"/>
              </a:solidFill>
              <a:highlight>
                <a:srgbClr val="EFEFEF"/>
              </a:highlight>
              <a:latin typeface="Josefin Sans"/>
              <a:ea typeface="Josefin Sans"/>
              <a:cs typeface="Josefin Sans"/>
              <a:sym typeface="Josefin Sans"/>
            </a:endParaRPr>
          </a:p>
        </p:txBody>
      </p:sp>
      <p:graphicFrame>
        <p:nvGraphicFramePr>
          <p:cNvPr id="476" name="Google Shape;476;p56"/>
          <p:cNvGraphicFramePr/>
          <p:nvPr/>
        </p:nvGraphicFramePr>
        <p:xfrm>
          <a:off x="455500" y="700273"/>
          <a:ext cx="3000000" cy="3000000"/>
        </p:xfrm>
        <a:graphic>
          <a:graphicData uri="http://schemas.openxmlformats.org/drawingml/2006/table">
            <a:tbl>
              <a:tblPr>
                <a:noFill/>
                <a:tableStyleId>{C40C682B-0E78-4081-8254-930A507017C5}</a:tableStyleId>
              </a:tblPr>
              <a:tblGrid>
                <a:gridCol w="986650"/>
                <a:gridCol w="4982825"/>
              </a:tblGrid>
              <a:tr h="367950">
                <a:tc>
                  <a:txBody>
                    <a:bodyPr>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1</a:t>
                      </a:r>
                      <a:endParaRPr sz="1800">
                        <a:solidFill>
                          <a:srgbClr val="FFFFFF"/>
                        </a:solidFill>
                        <a:latin typeface="Josefin Sans"/>
                        <a:ea typeface="Josefin Sans"/>
                        <a:cs typeface="Josefin Sans"/>
                        <a:sym typeface="Josefin Sans"/>
                      </a:endParaRPr>
                    </a:p>
                  </a:txBody>
                  <a:tcPr marT="91425" marB="91425" marR="91425" marL="91425">
                    <a:solidFill>
                      <a:srgbClr val="134F5C"/>
                    </a:solidFill>
                  </a:tcPr>
                </a:tc>
                <a:tc>
                  <a:txBody>
                    <a:bodyPr>
                      <a:noAutofit/>
                    </a:bodyPr>
                    <a:lstStyle/>
                    <a:p>
                      <a:pPr indent="0" lvl="0" marL="0" rtl="0" algn="l">
                        <a:spcBef>
                          <a:spcPts val="0"/>
                        </a:spcBef>
                        <a:spcAft>
                          <a:spcPts val="0"/>
                        </a:spcAft>
                        <a:buNone/>
                      </a:pPr>
                      <a:r>
                        <a:rPr lang="en">
                          <a:latin typeface="Cairo"/>
                          <a:ea typeface="Cairo"/>
                          <a:cs typeface="Cairo"/>
                          <a:sym typeface="Cairo"/>
                        </a:rPr>
                        <a:t>Its resting pressure (15- 30 mmHg). </a:t>
                      </a:r>
                      <a:endParaRPr>
                        <a:latin typeface="Cairo"/>
                        <a:ea typeface="Cairo"/>
                        <a:cs typeface="Cairo"/>
                        <a:sym typeface="Cairo"/>
                      </a:endParaRPr>
                    </a:p>
                  </a:txBody>
                  <a:tcPr marT="91425" marB="91425" marR="91425" marL="91425"/>
                </a:tc>
              </a:tr>
              <a:tr h="650425">
                <a:tc>
                  <a:txBody>
                    <a:bodyPr>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2</a:t>
                      </a:r>
                      <a:endParaRPr sz="1800">
                        <a:solidFill>
                          <a:srgbClr val="FFFFFF"/>
                        </a:solidFill>
                        <a:latin typeface="Josefin Sans"/>
                        <a:ea typeface="Josefin Sans"/>
                        <a:cs typeface="Josefin Sans"/>
                        <a:sym typeface="Josefin Sans"/>
                      </a:endParaRPr>
                    </a:p>
                  </a:txBody>
                  <a:tcPr marT="91425" marB="91425" marR="91425" marL="91425">
                    <a:solidFill>
                      <a:srgbClr val="45818E"/>
                    </a:solidFill>
                  </a:tcPr>
                </a:tc>
                <a:tc>
                  <a:txBody>
                    <a:bodyPr>
                      <a:noAutofit/>
                    </a:bodyPr>
                    <a:lstStyle/>
                    <a:p>
                      <a:pPr indent="0" lvl="0" marL="0" rtl="0" algn="l">
                        <a:spcBef>
                          <a:spcPts val="0"/>
                        </a:spcBef>
                        <a:spcAft>
                          <a:spcPts val="0"/>
                        </a:spcAft>
                        <a:buNone/>
                      </a:pPr>
                      <a:r>
                        <a:rPr lang="en">
                          <a:latin typeface="Cairo"/>
                          <a:ea typeface="Cairo"/>
                          <a:cs typeface="Cairo"/>
                          <a:sym typeface="Cairo"/>
                        </a:rPr>
                        <a:t>The </a:t>
                      </a:r>
                      <a:r>
                        <a:rPr lang="en">
                          <a:solidFill>
                            <a:srgbClr val="FF0000"/>
                          </a:solidFill>
                          <a:latin typeface="Cairo"/>
                          <a:ea typeface="Cairo"/>
                          <a:cs typeface="Cairo"/>
                          <a:sym typeface="Cairo"/>
                        </a:rPr>
                        <a:t>diaphragm</a:t>
                      </a:r>
                      <a:r>
                        <a:rPr lang="en">
                          <a:latin typeface="Cairo"/>
                          <a:ea typeface="Cairo"/>
                          <a:cs typeface="Cairo"/>
                          <a:sym typeface="Cairo"/>
                        </a:rPr>
                        <a:t> wraps around the esophagus at the level of LES. Contraction of the diaphragm during inspiration helps to increase the pressure at the LES.</a:t>
                      </a:r>
                      <a:endParaRPr>
                        <a:latin typeface="Cairo"/>
                        <a:ea typeface="Cairo"/>
                        <a:cs typeface="Cairo"/>
                        <a:sym typeface="Cairo"/>
                      </a:endParaRPr>
                    </a:p>
                  </a:txBody>
                  <a:tcPr marT="91425" marB="91425" marR="91425" marL="91425"/>
                </a:tc>
              </a:tr>
              <a:tr h="650425">
                <a:tc>
                  <a:txBody>
                    <a:bodyPr>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3</a:t>
                      </a:r>
                      <a:endParaRPr sz="1800">
                        <a:solidFill>
                          <a:srgbClr val="FFFFFF"/>
                        </a:solidFill>
                        <a:latin typeface="Josefin Sans"/>
                        <a:ea typeface="Josefin Sans"/>
                        <a:cs typeface="Josefin Sans"/>
                        <a:sym typeface="Josefin Sans"/>
                      </a:endParaRPr>
                    </a:p>
                  </a:txBody>
                  <a:tcPr marT="91425" marB="91425" marR="91425" marL="91425">
                    <a:lnB cap="flat" cmpd="sng" w="9525">
                      <a:solidFill>
                        <a:schemeClr val="accent4"/>
                      </a:solidFill>
                      <a:prstDash val="solid"/>
                      <a:round/>
                      <a:headEnd len="sm" w="sm" type="none"/>
                      <a:tailEnd len="sm" w="sm" type="none"/>
                    </a:lnB>
                    <a:solidFill>
                      <a:srgbClr val="76A5AF"/>
                    </a:solidFill>
                  </a:tcPr>
                </a:tc>
                <a:tc>
                  <a:txBody>
                    <a:bodyPr>
                      <a:noAutofit/>
                    </a:bodyPr>
                    <a:lstStyle/>
                    <a:p>
                      <a:pPr indent="0" lvl="0" marL="0" rtl="0" algn="l">
                        <a:spcBef>
                          <a:spcPts val="0"/>
                        </a:spcBef>
                        <a:spcAft>
                          <a:spcPts val="0"/>
                        </a:spcAft>
                        <a:buNone/>
                      </a:pPr>
                      <a:r>
                        <a:rPr lang="en">
                          <a:latin typeface="Cairo"/>
                          <a:ea typeface="Cairo"/>
                          <a:cs typeface="Cairo"/>
                          <a:sym typeface="Cairo"/>
                        </a:rPr>
                        <a:t>The flutter-valve closure of the lower esophagus by the </a:t>
                      </a:r>
                      <a:r>
                        <a:rPr lang="en">
                          <a:solidFill>
                            <a:srgbClr val="FF0000"/>
                          </a:solidFill>
                          <a:latin typeface="Cairo"/>
                          <a:ea typeface="Cairo"/>
                          <a:cs typeface="Cairo"/>
                          <a:sym typeface="Cairo"/>
                        </a:rPr>
                        <a:t>increased intra-abdominal pressure</a:t>
                      </a:r>
                      <a:r>
                        <a:rPr lang="en">
                          <a:latin typeface="Cairo"/>
                          <a:ea typeface="Cairo"/>
                          <a:cs typeface="Cairo"/>
                          <a:sym typeface="Cairo"/>
                        </a:rPr>
                        <a:t> prevents the high pressure in the stomach from forcing its contents into the esophagus.</a:t>
                      </a:r>
                      <a:endParaRPr>
                        <a:latin typeface="Cairo"/>
                        <a:ea typeface="Cairo"/>
                        <a:cs typeface="Cairo"/>
                        <a:sym typeface="Cairo"/>
                      </a:endParaRPr>
                    </a:p>
                  </a:txBody>
                  <a:tcPr marT="91425" marB="91425" marR="91425" marL="91425"/>
                </a:tc>
              </a:tr>
              <a:tr h="818375">
                <a:tc>
                  <a:txBody>
                    <a:bodyPr>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4</a:t>
                      </a:r>
                      <a:endParaRPr sz="1800">
                        <a:solidFill>
                          <a:srgbClr val="FFFFFF"/>
                        </a:solidFill>
                        <a:latin typeface="Josefin Sans"/>
                        <a:ea typeface="Josefin Sans"/>
                        <a:cs typeface="Josefin Sans"/>
                        <a:sym typeface="Josefin Sans"/>
                      </a:endParaRPr>
                    </a:p>
                  </a:txBody>
                  <a:tcPr marT="91425" marB="91425" marR="91425" marL="91425">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rgbClr val="A2C4C9"/>
                    </a:solidFill>
                  </a:tcPr>
                </a:tc>
                <a:tc>
                  <a:txBody>
                    <a:bodyPr>
                      <a:noAutofit/>
                    </a:bodyPr>
                    <a:lstStyle/>
                    <a:p>
                      <a:pPr indent="0" lvl="0" marL="0" rtl="0" algn="l">
                        <a:spcBef>
                          <a:spcPts val="0"/>
                        </a:spcBef>
                        <a:spcAft>
                          <a:spcPts val="0"/>
                        </a:spcAft>
                        <a:buNone/>
                      </a:pPr>
                      <a:r>
                        <a:rPr lang="en">
                          <a:solidFill>
                            <a:srgbClr val="FF0000"/>
                          </a:solidFill>
                          <a:latin typeface="Cairo"/>
                          <a:ea typeface="Cairo"/>
                          <a:cs typeface="Cairo"/>
                          <a:sym typeface="Cairo"/>
                        </a:rPr>
                        <a:t>Valv</a:t>
                      </a:r>
                      <a:r>
                        <a:rPr lang="en">
                          <a:solidFill>
                            <a:srgbClr val="FF0000"/>
                          </a:solidFill>
                          <a:latin typeface="Cairo"/>
                          <a:ea typeface="Cairo"/>
                          <a:cs typeface="Cairo"/>
                          <a:sym typeface="Cairo"/>
                        </a:rPr>
                        <a:t>e-like closure</a:t>
                      </a:r>
                      <a:r>
                        <a:rPr lang="en">
                          <a:latin typeface="Cairo"/>
                          <a:ea typeface="Cairo"/>
                          <a:cs typeface="Cairo"/>
                          <a:sym typeface="Cairo"/>
                        </a:rPr>
                        <a:t> of the distal end of the esophagus. This involves a short portion of the esophagus that extends slightly into the stomach and caves the esophagus inward in response to increased intraabdominal P. </a:t>
                      </a:r>
                      <a:endParaRPr>
                        <a:latin typeface="Cairo"/>
                        <a:ea typeface="Cairo"/>
                        <a:cs typeface="Cairo"/>
                        <a:sym typeface="Cairo"/>
                      </a:endParaRPr>
                    </a:p>
                  </a:txBody>
                  <a:tcPr marT="91425" marB="91425" marR="91425" marL="91425">
                    <a:lnL cap="flat" cmpd="sng" w="9525">
                      <a:solidFill>
                        <a:schemeClr val="accent4"/>
                      </a:solidFill>
                      <a:prstDash val="solid"/>
                      <a:round/>
                      <a:headEnd len="sm" w="sm" type="none"/>
                      <a:tailEnd len="sm" w="sm" type="none"/>
                    </a:lnL>
                  </a:tcPr>
                </a:tc>
              </a:tr>
            </a:tbl>
          </a:graphicData>
        </a:graphic>
      </p:graphicFrame>
      <p:sp>
        <p:nvSpPr>
          <p:cNvPr id="477" name="Google Shape;477;p56"/>
          <p:cNvSpPr txBox="1"/>
          <p:nvPr/>
        </p:nvSpPr>
        <p:spPr>
          <a:xfrm>
            <a:off x="604474" y="4838050"/>
            <a:ext cx="5671500" cy="7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Competence and the Antireflux Functions of the LES</a:t>
            </a:r>
            <a:endParaRPr sz="1800">
              <a:solidFill>
                <a:srgbClr val="134F5C"/>
              </a:solidFill>
              <a:highlight>
                <a:srgbClr val="EFEFEF"/>
              </a:highlight>
              <a:latin typeface="Josefin Sans"/>
              <a:ea typeface="Josefin Sans"/>
              <a:cs typeface="Josefin Sans"/>
              <a:sym typeface="Josefin Sans"/>
            </a:endParaRPr>
          </a:p>
        </p:txBody>
      </p:sp>
      <p:sp>
        <p:nvSpPr>
          <p:cNvPr id="478" name="Google Shape;478;p56"/>
          <p:cNvSpPr txBox="1"/>
          <p:nvPr/>
        </p:nvSpPr>
        <p:spPr>
          <a:xfrm>
            <a:off x="800725" y="3852725"/>
            <a:ext cx="5486400" cy="936000"/>
          </a:xfrm>
          <a:prstGeom prst="rect">
            <a:avLst/>
          </a:prstGeom>
          <a:noFill/>
          <a:ln cap="flat" cmpd="sng" w="9525">
            <a:solidFill>
              <a:srgbClr val="999999"/>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latin typeface="Cairo"/>
                <a:ea typeface="Cairo"/>
                <a:cs typeface="Cairo"/>
                <a:sym typeface="Cairo"/>
              </a:rPr>
              <a:t>Doctor said: 3 mechanisms behind competency of LES:</a:t>
            </a:r>
            <a:endParaRPr sz="1300">
              <a:solidFill>
                <a:srgbClr val="FF0000"/>
              </a:solidFill>
              <a:latin typeface="Cairo"/>
              <a:ea typeface="Cairo"/>
              <a:cs typeface="Cairo"/>
              <a:sym typeface="Cairo"/>
            </a:endParaRPr>
          </a:p>
          <a:p>
            <a:pPr indent="0" lvl="0" marL="0" rtl="0" algn="l">
              <a:spcBef>
                <a:spcPts val="0"/>
              </a:spcBef>
              <a:spcAft>
                <a:spcPts val="0"/>
              </a:spcAft>
              <a:buNone/>
            </a:pPr>
            <a:r>
              <a:rPr lang="en" sz="1300">
                <a:solidFill>
                  <a:srgbClr val="FF0000"/>
                </a:solidFill>
                <a:latin typeface="Cairo"/>
                <a:ea typeface="Cairo"/>
                <a:cs typeface="Cairo"/>
                <a:sym typeface="Cairo"/>
              </a:rPr>
              <a:t>1-Tonic contraction of smooth muscles.</a:t>
            </a:r>
            <a:endParaRPr sz="1300">
              <a:solidFill>
                <a:srgbClr val="FF0000"/>
              </a:solidFill>
              <a:latin typeface="Cairo"/>
              <a:ea typeface="Cairo"/>
              <a:cs typeface="Cairo"/>
              <a:sym typeface="Cairo"/>
            </a:endParaRPr>
          </a:p>
          <a:p>
            <a:pPr indent="0" lvl="0" marL="0" rtl="0" algn="l">
              <a:spcBef>
                <a:spcPts val="0"/>
              </a:spcBef>
              <a:spcAft>
                <a:spcPts val="0"/>
              </a:spcAft>
              <a:buNone/>
            </a:pPr>
            <a:r>
              <a:rPr lang="en" sz="1300">
                <a:solidFill>
                  <a:srgbClr val="FF0000"/>
                </a:solidFill>
                <a:latin typeface="Cairo"/>
                <a:ea typeface="Cairo"/>
                <a:cs typeface="Cairo"/>
                <a:sym typeface="Cairo"/>
              </a:rPr>
              <a:t>2- </a:t>
            </a:r>
            <a:r>
              <a:rPr lang="en" sz="1300">
                <a:solidFill>
                  <a:srgbClr val="FF0000"/>
                </a:solidFill>
                <a:latin typeface="Cairo"/>
                <a:ea typeface="Cairo"/>
                <a:cs typeface="Cairo"/>
                <a:sym typeface="Cairo"/>
              </a:rPr>
              <a:t>Diaphragm</a:t>
            </a:r>
            <a:r>
              <a:rPr lang="en" sz="1300">
                <a:solidFill>
                  <a:srgbClr val="FF0000"/>
                </a:solidFill>
                <a:latin typeface="Cairo"/>
                <a:ea typeface="Cairo"/>
                <a:cs typeface="Cairo"/>
                <a:sym typeface="Cairo"/>
              </a:rPr>
              <a:t> contraction and wrapping.</a:t>
            </a:r>
            <a:endParaRPr sz="1300">
              <a:solidFill>
                <a:srgbClr val="FF0000"/>
              </a:solidFill>
              <a:latin typeface="Cairo"/>
              <a:ea typeface="Cairo"/>
              <a:cs typeface="Cairo"/>
              <a:sym typeface="Cairo"/>
            </a:endParaRPr>
          </a:p>
          <a:p>
            <a:pPr indent="0" lvl="0" marL="0" rtl="0" algn="l">
              <a:spcBef>
                <a:spcPts val="0"/>
              </a:spcBef>
              <a:spcAft>
                <a:spcPts val="0"/>
              </a:spcAft>
              <a:buNone/>
            </a:pPr>
            <a:r>
              <a:rPr lang="en" sz="1300">
                <a:solidFill>
                  <a:srgbClr val="FF0000"/>
                </a:solidFill>
                <a:latin typeface="Cairo"/>
                <a:ea typeface="Cairo"/>
                <a:cs typeface="Cairo"/>
                <a:sym typeface="Cairo"/>
              </a:rPr>
              <a:t>3-Valve-like closure.</a:t>
            </a:r>
            <a:endParaRPr sz="1300">
              <a:solidFill>
                <a:srgbClr val="FF0000"/>
              </a:solidFill>
              <a:latin typeface="Cairo"/>
              <a:ea typeface="Cairo"/>
              <a:cs typeface="Cairo"/>
              <a:sym typeface="Cairo"/>
            </a:endParaRPr>
          </a:p>
          <a:p>
            <a:pPr indent="0" lvl="0" marL="0" rtl="0" algn="l">
              <a:spcBef>
                <a:spcPts val="0"/>
              </a:spcBef>
              <a:spcAft>
                <a:spcPts val="0"/>
              </a:spcAft>
              <a:buNone/>
            </a:pPr>
            <a:r>
              <a:t/>
            </a:r>
            <a:endParaRPr sz="1300"/>
          </a:p>
        </p:txBody>
      </p:sp>
      <p:sp>
        <p:nvSpPr>
          <p:cNvPr id="479" name="Google Shape;479;p56"/>
          <p:cNvSpPr txBox="1"/>
          <p:nvPr/>
        </p:nvSpPr>
        <p:spPr>
          <a:xfrm>
            <a:off x="3741575" y="3589675"/>
            <a:ext cx="2835900" cy="21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999999"/>
                </a:solidFill>
                <a:latin typeface="Cairo"/>
                <a:ea typeface="Cairo"/>
                <a:cs typeface="Cairo"/>
                <a:sym typeface="Cairo"/>
              </a:rPr>
              <a:t>“Caving of </a:t>
            </a:r>
            <a:r>
              <a:rPr lang="en" sz="900">
                <a:solidFill>
                  <a:srgbClr val="999999"/>
                </a:solidFill>
                <a:latin typeface="Cairo"/>
                <a:ea typeface="Cairo"/>
                <a:cs typeface="Cairo"/>
                <a:sym typeface="Cairo"/>
              </a:rPr>
              <a:t>esophagus </a:t>
            </a:r>
            <a:r>
              <a:rPr lang="en" sz="900">
                <a:solidFill>
                  <a:srgbClr val="999999"/>
                </a:solidFill>
                <a:latin typeface="Cairo"/>
                <a:ea typeface="Cairo"/>
                <a:cs typeface="Cairo"/>
                <a:sym typeface="Cairo"/>
              </a:rPr>
              <a:t>inside the stomach”</a:t>
            </a:r>
            <a:endParaRPr sz="900"/>
          </a:p>
        </p:txBody>
      </p:sp>
      <p:sp>
        <p:nvSpPr>
          <p:cNvPr id="480" name="Google Shape;480;p56"/>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1" name="Google Shape;481;p56"/>
          <p:cNvPicPr preferRelativeResize="0"/>
          <p:nvPr/>
        </p:nvPicPr>
        <p:blipFill>
          <a:blip r:embed="rId3">
            <a:alphaModFix/>
          </a:blip>
          <a:stretch>
            <a:fillRect/>
          </a:stretch>
        </p:blipFill>
        <p:spPr>
          <a:xfrm>
            <a:off x="3686225" y="5350653"/>
            <a:ext cx="2891253" cy="2080200"/>
          </a:xfrm>
          <a:prstGeom prst="rect">
            <a:avLst/>
          </a:prstGeom>
          <a:noFill/>
          <a:ln>
            <a:noFill/>
          </a:ln>
        </p:spPr>
      </p:pic>
      <p:sp>
        <p:nvSpPr>
          <p:cNvPr id="482" name="Google Shape;482;p56"/>
          <p:cNvSpPr txBox="1"/>
          <p:nvPr/>
        </p:nvSpPr>
        <p:spPr>
          <a:xfrm>
            <a:off x="604475" y="6053075"/>
            <a:ext cx="3296700" cy="4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Control of LES Function</a:t>
            </a:r>
            <a:endParaRPr sz="1800">
              <a:solidFill>
                <a:srgbClr val="134F5C"/>
              </a:solidFill>
              <a:highlight>
                <a:srgbClr val="EFEFEF"/>
              </a:highlight>
              <a:latin typeface="Josefin Sans"/>
              <a:ea typeface="Josefin Sans"/>
              <a:cs typeface="Josefin Sans"/>
              <a:sym typeface="Josefin Sans"/>
            </a:endParaRPr>
          </a:p>
        </p:txBody>
      </p:sp>
      <p:sp>
        <p:nvSpPr>
          <p:cNvPr id="483" name="Google Shape;483;p56"/>
          <p:cNvSpPr txBox="1"/>
          <p:nvPr/>
        </p:nvSpPr>
        <p:spPr>
          <a:xfrm>
            <a:off x="421250" y="6518450"/>
            <a:ext cx="3122700" cy="1050000"/>
          </a:xfrm>
          <a:prstGeom prst="rect">
            <a:avLst/>
          </a:prstGeom>
          <a:noFill/>
          <a:ln cap="flat" cmpd="sng" w="9525">
            <a:solidFill>
              <a:srgbClr val="76A5AF"/>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Circular musculature of LES is regulated by nerves, (extrinsic &amp; intrinsic), hormones and neuromodulators. </a:t>
            </a:r>
            <a:endParaRPr>
              <a:latin typeface="Cairo"/>
              <a:ea typeface="Cairo"/>
              <a:cs typeface="Cairo"/>
              <a:sym typeface="Cairo"/>
            </a:endParaRPr>
          </a:p>
        </p:txBody>
      </p:sp>
      <p:graphicFrame>
        <p:nvGraphicFramePr>
          <p:cNvPr id="484" name="Google Shape;484;p56"/>
          <p:cNvGraphicFramePr/>
          <p:nvPr/>
        </p:nvGraphicFramePr>
        <p:xfrm>
          <a:off x="317550" y="7655850"/>
          <a:ext cx="3000000" cy="3000000"/>
        </p:xfrm>
        <a:graphic>
          <a:graphicData uri="http://schemas.openxmlformats.org/drawingml/2006/table">
            <a:tbl>
              <a:tblPr>
                <a:noFill/>
                <a:tableStyleId>{C40C682B-0E78-4081-8254-930A507017C5}</a:tableStyleId>
              </a:tblPr>
              <a:tblGrid>
                <a:gridCol w="3122675"/>
                <a:gridCol w="3122675"/>
              </a:tblGrid>
              <a:tr h="344425">
                <a:tc>
                  <a:txBody>
                    <a:bodyPr>
                      <a:noAutofit/>
                    </a:bodyPr>
                    <a:lstStyle/>
                    <a:p>
                      <a:pPr indent="0" lvl="0" marL="0" rtl="0" algn="ctr">
                        <a:spcBef>
                          <a:spcPts val="0"/>
                        </a:spcBef>
                        <a:spcAft>
                          <a:spcPts val="0"/>
                        </a:spcAft>
                        <a:buNone/>
                      </a:pPr>
                      <a:r>
                        <a:rPr lang="en" sz="1600">
                          <a:solidFill>
                            <a:schemeClr val="lt1"/>
                          </a:solidFill>
                          <a:latin typeface="Josefin Sans"/>
                          <a:ea typeface="Josefin Sans"/>
                          <a:cs typeface="Josefin Sans"/>
                          <a:sym typeface="Josefin Sans"/>
                        </a:rPr>
                        <a:t>Contraction of LES</a:t>
                      </a:r>
                      <a:endParaRPr sz="1600">
                        <a:solidFill>
                          <a:schemeClr val="lt1"/>
                        </a:solidFill>
                        <a:latin typeface="Josefin Sans"/>
                        <a:ea typeface="Josefin Sans"/>
                        <a:cs typeface="Josefin Sans"/>
                        <a:sym typeface="Josefin Sans"/>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solidFill>
                      <a:srgbClr val="76A5AF"/>
                    </a:solidFill>
                  </a:tcPr>
                </a:tc>
                <a:tc>
                  <a:txBody>
                    <a:bodyPr>
                      <a:noAutofit/>
                    </a:bodyPr>
                    <a:lstStyle/>
                    <a:p>
                      <a:pPr indent="0" lvl="0" marL="0" rtl="0" algn="ctr">
                        <a:spcBef>
                          <a:spcPts val="0"/>
                        </a:spcBef>
                        <a:spcAft>
                          <a:spcPts val="0"/>
                        </a:spcAft>
                        <a:buNone/>
                      </a:pPr>
                      <a:r>
                        <a:rPr lang="en" sz="1600">
                          <a:solidFill>
                            <a:schemeClr val="lt1"/>
                          </a:solidFill>
                          <a:latin typeface="Josefin Sans"/>
                          <a:ea typeface="Josefin Sans"/>
                          <a:cs typeface="Josefin Sans"/>
                          <a:sym typeface="Josefin Sans"/>
                        </a:rPr>
                        <a:t>Relaxation of LES </a:t>
                      </a:r>
                      <a:endParaRPr sz="1600">
                        <a:solidFill>
                          <a:schemeClr val="lt1"/>
                        </a:solidFill>
                        <a:latin typeface="Josefin Sans"/>
                        <a:ea typeface="Josefin Sans"/>
                        <a:cs typeface="Josefin Sans"/>
                        <a:sym typeface="Josefin Sans"/>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solidFill>
                      <a:srgbClr val="76A5AF"/>
                    </a:solidFill>
                  </a:tcPr>
                </a:tc>
              </a:tr>
              <a:tr h="1319825">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Between swallows (tonic vagal cholinergic impulses)</a:t>
                      </a:r>
                      <a:endParaRPr>
                        <a:latin typeface="Cairo"/>
                        <a:ea typeface="Cairo"/>
                        <a:cs typeface="Cairo"/>
                        <a:sym typeface="Cairo"/>
                      </a:endParaRPr>
                    </a:p>
                    <a:p>
                      <a:pPr indent="0" lvl="0" marL="457200" rtl="0" algn="l">
                        <a:spcBef>
                          <a:spcPts val="0"/>
                        </a:spcBef>
                        <a:spcAft>
                          <a:spcPts val="0"/>
                        </a:spcAft>
                        <a:buNone/>
                      </a:pP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Stimulation of sympathetic nerves</a:t>
                      </a:r>
                      <a:endParaRPr>
                        <a:latin typeface="Cairo"/>
                        <a:ea typeface="Cairo"/>
                        <a:cs typeface="Cairo"/>
                        <a:sym typeface="Cairo"/>
                      </a:endParaRPr>
                    </a:p>
                    <a:p>
                      <a:pPr indent="0" lvl="0" marL="457200" rtl="0" algn="l">
                        <a:spcBef>
                          <a:spcPts val="0"/>
                        </a:spcBef>
                        <a:spcAft>
                          <a:spcPts val="0"/>
                        </a:spcAft>
                        <a:buNone/>
                      </a:pPr>
                      <a:r>
                        <a:rPr lang="en">
                          <a:latin typeface="Cairo"/>
                          <a:ea typeface="Cairo"/>
                          <a:cs typeface="Cairo"/>
                          <a:sym typeface="Cairo"/>
                        </a:rPr>
                        <a:t>.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Gastrin hormone.</a:t>
                      </a:r>
                      <a:endParaRPr>
                        <a:latin typeface="Cairo"/>
                        <a:ea typeface="Cairo"/>
                        <a:cs typeface="Cairo"/>
                        <a:sym typeface="Cairo"/>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tcPr>
                </a:tc>
                <a:tc>
                  <a:txBody>
                    <a:bodyPr>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During swallowing (efferent vagal impulses). </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transmitter is NO or VIP.</a:t>
                      </a:r>
                      <a:endParaRPr>
                        <a:latin typeface="Cairo"/>
                        <a:ea typeface="Cairo"/>
                        <a:cs typeface="Cairo"/>
                        <a:sym typeface="Cairo"/>
                      </a:endParaRPr>
                    </a:p>
                    <a:p>
                      <a:pPr indent="0" lvl="0" marL="45720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Secretin and cholecystokinin (CCK)</a:t>
                      </a:r>
                      <a:endParaRPr>
                        <a:latin typeface="Cairo"/>
                        <a:ea typeface="Cairo"/>
                        <a:cs typeface="Cairo"/>
                        <a:sym typeface="Cairo"/>
                      </a:endParaRPr>
                    </a:p>
                  </a:txBody>
                  <a:tcPr marT="91425" marB="91425" marR="91425" marL="91425">
                    <a:lnL cap="flat" cmpd="sng" w="9525">
                      <a:solidFill>
                        <a:srgbClr val="A2C4C9"/>
                      </a:solidFill>
                      <a:prstDash val="solid"/>
                      <a:round/>
                      <a:headEnd len="sm" w="sm" type="none"/>
                      <a:tailEnd len="sm" w="sm" type="none"/>
                    </a:lnL>
                    <a:lnR cap="flat" cmpd="sng" w="9525">
                      <a:solidFill>
                        <a:srgbClr val="A2C4C9"/>
                      </a:solidFill>
                      <a:prstDash val="solid"/>
                      <a:round/>
                      <a:headEnd len="sm" w="sm" type="none"/>
                      <a:tailEnd len="sm" w="sm" type="none"/>
                    </a:lnR>
                    <a:lnT cap="flat" cmpd="sng" w="9525">
                      <a:solidFill>
                        <a:srgbClr val="A2C4C9"/>
                      </a:solidFill>
                      <a:prstDash val="solid"/>
                      <a:round/>
                      <a:headEnd len="sm" w="sm" type="none"/>
                      <a:tailEnd len="sm" w="sm" type="none"/>
                    </a:lnT>
                    <a:lnB cap="flat" cmpd="sng" w="9525">
                      <a:solidFill>
                        <a:srgbClr val="A2C4C9"/>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57"/>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0" name="Google Shape;490;p57"/>
          <p:cNvSpPr txBox="1"/>
          <p:nvPr/>
        </p:nvSpPr>
        <p:spPr>
          <a:xfrm>
            <a:off x="1489050" y="534900"/>
            <a:ext cx="3643200" cy="41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rgbClr val="134F5C"/>
                </a:solidFill>
                <a:highlight>
                  <a:srgbClr val="EFEFEF"/>
                </a:highlight>
                <a:latin typeface="Josefin Sans"/>
                <a:ea typeface="Josefin Sans"/>
                <a:cs typeface="Josefin Sans"/>
                <a:sym typeface="Josefin Sans"/>
              </a:rPr>
              <a:t>Achalasia</a:t>
            </a:r>
            <a:endParaRPr sz="1900">
              <a:solidFill>
                <a:srgbClr val="134F5C"/>
              </a:solidFill>
              <a:highlight>
                <a:srgbClr val="EFEFEF"/>
              </a:highlight>
              <a:latin typeface="Josefin Sans"/>
              <a:ea typeface="Josefin Sans"/>
              <a:cs typeface="Josefin Sans"/>
              <a:sym typeface="Josefin Sans"/>
            </a:endParaRPr>
          </a:p>
        </p:txBody>
      </p:sp>
      <p:sp>
        <p:nvSpPr>
          <p:cNvPr id="491" name="Google Shape;491;p57"/>
          <p:cNvSpPr/>
          <p:nvPr/>
        </p:nvSpPr>
        <p:spPr>
          <a:xfrm>
            <a:off x="410238" y="4560266"/>
            <a:ext cx="2774100" cy="2148300"/>
          </a:xfrm>
          <a:prstGeom prst="roundRect">
            <a:avLst>
              <a:gd fmla="val 16667" name="adj"/>
            </a:avLst>
          </a:prstGeom>
          <a:solidFill>
            <a:srgbClr val="F3F3F3"/>
          </a:solidFill>
          <a:ln>
            <a:noFill/>
          </a:ln>
        </p:spPr>
        <p:txBody>
          <a:bodyPr anchorCtr="0" anchor="ctr" bIns="34275" lIns="68575" spcFirstLastPara="1" rIns="68575" wrap="square" tIns="34275">
            <a:noAutofit/>
          </a:bodyPr>
          <a:lstStyle/>
          <a:p>
            <a:pPr indent="0" lvl="0" marL="0" rtl="0" algn="l">
              <a:lnSpc>
                <a:spcPct val="102000"/>
              </a:lnSpc>
              <a:spcBef>
                <a:spcPts val="100"/>
              </a:spcBef>
              <a:spcAft>
                <a:spcPts val="0"/>
              </a:spcAft>
              <a:buClr>
                <a:schemeClr val="dk1"/>
              </a:buClr>
              <a:buSzPts val="1100"/>
              <a:buFont typeface="Arial"/>
              <a:buNone/>
            </a:pPr>
            <a:r>
              <a:rPr lang="en">
                <a:latin typeface="Cairo"/>
                <a:ea typeface="Cairo"/>
                <a:cs typeface="Cairo"/>
                <a:sym typeface="Cairo"/>
              </a:rPr>
              <a:t>It is due to</a:t>
            </a:r>
            <a:r>
              <a:rPr lang="en">
                <a:solidFill>
                  <a:srgbClr val="FF0000"/>
                </a:solidFill>
                <a:latin typeface="Cairo"/>
                <a:ea typeface="Cairo"/>
                <a:cs typeface="Cairo"/>
                <a:sym typeface="Cairo"/>
              </a:rPr>
              <a:t> pathology of or</a:t>
            </a:r>
            <a:r>
              <a:rPr lang="en">
                <a:latin typeface="Cairo"/>
                <a:ea typeface="Cairo"/>
                <a:cs typeface="Cairo"/>
                <a:sym typeface="Cairo"/>
              </a:rPr>
              <a:t> </a:t>
            </a:r>
            <a:r>
              <a:rPr lang="en">
                <a:solidFill>
                  <a:srgbClr val="FF0000"/>
                </a:solidFill>
                <a:latin typeface="Cairo"/>
                <a:ea typeface="Cairo"/>
                <a:cs typeface="Cairo"/>
                <a:sym typeface="Cairo"/>
              </a:rPr>
              <a:t>absence of the myenteric  plexus containing </a:t>
            </a:r>
            <a:r>
              <a:rPr b="1" lang="en">
                <a:solidFill>
                  <a:srgbClr val="FF0000"/>
                </a:solidFill>
                <a:latin typeface="Cairo"/>
                <a:ea typeface="Cairo"/>
                <a:cs typeface="Cairo"/>
                <a:sym typeface="Cairo"/>
              </a:rPr>
              <a:t>VIP &amp; NO </a:t>
            </a:r>
            <a:r>
              <a:rPr lang="en">
                <a:solidFill>
                  <a:srgbClr val="FF0000"/>
                </a:solidFill>
                <a:latin typeface="Cairo"/>
                <a:ea typeface="Cairo"/>
                <a:cs typeface="Cairo"/>
                <a:sym typeface="Cairo"/>
              </a:rPr>
              <a:t>in the lower third of  esophagus</a:t>
            </a:r>
            <a:r>
              <a:rPr lang="en">
                <a:latin typeface="Cairo"/>
                <a:ea typeface="Cairo"/>
                <a:cs typeface="Cairo"/>
                <a:sym typeface="Cairo"/>
              </a:rPr>
              <a:t> (may be due to autoimmune destruction of the  nerves in esophageal wall).</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p:txBody>
      </p:sp>
      <p:sp>
        <p:nvSpPr>
          <p:cNvPr id="492" name="Google Shape;492;p57"/>
          <p:cNvSpPr/>
          <p:nvPr/>
        </p:nvSpPr>
        <p:spPr>
          <a:xfrm>
            <a:off x="3673663" y="4560265"/>
            <a:ext cx="2774100" cy="21483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rtl="0" algn="l">
              <a:lnSpc>
                <a:spcPct val="102000"/>
              </a:lnSpc>
              <a:spcBef>
                <a:spcPts val="0"/>
              </a:spcBef>
              <a:spcAft>
                <a:spcPts val="0"/>
              </a:spcAft>
              <a:buClr>
                <a:schemeClr val="dk1"/>
              </a:buClr>
              <a:buSzPts val="1100"/>
              <a:buFont typeface="Arial"/>
              <a:buNone/>
            </a:pPr>
            <a:r>
              <a:rPr lang="en">
                <a:latin typeface="Cairo"/>
                <a:ea typeface="Cairo"/>
                <a:cs typeface="Cairo"/>
                <a:sym typeface="Cairo"/>
              </a:rPr>
              <a:t>The musculature of the lower esophagus instead remains  contracted and </a:t>
            </a:r>
            <a:r>
              <a:rPr lang="en">
                <a:solidFill>
                  <a:srgbClr val="FF0000"/>
                </a:solidFill>
                <a:latin typeface="Cairo"/>
                <a:ea typeface="Cairo"/>
                <a:cs typeface="Cairo"/>
                <a:sym typeface="Cairo"/>
              </a:rPr>
              <a:t>the myenteric plexus has lost the ability to  transmit a signal to cause relaxation of the LES </a:t>
            </a:r>
            <a:r>
              <a:rPr lang="en">
                <a:latin typeface="Cairo"/>
                <a:ea typeface="Cairo"/>
                <a:cs typeface="Cairo"/>
                <a:sym typeface="Cairo"/>
              </a:rPr>
              <a:t>(high  resting pressure).</a:t>
            </a:r>
            <a:endParaRPr>
              <a:latin typeface="Cairo"/>
              <a:ea typeface="Cairo"/>
              <a:cs typeface="Cairo"/>
              <a:sym typeface="Cairo"/>
            </a:endParaRPr>
          </a:p>
          <a:p>
            <a:pPr indent="0" lvl="0" marL="0" rtl="0" algn="l">
              <a:spcBef>
                <a:spcPts val="0"/>
              </a:spcBef>
              <a:spcAft>
                <a:spcPts val="0"/>
              </a:spcAft>
              <a:buNone/>
            </a:pPr>
            <a:r>
              <a:t/>
            </a:r>
            <a:endParaRPr/>
          </a:p>
        </p:txBody>
      </p:sp>
      <p:sp>
        <p:nvSpPr>
          <p:cNvPr id="493" name="Google Shape;493;p57"/>
          <p:cNvSpPr/>
          <p:nvPr/>
        </p:nvSpPr>
        <p:spPr>
          <a:xfrm>
            <a:off x="3673663" y="7235940"/>
            <a:ext cx="2774100" cy="21483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rtl="0" algn="l">
              <a:lnSpc>
                <a:spcPct val="102000"/>
              </a:lnSpc>
              <a:spcBef>
                <a:spcPts val="0"/>
              </a:spcBef>
              <a:spcAft>
                <a:spcPts val="0"/>
              </a:spcAft>
              <a:buClr>
                <a:schemeClr val="dk1"/>
              </a:buClr>
              <a:buSzPts val="1100"/>
              <a:buFont typeface="Arial"/>
              <a:buNone/>
            </a:pPr>
            <a:r>
              <a:rPr lang="en">
                <a:solidFill>
                  <a:srgbClr val="FF0000"/>
                </a:solidFill>
                <a:latin typeface="Cairo"/>
                <a:ea typeface="Cairo"/>
                <a:cs typeface="Cairo"/>
                <a:sym typeface="Cairo"/>
              </a:rPr>
              <a:t>Food transmission from the esophagus into the stomach  is impeded or prevented.</a:t>
            </a:r>
            <a:r>
              <a:rPr lang="en">
                <a:latin typeface="Cairo"/>
                <a:ea typeface="Cairo"/>
                <a:cs typeface="Cairo"/>
                <a:sym typeface="Cairo"/>
              </a:rPr>
              <a:t> As achalasia gets worse, the  esophagus gradually enlarged as food collects within it.</a:t>
            </a:r>
            <a:endParaRPr>
              <a:latin typeface="Cairo"/>
              <a:ea typeface="Cairo"/>
              <a:cs typeface="Cairo"/>
              <a:sym typeface="Cairo"/>
            </a:endParaRPr>
          </a:p>
        </p:txBody>
      </p:sp>
      <p:sp>
        <p:nvSpPr>
          <p:cNvPr id="494" name="Google Shape;494;p57"/>
          <p:cNvSpPr/>
          <p:nvPr/>
        </p:nvSpPr>
        <p:spPr>
          <a:xfrm>
            <a:off x="455384" y="7235958"/>
            <a:ext cx="2774100" cy="2148300"/>
          </a:xfrm>
          <a:prstGeom prst="roundRect">
            <a:avLst>
              <a:gd fmla="val 16667" name="adj"/>
            </a:avLst>
          </a:prstGeom>
          <a:solidFill>
            <a:srgbClr val="EFEFEF"/>
          </a:solidFill>
          <a:ln>
            <a:noFill/>
          </a:ln>
        </p:spPr>
        <p:txBody>
          <a:bodyPr anchorCtr="0" anchor="ctr" bIns="34275" lIns="68575" spcFirstLastPara="1" rIns="68575" wrap="square" tIns="34275">
            <a:noAutofit/>
          </a:bodyPr>
          <a:lstStyle/>
          <a:p>
            <a:pPr indent="0" lvl="0" marL="0" rtl="0" algn="l">
              <a:lnSpc>
                <a:spcPct val="102000"/>
              </a:lnSpc>
              <a:spcBef>
                <a:spcPts val="0"/>
              </a:spcBef>
              <a:spcAft>
                <a:spcPts val="0"/>
              </a:spcAft>
              <a:buClr>
                <a:schemeClr val="dk1"/>
              </a:buClr>
              <a:buSzPts val="1100"/>
              <a:buFont typeface="Arial"/>
              <a:buNone/>
            </a:pPr>
            <a:r>
              <a:rPr lang="en">
                <a:solidFill>
                  <a:srgbClr val="FF0000"/>
                </a:solidFill>
                <a:latin typeface="Cairo"/>
                <a:ea typeface="Cairo"/>
                <a:cs typeface="Cairo"/>
                <a:sym typeface="Cairo"/>
              </a:rPr>
              <a:t>Food becomes putridly infected during the long periods of  esophageal stasis</a:t>
            </a:r>
            <a:r>
              <a:rPr lang="en">
                <a:latin typeface="Cairo"/>
                <a:ea typeface="Cairo"/>
                <a:cs typeface="Cairo"/>
                <a:sym typeface="Cairo"/>
              </a:rPr>
              <a:t> causing ulceration of the esophageal  mucosa, severe substernal pain or even rupture &amp; death.</a:t>
            </a:r>
            <a:endParaRPr>
              <a:latin typeface="Cairo"/>
              <a:ea typeface="Cairo"/>
              <a:cs typeface="Cairo"/>
              <a:sym typeface="Cairo"/>
            </a:endParaRPr>
          </a:p>
        </p:txBody>
      </p:sp>
      <p:sp>
        <p:nvSpPr>
          <p:cNvPr id="495" name="Google Shape;495;p57"/>
          <p:cNvSpPr/>
          <p:nvPr/>
        </p:nvSpPr>
        <p:spPr>
          <a:xfrm>
            <a:off x="3230488" y="5550590"/>
            <a:ext cx="411600" cy="289200"/>
          </a:xfrm>
          <a:prstGeom prst="righ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7"/>
          <p:cNvSpPr/>
          <p:nvPr/>
        </p:nvSpPr>
        <p:spPr>
          <a:xfrm>
            <a:off x="4854913" y="6762703"/>
            <a:ext cx="411600" cy="419100"/>
          </a:xfrm>
          <a:prstGeom prst="down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7"/>
          <p:cNvSpPr/>
          <p:nvPr/>
        </p:nvSpPr>
        <p:spPr>
          <a:xfrm>
            <a:off x="3223688" y="8123890"/>
            <a:ext cx="411600" cy="289200"/>
          </a:xfrm>
          <a:prstGeom prst="left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7"/>
          <p:cNvSpPr txBox="1"/>
          <p:nvPr/>
        </p:nvSpPr>
        <p:spPr>
          <a:xfrm>
            <a:off x="4567234" y="271000"/>
            <a:ext cx="1957800" cy="757800"/>
          </a:xfrm>
          <a:prstGeom prst="rect">
            <a:avLst/>
          </a:prstGeom>
          <a:noFill/>
          <a:ln cap="flat" cmpd="sng" w="9525">
            <a:solidFill>
              <a:srgbClr val="B7B7B7"/>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latin typeface="Cairo"/>
                <a:ea typeface="Cairo"/>
                <a:cs typeface="Cairo"/>
                <a:sym typeface="Cairo"/>
              </a:rPr>
              <a:t>Doctor said: Failure of sphincter to relax due to absence of inhibitory neuron (vagus nerve)</a:t>
            </a:r>
            <a:endParaRPr sz="1000">
              <a:solidFill>
                <a:srgbClr val="999999"/>
              </a:solidFill>
              <a:latin typeface="Cairo"/>
              <a:ea typeface="Cairo"/>
              <a:cs typeface="Cairo"/>
              <a:sym typeface="Cairo"/>
            </a:endParaRPr>
          </a:p>
        </p:txBody>
      </p:sp>
      <p:sp>
        <p:nvSpPr>
          <p:cNvPr id="499" name="Google Shape;499;p57"/>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0" name="Google Shape;500;p57"/>
          <p:cNvPicPr preferRelativeResize="0"/>
          <p:nvPr/>
        </p:nvPicPr>
        <p:blipFill>
          <a:blip r:embed="rId3">
            <a:alphaModFix/>
          </a:blip>
          <a:stretch>
            <a:fillRect/>
          </a:stretch>
        </p:blipFill>
        <p:spPr>
          <a:xfrm>
            <a:off x="4410150" y="1224444"/>
            <a:ext cx="1957800" cy="2724581"/>
          </a:xfrm>
          <a:prstGeom prst="rect">
            <a:avLst/>
          </a:prstGeom>
          <a:noFill/>
          <a:ln cap="flat" cmpd="sng" w="9525">
            <a:solidFill>
              <a:srgbClr val="434343"/>
            </a:solidFill>
            <a:prstDash val="solid"/>
            <a:round/>
            <a:headEnd len="sm" w="sm" type="none"/>
            <a:tailEnd len="sm" w="sm" type="none"/>
          </a:ln>
        </p:spPr>
      </p:pic>
      <p:pic>
        <p:nvPicPr>
          <p:cNvPr id="501" name="Google Shape;501;p57"/>
          <p:cNvPicPr preferRelativeResize="0"/>
          <p:nvPr/>
        </p:nvPicPr>
        <p:blipFill>
          <a:blip r:embed="rId4">
            <a:alphaModFix/>
          </a:blip>
          <a:stretch>
            <a:fillRect/>
          </a:stretch>
        </p:blipFill>
        <p:spPr>
          <a:xfrm>
            <a:off x="455376" y="1169939"/>
            <a:ext cx="3895599" cy="301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58"/>
          <p:cNvSpPr txBox="1"/>
          <p:nvPr/>
        </p:nvSpPr>
        <p:spPr>
          <a:xfrm>
            <a:off x="228600" y="297700"/>
            <a:ext cx="1593900" cy="5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Diagnosis:</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800" u="sng">
              <a:solidFill>
                <a:srgbClr val="134F5C"/>
              </a:solidFill>
              <a:highlight>
                <a:srgbClr val="EFEFEF"/>
              </a:highlight>
              <a:latin typeface="Josefin Sans"/>
              <a:ea typeface="Josefin Sans"/>
              <a:cs typeface="Josefin Sans"/>
              <a:sym typeface="Josefin Sans"/>
            </a:endParaRPr>
          </a:p>
        </p:txBody>
      </p:sp>
      <p:sp>
        <p:nvSpPr>
          <p:cNvPr id="507" name="Google Shape;507;p58"/>
          <p:cNvSpPr txBox="1"/>
          <p:nvPr/>
        </p:nvSpPr>
        <p:spPr>
          <a:xfrm>
            <a:off x="338875" y="735425"/>
            <a:ext cx="5175000" cy="1249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
              </a:spcBef>
              <a:spcAft>
                <a:spcPts val="0"/>
              </a:spcAft>
              <a:buSzPts val="1400"/>
              <a:buFont typeface="Cairo"/>
              <a:buAutoNum type="romanUcPeriod"/>
            </a:pPr>
            <a:r>
              <a:rPr lang="en">
                <a:latin typeface="Cairo"/>
                <a:ea typeface="Cairo"/>
                <a:cs typeface="Cairo"/>
                <a:sym typeface="Cairo"/>
              </a:rPr>
              <a:t>Esophageal manometry.</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AutoNum type="romanUcPeriod"/>
            </a:pPr>
            <a:r>
              <a:rPr lang="en">
                <a:latin typeface="Cairo"/>
                <a:ea typeface="Cairo"/>
                <a:cs typeface="Cairo"/>
                <a:sym typeface="Cairo"/>
              </a:rPr>
              <a:t>X-rays of upper digestive system (barium swallow).</a:t>
            </a:r>
            <a:endParaRPr>
              <a:latin typeface="Cairo"/>
              <a:ea typeface="Cairo"/>
              <a:cs typeface="Cairo"/>
              <a:sym typeface="Cairo"/>
            </a:endParaRPr>
          </a:p>
          <a:p>
            <a:pPr indent="-317500" lvl="0" marL="457200" rtl="0" algn="l">
              <a:lnSpc>
                <a:spcPct val="115000"/>
              </a:lnSpc>
              <a:spcBef>
                <a:spcPts val="0"/>
              </a:spcBef>
              <a:spcAft>
                <a:spcPts val="0"/>
              </a:spcAft>
              <a:buSzPts val="1400"/>
              <a:buFont typeface="Cairo"/>
              <a:buAutoNum type="romanUcPeriod"/>
            </a:pPr>
            <a:r>
              <a:rPr lang="en">
                <a:latin typeface="Cairo"/>
                <a:ea typeface="Cairo"/>
                <a:cs typeface="Cairo"/>
                <a:sym typeface="Cairo"/>
              </a:rPr>
              <a:t>Upper endoscopy.</a:t>
            </a:r>
            <a:endParaRPr>
              <a:latin typeface="Cairo"/>
              <a:ea typeface="Cairo"/>
              <a:cs typeface="Cairo"/>
              <a:sym typeface="Cairo"/>
            </a:endParaRPr>
          </a:p>
        </p:txBody>
      </p:sp>
      <p:cxnSp>
        <p:nvCxnSpPr>
          <p:cNvPr id="508" name="Google Shape;508;p58"/>
          <p:cNvCxnSpPr>
            <a:stCxn id="509" idx="2"/>
            <a:endCxn id="510" idx="0"/>
          </p:cNvCxnSpPr>
          <p:nvPr/>
        </p:nvCxnSpPr>
        <p:spPr>
          <a:xfrm flipH="1" rot="-5400000">
            <a:off x="4207646" y="1420052"/>
            <a:ext cx="289200" cy="1817400"/>
          </a:xfrm>
          <a:prstGeom prst="bentConnector3">
            <a:avLst>
              <a:gd fmla="val 50024" name="adj1"/>
            </a:avLst>
          </a:prstGeom>
          <a:noFill/>
          <a:ln cap="flat" cmpd="sng" w="9525">
            <a:solidFill>
              <a:srgbClr val="666666"/>
            </a:solidFill>
            <a:prstDash val="solid"/>
            <a:round/>
            <a:headEnd len="med" w="med" type="diamond"/>
            <a:tailEnd len="med" w="med" type="diamond"/>
          </a:ln>
        </p:spPr>
      </p:cxnSp>
      <p:cxnSp>
        <p:nvCxnSpPr>
          <p:cNvPr id="511" name="Google Shape;511;p58"/>
          <p:cNvCxnSpPr>
            <a:stCxn id="512" idx="2"/>
            <a:endCxn id="513" idx="0"/>
          </p:cNvCxnSpPr>
          <p:nvPr/>
        </p:nvCxnSpPr>
        <p:spPr>
          <a:xfrm rot="5400000">
            <a:off x="1140943" y="2861365"/>
            <a:ext cx="342900" cy="589500"/>
          </a:xfrm>
          <a:prstGeom prst="bentConnector3">
            <a:avLst>
              <a:gd fmla="val 49987" name="adj1"/>
            </a:avLst>
          </a:prstGeom>
          <a:noFill/>
          <a:ln cap="flat" cmpd="sng" w="9525">
            <a:solidFill>
              <a:srgbClr val="666666"/>
            </a:solidFill>
            <a:prstDash val="solid"/>
            <a:round/>
            <a:headEnd len="med" w="med" type="diamond"/>
            <a:tailEnd len="med" w="med" type="diamond"/>
          </a:ln>
        </p:spPr>
      </p:cxnSp>
      <p:cxnSp>
        <p:nvCxnSpPr>
          <p:cNvPr id="514" name="Google Shape;514;p58"/>
          <p:cNvCxnSpPr>
            <a:stCxn id="510" idx="2"/>
            <a:endCxn id="515" idx="0"/>
          </p:cNvCxnSpPr>
          <p:nvPr/>
        </p:nvCxnSpPr>
        <p:spPr>
          <a:xfrm rot="5400000">
            <a:off x="4718105" y="2784889"/>
            <a:ext cx="342900" cy="742500"/>
          </a:xfrm>
          <a:prstGeom prst="bentConnector3">
            <a:avLst>
              <a:gd fmla="val 49983" name="adj1"/>
            </a:avLst>
          </a:prstGeom>
          <a:noFill/>
          <a:ln cap="flat" cmpd="sng" w="9525">
            <a:solidFill>
              <a:srgbClr val="666666"/>
            </a:solidFill>
            <a:prstDash val="solid"/>
            <a:round/>
            <a:headEnd len="med" w="med" type="diamond"/>
            <a:tailEnd len="med" w="med" type="diamond"/>
          </a:ln>
        </p:spPr>
      </p:cxnSp>
      <p:cxnSp>
        <p:nvCxnSpPr>
          <p:cNvPr id="516" name="Google Shape;516;p58"/>
          <p:cNvCxnSpPr>
            <a:stCxn id="517" idx="0"/>
            <a:endCxn id="510" idx="2"/>
          </p:cNvCxnSpPr>
          <p:nvPr/>
        </p:nvCxnSpPr>
        <p:spPr>
          <a:xfrm rot="-5400000">
            <a:off x="3862784" y="1929325"/>
            <a:ext cx="342900" cy="2453400"/>
          </a:xfrm>
          <a:prstGeom prst="bentConnector3">
            <a:avLst>
              <a:gd fmla="val 49983" name="adj1"/>
            </a:avLst>
          </a:prstGeom>
          <a:noFill/>
          <a:ln cap="flat" cmpd="sng" w="9525">
            <a:solidFill>
              <a:srgbClr val="666666"/>
            </a:solidFill>
            <a:prstDash val="solid"/>
            <a:round/>
            <a:headEnd len="med" w="med" type="diamond"/>
            <a:tailEnd len="med" w="med" type="diamond"/>
          </a:ln>
        </p:spPr>
      </p:cxnSp>
      <p:cxnSp>
        <p:nvCxnSpPr>
          <p:cNvPr id="518" name="Google Shape;518;p58"/>
          <p:cNvCxnSpPr>
            <a:stCxn id="512" idx="0"/>
            <a:endCxn id="509" idx="2"/>
          </p:cNvCxnSpPr>
          <p:nvPr/>
        </p:nvCxnSpPr>
        <p:spPr>
          <a:xfrm rot="-5400000">
            <a:off x="2380693" y="1410715"/>
            <a:ext cx="289200" cy="1836300"/>
          </a:xfrm>
          <a:prstGeom prst="bentConnector3">
            <a:avLst>
              <a:gd fmla="val 50020" name="adj1"/>
            </a:avLst>
          </a:prstGeom>
          <a:noFill/>
          <a:ln cap="flat" cmpd="sng" w="9525">
            <a:solidFill>
              <a:srgbClr val="666666"/>
            </a:solidFill>
            <a:prstDash val="solid"/>
            <a:round/>
            <a:headEnd len="med" w="med" type="diamond"/>
            <a:tailEnd len="med" w="med" type="diamond"/>
          </a:ln>
        </p:spPr>
      </p:cxnSp>
      <p:sp>
        <p:nvSpPr>
          <p:cNvPr id="509" name="Google Shape;509;p58"/>
          <p:cNvSpPr txBox="1"/>
          <p:nvPr/>
        </p:nvSpPr>
        <p:spPr>
          <a:xfrm>
            <a:off x="2646596" y="1672952"/>
            <a:ext cx="1593900" cy="5112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Treatment</a:t>
            </a:r>
            <a:r>
              <a:rPr lang="en" sz="1800">
                <a:solidFill>
                  <a:srgbClr val="134F5C"/>
                </a:solidFill>
                <a:highlight>
                  <a:srgbClr val="EFEFEF"/>
                </a:highlight>
                <a:latin typeface="Josefin Sans"/>
                <a:ea typeface="Josefin Sans"/>
                <a:cs typeface="Josefin Sans"/>
                <a:sym typeface="Josefin Sans"/>
              </a:rPr>
              <a:t>:</a:t>
            </a:r>
            <a:endParaRPr sz="1800">
              <a:solidFill>
                <a:srgbClr val="134F5C"/>
              </a:solidFill>
              <a:highlight>
                <a:srgbClr val="EFEFEF"/>
              </a:highlight>
              <a:latin typeface="Roboto"/>
              <a:ea typeface="Roboto"/>
              <a:cs typeface="Roboto"/>
              <a:sym typeface="Roboto"/>
            </a:endParaRPr>
          </a:p>
        </p:txBody>
      </p:sp>
      <p:sp>
        <p:nvSpPr>
          <p:cNvPr id="512" name="Google Shape;512;p58"/>
          <p:cNvSpPr txBox="1"/>
          <p:nvPr/>
        </p:nvSpPr>
        <p:spPr>
          <a:xfrm>
            <a:off x="1086193" y="2473465"/>
            <a:ext cx="1041900" cy="511200"/>
          </a:xfrm>
          <a:prstGeom prst="rect">
            <a:avLst/>
          </a:prstGeom>
          <a:solidFill>
            <a:srgbClr val="D0E0E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solidFill>
                  <a:srgbClr val="FF0000"/>
                </a:solidFill>
                <a:latin typeface="Josefin Sans"/>
                <a:ea typeface="Josefin Sans"/>
                <a:cs typeface="Josefin Sans"/>
                <a:sym typeface="Josefin Sans"/>
              </a:rPr>
              <a:t>Surgical</a:t>
            </a:r>
            <a:endParaRPr sz="800">
              <a:solidFill>
                <a:srgbClr val="FF0000"/>
              </a:solidFill>
              <a:latin typeface="Roboto"/>
              <a:ea typeface="Roboto"/>
              <a:cs typeface="Roboto"/>
              <a:sym typeface="Roboto"/>
            </a:endParaRPr>
          </a:p>
        </p:txBody>
      </p:sp>
      <p:sp>
        <p:nvSpPr>
          <p:cNvPr id="510" name="Google Shape;510;p58"/>
          <p:cNvSpPr txBox="1"/>
          <p:nvPr/>
        </p:nvSpPr>
        <p:spPr>
          <a:xfrm>
            <a:off x="4523255" y="2473489"/>
            <a:ext cx="1475100" cy="511200"/>
          </a:xfrm>
          <a:prstGeom prst="rect">
            <a:avLst/>
          </a:prstGeom>
          <a:solidFill>
            <a:srgbClr val="D0E0E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solidFill>
                  <a:srgbClr val="FF0000"/>
                </a:solidFill>
                <a:latin typeface="Josefin Sans"/>
                <a:ea typeface="Josefin Sans"/>
                <a:cs typeface="Josefin Sans"/>
                <a:sym typeface="Josefin Sans"/>
              </a:rPr>
              <a:t>Non-surgical</a:t>
            </a:r>
            <a:endParaRPr sz="800">
              <a:solidFill>
                <a:srgbClr val="FF0000"/>
              </a:solidFill>
              <a:latin typeface="Roboto"/>
              <a:ea typeface="Roboto"/>
              <a:cs typeface="Roboto"/>
              <a:sym typeface="Roboto"/>
            </a:endParaRPr>
          </a:p>
        </p:txBody>
      </p:sp>
      <p:sp>
        <p:nvSpPr>
          <p:cNvPr id="515" name="Google Shape;515;p58"/>
          <p:cNvSpPr txBox="1"/>
          <p:nvPr/>
        </p:nvSpPr>
        <p:spPr>
          <a:xfrm>
            <a:off x="3713258" y="3327475"/>
            <a:ext cx="1609800" cy="1331100"/>
          </a:xfrm>
          <a:prstGeom prst="rect">
            <a:avLst/>
          </a:prstGeom>
          <a:noFill/>
          <a:ln cap="flat" cmpd="sng" w="9525">
            <a:solidFill>
              <a:srgbClr val="F1C232"/>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102000"/>
              </a:lnSpc>
              <a:spcBef>
                <a:spcPts val="0"/>
              </a:spcBef>
              <a:spcAft>
                <a:spcPts val="0"/>
              </a:spcAft>
              <a:buNone/>
            </a:pPr>
            <a:r>
              <a:rPr lang="en">
                <a:solidFill>
                  <a:srgbClr val="FF0000"/>
                </a:solidFill>
                <a:latin typeface="Cairo"/>
                <a:ea typeface="Cairo"/>
                <a:cs typeface="Cairo"/>
                <a:sym typeface="Cairo"/>
              </a:rPr>
              <a:t>Injecting muscle relaxant</a:t>
            </a:r>
            <a:r>
              <a:rPr lang="en">
                <a:latin typeface="Cairo"/>
                <a:ea typeface="Cairo"/>
                <a:cs typeface="Cairo"/>
                <a:sym typeface="Cairo"/>
              </a:rPr>
              <a:t> (Botox) directly into the  esophageal </a:t>
            </a:r>
            <a:r>
              <a:rPr lang="en">
                <a:latin typeface="Cairo"/>
                <a:ea typeface="Cairo"/>
                <a:cs typeface="Cairo"/>
                <a:sym typeface="Cairo"/>
              </a:rPr>
              <a:t>sphincter. </a:t>
            </a:r>
            <a:endParaRPr sz="800">
              <a:solidFill>
                <a:srgbClr val="701C7F"/>
              </a:solidFill>
              <a:latin typeface="Roboto"/>
              <a:ea typeface="Roboto"/>
              <a:cs typeface="Roboto"/>
              <a:sym typeface="Roboto"/>
            </a:endParaRPr>
          </a:p>
        </p:txBody>
      </p:sp>
      <p:sp>
        <p:nvSpPr>
          <p:cNvPr id="517" name="Google Shape;517;p58"/>
          <p:cNvSpPr txBox="1"/>
          <p:nvPr/>
        </p:nvSpPr>
        <p:spPr>
          <a:xfrm>
            <a:off x="2002634" y="3327475"/>
            <a:ext cx="1609800" cy="1331100"/>
          </a:xfrm>
          <a:prstGeom prst="rect">
            <a:avLst/>
          </a:prstGeom>
          <a:noFill/>
          <a:ln cap="flat" cmpd="sng" w="9525">
            <a:solidFill>
              <a:srgbClr val="E69138"/>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102000"/>
              </a:lnSpc>
              <a:spcBef>
                <a:spcPts val="0"/>
              </a:spcBef>
              <a:spcAft>
                <a:spcPts val="0"/>
              </a:spcAft>
              <a:buNone/>
            </a:pPr>
            <a:r>
              <a:rPr lang="en">
                <a:solidFill>
                  <a:srgbClr val="FF0000"/>
                </a:solidFill>
                <a:latin typeface="Cairo"/>
                <a:ea typeface="Cairo"/>
                <a:cs typeface="Cairo"/>
                <a:sym typeface="Cairo"/>
              </a:rPr>
              <a:t>Pneumatic dilation</a:t>
            </a:r>
            <a:r>
              <a:rPr lang="en">
                <a:latin typeface="Cairo"/>
                <a:ea typeface="Cairo"/>
                <a:cs typeface="Cairo"/>
                <a:sym typeface="Cairo"/>
              </a:rPr>
              <a:t> by balloon insertion into the  esophageal sphincter. </a:t>
            </a:r>
            <a:r>
              <a:rPr lang="en">
                <a:solidFill>
                  <a:srgbClr val="FEFFFF"/>
                </a:solidFill>
                <a:latin typeface="Cairo"/>
                <a:ea typeface="Cairo"/>
                <a:cs typeface="Cairo"/>
                <a:sym typeface="Cairo"/>
              </a:rPr>
              <a:t>.</a:t>
            </a:r>
            <a:endParaRPr>
              <a:solidFill>
                <a:srgbClr val="701C7F"/>
              </a:solidFill>
              <a:latin typeface="Cairo"/>
              <a:ea typeface="Cairo"/>
              <a:cs typeface="Cairo"/>
              <a:sym typeface="Cairo"/>
            </a:endParaRPr>
          </a:p>
        </p:txBody>
      </p:sp>
      <p:sp>
        <p:nvSpPr>
          <p:cNvPr id="513" name="Google Shape;513;p58"/>
          <p:cNvSpPr txBox="1"/>
          <p:nvPr/>
        </p:nvSpPr>
        <p:spPr>
          <a:xfrm>
            <a:off x="133563" y="3327475"/>
            <a:ext cx="1768200" cy="1331100"/>
          </a:xfrm>
          <a:prstGeom prst="rect">
            <a:avLst/>
          </a:prstGeom>
          <a:noFill/>
          <a:ln cap="flat" cmpd="sng" w="9525">
            <a:solidFill>
              <a:srgbClr val="E06666"/>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lnSpc>
                <a:spcPct val="115000"/>
              </a:lnSpc>
              <a:spcBef>
                <a:spcPts val="100"/>
              </a:spcBef>
              <a:spcAft>
                <a:spcPts val="0"/>
              </a:spcAft>
              <a:buNone/>
            </a:pPr>
            <a:r>
              <a:rPr lang="en">
                <a:solidFill>
                  <a:srgbClr val="FF0000"/>
                </a:solidFill>
                <a:latin typeface="Cairo"/>
                <a:ea typeface="Cairo"/>
                <a:cs typeface="Cairo"/>
                <a:sym typeface="Cairo"/>
              </a:rPr>
              <a:t>M</a:t>
            </a:r>
            <a:r>
              <a:rPr lang="en">
                <a:solidFill>
                  <a:srgbClr val="FF0000"/>
                </a:solidFill>
                <a:latin typeface="Cairo"/>
                <a:ea typeface="Cairo"/>
                <a:cs typeface="Cairo"/>
                <a:sym typeface="Cairo"/>
              </a:rPr>
              <a:t>yotomy</a:t>
            </a:r>
            <a:endParaRPr>
              <a:solidFill>
                <a:schemeClr val="dk1"/>
              </a:solidFill>
              <a:latin typeface="Cairo"/>
              <a:ea typeface="Cairo"/>
              <a:cs typeface="Cairo"/>
              <a:sym typeface="Cairo"/>
            </a:endParaRPr>
          </a:p>
          <a:p>
            <a:pPr indent="0" lvl="0" marL="0" rtl="0" algn="ctr">
              <a:lnSpc>
                <a:spcPct val="115000"/>
              </a:lnSpc>
              <a:spcBef>
                <a:spcPts val="100"/>
              </a:spcBef>
              <a:spcAft>
                <a:spcPts val="0"/>
              </a:spcAft>
              <a:buNone/>
            </a:pPr>
            <a:r>
              <a:rPr lang="en">
                <a:solidFill>
                  <a:schemeClr val="dk1"/>
                </a:solidFill>
                <a:latin typeface="Cairo"/>
                <a:ea typeface="Cairo"/>
                <a:cs typeface="Cairo"/>
                <a:sym typeface="Cairo"/>
              </a:rPr>
              <a:t>cutting the muscle at the lower end of the esophageal sphincter.</a:t>
            </a:r>
            <a:endParaRPr>
              <a:solidFill>
                <a:schemeClr val="dk1"/>
              </a:solidFill>
              <a:latin typeface="Cairo"/>
              <a:ea typeface="Cairo"/>
              <a:cs typeface="Cairo"/>
              <a:sym typeface="Cairo"/>
            </a:endParaRPr>
          </a:p>
          <a:p>
            <a:pPr indent="0" lvl="0" marL="0" rtl="0" algn="ctr">
              <a:spcBef>
                <a:spcPts val="0"/>
              </a:spcBef>
              <a:spcAft>
                <a:spcPts val="0"/>
              </a:spcAft>
              <a:buNone/>
            </a:pPr>
            <a:r>
              <a:t/>
            </a:r>
            <a:endParaRPr sz="800">
              <a:solidFill>
                <a:srgbClr val="701C7F"/>
              </a:solidFill>
              <a:latin typeface="Roboto"/>
              <a:ea typeface="Roboto"/>
              <a:cs typeface="Roboto"/>
              <a:sym typeface="Roboto"/>
            </a:endParaRPr>
          </a:p>
        </p:txBody>
      </p:sp>
      <p:cxnSp>
        <p:nvCxnSpPr>
          <p:cNvPr id="519" name="Google Shape;519;p58"/>
          <p:cNvCxnSpPr>
            <a:stCxn id="520" idx="0"/>
            <a:endCxn id="510" idx="2"/>
          </p:cNvCxnSpPr>
          <p:nvPr/>
        </p:nvCxnSpPr>
        <p:spPr>
          <a:xfrm flipH="1" rot="5400000">
            <a:off x="5496032" y="2749375"/>
            <a:ext cx="342900" cy="813300"/>
          </a:xfrm>
          <a:prstGeom prst="bentConnector3">
            <a:avLst>
              <a:gd fmla="val 49983" name="adj1"/>
            </a:avLst>
          </a:prstGeom>
          <a:noFill/>
          <a:ln cap="flat" cmpd="sng" w="9525">
            <a:solidFill>
              <a:srgbClr val="666666"/>
            </a:solidFill>
            <a:prstDash val="solid"/>
            <a:round/>
            <a:headEnd len="med" w="med" type="diamond"/>
            <a:tailEnd len="med" w="med" type="diamond"/>
          </a:ln>
        </p:spPr>
      </p:cxnSp>
      <p:sp>
        <p:nvSpPr>
          <p:cNvPr id="520" name="Google Shape;520;p58"/>
          <p:cNvSpPr txBox="1"/>
          <p:nvPr/>
        </p:nvSpPr>
        <p:spPr>
          <a:xfrm>
            <a:off x="5423882" y="3327475"/>
            <a:ext cx="1300500" cy="1331100"/>
          </a:xfrm>
          <a:prstGeom prst="rect">
            <a:avLst/>
          </a:prstGeom>
          <a:noFill/>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2000"/>
              </a:lnSpc>
              <a:spcBef>
                <a:spcPts val="0"/>
              </a:spcBef>
              <a:spcAft>
                <a:spcPts val="0"/>
              </a:spcAft>
              <a:buNone/>
            </a:pPr>
            <a:r>
              <a:rPr lang="en">
                <a:solidFill>
                  <a:srgbClr val="FF0000"/>
                </a:solidFill>
                <a:latin typeface="Cairo"/>
                <a:ea typeface="Cairo"/>
                <a:cs typeface="Cairo"/>
                <a:sym typeface="Cairo"/>
              </a:rPr>
              <a:t>Medication</a:t>
            </a:r>
            <a:endParaRPr>
              <a:solidFill>
                <a:srgbClr val="FF0000"/>
              </a:solidFill>
              <a:latin typeface="Cairo"/>
              <a:ea typeface="Cairo"/>
              <a:cs typeface="Cairo"/>
              <a:sym typeface="Cairo"/>
            </a:endParaRPr>
          </a:p>
          <a:p>
            <a:pPr indent="0" lvl="0" marL="0" rtl="0" algn="ctr">
              <a:lnSpc>
                <a:spcPct val="102000"/>
              </a:lnSpc>
              <a:spcBef>
                <a:spcPts val="0"/>
              </a:spcBef>
              <a:spcAft>
                <a:spcPts val="0"/>
              </a:spcAft>
              <a:buNone/>
            </a:pPr>
            <a:r>
              <a:rPr lang="en">
                <a:latin typeface="Cairo"/>
                <a:ea typeface="Cairo"/>
                <a:cs typeface="Cairo"/>
                <a:sym typeface="Cairo"/>
              </a:rPr>
              <a:t>as muscle relaxants, nitroglycerin before  eating.</a:t>
            </a:r>
            <a:endParaRPr>
              <a:latin typeface="Cairo"/>
              <a:ea typeface="Cairo"/>
              <a:cs typeface="Cairo"/>
              <a:sym typeface="Cairo"/>
            </a:endParaRPr>
          </a:p>
          <a:p>
            <a:pPr indent="0" lvl="0" marL="0" rtl="0" algn="l">
              <a:spcBef>
                <a:spcPts val="0"/>
              </a:spcBef>
              <a:spcAft>
                <a:spcPts val="0"/>
              </a:spcAft>
              <a:buNone/>
            </a:pPr>
            <a:r>
              <a:t/>
            </a:r>
            <a:endParaRPr/>
          </a:p>
        </p:txBody>
      </p:sp>
      <p:sp>
        <p:nvSpPr>
          <p:cNvPr id="521" name="Google Shape;521;p58"/>
          <p:cNvSpPr txBox="1"/>
          <p:nvPr/>
        </p:nvSpPr>
        <p:spPr>
          <a:xfrm>
            <a:off x="1083600" y="5001341"/>
            <a:ext cx="4719900" cy="9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Gastroesophageal Reflux Disease (GERD) Incompetence of the LES:</a:t>
            </a:r>
            <a:endParaRPr sz="1800">
              <a:solidFill>
                <a:srgbClr val="134F5C"/>
              </a:solidFill>
              <a:highlight>
                <a:srgbClr val="EFEFEF"/>
              </a:highlight>
              <a:latin typeface="Josefin Sans"/>
              <a:ea typeface="Josefin Sans"/>
              <a:cs typeface="Josefin Sans"/>
              <a:sym typeface="Josefin Sans"/>
            </a:endParaRPr>
          </a:p>
        </p:txBody>
      </p:sp>
      <p:pic>
        <p:nvPicPr>
          <p:cNvPr id="522" name="Google Shape;522;p58"/>
          <p:cNvPicPr preferRelativeResize="0"/>
          <p:nvPr/>
        </p:nvPicPr>
        <p:blipFill>
          <a:blip r:embed="rId3">
            <a:alphaModFix/>
          </a:blip>
          <a:stretch>
            <a:fillRect/>
          </a:stretch>
        </p:blipFill>
        <p:spPr>
          <a:xfrm>
            <a:off x="3898774" y="6263775"/>
            <a:ext cx="2724050" cy="2402758"/>
          </a:xfrm>
          <a:prstGeom prst="rect">
            <a:avLst/>
          </a:prstGeom>
          <a:noFill/>
          <a:ln>
            <a:noFill/>
          </a:ln>
        </p:spPr>
      </p:pic>
      <p:sp>
        <p:nvSpPr>
          <p:cNvPr id="523" name="Google Shape;523;p58"/>
          <p:cNvSpPr txBox="1"/>
          <p:nvPr/>
        </p:nvSpPr>
        <p:spPr>
          <a:xfrm>
            <a:off x="2732923" y="712525"/>
            <a:ext cx="3412200" cy="50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Cairo"/>
                <a:ea typeface="Cairo"/>
                <a:cs typeface="Cairo"/>
                <a:sym typeface="Cairo"/>
              </a:rPr>
              <a:t>“Measure the </a:t>
            </a:r>
            <a:r>
              <a:rPr lang="en" sz="1000">
                <a:solidFill>
                  <a:srgbClr val="999999"/>
                </a:solidFill>
                <a:latin typeface="Cairo"/>
                <a:ea typeface="Cairo"/>
                <a:cs typeface="Cairo"/>
                <a:sym typeface="Cairo"/>
              </a:rPr>
              <a:t>pressure in the esophagus </a:t>
            </a:r>
            <a:r>
              <a:rPr lang="en" sz="1000">
                <a:solidFill>
                  <a:srgbClr val="999999"/>
                </a:solidFill>
                <a:latin typeface="Cairo"/>
                <a:ea typeface="Cairo"/>
                <a:cs typeface="Cairo"/>
                <a:sym typeface="Cairo"/>
              </a:rPr>
              <a:t>”</a:t>
            </a:r>
            <a:endParaRPr sz="1000"/>
          </a:p>
        </p:txBody>
      </p:sp>
      <p:sp>
        <p:nvSpPr>
          <p:cNvPr id="524" name="Google Shape;524;p5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5" name="Google Shape;525;p58"/>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6" name="Google Shape;526;p58"/>
          <p:cNvPicPr preferRelativeResize="0"/>
          <p:nvPr/>
        </p:nvPicPr>
        <p:blipFill>
          <a:blip r:embed="rId4">
            <a:alphaModFix/>
          </a:blip>
          <a:stretch>
            <a:fillRect/>
          </a:stretch>
        </p:blipFill>
        <p:spPr>
          <a:xfrm>
            <a:off x="133574" y="6171049"/>
            <a:ext cx="3638825" cy="261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59"/>
          <p:cNvSpPr/>
          <p:nvPr/>
        </p:nvSpPr>
        <p:spPr>
          <a:xfrm>
            <a:off x="156725" y="699225"/>
            <a:ext cx="2544300" cy="856800"/>
          </a:xfrm>
          <a:prstGeom prst="homePlate">
            <a:avLst>
              <a:gd fmla="val 50000" name="adj"/>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latin typeface="Josefin Sans"/>
                <a:ea typeface="Josefin Sans"/>
                <a:cs typeface="Josefin Sans"/>
                <a:sym typeface="Josefin Sans"/>
              </a:rPr>
              <a:t>What is it</a:t>
            </a:r>
            <a:endParaRPr sz="1800">
              <a:latin typeface="Josefin Sans"/>
              <a:ea typeface="Josefin Sans"/>
              <a:cs typeface="Josefin Sans"/>
              <a:sym typeface="Josefin Sans"/>
            </a:endParaRPr>
          </a:p>
        </p:txBody>
      </p:sp>
      <p:sp>
        <p:nvSpPr>
          <p:cNvPr id="532" name="Google Shape;532;p59"/>
          <p:cNvSpPr/>
          <p:nvPr/>
        </p:nvSpPr>
        <p:spPr>
          <a:xfrm>
            <a:off x="4469374" y="699226"/>
            <a:ext cx="2371200" cy="856800"/>
          </a:xfrm>
          <a:prstGeom prst="chevron">
            <a:avLst>
              <a:gd fmla="val 50000" name="adj"/>
            </a:avLst>
          </a:prstGeom>
          <a:solidFill>
            <a:srgbClr val="FFD9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600">
                <a:latin typeface="Josefin Sans"/>
                <a:ea typeface="Josefin Sans"/>
                <a:cs typeface="Josefin Sans"/>
                <a:sym typeface="Josefin Sans"/>
              </a:rPr>
              <a:t>Contributing factors</a:t>
            </a:r>
            <a:endParaRPr sz="1600">
              <a:latin typeface="Josefin Sans"/>
              <a:ea typeface="Josefin Sans"/>
              <a:cs typeface="Josefin Sans"/>
              <a:sym typeface="Josefin Sans"/>
            </a:endParaRPr>
          </a:p>
        </p:txBody>
      </p:sp>
      <p:sp>
        <p:nvSpPr>
          <p:cNvPr id="533" name="Google Shape;533;p59"/>
          <p:cNvSpPr txBox="1"/>
          <p:nvPr/>
        </p:nvSpPr>
        <p:spPr>
          <a:xfrm>
            <a:off x="4644025" y="1628125"/>
            <a:ext cx="1971600" cy="2555400"/>
          </a:xfrm>
          <a:prstGeom prst="rect">
            <a:avLst/>
          </a:prstGeom>
          <a:noFill/>
          <a:ln cap="flat" cmpd="sng" w="9525">
            <a:solidFill>
              <a:srgbClr val="F1C232"/>
            </a:solidFill>
            <a:prstDash val="dashDot"/>
            <a:round/>
            <a:headEnd len="sm" w="sm" type="none"/>
            <a:tailEnd len="sm" w="sm" type="none"/>
          </a:ln>
        </p:spPr>
        <p:txBody>
          <a:bodyPr anchorCtr="0" anchor="t" bIns="68575" lIns="68575" spcFirstLastPara="1" rIns="68575" wrap="square" tIns="68575">
            <a:noAutofit/>
          </a:bodyPr>
          <a:lstStyle/>
          <a:p>
            <a:pPr indent="0" lvl="0" marL="0" rtl="0" algn="ctr">
              <a:lnSpc>
                <a:spcPct val="115000"/>
              </a:lnSpc>
              <a:spcBef>
                <a:spcPts val="0"/>
              </a:spcBef>
              <a:spcAft>
                <a:spcPts val="0"/>
              </a:spcAft>
              <a:buNone/>
            </a:pPr>
            <a:r>
              <a:rPr lang="en">
                <a:latin typeface="Cairo"/>
                <a:ea typeface="Cairo"/>
                <a:cs typeface="Cairo"/>
                <a:sym typeface="Cairo"/>
              </a:rPr>
              <a:t>Weight gain, fatty foods, </a:t>
            </a:r>
            <a:r>
              <a:rPr lang="en">
                <a:latin typeface="Cairo"/>
                <a:ea typeface="Cairo"/>
                <a:cs typeface="Cairo"/>
                <a:sym typeface="Cairo"/>
              </a:rPr>
              <a:t>caffeinated</a:t>
            </a:r>
            <a:r>
              <a:rPr lang="en">
                <a:latin typeface="Cairo"/>
                <a:ea typeface="Cairo"/>
                <a:cs typeface="Cairo"/>
                <a:sym typeface="Cairo"/>
              </a:rPr>
              <a:t> or carbonated beverages, alcohol, </a:t>
            </a:r>
            <a:r>
              <a:rPr lang="en">
                <a:latin typeface="Cairo"/>
                <a:ea typeface="Cairo"/>
                <a:cs typeface="Cairo"/>
                <a:sym typeface="Cairo"/>
              </a:rPr>
              <a:t>tobacco</a:t>
            </a:r>
            <a:r>
              <a:rPr lang="en">
                <a:latin typeface="Cairo"/>
                <a:ea typeface="Cairo"/>
                <a:cs typeface="Cairo"/>
                <a:sym typeface="Cairo"/>
              </a:rPr>
              <a:t> smoking ,and drugs (anticholinergics, antihistamines, calcium </a:t>
            </a:r>
            <a:r>
              <a:rPr lang="en">
                <a:latin typeface="Cairo"/>
                <a:ea typeface="Cairo"/>
                <a:cs typeface="Cairo"/>
                <a:sym typeface="Cairo"/>
              </a:rPr>
              <a:t>channel</a:t>
            </a:r>
            <a:r>
              <a:rPr lang="en">
                <a:latin typeface="Cairo"/>
                <a:ea typeface="Cairo"/>
                <a:cs typeface="Cairo"/>
                <a:sym typeface="Cairo"/>
              </a:rPr>
              <a:t> blockers, progesterone and nitrates).</a:t>
            </a:r>
            <a:endParaRPr>
              <a:latin typeface="Cairo"/>
              <a:ea typeface="Cairo"/>
              <a:cs typeface="Cairo"/>
              <a:sym typeface="Cairo"/>
            </a:endParaRPr>
          </a:p>
        </p:txBody>
      </p:sp>
      <p:sp>
        <p:nvSpPr>
          <p:cNvPr id="534" name="Google Shape;534;p59"/>
          <p:cNvSpPr txBox="1"/>
          <p:nvPr/>
        </p:nvSpPr>
        <p:spPr>
          <a:xfrm>
            <a:off x="242375" y="1628117"/>
            <a:ext cx="1971600" cy="2555400"/>
          </a:xfrm>
          <a:prstGeom prst="rect">
            <a:avLst/>
          </a:prstGeom>
          <a:noFill/>
          <a:ln cap="flat" cmpd="sng" w="9525">
            <a:solidFill>
              <a:srgbClr val="CC0000"/>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lang="en">
                <a:latin typeface="Cairo"/>
                <a:ea typeface="Cairo"/>
                <a:cs typeface="Cairo"/>
                <a:sym typeface="Cairo"/>
              </a:rPr>
              <a:t>Incompetence of the lower esophageal sphincter allows reflux of gastric contents into the esophagus.</a:t>
            </a:r>
            <a:endParaRPr>
              <a:latin typeface="Cairo"/>
              <a:ea typeface="Cairo"/>
              <a:cs typeface="Cairo"/>
              <a:sym typeface="Cairo"/>
            </a:endParaRPr>
          </a:p>
        </p:txBody>
      </p:sp>
      <p:sp>
        <p:nvSpPr>
          <p:cNvPr id="535" name="Google Shape;535;p59"/>
          <p:cNvSpPr/>
          <p:nvPr/>
        </p:nvSpPr>
        <p:spPr>
          <a:xfrm>
            <a:off x="2402677" y="699226"/>
            <a:ext cx="2371200" cy="856800"/>
          </a:xfrm>
          <a:prstGeom prst="chevron">
            <a:avLst>
              <a:gd fmla="val 50000" name="adj"/>
            </a:avLst>
          </a:prstGeom>
          <a:solidFill>
            <a:srgbClr val="F6B26B"/>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latin typeface="Josefin Sans"/>
                <a:ea typeface="Josefin Sans"/>
                <a:cs typeface="Josefin Sans"/>
                <a:sym typeface="Josefin Sans"/>
              </a:rPr>
              <a:t>Cause</a:t>
            </a:r>
            <a:endParaRPr sz="1800">
              <a:latin typeface="Josefin Sans"/>
              <a:ea typeface="Josefin Sans"/>
              <a:cs typeface="Josefin Sans"/>
              <a:sym typeface="Josefin Sans"/>
            </a:endParaRPr>
          </a:p>
        </p:txBody>
      </p:sp>
      <p:sp>
        <p:nvSpPr>
          <p:cNvPr id="536" name="Google Shape;536;p59"/>
          <p:cNvSpPr txBox="1"/>
          <p:nvPr/>
        </p:nvSpPr>
        <p:spPr>
          <a:xfrm>
            <a:off x="2346000" y="1628129"/>
            <a:ext cx="2166000" cy="2555400"/>
          </a:xfrm>
          <a:prstGeom prst="rect">
            <a:avLst/>
          </a:prstGeom>
          <a:noFill/>
          <a:ln cap="flat" cmpd="sng" w="9525">
            <a:solidFill>
              <a:srgbClr val="E69138"/>
            </a:solidFill>
            <a:prstDash val="dashDot"/>
            <a:round/>
            <a:headEnd len="sm" w="sm" type="none"/>
            <a:tailEnd len="sm" w="sm" type="none"/>
          </a:ln>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lang="en">
                <a:latin typeface="Cairo"/>
                <a:ea typeface="Cairo"/>
                <a:cs typeface="Cairo"/>
                <a:sym typeface="Cairo"/>
              </a:rPr>
              <a:t>It may result from a generalized loss of intrinsic sphincter tone or from recurrent inappropriate transient relaxations triggered by gastric secretions.</a:t>
            </a:r>
            <a:endParaRPr>
              <a:latin typeface="Cairo"/>
              <a:ea typeface="Cairo"/>
              <a:cs typeface="Cairo"/>
              <a:sym typeface="Cairo"/>
            </a:endParaRPr>
          </a:p>
        </p:txBody>
      </p:sp>
      <p:sp>
        <p:nvSpPr>
          <p:cNvPr id="537" name="Google Shape;537;p59"/>
          <p:cNvSpPr/>
          <p:nvPr/>
        </p:nvSpPr>
        <p:spPr>
          <a:xfrm>
            <a:off x="347075" y="4572575"/>
            <a:ext cx="1762200" cy="757800"/>
          </a:xfrm>
          <a:prstGeom prst="roundRect">
            <a:avLst>
              <a:gd fmla="val 16667" name="adj"/>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It can lead to</a:t>
            </a:r>
            <a:endParaRPr sz="1800">
              <a:solidFill>
                <a:srgbClr val="FFFFFF"/>
              </a:solidFill>
              <a:latin typeface="Josefin Sans"/>
              <a:ea typeface="Josefin Sans"/>
              <a:cs typeface="Josefin Sans"/>
              <a:sym typeface="Josefin Sans"/>
            </a:endParaRPr>
          </a:p>
        </p:txBody>
      </p:sp>
      <p:sp>
        <p:nvSpPr>
          <p:cNvPr id="538" name="Google Shape;538;p59"/>
          <p:cNvSpPr/>
          <p:nvPr/>
        </p:nvSpPr>
        <p:spPr>
          <a:xfrm>
            <a:off x="2659700" y="4572575"/>
            <a:ext cx="1722300" cy="7578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Diagnosis</a:t>
            </a:r>
            <a:endParaRPr sz="1800">
              <a:solidFill>
                <a:srgbClr val="FFFFFF"/>
              </a:solidFill>
              <a:latin typeface="Josefin Sans"/>
              <a:ea typeface="Josefin Sans"/>
              <a:cs typeface="Josefin Sans"/>
              <a:sym typeface="Josefin Sans"/>
            </a:endParaRPr>
          </a:p>
        </p:txBody>
      </p:sp>
      <p:sp>
        <p:nvSpPr>
          <p:cNvPr id="539" name="Google Shape;539;p59"/>
          <p:cNvSpPr/>
          <p:nvPr/>
        </p:nvSpPr>
        <p:spPr>
          <a:xfrm>
            <a:off x="4773875" y="4572575"/>
            <a:ext cx="1762200" cy="7578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Treatment</a:t>
            </a:r>
            <a:endParaRPr sz="1800">
              <a:solidFill>
                <a:srgbClr val="FFFFFF"/>
              </a:solidFill>
              <a:latin typeface="Josefin Sans"/>
              <a:ea typeface="Josefin Sans"/>
              <a:cs typeface="Josefin Sans"/>
              <a:sym typeface="Josefin Sans"/>
            </a:endParaRPr>
          </a:p>
        </p:txBody>
      </p:sp>
      <p:sp>
        <p:nvSpPr>
          <p:cNvPr id="540" name="Google Shape;540;p59"/>
          <p:cNvSpPr txBox="1"/>
          <p:nvPr/>
        </p:nvSpPr>
        <p:spPr>
          <a:xfrm>
            <a:off x="156725" y="5419911"/>
            <a:ext cx="2142900" cy="2409900"/>
          </a:xfrm>
          <a:prstGeom prst="rect">
            <a:avLst/>
          </a:prstGeom>
          <a:noFill/>
          <a:ln cap="flat" cmpd="sng" w="9525">
            <a:solidFill>
              <a:srgbClr val="A64D79"/>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lang="en">
                <a:latin typeface="Cairo"/>
                <a:ea typeface="Cairo"/>
                <a:cs typeface="Cairo"/>
                <a:sym typeface="Cairo"/>
              </a:rPr>
              <a:t>Reflux esophagitis, </a:t>
            </a:r>
            <a:r>
              <a:rPr lang="en">
                <a:latin typeface="Cairo"/>
                <a:ea typeface="Cairo"/>
                <a:cs typeface="Cairo"/>
                <a:sym typeface="Cairo"/>
              </a:rPr>
              <a:t>heartburn</a:t>
            </a:r>
            <a:r>
              <a:rPr lang="en">
                <a:latin typeface="Cairo"/>
                <a:ea typeface="Cairo"/>
                <a:cs typeface="Cairo"/>
                <a:sym typeface="Cairo"/>
              </a:rPr>
              <a:t>, esophageal stricture, ulcer, dysplastic changes (cancerous) ,or Barrett esophagus (normal tissue lining the esophagus resembles tissue lining of the intestine).</a:t>
            </a:r>
            <a:endParaRPr>
              <a:latin typeface="Cairo"/>
              <a:ea typeface="Cairo"/>
              <a:cs typeface="Cairo"/>
              <a:sym typeface="Cairo"/>
            </a:endParaRPr>
          </a:p>
          <a:p>
            <a:pPr indent="0" lvl="0" marL="0" rtl="0" algn="ctr">
              <a:lnSpc>
                <a:spcPct val="115000"/>
              </a:lnSpc>
              <a:spcBef>
                <a:spcPts val="100"/>
              </a:spcBef>
              <a:spcAft>
                <a:spcPts val="0"/>
              </a:spcAft>
              <a:buNone/>
            </a:pPr>
            <a:r>
              <a:t/>
            </a:r>
            <a:endParaRPr>
              <a:latin typeface="Cairo"/>
              <a:ea typeface="Cairo"/>
              <a:cs typeface="Cairo"/>
              <a:sym typeface="Cairo"/>
            </a:endParaRPr>
          </a:p>
          <a:p>
            <a:pPr indent="0" lvl="0" marL="0" rtl="0" algn="ctr">
              <a:lnSpc>
                <a:spcPct val="115000"/>
              </a:lnSpc>
              <a:spcBef>
                <a:spcPts val="100"/>
              </a:spcBef>
              <a:spcAft>
                <a:spcPts val="0"/>
              </a:spcAft>
              <a:buNone/>
            </a:pPr>
            <a:r>
              <a:t/>
            </a:r>
            <a:endParaRPr sz="1500">
              <a:solidFill>
                <a:srgbClr val="EAEAEA"/>
              </a:solidFill>
            </a:endParaRPr>
          </a:p>
          <a:p>
            <a:pPr indent="0" lvl="0" marL="0" rtl="0" algn="ctr">
              <a:lnSpc>
                <a:spcPct val="115000"/>
              </a:lnSpc>
              <a:spcBef>
                <a:spcPts val="100"/>
              </a:spcBef>
              <a:spcAft>
                <a:spcPts val="0"/>
              </a:spcAft>
              <a:buClr>
                <a:schemeClr val="dk1"/>
              </a:buClr>
              <a:buSzPts val="1100"/>
              <a:buFont typeface="Arial"/>
              <a:buNone/>
            </a:pPr>
            <a:r>
              <a:t/>
            </a:r>
            <a:endParaRPr sz="1500">
              <a:solidFill>
                <a:srgbClr val="EAEAEA"/>
              </a:solidFill>
            </a:endParaRPr>
          </a:p>
          <a:p>
            <a:pPr indent="0" lvl="0" marL="0" rtl="0" algn="ctr">
              <a:spcBef>
                <a:spcPts val="0"/>
              </a:spcBef>
              <a:spcAft>
                <a:spcPts val="0"/>
              </a:spcAft>
              <a:buNone/>
            </a:pPr>
            <a:r>
              <a:t/>
            </a:r>
            <a:endParaRPr/>
          </a:p>
        </p:txBody>
      </p:sp>
      <p:sp>
        <p:nvSpPr>
          <p:cNvPr id="541" name="Google Shape;541;p59"/>
          <p:cNvSpPr txBox="1"/>
          <p:nvPr/>
        </p:nvSpPr>
        <p:spPr>
          <a:xfrm>
            <a:off x="2535050" y="5419900"/>
            <a:ext cx="1971600" cy="2409900"/>
          </a:xfrm>
          <a:prstGeom prst="rect">
            <a:avLst/>
          </a:prstGeom>
          <a:noFill/>
          <a:ln cap="flat" cmpd="sng" w="9525">
            <a:solidFill>
              <a:srgbClr val="3D85C6"/>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lang="en">
                <a:latin typeface="Cairo"/>
                <a:ea typeface="Cairo"/>
                <a:cs typeface="Cairo"/>
                <a:sym typeface="Cairo"/>
              </a:rPr>
              <a:t>Is clinical, sometimes with endoscopy, with or without 24-h pH testing.</a:t>
            </a:r>
            <a:endParaRPr>
              <a:latin typeface="Cairo"/>
              <a:ea typeface="Cairo"/>
              <a:cs typeface="Cairo"/>
              <a:sym typeface="Cairo"/>
            </a:endParaRPr>
          </a:p>
          <a:p>
            <a:pPr indent="0" lvl="0" marL="0" rtl="0" algn="ctr">
              <a:lnSpc>
                <a:spcPct val="115000"/>
              </a:lnSpc>
              <a:spcBef>
                <a:spcPts val="100"/>
              </a:spcBef>
              <a:spcAft>
                <a:spcPts val="0"/>
              </a:spcAft>
              <a:buClr>
                <a:schemeClr val="dk1"/>
              </a:buClr>
              <a:buSzPts val="1100"/>
              <a:buFont typeface="Arial"/>
              <a:buNone/>
            </a:pPr>
            <a:r>
              <a:t/>
            </a:r>
            <a:endParaRPr>
              <a:latin typeface="Cairo"/>
              <a:ea typeface="Cairo"/>
              <a:cs typeface="Cairo"/>
              <a:sym typeface="Cairo"/>
            </a:endParaRPr>
          </a:p>
        </p:txBody>
      </p:sp>
      <p:sp>
        <p:nvSpPr>
          <p:cNvPr id="542" name="Google Shape;542;p59"/>
          <p:cNvSpPr txBox="1"/>
          <p:nvPr/>
        </p:nvSpPr>
        <p:spPr>
          <a:xfrm>
            <a:off x="4742075" y="5419900"/>
            <a:ext cx="1825800" cy="2409900"/>
          </a:xfrm>
          <a:prstGeom prst="rect">
            <a:avLst/>
          </a:prstGeom>
          <a:noFill/>
          <a:ln cap="flat" cmpd="sng" w="9525">
            <a:solidFill>
              <a:srgbClr val="6AA84F"/>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00"/>
              </a:spcBef>
              <a:spcAft>
                <a:spcPts val="0"/>
              </a:spcAft>
              <a:buNone/>
            </a:pPr>
            <a:r>
              <a:rPr lang="en">
                <a:latin typeface="Cairo"/>
                <a:ea typeface="Cairo"/>
                <a:cs typeface="Cairo"/>
                <a:sym typeface="Cairo"/>
              </a:rPr>
              <a:t>Involves lifestyle modification, acid suppression using proton pump inhibitors, and sometimes surgical repair.</a:t>
            </a:r>
            <a:endParaRPr>
              <a:latin typeface="Cairo"/>
              <a:ea typeface="Cairo"/>
              <a:cs typeface="Cairo"/>
              <a:sym typeface="Cairo"/>
            </a:endParaRPr>
          </a:p>
        </p:txBody>
      </p:sp>
      <p:sp>
        <p:nvSpPr>
          <p:cNvPr id="543" name="Google Shape;543;p5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59"/>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6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0" name="Google Shape;550;p60"/>
          <p:cNvSpPr txBox="1"/>
          <p:nvPr/>
        </p:nvSpPr>
        <p:spPr>
          <a:xfrm>
            <a:off x="2049011" y="409780"/>
            <a:ext cx="2760000" cy="4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Summary </a:t>
            </a:r>
            <a:endParaRPr sz="1800"/>
          </a:p>
        </p:txBody>
      </p:sp>
      <p:pic>
        <p:nvPicPr>
          <p:cNvPr id="551" name="Google Shape;551;p60"/>
          <p:cNvPicPr preferRelativeResize="0"/>
          <p:nvPr/>
        </p:nvPicPr>
        <p:blipFill rotWithShape="1">
          <a:blip r:embed="rId3">
            <a:alphaModFix/>
          </a:blip>
          <a:srcRect b="2796" l="0" r="1536" t="9538"/>
          <a:stretch/>
        </p:blipFill>
        <p:spPr>
          <a:xfrm>
            <a:off x="109935" y="991600"/>
            <a:ext cx="6421947" cy="3302251"/>
          </a:xfrm>
          <a:prstGeom prst="rect">
            <a:avLst/>
          </a:prstGeom>
          <a:noFill/>
          <a:ln>
            <a:noFill/>
          </a:ln>
        </p:spPr>
      </p:pic>
      <p:sp>
        <p:nvSpPr>
          <p:cNvPr id="552" name="Google Shape;552;p60"/>
          <p:cNvSpPr/>
          <p:nvPr/>
        </p:nvSpPr>
        <p:spPr>
          <a:xfrm>
            <a:off x="763650" y="4535681"/>
            <a:ext cx="5330700" cy="5355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Josefin Sans"/>
                <a:ea typeface="Josefin Sans"/>
                <a:cs typeface="Josefin Sans"/>
                <a:sym typeface="Josefin Sans"/>
              </a:rPr>
              <a:t>Causes of Competence and the antireflux functions of the LES</a:t>
            </a:r>
            <a:endParaRPr/>
          </a:p>
        </p:txBody>
      </p:sp>
      <p:sp>
        <p:nvSpPr>
          <p:cNvPr id="553" name="Google Shape;553;p60"/>
          <p:cNvSpPr/>
          <p:nvPr/>
        </p:nvSpPr>
        <p:spPr>
          <a:xfrm>
            <a:off x="594300" y="5153579"/>
            <a:ext cx="5669400" cy="15384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AutoNum type="arabicPeriod"/>
            </a:pPr>
            <a:r>
              <a:rPr lang="en">
                <a:latin typeface="Cairo"/>
                <a:ea typeface="Cairo"/>
                <a:cs typeface="Cairo"/>
                <a:sym typeface="Cairo"/>
              </a:rPr>
              <a:t>Its resting pressure (15- 30 mmHg).</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The diaphragm wraps around the esophagus at the level of LES</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The flutter-valve closure of the lower esophagus by the increased intra-abdominal pressure.</a:t>
            </a:r>
            <a:endParaRPr>
              <a:latin typeface="Cairo"/>
              <a:ea typeface="Cairo"/>
              <a:cs typeface="Cairo"/>
              <a:sym typeface="Cairo"/>
            </a:endParaRPr>
          </a:p>
          <a:p>
            <a:pPr indent="-317500" lvl="0" marL="457200" rtl="0" algn="l">
              <a:spcBef>
                <a:spcPts val="0"/>
              </a:spcBef>
              <a:spcAft>
                <a:spcPts val="0"/>
              </a:spcAft>
              <a:buSzPts val="1400"/>
              <a:buFont typeface="Cairo"/>
              <a:buAutoNum type="arabicPeriod"/>
            </a:pPr>
            <a:r>
              <a:rPr lang="en">
                <a:latin typeface="Cairo"/>
                <a:ea typeface="Cairo"/>
                <a:cs typeface="Cairo"/>
                <a:sym typeface="Cairo"/>
              </a:rPr>
              <a:t>Valve-like closure of the distal end of the esophagus.</a:t>
            </a:r>
            <a:endParaRPr/>
          </a:p>
        </p:txBody>
      </p:sp>
      <p:sp>
        <p:nvSpPr>
          <p:cNvPr id="554" name="Google Shape;554;p60"/>
          <p:cNvSpPr/>
          <p:nvPr/>
        </p:nvSpPr>
        <p:spPr>
          <a:xfrm>
            <a:off x="274050" y="6942025"/>
            <a:ext cx="1694400" cy="1091700"/>
          </a:xfrm>
          <a:prstGeom prst="homePlate">
            <a:avLst>
              <a:gd fmla="val 50000" name="adj"/>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2000"/>
              </a:lnSpc>
              <a:spcBef>
                <a:spcPts val="100"/>
              </a:spcBef>
              <a:spcAft>
                <a:spcPts val="0"/>
              </a:spcAft>
              <a:buClr>
                <a:schemeClr val="dk1"/>
              </a:buClr>
              <a:buSzPts val="1100"/>
              <a:buFont typeface="Arial"/>
              <a:buNone/>
            </a:pPr>
            <a:r>
              <a:rPr lang="en" sz="900">
                <a:latin typeface="Cairo"/>
                <a:ea typeface="Cairo"/>
                <a:cs typeface="Cairo"/>
                <a:sym typeface="Cairo"/>
              </a:rPr>
              <a:t>absence of the myenteric  plexus containing </a:t>
            </a:r>
            <a:r>
              <a:rPr b="1" lang="en" sz="900">
                <a:latin typeface="Cairo"/>
                <a:ea typeface="Cairo"/>
                <a:cs typeface="Cairo"/>
                <a:sym typeface="Cairo"/>
              </a:rPr>
              <a:t>VIP &amp; NO </a:t>
            </a:r>
            <a:r>
              <a:rPr lang="en" sz="900">
                <a:latin typeface="Cairo"/>
                <a:ea typeface="Cairo"/>
                <a:cs typeface="Cairo"/>
                <a:sym typeface="Cairo"/>
              </a:rPr>
              <a:t>in the lower third of  esophagus </a:t>
            </a:r>
            <a:endParaRPr sz="900"/>
          </a:p>
        </p:txBody>
      </p:sp>
      <p:sp>
        <p:nvSpPr>
          <p:cNvPr id="555" name="Google Shape;555;p60"/>
          <p:cNvSpPr/>
          <p:nvPr/>
        </p:nvSpPr>
        <p:spPr>
          <a:xfrm>
            <a:off x="1549621" y="6942025"/>
            <a:ext cx="2022300" cy="1091700"/>
          </a:xfrm>
          <a:prstGeom prst="chevron">
            <a:avLst>
              <a:gd fmla="val 50000" name="adj"/>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2000"/>
              </a:lnSpc>
              <a:spcBef>
                <a:spcPts val="0"/>
              </a:spcBef>
              <a:spcAft>
                <a:spcPts val="0"/>
              </a:spcAft>
              <a:buClr>
                <a:schemeClr val="dk1"/>
              </a:buClr>
              <a:buSzPts val="1100"/>
              <a:buFont typeface="Arial"/>
              <a:buNone/>
            </a:pPr>
            <a:r>
              <a:rPr lang="en" sz="900">
                <a:latin typeface="Cairo"/>
                <a:ea typeface="Cairo"/>
                <a:cs typeface="Cairo"/>
                <a:sym typeface="Cairo"/>
              </a:rPr>
              <a:t>the myenteric plexus has lost the ability to  transmit a signal to cause relaxation of the LES</a:t>
            </a:r>
            <a:endParaRPr sz="900"/>
          </a:p>
        </p:txBody>
      </p:sp>
      <p:sp>
        <p:nvSpPr>
          <p:cNvPr id="556" name="Google Shape;556;p60"/>
          <p:cNvSpPr/>
          <p:nvPr/>
        </p:nvSpPr>
        <p:spPr>
          <a:xfrm>
            <a:off x="3141225" y="6942025"/>
            <a:ext cx="1947300" cy="1091700"/>
          </a:xfrm>
          <a:prstGeom prst="chevron">
            <a:avLst>
              <a:gd fmla="val 50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2000"/>
              </a:lnSpc>
              <a:spcBef>
                <a:spcPts val="0"/>
              </a:spcBef>
              <a:spcAft>
                <a:spcPts val="0"/>
              </a:spcAft>
              <a:buClr>
                <a:schemeClr val="dk1"/>
              </a:buClr>
              <a:buSzPts val="1100"/>
              <a:buFont typeface="Arial"/>
              <a:buNone/>
            </a:pPr>
            <a:r>
              <a:rPr lang="en" sz="900">
                <a:latin typeface="Cairo"/>
                <a:ea typeface="Cairo"/>
                <a:cs typeface="Cairo"/>
                <a:sym typeface="Cairo"/>
              </a:rPr>
              <a:t>Food transmission Is prevented </a:t>
            </a:r>
            <a:endParaRPr sz="900"/>
          </a:p>
        </p:txBody>
      </p:sp>
      <p:sp>
        <p:nvSpPr>
          <p:cNvPr id="557" name="Google Shape;557;p60"/>
          <p:cNvSpPr/>
          <p:nvPr/>
        </p:nvSpPr>
        <p:spPr>
          <a:xfrm>
            <a:off x="4659600" y="6942025"/>
            <a:ext cx="2022300" cy="1091700"/>
          </a:xfrm>
          <a:prstGeom prst="chevron">
            <a:avLst>
              <a:gd fmla="val 50000"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2000"/>
              </a:lnSpc>
              <a:spcBef>
                <a:spcPts val="0"/>
              </a:spcBef>
              <a:spcAft>
                <a:spcPts val="0"/>
              </a:spcAft>
              <a:buClr>
                <a:schemeClr val="dk1"/>
              </a:buClr>
              <a:buSzPts val="1100"/>
              <a:buFont typeface="Arial"/>
              <a:buNone/>
            </a:pPr>
            <a:r>
              <a:rPr lang="en" sz="900">
                <a:latin typeface="Cairo"/>
                <a:ea typeface="Cairo"/>
                <a:cs typeface="Cairo"/>
                <a:sym typeface="Cairo"/>
              </a:rPr>
              <a:t>Food becomes putridly infected during the long periods of  esophageal stasis</a:t>
            </a:r>
            <a:endParaRPr sz="900"/>
          </a:p>
        </p:txBody>
      </p:sp>
      <p:sp>
        <p:nvSpPr>
          <p:cNvPr id="558" name="Google Shape;558;p60"/>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6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4" name="Google Shape;564;p61"/>
          <p:cNvSpPr txBox="1"/>
          <p:nvPr/>
        </p:nvSpPr>
        <p:spPr>
          <a:xfrm>
            <a:off x="91350" y="83375"/>
            <a:ext cx="6675300" cy="4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34F5C"/>
                </a:solidFill>
                <a:latin typeface="Josefin Sans"/>
                <a:ea typeface="Josefin Sans"/>
                <a:cs typeface="Josefin Sans"/>
                <a:sym typeface="Josefin Sans"/>
              </a:rPr>
              <a:t>Questions </a:t>
            </a:r>
            <a:endParaRPr sz="1200">
              <a:solidFill>
                <a:srgbClr val="134F5C"/>
              </a:solidFill>
              <a:latin typeface="Josefin Sans"/>
              <a:ea typeface="Josefin Sans"/>
              <a:cs typeface="Josefin Sans"/>
              <a:sym typeface="Josefin Sans"/>
            </a:endParaRPr>
          </a:p>
        </p:txBody>
      </p:sp>
      <p:sp>
        <p:nvSpPr>
          <p:cNvPr id="565" name="Google Shape;565;p61"/>
          <p:cNvSpPr txBox="1"/>
          <p:nvPr/>
        </p:nvSpPr>
        <p:spPr>
          <a:xfrm>
            <a:off x="358500" y="1281325"/>
            <a:ext cx="3070500" cy="65166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1- Stages of swallowing: </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Oral, pharyngeal, esophageal.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Mastication, oral, pharyngeal, esophageal.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Pharyngeal, esophageal.</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Pharyngeal, esophageal, gastric.</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2- In the pharyngeal stage: </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palatopharyngeal folds pull medially to approximate and form a horizontal slit.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The larynx is pulled upward and anteriorly by the face muscles.</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The soft palate is pulled downward to close the posterior nares.</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The epiglottis swings backwards over the opening of the larynx.</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3-</a:t>
            </a:r>
            <a:r>
              <a:rPr lang="en" sz="1200">
                <a:solidFill>
                  <a:srgbClr val="45818E"/>
                </a:solidFill>
                <a:latin typeface="Josefin Sans"/>
                <a:ea typeface="Josefin Sans"/>
                <a:cs typeface="Josefin Sans"/>
                <a:sym typeface="Josefin Sans"/>
              </a:rPr>
              <a:t>Enlargement of the esophagus due to collection of food within it, is a complication of: </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Achalasia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GERD</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H Pylori infection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Heavy meal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chemeClr val="dk1"/>
                </a:solidFill>
                <a:latin typeface="Josefin Sans"/>
                <a:ea typeface="Josefin Sans"/>
                <a:cs typeface="Josefin Sans"/>
                <a:sym typeface="Josefin Sans"/>
              </a:rPr>
              <a:t>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4- One of the UES functions is:</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Prevention of the reflux of gastric contents into the esophagus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Prevention of esophageal air insufflation.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Prevention of the esophagopharyngeal/laryngeal reflux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(C+B) </a:t>
            </a:r>
            <a:br>
              <a:rPr lang="en" sz="1200">
                <a:solidFill>
                  <a:schemeClr val="dk1"/>
                </a:solidFill>
                <a:latin typeface="Josefin Sans"/>
                <a:ea typeface="Josefin Sans"/>
                <a:cs typeface="Josefin Sans"/>
                <a:sym typeface="Josefin Sans"/>
              </a:rPr>
            </a:br>
            <a:endParaRPr sz="1200">
              <a:solidFill>
                <a:schemeClr val="dk1"/>
              </a:solidFill>
              <a:latin typeface="Josefin Sans"/>
              <a:ea typeface="Josefin Sans"/>
              <a:cs typeface="Josefin Sans"/>
              <a:sym typeface="Josefin Sans"/>
            </a:endParaRPr>
          </a:p>
        </p:txBody>
      </p:sp>
      <p:sp>
        <p:nvSpPr>
          <p:cNvPr id="566" name="Google Shape;566;p61"/>
          <p:cNvSpPr txBox="1"/>
          <p:nvPr/>
        </p:nvSpPr>
        <p:spPr>
          <a:xfrm rot="-5400000">
            <a:off x="1010425" y="8007300"/>
            <a:ext cx="744600" cy="19800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Answers</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1- A</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2- D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3- A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4- D</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5- A</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6- C</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7- B </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8- D</a:t>
            </a:r>
            <a:endParaRPr sz="1200">
              <a:solidFill>
                <a:srgbClr val="45818E"/>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9- C </a:t>
            </a:r>
            <a:endParaRPr sz="1200">
              <a:solidFill>
                <a:srgbClr val="45818E"/>
              </a:solidFill>
              <a:latin typeface="Josefin Sans"/>
              <a:ea typeface="Josefin Sans"/>
              <a:cs typeface="Josefin Sans"/>
              <a:sym typeface="Josefin Sans"/>
            </a:endParaRPr>
          </a:p>
        </p:txBody>
      </p:sp>
      <p:sp>
        <p:nvSpPr>
          <p:cNvPr id="567" name="Google Shape;567;p61"/>
          <p:cNvSpPr txBox="1"/>
          <p:nvPr/>
        </p:nvSpPr>
        <p:spPr>
          <a:xfrm>
            <a:off x="392725" y="652425"/>
            <a:ext cx="1673100" cy="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76A5AF"/>
                </a:solidFill>
                <a:latin typeface="Josefin Sans"/>
                <a:ea typeface="Josefin Sans"/>
                <a:cs typeface="Josefin Sans"/>
                <a:sym typeface="Josefin Sans"/>
              </a:rPr>
              <a:t>MCQs</a:t>
            </a:r>
            <a:endParaRPr sz="2200">
              <a:solidFill>
                <a:srgbClr val="76A5AF"/>
              </a:solidFill>
              <a:latin typeface="Josefin Sans"/>
              <a:ea typeface="Josefin Sans"/>
              <a:cs typeface="Josefin Sans"/>
              <a:sym typeface="Josefin Sans"/>
            </a:endParaRPr>
          </a:p>
        </p:txBody>
      </p:sp>
      <p:sp>
        <p:nvSpPr>
          <p:cNvPr id="568" name="Google Shape;568;p61"/>
          <p:cNvSpPr txBox="1"/>
          <p:nvPr/>
        </p:nvSpPr>
        <p:spPr>
          <a:xfrm>
            <a:off x="3665550" y="1263475"/>
            <a:ext cx="2834400" cy="6516600"/>
          </a:xfrm>
          <a:prstGeom prst="rect">
            <a:avLst/>
          </a:prstGeom>
          <a:noFill/>
          <a:ln cap="flat" cmpd="sng" w="9525">
            <a:solidFill>
              <a:srgbClr val="A2C4C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5- One method to diagnose GERD is</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Endoscopy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 Xray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Esophageal manometry</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6- The esophageal stage is controlled by: </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Enteric nervous system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Swallowing reflex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Swallowing reflex+ENS</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7- The UES relaxes during swallowing for about:</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7-10 sec</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1 sec</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2 sec</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5 sec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8- The surgical treatment for Achalasia is: </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Injecting muscle relaxant (Botox)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Pneumatic dilation by balloon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Nitroglycerin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Myotomy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rPr lang="en" sz="1200">
                <a:solidFill>
                  <a:srgbClr val="45818E"/>
                </a:solidFill>
                <a:latin typeface="Josefin Sans"/>
                <a:ea typeface="Josefin Sans"/>
                <a:cs typeface="Josefin Sans"/>
                <a:sym typeface="Josefin Sans"/>
              </a:rPr>
              <a:t>9- </a:t>
            </a:r>
            <a:r>
              <a:rPr lang="en" sz="1200">
                <a:solidFill>
                  <a:srgbClr val="45818E"/>
                </a:solidFill>
                <a:latin typeface="Josefin Sans"/>
                <a:ea typeface="Josefin Sans"/>
                <a:cs typeface="Josefin Sans"/>
                <a:sym typeface="Josefin Sans"/>
              </a:rPr>
              <a:t>Which of these causes LES contraction:</a:t>
            </a:r>
            <a:endParaRPr sz="1200">
              <a:solidFill>
                <a:srgbClr val="45818E"/>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Secretin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CCK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Gastrin </a:t>
            </a:r>
            <a:endParaRPr sz="1200">
              <a:solidFill>
                <a:schemeClr val="dk1"/>
              </a:solidFill>
              <a:latin typeface="Josefin Sans"/>
              <a:ea typeface="Josefin Sans"/>
              <a:cs typeface="Josefin Sans"/>
              <a:sym typeface="Josefin Sans"/>
            </a:endParaRPr>
          </a:p>
          <a:p>
            <a:pPr indent="-304800" lvl="0" marL="457200" rtl="0" algn="l">
              <a:spcBef>
                <a:spcPts val="0"/>
              </a:spcBef>
              <a:spcAft>
                <a:spcPts val="0"/>
              </a:spcAft>
              <a:buClr>
                <a:schemeClr val="dk1"/>
              </a:buClr>
              <a:buSzPts val="1200"/>
              <a:buFont typeface="Josefin Sans"/>
              <a:buAutoNum type="alphaUcParenR"/>
            </a:pPr>
            <a:r>
              <a:rPr lang="en" sz="1200">
                <a:solidFill>
                  <a:schemeClr val="dk1"/>
                </a:solidFill>
                <a:latin typeface="Josefin Sans"/>
                <a:ea typeface="Josefin Sans"/>
                <a:cs typeface="Josefin Sans"/>
                <a:sym typeface="Josefin Sans"/>
              </a:rPr>
              <a:t>Nitroglycerin </a:t>
            </a:r>
            <a:endParaRPr sz="1200">
              <a:solidFill>
                <a:schemeClr val="dk1"/>
              </a:solidFill>
              <a:latin typeface="Josefin Sans"/>
              <a:ea typeface="Josefin Sans"/>
              <a:cs typeface="Josefin Sans"/>
              <a:sym typeface="Josefin Sans"/>
            </a:endParaRPr>
          </a:p>
          <a:p>
            <a:pPr indent="0" lvl="0" marL="0" rtl="0" algn="l">
              <a:spcBef>
                <a:spcPts val="0"/>
              </a:spcBef>
              <a:spcAft>
                <a:spcPts val="0"/>
              </a:spcAft>
              <a:buNone/>
            </a:pPr>
            <a:r>
              <a:t/>
            </a:r>
            <a:endParaRPr sz="1200">
              <a:solidFill>
                <a:schemeClr val="dk1"/>
              </a:solidFill>
              <a:latin typeface="Josefin Sans"/>
              <a:ea typeface="Josefin Sans"/>
              <a:cs typeface="Josefin Sans"/>
              <a:sym typeface="Josefin Sans"/>
            </a:endParaRPr>
          </a:p>
        </p:txBody>
      </p:sp>
      <p:sp>
        <p:nvSpPr>
          <p:cNvPr id="569" name="Google Shape;569;p61"/>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8"/>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2" name="Google Shape;272;p48"/>
          <p:cNvSpPr txBox="1"/>
          <p:nvPr/>
        </p:nvSpPr>
        <p:spPr>
          <a:xfrm>
            <a:off x="196200" y="229900"/>
            <a:ext cx="6465600" cy="6037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Mastication (Chewing)</a:t>
            </a:r>
            <a:endParaRPr sz="1100">
              <a:solidFill>
                <a:schemeClr val="dk1"/>
              </a:solidFill>
            </a:endParaRPr>
          </a:p>
          <a:p>
            <a:pPr indent="0" lvl="0" marL="0" rtl="0" algn="l">
              <a:lnSpc>
                <a:spcPct val="115000"/>
              </a:lnSpc>
              <a:spcBef>
                <a:spcPts val="0"/>
              </a:spcBef>
              <a:spcAft>
                <a:spcPts val="0"/>
              </a:spcAft>
              <a:buNone/>
            </a:pPr>
            <a:r>
              <a:rPr b="1" lang="en" sz="1600">
                <a:solidFill>
                  <a:srgbClr val="45818E"/>
                </a:solidFill>
                <a:latin typeface="Cairo"/>
                <a:ea typeface="Cairo"/>
                <a:cs typeface="Cairo"/>
                <a:sym typeface="Cairo"/>
              </a:rPr>
              <a:t>Functions</a:t>
            </a:r>
            <a:r>
              <a:rPr b="1" lang="en" sz="1600">
                <a:solidFill>
                  <a:srgbClr val="45818E"/>
                </a:solidFill>
                <a:latin typeface="Cairo"/>
                <a:ea typeface="Cairo"/>
                <a:cs typeface="Cairo"/>
                <a:sym typeface="Cairo"/>
              </a:rPr>
              <a:t>:</a:t>
            </a:r>
            <a:endParaRPr>
              <a:solidFill>
                <a:schemeClr val="dk1"/>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AutoNum type="arabicPeriod"/>
            </a:pPr>
            <a:r>
              <a:rPr lang="en">
                <a:solidFill>
                  <a:schemeClr val="dk1"/>
                </a:solidFill>
                <a:latin typeface="Cairo"/>
                <a:ea typeface="Cairo"/>
                <a:cs typeface="Cairo"/>
                <a:sym typeface="Cairo"/>
              </a:rPr>
              <a:t>To lubricate the bolus with salivary secretion.			</a:t>
            </a:r>
            <a:endParaRPr>
              <a:solidFill>
                <a:schemeClr val="dk1"/>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AutoNum type="arabicPeriod"/>
            </a:pPr>
            <a:r>
              <a:rPr lang="en">
                <a:solidFill>
                  <a:schemeClr val="dk1"/>
                </a:solidFill>
                <a:latin typeface="Cairo"/>
                <a:ea typeface="Cairo"/>
                <a:cs typeface="Cairo"/>
                <a:sym typeface="Cairo"/>
              </a:rPr>
              <a:t>To breakdown the bolus to small particles.				</a:t>
            </a:r>
            <a:endParaRPr>
              <a:solidFill>
                <a:schemeClr val="dk1"/>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AutoNum type="arabicPeriod"/>
            </a:pPr>
            <a:r>
              <a:rPr lang="en">
                <a:solidFill>
                  <a:schemeClr val="dk1"/>
                </a:solidFill>
                <a:latin typeface="Cairo"/>
                <a:ea typeface="Cairo"/>
                <a:cs typeface="Cairo"/>
                <a:sym typeface="Cairo"/>
              </a:rPr>
              <a:t>To begin digestion of carbohydrat</a:t>
            </a:r>
            <a:r>
              <a:rPr lang="en">
                <a:solidFill>
                  <a:schemeClr val="dk1"/>
                </a:solidFill>
                <a:latin typeface="Cairo"/>
                <a:ea typeface="Cairo"/>
                <a:cs typeface="Cairo"/>
                <a:sym typeface="Cairo"/>
              </a:rPr>
              <a:t>e </a:t>
            </a:r>
            <a:r>
              <a:rPr lang="en">
                <a:solidFill>
                  <a:schemeClr val="dk1"/>
                </a:solidFill>
                <a:latin typeface="Cairo"/>
                <a:ea typeface="Cairo"/>
                <a:cs typeface="Cairo"/>
                <a:sym typeface="Cairo"/>
              </a:rPr>
              <a:t>(by amylase).</a:t>
            </a:r>
            <a:endParaRPr sz="1100">
              <a:solidFill>
                <a:schemeClr val="dk1"/>
              </a:solidFill>
            </a:endParaRPr>
          </a:p>
          <a:p>
            <a:pPr indent="0" lvl="0" marL="0" rtl="0" algn="l">
              <a:lnSpc>
                <a:spcPct val="115000"/>
              </a:lnSpc>
              <a:spcBef>
                <a:spcPts val="0"/>
              </a:spcBef>
              <a:spcAft>
                <a:spcPts val="0"/>
              </a:spcAft>
              <a:buNone/>
            </a:pPr>
            <a:r>
              <a:rPr b="1" lang="en" sz="1600">
                <a:solidFill>
                  <a:srgbClr val="45818E"/>
                </a:solidFill>
                <a:latin typeface="Cairo"/>
                <a:ea typeface="Cairo"/>
                <a:cs typeface="Cairo"/>
                <a:sym typeface="Cairo"/>
              </a:rPr>
              <a:t>Teeth organization:</a:t>
            </a:r>
            <a:endParaRPr b="1" sz="1600">
              <a:solidFill>
                <a:srgbClr val="45818E"/>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solidFill>
                  <a:schemeClr val="dk1"/>
                </a:solidFill>
                <a:latin typeface="Cairo"/>
                <a:ea typeface="Cairo"/>
                <a:cs typeface="Cairo"/>
                <a:sym typeface="Cairo"/>
              </a:rPr>
              <a:t>Anterior teeth (incisors) for cutting.</a:t>
            </a:r>
            <a:endParaRPr>
              <a:solidFill>
                <a:schemeClr val="dk1"/>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solidFill>
                  <a:schemeClr val="dk1"/>
                </a:solidFill>
                <a:latin typeface="Cairo"/>
                <a:ea typeface="Cairo"/>
                <a:cs typeface="Cairo"/>
                <a:sym typeface="Cairo"/>
              </a:rPr>
              <a:t>Posterior teeth (molars) for grinding.</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b="1" lang="en" sz="1600">
                <a:solidFill>
                  <a:srgbClr val="45818E"/>
                </a:solidFill>
                <a:latin typeface="Cairo"/>
                <a:ea typeface="Cairo"/>
                <a:cs typeface="Cairo"/>
                <a:sym typeface="Cairo"/>
              </a:rPr>
              <a:t>Chewing muscles are innervated by cranial nerve V (trigeminal nerve):</a:t>
            </a:r>
            <a:endParaRPr b="1" sz="1600">
              <a:solidFill>
                <a:srgbClr val="45818E"/>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solidFill>
                  <a:schemeClr val="dk1"/>
                </a:solidFill>
                <a:latin typeface="Cairo"/>
                <a:ea typeface="Cairo"/>
                <a:cs typeface="Cairo"/>
                <a:sym typeface="Cairo"/>
              </a:rPr>
              <a:t>Masseter </a:t>
            </a:r>
            <a:endParaRPr>
              <a:solidFill>
                <a:schemeClr val="dk1"/>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solidFill>
                  <a:schemeClr val="dk1"/>
                </a:solidFill>
                <a:latin typeface="Cairo"/>
                <a:ea typeface="Cairo"/>
                <a:cs typeface="Cairo"/>
                <a:sym typeface="Cairo"/>
              </a:rPr>
              <a:t>Temporalis </a:t>
            </a:r>
            <a:endParaRPr>
              <a:solidFill>
                <a:schemeClr val="dk1"/>
              </a:solidFill>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solidFill>
                  <a:schemeClr val="dk1"/>
                </a:solidFill>
                <a:latin typeface="Cairo"/>
                <a:ea typeface="Cairo"/>
                <a:cs typeface="Cairo"/>
                <a:sym typeface="Cairo"/>
              </a:rPr>
              <a:t>Pterygoid (lateral &amp; medial) </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rPr b="1" lang="en" sz="1600">
                <a:solidFill>
                  <a:srgbClr val="45818E"/>
                </a:solidFill>
                <a:latin typeface="Cairo"/>
                <a:ea typeface="Cairo"/>
                <a:cs typeface="Cairo"/>
                <a:sym typeface="Cairo"/>
              </a:rPr>
              <a:t>Taste center (Hypothalamus + Brainstem)</a:t>
            </a:r>
            <a:r>
              <a:rPr lang="en">
                <a:solidFill>
                  <a:schemeClr val="dk1"/>
                </a:solidFill>
                <a:latin typeface="Cairo"/>
                <a:ea typeface="Cairo"/>
                <a:cs typeface="Cairo"/>
                <a:sym typeface="Cairo"/>
              </a:rPr>
              <a:t> </a:t>
            </a:r>
            <a:r>
              <a:rPr lang="en">
                <a:solidFill>
                  <a:schemeClr val="accent2"/>
                </a:solidFill>
                <a:latin typeface="Cairo"/>
                <a:ea typeface="Cairo"/>
                <a:cs typeface="Cairo"/>
                <a:sym typeface="Cairo"/>
              </a:rPr>
              <a:t>➝</a:t>
            </a:r>
            <a:r>
              <a:rPr lang="en">
                <a:solidFill>
                  <a:schemeClr val="dk1"/>
                </a:solidFill>
                <a:latin typeface="Cairo"/>
                <a:ea typeface="Cairo"/>
                <a:cs typeface="Cairo"/>
                <a:sym typeface="Cairo"/>
              </a:rPr>
              <a:t> rhythmical chewing movements (Chewing reflex).</a:t>
            </a:r>
            <a:endParaRPr>
              <a:solidFill>
                <a:schemeClr val="dk1"/>
              </a:solidFill>
              <a:latin typeface="Cairo"/>
              <a:ea typeface="Cairo"/>
              <a:cs typeface="Cairo"/>
              <a:sym typeface="Cairo"/>
            </a:endParaRPr>
          </a:p>
          <a:p>
            <a:pPr indent="0" lvl="0" marL="0" rtl="0" algn="l">
              <a:lnSpc>
                <a:spcPct val="115000"/>
              </a:lnSpc>
              <a:spcBef>
                <a:spcPts val="0"/>
              </a:spcBef>
              <a:spcAft>
                <a:spcPts val="0"/>
              </a:spcAft>
              <a:buNone/>
            </a:pPr>
            <a:r>
              <a:t/>
            </a:r>
            <a:endParaRPr>
              <a:solidFill>
                <a:schemeClr val="dk1"/>
              </a:solidFill>
              <a:latin typeface="Cairo"/>
              <a:ea typeface="Cairo"/>
              <a:cs typeface="Cairo"/>
              <a:sym typeface="Cairo"/>
            </a:endParaRPr>
          </a:p>
          <a:p>
            <a:pPr indent="0" lvl="0" marL="0" rtl="0" algn="ctr">
              <a:lnSpc>
                <a:spcPct val="115000"/>
              </a:lnSpc>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Chewing (stretch) reflex:</a:t>
            </a:r>
            <a:endParaRPr sz="1800">
              <a:solidFill>
                <a:srgbClr val="134F5C"/>
              </a:solidFill>
              <a:highlight>
                <a:srgbClr val="EFEFEF"/>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800">
              <a:solidFill>
                <a:srgbClr val="134F5C"/>
              </a:solidFill>
              <a:highlight>
                <a:srgbClr val="EFEFEF"/>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lang="en">
                <a:solidFill>
                  <a:schemeClr val="dk1"/>
                </a:solidFill>
                <a:latin typeface="Cairo"/>
                <a:ea typeface="Cairo"/>
                <a:cs typeface="Cairo"/>
                <a:sym typeface="Cairo"/>
              </a:rPr>
              <a:t>The presence of a bolus of food in the mouth initiates reflex inhibition of the muscles of mastication </a:t>
            </a:r>
            <a:r>
              <a:rPr lang="en">
                <a:solidFill>
                  <a:schemeClr val="accent2"/>
                </a:solidFill>
                <a:latin typeface="Cairo"/>
                <a:ea typeface="Cairo"/>
                <a:cs typeface="Cairo"/>
                <a:sym typeface="Cairo"/>
              </a:rPr>
              <a:t>➝ </a:t>
            </a:r>
            <a:r>
              <a:rPr lang="en">
                <a:solidFill>
                  <a:schemeClr val="dk1"/>
                </a:solidFill>
                <a:latin typeface="Cairo"/>
                <a:ea typeface="Cairo"/>
                <a:cs typeface="Cairo"/>
                <a:sym typeface="Cairo"/>
              </a:rPr>
              <a:t> the lower jaw drops </a:t>
            </a:r>
            <a:r>
              <a:rPr lang="en">
                <a:solidFill>
                  <a:schemeClr val="accent2"/>
                </a:solidFill>
                <a:latin typeface="Cairo"/>
                <a:ea typeface="Cairo"/>
                <a:cs typeface="Cairo"/>
                <a:sym typeface="Cairo"/>
              </a:rPr>
              <a:t>➝</a:t>
            </a:r>
            <a:r>
              <a:rPr lang="en">
                <a:solidFill>
                  <a:schemeClr val="dk1"/>
                </a:solidFill>
                <a:latin typeface="Cairo"/>
                <a:ea typeface="Cairo"/>
                <a:cs typeface="Cairo"/>
                <a:sym typeface="Cairo"/>
              </a:rPr>
              <a:t>  stretch reflex of the jaw muscles &amp; contraction </a:t>
            </a:r>
            <a:r>
              <a:rPr lang="en">
                <a:solidFill>
                  <a:schemeClr val="accent2"/>
                </a:solidFill>
                <a:latin typeface="Cairo"/>
                <a:ea typeface="Cairo"/>
                <a:cs typeface="Cairo"/>
                <a:sym typeface="Cairo"/>
              </a:rPr>
              <a:t>➝</a:t>
            </a:r>
            <a:r>
              <a:rPr lang="en">
                <a:solidFill>
                  <a:schemeClr val="dk1"/>
                </a:solidFill>
                <a:latin typeface="Cairo"/>
                <a:ea typeface="Cairo"/>
                <a:cs typeface="Cairo"/>
                <a:sym typeface="Cairo"/>
              </a:rPr>
              <a:t> jaw closure &amp; compression of the bolus again against the linings of the mouth </a:t>
            </a:r>
            <a:r>
              <a:rPr lang="en">
                <a:solidFill>
                  <a:schemeClr val="accent2"/>
                </a:solidFill>
                <a:latin typeface="Cairo"/>
                <a:ea typeface="Cairo"/>
                <a:cs typeface="Cairo"/>
                <a:sym typeface="Cairo"/>
              </a:rPr>
              <a:t>➝</a:t>
            </a:r>
            <a:r>
              <a:rPr lang="en">
                <a:solidFill>
                  <a:schemeClr val="dk1"/>
                </a:solidFill>
                <a:latin typeface="Cairo"/>
                <a:ea typeface="Cairo"/>
                <a:cs typeface="Cairo"/>
                <a:sym typeface="Cairo"/>
              </a:rPr>
              <a:t> inhibits the jaw muscles once again, allowing the jaw to drop and rebound another time; this is repeated again and again.</a:t>
            </a:r>
            <a:endParaRPr>
              <a:solidFill>
                <a:schemeClr val="dk1"/>
              </a:solidFill>
              <a:latin typeface="Cairo"/>
              <a:ea typeface="Cairo"/>
              <a:cs typeface="Cairo"/>
              <a:sym typeface="Cairo"/>
            </a:endParaRPr>
          </a:p>
        </p:txBody>
      </p:sp>
      <p:sp>
        <p:nvSpPr>
          <p:cNvPr id="273" name="Google Shape;273;p48"/>
          <p:cNvSpPr/>
          <p:nvPr/>
        </p:nvSpPr>
        <p:spPr>
          <a:xfrm>
            <a:off x="2912613" y="6632841"/>
            <a:ext cx="2029500" cy="685500"/>
          </a:xfrm>
          <a:prstGeom prst="round2DiagRect">
            <a:avLst>
              <a:gd fmla="val 16667" name="adj1"/>
              <a:gd fmla="val 0" name="adj2"/>
            </a:avLst>
          </a:prstGeom>
          <a:noFill/>
          <a:ln cap="flat" cmpd="sng" w="952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Oral &amp; periodontal mechano- receptors</a:t>
            </a:r>
            <a:endParaRPr>
              <a:latin typeface="Cairo"/>
              <a:ea typeface="Cairo"/>
              <a:cs typeface="Cairo"/>
              <a:sym typeface="Cairo"/>
            </a:endParaRPr>
          </a:p>
        </p:txBody>
      </p:sp>
      <p:sp>
        <p:nvSpPr>
          <p:cNvPr id="274" name="Google Shape;274;p48"/>
          <p:cNvSpPr/>
          <p:nvPr/>
        </p:nvSpPr>
        <p:spPr>
          <a:xfrm>
            <a:off x="2912613" y="8591940"/>
            <a:ext cx="2029500" cy="685500"/>
          </a:xfrm>
          <a:prstGeom prst="round2DiagRect">
            <a:avLst>
              <a:gd fmla="val 16667" name="adj1"/>
              <a:gd fmla="val 0" name="adj2"/>
            </a:avLst>
          </a:prstGeom>
          <a:noFill/>
          <a:ln cap="flat" cmpd="sng" w="952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Stimulate jaw closure &amp; muscle spindle stretch receptors</a:t>
            </a:r>
            <a:endParaRPr>
              <a:latin typeface="Cairo"/>
              <a:ea typeface="Cairo"/>
              <a:cs typeface="Cairo"/>
              <a:sym typeface="Cairo"/>
            </a:endParaRPr>
          </a:p>
        </p:txBody>
      </p:sp>
      <p:sp>
        <p:nvSpPr>
          <p:cNvPr id="275" name="Google Shape;275;p48"/>
          <p:cNvSpPr/>
          <p:nvPr/>
        </p:nvSpPr>
        <p:spPr>
          <a:xfrm>
            <a:off x="4523603" y="7650491"/>
            <a:ext cx="2029500" cy="685500"/>
          </a:xfrm>
          <a:prstGeom prst="round2DiagRect">
            <a:avLst>
              <a:gd fmla="val 16667" name="adj1"/>
              <a:gd fmla="val 0" name="adj2"/>
            </a:avLst>
          </a:prstGeom>
          <a:noFill/>
          <a:ln cap="flat" cmpd="sng" w="952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Jaw opening reflex</a:t>
            </a:r>
            <a:endParaRPr>
              <a:latin typeface="Cairo"/>
              <a:ea typeface="Cairo"/>
              <a:cs typeface="Cairo"/>
              <a:sym typeface="Cairo"/>
            </a:endParaRPr>
          </a:p>
        </p:txBody>
      </p:sp>
      <p:sp>
        <p:nvSpPr>
          <p:cNvPr id="276" name="Google Shape;276;p48"/>
          <p:cNvSpPr/>
          <p:nvPr/>
        </p:nvSpPr>
        <p:spPr>
          <a:xfrm>
            <a:off x="1301623" y="7650491"/>
            <a:ext cx="2029500" cy="685500"/>
          </a:xfrm>
          <a:prstGeom prst="round2DiagRect">
            <a:avLst>
              <a:gd fmla="val 16667" name="adj1"/>
              <a:gd fmla="val 0" name="adj2"/>
            </a:avLst>
          </a:prstGeom>
          <a:noFill/>
          <a:ln cap="flat" cmpd="sng" w="952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Jaw stretch reflex</a:t>
            </a:r>
            <a:endParaRPr>
              <a:latin typeface="Cairo"/>
              <a:ea typeface="Cairo"/>
              <a:cs typeface="Cairo"/>
              <a:sym typeface="Cairo"/>
            </a:endParaRPr>
          </a:p>
        </p:txBody>
      </p:sp>
      <p:sp>
        <p:nvSpPr>
          <p:cNvPr id="277" name="Google Shape;277;p48"/>
          <p:cNvSpPr/>
          <p:nvPr/>
        </p:nvSpPr>
        <p:spPr>
          <a:xfrm flipH="1" rot="-5398051">
            <a:off x="5055257" y="8612178"/>
            <a:ext cx="529200" cy="392700"/>
          </a:xfrm>
          <a:prstGeom prst="bentUpArrow">
            <a:avLst>
              <a:gd fmla="val 9617" name="adj1"/>
              <a:gd fmla="val 25479" name="adj2"/>
              <a:gd fmla="val 25961" name="adj3"/>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iro"/>
              <a:ea typeface="Cairo"/>
              <a:cs typeface="Cairo"/>
              <a:sym typeface="Cairo"/>
            </a:endParaRPr>
          </a:p>
        </p:txBody>
      </p:sp>
      <p:sp>
        <p:nvSpPr>
          <p:cNvPr id="278" name="Google Shape;278;p48"/>
          <p:cNvSpPr/>
          <p:nvPr/>
        </p:nvSpPr>
        <p:spPr>
          <a:xfrm flipH="1" rot="1896">
            <a:off x="2187425" y="8508524"/>
            <a:ext cx="543900" cy="443700"/>
          </a:xfrm>
          <a:prstGeom prst="bentUpArrow">
            <a:avLst>
              <a:gd fmla="val 9617" name="adj1"/>
              <a:gd fmla="val 25479" name="adj2"/>
              <a:gd fmla="val 25961" name="adj3"/>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iro"/>
              <a:ea typeface="Cairo"/>
              <a:cs typeface="Cairo"/>
              <a:sym typeface="Cairo"/>
            </a:endParaRPr>
          </a:p>
        </p:txBody>
      </p:sp>
      <p:sp>
        <p:nvSpPr>
          <p:cNvPr id="279" name="Google Shape;279;p48"/>
          <p:cNvSpPr/>
          <p:nvPr/>
        </p:nvSpPr>
        <p:spPr>
          <a:xfrm flipH="1" rot="5402158">
            <a:off x="2220491" y="6975148"/>
            <a:ext cx="477900" cy="392700"/>
          </a:xfrm>
          <a:prstGeom prst="bentUpArrow">
            <a:avLst>
              <a:gd fmla="val 9617" name="adj1"/>
              <a:gd fmla="val 25479" name="adj2"/>
              <a:gd fmla="val 25961" name="adj3"/>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iro"/>
              <a:ea typeface="Cairo"/>
              <a:cs typeface="Cairo"/>
              <a:sym typeface="Cairo"/>
            </a:endParaRPr>
          </a:p>
        </p:txBody>
      </p:sp>
      <p:sp>
        <p:nvSpPr>
          <p:cNvPr id="280" name="Google Shape;280;p48"/>
          <p:cNvSpPr txBox="1"/>
          <p:nvPr/>
        </p:nvSpPr>
        <p:spPr>
          <a:xfrm>
            <a:off x="357525" y="6599325"/>
            <a:ext cx="2190900" cy="7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0E0E3"/>
                </a:highlight>
                <a:latin typeface="Cairo"/>
                <a:ea typeface="Cairo"/>
                <a:cs typeface="Cairo"/>
                <a:sym typeface="Cairo"/>
              </a:rPr>
              <a:t>Food in mouth stimulates</a:t>
            </a:r>
            <a:endParaRPr>
              <a:highlight>
                <a:srgbClr val="D0E0E3"/>
              </a:highlight>
              <a:latin typeface="Cairo"/>
              <a:ea typeface="Cairo"/>
              <a:cs typeface="Cairo"/>
              <a:sym typeface="Cairo"/>
            </a:endParaRPr>
          </a:p>
        </p:txBody>
      </p:sp>
      <p:cxnSp>
        <p:nvCxnSpPr>
          <p:cNvPr id="281" name="Google Shape;281;p48"/>
          <p:cNvCxnSpPr/>
          <p:nvPr/>
        </p:nvCxnSpPr>
        <p:spPr>
          <a:xfrm flipH="1" rot="10800000">
            <a:off x="2376547" y="6823142"/>
            <a:ext cx="279300" cy="600"/>
          </a:xfrm>
          <a:prstGeom prst="straightConnector1">
            <a:avLst/>
          </a:prstGeom>
          <a:noFill/>
          <a:ln cap="flat" cmpd="sng" w="9525">
            <a:solidFill>
              <a:schemeClr val="accent2"/>
            </a:solidFill>
            <a:prstDash val="solid"/>
            <a:round/>
            <a:headEnd len="med" w="med" type="none"/>
            <a:tailEnd len="med" w="med" type="stealth"/>
          </a:ln>
        </p:spPr>
      </p:cxnSp>
      <p:pic>
        <p:nvPicPr>
          <p:cNvPr id="282" name="Google Shape;282;p48"/>
          <p:cNvPicPr preferRelativeResize="0"/>
          <p:nvPr/>
        </p:nvPicPr>
        <p:blipFill>
          <a:blip r:embed="rId3">
            <a:alphaModFix/>
          </a:blip>
          <a:stretch>
            <a:fillRect/>
          </a:stretch>
        </p:blipFill>
        <p:spPr>
          <a:xfrm>
            <a:off x="4223071" y="1737977"/>
            <a:ext cx="489275" cy="675000"/>
          </a:xfrm>
          <a:prstGeom prst="rect">
            <a:avLst/>
          </a:prstGeom>
          <a:noFill/>
          <a:ln>
            <a:noFill/>
          </a:ln>
        </p:spPr>
      </p:pic>
      <p:pic>
        <p:nvPicPr>
          <p:cNvPr id="283" name="Google Shape;283;p48"/>
          <p:cNvPicPr preferRelativeResize="0"/>
          <p:nvPr/>
        </p:nvPicPr>
        <p:blipFill>
          <a:blip r:embed="rId4">
            <a:alphaModFix/>
          </a:blip>
          <a:stretch>
            <a:fillRect/>
          </a:stretch>
        </p:blipFill>
        <p:spPr>
          <a:xfrm>
            <a:off x="3429000" y="2773089"/>
            <a:ext cx="849450" cy="950825"/>
          </a:xfrm>
          <a:prstGeom prst="rect">
            <a:avLst/>
          </a:prstGeom>
          <a:noFill/>
          <a:ln>
            <a:noFill/>
          </a:ln>
        </p:spPr>
      </p:pic>
      <p:sp>
        <p:nvSpPr>
          <p:cNvPr id="284" name="Google Shape;284;p48"/>
          <p:cNvSpPr/>
          <p:nvPr/>
        </p:nvSpPr>
        <p:spPr>
          <a:xfrm flipH="1" rot="-10798104">
            <a:off x="5082250" y="7020024"/>
            <a:ext cx="543900" cy="443700"/>
          </a:xfrm>
          <a:prstGeom prst="bentUpArrow">
            <a:avLst>
              <a:gd fmla="val 9617" name="adj1"/>
              <a:gd fmla="val 25479" name="adj2"/>
              <a:gd fmla="val 25961" name="adj3"/>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iro"/>
              <a:ea typeface="Cairo"/>
              <a:cs typeface="Cairo"/>
              <a:sym typeface="Cairo"/>
            </a:endParaRPr>
          </a:p>
        </p:txBody>
      </p:sp>
      <p:sp>
        <p:nvSpPr>
          <p:cNvPr id="285" name="Google Shape;285;p48"/>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48">
            <a:hlinkClick r:id="rId5"/>
          </p:cNvPr>
          <p:cNvPicPr preferRelativeResize="0"/>
          <p:nvPr/>
        </p:nvPicPr>
        <p:blipFill>
          <a:blip r:embed="rId6">
            <a:alphaModFix/>
          </a:blip>
          <a:stretch>
            <a:fillRect/>
          </a:stretch>
        </p:blipFill>
        <p:spPr>
          <a:xfrm>
            <a:off x="304946" y="8829347"/>
            <a:ext cx="1076252" cy="757800"/>
          </a:xfrm>
          <a:prstGeom prst="rect">
            <a:avLst/>
          </a:prstGeom>
          <a:noFill/>
          <a:ln>
            <a:noFill/>
          </a:ln>
        </p:spPr>
      </p:pic>
      <p:sp>
        <p:nvSpPr>
          <p:cNvPr id="287" name="Google Shape;287;p48"/>
          <p:cNvSpPr txBox="1"/>
          <p:nvPr/>
        </p:nvSpPr>
        <p:spPr>
          <a:xfrm>
            <a:off x="196200" y="9514025"/>
            <a:ext cx="1304100" cy="2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Cairo"/>
                <a:ea typeface="Cairo"/>
                <a:cs typeface="Cairo"/>
                <a:sym typeface="Cairo"/>
              </a:rPr>
              <a:t>Very </a:t>
            </a:r>
            <a:r>
              <a:rPr lang="en" sz="1200">
                <a:solidFill>
                  <a:schemeClr val="dk2"/>
                </a:solidFill>
                <a:latin typeface="Cairo"/>
                <a:ea typeface="Cairo"/>
                <a:cs typeface="Cairo"/>
                <a:sym typeface="Cairo"/>
              </a:rPr>
              <a:t>useful video </a:t>
            </a:r>
            <a:endParaRPr sz="1200">
              <a:solidFill>
                <a:schemeClr val="dk2"/>
              </a:solidFill>
              <a:latin typeface="Cairo"/>
              <a:ea typeface="Cairo"/>
              <a:cs typeface="Cairo"/>
              <a:sym typeface="Cai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9"/>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3" name="Google Shape;293;p49"/>
          <p:cNvSpPr txBox="1"/>
          <p:nvPr/>
        </p:nvSpPr>
        <p:spPr>
          <a:xfrm>
            <a:off x="247650" y="334225"/>
            <a:ext cx="4555200" cy="283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Swallowing (Deglutition)</a:t>
            </a:r>
            <a:endParaRPr sz="1800">
              <a:solidFill>
                <a:srgbClr val="134F5C"/>
              </a:solidFill>
              <a:highlight>
                <a:srgbClr val="EFEFEF"/>
              </a:highlight>
              <a:latin typeface="Josefin Sans"/>
              <a:ea typeface="Josefin Sans"/>
              <a:cs typeface="Josefin Sans"/>
              <a:sym typeface="Josefin Sans"/>
            </a:endParaRPr>
          </a:p>
          <a:p>
            <a:pPr indent="0" lvl="0" marL="0" rtl="0" algn="l">
              <a:lnSpc>
                <a:spcPct val="115000"/>
              </a:lnSpc>
              <a:spcBef>
                <a:spcPts val="0"/>
              </a:spcBef>
              <a:spcAft>
                <a:spcPts val="0"/>
              </a:spcAft>
              <a:buNone/>
            </a:pPr>
            <a:r>
              <a:t/>
            </a:r>
            <a:endParaRPr sz="1800">
              <a:solidFill>
                <a:srgbClr val="134F5C"/>
              </a:solidFill>
              <a:highlight>
                <a:srgbClr val="EFEFEF"/>
              </a:highlight>
              <a:latin typeface="Josefin Sans"/>
              <a:ea typeface="Josefin Sans"/>
              <a:cs typeface="Josefin Sans"/>
              <a:sym typeface="Josefin Sans"/>
            </a:endParaRPr>
          </a:p>
          <a:p>
            <a:pPr indent="0" lvl="0" marL="0" rtl="0" algn="l">
              <a:lnSpc>
                <a:spcPct val="115000"/>
              </a:lnSpc>
              <a:spcBef>
                <a:spcPts val="0"/>
              </a:spcBef>
              <a:spcAft>
                <a:spcPts val="0"/>
              </a:spcAft>
              <a:buNone/>
            </a:pPr>
            <a:r>
              <a:rPr b="1" lang="en">
                <a:latin typeface="Cairo"/>
                <a:ea typeface="Cairo"/>
                <a:cs typeface="Cairo"/>
                <a:sym typeface="Cairo"/>
              </a:rPr>
              <a:t>Swallowing</a:t>
            </a:r>
            <a:r>
              <a:rPr lang="en">
                <a:latin typeface="Cairo"/>
                <a:ea typeface="Cairo"/>
                <a:cs typeface="Cairo"/>
                <a:sym typeface="Cairo"/>
              </a:rPr>
              <a:t> is The ordered sequence of events that propel food from the mouth to the stomach.</a:t>
            </a:r>
            <a:endParaRPr>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latin typeface="Cairo"/>
                <a:ea typeface="Cairo"/>
                <a:cs typeface="Cairo"/>
                <a:sym typeface="Cairo"/>
              </a:rPr>
              <a:t>Initiatarion is voluntary, thereafter it is entirely under reflex control.</a:t>
            </a:r>
            <a:endParaRPr>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latin typeface="Cairo"/>
                <a:ea typeface="Cairo"/>
                <a:cs typeface="Cairo"/>
                <a:sym typeface="Cairo"/>
              </a:rPr>
              <a:t>Inhibits respiration and prevents the entrance of food into the airway passages.</a:t>
            </a:r>
            <a:endParaRPr>
              <a:latin typeface="Cairo"/>
              <a:ea typeface="Cairo"/>
              <a:cs typeface="Cairo"/>
              <a:sym typeface="Cairo"/>
            </a:endParaRPr>
          </a:p>
          <a:p>
            <a:pPr indent="-317500" lvl="0" marL="914400" rtl="0" algn="l">
              <a:lnSpc>
                <a:spcPct val="115000"/>
              </a:lnSpc>
              <a:spcBef>
                <a:spcPts val="0"/>
              </a:spcBef>
              <a:spcAft>
                <a:spcPts val="0"/>
              </a:spcAft>
              <a:buClr>
                <a:schemeClr val="accent2"/>
              </a:buClr>
              <a:buSzPts val="1400"/>
              <a:buFont typeface="Cairo"/>
              <a:buChar char="●"/>
            </a:pPr>
            <a:r>
              <a:rPr lang="en">
                <a:latin typeface="Cairo"/>
                <a:ea typeface="Cairo"/>
                <a:cs typeface="Cairo"/>
                <a:sym typeface="Cairo"/>
              </a:rPr>
              <a:t>The reflex portion of swallowing is controlled by the </a:t>
            </a:r>
            <a:r>
              <a:rPr b="1" lang="en">
                <a:latin typeface="Cairo"/>
                <a:ea typeface="Cairo"/>
                <a:cs typeface="Cairo"/>
                <a:sym typeface="Cairo"/>
              </a:rPr>
              <a:t>swallowing center</a:t>
            </a:r>
            <a:r>
              <a:rPr lang="en">
                <a:latin typeface="Cairo"/>
                <a:ea typeface="Cairo"/>
                <a:cs typeface="Cairo"/>
                <a:sym typeface="Cairo"/>
              </a:rPr>
              <a:t> in the medulla.</a:t>
            </a:r>
            <a:endParaRPr sz="1800">
              <a:solidFill>
                <a:srgbClr val="134F5C"/>
              </a:solidFill>
              <a:highlight>
                <a:srgbClr val="EFEFEF"/>
              </a:highlight>
              <a:latin typeface="Josefin Sans"/>
              <a:ea typeface="Josefin Sans"/>
              <a:cs typeface="Josefin Sans"/>
              <a:sym typeface="Josefin Sans"/>
            </a:endParaRPr>
          </a:p>
          <a:p>
            <a:pPr indent="0" lvl="0" marL="457200" rtl="0" algn="l">
              <a:spcBef>
                <a:spcPts val="0"/>
              </a:spcBef>
              <a:spcAft>
                <a:spcPts val="0"/>
              </a:spcAft>
              <a:buNone/>
            </a:pPr>
            <a:r>
              <a:t/>
            </a:r>
            <a:endParaRPr>
              <a:latin typeface="Cairo"/>
              <a:ea typeface="Cairo"/>
              <a:cs typeface="Cairo"/>
              <a:sym typeface="Cairo"/>
            </a:endParaRPr>
          </a:p>
        </p:txBody>
      </p:sp>
      <p:sp>
        <p:nvSpPr>
          <p:cNvPr id="294" name="Google Shape;294;p49"/>
          <p:cNvSpPr/>
          <p:nvPr/>
        </p:nvSpPr>
        <p:spPr>
          <a:xfrm>
            <a:off x="571500" y="4493413"/>
            <a:ext cx="1771800" cy="1771800"/>
          </a:xfrm>
          <a:prstGeom prst="ellipse">
            <a:avLst/>
          </a:prstGeom>
          <a:solidFill>
            <a:srgbClr val="F3F3F3"/>
          </a:solidFill>
          <a:ln cap="flat" cmpd="sng" w="9525">
            <a:solidFill>
              <a:schemeClr val="accent3"/>
            </a:solidFill>
            <a:prstDash val="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br>
              <a:rPr lang="en">
                <a:latin typeface="Cairo"/>
                <a:ea typeface="Cairo"/>
                <a:cs typeface="Cairo"/>
                <a:sym typeface="Cairo"/>
              </a:rPr>
            </a:br>
            <a:r>
              <a:rPr b="1" lang="en" sz="1600">
                <a:solidFill>
                  <a:srgbClr val="45818E"/>
                </a:solidFill>
                <a:latin typeface="Cairo"/>
                <a:ea typeface="Cairo"/>
                <a:cs typeface="Cairo"/>
                <a:sym typeface="Cairo"/>
              </a:rPr>
              <a:t>Oral Stage</a:t>
            </a:r>
            <a:r>
              <a:rPr b="1" lang="en" sz="1600">
                <a:latin typeface="Cairo"/>
                <a:ea typeface="Cairo"/>
                <a:cs typeface="Cairo"/>
                <a:sym typeface="Cairo"/>
              </a:rPr>
              <a:t> </a:t>
            </a:r>
            <a:r>
              <a:rPr lang="en">
                <a:latin typeface="Cairo"/>
                <a:ea typeface="Cairo"/>
                <a:cs typeface="Cairo"/>
                <a:sym typeface="Cairo"/>
              </a:rPr>
              <a:t>(voluntary)</a:t>
            </a:r>
            <a:endParaRPr>
              <a:latin typeface="Cairo"/>
              <a:ea typeface="Cairo"/>
              <a:cs typeface="Cairo"/>
              <a:sym typeface="Cairo"/>
            </a:endParaRPr>
          </a:p>
        </p:txBody>
      </p:sp>
      <p:sp>
        <p:nvSpPr>
          <p:cNvPr id="295" name="Google Shape;295;p49"/>
          <p:cNvSpPr/>
          <p:nvPr/>
        </p:nvSpPr>
        <p:spPr>
          <a:xfrm>
            <a:off x="2543100" y="4493413"/>
            <a:ext cx="1771800" cy="1771800"/>
          </a:xfrm>
          <a:prstGeom prst="ellipse">
            <a:avLst/>
          </a:prstGeom>
          <a:solidFill>
            <a:srgbClr val="F3F3F3"/>
          </a:solidFill>
          <a:ln cap="flat" cmpd="sng" w="9525">
            <a:solidFill>
              <a:schemeClr val="accent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5818E"/>
                </a:solidFill>
                <a:latin typeface="Cairo"/>
                <a:ea typeface="Cairo"/>
                <a:cs typeface="Cairo"/>
                <a:sym typeface="Cairo"/>
              </a:rPr>
              <a:t>Pharyngeal Stage</a:t>
            </a:r>
            <a:r>
              <a:rPr b="1" lang="en" sz="1600">
                <a:latin typeface="Cairo"/>
                <a:ea typeface="Cairo"/>
                <a:cs typeface="Cairo"/>
                <a:sym typeface="Cairo"/>
              </a:rPr>
              <a:t> </a:t>
            </a:r>
            <a:r>
              <a:rPr lang="en">
                <a:latin typeface="Cairo"/>
                <a:ea typeface="Cairo"/>
                <a:cs typeface="Cairo"/>
                <a:sym typeface="Cairo"/>
              </a:rPr>
              <a:t>(involuntary)</a:t>
            </a:r>
            <a:endParaRPr>
              <a:latin typeface="Cairo"/>
              <a:ea typeface="Cairo"/>
              <a:cs typeface="Cairo"/>
              <a:sym typeface="Cairo"/>
            </a:endParaRPr>
          </a:p>
        </p:txBody>
      </p:sp>
      <p:sp>
        <p:nvSpPr>
          <p:cNvPr id="296" name="Google Shape;296;p49"/>
          <p:cNvSpPr/>
          <p:nvPr/>
        </p:nvSpPr>
        <p:spPr>
          <a:xfrm>
            <a:off x="4514700" y="4493413"/>
            <a:ext cx="1771800" cy="1771800"/>
          </a:xfrm>
          <a:prstGeom prst="ellipse">
            <a:avLst/>
          </a:prstGeom>
          <a:solidFill>
            <a:srgbClr val="F3F3F3"/>
          </a:solidFill>
          <a:ln cap="flat" cmpd="sng" w="9525">
            <a:solidFill>
              <a:schemeClr val="accent3"/>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45818E"/>
                </a:solidFill>
                <a:latin typeface="Cairo"/>
                <a:ea typeface="Cairo"/>
                <a:cs typeface="Cairo"/>
                <a:sym typeface="Cairo"/>
              </a:rPr>
              <a:t>Esophageal Stage </a:t>
            </a:r>
            <a:r>
              <a:rPr lang="en">
                <a:latin typeface="Cairo"/>
                <a:ea typeface="Cairo"/>
                <a:cs typeface="Cairo"/>
                <a:sym typeface="Cairo"/>
              </a:rPr>
              <a:t>(involuntary)</a:t>
            </a:r>
            <a:endParaRPr>
              <a:latin typeface="Cairo"/>
              <a:ea typeface="Cairo"/>
              <a:cs typeface="Cairo"/>
              <a:sym typeface="Cairo"/>
            </a:endParaRPr>
          </a:p>
        </p:txBody>
      </p:sp>
      <p:sp>
        <p:nvSpPr>
          <p:cNvPr id="297" name="Google Shape;297;p49"/>
          <p:cNvSpPr/>
          <p:nvPr/>
        </p:nvSpPr>
        <p:spPr>
          <a:xfrm flipH="1" rot="5401681">
            <a:off x="1992218" y="5381603"/>
            <a:ext cx="613500" cy="392700"/>
          </a:xfrm>
          <a:prstGeom prst="bentUpArrow">
            <a:avLst>
              <a:gd fmla="val 0" name="adj1"/>
              <a:gd fmla="val 25479" name="adj2"/>
              <a:gd fmla="val 25961" name="adj3"/>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iro"/>
              <a:ea typeface="Cairo"/>
              <a:cs typeface="Cairo"/>
              <a:sym typeface="Cairo"/>
            </a:endParaRPr>
          </a:p>
        </p:txBody>
      </p:sp>
      <p:sp>
        <p:nvSpPr>
          <p:cNvPr id="298" name="Google Shape;298;p49"/>
          <p:cNvSpPr/>
          <p:nvPr/>
        </p:nvSpPr>
        <p:spPr>
          <a:xfrm flipH="1" rot="5401681">
            <a:off x="3973418" y="5410178"/>
            <a:ext cx="613500" cy="392700"/>
          </a:xfrm>
          <a:prstGeom prst="bentUpArrow">
            <a:avLst>
              <a:gd fmla="val 0" name="adj1"/>
              <a:gd fmla="val 25479" name="adj2"/>
              <a:gd fmla="val 25961" name="adj3"/>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airo"/>
              <a:ea typeface="Cairo"/>
              <a:cs typeface="Cairo"/>
              <a:sym typeface="Cairo"/>
            </a:endParaRPr>
          </a:p>
        </p:txBody>
      </p:sp>
      <p:pic>
        <p:nvPicPr>
          <p:cNvPr id="299" name="Google Shape;299;p49"/>
          <p:cNvPicPr preferRelativeResize="0"/>
          <p:nvPr/>
        </p:nvPicPr>
        <p:blipFill>
          <a:blip r:embed="rId3">
            <a:alphaModFix/>
          </a:blip>
          <a:stretch>
            <a:fillRect/>
          </a:stretch>
        </p:blipFill>
        <p:spPr>
          <a:xfrm>
            <a:off x="4802850" y="1020048"/>
            <a:ext cx="1771799" cy="2148867"/>
          </a:xfrm>
          <a:prstGeom prst="rect">
            <a:avLst/>
          </a:prstGeom>
          <a:noFill/>
          <a:ln>
            <a:noFill/>
          </a:ln>
        </p:spPr>
      </p:pic>
      <p:sp>
        <p:nvSpPr>
          <p:cNvPr id="300" name="Google Shape;300;p49"/>
          <p:cNvSpPr txBox="1"/>
          <p:nvPr/>
        </p:nvSpPr>
        <p:spPr>
          <a:xfrm>
            <a:off x="223425" y="7106379"/>
            <a:ext cx="4151100" cy="256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2C5072"/>
              </a:solidFill>
              <a:latin typeface="Josefin Sans"/>
              <a:ea typeface="Josefin Sans"/>
              <a:cs typeface="Josefin Sans"/>
              <a:sym typeface="Josefin Sans"/>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This stage involves the voluntary rolling of the chewed food (bolus) posteriorly into the pharynx by the upward and backward pressure applied by the tongue against the palate.</a:t>
            </a:r>
            <a:endParaRPr>
              <a:solidFill>
                <a:schemeClr val="dk1"/>
              </a:solidFill>
              <a:latin typeface="Cairo"/>
              <a:ea typeface="Cairo"/>
              <a:cs typeface="Cairo"/>
              <a:sym typeface="Cairo"/>
            </a:endParaRPr>
          </a:p>
          <a:p>
            <a:pPr indent="0" lvl="0" marL="0" rtl="0" algn="l">
              <a:spcBef>
                <a:spcPts val="0"/>
              </a:spcBef>
              <a:spcAft>
                <a:spcPts val="0"/>
              </a:spcAft>
              <a:buNone/>
            </a:pPr>
            <a:r>
              <a:t/>
            </a:r>
            <a:endParaRPr>
              <a:solidFill>
                <a:schemeClr val="dk1"/>
              </a:solidFill>
              <a:latin typeface="Cairo"/>
              <a:ea typeface="Cairo"/>
              <a:cs typeface="Cairo"/>
              <a:sym typeface="Cairo"/>
            </a:endParaRPr>
          </a:p>
          <a:p>
            <a:pPr indent="-317500" lvl="0" marL="457200" rtl="0" algn="l">
              <a:spcBef>
                <a:spcPts val="0"/>
              </a:spcBef>
              <a:spcAft>
                <a:spcPts val="0"/>
              </a:spcAft>
              <a:buClr>
                <a:schemeClr val="dk1"/>
              </a:buClr>
              <a:buSzPts val="1400"/>
              <a:buFont typeface="Cairo"/>
              <a:buChar char="➢"/>
            </a:pPr>
            <a:r>
              <a:rPr lang="en">
                <a:solidFill>
                  <a:schemeClr val="dk1"/>
                </a:solidFill>
                <a:latin typeface="Cairo"/>
                <a:ea typeface="Cairo"/>
                <a:cs typeface="Cairo"/>
                <a:sym typeface="Cairo"/>
              </a:rPr>
              <a:t>The activation of somatosensory receptors in the pharynx initiates the involuntary swallowing reflex in the medulla. From here on, swallowing becomes entirely automatic and can not be stopped. </a:t>
            </a:r>
            <a:endParaRPr>
              <a:solidFill>
                <a:schemeClr val="dk1"/>
              </a:solidFill>
              <a:latin typeface="Cairo"/>
              <a:ea typeface="Cairo"/>
              <a:cs typeface="Cairo"/>
              <a:sym typeface="Cairo"/>
            </a:endParaRPr>
          </a:p>
          <a:p>
            <a:pPr indent="0" lvl="0" marL="0" rtl="0" algn="l">
              <a:spcBef>
                <a:spcPts val="0"/>
              </a:spcBef>
              <a:spcAft>
                <a:spcPts val="0"/>
              </a:spcAft>
              <a:buNone/>
            </a:pPr>
            <a:r>
              <a:t/>
            </a:r>
            <a:endParaRPr b="1">
              <a:solidFill>
                <a:srgbClr val="2C5072"/>
              </a:solidFill>
              <a:latin typeface="Cairo"/>
              <a:ea typeface="Cairo"/>
              <a:cs typeface="Cairo"/>
              <a:sym typeface="Cairo"/>
            </a:endParaRPr>
          </a:p>
        </p:txBody>
      </p:sp>
      <p:sp>
        <p:nvSpPr>
          <p:cNvPr id="301" name="Google Shape;301;p49"/>
          <p:cNvSpPr txBox="1"/>
          <p:nvPr/>
        </p:nvSpPr>
        <p:spPr>
          <a:xfrm>
            <a:off x="340600" y="6715675"/>
            <a:ext cx="3022800" cy="51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45818E"/>
                </a:solidFill>
                <a:latin typeface="Josefin Sans"/>
                <a:ea typeface="Josefin Sans"/>
                <a:cs typeface="Josefin Sans"/>
                <a:sym typeface="Josefin Sans"/>
              </a:rPr>
              <a:t>I- The Oral Stage: </a:t>
            </a:r>
            <a:endParaRPr sz="1600">
              <a:solidFill>
                <a:srgbClr val="45818E"/>
              </a:solidFill>
              <a:latin typeface="Josefin Sans"/>
              <a:ea typeface="Josefin Sans"/>
              <a:cs typeface="Josefin Sans"/>
              <a:sym typeface="Josefin Sans"/>
            </a:endParaRPr>
          </a:p>
        </p:txBody>
      </p:sp>
      <p:pic>
        <p:nvPicPr>
          <p:cNvPr id="302" name="Google Shape;302;p49"/>
          <p:cNvPicPr preferRelativeResize="0"/>
          <p:nvPr/>
        </p:nvPicPr>
        <p:blipFill>
          <a:blip r:embed="rId4">
            <a:alphaModFix/>
          </a:blip>
          <a:stretch>
            <a:fillRect/>
          </a:stretch>
        </p:blipFill>
        <p:spPr>
          <a:xfrm>
            <a:off x="4514700" y="7443350"/>
            <a:ext cx="1986759" cy="2148875"/>
          </a:xfrm>
          <a:prstGeom prst="rect">
            <a:avLst/>
          </a:prstGeom>
          <a:noFill/>
          <a:ln>
            <a:noFill/>
          </a:ln>
        </p:spPr>
      </p:pic>
      <p:sp>
        <p:nvSpPr>
          <p:cNvPr id="303" name="Google Shape;303;p49"/>
          <p:cNvSpPr txBox="1"/>
          <p:nvPr/>
        </p:nvSpPr>
        <p:spPr>
          <a:xfrm>
            <a:off x="868175" y="5396836"/>
            <a:ext cx="1319400" cy="51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300">
                <a:solidFill>
                  <a:srgbClr val="999999"/>
                </a:solidFill>
                <a:latin typeface="Cairo"/>
                <a:ea typeface="Cairo"/>
                <a:cs typeface="Cairo"/>
                <a:sym typeface="Cairo"/>
              </a:rPr>
              <a:t>“Buccal stage”</a:t>
            </a:r>
            <a:endParaRPr/>
          </a:p>
        </p:txBody>
      </p:sp>
      <p:sp>
        <p:nvSpPr>
          <p:cNvPr id="304" name="Google Shape;304;p49"/>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9"/>
          <p:cNvSpPr txBox="1"/>
          <p:nvPr/>
        </p:nvSpPr>
        <p:spPr>
          <a:xfrm>
            <a:off x="1929000" y="3816575"/>
            <a:ext cx="3000000" cy="51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Stages of </a:t>
            </a:r>
            <a:r>
              <a:rPr lang="en" sz="1800">
                <a:solidFill>
                  <a:srgbClr val="134F5C"/>
                </a:solidFill>
                <a:highlight>
                  <a:srgbClr val="EFEFEF"/>
                </a:highlight>
                <a:latin typeface="Josefin Sans"/>
                <a:ea typeface="Josefin Sans"/>
                <a:cs typeface="Josefin Sans"/>
                <a:sym typeface="Josefin Sans"/>
              </a:rPr>
              <a:t>Swallowing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0"/>
          <p:cNvSpPr/>
          <p:nvPr/>
        </p:nvSpPr>
        <p:spPr>
          <a:xfrm>
            <a:off x="4436614" y="1336494"/>
            <a:ext cx="2052989" cy="719819"/>
          </a:xfrm>
          <a:prstGeom prst="chevron">
            <a:avLst>
              <a:gd fmla="val 50000" name="adj"/>
            </a:avLst>
          </a:prstGeom>
          <a:solidFill>
            <a:srgbClr val="FFD9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3</a:t>
            </a:r>
            <a:endParaRPr sz="1800">
              <a:solidFill>
                <a:srgbClr val="FFFFFF"/>
              </a:solidFill>
              <a:latin typeface="Josefin Sans"/>
              <a:ea typeface="Josefin Sans"/>
              <a:cs typeface="Josefin Sans"/>
              <a:sym typeface="Josefin Sans"/>
            </a:endParaRPr>
          </a:p>
        </p:txBody>
      </p:sp>
      <p:sp>
        <p:nvSpPr>
          <p:cNvPr id="311" name="Google Shape;311;p50"/>
          <p:cNvSpPr txBox="1"/>
          <p:nvPr/>
        </p:nvSpPr>
        <p:spPr>
          <a:xfrm>
            <a:off x="4510000" y="2089282"/>
            <a:ext cx="1984721" cy="2007428"/>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a:latin typeface="Cairo"/>
                <a:ea typeface="Cairo"/>
                <a:cs typeface="Cairo"/>
                <a:sym typeface="Cairo"/>
              </a:rPr>
              <a:t>The palatopharyngeal folds pull medially to approximate and form a sagittal slit through which food must pass into the posterior pharynx.</a:t>
            </a:r>
            <a:endParaRPr>
              <a:latin typeface="Cairo"/>
              <a:ea typeface="Cairo"/>
              <a:cs typeface="Cairo"/>
              <a:sym typeface="Cairo"/>
            </a:endParaRPr>
          </a:p>
        </p:txBody>
      </p:sp>
      <p:sp>
        <p:nvSpPr>
          <p:cNvPr id="312" name="Google Shape;312;p50"/>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3" name="Google Shape;313;p50"/>
          <p:cNvSpPr txBox="1"/>
          <p:nvPr/>
        </p:nvSpPr>
        <p:spPr>
          <a:xfrm>
            <a:off x="386501" y="434879"/>
            <a:ext cx="29250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45818E"/>
                </a:solidFill>
                <a:latin typeface="Josefin Sans"/>
                <a:ea typeface="Josefin Sans"/>
                <a:cs typeface="Josefin Sans"/>
                <a:sym typeface="Josefin Sans"/>
              </a:rPr>
              <a:t>II- The Pharyngeal Stage: </a:t>
            </a:r>
            <a:endParaRPr sz="1600">
              <a:solidFill>
                <a:srgbClr val="45818E"/>
              </a:solidFill>
              <a:latin typeface="Josefin Sans"/>
              <a:ea typeface="Josefin Sans"/>
              <a:cs typeface="Josefin Sans"/>
              <a:sym typeface="Josefin Sans"/>
            </a:endParaRPr>
          </a:p>
        </p:txBody>
      </p:sp>
      <p:sp>
        <p:nvSpPr>
          <p:cNvPr id="314" name="Google Shape;314;p50"/>
          <p:cNvSpPr/>
          <p:nvPr/>
        </p:nvSpPr>
        <p:spPr>
          <a:xfrm>
            <a:off x="536800" y="1336605"/>
            <a:ext cx="2105525" cy="719540"/>
          </a:xfrm>
          <a:prstGeom prst="homePlate">
            <a:avLst>
              <a:gd fmla="val 50000" name="adj"/>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1</a:t>
            </a:r>
            <a:endParaRPr sz="1800">
              <a:solidFill>
                <a:srgbClr val="FFFFFF"/>
              </a:solidFill>
              <a:latin typeface="Josefin Sans"/>
              <a:ea typeface="Josefin Sans"/>
              <a:cs typeface="Josefin Sans"/>
              <a:sym typeface="Josefin Sans"/>
            </a:endParaRPr>
          </a:p>
        </p:txBody>
      </p:sp>
      <p:sp>
        <p:nvSpPr>
          <p:cNvPr id="315" name="Google Shape;315;p50"/>
          <p:cNvSpPr txBox="1"/>
          <p:nvPr/>
        </p:nvSpPr>
        <p:spPr>
          <a:xfrm>
            <a:off x="444908" y="2135408"/>
            <a:ext cx="2007000" cy="29622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a:latin typeface="Cairo"/>
                <a:ea typeface="Cairo"/>
                <a:cs typeface="Cairo"/>
                <a:sym typeface="Cairo"/>
              </a:rPr>
              <a:t>At the pharynx, the bolus stimulates epithelial swallowing receptor areas all around the pharynx opening and impulses pass to swallowing center and accordingly initiate a series of autonomic pharyngeal muscle contractions as follows: </a:t>
            </a:r>
            <a:endParaRPr>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t/>
            </a:r>
            <a:endParaRPr sz="800">
              <a:latin typeface="Roboto"/>
              <a:ea typeface="Roboto"/>
              <a:cs typeface="Roboto"/>
              <a:sym typeface="Roboto"/>
            </a:endParaRPr>
          </a:p>
        </p:txBody>
      </p:sp>
      <p:sp>
        <p:nvSpPr>
          <p:cNvPr id="316" name="Google Shape;316;p50"/>
          <p:cNvSpPr txBox="1"/>
          <p:nvPr/>
        </p:nvSpPr>
        <p:spPr>
          <a:xfrm>
            <a:off x="2581730" y="2184263"/>
            <a:ext cx="1855200" cy="17433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a:latin typeface="Cairo"/>
                <a:ea typeface="Cairo"/>
                <a:cs typeface="Cairo"/>
                <a:sym typeface="Cairo"/>
              </a:rPr>
              <a:t>The soft palate Is pulled upward to close the posterior nares which prevents the food from entering the nasal cavities.</a:t>
            </a:r>
            <a:endParaRPr>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rPr lang="en" sz="800">
                <a:latin typeface="Roboto"/>
                <a:ea typeface="Roboto"/>
                <a:cs typeface="Roboto"/>
                <a:sym typeface="Roboto"/>
              </a:rPr>
              <a:t>.</a:t>
            </a:r>
            <a:endParaRPr sz="800">
              <a:latin typeface="Roboto"/>
              <a:ea typeface="Roboto"/>
              <a:cs typeface="Roboto"/>
              <a:sym typeface="Roboto"/>
            </a:endParaRPr>
          </a:p>
        </p:txBody>
      </p:sp>
      <p:sp>
        <p:nvSpPr>
          <p:cNvPr id="317" name="Google Shape;317;p50"/>
          <p:cNvSpPr/>
          <p:nvPr/>
        </p:nvSpPr>
        <p:spPr>
          <a:xfrm>
            <a:off x="2451920" y="1336571"/>
            <a:ext cx="2135400" cy="720000"/>
          </a:xfrm>
          <a:prstGeom prst="chevron">
            <a:avLst>
              <a:gd fmla="val 50000" name="adj"/>
            </a:avLst>
          </a:prstGeom>
          <a:solidFill>
            <a:srgbClr val="F6B26B"/>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2</a:t>
            </a:r>
            <a:endParaRPr sz="1800">
              <a:solidFill>
                <a:srgbClr val="FFFFFF"/>
              </a:solidFill>
              <a:latin typeface="Josefin Sans"/>
              <a:ea typeface="Josefin Sans"/>
              <a:cs typeface="Josefin Sans"/>
              <a:sym typeface="Josefin Sans"/>
            </a:endParaRPr>
          </a:p>
        </p:txBody>
      </p:sp>
      <p:sp>
        <p:nvSpPr>
          <p:cNvPr id="318" name="Google Shape;318;p50"/>
          <p:cNvSpPr/>
          <p:nvPr/>
        </p:nvSpPr>
        <p:spPr>
          <a:xfrm>
            <a:off x="577338" y="5451232"/>
            <a:ext cx="2105525" cy="719540"/>
          </a:xfrm>
          <a:prstGeom prst="homePlate">
            <a:avLst>
              <a:gd fmla="val 50000" name="adj"/>
            </a:avLst>
          </a:prstGeom>
          <a:solidFill>
            <a:srgbClr val="93C47D"/>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4</a:t>
            </a:r>
            <a:endParaRPr sz="1800">
              <a:solidFill>
                <a:srgbClr val="FFFFFF"/>
              </a:solidFill>
              <a:latin typeface="Josefin Sans"/>
              <a:ea typeface="Josefin Sans"/>
              <a:cs typeface="Josefin Sans"/>
              <a:sym typeface="Josefin Sans"/>
            </a:endParaRPr>
          </a:p>
        </p:txBody>
      </p:sp>
      <p:sp>
        <p:nvSpPr>
          <p:cNvPr id="319" name="Google Shape;319;p50"/>
          <p:cNvSpPr txBox="1"/>
          <p:nvPr/>
        </p:nvSpPr>
        <p:spPr>
          <a:xfrm>
            <a:off x="576147" y="6298930"/>
            <a:ext cx="1971900" cy="27999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a:latin typeface="Cairo"/>
                <a:ea typeface="Cairo"/>
                <a:cs typeface="Cairo"/>
                <a:sym typeface="Cairo"/>
              </a:rPr>
              <a:t>The vocal cords are strongly approximated and the larynx is pulled upward and anteriorly by the neck muscles. These actions cause the epiglottis to swing backward over the opening of the larynx. </a:t>
            </a:r>
            <a:endParaRPr>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t/>
            </a:r>
            <a:endParaRPr sz="800">
              <a:latin typeface="Roboto"/>
              <a:ea typeface="Roboto"/>
              <a:cs typeface="Roboto"/>
              <a:sym typeface="Roboto"/>
            </a:endParaRPr>
          </a:p>
        </p:txBody>
      </p:sp>
      <p:sp>
        <p:nvSpPr>
          <p:cNvPr id="320" name="Google Shape;320;p50"/>
          <p:cNvSpPr txBox="1"/>
          <p:nvPr/>
        </p:nvSpPr>
        <p:spPr>
          <a:xfrm>
            <a:off x="2622268" y="6298890"/>
            <a:ext cx="1740900" cy="28002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a:latin typeface="Cairo"/>
                <a:ea typeface="Cairo"/>
                <a:cs typeface="Cairo"/>
                <a:sym typeface="Cairo"/>
              </a:rPr>
              <a:t>The upward movement of the larynx pulls up and enlarges the opening to the esophagus. The upper esophageal sphincter relaxes and food move into the upper esophagus. </a:t>
            </a:r>
            <a:endParaRPr>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t/>
            </a:r>
            <a:endParaRPr sz="800">
              <a:latin typeface="Roboto"/>
              <a:ea typeface="Roboto"/>
              <a:cs typeface="Roboto"/>
              <a:sym typeface="Roboto"/>
            </a:endParaRPr>
          </a:p>
        </p:txBody>
      </p:sp>
      <p:sp>
        <p:nvSpPr>
          <p:cNvPr id="321" name="Google Shape;321;p50"/>
          <p:cNvSpPr/>
          <p:nvPr/>
        </p:nvSpPr>
        <p:spPr>
          <a:xfrm>
            <a:off x="4501641" y="5451204"/>
            <a:ext cx="2003481" cy="719481"/>
          </a:xfrm>
          <a:prstGeom prst="chevron">
            <a:avLst>
              <a:gd fmla="val 50000" name="adj"/>
            </a:avLst>
          </a:prstGeom>
          <a:solidFill>
            <a:srgbClr val="8E7CC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6</a:t>
            </a:r>
            <a:endParaRPr sz="1800">
              <a:solidFill>
                <a:srgbClr val="FFFFFF"/>
              </a:solidFill>
              <a:latin typeface="Josefin Sans"/>
              <a:ea typeface="Josefin Sans"/>
              <a:cs typeface="Josefin Sans"/>
              <a:sym typeface="Josefin Sans"/>
            </a:endParaRPr>
          </a:p>
        </p:txBody>
      </p:sp>
      <p:sp>
        <p:nvSpPr>
          <p:cNvPr id="322" name="Google Shape;322;p50"/>
          <p:cNvSpPr txBox="1"/>
          <p:nvPr/>
        </p:nvSpPr>
        <p:spPr>
          <a:xfrm>
            <a:off x="4437401" y="6298850"/>
            <a:ext cx="2105581" cy="2800448"/>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a:latin typeface="Cairo"/>
                <a:ea typeface="Cairo"/>
                <a:cs typeface="Cairo"/>
                <a:sym typeface="Cairo"/>
              </a:rPr>
              <a:t>Once the larynx is raised and the pharyngoesophageal sphincter relaxes, the entire muscular wall of the pharynx contracts propelling the food by peristalsis into the esophagus.</a:t>
            </a:r>
            <a:endParaRPr>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rPr lang="en">
                <a:latin typeface="Cairo"/>
                <a:ea typeface="Cairo"/>
                <a:cs typeface="Cairo"/>
                <a:sym typeface="Cairo"/>
              </a:rPr>
              <a:t>Swallowing center inhibits the respiratory center.</a:t>
            </a:r>
            <a:endParaRPr>
              <a:latin typeface="Cairo"/>
              <a:ea typeface="Cairo"/>
              <a:cs typeface="Cairo"/>
              <a:sym typeface="Cairo"/>
            </a:endParaRPr>
          </a:p>
          <a:p>
            <a:pPr indent="0" lvl="0" marL="0" rtl="0" algn="l">
              <a:lnSpc>
                <a:spcPct val="115000"/>
              </a:lnSpc>
              <a:spcBef>
                <a:spcPts val="0"/>
              </a:spcBef>
              <a:spcAft>
                <a:spcPts val="0"/>
              </a:spcAft>
              <a:buClr>
                <a:schemeClr val="dk1"/>
              </a:buClr>
              <a:buSzPts val="1100"/>
              <a:buFont typeface="Arial"/>
              <a:buNone/>
            </a:pPr>
            <a:r>
              <a:t/>
            </a:r>
            <a:endParaRPr sz="800">
              <a:latin typeface="Roboto"/>
              <a:ea typeface="Roboto"/>
              <a:cs typeface="Roboto"/>
              <a:sym typeface="Roboto"/>
            </a:endParaRPr>
          </a:p>
          <a:p>
            <a:pPr indent="0" lvl="0" marL="0" rtl="0" algn="l">
              <a:lnSpc>
                <a:spcPct val="115000"/>
              </a:lnSpc>
              <a:spcBef>
                <a:spcPts val="0"/>
              </a:spcBef>
              <a:spcAft>
                <a:spcPts val="0"/>
              </a:spcAft>
              <a:buNone/>
            </a:pPr>
            <a:r>
              <a:t/>
            </a:r>
            <a:endParaRPr sz="800">
              <a:latin typeface="Roboto"/>
              <a:ea typeface="Roboto"/>
              <a:cs typeface="Roboto"/>
              <a:sym typeface="Roboto"/>
            </a:endParaRPr>
          </a:p>
        </p:txBody>
      </p:sp>
      <p:sp>
        <p:nvSpPr>
          <p:cNvPr id="323" name="Google Shape;323;p50"/>
          <p:cNvSpPr/>
          <p:nvPr/>
        </p:nvSpPr>
        <p:spPr>
          <a:xfrm>
            <a:off x="2492458" y="5451198"/>
            <a:ext cx="2135400" cy="720000"/>
          </a:xfrm>
          <a:prstGeom prst="chevron">
            <a:avLst>
              <a:gd fmla="val 50000" name="adj"/>
            </a:avLst>
          </a:prstGeom>
          <a:solidFill>
            <a:srgbClr val="6FA8DC"/>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800">
                <a:solidFill>
                  <a:srgbClr val="FFFFFF"/>
                </a:solidFill>
                <a:latin typeface="Josefin Sans"/>
                <a:ea typeface="Josefin Sans"/>
                <a:cs typeface="Josefin Sans"/>
                <a:sym typeface="Josefin Sans"/>
              </a:rPr>
              <a:t>5</a:t>
            </a:r>
            <a:endParaRPr sz="1800">
              <a:solidFill>
                <a:srgbClr val="FFFFFF"/>
              </a:solidFill>
              <a:latin typeface="Josefin Sans"/>
              <a:ea typeface="Josefin Sans"/>
              <a:cs typeface="Josefin Sans"/>
              <a:sym typeface="Josefin Sans"/>
            </a:endParaRPr>
          </a:p>
        </p:txBody>
      </p:sp>
      <p:sp>
        <p:nvSpPr>
          <p:cNvPr id="324" name="Google Shape;324;p50"/>
          <p:cNvSpPr txBox="1"/>
          <p:nvPr/>
        </p:nvSpPr>
        <p:spPr>
          <a:xfrm>
            <a:off x="4485263" y="3817870"/>
            <a:ext cx="1955700" cy="37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rgbClr val="999999"/>
                </a:solidFill>
                <a:latin typeface="Cairo"/>
                <a:ea typeface="Cairo"/>
                <a:cs typeface="Cairo"/>
                <a:sym typeface="Cairo"/>
              </a:rPr>
              <a:t>Form a passage for the food.</a:t>
            </a:r>
            <a:endParaRPr sz="900">
              <a:latin typeface="Cairo"/>
              <a:ea typeface="Cairo"/>
              <a:cs typeface="Cairo"/>
              <a:sym typeface="Cairo"/>
            </a:endParaRPr>
          </a:p>
        </p:txBody>
      </p:sp>
      <p:sp>
        <p:nvSpPr>
          <p:cNvPr id="325" name="Google Shape;325;p50"/>
          <p:cNvSpPr txBox="1"/>
          <p:nvPr/>
        </p:nvSpPr>
        <p:spPr>
          <a:xfrm>
            <a:off x="640938" y="8692996"/>
            <a:ext cx="1614900" cy="499200"/>
          </a:xfrm>
          <a:prstGeom prst="rect">
            <a:avLst/>
          </a:prstGeom>
          <a:noFill/>
          <a:ln>
            <a:noFill/>
          </a:ln>
        </p:spPr>
        <p:txBody>
          <a:bodyPr anchorCtr="0" anchor="ctr" bIns="91425" lIns="91425" spcFirstLastPara="1" rIns="91425" wrap="square" tIns="91425">
            <a:noAutofit/>
          </a:bodyPr>
          <a:lstStyle/>
          <a:p>
            <a:pPr indent="0" lvl="0" marL="0" rtl="1" algn="ctr">
              <a:spcBef>
                <a:spcPts val="0"/>
              </a:spcBef>
              <a:spcAft>
                <a:spcPts val="0"/>
              </a:spcAft>
              <a:buNone/>
            </a:pPr>
            <a:r>
              <a:rPr lang="en" sz="900">
                <a:solidFill>
                  <a:srgbClr val="999999"/>
                </a:solidFill>
                <a:latin typeface="Cairo"/>
                <a:ea typeface="Cairo"/>
                <a:cs typeface="Cairo"/>
                <a:sym typeface="Cairo"/>
              </a:rPr>
              <a:t>عشان كذا لو تكلمنا واحنا ناكل  ممكن نشرق</a:t>
            </a:r>
            <a:endParaRPr sz="900">
              <a:latin typeface="Cairo"/>
              <a:ea typeface="Cairo"/>
              <a:cs typeface="Cairo"/>
              <a:sym typeface="Cairo"/>
            </a:endParaRPr>
          </a:p>
        </p:txBody>
      </p:sp>
      <p:sp>
        <p:nvSpPr>
          <p:cNvPr id="326" name="Google Shape;326;p50"/>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51"/>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51"/>
          <p:cNvSpPr txBox="1"/>
          <p:nvPr/>
        </p:nvSpPr>
        <p:spPr>
          <a:xfrm>
            <a:off x="307850" y="632825"/>
            <a:ext cx="36174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34F5C"/>
                </a:solidFill>
                <a:highlight>
                  <a:srgbClr val="EFEFEF"/>
                </a:highlight>
                <a:latin typeface="Josefin Sans"/>
                <a:ea typeface="Josefin Sans"/>
                <a:cs typeface="Josefin Sans"/>
                <a:sym typeface="Josefin Sans"/>
              </a:rPr>
              <a:t>Summary of the Pharyngeal stage:</a:t>
            </a:r>
            <a:endParaRPr sz="1600">
              <a:solidFill>
                <a:srgbClr val="134F5C"/>
              </a:solidFill>
              <a:highlight>
                <a:srgbClr val="EFEFEF"/>
              </a:highlight>
              <a:latin typeface="Josefin Sans"/>
              <a:ea typeface="Josefin Sans"/>
              <a:cs typeface="Josefin Sans"/>
              <a:sym typeface="Josefin Sans"/>
            </a:endParaRPr>
          </a:p>
        </p:txBody>
      </p:sp>
      <p:sp>
        <p:nvSpPr>
          <p:cNvPr id="333" name="Google Shape;333;p51"/>
          <p:cNvSpPr txBox="1"/>
          <p:nvPr/>
        </p:nvSpPr>
        <p:spPr>
          <a:xfrm>
            <a:off x="396500" y="1094500"/>
            <a:ext cx="3440100" cy="174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The trachea is closed.</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esophagus is opened.</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A fast peristaltic wave initiated by the nervous system of the pharynx forces the bolus of food into the upper esophagus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Time of process is &lt; 2 second.</a:t>
            </a:r>
            <a:endParaRPr>
              <a:latin typeface="Cairo"/>
              <a:ea typeface="Cairo"/>
              <a:cs typeface="Cairo"/>
              <a:sym typeface="Cairo"/>
            </a:endParaRPr>
          </a:p>
        </p:txBody>
      </p:sp>
      <p:pic>
        <p:nvPicPr>
          <p:cNvPr id="334" name="Google Shape;334;p51"/>
          <p:cNvPicPr preferRelativeResize="0"/>
          <p:nvPr/>
        </p:nvPicPr>
        <p:blipFill>
          <a:blip r:embed="rId3">
            <a:alphaModFix/>
          </a:blip>
          <a:stretch>
            <a:fillRect/>
          </a:stretch>
        </p:blipFill>
        <p:spPr>
          <a:xfrm>
            <a:off x="4011775" y="598892"/>
            <a:ext cx="2705000" cy="2459233"/>
          </a:xfrm>
          <a:prstGeom prst="rect">
            <a:avLst/>
          </a:prstGeom>
          <a:noFill/>
          <a:ln>
            <a:noFill/>
          </a:ln>
        </p:spPr>
      </p:pic>
      <p:sp>
        <p:nvSpPr>
          <p:cNvPr id="335" name="Google Shape;335;p51"/>
          <p:cNvSpPr txBox="1"/>
          <p:nvPr/>
        </p:nvSpPr>
        <p:spPr>
          <a:xfrm>
            <a:off x="307850" y="3299450"/>
            <a:ext cx="5875200" cy="5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34F5C"/>
                </a:solidFill>
                <a:highlight>
                  <a:srgbClr val="EFEFEF"/>
                </a:highlight>
                <a:latin typeface="Josefin Sans"/>
                <a:ea typeface="Josefin Sans"/>
                <a:cs typeface="Josefin Sans"/>
                <a:sym typeface="Josefin Sans"/>
              </a:rPr>
              <a:t>Nervous Initiation of the Pharyngeal Stage of Swallowing </a:t>
            </a:r>
            <a:endParaRPr sz="1600">
              <a:solidFill>
                <a:srgbClr val="134F5C"/>
              </a:solidFill>
              <a:highlight>
                <a:srgbClr val="EFEFEF"/>
              </a:highlight>
              <a:latin typeface="Josefin Sans"/>
              <a:ea typeface="Josefin Sans"/>
              <a:cs typeface="Josefin Sans"/>
              <a:sym typeface="Josefin Sans"/>
            </a:endParaRPr>
          </a:p>
          <a:p>
            <a:pPr indent="0" lvl="0" marL="0" rtl="0" algn="l">
              <a:spcBef>
                <a:spcPts val="0"/>
              </a:spcBef>
              <a:spcAft>
                <a:spcPts val="0"/>
              </a:spcAft>
              <a:buNone/>
            </a:pPr>
            <a:r>
              <a:t/>
            </a:r>
            <a:endParaRPr sz="1600">
              <a:solidFill>
                <a:srgbClr val="134F5C"/>
              </a:solidFill>
              <a:highlight>
                <a:srgbClr val="EFEFEF"/>
              </a:highlight>
              <a:latin typeface="Josefin Sans"/>
              <a:ea typeface="Josefin Sans"/>
              <a:cs typeface="Josefin Sans"/>
              <a:sym typeface="Josefin Sans"/>
            </a:endParaRPr>
          </a:p>
        </p:txBody>
      </p:sp>
      <p:sp>
        <p:nvSpPr>
          <p:cNvPr id="336" name="Google Shape;336;p51"/>
          <p:cNvSpPr txBox="1"/>
          <p:nvPr/>
        </p:nvSpPr>
        <p:spPr>
          <a:xfrm>
            <a:off x="-2232800" y="5160300"/>
            <a:ext cx="1257000" cy="75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1"/>
          <p:cNvSpPr/>
          <p:nvPr/>
        </p:nvSpPr>
        <p:spPr>
          <a:xfrm>
            <a:off x="107875" y="5504950"/>
            <a:ext cx="1828800" cy="1719600"/>
          </a:xfrm>
          <a:prstGeom prst="ellipse">
            <a:avLst/>
          </a:prstGeom>
          <a:solidFill>
            <a:srgbClr val="E06666"/>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Josefin Sans"/>
                <a:ea typeface="Josefin Sans"/>
                <a:cs typeface="Josefin Sans"/>
                <a:sym typeface="Josefin Sans"/>
              </a:rPr>
              <a:t>Pharyngeal</a:t>
            </a:r>
            <a:br>
              <a:rPr lang="en" sz="1700">
                <a:solidFill>
                  <a:srgbClr val="FFFFFF"/>
                </a:solidFill>
                <a:latin typeface="Josefin Sans"/>
                <a:ea typeface="Josefin Sans"/>
                <a:cs typeface="Josefin Sans"/>
                <a:sym typeface="Josefin Sans"/>
              </a:rPr>
            </a:br>
            <a:r>
              <a:rPr lang="en" sz="1700">
                <a:solidFill>
                  <a:srgbClr val="FFFFFF"/>
                </a:solidFill>
                <a:latin typeface="Josefin Sans"/>
                <a:ea typeface="Josefin Sans"/>
                <a:cs typeface="Josefin Sans"/>
                <a:sym typeface="Josefin Sans"/>
              </a:rPr>
              <a:t>stage</a:t>
            </a:r>
            <a:endParaRPr sz="1700">
              <a:solidFill>
                <a:srgbClr val="FFFFFF"/>
              </a:solidFill>
            </a:endParaRPr>
          </a:p>
        </p:txBody>
      </p:sp>
      <p:sp>
        <p:nvSpPr>
          <p:cNvPr id="338" name="Google Shape;338;p51"/>
          <p:cNvSpPr txBox="1"/>
          <p:nvPr/>
        </p:nvSpPr>
        <p:spPr>
          <a:xfrm>
            <a:off x="2255700" y="4076525"/>
            <a:ext cx="1173300" cy="984300"/>
          </a:xfrm>
          <a:prstGeom prst="rect">
            <a:avLst/>
          </a:prstGeom>
          <a:solidFill>
            <a:srgbClr val="F6B26B"/>
          </a:solidFill>
          <a:ln cap="flat" cmpd="sng" w="9525">
            <a:solidFill>
              <a:srgbClr val="F6B2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Most sensitive areas for its initiating</a:t>
            </a:r>
            <a:endParaRPr>
              <a:latin typeface="Josefin Sans"/>
              <a:ea typeface="Josefin Sans"/>
              <a:cs typeface="Josefin Sans"/>
              <a:sym typeface="Josefin Sans"/>
            </a:endParaRPr>
          </a:p>
        </p:txBody>
      </p:sp>
      <p:sp>
        <p:nvSpPr>
          <p:cNvPr id="339" name="Google Shape;339;p51"/>
          <p:cNvSpPr txBox="1"/>
          <p:nvPr/>
        </p:nvSpPr>
        <p:spPr>
          <a:xfrm>
            <a:off x="3836600" y="4076525"/>
            <a:ext cx="2794500" cy="984300"/>
          </a:xfrm>
          <a:prstGeom prst="rect">
            <a:avLst/>
          </a:prstGeom>
          <a:noFill/>
          <a:ln cap="flat" cmpd="sng" w="9525">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Are located in a ring around the pharyngeal opening including the tonsillar pillars. </a:t>
            </a:r>
            <a:endParaRPr>
              <a:latin typeface="Cairo"/>
              <a:ea typeface="Cairo"/>
              <a:cs typeface="Cairo"/>
              <a:sym typeface="Cairo"/>
            </a:endParaRPr>
          </a:p>
        </p:txBody>
      </p:sp>
      <p:sp>
        <p:nvSpPr>
          <p:cNvPr id="340" name="Google Shape;340;p51"/>
          <p:cNvSpPr txBox="1"/>
          <p:nvPr/>
        </p:nvSpPr>
        <p:spPr>
          <a:xfrm>
            <a:off x="2272325" y="5277500"/>
            <a:ext cx="1173300" cy="984300"/>
          </a:xfrm>
          <a:prstGeom prst="rect">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Josefin Sans"/>
                <a:ea typeface="Josefin Sans"/>
                <a:cs typeface="Josefin Sans"/>
                <a:sym typeface="Josefin Sans"/>
              </a:rPr>
              <a:t>Sensory</a:t>
            </a:r>
            <a:endParaRPr>
              <a:latin typeface="Josefin Sans"/>
              <a:ea typeface="Josefin Sans"/>
              <a:cs typeface="Josefin Sans"/>
              <a:sym typeface="Josefin Sans"/>
            </a:endParaRPr>
          </a:p>
          <a:p>
            <a:pPr indent="0" lvl="0" marL="0" rtl="0" algn="ctr">
              <a:spcBef>
                <a:spcPts val="0"/>
              </a:spcBef>
              <a:spcAft>
                <a:spcPts val="0"/>
              </a:spcAft>
              <a:buClr>
                <a:schemeClr val="dk1"/>
              </a:buClr>
              <a:buSzPts val="1100"/>
              <a:buFont typeface="Arial"/>
              <a:buNone/>
            </a:pPr>
            <a:r>
              <a:rPr lang="en">
                <a:latin typeface="Josefin Sans"/>
                <a:ea typeface="Josefin Sans"/>
                <a:cs typeface="Josefin Sans"/>
                <a:sym typeface="Josefin Sans"/>
              </a:rPr>
              <a:t>impulse</a:t>
            </a:r>
            <a:r>
              <a:rPr lang="en">
                <a:latin typeface="Josefin Sans"/>
                <a:ea typeface="Josefin Sans"/>
                <a:cs typeface="Josefin Sans"/>
                <a:sym typeface="Josefin Sans"/>
              </a:rPr>
              <a:t>s</a:t>
            </a:r>
            <a:endParaRPr>
              <a:latin typeface="Josefin Sans"/>
              <a:ea typeface="Josefin Sans"/>
              <a:cs typeface="Josefin Sans"/>
              <a:sym typeface="Josefin Sans"/>
            </a:endParaRPr>
          </a:p>
        </p:txBody>
      </p:sp>
      <p:sp>
        <p:nvSpPr>
          <p:cNvPr id="341" name="Google Shape;341;p51"/>
          <p:cNvSpPr txBox="1"/>
          <p:nvPr/>
        </p:nvSpPr>
        <p:spPr>
          <a:xfrm>
            <a:off x="3836600" y="5273588"/>
            <a:ext cx="2794500" cy="984300"/>
          </a:xfrm>
          <a:prstGeom prst="rect">
            <a:avLst/>
          </a:prstGeom>
          <a:noFill/>
          <a:ln cap="flat" cmpd="sng" w="952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Are received by the nucleus tractus solitarius via the medulla oblongata through the 5th &amp; 9th cranial nerves. </a:t>
            </a:r>
            <a:endParaRPr>
              <a:latin typeface="Cairo"/>
              <a:ea typeface="Cairo"/>
              <a:cs typeface="Cairo"/>
              <a:sym typeface="Cairo"/>
            </a:endParaRPr>
          </a:p>
        </p:txBody>
      </p:sp>
      <p:sp>
        <p:nvSpPr>
          <p:cNvPr id="342" name="Google Shape;342;p51"/>
          <p:cNvSpPr txBox="1"/>
          <p:nvPr/>
        </p:nvSpPr>
        <p:spPr>
          <a:xfrm>
            <a:off x="2282975" y="6497350"/>
            <a:ext cx="1173300" cy="984300"/>
          </a:xfrm>
          <a:prstGeom prst="rect">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latin typeface="Josefin Sans"/>
                <a:ea typeface="Josefin Sans"/>
                <a:cs typeface="Josefin Sans"/>
                <a:sym typeface="Josefin Sans"/>
              </a:rPr>
              <a:t>Swallowing</a:t>
            </a:r>
            <a:endParaRPr>
              <a:latin typeface="Josefin Sans"/>
              <a:ea typeface="Josefin Sans"/>
              <a:cs typeface="Josefin Sans"/>
              <a:sym typeface="Josefin Sans"/>
            </a:endParaRPr>
          </a:p>
          <a:p>
            <a:pPr indent="0" lvl="0" marL="0" rtl="0" algn="ctr">
              <a:spcBef>
                <a:spcPts val="0"/>
              </a:spcBef>
              <a:spcAft>
                <a:spcPts val="0"/>
              </a:spcAft>
              <a:buClr>
                <a:schemeClr val="dk1"/>
              </a:buClr>
              <a:buSzPts val="1100"/>
              <a:buFont typeface="Arial"/>
              <a:buNone/>
            </a:pPr>
            <a:r>
              <a:rPr lang="en">
                <a:latin typeface="Josefin Sans"/>
                <a:ea typeface="Josefin Sans"/>
                <a:cs typeface="Josefin Sans"/>
                <a:sym typeface="Josefin Sans"/>
              </a:rPr>
              <a:t>center</a:t>
            </a:r>
            <a:endParaRPr>
              <a:latin typeface="Josefin Sans"/>
              <a:ea typeface="Josefin Sans"/>
              <a:cs typeface="Josefin Sans"/>
              <a:sym typeface="Josefin Sans"/>
            </a:endParaRPr>
          </a:p>
          <a:p>
            <a:pPr indent="0" lvl="0" marL="0" rtl="0" algn="ctr">
              <a:spcBef>
                <a:spcPts val="0"/>
              </a:spcBef>
              <a:spcAft>
                <a:spcPts val="0"/>
              </a:spcAft>
              <a:buClr>
                <a:schemeClr val="dk1"/>
              </a:buClr>
              <a:buSzPts val="1100"/>
              <a:buFont typeface="Arial"/>
              <a:buNone/>
            </a:pPr>
            <a:r>
              <a:rPr lang="en">
                <a:latin typeface="Josefin Sans"/>
                <a:ea typeface="Josefin Sans"/>
                <a:cs typeface="Josefin Sans"/>
                <a:sym typeface="Josefin Sans"/>
              </a:rPr>
              <a:t>initiates</a:t>
            </a:r>
            <a:endParaRPr>
              <a:latin typeface="Josefin Sans"/>
              <a:ea typeface="Josefin Sans"/>
              <a:cs typeface="Josefin Sans"/>
              <a:sym typeface="Josefin Sans"/>
            </a:endParaRPr>
          </a:p>
        </p:txBody>
      </p:sp>
      <p:sp>
        <p:nvSpPr>
          <p:cNvPr id="343" name="Google Shape;343;p51"/>
          <p:cNvSpPr txBox="1"/>
          <p:nvPr/>
        </p:nvSpPr>
        <p:spPr>
          <a:xfrm>
            <a:off x="3802575" y="6514475"/>
            <a:ext cx="2794500" cy="936300"/>
          </a:xfrm>
          <a:prstGeom prst="rect">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Automatic successive stages of swallowing initiated by neuronal areas </a:t>
            </a:r>
            <a:r>
              <a:rPr lang="en">
                <a:latin typeface="Cairo"/>
                <a:ea typeface="Cairo"/>
                <a:cs typeface="Cairo"/>
                <a:sym typeface="Cairo"/>
              </a:rPr>
              <a:t>of the</a:t>
            </a:r>
            <a:r>
              <a:rPr lang="en">
                <a:latin typeface="Cairo"/>
                <a:ea typeface="Cairo"/>
                <a:cs typeface="Cairo"/>
                <a:sym typeface="Cairo"/>
              </a:rPr>
              <a:t> reticular substance of medulla &amp; lower portion of pons. </a:t>
            </a:r>
            <a:endParaRPr>
              <a:latin typeface="Cairo"/>
              <a:ea typeface="Cairo"/>
              <a:cs typeface="Cairo"/>
              <a:sym typeface="Cairo"/>
            </a:endParaRPr>
          </a:p>
        </p:txBody>
      </p:sp>
      <p:sp>
        <p:nvSpPr>
          <p:cNvPr id="344" name="Google Shape;344;p51"/>
          <p:cNvSpPr txBox="1"/>
          <p:nvPr/>
        </p:nvSpPr>
        <p:spPr>
          <a:xfrm>
            <a:off x="2282975" y="7784450"/>
            <a:ext cx="1173300" cy="984300"/>
          </a:xfrm>
          <a:prstGeom prst="rect">
            <a:avLst/>
          </a:prstGeom>
          <a:solidFill>
            <a:srgbClr val="6FA8DC"/>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Josefin Sans"/>
                <a:ea typeface="Josefin Sans"/>
                <a:cs typeface="Josefin Sans"/>
                <a:sym typeface="Josefin Sans"/>
              </a:rPr>
              <a:t>Motor impulses to pharynx</a:t>
            </a:r>
            <a:endParaRPr>
              <a:latin typeface="Josefin Sans"/>
              <a:ea typeface="Josefin Sans"/>
              <a:cs typeface="Josefin Sans"/>
              <a:sym typeface="Josefin Sans"/>
            </a:endParaRPr>
          </a:p>
        </p:txBody>
      </p:sp>
      <p:sp>
        <p:nvSpPr>
          <p:cNvPr id="345" name="Google Shape;345;p51"/>
          <p:cNvSpPr txBox="1"/>
          <p:nvPr/>
        </p:nvSpPr>
        <p:spPr>
          <a:xfrm>
            <a:off x="3802575" y="7784450"/>
            <a:ext cx="2794500" cy="9843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Are transmitted from the swallowing center by the 5th, 9th, 10th, and 12th cranial nerves and few of the superior cervical nerves. </a:t>
            </a:r>
            <a:endParaRPr>
              <a:latin typeface="Cairo"/>
              <a:ea typeface="Cairo"/>
              <a:cs typeface="Cairo"/>
              <a:sym typeface="Cairo"/>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cxnSp>
        <p:nvCxnSpPr>
          <p:cNvPr id="346" name="Google Shape;346;p51"/>
          <p:cNvCxnSpPr>
            <a:stCxn id="338" idx="3"/>
            <a:endCxn id="339" idx="1"/>
          </p:cNvCxnSpPr>
          <p:nvPr/>
        </p:nvCxnSpPr>
        <p:spPr>
          <a:xfrm>
            <a:off x="3429000" y="4568675"/>
            <a:ext cx="407700" cy="0"/>
          </a:xfrm>
          <a:prstGeom prst="straightConnector1">
            <a:avLst/>
          </a:prstGeom>
          <a:noFill/>
          <a:ln cap="flat" cmpd="sng" w="9525">
            <a:solidFill>
              <a:srgbClr val="E69138"/>
            </a:solidFill>
            <a:prstDash val="solid"/>
            <a:round/>
            <a:headEnd len="med" w="med" type="none"/>
            <a:tailEnd len="med" w="med" type="stealth"/>
          </a:ln>
        </p:spPr>
      </p:cxnSp>
      <p:cxnSp>
        <p:nvCxnSpPr>
          <p:cNvPr id="347" name="Google Shape;347;p51"/>
          <p:cNvCxnSpPr>
            <a:stCxn id="340" idx="3"/>
            <a:endCxn id="341" idx="1"/>
          </p:cNvCxnSpPr>
          <p:nvPr/>
        </p:nvCxnSpPr>
        <p:spPr>
          <a:xfrm flipH="1" rot="10800000">
            <a:off x="3445625" y="5765750"/>
            <a:ext cx="390900" cy="3900"/>
          </a:xfrm>
          <a:prstGeom prst="straightConnector1">
            <a:avLst/>
          </a:prstGeom>
          <a:noFill/>
          <a:ln cap="flat" cmpd="sng" w="9525">
            <a:solidFill>
              <a:srgbClr val="F1C232"/>
            </a:solidFill>
            <a:prstDash val="solid"/>
            <a:round/>
            <a:headEnd len="med" w="med" type="none"/>
            <a:tailEnd len="med" w="med" type="stealth"/>
          </a:ln>
        </p:spPr>
      </p:cxnSp>
      <p:cxnSp>
        <p:nvCxnSpPr>
          <p:cNvPr id="348" name="Google Shape;348;p51"/>
          <p:cNvCxnSpPr>
            <a:stCxn id="342" idx="3"/>
            <a:endCxn id="343" idx="1"/>
          </p:cNvCxnSpPr>
          <p:nvPr/>
        </p:nvCxnSpPr>
        <p:spPr>
          <a:xfrm flipH="1" rot="10800000">
            <a:off x="3456275" y="6982600"/>
            <a:ext cx="346200" cy="6900"/>
          </a:xfrm>
          <a:prstGeom prst="straightConnector1">
            <a:avLst/>
          </a:prstGeom>
          <a:noFill/>
          <a:ln cap="flat" cmpd="sng" w="9525">
            <a:solidFill>
              <a:srgbClr val="6AA84F"/>
            </a:solidFill>
            <a:prstDash val="solid"/>
            <a:round/>
            <a:headEnd len="med" w="med" type="none"/>
            <a:tailEnd len="med" w="med" type="stealth"/>
          </a:ln>
        </p:spPr>
      </p:cxnSp>
      <p:cxnSp>
        <p:nvCxnSpPr>
          <p:cNvPr id="349" name="Google Shape;349;p51"/>
          <p:cNvCxnSpPr>
            <a:stCxn id="344" idx="3"/>
            <a:endCxn id="345" idx="1"/>
          </p:cNvCxnSpPr>
          <p:nvPr/>
        </p:nvCxnSpPr>
        <p:spPr>
          <a:xfrm>
            <a:off x="3456275" y="8276600"/>
            <a:ext cx="346200" cy="0"/>
          </a:xfrm>
          <a:prstGeom prst="straightConnector1">
            <a:avLst/>
          </a:prstGeom>
          <a:noFill/>
          <a:ln cap="flat" cmpd="sng" w="9525">
            <a:solidFill>
              <a:srgbClr val="3D85C6"/>
            </a:solidFill>
            <a:prstDash val="solid"/>
            <a:round/>
            <a:headEnd len="med" w="med" type="none"/>
            <a:tailEnd len="med" w="med" type="stealth"/>
          </a:ln>
        </p:spPr>
      </p:cxnSp>
      <p:sp>
        <p:nvSpPr>
          <p:cNvPr id="350" name="Google Shape;350;p51"/>
          <p:cNvSpPr txBox="1"/>
          <p:nvPr/>
        </p:nvSpPr>
        <p:spPr>
          <a:xfrm>
            <a:off x="2770869" y="1247843"/>
            <a:ext cx="1520100" cy="49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999999"/>
                </a:solidFill>
                <a:latin typeface="Cairo"/>
                <a:ea typeface="Cairo"/>
                <a:cs typeface="Cairo"/>
                <a:sym typeface="Cairo"/>
              </a:rPr>
              <a:t>“Sphincter relaxed”</a:t>
            </a:r>
            <a:endParaRPr sz="900"/>
          </a:p>
        </p:txBody>
      </p:sp>
      <p:sp>
        <p:nvSpPr>
          <p:cNvPr id="351" name="Google Shape;351;p51"/>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2" name="Google Shape;352;p51"/>
          <p:cNvCxnSpPr>
            <a:stCxn id="337" idx="4"/>
            <a:endCxn id="344" idx="1"/>
          </p:cNvCxnSpPr>
          <p:nvPr/>
        </p:nvCxnSpPr>
        <p:spPr>
          <a:xfrm flipH="1" rot="-5400000">
            <a:off x="1126525" y="7120300"/>
            <a:ext cx="1052100" cy="1260600"/>
          </a:xfrm>
          <a:prstGeom prst="bentConnector2">
            <a:avLst/>
          </a:prstGeom>
          <a:noFill/>
          <a:ln cap="flat" cmpd="sng" w="9525">
            <a:solidFill>
              <a:srgbClr val="E06666"/>
            </a:solidFill>
            <a:prstDash val="solid"/>
            <a:round/>
            <a:headEnd len="med" w="med" type="none"/>
            <a:tailEnd len="med" w="med" type="stealth"/>
          </a:ln>
        </p:spPr>
      </p:cxnSp>
      <p:cxnSp>
        <p:nvCxnSpPr>
          <p:cNvPr id="353" name="Google Shape;353;p51"/>
          <p:cNvCxnSpPr>
            <a:stCxn id="337" idx="0"/>
            <a:endCxn id="338" idx="1"/>
          </p:cNvCxnSpPr>
          <p:nvPr/>
        </p:nvCxnSpPr>
        <p:spPr>
          <a:xfrm rot="-5400000">
            <a:off x="1170775" y="4420150"/>
            <a:ext cx="936300" cy="1233300"/>
          </a:xfrm>
          <a:prstGeom prst="bentConnector2">
            <a:avLst/>
          </a:prstGeom>
          <a:noFill/>
          <a:ln cap="flat" cmpd="sng" w="9525">
            <a:solidFill>
              <a:srgbClr val="E06666"/>
            </a:solidFill>
            <a:prstDash val="solid"/>
            <a:round/>
            <a:headEnd len="med" w="med" type="none"/>
            <a:tailEnd len="med" w="med" type="stealth"/>
          </a:ln>
        </p:spPr>
      </p:cxnSp>
      <p:cxnSp>
        <p:nvCxnSpPr>
          <p:cNvPr id="354" name="Google Shape;354;p51"/>
          <p:cNvCxnSpPr>
            <a:stCxn id="337" idx="7"/>
            <a:endCxn id="340" idx="1"/>
          </p:cNvCxnSpPr>
          <p:nvPr/>
        </p:nvCxnSpPr>
        <p:spPr>
          <a:xfrm>
            <a:off x="1668853" y="5756780"/>
            <a:ext cx="603600" cy="12900"/>
          </a:xfrm>
          <a:prstGeom prst="straightConnector1">
            <a:avLst/>
          </a:prstGeom>
          <a:noFill/>
          <a:ln cap="flat" cmpd="sng" w="9525">
            <a:solidFill>
              <a:srgbClr val="E06666"/>
            </a:solidFill>
            <a:prstDash val="solid"/>
            <a:round/>
            <a:headEnd len="med" w="med" type="none"/>
            <a:tailEnd len="med" w="med" type="stealth"/>
          </a:ln>
        </p:spPr>
      </p:cxnSp>
      <p:cxnSp>
        <p:nvCxnSpPr>
          <p:cNvPr id="355" name="Google Shape;355;p51"/>
          <p:cNvCxnSpPr>
            <a:stCxn id="337" idx="5"/>
            <a:endCxn id="342" idx="1"/>
          </p:cNvCxnSpPr>
          <p:nvPr/>
        </p:nvCxnSpPr>
        <p:spPr>
          <a:xfrm>
            <a:off x="1668853" y="6972720"/>
            <a:ext cx="614100" cy="16800"/>
          </a:xfrm>
          <a:prstGeom prst="straightConnector1">
            <a:avLst/>
          </a:prstGeom>
          <a:noFill/>
          <a:ln cap="flat" cmpd="sng" w="9525">
            <a:solidFill>
              <a:srgbClr val="E06666"/>
            </a:solidFill>
            <a:prstDash val="solid"/>
            <a:round/>
            <a:headEnd len="med" w="med" type="none"/>
            <a:tailEnd len="med" w="med" type="stealth"/>
          </a:ln>
        </p:spPr>
      </p:cxnSp>
      <p:pic>
        <p:nvPicPr>
          <p:cNvPr id="356" name="Google Shape;356;p51"/>
          <p:cNvPicPr preferRelativeResize="0"/>
          <p:nvPr/>
        </p:nvPicPr>
        <p:blipFill>
          <a:blip r:embed="rId4">
            <a:alphaModFix/>
          </a:blip>
          <a:stretch>
            <a:fillRect/>
          </a:stretch>
        </p:blipFill>
        <p:spPr>
          <a:xfrm>
            <a:off x="508750" y="8349900"/>
            <a:ext cx="1427925" cy="1386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2"/>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52"/>
          <p:cNvSpPr txBox="1"/>
          <p:nvPr/>
        </p:nvSpPr>
        <p:spPr>
          <a:xfrm>
            <a:off x="293399" y="57703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45818E"/>
                </a:solidFill>
                <a:latin typeface="Josefin Sans"/>
                <a:ea typeface="Josefin Sans"/>
                <a:cs typeface="Josefin Sans"/>
                <a:sym typeface="Josefin Sans"/>
              </a:rPr>
              <a:t>III- </a:t>
            </a:r>
            <a:r>
              <a:rPr b="1" lang="en" sz="1800">
                <a:solidFill>
                  <a:srgbClr val="45818E"/>
                </a:solidFill>
                <a:latin typeface="Josefin Sans"/>
                <a:ea typeface="Josefin Sans"/>
                <a:cs typeface="Josefin Sans"/>
                <a:sym typeface="Josefin Sans"/>
              </a:rPr>
              <a:t>The Esophageal Stage : </a:t>
            </a:r>
            <a:endParaRPr b="1" sz="1800">
              <a:solidFill>
                <a:srgbClr val="45818E"/>
              </a:solidFill>
              <a:latin typeface="Josefin Sans"/>
              <a:ea typeface="Josefin Sans"/>
              <a:cs typeface="Josefin Sans"/>
              <a:sym typeface="Josefin Sans"/>
            </a:endParaRPr>
          </a:p>
        </p:txBody>
      </p:sp>
      <p:sp>
        <p:nvSpPr>
          <p:cNvPr id="363" name="Google Shape;363;p52"/>
          <p:cNvSpPr txBox="1"/>
          <p:nvPr/>
        </p:nvSpPr>
        <p:spPr>
          <a:xfrm>
            <a:off x="192750" y="1025526"/>
            <a:ext cx="6472500" cy="1766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The esophagus is a conduit to move food rapidly from the pharynx to the stomach.</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The esophageal stage is controlled partly by the swallowing reflex and partly by the enteric nervous system (ENS). In case of vagotomy enteric nervous</a:t>
            </a:r>
            <a:br>
              <a:rPr lang="en">
                <a:latin typeface="Cairo"/>
                <a:ea typeface="Cairo"/>
                <a:cs typeface="Cairo"/>
                <a:sym typeface="Cairo"/>
              </a:rPr>
            </a:br>
            <a:r>
              <a:rPr lang="en">
                <a:latin typeface="Cairo"/>
                <a:ea typeface="Cairo"/>
                <a:cs typeface="Cairo"/>
                <a:sym typeface="Cairo"/>
              </a:rPr>
              <a:t>system takes over.</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Physiologically, esophagus is divided into three functionally distinct regions:</a:t>
            </a:r>
            <a:br>
              <a:rPr lang="en">
                <a:latin typeface="Cairo"/>
                <a:ea typeface="Cairo"/>
                <a:cs typeface="Cairo"/>
                <a:sym typeface="Cairo"/>
              </a:rPr>
            </a:br>
            <a:endParaRPr>
              <a:latin typeface="Cairo"/>
              <a:ea typeface="Cairo"/>
              <a:cs typeface="Cairo"/>
              <a:sym typeface="Cairo"/>
            </a:endParaRPr>
          </a:p>
        </p:txBody>
      </p:sp>
      <p:sp>
        <p:nvSpPr>
          <p:cNvPr id="364" name="Google Shape;364;p52"/>
          <p:cNvSpPr txBox="1"/>
          <p:nvPr/>
        </p:nvSpPr>
        <p:spPr>
          <a:xfrm>
            <a:off x="964750" y="2370600"/>
            <a:ext cx="5486400" cy="757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Upper esophageal sphincter (UES)</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Esophageal Body</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Lower esophageal sphincter (UES)</a:t>
            </a:r>
            <a:br>
              <a:rPr lang="en">
                <a:latin typeface="Cairo"/>
                <a:ea typeface="Cairo"/>
                <a:cs typeface="Cairo"/>
                <a:sym typeface="Cairo"/>
              </a:rPr>
            </a:br>
            <a:endParaRPr>
              <a:latin typeface="Cairo"/>
              <a:ea typeface="Cairo"/>
              <a:cs typeface="Cairo"/>
              <a:sym typeface="Cairo"/>
            </a:endParaRPr>
          </a:p>
        </p:txBody>
      </p:sp>
      <p:sp>
        <p:nvSpPr>
          <p:cNvPr id="365" name="Google Shape;365;p52"/>
          <p:cNvSpPr txBox="1"/>
          <p:nvPr/>
        </p:nvSpPr>
        <p:spPr>
          <a:xfrm>
            <a:off x="293400" y="3836273"/>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u="sng">
              <a:solidFill>
                <a:srgbClr val="134F5C"/>
              </a:solidFill>
              <a:latin typeface="Josefin Sans"/>
              <a:ea typeface="Josefin Sans"/>
              <a:cs typeface="Josefin Sans"/>
              <a:sym typeface="Josefin Sans"/>
            </a:endParaRPr>
          </a:p>
          <a:p>
            <a:pPr indent="0" lvl="0" marL="0" rtl="0" algn="l">
              <a:spcBef>
                <a:spcPts val="0"/>
              </a:spcBef>
              <a:spcAft>
                <a:spcPts val="0"/>
              </a:spcAft>
              <a:buNone/>
            </a:pPr>
            <a:r>
              <a:t/>
            </a:r>
            <a:endParaRPr/>
          </a:p>
        </p:txBody>
      </p:sp>
      <p:sp>
        <p:nvSpPr>
          <p:cNvPr id="366" name="Google Shape;366;p52"/>
          <p:cNvSpPr/>
          <p:nvPr/>
        </p:nvSpPr>
        <p:spPr>
          <a:xfrm>
            <a:off x="461556" y="3643800"/>
            <a:ext cx="1396500" cy="11841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Josefin Sans"/>
                <a:ea typeface="Josefin Sans"/>
                <a:cs typeface="Josefin Sans"/>
                <a:sym typeface="Josefin Sans"/>
              </a:rPr>
              <a:t>The upper 1/3 of the esophagus:</a:t>
            </a:r>
            <a:endParaRPr>
              <a:solidFill>
                <a:srgbClr val="FFFFFF"/>
              </a:solidFill>
              <a:latin typeface="Josefin Sans"/>
              <a:ea typeface="Josefin Sans"/>
              <a:cs typeface="Josefin Sans"/>
              <a:sym typeface="Josefin Sans"/>
            </a:endParaRPr>
          </a:p>
        </p:txBody>
      </p:sp>
      <p:sp>
        <p:nvSpPr>
          <p:cNvPr id="367" name="Google Shape;367;p52"/>
          <p:cNvSpPr/>
          <p:nvPr/>
        </p:nvSpPr>
        <p:spPr>
          <a:xfrm>
            <a:off x="461548" y="5039995"/>
            <a:ext cx="1396500" cy="1184100"/>
          </a:xfrm>
          <a:prstGeom prst="roundRect">
            <a:avLst>
              <a:gd fmla="val 16667" name="adj"/>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Josefin Sans"/>
                <a:ea typeface="Josefin Sans"/>
                <a:cs typeface="Josefin Sans"/>
                <a:sym typeface="Josefin Sans"/>
              </a:rPr>
              <a:t>The lower 2/3 of the esophagus:</a:t>
            </a:r>
            <a:endParaRPr>
              <a:solidFill>
                <a:srgbClr val="FFFFFF"/>
              </a:solidFill>
              <a:latin typeface="Josefin Sans"/>
              <a:ea typeface="Josefin Sans"/>
              <a:cs typeface="Josefin Sans"/>
              <a:sym typeface="Josefin Sans"/>
            </a:endParaRPr>
          </a:p>
        </p:txBody>
      </p:sp>
      <p:sp>
        <p:nvSpPr>
          <p:cNvPr id="368" name="Google Shape;368;p52"/>
          <p:cNvSpPr/>
          <p:nvPr/>
        </p:nvSpPr>
        <p:spPr>
          <a:xfrm>
            <a:off x="461548" y="6436197"/>
            <a:ext cx="1396500" cy="11841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Josefin Sans"/>
                <a:ea typeface="Josefin Sans"/>
                <a:cs typeface="Josefin Sans"/>
                <a:sym typeface="Josefin Sans"/>
              </a:rPr>
              <a:t>The swallowing reflex closes UES:</a:t>
            </a:r>
            <a:endParaRPr>
              <a:solidFill>
                <a:srgbClr val="FFFFFF"/>
              </a:solidFill>
              <a:latin typeface="Josefin Sans"/>
              <a:ea typeface="Josefin Sans"/>
              <a:cs typeface="Josefin Sans"/>
              <a:sym typeface="Josefin Sans"/>
            </a:endParaRPr>
          </a:p>
        </p:txBody>
      </p:sp>
      <p:sp>
        <p:nvSpPr>
          <p:cNvPr id="369" name="Google Shape;369;p52"/>
          <p:cNvSpPr/>
          <p:nvPr/>
        </p:nvSpPr>
        <p:spPr>
          <a:xfrm>
            <a:off x="1927600" y="3693900"/>
            <a:ext cx="4561800" cy="1124100"/>
          </a:xfrm>
          <a:prstGeom prst="homePlate">
            <a:avLst>
              <a:gd fmla="val 50000" name="adj"/>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Striated muscle (peristaltic waves are controlled by impulses from IX and X nerves)</a:t>
            </a:r>
            <a:endParaRPr/>
          </a:p>
        </p:txBody>
      </p:sp>
      <p:sp>
        <p:nvSpPr>
          <p:cNvPr id="370" name="Google Shape;370;p52"/>
          <p:cNvSpPr/>
          <p:nvPr/>
        </p:nvSpPr>
        <p:spPr>
          <a:xfrm>
            <a:off x="1927600" y="5095045"/>
            <a:ext cx="4561800" cy="1124100"/>
          </a:xfrm>
          <a:prstGeom prst="homePlate">
            <a:avLst>
              <a:gd fmla="val 50000" name="adj"/>
            </a:avLst>
          </a:prstGeom>
          <a:solidFill>
            <a:srgbClr val="EA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Smooth muscle (controlled by the X nerve through connections with esophageal myenteric nervous system).</a:t>
            </a:r>
            <a:endParaRPr/>
          </a:p>
        </p:txBody>
      </p:sp>
      <p:sp>
        <p:nvSpPr>
          <p:cNvPr id="371" name="Google Shape;371;p52"/>
          <p:cNvSpPr/>
          <p:nvPr/>
        </p:nvSpPr>
        <p:spPr>
          <a:xfrm>
            <a:off x="1927600" y="6496188"/>
            <a:ext cx="4561800" cy="1124100"/>
          </a:xfrm>
          <a:prstGeom prst="homePlate">
            <a:avLst>
              <a:gd fmla="val 50000" name="adj"/>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A peristaltic wave begins just below UES when bolus pass through it and traverse the entire esophagus.</a:t>
            </a:r>
            <a:endParaRPr/>
          </a:p>
        </p:txBody>
      </p:sp>
      <p:sp>
        <p:nvSpPr>
          <p:cNvPr id="372" name="Google Shape;372;p52"/>
          <p:cNvSpPr/>
          <p:nvPr/>
        </p:nvSpPr>
        <p:spPr>
          <a:xfrm>
            <a:off x="461538" y="7832399"/>
            <a:ext cx="1396500" cy="1184100"/>
          </a:xfrm>
          <a:prstGeom prst="roundRect">
            <a:avLst>
              <a:gd fmla="val 16667" name="adj"/>
            </a:avLst>
          </a:prstGeom>
          <a:solidFill>
            <a:srgbClr val="674E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Josefin Sans"/>
                <a:ea typeface="Josefin Sans"/>
                <a:cs typeface="Josefin Sans"/>
                <a:sym typeface="Josefin Sans"/>
              </a:rPr>
              <a:t>The lower esophageal sphincter:</a:t>
            </a:r>
            <a:endParaRPr>
              <a:solidFill>
                <a:srgbClr val="FFFFFF"/>
              </a:solidFill>
              <a:latin typeface="Josefin Sans"/>
              <a:ea typeface="Josefin Sans"/>
              <a:cs typeface="Josefin Sans"/>
              <a:sym typeface="Josefin Sans"/>
            </a:endParaRPr>
          </a:p>
        </p:txBody>
      </p:sp>
      <p:sp>
        <p:nvSpPr>
          <p:cNvPr id="373" name="Google Shape;373;p52"/>
          <p:cNvSpPr/>
          <p:nvPr/>
        </p:nvSpPr>
        <p:spPr>
          <a:xfrm>
            <a:off x="1927600" y="7862410"/>
            <a:ext cx="4561800" cy="1124100"/>
          </a:xfrm>
          <a:prstGeom prst="homePlate">
            <a:avLst>
              <a:gd fmla="val 50000" name="adj"/>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iro"/>
                <a:ea typeface="Cairo"/>
                <a:cs typeface="Cairo"/>
                <a:sym typeface="Cairo"/>
              </a:rPr>
              <a:t>Relaxes and the bolus enters the stomach.</a:t>
            </a:r>
            <a:endParaRPr>
              <a:latin typeface="Cairo"/>
              <a:ea typeface="Cairo"/>
              <a:cs typeface="Cairo"/>
              <a:sym typeface="Cairo"/>
            </a:endParaRPr>
          </a:p>
          <a:p>
            <a:pPr indent="0" lvl="0" marL="0" rtl="0" algn="l">
              <a:spcBef>
                <a:spcPts val="0"/>
              </a:spcBef>
              <a:spcAft>
                <a:spcPts val="0"/>
              </a:spcAft>
              <a:buNone/>
            </a:pPr>
            <a:r>
              <a:rPr lang="en" sz="1300">
                <a:solidFill>
                  <a:srgbClr val="999999"/>
                </a:solidFill>
                <a:latin typeface="Cairo"/>
                <a:ea typeface="Cairo"/>
                <a:cs typeface="Cairo"/>
                <a:sym typeface="Cairo"/>
              </a:rPr>
              <a:t>“Receptive relaxation”</a:t>
            </a:r>
            <a:endParaRPr>
              <a:latin typeface="Cairo"/>
              <a:ea typeface="Cairo"/>
              <a:cs typeface="Cairo"/>
              <a:sym typeface="Cairo"/>
            </a:endParaRPr>
          </a:p>
        </p:txBody>
      </p:sp>
      <p:sp>
        <p:nvSpPr>
          <p:cNvPr id="374" name="Google Shape;374;p52"/>
          <p:cNvSpPr txBox="1"/>
          <p:nvPr/>
        </p:nvSpPr>
        <p:spPr>
          <a:xfrm>
            <a:off x="2204048" y="1906775"/>
            <a:ext cx="2853600" cy="31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999999"/>
                </a:solidFill>
                <a:latin typeface="Cairo"/>
                <a:ea typeface="Cairo"/>
                <a:cs typeface="Cairo"/>
                <a:sym typeface="Cairo"/>
              </a:rPr>
              <a:t>Vagotomy: cutting of vagus nerve</a:t>
            </a:r>
            <a:endParaRPr sz="900">
              <a:latin typeface="Cairo"/>
              <a:ea typeface="Cairo"/>
              <a:cs typeface="Cairo"/>
              <a:sym typeface="Cairo"/>
            </a:endParaRPr>
          </a:p>
        </p:txBody>
      </p:sp>
      <p:sp>
        <p:nvSpPr>
          <p:cNvPr id="375" name="Google Shape;375;p52"/>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3"/>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1" name="Google Shape;381;p53"/>
          <p:cNvPicPr preferRelativeResize="0"/>
          <p:nvPr/>
        </p:nvPicPr>
        <p:blipFill rotWithShape="1">
          <a:blip r:embed="rId3">
            <a:alphaModFix/>
          </a:blip>
          <a:srcRect b="0" l="2669" r="-2670" t="0"/>
          <a:stretch/>
        </p:blipFill>
        <p:spPr>
          <a:xfrm>
            <a:off x="197303" y="1132665"/>
            <a:ext cx="2716199" cy="1518072"/>
          </a:xfrm>
          <a:prstGeom prst="rect">
            <a:avLst/>
          </a:prstGeom>
          <a:noFill/>
          <a:ln>
            <a:noFill/>
          </a:ln>
        </p:spPr>
      </p:pic>
      <p:sp>
        <p:nvSpPr>
          <p:cNvPr id="382" name="Google Shape;382;p53"/>
          <p:cNvSpPr txBox="1"/>
          <p:nvPr/>
        </p:nvSpPr>
        <p:spPr>
          <a:xfrm>
            <a:off x="263825" y="370225"/>
            <a:ext cx="54864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134F5C"/>
                </a:solidFill>
                <a:highlight>
                  <a:srgbClr val="EFEFEF"/>
                </a:highlight>
                <a:latin typeface="Josefin Sans"/>
                <a:ea typeface="Josefin Sans"/>
                <a:cs typeface="Josefin Sans"/>
                <a:sym typeface="Josefin Sans"/>
              </a:rPr>
              <a:t>Esophageal peristalsis: </a:t>
            </a:r>
            <a:endParaRPr>
              <a:highlight>
                <a:srgbClr val="EFEFEF"/>
              </a:highlight>
            </a:endParaRPr>
          </a:p>
        </p:txBody>
      </p:sp>
      <p:sp>
        <p:nvSpPr>
          <p:cNvPr id="383" name="Google Shape;383;p53"/>
          <p:cNvSpPr/>
          <p:nvPr/>
        </p:nvSpPr>
        <p:spPr>
          <a:xfrm>
            <a:off x="1677275" y="3495588"/>
            <a:ext cx="3503400" cy="5862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Josefin Sans"/>
                <a:ea typeface="Josefin Sans"/>
                <a:cs typeface="Josefin Sans"/>
                <a:sym typeface="Josefin Sans"/>
              </a:rPr>
              <a:t>Types of Esophageal Peristalsis:</a:t>
            </a:r>
            <a:endParaRPr sz="1800">
              <a:solidFill>
                <a:srgbClr val="FFFFFF"/>
              </a:solidFill>
              <a:latin typeface="Josefin Sans"/>
              <a:ea typeface="Josefin Sans"/>
              <a:cs typeface="Josefin Sans"/>
              <a:sym typeface="Josefin Sans"/>
            </a:endParaRPr>
          </a:p>
        </p:txBody>
      </p:sp>
      <p:sp>
        <p:nvSpPr>
          <p:cNvPr id="384" name="Google Shape;384;p53"/>
          <p:cNvSpPr/>
          <p:nvPr/>
        </p:nvSpPr>
        <p:spPr>
          <a:xfrm>
            <a:off x="3801050" y="5232875"/>
            <a:ext cx="2716200" cy="2995200"/>
          </a:xfrm>
          <a:prstGeom prst="roundRect">
            <a:avLst>
              <a:gd fmla="val 6999" name="adj"/>
            </a:avLst>
          </a:prstGeom>
          <a:solidFill>
            <a:srgbClr val="F3F3F3"/>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rgbClr val="999999"/>
              </a:buClr>
              <a:buSzPts val="1300"/>
              <a:buFont typeface="Cairo"/>
              <a:buChar char="●"/>
            </a:pPr>
            <a:r>
              <a:rPr lang="en" sz="1300">
                <a:solidFill>
                  <a:srgbClr val="999999"/>
                </a:solidFill>
                <a:latin typeface="Cairo"/>
                <a:ea typeface="Cairo"/>
                <a:cs typeface="Cairo"/>
                <a:sym typeface="Cairo"/>
              </a:rPr>
              <a:t>Bolus very big or sticky. </a:t>
            </a:r>
            <a:endParaRPr sz="1300">
              <a:solidFill>
                <a:srgbClr val="999999"/>
              </a:solidFill>
              <a:latin typeface="Cairo"/>
              <a:ea typeface="Cairo"/>
              <a:cs typeface="Cairo"/>
              <a:sym typeface="Cairo"/>
            </a:endParaRPr>
          </a:p>
          <a:p>
            <a:pPr indent="0" lvl="0" marL="0" rtl="0" algn="l">
              <a:spcBef>
                <a:spcPts val="0"/>
              </a:spcBef>
              <a:spcAft>
                <a:spcPts val="0"/>
              </a:spcAft>
              <a:buNone/>
            </a:pPr>
            <a:r>
              <a:t/>
            </a:r>
            <a:endParaRPr sz="1300">
              <a:solidFill>
                <a:srgbClr val="999999"/>
              </a:solidFill>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Occurs in response to</a:t>
            </a:r>
            <a:br>
              <a:rPr lang="en">
                <a:latin typeface="Cairo"/>
                <a:ea typeface="Cairo"/>
                <a:cs typeface="Cairo"/>
                <a:sym typeface="Cairo"/>
              </a:rPr>
            </a:br>
            <a:r>
              <a:rPr lang="en">
                <a:latin typeface="Cairo"/>
                <a:ea typeface="Cairo"/>
                <a:cs typeface="Cairo"/>
                <a:sym typeface="Cairo"/>
              </a:rPr>
              <a:t>distention and continue</a:t>
            </a:r>
            <a:br>
              <a:rPr lang="en">
                <a:latin typeface="Cairo"/>
                <a:ea typeface="Cairo"/>
                <a:cs typeface="Cairo"/>
                <a:sym typeface="Cairo"/>
              </a:rPr>
            </a:br>
            <a:r>
              <a:rPr lang="en">
                <a:latin typeface="Cairo"/>
                <a:ea typeface="Cairo"/>
                <a:cs typeface="Cairo"/>
                <a:sym typeface="Cairo"/>
              </a:rPr>
              <a:t>until all the food is emptied</a:t>
            </a:r>
            <a:br>
              <a:rPr lang="en">
                <a:latin typeface="Cairo"/>
                <a:ea typeface="Cairo"/>
                <a:cs typeface="Cairo"/>
                <a:sym typeface="Cairo"/>
              </a:rPr>
            </a:br>
            <a:r>
              <a:rPr lang="en">
                <a:latin typeface="Cairo"/>
                <a:ea typeface="Cairo"/>
                <a:cs typeface="Cairo"/>
                <a:sym typeface="Cairo"/>
              </a:rPr>
              <a:t>into the stomach.</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ENS and swallowing center</a:t>
            </a:r>
            <a:br>
              <a:rPr lang="en">
                <a:latin typeface="Cairo"/>
                <a:ea typeface="Cairo"/>
                <a:cs typeface="Cairo"/>
                <a:sym typeface="Cairo"/>
              </a:rPr>
            </a:br>
            <a:r>
              <a:rPr lang="en">
                <a:latin typeface="Cairo"/>
                <a:ea typeface="Cairo"/>
                <a:cs typeface="Cairo"/>
                <a:sym typeface="Cairo"/>
              </a:rPr>
              <a:t>are both involved</a:t>
            </a:r>
            <a:endParaRPr/>
          </a:p>
        </p:txBody>
      </p:sp>
      <p:sp>
        <p:nvSpPr>
          <p:cNvPr id="385" name="Google Shape;385;p53"/>
          <p:cNvSpPr/>
          <p:nvPr/>
        </p:nvSpPr>
        <p:spPr>
          <a:xfrm>
            <a:off x="517525" y="5232874"/>
            <a:ext cx="2716200" cy="2995200"/>
          </a:xfrm>
          <a:prstGeom prst="roundRect">
            <a:avLst>
              <a:gd fmla="val 7460" name="adj"/>
            </a:avLst>
          </a:prstGeom>
          <a:solidFill>
            <a:srgbClr val="F3F3F3"/>
          </a:solid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Font typeface="Cairo"/>
              <a:buChar char="●"/>
            </a:pPr>
            <a:r>
              <a:rPr lang="en">
                <a:latin typeface="Cairo"/>
                <a:ea typeface="Cairo"/>
                <a:cs typeface="Cairo"/>
                <a:sym typeface="Cairo"/>
              </a:rPr>
              <a:t>A continuation of peristaltic wave that begins in pharynx and spreads into esophagus during the pharyngeal stage of swallowing. </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This wave passes from the pharynx to the stomach in 8-10 sec.</a:t>
            </a:r>
            <a:endParaRPr>
              <a:latin typeface="Cairo"/>
              <a:ea typeface="Cairo"/>
              <a:cs typeface="Cairo"/>
              <a:sym typeface="Cairo"/>
            </a:endParaRPr>
          </a:p>
          <a:p>
            <a:pPr indent="0" lvl="0" marL="0" rtl="0" algn="l">
              <a:spcBef>
                <a:spcPts val="0"/>
              </a:spcBef>
              <a:spcAft>
                <a:spcPts val="0"/>
              </a:spcAft>
              <a:buNone/>
            </a:pPr>
            <a:r>
              <a:t/>
            </a:r>
            <a:endParaRPr>
              <a:latin typeface="Cairo"/>
              <a:ea typeface="Cairo"/>
              <a:cs typeface="Cairo"/>
              <a:sym typeface="Cairo"/>
            </a:endParaRPr>
          </a:p>
          <a:p>
            <a:pPr indent="-317500" lvl="0" marL="457200" rtl="0" algn="l">
              <a:spcBef>
                <a:spcPts val="0"/>
              </a:spcBef>
              <a:spcAft>
                <a:spcPts val="0"/>
              </a:spcAft>
              <a:buSzPts val="1400"/>
              <a:buFont typeface="Cairo"/>
              <a:buChar char="●"/>
            </a:pPr>
            <a:r>
              <a:rPr lang="en">
                <a:latin typeface="Cairo"/>
                <a:ea typeface="Cairo"/>
                <a:cs typeface="Cairo"/>
                <a:sym typeface="Cairo"/>
              </a:rPr>
              <a:t>Coordinated by swallowing center. </a:t>
            </a:r>
            <a:endParaRPr/>
          </a:p>
        </p:txBody>
      </p:sp>
      <p:sp>
        <p:nvSpPr>
          <p:cNvPr id="386" name="Google Shape;386;p53"/>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7" name="Google Shape;387;p53"/>
          <p:cNvPicPr preferRelativeResize="0"/>
          <p:nvPr/>
        </p:nvPicPr>
        <p:blipFill>
          <a:blip r:embed="rId4">
            <a:alphaModFix/>
          </a:blip>
          <a:stretch>
            <a:fillRect/>
          </a:stretch>
        </p:blipFill>
        <p:spPr>
          <a:xfrm>
            <a:off x="2870600" y="151929"/>
            <a:ext cx="3838559" cy="2583448"/>
          </a:xfrm>
          <a:prstGeom prst="rect">
            <a:avLst/>
          </a:prstGeom>
          <a:noFill/>
          <a:ln>
            <a:noFill/>
          </a:ln>
        </p:spPr>
      </p:pic>
      <p:sp>
        <p:nvSpPr>
          <p:cNvPr id="388" name="Google Shape;388;p53"/>
          <p:cNvSpPr/>
          <p:nvPr/>
        </p:nvSpPr>
        <p:spPr>
          <a:xfrm>
            <a:off x="680425" y="4545375"/>
            <a:ext cx="2390400" cy="5862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latin typeface="Cairo"/>
                <a:ea typeface="Cairo"/>
                <a:cs typeface="Cairo"/>
                <a:sym typeface="Cairo"/>
              </a:rPr>
              <a:t>Primary</a:t>
            </a:r>
            <a:endParaRPr>
              <a:solidFill>
                <a:srgbClr val="FFFFFF"/>
              </a:solidFill>
            </a:endParaRPr>
          </a:p>
        </p:txBody>
      </p:sp>
      <p:sp>
        <p:nvSpPr>
          <p:cNvPr id="389" name="Google Shape;389;p53"/>
          <p:cNvSpPr/>
          <p:nvPr/>
        </p:nvSpPr>
        <p:spPr>
          <a:xfrm>
            <a:off x="3963962" y="4545366"/>
            <a:ext cx="2390400" cy="5862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Secondary</a:t>
            </a:r>
            <a:endParaRPr>
              <a:solidFill>
                <a:srgbClr val="FFFFFF"/>
              </a:solidFill>
            </a:endParaRPr>
          </a:p>
        </p:txBody>
      </p:sp>
      <p:cxnSp>
        <p:nvCxnSpPr>
          <p:cNvPr id="390" name="Google Shape;390;p53"/>
          <p:cNvCxnSpPr>
            <a:stCxn id="383" idx="2"/>
            <a:endCxn id="388" idx="0"/>
          </p:cNvCxnSpPr>
          <p:nvPr/>
        </p:nvCxnSpPr>
        <p:spPr>
          <a:xfrm rot="5400000">
            <a:off x="2420525" y="3536838"/>
            <a:ext cx="463500" cy="1553400"/>
          </a:xfrm>
          <a:prstGeom prst="curvedConnector3">
            <a:avLst>
              <a:gd fmla="val 50009" name="adj1"/>
            </a:avLst>
          </a:prstGeom>
          <a:noFill/>
          <a:ln cap="flat" cmpd="sng" w="19050">
            <a:solidFill>
              <a:srgbClr val="E06666"/>
            </a:solidFill>
            <a:prstDash val="solid"/>
            <a:round/>
            <a:headEnd len="med" w="med" type="none"/>
            <a:tailEnd len="med" w="med" type="oval"/>
          </a:ln>
        </p:spPr>
      </p:cxnSp>
      <p:cxnSp>
        <p:nvCxnSpPr>
          <p:cNvPr id="391" name="Google Shape;391;p53"/>
          <p:cNvCxnSpPr>
            <a:stCxn id="383" idx="2"/>
            <a:endCxn id="389" idx="0"/>
          </p:cNvCxnSpPr>
          <p:nvPr/>
        </p:nvCxnSpPr>
        <p:spPr>
          <a:xfrm flipH="1" rot="-5400000">
            <a:off x="4062275" y="3448488"/>
            <a:ext cx="463500" cy="1730100"/>
          </a:xfrm>
          <a:prstGeom prst="curvedConnector3">
            <a:avLst>
              <a:gd fmla="val 50008" name="adj1"/>
            </a:avLst>
          </a:prstGeom>
          <a:noFill/>
          <a:ln cap="flat" cmpd="sng" w="19050">
            <a:solidFill>
              <a:srgbClr val="E06666"/>
            </a:solidFill>
            <a:prstDash val="solid"/>
            <a:round/>
            <a:headEnd len="med" w="med" type="none"/>
            <a:tailEnd len="med" w="med" type="oval"/>
          </a:ln>
        </p:spPr>
      </p:cxnSp>
      <p:pic>
        <p:nvPicPr>
          <p:cNvPr id="392" name="Google Shape;392;p53">
            <a:hlinkClick r:id="rId5"/>
          </p:cNvPr>
          <p:cNvPicPr preferRelativeResize="0"/>
          <p:nvPr/>
        </p:nvPicPr>
        <p:blipFill>
          <a:blip r:embed="rId6">
            <a:alphaModFix/>
          </a:blip>
          <a:stretch>
            <a:fillRect/>
          </a:stretch>
        </p:blipFill>
        <p:spPr>
          <a:xfrm>
            <a:off x="2745763" y="8629194"/>
            <a:ext cx="1366426" cy="962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4"/>
          <p:cNvSpPr/>
          <p:nvPr/>
        </p:nvSpPr>
        <p:spPr>
          <a:xfrm>
            <a:off x="2903436" y="1574800"/>
            <a:ext cx="3450300" cy="450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A </a:t>
            </a:r>
            <a:r>
              <a:rPr lang="en">
                <a:latin typeface="Cairo"/>
                <a:ea typeface="Cairo"/>
                <a:cs typeface="Cairo"/>
                <a:sym typeface="Cairo"/>
              </a:rPr>
              <a:t>bolus in esophagus </a:t>
            </a:r>
            <a:endParaRPr>
              <a:latin typeface="Cairo"/>
              <a:ea typeface="Cairo"/>
              <a:cs typeface="Cairo"/>
              <a:sym typeface="Cairo"/>
            </a:endParaRPr>
          </a:p>
        </p:txBody>
      </p:sp>
      <p:sp>
        <p:nvSpPr>
          <p:cNvPr id="398" name="Google Shape;398;p54"/>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9" name="Google Shape;399;p54"/>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4"/>
          <p:cNvSpPr/>
          <p:nvPr/>
        </p:nvSpPr>
        <p:spPr>
          <a:xfrm>
            <a:off x="1781360" y="194604"/>
            <a:ext cx="3503400" cy="586200"/>
          </a:xfrm>
          <a:prstGeom prst="roundRect">
            <a:avLst>
              <a:gd fmla="val 16667" name="adj"/>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Josefin Sans"/>
                <a:ea typeface="Josefin Sans"/>
                <a:cs typeface="Josefin Sans"/>
                <a:sym typeface="Josefin Sans"/>
              </a:rPr>
              <a:t>Types of Esophageal Peristalsis:</a:t>
            </a:r>
            <a:endParaRPr sz="1800">
              <a:solidFill>
                <a:srgbClr val="FFFFFF"/>
              </a:solidFill>
              <a:latin typeface="Josefin Sans"/>
              <a:ea typeface="Josefin Sans"/>
              <a:cs typeface="Josefin Sans"/>
              <a:sym typeface="Josefin Sans"/>
            </a:endParaRPr>
          </a:p>
        </p:txBody>
      </p:sp>
      <p:sp>
        <p:nvSpPr>
          <p:cNvPr id="401" name="Google Shape;401;p54"/>
          <p:cNvSpPr/>
          <p:nvPr/>
        </p:nvSpPr>
        <p:spPr>
          <a:xfrm>
            <a:off x="405337" y="902398"/>
            <a:ext cx="2390400" cy="5508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Primary</a:t>
            </a:r>
            <a:endParaRPr>
              <a:solidFill>
                <a:srgbClr val="FFFFFF"/>
              </a:solidFill>
            </a:endParaRPr>
          </a:p>
        </p:txBody>
      </p:sp>
      <p:sp>
        <p:nvSpPr>
          <p:cNvPr id="402" name="Google Shape;402;p54"/>
          <p:cNvSpPr/>
          <p:nvPr/>
        </p:nvSpPr>
        <p:spPr>
          <a:xfrm>
            <a:off x="405318" y="5210120"/>
            <a:ext cx="2390400" cy="5508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Secondary</a:t>
            </a:r>
            <a:endParaRPr>
              <a:solidFill>
                <a:srgbClr val="FFFFFF"/>
              </a:solidFill>
            </a:endParaRPr>
          </a:p>
        </p:txBody>
      </p:sp>
      <p:sp>
        <p:nvSpPr>
          <p:cNvPr id="403" name="Google Shape;403;p54"/>
          <p:cNvSpPr/>
          <p:nvPr/>
        </p:nvSpPr>
        <p:spPr>
          <a:xfrm>
            <a:off x="405325" y="1574800"/>
            <a:ext cx="1674000" cy="2163600"/>
          </a:xfrm>
          <a:prstGeom prst="rect">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Josefin Sans"/>
                <a:ea typeface="Josefin Sans"/>
                <a:cs typeface="Josefin Sans"/>
                <a:sym typeface="Josefin Sans"/>
              </a:rPr>
              <a:t>Push bolus </a:t>
            </a:r>
            <a:r>
              <a:rPr lang="en" sz="1700">
                <a:solidFill>
                  <a:srgbClr val="FFFFFF"/>
                </a:solidFill>
                <a:latin typeface="Josefin Sans"/>
                <a:ea typeface="Josefin Sans"/>
                <a:cs typeface="Josefin Sans"/>
                <a:sym typeface="Josefin Sans"/>
              </a:rPr>
              <a:t>towards stomach </a:t>
            </a:r>
            <a:endParaRPr sz="1700">
              <a:solidFill>
                <a:srgbClr val="FFFFFF"/>
              </a:solidFill>
              <a:latin typeface="Josefin Sans"/>
              <a:ea typeface="Josefin Sans"/>
              <a:cs typeface="Josefin Sans"/>
              <a:sym typeface="Josefin Sans"/>
            </a:endParaRPr>
          </a:p>
        </p:txBody>
      </p:sp>
      <p:sp>
        <p:nvSpPr>
          <p:cNvPr id="404" name="Google Shape;404;p54"/>
          <p:cNvSpPr/>
          <p:nvPr/>
        </p:nvSpPr>
        <p:spPr>
          <a:xfrm>
            <a:off x="405325" y="3825100"/>
            <a:ext cx="1674000" cy="1084500"/>
          </a:xfrm>
          <a:prstGeom prst="rect">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Josefin Sans"/>
                <a:ea typeface="Josefin Sans"/>
                <a:cs typeface="Josefin Sans"/>
                <a:sym typeface="Josefin Sans"/>
              </a:rPr>
              <a:t>Esophageal phase of swallowing reflex </a:t>
            </a:r>
            <a:endParaRPr sz="1500">
              <a:solidFill>
                <a:srgbClr val="FFFFFF"/>
              </a:solidFill>
              <a:latin typeface="Josefin Sans"/>
              <a:ea typeface="Josefin Sans"/>
              <a:cs typeface="Josefin Sans"/>
              <a:sym typeface="Josefin Sans"/>
            </a:endParaRPr>
          </a:p>
        </p:txBody>
      </p:sp>
      <p:sp>
        <p:nvSpPr>
          <p:cNvPr id="405" name="Google Shape;405;p54"/>
          <p:cNvSpPr/>
          <p:nvPr/>
        </p:nvSpPr>
        <p:spPr>
          <a:xfrm>
            <a:off x="405325" y="5918453"/>
            <a:ext cx="1674000" cy="34065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Josefin Sans"/>
                <a:ea typeface="Josefin Sans"/>
                <a:cs typeface="Josefin Sans"/>
                <a:sym typeface="Josefin Sans"/>
              </a:rPr>
              <a:t>Push bolus towards stomach </a:t>
            </a:r>
            <a:endParaRPr sz="1700">
              <a:solidFill>
                <a:srgbClr val="FFFFFF"/>
              </a:solidFill>
              <a:latin typeface="Josefin Sans"/>
              <a:ea typeface="Josefin Sans"/>
              <a:cs typeface="Josefin Sans"/>
              <a:sym typeface="Josefin Sans"/>
            </a:endParaRPr>
          </a:p>
          <a:p>
            <a:pPr indent="0" lvl="0" marL="0" rtl="0" algn="ctr">
              <a:spcBef>
                <a:spcPts val="0"/>
              </a:spcBef>
              <a:spcAft>
                <a:spcPts val="0"/>
              </a:spcAft>
              <a:buNone/>
            </a:pPr>
            <a:r>
              <a:t/>
            </a:r>
            <a:endParaRPr sz="1700">
              <a:solidFill>
                <a:srgbClr val="FFFFFF"/>
              </a:solidFill>
              <a:latin typeface="Josefin Sans"/>
              <a:ea typeface="Josefin Sans"/>
              <a:cs typeface="Josefin Sans"/>
              <a:sym typeface="Josefin Sans"/>
            </a:endParaRPr>
          </a:p>
        </p:txBody>
      </p:sp>
      <p:sp>
        <p:nvSpPr>
          <p:cNvPr id="406" name="Google Shape;406;p54"/>
          <p:cNvSpPr/>
          <p:nvPr/>
        </p:nvSpPr>
        <p:spPr>
          <a:xfrm>
            <a:off x="2903424" y="2296049"/>
            <a:ext cx="3450300" cy="450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Pressure receptors </a:t>
            </a:r>
            <a:endParaRPr>
              <a:latin typeface="Cairo"/>
              <a:ea typeface="Cairo"/>
              <a:cs typeface="Cairo"/>
              <a:sym typeface="Cairo"/>
            </a:endParaRPr>
          </a:p>
        </p:txBody>
      </p:sp>
      <p:sp>
        <p:nvSpPr>
          <p:cNvPr id="407" name="Google Shape;407;p54"/>
          <p:cNvSpPr/>
          <p:nvPr/>
        </p:nvSpPr>
        <p:spPr>
          <a:xfrm>
            <a:off x="2903436" y="3017293"/>
            <a:ext cx="3450300" cy="450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Swallowing center </a:t>
            </a:r>
            <a:endParaRPr>
              <a:latin typeface="Cairo"/>
              <a:ea typeface="Cairo"/>
              <a:cs typeface="Cairo"/>
              <a:sym typeface="Cairo"/>
            </a:endParaRPr>
          </a:p>
        </p:txBody>
      </p:sp>
      <p:sp>
        <p:nvSpPr>
          <p:cNvPr id="408" name="Google Shape;408;p54"/>
          <p:cNvSpPr/>
          <p:nvPr/>
        </p:nvSpPr>
        <p:spPr>
          <a:xfrm>
            <a:off x="2903432" y="3738546"/>
            <a:ext cx="3450300" cy="450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Vagus</a:t>
            </a:r>
            <a:endParaRPr>
              <a:latin typeface="Cairo"/>
              <a:ea typeface="Cairo"/>
              <a:cs typeface="Cairo"/>
              <a:sym typeface="Cairo"/>
            </a:endParaRPr>
          </a:p>
        </p:txBody>
      </p:sp>
      <p:sp>
        <p:nvSpPr>
          <p:cNvPr id="409" name="Google Shape;409;p54"/>
          <p:cNvSpPr/>
          <p:nvPr/>
        </p:nvSpPr>
        <p:spPr>
          <a:xfrm>
            <a:off x="2903461" y="4459798"/>
            <a:ext cx="3450300" cy="4500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Primary peristalsis </a:t>
            </a:r>
            <a:endParaRPr>
              <a:latin typeface="Cairo"/>
              <a:ea typeface="Cairo"/>
              <a:cs typeface="Cairo"/>
              <a:sym typeface="Cairo"/>
            </a:endParaRPr>
          </a:p>
        </p:txBody>
      </p:sp>
      <p:sp>
        <p:nvSpPr>
          <p:cNvPr id="410" name="Google Shape;410;p54"/>
          <p:cNvSpPr/>
          <p:nvPr/>
        </p:nvSpPr>
        <p:spPr>
          <a:xfrm>
            <a:off x="2681625" y="5918450"/>
            <a:ext cx="2726100" cy="7356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A large </a:t>
            </a:r>
            <a:r>
              <a:rPr lang="en">
                <a:latin typeface="Cairo"/>
                <a:ea typeface="Cairo"/>
                <a:cs typeface="Cairo"/>
                <a:sym typeface="Cairo"/>
              </a:rPr>
              <a:t>sticky bolus in esophagus </a:t>
            </a:r>
            <a:endParaRPr>
              <a:latin typeface="Cairo"/>
              <a:ea typeface="Cairo"/>
              <a:cs typeface="Cairo"/>
              <a:sym typeface="Cairo"/>
            </a:endParaRPr>
          </a:p>
        </p:txBody>
      </p:sp>
      <p:sp>
        <p:nvSpPr>
          <p:cNvPr id="411" name="Google Shape;411;p54"/>
          <p:cNvSpPr/>
          <p:nvPr/>
        </p:nvSpPr>
        <p:spPr>
          <a:xfrm>
            <a:off x="2681625" y="7008400"/>
            <a:ext cx="2726100" cy="4500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Pressure receptors </a:t>
            </a:r>
            <a:endParaRPr>
              <a:latin typeface="Cairo"/>
              <a:ea typeface="Cairo"/>
              <a:cs typeface="Cairo"/>
              <a:sym typeface="Cairo"/>
            </a:endParaRPr>
          </a:p>
        </p:txBody>
      </p:sp>
      <p:sp>
        <p:nvSpPr>
          <p:cNvPr id="412" name="Google Shape;412;p54"/>
          <p:cNvSpPr/>
          <p:nvPr/>
        </p:nvSpPr>
        <p:spPr>
          <a:xfrm>
            <a:off x="2686163" y="7736900"/>
            <a:ext cx="1309500" cy="835500"/>
          </a:xfrm>
          <a:prstGeom prst="rect">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Intrinsic nerves</a:t>
            </a:r>
            <a:endParaRPr>
              <a:latin typeface="Cairo"/>
              <a:ea typeface="Cairo"/>
              <a:cs typeface="Cairo"/>
              <a:sym typeface="Cairo"/>
            </a:endParaRPr>
          </a:p>
        </p:txBody>
      </p:sp>
      <p:sp>
        <p:nvSpPr>
          <p:cNvPr id="413" name="Google Shape;413;p54"/>
          <p:cNvSpPr/>
          <p:nvPr/>
        </p:nvSpPr>
        <p:spPr>
          <a:xfrm>
            <a:off x="4096713" y="7736900"/>
            <a:ext cx="1309500" cy="8355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Extrinsic nerves</a:t>
            </a:r>
            <a:endParaRPr>
              <a:latin typeface="Cairo"/>
              <a:ea typeface="Cairo"/>
              <a:cs typeface="Cairo"/>
              <a:sym typeface="Cairo"/>
            </a:endParaRPr>
          </a:p>
        </p:txBody>
      </p:sp>
      <p:sp>
        <p:nvSpPr>
          <p:cNvPr id="414" name="Google Shape;414;p54"/>
          <p:cNvSpPr/>
          <p:nvPr/>
        </p:nvSpPr>
        <p:spPr>
          <a:xfrm>
            <a:off x="2683138" y="8874950"/>
            <a:ext cx="1309500" cy="450000"/>
          </a:xfrm>
          <a:prstGeom prst="rect">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a:t>
            </a:r>
            <a:r>
              <a:rPr lang="en">
                <a:latin typeface="Cairo"/>
                <a:ea typeface="Cairo"/>
                <a:cs typeface="Cairo"/>
                <a:sym typeface="Cairo"/>
              </a:rPr>
              <a:t>Stronger)</a:t>
            </a:r>
            <a:endParaRPr>
              <a:latin typeface="Cairo"/>
              <a:ea typeface="Cairo"/>
              <a:cs typeface="Cairo"/>
              <a:sym typeface="Cairo"/>
            </a:endParaRPr>
          </a:p>
        </p:txBody>
      </p:sp>
      <p:sp>
        <p:nvSpPr>
          <p:cNvPr id="415" name="Google Shape;415;p54"/>
          <p:cNvSpPr/>
          <p:nvPr/>
        </p:nvSpPr>
        <p:spPr>
          <a:xfrm>
            <a:off x="4093687" y="8874950"/>
            <a:ext cx="1309500" cy="4500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    Salivation </a:t>
            </a:r>
            <a:endParaRPr>
              <a:latin typeface="Cairo"/>
              <a:ea typeface="Cairo"/>
              <a:cs typeface="Cairo"/>
              <a:sym typeface="Cairo"/>
            </a:endParaRPr>
          </a:p>
        </p:txBody>
      </p:sp>
      <p:sp>
        <p:nvSpPr>
          <p:cNvPr id="416" name="Google Shape;416;p54"/>
          <p:cNvSpPr/>
          <p:nvPr/>
        </p:nvSpPr>
        <p:spPr>
          <a:xfrm>
            <a:off x="5607284" y="7344812"/>
            <a:ext cx="977100" cy="5862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iro"/>
                <a:ea typeface="Cairo"/>
                <a:cs typeface="Cairo"/>
                <a:sym typeface="Cairo"/>
              </a:rPr>
              <a:t>Lubricate</a:t>
            </a:r>
            <a:endParaRPr>
              <a:latin typeface="Cairo"/>
              <a:ea typeface="Cairo"/>
              <a:cs typeface="Cairo"/>
              <a:sym typeface="Cairo"/>
            </a:endParaRPr>
          </a:p>
        </p:txBody>
      </p:sp>
      <p:sp>
        <p:nvSpPr>
          <p:cNvPr id="417" name="Google Shape;417;p54"/>
          <p:cNvSpPr/>
          <p:nvPr/>
        </p:nvSpPr>
        <p:spPr>
          <a:xfrm>
            <a:off x="4562651" y="2042825"/>
            <a:ext cx="224100" cy="235200"/>
          </a:xfrm>
          <a:prstGeom prst="downArrow">
            <a:avLst>
              <a:gd fmla="val 48784" name="adj1"/>
              <a:gd fmla="val 56871"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4"/>
          <p:cNvSpPr/>
          <p:nvPr/>
        </p:nvSpPr>
        <p:spPr>
          <a:xfrm>
            <a:off x="4562651" y="2764075"/>
            <a:ext cx="224100" cy="235200"/>
          </a:xfrm>
          <a:prstGeom prst="downArrow">
            <a:avLst>
              <a:gd fmla="val 48784" name="adj1"/>
              <a:gd fmla="val 56871"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4"/>
          <p:cNvSpPr/>
          <p:nvPr/>
        </p:nvSpPr>
        <p:spPr>
          <a:xfrm>
            <a:off x="4562651" y="3485325"/>
            <a:ext cx="224100" cy="235200"/>
          </a:xfrm>
          <a:prstGeom prst="downArrow">
            <a:avLst>
              <a:gd fmla="val 48784" name="adj1"/>
              <a:gd fmla="val 56871"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4"/>
          <p:cNvSpPr/>
          <p:nvPr/>
        </p:nvSpPr>
        <p:spPr>
          <a:xfrm>
            <a:off x="4562651" y="4206587"/>
            <a:ext cx="224100" cy="235200"/>
          </a:xfrm>
          <a:prstGeom prst="downArrow">
            <a:avLst>
              <a:gd fmla="val 48784" name="adj1"/>
              <a:gd fmla="val 56871"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1" name="Google Shape;421;p54"/>
          <p:cNvCxnSpPr>
            <a:stCxn id="409" idx="1"/>
            <a:endCxn id="397" idx="1"/>
          </p:cNvCxnSpPr>
          <p:nvPr/>
        </p:nvCxnSpPr>
        <p:spPr>
          <a:xfrm flipH="1" rot="10800000">
            <a:off x="2903461" y="1799698"/>
            <a:ext cx="600" cy="2885100"/>
          </a:xfrm>
          <a:prstGeom prst="bentConnector3">
            <a:avLst>
              <a:gd fmla="val -99799487" name="adj1"/>
            </a:avLst>
          </a:prstGeom>
          <a:noFill/>
          <a:ln cap="flat" cmpd="sng" w="57150">
            <a:solidFill>
              <a:srgbClr val="E06666"/>
            </a:solidFill>
            <a:prstDash val="solid"/>
            <a:round/>
            <a:headEnd len="med" w="med" type="none"/>
            <a:tailEnd len="med" w="med" type="triangle"/>
          </a:ln>
        </p:spPr>
      </p:cxnSp>
      <p:sp>
        <p:nvSpPr>
          <p:cNvPr id="422" name="Google Shape;422;p54"/>
          <p:cNvSpPr/>
          <p:nvPr/>
        </p:nvSpPr>
        <p:spPr>
          <a:xfrm>
            <a:off x="3928761" y="6676725"/>
            <a:ext cx="296700" cy="309000"/>
          </a:xfrm>
          <a:prstGeom prst="down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4"/>
          <p:cNvSpPr/>
          <p:nvPr/>
        </p:nvSpPr>
        <p:spPr>
          <a:xfrm>
            <a:off x="3228875" y="7480050"/>
            <a:ext cx="224100" cy="235200"/>
          </a:xfrm>
          <a:prstGeom prst="down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4"/>
          <p:cNvSpPr/>
          <p:nvPr/>
        </p:nvSpPr>
        <p:spPr>
          <a:xfrm>
            <a:off x="4639425" y="7480050"/>
            <a:ext cx="224100" cy="235200"/>
          </a:xfrm>
          <a:prstGeom prst="down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4"/>
          <p:cNvSpPr/>
          <p:nvPr/>
        </p:nvSpPr>
        <p:spPr>
          <a:xfrm>
            <a:off x="4639425" y="8606075"/>
            <a:ext cx="224100" cy="235200"/>
          </a:xfrm>
          <a:prstGeom prst="down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4"/>
          <p:cNvSpPr/>
          <p:nvPr/>
        </p:nvSpPr>
        <p:spPr>
          <a:xfrm>
            <a:off x="3225850" y="8606075"/>
            <a:ext cx="224100" cy="235200"/>
          </a:xfrm>
          <a:prstGeom prst="downArrow">
            <a:avLst>
              <a:gd fmla="val 50000" name="adj1"/>
              <a:gd fmla="val 50000" name="adj2"/>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4"/>
          <p:cNvSpPr/>
          <p:nvPr/>
        </p:nvSpPr>
        <p:spPr>
          <a:xfrm rot="10800000">
            <a:off x="4275970" y="8982350"/>
            <a:ext cx="138600" cy="235200"/>
          </a:xfrm>
          <a:prstGeom prst="downArrow">
            <a:avLst>
              <a:gd fmla="val 31829" name="adj1"/>
              <a:gd fmla="val 56031" name="adj2"/>
            </a:avLst>
          </a:prstGeom>
          <a:solidFill>
            <a:srgbClr val="674E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8" name="Google Shape;428;p54"/>
          <p:cNvCxnSpPr>
            <a:stCxn id="414" idx="1"/>
            <a:endCxn id="410" idx="1"/>
          </p:cNvCxnSpPr>
          <p:nvPr/>
        </p:nvCxnSpPr>
        <p:spPr>
          <a:xfrm rot="10800000">
            <a:off x="2681638" y="6286250"/>
            <a:ext cx="1500" cy="2813700"/>
          </a:xfrm>
          <a:prstGeom prst="bentConnector3">
            <a:avLst>
              <a:gd fmla="val 28023477" name="adj1"/>
            </a:avLst>
          </a:prstGeom>
          <a:noFill/>
          <a:ln cap="flat" cmpd="sng" w="47625">
            <a:solidFill>
              <a:srgbClr val="E06666"/>
            </a:solidFill>
            <a:prstDash val="solid"/>
            <a:round/>
            <a:headEnd len="med" w="med" type="none"/>
            <a:tailEnd len="med" w="med" type="triangle"/>
          </a:ln>
        </p:spPr>
      </p:cxnSp>
      <p:cxnSp>
        <p:nvCxnSpPr>
          <p:cNvPr id="429" name="Google Shape;429;p54"/>
          <p:cNvCxnSpPr>
            <a:stCxn id="415" idx="3"/>
            <a:endCxn id="416" idx="2"/>
          </p:cNvCxnSpPr>
          <p:nvPr/>
        </p:nvCxnSpPr>
        <p:spPr>
          <a:xfrm flipH="1" rot="10800000">
            <a:off x="5403187" y="7931150"/>
            <a:ext cx="692700" cy="1168800"/>
          </a:xfrm>
          <a:prstGeom prst="bentConnector2">
            <a:avLst/>
          </a:prstGeom>
          <a:noFill/>
          <a:ln cap="flat" cmpd="sng" w="47625">
            <a:solidFill>
              <a:srgbClr val="E06666"/>
            </a:solidFill>
            <a:prstDash val="solid"/>
            <a:round/>
            <a:headEnd len="med" w="med" type="none"/>
            <a:tailEnd len="med" w="med" type="triangle"/>
          </a:ln>
        </p:spPr>
      </p:cxnSp>
      <p:cxnSp>
        <p:nvCxnSpPr>
          <p:cNvPr id="430" name="Google Shape;430;p54"/>
          <p:cNvCxnSpPr>
            <a:stCxn id="416" idx="0"/>
            <a:endCxn id="410" idx="3"/>
          </p:cNvCxnSpPr>
          <p:nvPr/>
        </p:nvCxnSpPr>
        <p:spPr>
          <a:xfrm flipH="1" rot="5400000">
            <a:off x="5222384" y="6471362"/>
            <a:ext cx="1058700" cy="688200"/>
          </a:xfrm>
          <a:prstGeom prst="bentConnector2">
            <a:avLst/>
          </a:prstGeom>
          <a:noFill/>
          <a:ln cap="flat" cmpd="sng" w="47625">
            <a:solidFill>
              <a:srgbClr val="E06666"/>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grpSp>
        <p:nvGrpSpPr>
          <p:cNvPr id="435" name="Google Shape;435;p55"/>
          <p:cNvGrpSpPr/>
          <p:nvPr/>
        </p:nvGrpSpPr>
        <p:grpSpPr>
          <a:xfrm>
            <a:off x="209522" y="7550076"/>
            <a:ext cx="6362667" cy="1189995"/>
            <a:chOff x="209530" y="7810437"/>
            <a:chExt cx="6362667" cy="994564"/>
          </a:xfrm>
        </p:grpSpPr>
        <p:sp>
          <p:nvSpPr>
            <p:cNvPr id="436" name="Google Shape;436;p55"/>
            <p:cNvSpPr/>
            <p:nvPr/>
          </p:nvSpPr>
          <p:spPr>
            <a:xfrm flipH="1">
              <a:off x="1702952" y="7810448"/>
              <a:ext cx="3991835" cy="993395"/>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37" name="Google Shape;437;p55"/>
            <p:cNvSpPr/>
            <p:nvPr/>
          </p:nvSpPr>
          <p:spPr>
            <a:xfrm rot="-5400000">
              <a:off x="4539184" y="6771986"/>
              <a:ext cx="994564" cy="3071465"/>
            </a:xfrm>
            <a:prstGeom prst="flowChartOffpageConnector">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38" name="Google Shape;438;p55"/>
            <p:cNvSpPr/>
            <p:nvPr/>
          </p:nvSpPr>
          <p:spPr>
            <a:xfrm>
              <a:off x="209530" y="7810448"/>
              <a:ext cx="1493367" cy="993395"/>
            </a:xfrm>
            <a:prstGeom prst="rect">
              <a:avLst/>
            </a:prstGeom>
            <a:solidFill>
              <a:srgbClr val="F1C232"/>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Function</a:t>
              </a:r>
              <a:endParaRPr b="1" sz="1600">
                <a:solidFill>
                  <a:srgbClr val="FFFFFF"/>
                </a:solidFill>
                <a:latin typeface="Cairo"/>
                <a:ea typeface="Cairo"/>
                <a:cs typeface="Cairo"/>
                <a:sym typeface="Cairo"/>
              </a:endParaRPr>
            </a:p>
          </p:txBody>
        </p:sp>
      </p:grpSp>
      <p:grpSp>
        <p:nvGrpSpPr>
          <p:cNvPr id="439" name="Google Shape;439;p55"/>
          <p:cNvGrpSpPr/>
          <p:nvPr/>
        </p:nvGrpSpPr>
        <p:grpSpPr>
          <a:xfrm>
            <a:off x="209529" y="3655476"/>
            <a:ext cx="6362667" cy="713966"/>
            <a:chOff x="209521" y="3655676"/>
            <a:chExt cx="6362667" cy="937948"/>
          </a:xfrm>
        </p:grpSpPr>
        <p:sp>
          <p:nvSpPr>
            <p:cNvPr id="440" name="Google Shape;440;p55"/>
            <p:cNvSpPr/>
            <p:nvPr/>
          </p:nvSpPr>
          <p:spPr>
            <a:xfrm flipH="1">
              <a:off x="1702942" y="3655686"/>
              <a:ext cx="3991835" cy="936847"/>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41" name="Google Shape;441;p55"/>
            <p:cNvSpPr/>
            <p:nvPr/>
          </p:nvSpPr>
          <p:spPr>
            <a:xfrm rot="-5400000">
              <a:off x="4567482" y="2588918"/>
              <a:ext cx="937948" cy="3071465"/>
            </a:xfrm>
            <a:prstGeom prst="flowChartOffpageConnector">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42" name="Google Shape;442;p55"/>
            <p:cNvSpPr/>
            <p:nvPr/>
          </p:nvSpPr>
          <p:spPr>
            <a:xfrm>
              <a:off x="209521" y="3655686"/>
              <a:ext cx="1493367" cy="936847"/>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Where</a:t>
              </a:r>
              <a:endParaRPr b="1" sz="1600">
                <a:solidFill>
                  <a:srgbClr val="FFFFFF"/>
                </a:solidFill>
                <a:latin typeface="Cairo"/>
                <a:ea typeface="Cairo"/>
                <a:cs typeface="Cairo"/>
                <a:sym typeface="Cairo"/>
              </a:endParaRPr>
            </a:p>
          </p:txBody>
        </p:sp>
      </p:grpSp>
      <p:sp>
        <p:nvSpPr>
          <p:cNvPr id="443" name="Google Shape;443;p55"/>
          <p:cNvSpPr/>
          <p:nvPr/>
        </p:nvSpPr>
        <p:spPr>
          <a:xfrm>
            <a:off x="1715126" y="3655680"/>
            <a:ext cx="4200300" cy="7230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n" sz="1200">
                <a:latin typeface="Cairo"/>
                <a:ea typeface="Cairo"/>
                <a:cs typeface="Cairo"/>
                <a:sym typeface="Cairo"/>
              </a:rPr>
              <a:t>It is formed of striated muscle but is not under voluntary control, located at the lower end of pharynx and guards the entrance into the esophagus.</a:t>
            </a:r>
            <a:endParaRPr sz="1200">
              <a:latin typeface="Cairo"/>
              <a:ea typeface="Cairo"/>
              <a:cs typeface="Cairo"/>
              <a:sym typeface="Cairo"/>
            </a:endParaRPr>
          </a:p>
        </p:txBody>
      </p:sp>
      <p:sp>
        <p:nvSpPr>
          <p:cNvPr id="444" name="Google Shape;444;p55"/>
          <p:cNvSpPr txBox="1"/>
          <p:nvPr>
            <p:ph idx="12" type="sldNum"/>
          </p:nvPr>
        </p:nvSpPr>
        <p:spPr>
          <a:xfrm>
            <a:off x="6354343" y="8978245"/>
            <a:ext cx="411600" cy="75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5" name="Google Shape;445;p55"/>
          <p:cNvSpPr txBox="1"/>
          <p:nvPr/>
        </p:nvSpPr>
        <p:spPr>
          <a:xfrm>
            <a:off x="842971" y="289204"/>
            <a:ext cx="5172000" cy="49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Esophageal Sphincters</a:t>
            </a:r>
            <a:endParaRPr sz="1800">
              <a:solidFill>
                <a:srgbClr val="134F5C"/>
              </a:solidFill>
              <a:highlight>
                <a:srgbClr val="EFEFEF"/>
              </a:highlight>
              <a:latin typeface="Josefin Sans"/>
              <a:ea typeface="Josefin Sans"/>
              <a:cs typeface="Josefin Sans"/>
              <a:sym typeface="Josefin Sans"/>
            </a:endParaRPr>
          </a:p>
        </p:txBody>
      </p:sp>
      <p:pic>
        <p:nvPicPr>
          <p:cNvPr id="446" name="Google Shape;446;p55"/>
          <p:cNvPicPr preferRelativeResize="0"/>
          <p:nvPr/>
        </p:nvPicPr>
        <p:blipFill>
          <a:blip r:embed="rId3">
            <a:alphaModFix/>
          </a:blip>
          <a:stretch>
            <a:fillRect/>
          </a:stretch>
        </p:blipFill>
        <p:spPr>
          <a:xfrm>
            <a:off x="2222154" y="710187"/>
            <a:ext cx="2167600" cy="2280150"/>
          </a:xfrm>
          <a:prstGeom prst="rect">
            <a:avLst/>
          </a:prstGeom>
          <a:noFill/>
          <a:ln>
            <a:noFill/>
          </a:ln>
        </p:spPr>
      </p:pic>
      <p:grpSp>
        <p:nvGrpSpPr>
          <p:cNvPr id="447" name="Google Shape;447;p55"/>
          <p:cNvGrpSpPr/>
          <p:nvPr/>
        </p:nvGrpSpPr>
        <p:grpSpPr>
          <a:xfrm>
            <a:off x="209525" y="5351188"/>
            <a:ext cx="6362667" cy="766491"/>
            <a:chOff x="209521" y="5565803"/>
            <a:chExt cx="6362667" cy="937948"/>
          </a:xfrm>
        </p:grpSpPr>
        <p:sp>
          <p:nvSpPr>
            <p:cNvPr id="448" name="Google Shape;448;p55"/>
            <p:cNvSpPr/>
            <p:nvPr/>
          </p:nvSpPr>
          <p:spPr>
            <a:xfrm flipH="1">
              <a:off x="1702942" y="5565813"/>
              <a:ext cx="3991835" cy="936847"/>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49" name="Google Shape;449;p55"/>
            <p:cNvSpPr/>
            <p:nvPr/>
          </p:nvSpPr>
          <p:spPr>
            <a:xfrm rot="-5400000">
              <a:off x="4567482" y="4499045"/>
              <a:ext cx="937948" cy="3071465"/>
            </a:xfrm>
            <a:prstGeom prst="flowChartOffpageConnector">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0" name="Google Shape;450;p55"/>
            <p:cNvSpPr/>
            <p:nvPr/>
          </p:nvSpPr>
          <p:spPr>
            <a:xfrm>
              <a:off x="209521" y="5565813"/>
              <a:ext cx="1493367" cy="936847"/>
            </a:xfrm>
            <a:prstGeom prst="rect">
              <a:avLst/>
            </a:prstGeom>
            <a:solidFill>
              <a:srgbClr val="45818E"/>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When Relax</a:t>
              </a:r>
              <a:endParaRPr b="1" sz="1600">
                <a:solidFill>
                  <a:srgbClr val="FFFFFF"/>
                </a:solidFill>
                <a:latin typeface="Cairo"/>
                <a:ea typeface="Cairo"/>
                <a:cs typeface="Cairo"/>
                <a:sym typeface="Cairo"/>
              </a:endParaRPr>
            </a:p>
          </p:txBody>
        </p:sp>
      </p:grpSp>
      <p:sp>
        <p:nvSpPr>
          <p:cNvPr id="451" name="Google Shape;451;p55"/>
          <p:cNvSpPr/>
          <p:nvPr/>
        </p:nvSpPr>
        <p:spPr>
          <a:xfrm flipH="1">
            <a:off x="1702950" y="4446839"/>
            <a:ext cx="3991835" cy="812902"/>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2" name="Google Shape;452;p55"/>
          <p:cNvSpPr/>
          <p:nvPr/>
        </p:nvSpPr>
        <p:spPr>
          <a:xfrm rot="-5400000">
            <a:off x="4629535" y="3318026"/>
            <a:ext cx="813858" cy="3071465"/>
          </a:xfrm>
          <a:prstGeom prst="flowChartOffpageConnector">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3" name="Google Shape;453;p55"/>
          <p:cNvSpPr/>
          <p:nvPr/>
        </p:nvSpPr>
        <p:spPr>
          <a:xfrm flipH="1">
            <a:off x="1702942" y="8821165"/>
            <a:ext cx="3991835" cy="874129"/>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4" name="Google Shape;454;p55"/>
          <p:cNvSpPr/>
          <p:nvPr/>
        </p:nvSpPr>
        <p:spPr>
          <a:xfrm rot="-5400000">
            <a:off x="4598878" y="7723001"/>
            <a:ext cx="875157" cy="3071465"/>
          </a:xfrm>
          <a:prstGeom prst="flowChartOffpageConnector">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5" name="Google Shape;455;p55"/>
          <p:cNvSpPr/>
          <p:nvPr/>
        </p:nvSpPr>
        <p:spPr>
          <a:xfrm>
            <a:off x="1831935" y="8926419"/>
            <a:ext cx="4200257" cy="674573"/>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n" sz="1200">
                <a:latin typeface="Cairo"/>
                <a:ea typeface="Cairo"/>
                <a:cs typeface="Cairo"/>
                <a:sym typeface="Cairo"/>
              </a:rPr>
              <a:t>Pressure in the esophagus is mostly –ve (except for a short intra-abdominal segment). </a:t>
            </a:r>
            <a:endParaRPr sz="1200">
              <a:latin typeface="Cairo"/>
              <a:ea typeface="Cairo"/>
              <a:cs typeface="Cairo"/>
              <a:sym typeface="Cairo"/>
            </a:endParaRPr>
          </a:p>
          <a:p>
            <a:pPr indent="0" lvl="0" marL="0" rtl="0" algn="l">
              <a:lnSpc>
                <a:spcPct val="115000"/>
              </a:lnSpc>
              <a:spcBef>
                <a:spcPts val="0"/>
              </a:spcBef>
              <a:spcAft>
                <a:spcPts val="0"/>
              </a:spcAft>
              <a:buNone/>
            </a:pPr>
            <a:r>
              <a:rPr lang="en" sz="1200">
                <a:latin typeface="Cairo"/>
                <a:ea typeface="Cairo"/>
                <a:cs typeface="Cairo"/>
                <a:sym typeface="Cairo"/>
              </a:rPr>
              <a:t>So that pressure in the stomach is always higher than the esophagus.</a:t>
            </a:r>
            <a:endParaRPr sz="1200">
              <a:latin typeface="Cairo"/>
              <a:ea typeface="Cairo"/>
              <a:cs typeface="Cairo"/>
              <a:sym typeface="Cairo"/>
            </a:endParaRPr>
          </a:p>
        </p:txBody>
      </p:sp>
      <p:sp>
        <p:nvSpPr>
          <p:cNvPr id="456" name="Google Shape;456;p55"/>
          <p:cNvSpPr/>
          <p:nvPr/>
        </p:nvSpPr>
        <p:spPr>
          <a:xfrm>
            <a:off x="209521" y="8821155"/>
            <a:ext cx="1493367" cy="873721"/>
          </a:xfrm>
          <a:prstGeom prst="rect">
            <a:avLst/>
          </a:prstGeom>
          <a:solidFill>
            <a:srgbClr val="B02C20"/>
          </a:solidFill>
          <a:ln>
            <a:noFill/>
          </a:ln>
          <a:effectLst>
            <a:outerShdw blurRad="71438" rotWithShape="0" algn="bl" dir="2700000" dist="28575">
              <a:srgbClr val="000000">
                <a:alpha val="17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7" name="Google Shape;457;p55"/>
          <p:cNvSpPr/>
          <p:nvPr/>
        </p:nvSpPr>
        <p:spPr>
          <a:xfrm>
            <a:off x="209521" y="8821165"/>
            <a:ext cx="1493367" cy="874129"/>
          </a:xfrm>
          <a:prstGeom prst="rect">
            <a:avLst/>
          </a:prstGeom>
          <a:solidFill>
            <a:srgbClr val="45818E"/>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Why</a:t>
            </a:r>
            <a:endParaRPr b="1" sz="1600">
              <a:solidFill>
                <a:srgbClr val="FFFFFF"/>
              </a:solidFill>
              <a:latin typeface="Cairo"/>
              <a:ea typeface="Cairo"/>
              <a:cs typeface="Cairo"/>
              <a:sym typeface="Cairo"/>
            </a:endParaRPr>
          </a:p>
        </p:txBody>
      </p:sp>
      <p:sp>
        <p:nvSpPr>
          <p:cNvPr id="458" name="Google Shape;458;p55"/>
          <p:cNvSpPr/>
          <p:nvPr/>
        </p:nvSpPr>
        <p:spPr>
          <a:xfrm flipH="1">
            <a:off x="1702983" y="6717205"/>
            <a:ext cx="3991800" cy="7518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59" name="Google Shape;459;p55"/>
          <p:cNvSpPr/>
          <p:nvPr/>
        </p:nvSpPr>
        <p:spPr>
          <a:xfrm rot="-5400000">
            <a:off x="4660099" y="5557827"/>
            <a:ext cx="752726" cy="3071465"/>
          </a:xfrm>
          <a:prstGeom prst="flowChartOffpageConnector">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b="1">
              <a:latin typeface="Cairo"/>
              <a:ea typeface="Cairo"/>
              <a:cs typeface="Cairo"/>
              <a:sym typeface="Cairo"/>
            </a:endParaRPr>
          </a:p>
        </p:txBody>
      </p:sp>
      <p:sp>
        <p:nvSpPr>
          <p:cNvPr id="460" name="Google Shape;460;p55"/>
          <p:cNvSpPr/>
          <p:nvPr/>
        </p:nvSpPr>
        <p:spPr>
          <a:xfrm>
            <a:off x="1715116" y="6803472"/>
            <a:ext cx="4200300" cy="5802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n" sz="1200">
                <a:latin typeface="Cairo"/>
                <a:ea typeface="Cairo"/>
                <a:cs typeface="Cairo"/>
                <a:sym typeface="Cairo"/>
              </a:rPr>
              <a:t>It is formed by circular smooth muscle located in an area Where of ~ 3 cm upward of the junction with the stomach.</a:t>
            </a:r>
            <a:endParaRPr sz="1200">
              <a:latin typeface="Cairo"/>
              <a:ea typeface="Cairo"/>
              <a:cs typeface="Cairo"/>
              <a:sym typeface="Cairo"/>
            </a:endParaRPr>
          </a:p>
        </p:txBody>
      </p:sp>
      <p:sp>
        <p:nvSpPr>
          <p:cNvPr id="461" name="Google Shape;461;p55"/>
          <p:cNvSpPr/>
          <p:nvPr/>
        </p:nvSpPr>
        <p:spPr>
          <a:xfrm>
            <a:off x="209527" y="6717205"/>
            <a:ext cx="1493400" cy="7518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Where</a:t>
            </a:r>
            <a:endParaRPr b="1" sz="1600">
              <a:solidFill>
                <a:srgbClr val="FFFFFF"/>
              </a:solidFill>
              <a:latin typeface="Cairo"/>
              <a:ea typeface="Cairo"/>
              <a:cs typeface="Cairo"/>
              <a:sym typeface="Cairo"/>
            </a:endParaRPr>
          </a:p>
        </p:txBody>
      </p:sp>
      <p:sp>
        <p:nvSpPr>
          <p:cNvPr id="462" name="Google Shape;462;p55"/>
          <p:cNvSpPr txBox="1"/>
          <p:nvPr/>
        </p:nvSpPr>
        <p:spPr>
          <a:xfrm>
            <a:off x="1252463" y="3211575"/>
            <a:ext cx="4353000" cy="381000"/>
          </a:xfrm>
          <a:prstGeom prst="rect">
            <a:avLst/>
          </a:prstGeom>
          <a:solidFill>
            <a:srgbClr val="EFEFEF"/>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Upper Esophageal Sphincter (UES)</a:t>
            </a:r>
            <a:endParaRPr sz="1800">
              <a:solidFill>
                <a:srgbClr val="134F5C"/>
              </a:solidFill>
              <a:highlight>
                <a:srgbClr val="EFEFEF"/>
              </a:highlight>
              <a:latin typeface="Josefin Sans"/>
              <a:ea typeface="Josefin Sans"/>
              <a:cs typeface="Josefin Sans"/>
              <a:sym typeface="Josefin Sans"/>
            </a:endParaRPr>
          </a:p>
        </p:txBody>
      </p:sp>
      <p:sp>
        <p:nvSpPr>
          <p:cNvPr id="463" name="Google Shape;463;p55"/>
          <p:cNvSpPr txBox="1"/>
          <p:nvPr/>
        </p:nvSpPr>
        <p:spPr>
          <a:xfrm>
            <a:off x="1252463" y="6270063"/>
            <a:ext cx="4353000" cy="381000"/>
          </a:xfrm>
          <a:prstGeom prst="rect">
            <a:avLst/>
          </a:prstGeom>
          <a:solidFill>
            <a:srgbClr val="F3F3F3"/>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4F5C"/>
                </a:solidFill>
                <a:highlight>
                  <a:srgbClr val="EFEFEF"/>
                </a:highlight>
                <a:latin typeface="Josefin Sans"/>
                <a:ea typeface="Josefin Sans"/>
                <a:cs typeface="Josefin Sans"/>
                <a:sym typeface="Josefin Sans"/>
              </a:rPr>
              <a:t>The lower Esophageal Sphincter (LES)</a:t>
            </a:r>
            <a:endParaRPr sz="1800">
              <a:solidFill>
                <a:srgbClr val="134F5C"/>
              </a:solidFill>
              <a:highlight>
                <a:srgbClr val="EFEFEF"/>
              </a:highlight>
              <a:latin typeface="Josefin Sans"/>
              <a:ea typeface="Josefin Sans"/>
              <a:cs typeface="Josefin Sans"/>
              <a:sym typeface="Josefin Sans"/>
            </a:endParaRPr>
          </a:p>
        </p:txBody>
      </p:sp>
      <p:sp>
        <p:nvSpPr>
          <p:cNvPr id="464" name="Google Shape;464;p55"/>
          <p:cNvSpPr/>
          <p:nvPr/>
        </p:nvSpPr>
        <p:spPr>
          <a:xfrm>
            <a:off x="-16" y="-15"/>
            <a:ext cx="6858000" cy="9903000"/>
          </a:xfrm>
          <a:prstGeom prst="frame">
            <a:avLst>
              <a:gd fmla="val 1366" name="adj1"/>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65" name="Google Shape;465;p55"/>
          <p:cNvPicPr preferRelativeResize="0"/>
          <p:nvPr/>
        </p:nvPicPr>
        <p:blipFill rotWithShape="1">
          <a:blip r:embed="rId4">
            <a:alphaModFix/>
          </a:blip>
          <a:srcRect b="4425" l="0" r="4643" t="0"/>
          <a:stretch/>
        </p:blipFill>
        <p:spPr>
          <a:xfrm>
            <a:off x="123475" y="165750"/>
            <a:ext cx="1655475" cy="2982726"/>
          </a:xfrm>
          <a:prstGeom prst="rect">
            <a:avLst/>
          </a:prstGeom>
          <a:noFill/>
          <a:ln>
            <a:noFill/>
          </a:ln>
        </p:spPr>
      </p:pic>
      <p:sp>
        <p:nvSpPr>
          <p:cNvPr id="466" name="Google Shape;466;p55"/>
          <p:cNvSpPr/>
          <p:nvPr/>
        </p:nvSpPr>
        <p:spPr>
          <a:xfrm>
            <a:off x="1638784" y="4481338"/>
            <a:ext cx="4353000" cy="766500"/>
          </a:xfrm>
          <a:prstGeom prst="rect">
            <a:avLst/>
          </a:prstGeom>
          <a:solidFill>
            <a:srgbClr val="EFEFEF"/>
          </a:solidFill>
          <a:ln>
            <a:noFill/>
          </a:ln>
        </p:spPr>
        <p:txBody>
          <a:bodyPr anchorCtr="0" anchor="ctr" bIns="68575" lIns="68575" spcFirstLastPara="1" rIns="68575" wrap="square" tIns="68575">
            <a:noAutofit/>
          </a:bodyPr>
          <a:lstStyle/>
          <a:p>
            <a:pPr indent="-304800" lvl="0" marL="457200" rtl="0" algn="l">
              <a:lnSpc>
                <a:spcPct val="115000"/>
              </a:lnSpc>
              <a:spcBef>
                <a:spcPts val="0"/>
              </a:spcBef>
              <a:spcAft>
                <a:spcPts val="0"/>
              </a:spcAft>
              <a:buSzPts val="1200"/>
              <a:buFont typeface="Cairo"/>
              <a:buChar char="●"/>
            </a:pPr>
            <a:r>
              <a:rPr lang="en" sz="1200">
                <a:latin typeface="Cairo"/>
                <a:ea typeface="Cairo"/>
                <a:cs typeface="Cairo"/>
                <a:sym typeface="Cairo"/>
              </a:rPr>
              <a:t>It prevents esophageal air insufflation during negative intrathoracic pressure events, as during inspiration.</a:t>
            </a:r>
            <a:endParaRPr sz="1200">
              <a:latin typeface="Cairo"/>
              <a:ea typeface="Cairo"/>
              <a:cs typeface="Cairo"/>
              <a:sym typeface="Cairo"/>
            </a:endParaRPr>
          </a:p>
          <a:p>
            <a:pPr indent="-304800" lvl="0" marL="457200" rtl="0" algn="l">
              <a:lnSpc>
                <a:spcPct val="115000"/>
              </a:lnSpc>
              <a:spcBef>
                <a:spcPts val="0"/>
              </a:spcBef>
              <a:spcAft>
                <a:spcPts val="0"/>
              </a:spcAft>
              <a:buSzPts val="1200"/>
              <a:buFont typeface="Cairo"/>
              <a:buChar char="●"/>
            </a:pPr>
            <a:r>
              <a:rPr lang="en" sz="1200">
                <a:latin typeface="Cairo"/>
                <a:ea typeface="Cairo"/>
                <a:cs typeface="Cairo"/>
                <a:sym typeface="Cairo"/>
              </a:rPr>
              <a:t>It prevents esophagopharyngeal/laryngeal reflux during esophageal peristalsis.</a:t>
            </a:r>
            <a:endParaRPr sz="1200">
              <a:latin typeface="Cairo"/>
              <a:ea typeface="Cairo"/>
              <a:cs typeface="Cairo"/>
              <a:sym typeface="Cairo"/>
            </a:endParaRPr>
          </a:p>
        </p:txBody>
      </p:sp>
      <p:sp>
        <p:nvSpPr>
          <p:cNvPr id="467" name="Google Shape;467;p55"/>
          <p:cNvSpPr/>
          <p:nvPr/>
        </p:nvSpPr>
        <p:spPr>
          <a:xfrm>
            <a:off x="209529" y="4446839"/>
            <a:ext cx="1493367" cy="812902"/>
          </a:xfrm>
          <a:prstGeom prst="rect">
            <a:avLst/>
          </a:prstGeom>
          <a:solidFill>
            <a:srgbClr val="F1C232"/>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600">
                <a:solidFill>
                  <a:srgbClr val="FFFFFF"/>
                </a:solidFill>
                <a:latin typeface="Cairo"/>
                <a:ea typeface="Cairo"/>
                <a:cs typeface="Cairo"/>
                <a:sym typeface="Cairo"/>
              </a:rPr>
              <a:t>Function</a:t>
            </a:r>
            <a:endParaRPr b="1" sz="1600">
              <a:solidFill>
                <a:srgbClr val="FFFFFF"/>
              </a:solidFill>
              <a:latin typeface="Cairo"/>
              <a:ea typeface="Cairo"/>
              <a:cs typeface="Cairo"/>
              <a:sym typeface="Cairo"/>
            </a:endParaRPr>
          </a:p>
        </p:txBody>
      </p:sp>
      <p:sp>
        <p:nvSpPr>
          <p:cNvPr id="468" name="Google Shape;468;p55"/>
          <p:cNvSpPr/>
          <p:nvPr/>
        </p:nvSpPr>
        <p:spPr>
          <a:xfrm>
            <a:off x="1715123" y="5392433"/>
            <a:ext cx="4200300" cy="7230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n" sz="1200">
                <a:latin typeface="Cairo"/>
                <a:ea typeface="Cairo"/>
                <a:cs typeface="Cairo"/>
                <a:sym typeface="Cairo"/>
              </a:rPr>
              <a:t>It relaxes during swallowing for about 1 second allowing the bolus to be forced through the relaxed UES</a:t>
            </a:r>
            <a:endParaRPr sz="1200">
              <a:latin typeface="Cairo"/>
              <a:ea typeface="Cairo"/>
              <a:cs typeface="Cairo"/>
              <a:sym typeface="Cairo"/>
            </a:endParaRPr>
          </a:p>
        </p:txBody>
      </p:sp>
      <p:sp>
        <p:nvSpPr>
          <p:cNvPr id="469" name="Google Shape;469;p55"/>
          <p:cNvSpPr/>
          <p:nvPr/>
        </p:nvSpPr>
        <p:spPr>
          <a:xfrm>
            <a:off x="1715075" y="7595475"/>
            <a:ext cx="4155600" cy="11004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rPr lang="en" sz="1100">
                <a:latin typeface="Cairo"/>
                <a:ea typeface="Cairo"/>
                <a:cs typeface="Cairo"/>
                <a:sym typeface="Cairo"/>
              </a:rPr>
              <a:t>In between swallowing, it normally remains tonically constricted to prevent reflux of gastric contents into esophagus. </a:t>
            </a:r>
            <a:endParaRPr sz="1100">
              <a:latin typeface="Cairo"/>
              <a:ea typeface="Cairo"/>
              <a:cs typeface="Cairo"/>
              <a:sym typeface="Cairo"/>
            </a:endParaRPr>
          </a:p>
          <a:p>
            <a:pPr indent="0" lvl="0" marL="0" rtl="0" algn="l">
              <a:lnSpc>
                <a:spcPct val="115000"/>
              </a:lnSpc>
              <a:spcBef>
                <a:spcPts val="0"/>
              </a:spcBef>
              <a:spcAft>
                <a:spcPts val="0"/>
              </a:spcAft>
              <a:buNone/>
            </a:pPr>
            <a:r>
              <a:rPr lang="en" sz="1100">
                <a:latin typeface="Cairo"/>
                <a:ea typeface="Cairo"/>
                <a:cs typeface="Cairo"/>
                <a:sym typeface="Cairo"/>
              </a:rPr>
              <a:t>During swallowing, the peristaltic wave passes down the esophagus and causes a “receptive relaxation” of LES for 7-10 sec. (mediated by vagal impulses) to allow easy propulsion of the swallowed food into the stomach. </a:t>
            </a:r>
            <a:endParaRPr sz="1100">
              <a:latin typeface="Cairo"/>
              <a:ea typeface="Cairo"/>
              <a:cs typeface="Cairo"/>
              <a:sym typeface="Cai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