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</p:sldMasterIdLst>
  <p:notesMasterIdLst>
    <p:notesMasterId r:id="rId35"/>
  </p:notesMasterIdLst>
  <p:sldIdLst>
    <p:sldId id="256" r:id="rId5"/>
    <p:sldId id="257" r:id="rId6"/>
    <p:sldId id="258" r:id="rId7"/>
    <p:sldId id="259" r:id="rId8"/>
    <p:sldId id="287" r:id="rId9"/>
    <p:sldId id="260" r:id="rId10"/>
    <p:sldId id="269" r:id="rId11"/>
    <p:sldId id="279" r:id="rId12"/>
    <p:sldId id="278" r:id="rId13"/>
    <p:sldId id="263" r:id="rId14"/>
    <p:sldId id="264" r:id="rId15"/>
    <p:sldId id="265" r:id="rId16"/>
    <p:sldId id="296" r:id="rId17"/>
    <p:sldId id="266" r:id="rId18"/>
    <p:sldId id="295" r:id="rId19"/>
    <p:sldId id="291" r:id="rId20"/>
    <p:sldId id="290" r:id="rId21"/>
    <p:sldId id="292" r:id="rId22"/>
    <p:sldId id="293" r:id="rId23"/>
    <p:sldId id="294" r:id="rId24"/>
    <p:sldId id="289" r:id="rId25"/>
    <p:sldId id="268" r:id="rId26"/>
    <p:sldId id="288" r:id="rId27"/>
    <p:sldId id="297" r:id="rId28"/>
    <p:sldId id="270" r:id="rId29"/>
    <p:sldId id="272" r:id="rId30"/>
    <p:sldId id="274" r:id="rId31"/>
    <p:sldId id="275" r:id="rId32"/>
    <p:sldId id="276" r:id="rId33"/>
    <p:sldId id="28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36" autoAdjust="0"/>
    <p:restoredTop sz="94660"/>
  </p:normalViewPr>
  <p:slideViewPr>
    <p:cSldViewPr snapToGrid="0">
      <p:cViewPr>
        <p:scale>
          <a:sx n="32" d="100"/>
          <a:sy n="32" d="100"/>
        </p:scale>
        <p:origin x="84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71C6C-2F49-4C40-A403-8E4A5E3C022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ABC10-993D-4177-AA08-6F88CB03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5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E6D-8CAD-A045-BFB8-8F59CA166B4F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71EA-8694-4625-90F1-3EC90CC92D2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8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D1FD-7328-5346-83C7-2E42041FFFE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538C-D61F-4933-B973-D808E23F67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3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217-43ED-114B-BDC2-64565F4A83D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BEB8-8C3B-4FAD-9DA8-D1299B2BCF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3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9332-E5BF-4A46-B99E-5439C1B84A24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53A-FD05-433A-BB6F-AF6D2302F38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73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B195-C68E-D446-80AA-E32A7750839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A209-EAB7-448A-B424-FDBAAFCD62B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1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D3DB-530C-2C46-BCAD-12A7DE86986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8676-507D-4EE7-8E9A-511C77C6B2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23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B266-05F3-1C4C-99E2-5D7CD2821B1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E165-5500-4A70-A5CE-2446CF6CA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30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451-7DF2-6C4A-BA44-97A842E3AC8E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2047-68E6-41F0-9E4D-25C8B6FD76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7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67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5C59-3C5C-B541-924F-64B14AA81C9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E4A2-58D8-467F-8349-4B828A076B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20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A0E-BB1F-7744-B1C0-27F644A37AC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ED6-1292-41FC-BA53-2C44FD5242D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07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E548-6600-5B42-930C-4CF7A4D25271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246-79B6-4EB3-965D-560C2BF26CA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81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024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26970540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5240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9812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11916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E6D-8CAD-A045-BFB8-8F59CA166B4F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71EA-8694-4625-90F1-3EC90CC92D2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13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D1FD-7328-5346-83C7-2E42041FFFE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538C-D61F-4933-B973-D808E23F67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52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217-43ED-114B-BDC2-64565F4A83D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BEB8-8C3B-4FAD-9DA8-D1299B2BCF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80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9332-E5BF-4A46-B99E-5439C1B84A24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53A-FD05-433A-BB6F-AF6D2302F38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91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B195-C68E-D446-80AA-E32A7750839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A209-EAB7-448A-B424-FDBAAFCD62B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2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D3DB-530C-2C46-BCAD-12A7DE86986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8676-507D-4EE7-8E9A-511C77C6B2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205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B266-05F3-1C4C-99E2-5D7CD2821B1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E165-5500-4A70-A5CE-2446CF6CA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785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451-7DF2-6C4A-BA44-97A842E3AC8E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2047-68E6-41F0-9E4D-25C8B6FD76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00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5C59-3C5C-B541-924F-64B14AA81C9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E4A2-58D8-467F-8349-4B828A076B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50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A0E-BB1F-7744-B1C0-27F644A37AC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ED6-1292-41FC-BA53-2C44FD5242D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745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E548-6600-5B42-930C-4CF7A4D25271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246-79B6-4EB3-965D-560C2BF26CA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9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024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72925063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5240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9812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25623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9E6D-8CAD-A045-BFB8-8F59CA166B4F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71EA-8694-4625-90F1-3EC90CC92D2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5593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D1FD-7328-5346-83C7-2E42041FFFE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538C-D61F-4933-B973-D808E23F67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170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9217-43ED-114B-BDC2-64565F4A83D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BEB8-8C3B-4FAD-9DA8-D1299B2BCF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2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9332-E5BF-4A46-B99E-5439C1B84A24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B53A-FD05-433A-BB6F-AF6D2302F38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70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B195-C68E-D446-80AA-E32A7750839A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A209-EAB7-448A-B424-FDBAAFCD62B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444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D3DB-530C-2C46-BCAD-12A7DE86986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8676-507D-4EE7-8E9A-511C77C6B2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01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B266-05F3-1C4C-99E2-5D7CD2821B1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E165-5500-4A70-A5CE-2446CF6CA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634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451-7DF2-6C4A-BA44-97A842E3AC8E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2047-68E6-41F0-9E4D-25C8B6FD76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288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5C59-3C5C-B541-924F-64B14AA81C9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E4A2-58D8-467F-8349-4B828A076BC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586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BA0E-BB1F-7744-B1C0-27F644A37ACB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ED6-1292-41FC-BA53-2C44FD5242D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838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E548-6600-5B42-930C-4CF7A4D25271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9246-79B6-4EB3-965D-560C2BF26CA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87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812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024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444227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536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52400"/>
            <a:ext cx="985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1524000" y="1981200"/>
            <a:ext cx="47752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9812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466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4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5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6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EEE0-ABFB-4FEF-94AD-B32022D15A0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923B-D00E-49EC-A648-67B846992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3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07D37-9BCA-9343-9E75-0FC540DCA1C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5348A-5635-4B6E-B08E-99A709CB6B4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85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07D37-9BCA-9343-9E75-0FC540DCA1C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5348A-5635-4B6E-B08E-99A709CB6B4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61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07D37-9BCA-9343-9E75-0FC540DCA1CC}" type="datetime1">
              <a:rPr lang="en-HK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19/2/2019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5348A-5635-4B6E-B08E-99A709CB6B4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26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dexmundi.com/facts/saudi-arabia/indicator/SH.STA.DIAB.ZS" TargetMode="External"/><Relationship Id="rId3" Type="http://schemas.openxmlformats.org/officeDocument/2006/relationships/hyperlink" Target="https://www.indexmundi.com/facts/nauru/indicator/SH.STA.DIAB.ZS" TargetMode="External"/><Relationship Id="rId7" Type="http://schemas.openxmlformats.org/officeDocument/2006/relationships/hyperlink" Target="https://www.indexmundi.com/facts/solomon-islands/indicator/SH.STA.DIAB.ZS" TargetMode="External"/><Relationship Id="rId12" Type="http://schemas.openxmlformats.org/officeDocument/2006/relationships/image" Target="../media/image2.gif"/><Relationship Id="rId2" Type="http://schemas.openxmlformats.org/officeDocument/2006/relationships/hyperlink" Target="https://www.indexmundi.com/facts/tuvalu/indicator/SH.STA.DIAB.Z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indexmundi.com/facts/mauritius/indicator/SH.STA.DIAB.ZS" TargetMode="External"/><Relationship Id="rId11" Type="http://schemas.openxmlformats.org/officeDocument/2006/relationships/hyperlink" Target="https://www.indexmundi.com/facts/united-arab-emirates/indicator/SH.STA.DIAB.ZS" TargetMode="External"/><Relationship Id="rId5" Type="http://schemas.openxmlformats.org/officeDocument/2006/relationships/hyperlink" Target="https://www.indexmundi.com/facts/kiribati/indicator/SH.STA.DIAB.ZS" TargetMode="External"/><Relationship Id="rId10" Type="http://schemas.openxmlformats.org/officeDocument/2006/relationships/hyperlink" Target="https://www.indexmundi.com/facts/egypt/indicator/SH.STA.DIAB.ZS" TargetMode="External"/><Relationship Id="rId4" Type="http://schemas.openxmlformats.org/officeDocument/2006/relationships/hyperlink" Target="https://www.indexmundi.com/facts/new-caledonia/indicator/SH.STA.DIAB.ZS" TargetMode="External"/><Relationship Id="rId9" Type="http://schemas.openxmlformats.org/officeDocument/2006/relationships/hyperlink" Target="https://www.indexmundi.com/facts/papua-new-guinea/indicator/SH.STA.DIAB.Z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55/2018/94083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9849"/>
            <a:ext cx="9144000" cy="2387600"/>
          </a:xfrm>
        </p:spPr>
        <p:txBody>
          <a:bodyPr/>
          <a:lstStyle/>
          <a:p>
            <a:r>
              <a:rPr lang="en-US" b="1" dirty="0" smtClean="0"/>
              <a:t>Epidemiology of Diabetes Mellitus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24889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err="1" smtClean="0"/>
              <a:t>Dr</a:t>
            </a:r>
            <a:r>
              <a:rPr lang="en-US" b="1" dirty="0" smtClean="0"/>
              <a:t> </a:t>
            </a:r>
            <a:r>
              <a:rPr lang="en-US" b="1" dirty="0" err="1" smtClean="0"/>
              <a:t>Ambreen</a:t>
            </a:r>
            <a:r>
              <a:rPr lang="en-US" b="1" dirty="0" smtClean="0"/>
              <a:t> </a:t>
            </a:r>
            <a:r>
              <a:rPr lang="en-US" b="1" dirty="0" err="1" smtClean="0"/>
              <a:t>Kazi</a:t>
            </a:r>
            <a:r>
              <a:rPr lang="en-US" b="1" dirty="0" smtClean="0"/>
              <a:t> Kamran</a:t>
            </a:r>
          </a:p>
          <a:p>
            <a:r>
              <a:rPr lang="en-US" b="1" dirty="0" smtClean="0"/>
              <a:t>Assistant Professor</a:t>
            </a:r>
          </a:p>
          <a:p>
            <a:r>
              <a:rPr lang="en-US" b="1" dirty="0" smtClean="0"/>
              <a:t>Princess Nora Research Chair for Women Health</a:t>
            </a:r>
          </a:p>
          <a:p>
            <a:r>
              <a:rPr lang="en-US" b="1" dirty="0" smtClean="0"/>
              <a:t>Dept. of Family &amp; Community Medicine</a:t>
            </a:r>
          </a:p>
          <a:p>
            <a:r>
              <a:rPr lang="en-US" b="1" dirty="0" smtClean="0"/>
              <a:t>College of Medicine, KSU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9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Why is diabetes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432"/>
            <a:ext cx="10515600" cy="5172846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burden to </a:t>
            </a:r>
            <a:r>
              <a:rPr lang="en-US" dirty="0" smtClean="0"/>
              <a:t>patients and the family</a:t>
            </a:r>
          </a:p>
          <a:p>
            <a:pPr algn="just"/>
            <a:r>
              <a:rPr lang="en-US" dirty="0" smtClean="0"/>
              <a:t>Burden for the health system</a:t>
            </a:r>
          </a:p>
          <a:p>
            <a:pPr marL="0" indent="0" algn="just">
              <a:buNone/>
            </a:pPr>
            <a:r>
              <a:rPr lang="en-US" dirty="0" smtClean="0"/>
              <a:t>Complications</a:t>
            </a:r>
          </a:p>
          <a:p>
            <a:pPr algn="just"/>
            <a:r>
              <a:rPr lang="en-US" dirty="0" smtClean="0"/>
              <a:t>Cardiovascular</a:t>
            </a:r>
          </a:p>
          <a:p>
            <a:pPr algn="just"/>
            <a:r>
              <a:rPr lang="en-US" dirty="0" smtClean="0"/>
              <a:t>Eyes</a:t>
            </a:r>
          </a:p>
          <a:p>
            <a:pPr algn="just"/>
            <a:r>
              <a:rPr lang="en-US" dirty="0" smtClean="0"/>
              <a:t>Renal </a:t>
            </a:r>
            <a:r>
              <a:rPr lang="en-US" dirty="0"/>
              <a:t>- Hypertension, renal </a:t>
            </a:r>
            <a:r>
              <a:rPr lang="en-US" dirty="0" smtClean="0"/>
              <a:t>failure</a:t>
            </a:r>
          </a:p>
          <a:p>
            <a:pPr algn="just"/>
            <a:r>
              <a:rPr lang="en-US" dirty="0" smtClean="0"/>
              <a:t>Feet and Skin </a:t>
            </a:r>
            <a:r>
              <a:rPr lang="en-US" dirty="0"/>
              <a:t>infections, </a:t>
            </a:r>
            <a:endParaRPr lang="en-US" dirty="0" smtClean="0"/>
          </a:p>
          <a:p>
            <a:pPr algn="just"/>
            <a:r>
              <a:rPr lang="en-US" dirty="0" smtClean="0"/>
              <a:t>sexual</a:t>
            </a:r>
            <a:r>
              <a:rPr lang="en-US" dirty="0"/>
              <a:t>, psycho-sexual, </a:t>
            </a:r>
            <a:r>
              <a:rPr lang="en-US" dirty="0" smtClean="0"/>
              <a:t>depression</a:t>
            </a:r>
          </a:p>
          <a:p>
            <a:pPr algn="just"/>
            <a:r>
              <a:rPr lang="en-US" dirty="0" smtClean="0"/>
              <a:t>Quality </a:t>
            </a:r>
            <a:r>
              <a:rPr lang="en-US" dirty="0"/>
              <a:t>of </a:t>
            </a:r>
            <a:r>
              <a:rPr lang="en-US" dirty="0" smtClean="0"/>
              <a:t>life</a:t>
            </a:r>
          </a:p>
          <a:p>
            <a:pPr algn="just"/>
            <a:r>
              <a:rPr lang="en-US" dirty="0" smtClean="0"/>
              <a:t>Premature mortality</a:t>
            </a:r>
          </a:p>
        </p:txBody>
      </p:sp>
    </p:spTree>
    <p:extLst>
      <p:ext uri="{BB962C8B-B14F-4D97-AF65-F5344CB8AC3E}">
        <p14:creationId xmlns:p14="http://schemas.microsoft.com/office/powerpoint/2010/main" val="37219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651"/>
            <a:ext cx="10515600" cy="797248"/>
          </a:xfrm>
        </p:spPr>
        <p:txBody>
          <a:bodyPr/>
          <a:lstStyle/>
          <a:p>
            <a:pPr algn="ctr"/>
            <a:r>
              <a:rPr lang="en-US" b="1" dirty="0"/>
              <a:t>Global Prevalence of Diabetes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874"/>
            <a:ext cx="10258586" cy="545540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Prevalence </a:t>
            </a:r>
            <a:r>
              <a:rPr lang="en-US" sz="3200" dirty="0"/>
              <a:t>worldwide is </a:t>
            </a:r>
            <a:r>
              <a:rPr lang="en-US" sz="3200" dirty="0" smtClean="0"/>
              <a:t>increasing</a:t>
            </a:r>
          </a:p>
          <a:p>
            <a:pPr algn="just"/>
            <a:r>
              <a:rPr lang="en-US" sz="3200" dirty="0" smtClean="0"/>
              <a:t>2.8</a:t>
            </a:r>
            <a:r>
              <a:rPr lang="en-US" sz="3200" dirty="0"/>
              <a:t>% in 2000;4.4% in 2030 </a:t>
            </a:r>
            <a:r>
              <a:rPr lang="en-US" sz="3200" dirty="0" smtClean="0"/>
              <a:t>worldwide (171 </a:t>
            </a:r>
            <a:r>
              <a:rPr lang="en-US" sz="3200" dirty="0"/>
              <a:t>million in 2000; 366 million in </a:t>
            </a:r>
            <a:r>
              <a:rPr lang="en-US" sz="3200" dirty="0" smtClean="0"/>
              <a:t>2030)</a:t>
            </a:r>
          </a:p>
          <a:p>
            <a:pPr algn="just"/>
            <a:r>
              <a:rPr lang="en-US" sz="3200" dirty="0"/>
              <a:t>DM worldwide </a:t>
            </a:r>
            <a:r>
              <a:rPr lang="en-US" sz="3200" dirty="0" smtClean="0"/>
              <a:t>was </a:t>
            </a:r>
            <a:r>
              <a:rPr lang="en-US" sz="3200" dirty="0"/>
              <a:t>already </a:t>
            </a:r>
            <a:r>
              <a:rPr lang="en-US" sz="3200" dirty="0" smtClean="0"/>
              <a:t>366 </a:t>
            </a:r>
            <a:r>
              <a:rPr lang="en-US" sz="3200" dirty="0"/>
              <a:t>million by </a:t>
            </a:r>
            <a:r>
              <a:rPr lang="en-US" sz="3200" dirty="0" smtClean="0"/>
              <a:t>2011</a:t>
            </a:r>
          </a:p>
          <a:p>
            <a:pPr algn="just"/>
            <a:r>
              <a:rPr lang="en-US" sz="3200" dirty="0" smtClean="0"/>
              <a:t>The prevalence increased to 382 millions (8.2%) by 2013</a:t>
            </a:r>
          </a:p>
          <a:p>
            <a:pPr algn="just"/>
            <a:r>
              <a:rPr lang="en-US" sz="3200" dirty="0" smtClean="0"/>
              <a:t>There </a:t>
            </a:r>
            <a:r>
              <a:rPr lang="en-US" sz="3200" dirty="0"/>
              <a:t>is a large % that is undiagnosed as well as a large % at high risk of developing </a:t>
            </a:r>
            <a:r>
              <a:rPr lang="en-US" sz="3200" dirty="0" smtClean="0"/>
              <a:t>DM</a:t>
            </a:r>
          </a:p>
          <a:p>
            <a:pPr algn="just"/>
            <a:r>
              <a:rPr lang="en-US" sz="3200" dirty="0" smtClean="0"/>
              <a:t>A huge </a:t>
            </a:r>
            <a:r>
              <a:rPr lang="en-US" sz="3200" dirty="0"/>
              <a:t>percentage of the </a:t>
            </a:r>
            <a:r>
              <a:rPr lang="en-US" sz="3200" dirty="0" smtClean="0"/>
              <a:t>reported diabetics </a:t>
            </a:r>
            <a:r>
              <a:rPr lang="en-US" sz="3200" dirty="0"/>
              <a:t>are in the 40-59 age group, among whom 80% live in countries with low and middle-income </a:t>
            </a:r>
            <a:r>
              <a:rPr lang="en-US" sz="3200" dirty="0" smtClean="0"/>
              <a:t>economies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59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647"/>
            <a:ext cx="10515600" cy="874739"/>
          </a:xfrm>
        </p:spPr>
        <p:txBody>
          <a:bodyPr/>
          <a:lstStyle/>
          <a:p>
            <a:pPr algn="ctr"/>
            <a:r>
              <a:rPr lang="en-US" b="1" dirty="0" smtClean="0"/>
              <a:t>Global Prevalence of Diabetes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8" y="1193369"/>
            <a:ext cx="9588137" cy="498359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sz="3200" dirty="0"/>
              <a:t>In 2013, about half of all diabetes-related deaths in adults were in the age group below 60 years. </a:t>
            </a:r>
            <a:endParaRPr lang="en-US" sz="3200" dirty="0" smtClean="0"/>
          </a:p>
          <a:p>
            <a:pPr algn="just"/>
            <a:r>
              <a:rPr lang="en-US" sz="3200" dirty="0" smtClean="0"/>
              <a:t>Every </a:t>
            </a:r>
            <a:r>
              <a:rPr lang="en-US" sz="3200" dirty="0"/>
              <a:t>six seconds there is a diabetes-related death and in the more poorly-developed </a:t>
            </a:r>
            <a:r>
              <a:rPr lang="en-US" sz="3200" dirty="0" smtClean="0"/>
              <a:t>regions</a:t>
            </a:r>
          </a:p>
          <a:p>
            <a:pPr algn="just"/>
            <a:r>
              <a:rPr lang="en-US" sz="3200" dirty="0" smtClean="0"/>
              <a:t>35 </a:t>
            </a:r>
            <a:r>
              <a:rPr lang="en-US" sz="3200" dirty="0"/>
              <a:t>out of 219 countries [16% of the total] show very high prevalence of diabetes, more than 12</a:t>
            </a:r>
            <a:r>
              <a:rPr lang="en-US" sz="3200" dirty="0" smtClean="0"/>
              <a:t>%</a:t>
            </a:r>
          </a:p>
          <a:p>
            <a:pPr algn="just"/>
            <a:r>
              <a:rPr lang="en-US" sz="3200" dirty="0"/>
              <a:t> These countries fall mainly in the regions of the Western Pacific, North Africa and Middle East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850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Estimated prevalence and number of people with diabetes (adults 18+ years)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225" y="1621256"/>
            <a:ext cx="7829550" cy="4657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48228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311"/>
            <a:ext cx="10515600" cy="973022"/>
          </a:xfrm>
        </p:spPr>
        <p:txBody>
          <a:bodyPr/>
          <a:lstStyle/>
          <a:p>
            <a:pPr algn="ctr"/>
            <a:r>
              <a:rPr lang="en-US" b="1" dirty="0" smtClean="0"/>
              <a:t>Regional and local prevalence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1204333"/>
            <a:ext cx="10058400" cy="5464096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Six </a:t>
            </a:r>
            <a:r>
              <a:rPr lang="en-US" sz="3200" dirty="0"/>
              <a:t>of the top ten countries having the highest prevalence rates of diabetes globally are found in the Gulf region, viz., Kuwait, Lebanon, Qatar, Bahrain, UAE and Saudi Arabia </a:t>
            </a:r>
            <a:endParaRPr lang="en-US" sz="3200" dirty="0" smtClean="0"/>
          </a:p>
          <a:p>
            <a:pPr algn="just"/>
            <a:r>
              <a:rPr lang="en-US" sz="3200" dirty="0" smtClean="0"/>
              <a:t>Bahrain 15.4%; Kuwait 14.6%; UAE 18.7%; Qatar 15.4%</a:t>
            </a:r>
          </a:p>
          <a:p>
            <a:pPr algn="just"/>
            <a:r>
              <a:rPr lang="en-US" sz="3200" dirty="0" smtClean="0"/>
              <a:t>There </a:t>
            </a:r>
            <a:r>
              <a:rPr lang="en-US" sz="3200" dirty="0"/>
              <a:t>are 20 Arab countries in which nearly 20.5 million people are living with diabetes and another 13.7 million are in the pre-diabetes stage, with Impaired Glucose Tolerance (</a:t>
            </a:r>
            <a:r>
              <a:rPr lang="en-US" sz="3200" dirty="0" smtClean="0"/>
              <a:t>IGT)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number of deaths attributed to diabetes in Saudi Arabia is about 170,000 adults, which is greater than 10% of all deaths in the country </a:t>
            </a:r>
          </a:p>
        </p:txBody>
      </p:sp>
    </p:spTree>
    <p:extLst>
      <p:ext uri="{BB962C8B-B14F-4D97-AF65-F5344CB8AC3E}">
        <p14:creationId xmlns:p14="http://schemas.microsoft.com/office/powerpoint/2010/main" val="19956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Diabetes prevalence (% of population ages 20 to 79)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56438" y="1375754"/>
          <a:ext cx="5791200" cy="4670903"/>
        </p:xfrm>
        <a:graphic>
          <a:graphicData uri="http://schemas.openxmlformats.org/drawingml/2006/table">
            <a:tbl>
              <a:tblPr/>
              <a:tblGrid>
                <a:gridCol w="772160">
                  <a:extLst>
                    <a:ext uri="{9D8B030D-6E8A-4147-A177-3AD203B41FA5}">
                      <a16:colId xmlns:a16="http://schemas.microsoft.com/office/drawing/2014/main" val="3708287992"/>
                    </a:ext>
                  </a:extLst>
                </a:gridCol>
                <a:gridCol w="2992120">
                  <a:extLst>
                    <a:ext uri="{9D8B030D-6E8A-4147-A177-3AD203B41FA5}">
                      <a16:colId xmlns:a16="http://schemas.microsoft.com/office/drawing/2014/main" val="1055353319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39559067"/>
                    </a:ext>
                  </a:extLst>
                </a:gridCol>
                <a:gridCol w="1061720">
                  <a:extLst>
                    <a:ext uri="{9D8B030D-6E8A-4147-A177-3AD203B41FA5}">
                      <a16:colId xmlns:a16="http://schemas.microsoft.com/office/drawing/2014/main" val="1208002562"/>
                    </a:ext>
                  </a:extLst>
                </a:gridCol>
              </a:tblGrid>
              <a:tr h="44443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Rank</a:t>
                      </a:r>
                    </a:p>
                  </a:txBody>
                  <a:tcPr marL="47625" marR="47625" marT="57150" marB="57150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</a:p>
                  </a:txBody>
                  <a:tcPr marL="47625" marR="47625" marT="57150" marB="57150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57150" marB="57150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Year</a:t>
                      </a:r>
                    </a:p>
                  </a:txBody>
                  <a:tcPr marL="47625" marR="47625" marT="57150" marB="57150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798260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Tuvalu</a:t>
                      </a:r>
                      <a:endParaRPr lang="en-US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27.25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82320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3"/>
                        </a:rPr>
                        <a:t>Nauru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24.07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519438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New Caledonia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23.36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042338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5"/>
                        </a:rPr>
                        <a:t>Kiribati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22.66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49848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6"/>
                        </a:rPr>
                        <a:t>Mauritius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22.02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82420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7"/>
                        </a:rPr>
                        <a:t>Solomon Islands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18.68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04491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Saudi Arabia</a:t>
                      </a:r>
                      <a:endParaRPr lang="en-US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17.72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64550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9"/>
                        </a:rPr>
                        <a:t>Papua New Guinea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17.65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045942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>
                          <a:solidFill>
                            <a:schemeClr val="bg1"/>
                          </a:solidFill>
                          <a:effectLst/>
                          <a:hlinkClick r:id="rId10"/>
                        </a:rPr>
                        <a:t>Egypt</a:t>
                      </a:r>
                      <a:endParaRPr lang="en-US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17.31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37501"/>
                  </a:ext>
                </a:extLst>
              </a:tr>
              <a:tr h="4226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>
                          <a:solidFill>
                            <a:schemeClr val="bg1"/>
                          </a:solidFill>
                          <a:effectLst/>
                          <a:hlinkClick r:id="rId11"/>
                        </a:rPr>
                        <a:t>United Arab Emirates</a:t>
                      </a:r>
                      <a:endParaRPr lang="en-US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17.26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8EE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11077"/>
                  </a:ext>
                </a:extLst>
              </a:tr>
            </a:tbl>
          </a:graphicData>
        </a:graphic>
      </p:graphicFrame>
      <p:pic>
        <p:nvPicPr>
          <p:cNvPr id="32772" name="Picture 4" descr="IndexMundi Hom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99" y="6248401"/>
            <a:ext cx="121157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899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3492"/>
            <a:ext cx="10972800" cy="11430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High blood glucose age-standardized mortality rates per 100000 by WHO region, age 20+,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3" y="2362200"/>
            <a:ext cx="7839075" cy="3009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194065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Trends in prevalence of diabetes, 1980–2014,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by WHO region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738" y="1502925"/>
            <a:ext cx="7772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Percentage of all deaths attributable to high blood glucose for adults aged 20–69 years, by WHO region and sex, 2000 and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8" y="1676401"/>
            <a:ext cx="7934325" cy="4638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345733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79" y="405445"/>
            <a:ext cx="10972800" cy="11430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Percentage of all-cause deaths globally attributed to high blood glucose in men,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8" y="1676401"/>
            <a:ext cx="7972425" cy="461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</p:spTree>
    <p:extLst>
      <p:ext uri="{BB962C8B-B14F-4D97-AF65-F5344CB8AC3E}">
        <p14:creationId xmlns:p14="http://schemas.microsoft.com/office/powerpoint/2010/main" val="204736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822826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To list the types of Diabetes Mellitus</a:t>
            </a:r>
          </a:p>
          <a:p>
            <a:pPr algn="just"/>
            <a:r>
              <a:rPr lang="en-US" sz="3600" dirty="0" smtClean="0"/>
              <a:t>To describe the prevalence of Diabetes Mellitus  </a:t>
            </a:r>
          </a:p>
          <a:p>
            <a:pPr algn="just"/>
            <a:r>
              <a:rPr lang="en-US" sz="3600" dirty="0" smtClean="0"/>
              <a:t>To recognize the importance of diagnostic criteria for estimating the prevalence of diabetes mellitus </a:t>
            </a:r>
          </a:p>
          <a:p>
            <a:pPr algn="just"/>
            <a:r>
              <a:rPr lang="en-US" sz="3600" dirty="0" smtClean="0"/>
              <a:t>To discuss the risk factors and complications of type II diabetes mellitus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83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Percentage of all-cause deaths globally attributed to high blood glucose in women,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370" y="1506223"/>
            <a:ext cx="795337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96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Trends in prevalence of diabetes, 1980–2014,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by country income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0200" y="6423982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Source, WHO 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569" y="1715773"/>
            <a:ext cx="784860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Diabetes </a:t>
            </a:r>
            <a:r>
              <a:rPr lang="en-US" b="1" dirty="0" smtClean="0"/>
              <a:t>Mellitus and 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825624"/>
            <a:ext cx="9509760" cy="4666615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WHO </a:t>
            </a:r>
            <a:r>
              <a:rPr lang="en-US" sz="3200" dirty="0"/>
              <a:t>ranks </a:t>
            </a:r>
            <a:r>
              <a:rPr lang="en-US" sz="3200" dirty="0" smtClean="0"/>
              <a:t>SA second </a:t>
            </a:r>
            <a:r>
              <a:rPr lang="en-US" sz="3200" dirty="0"/>
              <a:t>in the prevalence of diabetes in the Middle East region </a:t>
            </a:r>
            <a:endParaRPr lang="en-US" sz="3200" dirty="0" smtClean="0"/>
          </a:p>
          <a:p>
            <a:pPr algn="just"/>
            <a:r>
              <a:rPr lang="en-US" sz="3200" dirty="0" smtClean="0"/>
              <a:t>KSA has reached </a:t>
            </a:r>
            <a:r>
              <a:rPr lang="en-US" sz="3200" dirty="0"/>
              <a:t>a point where DM is considered an </a:t>
            </a:r>
            <a:r>
              <a:rPr lang="en-US" sz="3200" dirty="0" smtClean="0"/>
              <a:t>epidemic</a:t>
            </a:r>
          </a:p>
          <a:p>
            <a:pPr algn="just"/>
            <a:r>
              <a:rPr lang="en-US" sz="3200" dirty="0" smtClean="0"/>
              <a:t>A </a:t>
            </a:r>
            <a:r>
              <a:rPr lang="en-US" sz="3200" dirty="0"/>
              <a:t>more recent study reported that the prevalence of diabetes had risen to 34.1% in males and 27.6% in females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mean </a:t>
            </a:r>
            <a:r>
              <a:rPr lang="en-US" sz="3200" dirty="0" smtClean="0"/>
              <a:t>reported age </a:t>
            </a:r>
            <a:r>
              <a:rPr lang="en-US" sz="3200" dirty="0"/>
              <a:t>for diabetes onset in males and females was 57.5 and 53.4 years, respectively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642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n w="6350">
                  <a:noFill/>
                </a:ln>
                <a:cs typeface="Traditional Arabic" pitchFamily="2" charset="-78"/>
              </a:rPr>
              <a:t>Diabetes - an escalating problem </a:t>
            </a:r>
            <a:br>
              <a:rPr lang="en-US" b="1" dirty="0">
                <a:ln w="6350">
                  <a:noFill/>
                </a:ln>
                <a:cs typeface="Traditional Arabic" pitchFamily="2" charset="-78"/>
              </a:rPr>
            </a:br>
            <a:r>
              <a:rPr lang="en-US" b="1" dirty="0">
                <a:ln w="6350">
                  <a:noFill/>
                </a:ln>
                <a:cs typeface="Traditional Arabic" pitchFamily="2" charset="-78"/>
              </a:rPr>
              <a:t>in the Kingdom of Saudi </a:t>
            </a:r>
            <a:r>
              <a:rPr lang="en-US" b="1" dirty="0" smtClean="0">
                <a:ln w="6350">
                  <a:noFill/>
                </a:ln>
                <a:cs typeface="Traditional Arabic" pitchFamily="2" charset="-78"/>
              </a:rPr>
              <a:t>Arabia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312325"/>
              </p:ext>
            </p:extLst>
          </p:nvPr>
        </p:nvGraphicFramePr>
        <p:xfrm>
          <a:off x="1188720" y="1825625"/>
          <a:ext cx="9784080" cy="43763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1360">
                  <a:extLst>
                    <a:ext uri="{9D8B030D-6E8A-4147-A177-3AD203B41FA5}">
                      <a16:colId xmlns:a16="http://schemas.microsoft.com/office/drawing/2014/main" val="3777293032"/>
                    </a:ext>
                  </a:extLst>
                </a:gridCol>
                <a:gridCol w="3700935">
                  <a:extLst>
                    <a:ext uri="{9D8B030D-6E8A-4147-A177-3AD203B41FA5}">
                      <a16:colId xmlns:a16="http://schemas.microsoft.com/office/drawing/2014/main" val="3348094241"/>
                    </a:ext>
                  </a:extLst>
                </a:gridCol>
                <a:gridCol w="2821785">
                  <a:extLst>
                    <a:ext uri="{9D8B030D-6E8A-4147-A177-3AD203B41FA5}">
                      <a16:colId xmlns:a16="http://schemas.microsoft.com/office/drawing/2014/main" val="815988174"/>
                    </a:ext>
                  </a:extLst>
                </a:gridCol>
              </a:tblGrid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1982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2.5% (age &gt;15)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Bacchus &amp;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Madkour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2204552322"/>
                  </a:ext>
                </a:extLst>
              </a:tr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1987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4.3%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Fatani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4212264070"/>
                  </a:ext>
                </a:extLst>
              </a:tr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1992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4.6%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AbuZaid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2950718012"/>
                  </a:ext>
                </a:extLst>
              </a:tr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1996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9.5% (age &gt;14 years)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Hazmi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3339529889"/>
                  </a:ext>
                </a:extLst>
              </a:tr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1997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17% (age &gt;30 years)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Nuaim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533933570"/>
                  </a:ext>
                </a:extLst>
              </a:tr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24% (age &gt;30 years)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Nozha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896677514"/>
                  </a:ext>
                </a:extLst>
              </a:tr>
              <a:tr h="612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25% (age &gt;30 years)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Arial" pitchFamily="34" charset="0"/>
                        </a:rPr>
                        <a:t>MOH</a:t>
                      </a: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9593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8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Trends in age-standardized prevalence of </a:t>
            </a:r>
            <a:r>
              <a:rPr lang="en-US" sz="2400" dirty="0">
                <a:solidFill>
                  <a:schemeClr val="bg1"/>
                </a:solidFill>
              </a:rPr>
              <a:t>diabetes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in Saudi Arabia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393" y="1828800"/>
            <a:ext cx="7101214" cy="44910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3400" y="6477000"/>
            <a:ext cx="2514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Diabetes </a:t>
            </a: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country profiles, 2016.</a:t>
            </a:r>
          </a:p>
        </p:txBody>
      </p:sp>
    </p:spTree>
    <p:extLst>
      <p:ext uri="{BB962C8B-B14F-4D97-AF65-F5344CB8AC3E}">
        <p14:creationId xmlns:p14="http://schemas.microsoft.com/office/powerpoint/2010/main" val="191703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182245"/>
            <a:ext cx="10515600" cy="1032601"/>
          </a:xfrm>
        </p:spPr>
        <p:txBody>
          <a:bodyPr/>
          <a:lstStyle/>
          <a:p>
            <a:pPr algn="ctr"/>
            <a:r>
              <a:rPr lang="en-US" b="1" dirty="0"/>
              <a:t>Diabetes mellitus and 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165" y="1384662"/>
            <a:ext cx="9144001" cy="5172891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overall prevalence of DM in Saudi Arabia, and especially in the central region (Riyadh), was 23.7% (age group 30-70 years), while another 14.1% </a:t>
            </a:r>
            <a:r>
              <a:rPr lang="en-US" sz="3200" dirty="0" smtClean="0"/>
              <a:t>had IFG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incidence of diabetes was significantly higher in the urban regions (25.5% </a:t>
            </a:r>
            <a:r>
              <a:rPr lang="en-US" sz="3200" dirty="0" smtClean="0"/>
              <a:t>vs </a:t>
            </a:r>
            <a:r>
              <a:rPr lang="en-US" sz="3200" dirty="0"/>
              <a:t>19.5% in the rural areas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incidence of T1DM </a:t>
            </a:r>
            <a:r>
              <a:rPr lang="en-US" sz="3200" dirty="0" smtClean="0"/>
              <a:t>is on </a:t>
            </a:r>
            <a:r>
              <a:rPr lang="en-US" sz="3200" dirty="0"/>
              <a:t>the increase over the last 30 years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prevalence of T1DM among the Saudi children and adolescents </a:t>
            </a:r>
            <a:r>
              <a:rPr lang="en-US" sz="3200" dirty="0" smtClean="0"/>
              <a:t>is </a:t>
            </a:r>
            <a:r>
              <a:rPr lang="en-US" sz="3200" dirty="0"/>
              <a:t>109.5 per </a:t>
            </a:r>
            <a:r>
              <a:rPr lang="en-US" sz="3200" dirty="0" smtClean="0"/>
              <a:t>100,000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31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32" y="208371"/>
            <a:ext cx="10515600" cy="1097915"/>
          </a:xfrm>
        </p:spPr>
        <p:txBody>
          <a:bodyPr/>
          <a:lstStyle/>
          <a:p>
            <a:pPr algn="ctr"/>
            <a:r>
              <a:rPr lang="en-US" b="1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6" y="1306286"/>
            <a:ext cx="9261565" cy="4870677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Diabetes </a:t>
            </a:r>
            <a:r>
              <a:rPr lang="en-US" sz="3200" dirty="0"/>
              <a:t>accounts for more than 5% of the global deaths, which are mostly due to </a:t>
            </a:r>
            <a:r>
              <a:rPr lang="en-US" sz="3200" dirty="0" smtClean="0"/>
              <a:t>CVD</a:t>
            </a:r>
          </a:p>
          <a:p>
            <a:pPr algn="just"/>
            <a:r>
              <a:rPr lang="en-US" sz="3200" dirty="0" smtClean="0"/>
              <a:t>Diabetes </a:t>
            </a:r>
            <a:r>
              <a:rPr lang="en-US" sz="3200" dirty="0"/>
              <a:t>is responsible for over one third of end-stage renal disease requiring </a:t>
            </a:r>
            <a:r>
              <a:rPr lang="en-US" sz="3200" dirty="0" smtClean="0"/>
              <a:t>dialysis</a:t>
            </a:r>
          </a:p>
          <a:p>
            <a:pPr algn="just"/>
            <a:r>
              <a:rPr lang="en-US" sz="3200" dirty="0" smtClean="0"/>
              <a:t>Amputations </a:t>
            </a:r>
            <a:r>
              <a:rPr lang="en-US" sz="3200" dirty="0"/>
              <a:t>are at least 10 times more common in people with </a:t>
            </a:r>
            <a:r>
              <a:rPr lang="en-US" sz="3200" dirty="0" smtClean="0"/>
              <a:t>diabetes</a:t>
            </a:r>
          </a:p>
          <a:p>
            <a:pPr algn="just"/>
            <a:r>
              <a:rPr lang="en-US" sz="3200" dirty="0" smtClean="0"/>
              <a:t>A </a:t>
            </a:r>
            <a:r>
              <a:rPr lang="en-US" sz="3200" dirty="0"/>
              <a:t>leading cause of blindness &amp; visual </a:t>
            </a:r>
            <a:r>
              <a:rPr lang="en-US" sz="3200" dirty="0" smtClean="0"/>
              <a:t>impairment</a:t>
            </a:r>
          </a:p>
          <a:p>
            <a:pPr algn="just"/>
            <a:r>
              <a:rPr lang="en-US" sz="3200" dirty="0" smtClean="0"/>
              <a:t>Diabetics </a:t>
            </a:r>
            <a:r>
              <a:rPr lang="en-US" sz="3200" dirty="0"/>
              <a:t>are 20 times more likely to develop blindness than </a:t>
            </a:r>
            <a:r>
              <a:rPr lang="en-US" sz="3200" dirty="0" smtClean="0"/>
              <a:t>non-diabetics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54" y="156119"/>
            <a:ext cx="10515600" cy="1058727"/>
          </a:xfrm>
        </p:spPr>
        <p:txBody>
          <a:bodyPr/>
          <a:lstStyle/>
          <a:p>
            <a:pPr algn="ctr"/>
            <a:r>
              <a:rPr lang="en-US" b="1" dirty="0"/>
              <a:t>Risk </a:t>
            </a:r>
            <a:r>
              <a:rPr lang="en-US" b="1" dirty="0" smtClean="0"/>
              <a:t>factors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851" y="1214846"/>
            <a:ext cx="9222378" cy="49621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/>
              <a:t>Risk factors </a:t>
            </a:r>
            <a:r>
              <a:rPr lang="en-US" sz="3200" dirty="0"/>
              <a:t>for Type 2 DM are complex including </a:t>
            </a:r>
            <a:endParaRPr lang="en-US" sz="3200" dirty="0" smtClean="0"/>
          </a:p>
          <a:p>
            <a:pPr marL="0" indent="0" algn="just">
              <a:buNone/>
            </a:pPr>
            <a:r>
              <a:rPr lang="en-US" sz="3200" dirty="0"/>
              <a:t>-</a:t>
            </a:r>
            <a:r>
              <a:rPr lang="en-US" sz="3200" dirty="0" smtClean="0"/>
              <a:t>obesity</a:t>
            </a:r>
          </a:p>
          <a:p>
            <a:pPr marL="0" indent="0" algn="just">
              <a:buNone/>
            </a:pPr>
            <a:r>
              <a:rPr lang="en-US" sz="3200" dirty="0"/>
              <a:t>-</a:t>
            </a:r>
            <a:r>
              <a:rPr lang="en-US" sz="3200" dirty="0" smtClean="0"/>
              <a:t>Genetics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Life </a:t>
            </a:r>
            <a:r>
              <a:rPr lang="en-US" sz="3200" dirty="0"/>
              <a:t>style factors (overfeeding and sedentary life</a:t>
            </a:r>
            <a:r>
              <a:rPr lang="en-US" sz="3200" dirty="0" smtClean="0"/>
              <a:t>) 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There are </a:t>
            </a:r>
            <a:r>
              <a:rPr lang="en-US" sz="3200" dirty="0" err="1" smtClean="0"/>
              <a:t>patho</a:t>
            </a:r>
            <a:r>
              <a:rPr lang="en-US" sz="3200" dirty="0" smtClean="0"/>
              <a:t>-physiological </a:t>
            </a:r>
            <a:r>
              <a:rPr lang="en-US" sz="3200" dirty="0"/>
              <a:t>changes (weight gain insulin resistance and reduction of insulin secretion) may lead to glucose intolerance and </a:t>
            </a:r>
            <a:r>
              <a:rPr lang="en-US" sz="3200" dirty="0" smtClean="0"/>
              <a:t>diabetes</a:t>
            </a:r>
          </a:p>
          <a:p>
            <a:pPr algn="just">
              <a:buFontTx/>
              <a:buChar char="-"/>
            </a:pPr>
            <a:r>
              <a:rPr lang="en-US" sz="3200" dirty="0" smtClean="0"/>
              <a:t>Important </a:t>
            </a:r>
            <a:r>
              <a:rPr lang="en-US" sz="3200" dirty="0"/>
              <a:t>factors are physical inactivity, dietary imbalance and infections</a:t>
            </a:r>
          </a:p>
        </p:txBody>
      </p:sp>
    </p:spTree>
    <p:extLst>
      <p:ext uri="{BB962C8B-B14F-4D97-AF65-F5344CB8AC3E}">
        <p14:creationId xmlns:p14="http://schemas.microsoft.com/office/powerpoint/2010/main" val="4862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006475"/>
          </a:xfrm>
        </p:spPr>
        <p:txBody>
          <a:bodyPr/>
          <a:lstStyle/>
          <a:p>
            <a:pPr algn="ctr"/>
            <a:r>
              <a:rPr lang="en-US" b="1" dirty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034" y="1188720"/>
            <a:ext cx="9718766" cy="566928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Autoimmune </a:t>
            </a:r>
            <a:r>
              <a:rPr lang="en-US" sz="3200" dirty="0"/>
              <a:t>disease and viral infections may be risk factors </a:t>
            </a:r>
            <a:r>
              <a:rPr lang="en-US" sz="3200" dirty="0" smtClean="0"/>
              <a:t>for TIDM</a:t>
            </a:r>
          </a:p>
          <a:p>
            <a:pPr algn="just"/>
            <a:r>
              <a:rPr lang="en-US" sz="3200" dirty="0" smtClean="0"/>
              <a:t>Physiologic </a:t>
            </a:r>
            <a:r>
              <a:rPr lang="en-US" sz="3200" dirty="0"/>
              <a:t>or emotional stress: causes prolonged elevation of stress hormone levels (cortisol, epinephrine, glucagon and growth hormone), which raises blood glucose </a:t>
            </a:r>
            <a:r>
              <a:rPr lang="en-US" sz="3200" dirty="0" smtClean="0"/>
              <a:t>levels</a:t>
            </a:r>
          </a:p>
          <a:p>
            <a:pPr algn="just"/>
            <a:r>
              <a:rPr lang="en-US" sz="3200" dirty="0" smtClean="0"/>
              <a:t>Pregnancy as predisposing factor causes </a:t>
            </a:r>
            <a:r>
              <a:rPr lang="en-US" sz="3200" dirty="0"/>
              <a:t>weight gain and increases levels of estrogen and placental hormones, which antagonize </a:t>
            </a:r>
            <a:r>
              <a:rPr lang="en-US" sz="3200" dirty="0" smtClean="0"/>
              <a:t>insulin</a:t>
            </a:r>
          </a:p>
          <a:p>
            <a:pPr algn="just"/>
            <a:r>
              <a:rPr lang="en-US" sz="3200" dirty="0" smtClean="0"/>
              <a:t>Medications </a:t>
            </a:r>
            <a:r>
              <a:rPr lang="en-US" sz="3200" dirty="0"/>
              <a:t>that are known to antagonize the effects of insulin: thiazide diuretics, adrenal corticosteroids, oral </a:t>
            </a:r>
            <a:r>
              <a:rPr lang="en-US" sz="3200" dirty="0" smtClean="0"/>
              <a:t>contraceptives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56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Future Directions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548" y="1825625"/>
            <a:ext cx="8490857" cy="4351338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</a:t>
            </a:r>
            <a:r>
              <a:rPr lang="en-US" sz="3200" dirty="0" smtClean="0"/>
              <a:t>ackling </a:t>
            </a:r>
            <a:r>
              <a:rPr lang="en-US" sz="3200" dirty="0"/>
              <a:t>environmental factors and </a:t>
            </a:r>
            <a:r>
              <a:rPr lang="en-US" sz="3200" dirty="0" smtClean="0"/>
              <a:t>lifestyle</a:t>
            </a:r>
          </a:p>
          <a:p>
            <a:r>
              <a:rPr lang="en-US" sz="3200" dirty="0" smtClean="0"/>
              <a:t>Appropriate </a:t>
            </a:r>
            <a:r>
              <a:rPr lang="en-US" sz="3200" dirty="0"/>
              <a:t>use of screening tools to control diabetes </a:t>
            </a:r>
            <a:r>
              <a:rPr lang="en-US" sz="3200" dirty="0" smtClean="0"/>
              <a:t>mellitus</a:t>
            </a:r>
          </a:p>
          <a:p>
            <a:r>
              <a:rPr lang="en-US" sz="3200" dirty="0" smtClean="0"/>
              <a:t>Early </a:t>
            </a:r>
            <a:r>
              <a:rPr lang="en-US" sz="3200" dirty="0"/>
              <a:t>interventions in high risk </a:t>
            </a:r>
            <a:r>
              <a:rPr lang="en-US" sz="3200" dirty="0" smtClean="0"/>
              <a:t>populations</a:t>
            </a:r>
          </a:p>
          <a:p>
            <a:r>
              <a:rPr lang="en-US" sz="3200" dirty="0" smtClean="0"/>
              <a:t>Therapeutic </a:t>
            </a:r>
            <a:r>
              <a:rPr lang="en-US" sz="3200" dirty="0"/>
              <a:t>and management choices and updated criteria for </a:t>
            </a:r>
            <a:r>
              <a:rPr lang="en-US" sz="3200" dirty="0" smtClean="0"/>
              <a:t>treatment</a:t>
            </a:r>
          </a:p>
          <a:p>
            <a:r>
              <a:rPr lang="en-US" sz="3200" dirty="0" smtClean="0"/>
              <a:t>Rehabilitation </a:t>
            </a:r>
            <a:r>
              <a:rPr lang="en-US" sz="3200" dirty="0"/>
              <a:t>services for complications</a:t>
            </a:r>
          </a:p>
        </p:txBody>
      </p:sp>
    </p:spTree>
    <p:extLst>
      <p:ext uri="{BB962C8B-B14F-4D97-AF65-F5344CB8AC3E}">
        <p14:creationId xmlns:p14="http://schemas.microsoft.com/office/powerpoint/2010/main" val="34204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16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>Definition</a:t>
            </a:r>
            <a:r>
              <a:rPr lang="en-US" sz="5300" b="1" dirty="0"/>
              <a:t/>
            </a:r>
            <a:br>
              <a:rPr lang="en-US" sz="5300" b="1" dirty="0"/>
            </a:br>
            <a:endParaRPr lang="en-US" sz="5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95907"/>
          </a:xfrm>
        </p:spPr>
        <p:txBody>
          <a:bodyPr/>
          <a:lstStyle/>
          <a:p>
            <a:pPr marL="0" indent="0" algn="just">
              <a:buNone/>
            </a:pPr>
            <a:r>
              <a:rPr lang="en-US" sz="4400" dirty="0" smtClean="0"/>
              <a:t>A </a:t>
            </a:r>
            <a:r>
              <a:rPr lang="en-US" sz="4400" b="1" dirty="0"/>
              <a:t>metabolic disorder </a:t>
            </a:r>
            <a:r>
              <a:rPr lang="en-US" sz="4400" dirty="0"/>
              <a:t>of </a:t>
            </a:r>
            <a:r>
              <a:rPr lang="en-US" sz="4400" b="1" dirty="0"/>
              <a:t>multiple </a:t>
            </a:r>
            <a:r>
              <a:rPr lang="en-US" sz="4400" b="1" dirty="0" err="1"/>
              <a:t>aetiology</a:t>
            </a:r>
            <a:r>
              <a:rPr lang="en-US" sz="4400" b="1" dirty="0"/>
              <a:t> </a:t>
            </a:r>
            <a:r>
              <a:rPr lang="en-US" sz="4400" dirty="0"/>
              <a:t>characterized by </a:t>
            </a:r>
            <a:r>
              <a:rPr lang="en-US" sz="4400" b="1" dirty="0"/>
              <a:t>chronic </a:t>
            </a:r>
            <a:r>
              <a:rPr lang="en-US" sz="4400" b="1" dirty="0" err="1"/>
              <a:t>hyperglycaemia</a:t>
            </a:r>
            <a:r>
              <a:rPr lang="en-US" sz="4400" dirty="0"/>
              <a:t> with disturbances of </a:t>
            </a:r>
            <a:r>
              <a:rPr lang="en-US" sz="4400" b="1" dirty="0"/>
              <a:t>carbohydrate, fat and protein metabolism</a:t>
            </a:r>
            <a:r>
              <a:rPr lang="en-US" sz="4400" dirty="0"/>
              <a:t> resulting from defects in </a:t>
            </a:r>
            <a:r>
              <a:rPr lang="en-US" sz="4400" b="1" dirty="0"/>
              <a:t>insulin secretion</a:t>
            </a:r>
            <a:r>
              <a:rPr lang="en-US" sz="4400" dirty="0"/>
              <a:t>, </a:t>
            </a:r>
            <a:r>
              <a:rPr lang="en-US" sz="4400" b="1" dirty="0"/>
              <a:t>insulin action or both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84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714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09854" y="937144"/>
            <a:ext cx="9643946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1. Al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Dawish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MA, Robert AA, Braham R, Al Hayek AA, Al Saeed A, Ahmed RA, Al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Sabaan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FS.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Diabetes Mellitus in Saudi Arabia: A Review of the Recent Literature.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Curr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Diabetes Rev. 2016;12(4):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359-368. Review.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2. </a:t>
            </a:r>
            <a:r>
              <a:rPr lang="en-US" dirty="0" err="1" smtClean="0"/>
              <a:t>Asirvatham</a:t>
            </a:r>
            <a:r>
              <a:rPr lang="en-US" dirty="0" smtClean="0"/>
              <a:t> </a:t>
            </a:r>
            <a:r>
              <a:rPr lang="en-US" dirty="0" err="1"/>
              <a:t>Alwin</a:t>
            </a:r>
            <a:r>
              <a:rPr lang="en-US" dirty="0"/>
              <a:t> Robert , </a:t>
            </a:r>
            <a:r>
              <a:rPr lang="en-US" dirty="0" err="1"/>
              <a:t>Abdulrahman</a:t>
            </a:r>
            <a:r>
              <a:rPr lang="en-US" dirty="0"/>
              <a:t> Al-</a:t>
            </a:r>
            <a:r>
              <a:rPr lang="en-US" dirty="0" err="1"/>
              <a:t>Dawish</a:t>
            </a:r>
            <a:r>
              <a:rPr lang="en-US" dirty="0"/>
              <a:t>, Muhammad </a:t>
            </a:r>
            <a:r>
              <a:rPr lang="en-US" dirty="0" err="1"/>
              <a:t>Mujammami,and</a:t>
            </a:r>
            <a:r>
              <a:rPr lang="en-US" dirty="0"/>
              <a:t> Mohamed </a:t>
            </a:r>
            <a:r>
              <a:rPr lang="en-US" dirty="0" err="1"/>
              <a:t>Abdulaziz</a:t>
            </a:r>
            <a:r>
              <a:rPr lang="en-US" dirty="0"/>
              <a:t> Al </a:t>
            </a:r>
            <a:r>
              <a:rPr lang="en-US" dirty="0" err="1"/>
              <a:t>Dawish</a:t>
            </a:r>
            <a:r>
              <a:rPr lang="en-US" dirty="0"/>
              <a:t>. Type 1 Diabetes Mellitus in Saudi Arabia: A Soaring Epidemic.  International Journal of Pediatrics Volume 2018, Article ID 9408370, 9 pages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doi.org/10.1155/2018/9408370</a:t>
            </a:r>
            <a:endParaRPr lang="en-US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3. </a:t>
            </a:r>
            <a:r>
              <a:rPr lang="en-US" dirty="0" err="1" smtClean="0"/>
              <a:t>Zahid</a:t>
            </a:r>
            <a:r>
              <a:rPr lang="en-US" dirty="0" smtClean="0"/>
              <a:t> </a:t>
            </a:r>
            <a:r>
              <a:rPr lang="en-US" dirty="0" err="1"/>
              <a:t>Naeem</a:t>
            </a:r>
            <a:r>
              <a:rPr lang="en-US" dirty="0"/>
              <a:t>. Burden of Diabetes Mellitus in Saudi Arabia. International Journal of Health Sciences, </a:t>
            </a:r>
            <a:r>
              <a:rPr lang="en-US" dirty="0" err="1"/>
              <a:t>Qassim</a:t>
            </a:r>
            <a:r>
              <a:rPr lang="en-US" dirty="0"/>
              <a:t> University, Vol. 9, No. 3 (July-Sept 2015)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3" y="387649"/>
            <a:ext cx="10515600" cy="722696"/>
          </a:xfrm>
        </p:spPr>
        <p:txBody>
          <a:bodyPr/>
          <a:lstStyle/>
          <a:p>
            <a:pPr algn="ctr"/>
            <a:r>
              <a:rPr lang="en-US" b="1" dirty="0"/>
              <a:t>Types of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187" y="1491174"/>
            <a:ext cx="9013372" cy="419117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Type </a:t>
            </a:r>
            <a:r>
              <a:rPr lang="en-US" sz="3200" dirty="0" smtClean="0"/>
              <a:t>1: sudden </a:t>
            </a:r>
            <a:r>
              <a:rPr lang="en-US" sz="3200" dirty="0"/>
              <a:t>onset absolute deficiency in insulin. Usually affects younger age group (not always</a:t>
            </a:r>
            <a:r>
              <a:rPr lang="en-US" sz="3200" dirty="0" smtClean="0"/>
              <a:t>)</a:t>
            </a:r>
          </a:p>
          <a:p>
            <a:pPr algn="just"/>
            <a:r>
              <a:rPr lang="en-US" sz="3200" dirty="0" smtClean="0"/>
              <a:t>Type 2: </a:t>
            </a:r>
            <a:r>
              <a:rPr lang="en-US" sz="3200" dirty="0"/>
              <a:t>gradual onset of relative insulin insensitivity. Usually older age group (not always</a:t>
            </a:r>
            <a:r>
              <a:rPr lang="en-US" sz="3200" dirty="0" smtClean="0"/>
              <a:t>)</a:t>
            </a:r>
          </a:p>
          <a:p>
            <a:pPr algn="just"/>
            <a:r>
              <a:rPr lang="en-US" sz="3200" dirty="0" smtClean="0"/>
              <a:t>Gestational </a:t>
            </a:r>
            <a:r>
              <a:rPr lang="en-US" sz="3200" dirty="0"/>
              <a:t>diabetes: Gestational diabetes mellitus (GDM) is defined as any degree of glucose intolerance with onset or first recognition during </a:t>
            </a:r>
            <a:r>
              <a:rPr lang="en-US" sz="3200" dirty="0" smtClean="0"/>
              <a:t>pregnancy</a:t>
            </a:r>
          </a:p>
        </p:txBody>
      </p:sp>
    </p:spTree>
    <p:extLst>
      <p:ext uri="{BB962C8B-B14F-4D97-AF65-F5344CB8AC3E}">
        <p14:creationId xmlns:p14="http://schemas.microsoft.com/office/powerpoint/2010/main" val="34682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60726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200" dirty="0"/>
              <a:t>Secondary diabetes: The diabetes is not the main illness, a secondary condition that results because of the main illness. If it is possible to treat the main illness successfully the diabetes may/will disappear e.g. cystic fibrosis, chronic pancreatitis, infections.</a:t>
            </a:r>
          </a:p>
          <a:p>
            <a:pPr algn="just"/>
            <a:r>
              <a:rPr lang="en-US" sz="3200" dirty="0"/>
              <a:t>Pre-diabetes: Impaired glucose tolerance A person with pre-diabetes has a blood sugar level higher than normal, but not high enough for a diagnosis of diabetes; &amp; is at higher risk for developing type 2 diabetes. May remain undiagnosed for years; risk of complications same as for T2DM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44" y="169817"/>
            <a:ext cx="10515600" cy="1155746"/>
          </a:xfrm>
        </p:spPr>
        <p:txBody>
          <a:bodyPr/>
          <a:lstStyle/>
          <a:p>
            <a:pPr algn="ctr"/>
            <a:r>
              <a:rPr lang="en-US" b="1" dirty="0" smtClean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137" y="1521506"/>
            <a:ext cx="10515600" cy="5062174"/>
          </a:xfrm>
        </p:spPr>
        <p:txBody>
          <a:bodyPr>
            <a:noAutofit/>
          </a:bodyPr>
          <a:lstStyle/>
          <a:p>
            <a:r>
              <a:rPr lang="en-US" sz="3200" dirty="0"/>
              <a:t>Thirst </a:t>
            </a:r>
            <a:endParaRPr lang="en-US" sz="3200" dirty="0" smtClean="0"/>
          </a:p>
          <a:p>
            <a:r>
              <a:rPr lang="en-US" sz="3200" dirty="0" smtClean="0"/>
              <a:t>Passing </a:t>
            </a:r>
            <a:r>
              <a:rPr lang="en-US" sz="3200" dirty="0"/>
              <a:t>lots of urine </a:t>
            </a:r>
            <a:endParaRPr lang="en-US" sz="3200" dirty="0" smtClean="0"/>
          </a:p>
          <a:p>
            <a:r>
              <a:rPr lang="en-US" sz="3200" dirty="0" smtClean="0"/>
              <a:t>Malaise</a:t>
            </a:r>
            <a:endParaRPr lang="en-US" sz="3200" dirty="0"/>
          </a:p>
          <a:p>
            <a:r>
              <a:rPr lang="en-US" sz="3200" dirty="0" smtClean="0"/>
              <a:t>Infections </a:t>
            </a:r>
            <a:r>
              <a:rPr lang="en-US" sz="3200" dirty="0"/>
              <a:t>(thrush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Weight loss</a:t>
            </a:r>
          </a:p>
          <a:p>
            <a:pPr marL="0" indent="0">
              <a:buNone/>
            </a:pPr>
            <a:r>
              <a:rPr lang="en-US" sz="3200" dirty="0" smtClean="0"/>
              <a:t>Diagnosis:</a:t>
            </a:r>
          </a:p>
          <a:p>
            <a:r>
              <a:rPr lang="en-US" sz="3200" dirty="0" smtClean="0"/>
              <a:t>Random </a:t>
            </a:r>
            <a:r>
              <a:rPr lang="en-US" sz="3200" dirty="0"/>
              <a:t>plasma </a:t>
            </a:r>
            <a:r>
              <a:rPr lang="en-US" sz="3200" dirty="0" smtClean="0"/>
              <a:t>glucose</a:t>
            </a:r>
          </a:p>
          <a:p>
            <a:r>
              <a:rPr lang="en-US" sz="3200" dirty="0" smtClean="0"/>
              <a:t>Fasting </a:t>
            </a:r>
            <a:r>
              <a:rPr lang="en-US" sz="3200" dirty="0"/>
              <a:t>plasma </a:t>
            </a:r>
            <a:r>
              <a:rPr lang="en-US" sz="3200" dirty="0" smtClean="0"/>
              <a:t>glucose</a:t>
            </a:r>
          </a:p>
          <a:p>
            <a:r>
              <a:rPr lang="en-US" sz="3200" dirty="0" smtClean="0"/>
              <a:t>Oral </a:t>
            </a:r>
            <a:r>
              <a:rPr lang="en-US" sz="3200" dirty="0"/>
              <a:t>glucose tolerance test – 2h glucose</a:t>
            </a:r>
          </a:p>
        </p:txBody>
      </p:sp>
    </p:spTree>
    <p:extLst>
      <p:ext uri="{BB962C8B-B14F-4D97-AF65-F5344CB8AC3E}">
        <p14:creationId xmlns:p14="http://schemas.microsoft.com/office/powerpoint/2010/main" val="33646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722"/>
          </a:xfrm>
        </p:spPr>
        <p:txBody>
          <a:bodyPr/>
          <a:lstStyle/>
          <a:p>
            <a:pPr algn="ctr"/>
            <a:r>
              <a:rPr lang="en-US" b="1" dirty="0" smtClean="0"/>
              <a:t>Diagnosis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846357"/>
              </p:ext>
            </p:extLst>
          </p:nvPr>
        </p:nvGraphicFramePr>
        <p:xfrm>
          <a:off x="838200" y="1549835"/>
          <a:ext cx="10040007" cy="4971085"/>
        </p:xfrm>
        <a:graphic>
          <a:graphicData uri="http://schemas.openxmlformats.org/drawingml/2006/table">
            <a:tbl>
              <a:tblPr/>
              <a:tblGrid>
                <a:gridCol w="10040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200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1. Symptoms of diabetes plus casual plasma glucose concentration ≥200 mg/dl (11.1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mmol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/l). Casual is defined as any time of day without regard to time since last meal. The classic symptoms of diabetes include polyuria, polydipsia, and unexplained weight loss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. OR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76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2. FPG ≥126 mg/dl (7.0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</a:rPr>
                        <a:t>mmol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/l). Fasting is defined as no caloric intake for at least 8 h.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OR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884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3. 2-h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</a:rPr>
                        <a:t>postload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 glucose ≥200 mg/dl (11.1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</a:rPr>
                        <a:t>mmol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/l) during an OGTT. The test should be performed as described by WHO, using a glucose load containing the equivalent of 75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</a:rPr>
                        <a:t>gms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glucose dissolved in water.</a:t>
                      </a: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766"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Ref: Diagnosis and Classification of Diabetes Mellitus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American Diabetes Association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Diabetes Care 2006 Jan; 29(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1): s43-s48</a:t>
                      </a: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729">
                <a:tc>
                  <a:txBody>
                    <a:bodyPr/>
                    <a:lstStyle/>
                    <a:p>
                      <a:pPr algn="l" fontAlgn="base"/>
                      <a:endParaRPr lang="en-US" sz="2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47625" marB="47625">
                    <a:lnL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1934"/>
            <a:ext cx="28854" cy="5010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9998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726"/>
          </a:xfrm>
        </p:spPr>
        <p:txBody>
          <a:bodyPr/>
          <a:lstStyle/>
          <a:p>
            <a:pPr algn="ctr"/>
            <a:r>
              <a:rPr lang="en-US" b="1" dirty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0" y="1825625"/>
            <a:ext cx="9797143" cy="4351338"/>
          </a:xfrm>
        </p:spPr>
        <p:txBody>
          <a:bodyPr/>
          <a:lstStyle/>
          <a:p>
            <a:pPr fontAlgn="base"/>
            <a:r>
              <a:rPr lang="en-US" dirty="0"/>
              <a:t>The corresponding categories when the OGTT is used are the following:</a:t>
            </a:r>
          </a:p>
          <a:p>
            <a:pPr fontAlgn="base"/>
            <a:r>
              <a:rPr lang="en-US" dirty="0"/>
              <a:t>2-h </a:t>
            </a:r>
            <a:r>
              <a:rPr lang="en-US" dirty="0" err="1"/>
              <a:t>postload</a:t>
            </a:r>
            <a:r>
              <a:rPr lang="en-US" dirty="0"/>
              <a:t> glucose &lt;140 mg/dl (7.8 </a:t>
            </a:r>
            <a:r>
              <a:rPr lang="en-US" dirty="0" err="1"/>
              <a:t>mmol</a:t>
            </a:r>
            <a:r>
              <a:rPr lang="en-US" dirty="0"/>
              <a:t>/l) = normal glucose tolerance;</a:t>
            </a:r>
          </a:p>
          <a:p>
            <a:pPr fontAlgn="base"/>
            <a:r>
              <a:rPr lang="en-US" dirty="0"/>
              <a:t>2-h </a:t>
            </a:r>
            <a:r>
              <a:rPr lang="en-US" dirty="0" err="1"/>
              <a:t>postload</a:t>
            </a:r>
            <a:r>
              <a:rPr lang="en-US" dirty="0"/>
              <a:t> glucose 140–199 mg/dl (7.8–11.1 </a:t>
            </a:r>
            <a:r>
              <a:rPr lang="en-US" dirty="0" err="1"/>
              <a:t>mmol</a:t>
            </a:r>
            <a:r>
              <a:rPr lang="en-US" dirty="0"/>
              <a:t>/l) = IGT (impaired glucose tolerance);</a:t>
            </a:r>
          </a:p>
          <a:p>
            <a:pPr fontAlgn="base"/>
            <a:r>
              <a:rPr lang="en-US" dirty="0"/>
              <a:t>2-h </a:t>
            </a:r>
            <a:r>
              <a:rPr lang="en-US" dirty="0" err="1"/>
              <a:t>postload</a:t>
            </a:r>
            <a:r>
              <a:rPr lang="en-US" dirty="0"/>
              <a:t> glucose ≥200 mg/dl (11.1 </a:t>
            </a:r>
            <a:r>
              <a:rPr lang="en-US" dirty="0" err="1"/>
              <a:t>mmol</a:t>
            </a:r>
            <a:r>
              <a:rPr lang="en-US" dirty="0"/>
              <a:t>/l) = provisional diagnosis of diabetes (the diagnosis must be </a:t>
            </a:r>
            <a:r>
              <a:rPr lang="en-US" dirty="0" smtClean="0"/>
              <a:t>confirmed)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4224"/>
          </a:xfrm>
        </p:spPr>
        <p:txBody>
          <a:bodyPr/>
          <a:lstStyle/>
          <a:p>
            <a:pPr algn="ctr"/>
            <a:r>
              <a:rPr lang="en-US" b="1" dirty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1417"/>
            <a:ext cx="10056223" cy="4963886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/>
              <a:t>The </a:t>
            </a:r>
            <a:r>
              <a:rPr lang="en-US" dirty="0" smtClean="0"/>
              <a:t>International committee on DM, recognized </a:t>
            </a:r>
            <a:r>
              <a:rPr lang="en-US" dirty="0"/>
              <a:t>an intermediate group of subjects whose glucose levels, although not meeting criteria for diabetes, are nevertheless too high to be considered normal. </a:t>
            </a:r>
            <a:endParaRPr lang="en-US" dirty="0" smtClean="0"/>
          </a:p>
          <a:p>
            <a:pPr marL="0" indent="0" algn="just" fontAlgn="base">
              <a:buNone/>
            </a:pPr>
            <a:r>
              <a:rPr lang="en-US" dirty="0" smtClean="0"/>
              <a:t>The </a:t>
            </a:r>
            <a:r>
              <a:rPr lang="en-US" dirty="0"/>
              <a:t>categories of FPG values are as follows:</a:t>
            </a:r>
          </a:p>
          <a:p>
            <a:pPr algn="just" fontAlgn="base"/>
            <a:r>
              <a:rPr lang="en-US" dirty="0"/>
              <a:t>FPG &lt;100 mg/dl (5.6 </a:t>
            </a:r>
            <a:r>
              <a:rPr lang="en-US" dirty="0" err="1"/>
              <a:t>mmol</a:t>
            </a:r>
            <a:r>
              <a:rPr lang="en-US" dirty="0"/>
              <a:t>/l) = normal fasting glucose;</a:t>
            </a:r>
          </a:p>
          <a:p>
            <a:pPr algn="just" fontAlgn="base"/>
            <a:r>
              <a:rPr lang="en-US" dirty="0"/>
              <a:t>FPG 100–125 mg/dl (5.6–6.9 </a:t>
            </a:r>
            <a:r>
              <a:rPr lang="en-US" dirty="0" err="1"/>
              <a:t>mmol</a:t>
            </a:r>
            <a:r>
              <a:rPr lang="en-US" dirty="0"/>
              <a:t>/l) = IFG (impaired fasting glucose);</a:t>
            </a:r>
          </a:p>
          <a:p>
            <a:pPr algn="just" fontAlgn="base"/>
            <a:r>
              <a:rPr lang="en-US" dirty="0"/>
              <a:t>FPG ≥126 mg/dl (7.0 </a:t>
            </a:r>
            <a:r>
              <a:rPr lang="en-US" dirty="0" err="1"/>
              <a:t>mmol</a:t>
            </a:r>
            <a:r>
              <a:rPr lang="en-US" dirty="0"/>
              <a:t>/l) = provisional diagnosis of diabetes (the diagnosis must be </a:t>
            </a:r>
            <a:r>
              <a:rPr lang="en-US" dirty="0" smtClean="0"/>
              <a:t>confirmed)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1656</Words>
  <Application>Microsoft Office PowerPoint</Application>
  <PresentationFormat>Widescreen</PresentationFormat>
  <Paragraphs>198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Arial Black</vt:lpstr>
      <vt:lpstr>Arial Unicode MS</vt:lpstr>
      <vt:lpstr>Calibri</vt:lpstr>
      <vt:lpstr>Calibri Light</vt:lpstr>
      <vt:lpstr>Open Sans</vt:lpstr>
      <vt:lpstr>Traditional Arabic</vt:lpstr>
      <vt:lpstr>Office Theme</vt:lpstr>
      <vt:lpstr>1_Office Theme</vt:lpstr>
      <vt:lpstr>2_Office Theme</vt:lpstr>
      <vt:lpstr>3_Office Theme</vt:lpstr>
      <vt:lpstr>Epidemiology of Diabetes Mellitus</vt:lpstr>
      <vt:lpstr>Objectives</vt:lpstr>
      <vt:lpstr> Definition </vt:lpstr>
      <vt:lpstr>Types of diabetes</vt:lpstr>
      <vt:lpstr>Types of diabetes</vt:lpstr>
      <vt:lpstr>Diagnosis</vt:lpstr>
      <vt:lpstr>Diagnosis</vt:lpstr>
      <vt:lpstr>Diagnosis</vt:lpstr>
      <vt:lpstr>Diagnosis</vt:lpstr>
      <vt:lpstr>Why is diabetes so important?</vt:lpstr>
      <vt:lpstr>Global Prevalence of Diabetes </vt:lpstr>
      <vt:lpstr>Global Prevalence of Diabetes </vt:lpstr>
      <vt:lpstr>Estimated prevalence and number of people with diabetes (adults 18+ years)</vt:lpstr>
      <vt:lpstr>Regional and local prevalence</vt:lpstr>
      <vt:lpstr>Diabetes prevalence (% of population ages 20 to 79)</vt:lpstr>
      <vt:lpstr>High blood glucose age-standardized mortality rates per 100000 by WHO region, age 20+, 2012</vt:lpstr>
      <vt:lpstr>Trends in prevalence of diabetes, 1980–2014, by WHO region</vt:lpstr>
      <vt:lpstr>Percentage of all deaths attributable to high blood glucose for adults aged 20–69 years, by WHO region and sex, 2000 and 2012</vt:lpstr>
      <vt:lpstr>Percentage of all-cause deaths globally attributed to high blood glucose in men, 2012</vt:lpstr>
      <vt:lpstr>Percentage of all-cause deaths globally attributed to high blood glucose in women, 2012</vt:lpstr>
      <vt:lpstr>Trends in prevalence of diabetes, 1980–2014, by country income group</vt:lpstr>
      <vt:lpstr>Diabetes Mellitus and KSA</vt:lpstr>
      <vt:lpstr>Diabetes - an escalating problem  in the Kingdom of Saudi Arabia</vt:lpstr>
      <vt:lpstr>Trends in age-standardized prevalence of diabetes in Saudi Arabia</vt:lpstr>
      <vt:lpstr>Diabetes mellitus and KSA</vt:lpstr>
      <vt:lpstr>Complications</vt:lpstr>
      <vt:lpstr>Risk factors </vt:lpstr>
      <vt:lpstr>Risk factors </vt:lpstr>
      <vt:lpstr>Future Directions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of Diabetes Mellitus</dc:title>
  <dc:creator>User</dc:creator>
  <cp:lastModifiedBy>User</cp:lastModifiedBy>
  <cp:revision>66</cp:revision>
  <dcterms:created xsi:type="dcterms:W3CDTF">2019-02-13T20:14:20Z</dcterms:created>
  <dcterms:modified xsi:type="dcterms:W3CDTF">2019-02-19T11:00:37Z</dcterms:modified>
</cp:coreProperties>
</file>