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4" r:id="rId3"/>
    <p:sldId id="257" r:id="rId4"/>
    <p:sldId id="258" r:id="rId5"/>
    <p:sldId id="277" r:id="rId6"/>
    <p:sldId id="279" r:id="rId7"/>
    <p:sldId id="280" r:id="rId8"/>
    <p:sldId id="286" r:id="rId9"/>
    <p:sldId id="281" r:id="rId10"/>
    <p:sldId id="259" r:id="rId11"/>
    <p:sldId id="260" r:id="rId12"/>
    <p:sldId id="261" r:id="rId13"/>
    <p:sldId id="283" r:id="rId14"/>
    <p:sldId id="262" r:id="rId15"/>
    <p:sldId id="263" r:id="rId16"/>
    <p:sldId id="264" r:id="rId17"/>
    <p:sldId id="265" r:id="rId18"/>
    <p:sldId id="266" r:id="rId19"/>
    <p:sldId id="267" r:id="rId20"/>
    <p:sldId id="268" r:id="rId21"/>
    <p:sldId id="271" r:id="rId22"/>
    <p:sldId id="272" r:id="rId23"/>
    <p:sldId id="269" r:id="rId24"/>
    <p:sldId id="285" r:id="rId25"/>
    <p:sldId id="273" r:id="rId26"/>
    <p:sldId id="274" r:id="rId27"/>
    <p:sldId id="275" r:id="rId28"/>
    <p:sldId id="276" r:id="rId29"/>
    <p:sldId id="282" r:id="rId30"/>
    <p:sldId id="270"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85"/>
  </p:normalViewPr>
  <p:slideViewPr>
    <p:cSldViewPr>
      <p:cViewPr varScale="1">
        <p:scale>
          <a:sx n="89" d="100"/>
          <a:sy n="89" d="100"/>
        </p:scale>
        <p:origin x="146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853A7-7898-4AED-ADD6-2A6D42061D2C}" type="datetimeFigureOut">
              <a:rPr lang="en-US" smtClean="0"/>
              <a:t>2/14/19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7B29F-694A-4074-B6A7-956104BA7A02}" type="slidenum">
              <a:rPr lang="en-US" smtClean="0"/>
              <a:t>‹#›</a:t>
            </a:fld>
            <a:endParaRPr lang="en-US"/>
          </a:p>
        </p:txBody>
      </p:sp>
    </p:spTree>
    <p:extLst>
      <p:ext uri="{BB962C8B-B14F-4D97-AF65-F5344CB8AC3E}">
        <p14:creationId xmlns:p14="http://schemas.microsoft.com/office/powerpoint/2010/main" val="419667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7B29F-694A-4074-B6A7-956104BA7A02}" type="slidenum">
              <a:rPr lang="en-US" smtClean="0"/>
              <a:t>1</a:t>
            </a:fld>
            <a:endParaRPr lang="en-US"/>
          </a:p>
        </p:txBody>
      </p:sp>
    </p:spTree>
    <p:extLst>
      <p:ext uri="{BB962C8B-B14F-4D97-AF65-F5344CB8AC3E}">
        <p14:creationId xmlns:p14="http://schemas.microsoft.com/office/powerpoint/2010/main" val="345400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CC706EF-6DD6-4737-B30D-06E1397888C6}" type="datetimeFigureOut">
              <a:rPr lang="en-US" smtClean="0"/>
              <a:pPr/>
              <a:t>2/14/19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B40A427-1CA4-4E93-8749-44C10A8B7A9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C706EF-6DD6-4737-B30D-06E1397888C6}" type="datetimeFigureOut">
              <a:rPr lang="en-US" smtClean="0"/>
              <a:pPr/>
              <a:t>2/14/19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C706EF-6DD6-4737-B30D-06E1397888C6}" type="datetimeFigureOut">
              <a:rPr lang="en-US" smtClean="0"/>
              <a:pPr/>
              <a:t>2/14/19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C706EF-6DD6-4737-B30D-06E1397888C6}" type="datetimeFigureOut">
              <a:rPr lang="en-US" smtClean="0"/>
              <a:pPr/>
              <a:t>2/14/19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0A427-1CA4-4E93-8749-44C10A8B7A9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C706EF-6DD6-4737-B30D-06E1397888C6}" type="datetimeFigureOut">
              <a:rPr lang="en-US" smtClean="0"/>
              <a:pPr/>
              <a:t>2/14/19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B40A427-1CA4-4E93-8749-44C10A8B7A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CC706EF-6DD6-4737-B30D-06E1397888C6}" type="datetimeFigureOut">
              <a:rPr lang="en-US" smtClean="0"/>
              <a:pPr/>
              <a:t>2/14/19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A427-1CA4-4E93-8749-44C10A8B7A9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CC706EF-6DD6-4737-B30D-06E1397888C6}" type="datetimeFigureOut">
              <a:rPr lang="en-US" smtClean="0"/>
              <a:pPr/>
              <a:t>2/14/19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0A427-1CA4-4E93-8749-44C10A8B7A9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CC706EF-6DD6-4737-B30D-06E1397888C6}" type="datetimeFigureOut">
              <a:rPr lang="en-US" smtClean="0"/>
              <a:pPr/>
              <a:t>2/14/19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706EF-6DD6-4737-B30D-06E1397888C6}" type="datetimeFigureOut">
              <a:rPr lang="en-US" smtClean="0"/>
              <a:pPr/>
              <a:t>2/14/19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0A427-1CA4-4E93-8749-44C10A8B7A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CC706EF-6DD6-4737-B30D-06E1397888C6}" type="datetimeFigureOut">
              <a:rPr lang="en-US" smtClean="0"/>
              <a:pPr/>
              <a:t>2/14/19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0A427-1CA4-4E93-8749-44C10A8B7A9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CC706EF-6DD6-4737-B30D-06E1397888C6}" type="datetimeFigureOut">
              <a:rPr lang="en-US" smtClean="0"/>
              <a:pPr/>
              <a:t>2/14/19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B40A427-1CA4-4E93-8749-44C10A8B7A9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CC706EF-6DD6-4737-B30D-06E1397888C6}" type="datetimeFigureOut">
              <a:rPr lang="en-US" smtClean="0"/>
              <a:pPr/>
              <a:t>2/14/19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B40A427-1CA4-4E93-8749-44C10A8B7A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google.com/imgres?imgurl=http://upload.wikimedia.org/wikipedia/commons/thumb/5/58/Periorbital_fungal_infection_known_as_mucormycosis,_or_phycomycosis_PHIL_2831_lores.jpg/230px-Periorbital_fungal_infection_known_as_mucormycosis,_or_phycomycosis_PHIL_2831_lores.jpg&amp;imgrefurl=http://en.wikipedia.org/wiki/Mucormycosis&amp;usg=__f7D2_NU3XZWtco7jaAmL9XSmdfI=&amp;h=216&amp;w=230&amp;sz=15&amp;hl=en&amp;start=1&amp;zoom=1&amp;tbnid=fUJVUIOYhoYsDM:&amp;tbnh=101&amp;tbnw=108&amp;ei=eWeqTdvxLYW4hAftkrCuCQ&amp;prev=/images?q=mucormycosis&amp;hl=en&amp;safe=active&amp;gbv=2&amp;tbm=isch&amp;itbs=1" TargetMode="External"/><Relationship Id="rId1" Type="http://schemas.openxmlformats.org/officeDocument/2006/relationships/slideLayout" Target="../slideLayouts/slideLayout7.xml"/><Relationship Id="rId6" Type="http://schemas.openxmlformats.org/officeDocument/2006/relationships/hyperlink" Target="http://www.google.com/imgres?imgurl=http://pmj.bmj.com/content/80/949/670/F2.large.jpg&amp;imgrefurl=http://pmj.bmj.com/content/80/949/670.full&amp;usg=__BcsDqwSVyDUZAvRBaqalQlC1neo=&amp;h=1280&amp;w=976&amp;sz=243&amp;hl=en&amp;start=12&amp;zoom=1&amp;tbnid=YpF3tgb2CHUapM:&amp;tbnh=150&amp;tbnw=114&amp;ei=eWeqTdvxLYW4hAftkrCuCQ&amp;prev=/images?q=mucormycosis&amp;hl=en&amp;safe=active&amp;gbv=2&amp;tbm=isch&amp;itbs=1" TargetMode="External"/><Relationship Id="rId5" Type="http://schemas.openxmlformats.org/officeDocument/2006/relationships/image" Target="../media/image9.jpeg"/><Relationship Id="rId4" Type="http://schemas.openxmlformats.org/officeDocument/2006/relationships/hyperlink" Target="http://www.google.com/imgres?imgurl=http://www.ispub.com/ispub/ijorl/volume_10_number_1_10/gangrene-nose-a-rare-presentation-of-rhino-orbital-cerebral-mucormycosis-rocm/nose-fig1.jpg&amp;imgrefurl=http://movies-ferrisethandieter.blogspot.com/2011/03/mucormicosis.html&amp;usg=__-IwhrIHIkE4IgPi-TkDyEtCTl1o=&amp;h=762&amp;w=775&amp;sz=60&amp;hl=en&amp;start=3&amp;zoom=1&amp;tbnid=BP8P2D34SLJ_bM:&amp;tbnh=140&amp;tbnw=142&amp;ei=eWeqTdvxLYW4hAftkrCuCQ&amp;prev=/images?q=mucormycosis&amp;hl=en&amp;safe=active&amp;gbv=2&amp;tbm=isch&amp;itbs=1" TargetMode="Externa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imgres?imgurl=http://microbiologyspring2010.wikispaces.com/file/view/advanced_necrotizing_fasciitis.jpg/143380157/advanced_necrotizing_fasciitis.jpg&amp;imgrefurl=http://microbiologyspring2010.wikispaces.com/Necrotizing+Fasciitis&amp;usg=__AU0mOrI8o1bcEwtctKmQlsC0jsY=&amp;h=459&amp;w=800&amp;sz=79&amp;hl=en&amp;start=1&amp;zoom=1&amp;tbnid=i48RT5ZzyIPFMM:&amp;tbnh=82&amp;tbnw=143&amp;ei=FGqqTeatHomChQfAusWrCQ&amp;prev=/images?q=necrotizing+fasciitis&amp;hl=en&amp;safe=active&amp;gbv=2&amp;tbm=isch&amp;itbs=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imgres?imgurl=http://biofilmbook.hypertextbookshop.com/public_version/artifacts/images/chapter_003/Section002/DiabeticFootUlcer350w.jpg&amp;imgrefurl=http://biofilmbook.hypertextbookshop.com/public_version/contents/chapters/chapter003/section002/blue/page001.html&amp;usg=__h61r3VlEBeAL36LgoOisIGuxMWc=&amp;h=282&amp;w=350&amp;sz=123&amp;hl=en&amp;start=4&amp;zoom=1&amp;tbnid=anhc9E1uqDzS3M:&amp;tbnh=97&amp;tbnw=120&amp;ei=W2aqTeoEiYmFB_jq1JoJ&amp;prev=/images?q=diabetic+foot&amp;hl=en&amp;safe=active&amp;gbv=2&amp;tbm=isch&amp;itbs=1"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imgres?imgurl=http://www.newvision.co.ug/NP/1258905226bad.jpg&amp;imgrefurl=http://al-tharaa.com/59.php?q=cellulitis-infection-foot&amp;usg=__Wj-yYeSJ31rF9xkdwgveenHBP6Q=&amp;h=227&amp;w=300&amp;sz=15&amp;hl=en&amp;start=4&amp;zoom=1&amp;tbnid=zi-yCqwXlNtF6M:&amp;tbnh=88&amp;tbnw=116&amp;ei=QmeqTZjrOZG7hAfDgszoCA&amp;prev=/images?q=diabetic+foot+cellulitis&amp;hl=en&amp;safe=active&amp;sa=G&amp;gbv=2&amp;tbm=isch&amp;itbs=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google.com/imgres?imgurl=http://pathmicro.med.sc.edu/mycology/candida200.jpg&amp;imgrefurl=http://pathmicro.med.sc.edu/mycology/mycology-3.htm&amp;usg=__x4VkcYLC0xSoO0St_vopiwRt9so=&amp;h=315&amp;w=472&amp;sz=25&amp;hl=en&amp;start=1&amp;zoom=1&amp;tbnid=hHmYFT6ptIWXQM:&amp;tbnh=86&amp;tbnw=129&amp;ei=zmiqTdqiEcyGhQf787WpCQ&amp;prev=/images?q=candida+albicans&amp;hl=en&amp;safe=active&amp;gbv=2&amp;tbm=isch&amp;itbs=1" TargetMode="External"/><Relationship Id="rId5" Type="http://schemas.openxmlformats.org/officeDocument/2006/relationships/image" Target="../media/image6.jpeg"/><Relationship Id="rId4" Type="http://schemas.openxmlformats.org/officeDocument/2006/relationships/hyperlink" Target="http://www.google.com/imgres?imgurl=http://faculty.baruch.cuny.edu/jwahlert/bio1003/images/fungi/rhizopus_sporangia.jpg&amp;imgrefurl=http://faculty.baruch.cuny.edu/jwahlert/bio1003/fungi.html&amp;usg=__4bk8BWI6lB42bW-FfRAcMWiZj3k=&amp;h=175&amp;w=311&amp;sz=19&amp;hl=en&amp;start=14&amp;zoom=1&amp;tbnid=9btaLm0smUFa-M:&amp;tbnh=66&amp;tbnw=117&amp;ei=XGiqTZ7eOcOKhQf7ysmtCQ&amp;prev=/images?q=rhizopus&amp;hl=en&amp;safe=active&amp;gbv=2&amp;tbm=isch&amp;itbs=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b="1" i="1" dirty="0">
                <a:solidFill>
                  <a:srgbClr val="002060"/>
                </a:solidFill>
              </a:rPr>
              <a:t>Prof. Hanan Habib &amp; Prof. Ali </a:t>
            </a:r>
            <a:r>
              <a:rPr lang="en-US" sz="2400" b="1" i="1" dirty="0" err="1">
                <a:solidFill>
                  <a:srgbClr val="002060"/>
                </a:solidFill>
              </a:rPr>
              <a:t>Somily</a:t>
            </a:r>
            <a:endParaRPr lang="en-US" sz="2400" b="1" i="1" dirty="0">
              <a:solidFill>
                <a:srgbClr val="002060"/>
              </a:solidFill>
            </a:endParaRPr>
          </a:p>
          <a:p>
            <a:r>
              <a:rPr lang="en-US" sz="2400" b="1" dirty="0">
                <a:solidFill>
                  <a:schemeClr val="tx1"/>
                </a:solidFill>
              </a:rPr>
              <a:t>Department of Pathology - Microbiology Unit</a:t>
            </a:r>
          </a:p>
          <a:p>
            <a:r>
              <a:rPr lang="en-US" sz="2400" b="1" dirty="0">
                <a:solidFill>
                  <a:schemeClr val="tx1"/>
                </a:solidFill>
              </a:rPr>
              <a:t>College of Medicine</a:t>
            </a:r>
          </a:p>
        </p:txBody>
      </p:sp>
      <p:sp>
        <p:nvSpPr>
          <p:cNvPr id="2" name="Title 1"/>
          <p:cNvSpPr>
            <a:spLocks noGrp="1"/>
          </p:cNvSpPr>
          <p:nvPr>
            <p:ph type="ctrTitle"/>
          </p:nvPr>
        </p:nvSpPr>
        <p:spPr/>
        <p:txBody>
          <a:bodyPr/>
          <a:lstStyle/>
          <a:p>
            <a:r>
              <a:rPr lang="en-US" dirty="0"/>
              <a:t>Infections in Diabetic Patients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850" y="224676"/>
            <a:ext cx="2857899" cy="1169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Common infections in diabetic patients</a:t>
            </a:r>
          </a:p>
        </p:txBody>
      </p:sp>
      <p:sp>
        <p:nvSpPr>
          <p:cNvPr id="3" name="Content Placeholder 2"/>
          <p:cNvSpPr>
            <a:spLocks noGrp="1"/>
          </p:cNvSpPr>
          <p:nvPr>
            <p:ph sz="quarter" idx="1"/>
          </p:nvPr>
        </p:nvSpPr>
        <p:spPr/>
        <p:txBody>
          <a:bodyPr/>
          <a:lstStyle/>
          <a:p>
            <a:r>
              <a:rPr lang="en-US" dirty="0"/>
              <a:t>Upper &amp; lower respiratory tract infections</a:t>
            </a:r>
          </a:p>
          <a:p>
            <a:r>
              <a:rPr lang="en-US" dirty="0"/>
              <a:t>Periodontal infections</a:t>
            </a:r>
          </a:p>
          <a:p>
            <a:r>
              <a:rPr lang="en-US" dirty="0"/>
              <a:t>Genitourinary infections</a:t>
            </a:r>
          </a:p>
          <a:p>
            <a:r>
              <a:rPr lang="en-US" dirty="0"/>
              <a:t>Abdominal infections</a:t>
            </a:r>
          </a:p>
          <a:p>
            <a:r>
              <a:rPr lang="en-US" dirty="0"/>
              <a:t>Skin and soft tissue &amp; diabetic foot infections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Upper Respiratory Tract Infections</a:t>
            </a:r>
          </a:p>
        </p:txBody>
      </p:sp>
      <p:sp>
        <p:nvSpPr>
          <p:cNvPr id="3" name="Content Placeholder 2"/>
          <p:cNvSpPr>
            <a:spLocks noGrp="1"/>
          </p:cNvSpPr>
          <p:nvPr>
            <p:ph sz="quarter" idx="1"/>
          </p:nvPr>
        </p:nvSpPr>
        <p:spPr/>
        <p:txBody>
          <a:bodyPr>
            <a:normAutofit fontScale="25000" lnSpcReduction="20000"/>
          </a:bodyPr>
          <a:lstStyle/>
          <a:p>
            <a:r>
              <a:rPr lang="en-US" sz="8600" dirty="0"/>
              <a:t>Invasive ( </a:t>
            </a:r>
            <a:r>
              <a:rPr lang="en-US" sz="8600" dirty="0">
                <a:solidFill>
                  <a:srgbClr val="C00000"/>
                </a:solidFill>
              </a:rPr>
              <a:t>malignant</a:t>
            </a:r>
            <a:r>
              <a:rPr lang="en-US" sz="8600" dirty="0"/>
              <a:t>) otitis </a:t>
            </a:r>
            <a:r>
              <a:rPr lang="en-US" sz="8600" dirty="0" err="1"/>
              <a:t>externa</a:t>
            </a:r>
            <a:r>
              <a:rPr lang="en-US" sz="8600" dirty="0"/>
              <a:t>, uncommon but potentially life threatening.</a:t>
            </a:r>
          </a:p>
          <a:p>
            <a:r>
              <a:rPr lang="en-US" sz="8600" dirty="0" err="1"/>
              <a:t>Rhinocerebral</a:t>
            </a:r>
            <a:r>
              <a:rPr lang="en-US" sz="8600" dirty="0"/>
              <a:t> </a:t>
            </a:r>
            <a:r>
              <a:rPr lang="en-US" sz="8600" dirty="0" err="1"/>
              <a:t>mucormycosis</a:t>
            </a:r>
            <a:endParaRPr lang="en-US" sz="8600" dirty="0"/>
          </a:p>
          <a:p>
            <a:pPr>
              <a:buNone/>
            </a:pPr>
            <a:endParaRPr lang="en-US" sz="8600" dirty="0"/>
          </a:p>
          <a:p>
            <a:pPr>
              <a:buNone/>
            </a:pPr>
            <a:r>
              <a:rPr lang="en-US" sz="9600" b="1" dirty="0">
                <a:solidFill>
                  <a:srgbClr val="C00000"/>
                </a:solidFill>
              </a:rPr>
              <a:t>Invasive ( malignant</a:t>
            </a:r>
            <a:r>
              <a:rPr lang="en-US" sz="9600" b="1">
                <a:solidFill>
                  <a:srgbClr val="C00000"/>
                </a:solidFill>
              </a:rPr>
              <a:t>) otitis </a:t>
            </a:r>
            <a:r>
              <a:rPr lang="en-US" sz="9600" b="1" dirty="0" err="1">
                <a:solidFill>
                  <a:srgbClr val="C00000"/>
                </a:solidFill>
              </a:rPr>
              <a:t>externa</a:t>
            </a:r>
            <a:endParaRPr lang="en-US" sz="9600" b="1" dirty="0">
              <a:solidFill>
                <a:srgbClr val="C00000"/>
              </a:solidFill>
            </a:endParaRPr>
          </a:p>
          <a:p>
            <a:pPr>
              <a:buNone/>
            </a:pPr>
            <a:r>
              <a:rPr lang="en-US" sz="9600" b="1" dirty="0"/>
              <a:t>Cause</a:t>
            </a:r>
            <a:r>
              <a:rPr lang="en-US" sz="7400" b="1" dirty="0"/>
              <a:t>:</a:t>
            </a:r>
            <a:r>
              <a:rPr lang="en-US" sz="7400" dirty="0"/>
              <a:t> involves </a:t>
            </a:r>
            <a:r>
              <a:rPr lang="en-US" sz="9600" i="1" dirty="0" err="1"/>
              <a:t>P.aeruginosa</a:t>
            </a:r>
            <a:r>
              <a:rPr lang="en-US" sz="9600" dirty="0"/>
              <a:t>. Slowly invades from the external canal into adjacent soft tissues, mastoid and temporal bone and eventually spreads across the base of the skull.</a:t>
            </a:r>
          </a:p>
          <a:p>
            <a:pPr>
              <a:buNone/>
            </a:pPr>
            <a:r>
              <a:rPr lang="en-US" sz="9600" b="1" dirty="0"/>
              <a:t>Signs/Symptoms</a:t>
            </a:r>
            <a:r>
              <a:rPr lang="en-US" sz="9600" dirty="0"/>
              <a:t> :Patient presents with severe pain, </a:t>
            </a:r>
            <a:r>
              <a:rPr lang="en-US" sz="9600" dirty="0" err="1"/>
              <a:t>otorrhoea</a:t>
            </a:r>
            <a:r>
              <a:rPr lang="en-US" sz="9600" dirty="0"/>
              <a:t>, and hearing loss. Intense cellulitis and </a:t>
            </a:r>
            <a:r>
              <a:rPr lang="en-US" sz="9600" dirty="0" err="1"/>
              <a:t>oedema</a:t>
            </a:r>
            <a:r>
              <a:rPr lang="en-US" sz="9600" dirty="0"/>
              <a:t> of the ear canal.</a:t>
            </a:r>
          </a:p>
          <a:p>
            <a:pPr>
              <a:buNone/>
            </a:pPr>
            <a:r>
              <a:rPr lang="en-US" sz="9600" b="1" dirty="0"/>
              <a:t>Diagnosis</a:t>
            </a:r>
            <a:r>
              <a:rPr lang="en-US" sz="9600" dirty="0"/>
              <a:t>: CT scan and MRI studies to define the extent of bone destruction.</a:t>
            </a:r>
          </a:p>
          <a:p>
            <a:pPr>
              <a:buNone/>
            </a:pPr>
            <a:r>
              <a:rPr lang="en-US" sz="9600" b="1" dirty="0"/>
              <a:t>Treatment</a:t>
            </a:r>
            <a:r>
              <a:rPr lang="en-US" sz="9600" dirty="0"/>
              <a:t>: Surgical debridement &amp; IV anti-</a:t>
            </a:r>
            <a:r>
              <a:rPr lang="en-US" sz="9600" i="1" dirty="0"/>
              <a:t>Pseudomonas</a:t>
            </a:r>
            <a:r>
              <a:rPr lang="en-US" sz="9600" dirty="0"/>
              <a:t> antibiotics.</a:t>
            </a:r>
          </a:p>
          <a:p>
            <a:pPr>
              <a:buNone/>
            </a:pPr>
            <a:r>
              <a:rPr lang="en-US" sz="9600" dirty="0"/>
              <a:t> </a:t>
            </a:r>
          </a:p>
          <a:p>
            <a:pPr>
              <a:buNone/>
            </a:pPr>
            <a:r>
              <a:rPr lang="en-US" sz="7400" dirty="0"/>
              <a: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C00000"/>
                </a:solidFill>
              </a:rPr>
              <a:t>Rhinocerebral</a:t>
            </a:r>
            <a:r>
              <a:rPr lang="en-US" b="1" dirty="0">
                <a:solidFill>
                  <a:srgbClr val="C00000"/>
                </a:solidFill>
              </a:rPr>
              <a:t> </a:t>
            </a:r>
            <a:r>
              <a:rPr lang="en-US" b="1" dirty="0" err="1">
                <a:solidFill>
                  <a:srgbClr val="C00000"/>
                </a:solidFill>
              </a:rPr>
              <a:t>Mucormycosis</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dirty="0"/>
              <a:t>A life threatening fungal infection</a:t>
            </a:r>
          </a:p>
          <a:p>
            <a:r>
              <a:rPr lang="en-US" b="1" dirty="0"/>
              <a:t>Cause</a:t>
            </a:r>
            <a:r>
              <a:rPr lang="en-US" dirty="0"/>
              <a:t>: (</a:t>
            </a:r>
            <a:r>
              <a:rPr lang="en-US" dirty="0" err="1"/>
              <a:t>Mucormycosis</a:t>
            </a:r>
            <a:r>
              <a:rPr lang="en-US" dirty="0"/>
              <a:t> )</a:t>
            </a:r>
            <a:r>
              <a:rPr lang="en-US" i="1" dirty="0" err="1"/>
              <a:t>Rhizopus</a:t>
            </a:r>
            <a:r>
              <a:rPr lang="en-US" i="1" dirty="0"/>
              <a:t>, </a:t>
            </a:r>
            <a:r>
              <a:rPr lang="en-US" i="1" dirty="0" err="1"/>
              <a:t>Absidia</a:t>
            </a:r>
            <a:r>
              <a:rPr lang="en-US" i="1" dirty="0"/>
              <a:t> </a:t>
            </a:r>
            <a:r>
              <a:rPr lang="en-US" dirty="0"/>
              <a:t>and </a:t>
            </a:r>
            <a:r>
              <a:rPr lang="en-US" i="1" dirty="0" err="1"/>
              <a:t>Mucor</a:t>
            </a:r>
            <a:r>
              <a:rPr lang="en-US" dirty="0"/>
              <a:t> species.</a:t>
            </a:r>
          </a:p>
          <a:p>
            <a:r>
              <a:rPr lang="en-US" b="1" dirty="0"/>
              <a:t>Clinically</a:t>
            </a:r>
            <a:r>
              <a:rPr lang="en-US" dirty="0"/>
              <a:t>: facial or ocular pain and nasal stuffiness, generalized malaise and fever. May be intranasal black </a:t>
            </a:r>
            <a:r>
              <a:rPr lang="en-US" dirty="0" err="1"/>
              <a:t>eschars</a:t>
            </a:r>
            <a:r>
              <a:rPr lang="en-US" dirty="0"/>
              <a:t> or necrotic turbinate.</a:t>
            </a:r>
          </a:p>
          <a:p>
            <a:r>
              <a:rPr lang="en-US" b="1" dirty="0"/>
              <a:t>Diagnosis</a:t>
            </a:r>
            <a:r>
              <a:rPr lang="en-US" dirty="0"/>
              <a:t>: biopsy of the necrotic tissue .Direct smear examination for </a:t>
            </a:r>
            <a:r>
              <a:rPr lang="en-US" b="1" dirty="0"/>
              <a:t>hyphae.</a:t>
            </a:r>
          </a:p>
          <a:p>
            <a:r>
              <a:rPr lang="en-US" b="1" dirty="0"/>
              <a:t>Treatment:</a:t>
            </a:r>
            <a:r>
              <a:rPr lang="en-US" dirty="0"/>
              <a:t> surgical debridement and prolonged IV therapy with  </a:t>
            </a:r>
            <a:r>
              <a:rPr lang="en-US" dirty="0" err="1"/>
              <a:t>Amphotericin</a:t>
            </a:r>
            <a:r>
              <a:rPr lang="en-US" dirty="0"/>
              <a:t> B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t1.gstatic.com/images?q=tbn:ANd9GcTt28VVfWkq_mEC6ecGOTGYTmXOf_U3LFB4o4LZPyPAulxsWqZlKVNnXg">
            <a:hlinkClick r:id="rId2"/>
          </p:cNvPr>
          <p:cNvPicPr>
            <a:picLocks noChangeAspect="1" noChangeArrowheads="1"/>
          </p:cNvPicPr>
          <p:nvPr/>
        </p:nvPicPr>
        <p:blipFill>
          <a:blip r:embed="rId3" cstate="print"/>
          <a:srcRect/>
          <a:stretch>
            <a:fillRect/>
          </a:stretch>
        </p:blipFill>
        <p:spPr bwMode="auto">
          <a:xfrm>
            <a:off x="4038600" y="381000"/>
            <a:ext cx="2324100" cy="2590800"/>
          </a:xfrm>
          <a:prstGeom prst="rect">
            <a:avLst/>
          </a:prstGeom>
          <a:noFill/>
        </p:spPr>
      </p:pic>
      <p:pic>
        <p:nvPicPr>
          <p:cNvPr id="39942" name="Picture 6" descr="http://t3.gstatic.com/images?q=tbn:ANd9GcTDbAN0n_7J8Oe1gCzguh3c90OU7J1I4aD7eFXMJYdkNEvscGT9wb7VQo6Q">
            <a:hlinkClick r:id="rId4"/>
          </p:cNvPr>
          <p:cNvPicPr>
            <a:picLocks noChangeAspect="1" noChangeArrowheads="1"/>
          </p:cNvPicPr>
          <p:nvPr/>
        </p:nvPicPr>
        <p:blipFill>
          <a:blip r:embed="rId5" cstate="print"/>
          <a:srcRect/>
          <a:stretch>
            <a:fillRect/>
          </a:stretch>
        </p:blipFill>
        <p:spPr bwMode="auto">
          <a:xfrm>
            <a:off x="6553200" y="457200"/>
            <a:ext cx="2057400" cy="2438400"/>
          </a:xfrm>
          <a:prstGeom prst="rect">
            <a:avLst/>
          </a:prstGeom>
          <a:noFill/>
        </p:spPr>
      </p:pic>
      <p:pic>
        <p:nvPicPr>
          <p:cNvPr id="39948" name="Picture 12" descr="http://t0.gstatic.com/images?q=tbn:ANd9GcRvYUiPGww_IXTztr2FKN8QvIkVqW2Xlpx2XmTGV-Xl4LQHXc7U9GH51vZJ">
            <a:hlinkClick r:id="rId6"/>
          </p:cNvPr>
          <p:cNvPicPr>
            <a:picLocks noChangeAspect="1" noChangeArrowheads="1"/>
          </p:cNvPicPr>
          <p:nvPr/>
        </p:nvPicPr>
        <p:blipFill>
          <a:blip r:embed="rId7" cstate="print"/>
          <a:srcRect/>
          <a:stretch>
            <a:fillRect/>
          </a:stretch>
        </p:blipFill>
        <p:spPr bwMode="auto">
          <a:xfrm>
            <a:off x="457200" y="3962400"/>
            <a:ext cx="3124200" cy="2438400"/>
          </a:xfrm>
          <a:prstGeom prst="rect">
            <a:avLst/>
          </a:prstGeom>
          <a:noFill/>
        </p:spPr>
      </p:pic>
      <p:pic>
        <p:nvPicPr>
          <p:cNvPr id="2" name="Picture 1"/>
          <p:cNvPicPr>
            <a:picLocks noChangeAspect="1"/>
          </p:cNvPicPr>
          <p:nvPr/>
        </p:nvPicPr>
        <p:blipFill>
          <a:blip r:embed="rId8"/>
          <a:stretch>
            <a:fillRect/>
          </a:stretch>
        </p:blipFill>
        <p:spPr>
          <a:xfrm>
            <a:off x="3924300" y="3215496"/>
            <a:ext cx="4876800" cy="3314700"/>
          </a:xfrm>
          <a:prstGeom prst="rect">
            <a:avLst/>
          </a:prstGeom>
        </p:spPr>
      </p:pic>
      <p:pic>
        <p:nvPicPr>
          <p:cNvPr id="3" name="Picture 2"/>
          <p:cNvPicPr>
            <a:picLocks noChangeAspect="1"/>
          </p:cNvPicPr>
          <p:nvPr/>
        </p:nvPicPr>
        <p:blipFill>
          <a:blip r:embed="rId9"/>
          <a:stretch>
            <a:fillRect/>
          </a:stretch>
        </p:blipFill>
        <p:spPr>
          <a:xfrm>
            <a:off x="400050" y="152400"/>
            <a:ext cx="3429000" cy="3505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Lower respiratory tract infections</a:t>
            </a:r>
            <a:br>
              <a:rPr lang="en-US" b="1" dirty="0">
                <a:solidFill>
                  <a:srgbClr val="C00000"/>
                </a:solidFill>
              </a:rPr>
            </a:br>
            <a:r>
              <a:rPr lang="en-US" b="1" dirty="0">
                <a:solidFill>
                  <a:srgbClr val="0070C0"/>
                </a:solidFill>
              </a:rPr>
              <a:t>Pneumonia and Influenza</a:t>
            </a:r>
          </a:p>
        </p:txBody>
      </p:sp>
      <p:sp>
        <p:nvSpPr>
          <p:cNvPr id="3" name="Content Placeholder 2"/>
          <p:cNvSpPr>
            <a:spLocks noGrp="1"/>
          </p:cNvSpPr>
          <p:nvPr>
            <p:ph sz="quarter" idx="1"/>
          </p:nvPr>
        </p:nvSpPr>
        <p:spPr/>
        <p:txBody>
          <a:bodyPr>
            <a:normAutofit/>
          </a:bodyPr>
          <a:lstStyle/>
          <a:p>
            <a:r>
              <a:rPr lang="en-US" dirty="0"/>
              <a:t>Diabetic patients are 4 times more likely to die from pneumonia or influenza than non-diabetic patients.</a:t>
            </a:r>
          </a:p>
          <a:p>
            <a:r>
              <a:rPr lang="en-US" b="1" dirty="0"/>
              <a:t>Common organisms</a:t>
            </a:r>
            <a:r>
              <a:rPr lang="en-US" dirty="0"/>
              <a:t>:</a:t>
            </a:r>
          </a:p>
          <a:p>
            <a:pPr marL="0" indent="0">
              <a:buNone/>
            </a:pPr>
            <a:r>
              <a:rPr lang="en-US" dirty="0"/>
              <a:t> Gram positive bacteria :</a:t>
            </a:r>
            <a:r>
              <a:rPr lang="en-US" i="1" dirty="0" err="1"/>
              <a:t>S.aureus</a:t>
            </a:r>
            <a:r>
              <a:rPr lang="en-US" dirty="0"/>
              <a:t>  , </a:t>
            </a:r>
            <a:r>
              <a:rPr lang="en-US" i="1" dirty="0" err="1"/>
              <a:t>S.pneumoniae</a:t>
            </a:r>
            <a:r>
              <a:rPr lang="en-US" i="1" dirty="0"/>
              <a:t>. </a:t>
            </a:r>
          </a:p>
          <a:p>
            <a:pPr>
              <a:buNone/>
            </a:pPr>
            <a:r>
              <a:rPr lang="en-US" dirty="0"/>
              <a:t> Gram negative bacteria: </a:t>
            </a:r>
            <a:r>
              <a:rPr lang="en-US" dirty="0" err="1"/>
              <a:t>Enterobacteria</a:t>
            </a:r>
            <a:r>
              <a:rPr lang="en-US" dirty="0"/>
              <a:t> and </a:t>
            </a:r>
            <a:r>
              <a:rPr lang="en-US" i="1" dirty="0"/>
              <a:t>Legionella</a:t>
            </a:r>
            <a:r>
              <a:rPr lang="en-US" dirty="0"/>
              <a:t>.</a:t>
            </a:r>
          </a:p>
          <a:p>
            <a:pPr>
              <a:buNone/>
            </a:pPr>
            <a:r>
              <a:rPr lang="en-US" dirty="0"/>
              <a:t> Other organisms: Influenza virus &amp; </a:t>
            </a:r>
            <a:r>
              <a:rPr lang="en-US" i="1" dirty="0"/>
              <a:t>Mycobacterium tuberculosis .</a:t>
            </a:r>
          </a:p>
          <a:p>
            <a:pPr>
              <a:buNone/>
            </a:pPr>
            <a:endParaRPr lang="en-US" dirty="0"/>
          </a:p>
          <a:p>
            <a:r>
              <a:rPr lang="en-US" dirty="0"/>
              <a:t>Routine pneumococcal vaccination and influenza recommended.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Genitourinary infections</a:t>
            </a:r>
          </a:p>
        </p:txBody>
      </p:sp>
      <p:sp>
        <p:nvSpPr>
          <p:cNvPr id="3" name="Content Placeholder 2"/>
          <p:cNvSpPr>
            <a:spLocks noGrp="1"/>
          </p:cNvSpPr>
          <p:nvPr>
            <p:ph sz="quarter" idx="1"/>
          </p:nvPr>
        </p:nvSpPr>
        <p:spPr/>
        <p:txBody>
          <a:bodyPr>
            <a:normAutofit/>
          </a:bodyPr>
          <a:lstStyle/>
          <a:p>
            <a:r>
              <a:rPr lang="en-US" b="1" dirty="0"/>
              <a:t>Asymptomatic</a:t>
            </a:r>
            <a:r>
              <a:rPr lang="en-US" dirty="0"/>
              <a:t> </a:t>
            </a:r>
            <a:r>
              <a:rPr lang="en-US" b="1" dirty="0" err="1"/>
              <a:t>bacteriuria</a:t>
            </a:r>
            <a:r>
              <a:rPr lang="en-US" dirty="0"/>
              <a:t> ( &gt; 100,000 /ml urine) is common.</a:t>
            </a:r>
          </a:p>
          <a:p>
            <a:pPr>
              <a:buNone/>
            </a:pPr>
            <a:r>
              <a:rPr lang="en-US" dirty="0"/>
              <a:t>Symptoms/ Signs and time of onset similar to non-diabetics.  </a:t>
            </a:r>
          </a:p>
          <a:p>
            <a:pPr>
              <a:buNone/>
            </a:pPr>
            <a:r>
              <a:rPr lang="en-US" dirty="0"/>
              <a:t>Diabetes is an indication for screening for treating asymptomatic </a:t>
            </a:r>
            <a:r>
              <a:rPr lang="en-US" dirty="0" err="1"/>
              <a:t>bacteriuria</a:t>
            </a:r>
            <a:r>
              <a:rPr lang="en-US" dirty="0"/>
              <a:t>.</a:t>
            </a:r>
          </a:p>
          <a:p>
            <a:r>
              <a:rPr lang="en-US" b="1" dirty="0"/>
              <a:t>Cystitis</a:t>
            </a:r>
            <a:r>
              <a:rPr lang="en-US" dirty="0"/>
              <a:t>: same as non-diabetics, incomplete bladder emptying and high incidence of unsuspected upper UTI. </a:t>
            </a:r>
          </a:p>
          <a:p>
            <a:pPr>
              <a:buNone/>
            </a:pPr>
            <a:r>
              <a:rPr lang="en-US" dirty="0">
                <a:solidFill>
                  <a:srgbClr val="0070C0"/>
                </a:solidFill>
              </a:rPr>
              <a:t>Bacteria</a:t>
            </a:r>
            <a:r>
              <a:rPr lang="en-US" dirty="0"/>
              <a:t> ( Gram negative rods or group </a:t>
            </a:r>
            <a:r>
              <a:rPr lang="en-US" i="1" dirty="0"/>
              <a:t>B Streptococcus ( </a:t>
            </a:r>
            <a:r>
              <a:rPr lang="en-US" i="1" dirty="0" err="1"/>
              <a:t>S.agalacteae</a:t>
            </a:r>
            <a:r>
              <a:rPr lang="en-US" i="1" dirty="0"/>
              <a:t>) </a:t>
            </a:r>
            <a:r>
              <a:rPr lang="en-US" dirty="0"/>
              <a:t>) or </a:t>
            </a:r>
            <a:r>
              <a:rPr lang="en-US" dirty="0">
                <a:solidFill>
                  <a:srgbClr val="0070C0"/>
                </a:solidFill>
              </a:rPr>
              <a:t>fungi</a:t>
            </a:r>
            <a:r>
              <a:rPr lang="en-US" dirty="0"/>
              <a:t> (</a:t>
            </a:r>
            <a:r>
              <a:rPr lang="en-US" i="1" dirty="0"/>
              <a:t>Candida </a:t>
            </a:r>
            <a:r>
              <a:rPr lang="en-US" i="1" dirty="0" err="1"/>
              <a:t>albicans</a:t>
            </a:r>
            <a:r>
              <a:rPr lang="en-US" i="1" dirty="0"/>
              <a:t> ) </a:t>
            </a:r>
            <a:r>
              <a:rPr lang="en-US" dirty="0"/>
              <a:t>may be involved.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r>
              <a:rPr lang="en-US" b="1" dirty="0"/>
              <a:t>Bilateral Pyelonephritis</a:t>
            </a:r>
            <a:r>
              <a:rPr lang="en-US" dirty="0"/>
              <a:t>: diabetes predisposes to a more severe infection of the upper urinary tract. </a:t>
            </a:r>
            <a:r>
              <a:rPr lang="en-US" b="1" dirty="0"/>
              <a:t>Emphysematous</a:t>
            </a:r>
            <a:r>
              <a:rPr lang="en-US" dirty="0"/>
              <a:t> </a:t>
            </a:r>
            <a:r>
              <a:rPr lang="en-US" b="1" dirty="0"/>
              <a:t>Pyelonephritis</a:t>
            </a:r>
            <a:r>
              <a:rPr lang="en-US" dirty="0"/>
              <a:t> exclusively an infection of diabetics (60%) and carries grave prognosis ( 30% fatal).</a:t>
            </a:r>
          </a:p>
          <a:p>
            <a:pPr>
              <a:buNone/>
            </a:pPr>
            <a:r>
              <a:rPr lang="en-US" b="1" dirty="0">
                <a:solidFill>
                  <a:schemeClr val="accent1">
                    <a:lumMod val="75000"/>
                  </a:schemeClr>
                </a:solidFill>
              </a:rPr>
              <a:t>Diagnosis:</a:t>
            </a:r>
            <a:r>
              <a:rPr lang="en-US" dirty="0"/>
              <a:t> flank mass &amp; </a:t>
            </a:r>
            <a:r>
              <a:rPr lang="en-US" dirty="0" err="1"/>
              <a:t>crepitus</a:t>
            </a:r>
            <a:r>
              <a:rPr lang="en-US" dirty="0"/>
              <a:t> . CT scan shows gas in the renal tissues.</a:t>
            </a:r>
          </a:p>
          <a:p>
            <a:pPr>
              <a:buNone/>
            </a:pPr>
            <a:r>
              <a:rPr lang="en-US" b="1" dirty="0">
                <a:solidFill>
                  <a:schemeClr val="accent1">
                    <a:lumMod val="75000"/>
                  </a:schemeClr>
                </a:solidFill>
              </a:rPr>
              <a:t>Management</a:t>
            </a:r>
            <a:r>
              <a:rPr lang="en-US" dirty="0">
                <a:solidFill>
                  <a:schemeClr val="accent1">
                    <a:lumMod val="75000"/>
                  </a:schemeClr>
                </a:solidFill>
              </a:rPr>
              <a:t>:</a:t>
            </a:r>
            <a:r>
              <a:rPr lang="en-US" dirty="0"/>
              <a:t> supportive &amp; IV antibiotics , nephrectomy may be needed.</a:t>
            </a:r>
          </a:p>
          <a:p>
            <a:r>
              <a:rPr lang="en-US" b="1" dirty="0" err="1"/>
              <a:t>Vulvovaginitis</a:t>
            </a:r>
            <a:r>
              <a:rPr lang="en-US" b="1" dirty="0"/>
              <a:t> : </a:t>
            </a:r>
            <a:r>
              <a:rPr lang="en-US" dirty="0"/>
              <a:t>as mentioned earlier.</a:t>
            </a:r>
          </a:p>
          <a:p>
            <a:pPr>
              <a:buNone/>
            </a:pP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Abdominal infections</a:t>
            </a:r>
          </a:p>
        </p:txBody>
      </p:sp>
      <p:sp>
        <p:nvSpPr>
          <p:cNvPr id="3" name="Content Placeholder 2"/>
          <p:cNvSpPr>
            <a:spLocks noGrp="1"/>
          </p:cNvSpPr>
          <p:nvPr>
            <p:ph sz="quarter" idx="1"/>
          </p:nvPr>
        </p:nvSpPr>
        <p:spPr/>
        <p:txBody>
          <a:bodyPr/>
          <a:lstStyle/>
          <a:p>
            <a:r>
              <a:rPr lang="en-US" b="1" dirty="0"/>
              <a:t>Severe fulminating </a:t>
            </a:r>
            <a:r>
              <a:rPr lang="en-US" b="1" dirty="0" err="1"/>
              <a:t>Cholecystitis</a:t>
            </a:r>
            <a:r>
              <a:rPr lang="en-US" b="1" dirty="0"/>
              <a:t> </a:t>
            </a:r>
          </a:p>
          <a:p>
            <a:pPr>
              <a:buNone/>
            </a:pPr>
            <a:r>
              <a:rPr lang="en-US" b="1" dirty="0">
                <a:solidFill>
                  <a:srgbClr val="C00000"/>
                </a:solidFill>
              </a:rPr>
              <a:t>Common causes</a:t>
            </a:r>
            <a:r>
              <a:rPr lang="en-US" dirty="0"/>
              <a:t>: enteric Gram negative bacteria and anaerobes. Gall stone or peritonitis may be present. Gas gangrene and perforation may occur.</a:t>
            </a:r>
          </a:p>
          <a:p>
            <a:pPr>
              <a:buNone/>
            </a:pPr>
            <a:r>
              <a:rPr lang="en-US" b="1" dirty="0">
                <a:solidFill>
                  <a:srgbClr val="C00000"/>
                </a:solidFill>
              </a:rPr>
              <a:t>Management</a:t>
            </a:r>
            <a:r>
              <a:rPr lang="en-US" dirty="0"/>
              <a:t>: Cholecystectomy and broad spectrum antibiotics.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Skin and soft tissue infections</a:t>
            </a:r>
          </a:p>
        </p:txBody>
      </p:sp>
      <p:sp>
        <p:nvSpPr>
          <p:cNvPr id="3" name="Content Placeholder 2"/>
          <p:cNvSpPr>
            <a:spLocks noGrp="1"/>
          </p:cNvSpPr>
          <p:nvPr>
            <p:ph sz="quarter" idx="1"/>
          </p:nvPr>
        </p:nvSpPr>
        <p:spPr/>
        <p:txBody>
          <a:bodyPr>
            <a:normAutofit/>
          </a:bodyPr>
          <a:lstStyle/>
          <a:p>
            <a:pPr marL="0" indent="0">
              <a:buNone/>
            </a:pPr>
            <a:r>
              <a:rPr lang="en-US" b="1" dirty="0"/>
              <a:t>Risk factors in diabetic patients :</a:t>
            </a:r>
          </a:p>
          <a:p>
            <a:pPr>
              <a:buFontTx/>
              <a:buChar char="-"/>
            </a:pPr>
            <a:r>
              <a:rPr lang="en-US" dirty="0"/>
              <a:t>Sensory neuropathy:  no pain perception.</a:t>
            </a:r>
          </a:p>
          <a:p>
            <a:pPr>
              <a:buFontTx/>
              <a:buChar char="-"/>
            </a:pPr>
            <a:r>
              <a:rPr lang="en-US" dirty="0"/>
              <a:t>Atherosclerotic vascular disease</a:t>
            </a:r>
          </a:p>
          <a:p>
            <a:pPr>
              <a:buFontTx/>
              <a:buChar char="-"/>
            </a:pPr>
            <a:r>
              <a:rPr lang="en-US" dirty="0"/>
              <a:t>Hyperglycemia  : &gt;250 mg/ dl increased risk</a:t>
            </a:r>
          </a:p>
          <a:p>
            <a:pPr>
              <a:buFontTx/>
              <a:buChar char="-"/>
            </a:pPr>
            <a:r>
              <a:rPr lang="en-US" dirty="0"/>
              <a:t>History of cellulitis, peripheral vascular diseases, </a:t>
            </a:r>
            <a:r>
              <a:rPr lang="en-US" i="1" dirty="0" err="1"/>
              <a:t>Tinea</a:t>
            </a:r>
            <a:r>
              <a:rPr lang="en-US" i="1" dirty="0"/>
              <a:t> </a:t>
            </a:r>
            <a:r>
              <a:rPr lang="en-US" dirty="0"/>
              <a:t>infection, and dry skin.</a:t>
            </a:r>
          </a:p>
          <a:p>
            <a:r>
              <a:rPr lang="en-US" b="1" dirty="0">
                <a:solidFill>
                  <a:srgbClr val="C00000"/>
                </a:solidFill>
              </a:rPr>
              <a:t>Organisms:</a:t>
            </a:r>
            <a:r>
              <a:rPr lang="en-US" dirty="0"/>
              <a:t>  </a:t>
            </a:r>
            <a:r>
              <a:rPr lang="en-US" i="1" dirty="0"/>
              <a:t>Streptococcus </a:t>
            </a:r>
            <a:r>
              <a:rPr lang="en-US" i="1" dirty="0" err="1"/>
              <a:t>pyogenes</a:t>
            </a:r>
            <a:r>
              <a:rPr lang="en-US" i="1" dirty="0"/>
              <a:t> </a:t>
            </a:r>
            <a:r>
              <a:rPr lang="en-US" dirty="0"/>
              <a:t>( Group</a:t>
            </a:r>
            <a:r>
              <a:rPr lang="en-US" i="1" dirty="0"/>
              <a:t> A Streptococcus</a:t>
            </a:r>
            <a:r>
              <a:rPr lang="en-US" dirty="0"/>
              <a:t> (GAS) ) and </a:t>
            </a:r>
            <a:r>
              <a:rPr lang="en-US" i="1" dirty="0" err="1"/>
              <a:t>S.aureus</a:t>
            </a:r>
            <a:r>
              <a:rPr lang="en-US" i="1" dirty="0"/>
              <a:t>.</a:t>
            </a:r>
          </a:p>
          <a:p>
            <a:pPr>
              <a:buNone/>
            </a:pPr>
            <a:r>
              <a:rPr lang="en-US" dirty="0"/>
              <a:t>CA-MRSA ( community acquired -MRSA)  is of concern  causes (77%) of skin and soft tissue infections .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Necrotizing fasciitis</a:t>
            </a:r>
          </a:p>
        </p:txBody>
      </p:sp>
      <p:sp>
        <p:nvSpPr>
          <p:cNvPr id="3" name="Content Placeholder 2"/>
          <p:cNvSpPr>
            <a:spLocks noGrp="1"/>
          </p:cNvSpPr>
          <p:nvPr>
            <p:ph sz="quarter" idx="1"/>
          </p:nvPr>
        </p:nvSpPr>
        <p:spPr/>
        <p:txBody>
          <a:bodyPr>
            <a:normAutofit/>
          </a:bodyPr>
          <a:lstStyle/>
          <a:p>
            <a:pPr marL="0" indent="0">
              <a:buNone/>
            </a:pPr>
            <a:r>
              <a:rPr lang="en-US" dirty="0"/>
              <a:t>A deep –seated ,life threatening infection of subcutaneous tissue with progressive destruction of fascia, fat  and muscles.</a:t>
            </a:r>
          </a:p>
          <a:p>
            <a:pPr>
              <a:buNone/>
            </a:pPr>
            <a:r>
              <a:rPr lang="en-US" b="1" dirty="0">
                <a:solidFill>
                  <a:srgbClr val="C00000"/>
                </a:solidFill>
              </a:rPr>
              <a:t>Organisms </a:t>
            </a:r>
            <a:r>
              <a:rPr lang="en-US" dirty="0"/>
              <a:t>:10% associated with GAS ,with or without </a:t>
            </a:r>
            <a:r>
              <a:rPr lang="en-US" i="1" dirty="0" err="1"/>
              <a:t>S.aureus</a:t>
            </a:r>
            <a:r>
              <a:rPr lang="en-US" dirty="0"/>
              <a:t>, anaerobes may be involved.</a:t>
            </a:r>
          </a:p>
          <a:p>
            <a:pPr>
              <a:buNone/>
            </a:pPr>
            <a:r>
              <a:rPr lang="en-US" b="1" dirty="0">
                <a:solidFill>
                  <a:srgbClr val="C00000"/>
                </a:solidFill>
              </a:rPr>
              <a:t>Clinically</a:t>
            </a:r>
            <a:r>
              <a:rPr lang="en-US" dirty="0"/>
              <a:t>: pain of proportion of skin, </a:t>
            </a:r>
            <a:r>
              <a:rPr lang="en-US" dirty="0" err="1"/>
              <a:t>anaesthesia</a:t>
            </a:r>
            <a:r>
              <a:rPr lang="en-US" dirty="0"/>
              <a:t> of overlying skin. </a:t>
            </a:r>
            <a:r>
              <a:rPr lang="en-US" i="1" dirty="0" err="1"/>
              <a:t>Violaceous</a:t>
            </a:r>
            <a:r>
              <a:rPr lang="en-US" i="1" dirty="0"/>
              <a:t> discoloration </a:t>
            </a:r>
            <a:r>
              <a:rPr lang="en-US" dirty="0"/>
              <a:t>of skin that evolves into vesicles and bullae, crepitus ,soft tissue gas seen in radiograph or CT scan.</a:t>
            </a:r>
          </a:p>
          <a:p>
            <a:pPr>
              <a:buNone/>
            </a:pPr>
            <a:r>
              <a:rPr lang="en-US" b="1" dirty="0">
                <a:solidFill>
                  <a:srgbClr val="C00000"/>
                </a:solidFill>
              </a:rPr>
              <a:t>Management</a:t>
            </a:r>
            <a:r>
              <a:rPr lang="en-US" dirty="0"/>
              <a:t> :aggressive surgical debridement &amp; IV antibiotics.</a:t>
            </a:r>
          </a:p>
        </p:txBody>
      </p:sp>
      <p:pic>
        <p:nvPicPr>
          <p:cNvPr id="11266" name="Picture 2" descr="http://t1.gstatic.com/images?q=tbn:ANd9GcSN8Aa3RjFyiwp3AIlkBXXcUTSQRjRLThOn_AtnOah5gsl8SkeV9jCtReE">
            <a:hlinkClick r:id="rId2"/>
          </p:cNvPr>
          <p:cNvPicPr>
            <a:picLocks noChangeAspect="1" noChangeArrowheads="1"/>
          </p:cNvPicPr>
          <p:nvPr/>
        </p:nvPicPr>
        <p:blipFill>
          <a:blip r:embed="rId3" cstate="print"/>
          <a:srcRect/>
          <a:stretch>
            <a:fillRect/>
          </a:stretch>
        </p:blipFill>
        <p:spPr bwMode="auto">
          <a:xfrm>
            <a:off x="6553200" y="304800"/>
            <a:ext cx="1676400" cy="1066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75000"/>
                  </a:schemeClr>
                </a:solidFill>
              </a:rPr>
              <a:t>OBJECTIVES</a:t>
            </a:r>
          </a:p>
        </p:txBody>
      </p:sp>
      <p:sp>
        <p:nvSpPr>
          <p:cNvPr id="3" name="Content Placeholder 2"/>
          <p:cNvSpPr>
            <a:spLocks noGrp="1"/>
          </p:cNvSpPr>
          <p:nvPr>
            <p:ph sz="quarter" idx="1"/>
          </p:nvPr>
        </p:nvSpPr>
        <p:spPr/>
        <p:txBody>
          <a:bodyPr>
            <a:normAutofit fontScale="92500"/>
          </a:bodyPr>
          <a:lstStyle/>
          <a:p>
            <a:r>
              <a:rPr lang="en-US" dirty="0"/>
              <a:t>Recall the reasons that diabetic patients are at increased risk to have infections.</a:t>
            </a:r>
          </a:p>
          <a:p>
            <a:r>
              <a:rPr lang="en-US" dirty="0"/>
              <a:t>Know common infections in diabetic patients </a:t>
            </a:r>
            <a:r>
              <a:rPr lang="en-US" b="1" i="1" dirty="0"/>
              <a:t>( with emphasis on diabetic foot infection</a:t>
            </a:r>
            <a:r>
              <a:rPr lang="en-US" dirty="0"/>
              <a:t>).</a:t>
            </a:r>
          </a:p>
          <a:p>
            <a:r>
              <a:rPr lang="en-US" dirty="0"/>
              <a:t>List the causative organisms and the pathogenesis of common infections in diabetic patients.</a:t>
            </a:r>
          </a:p>
          <a:p>
            <a:r>
              <a:rPr lang="en-US" dirty="0"/>
              <a:t>Recognize the clinical presentations of common infections.</a:t>
            </a:r>
          </a:p>
          <a:p>
            <a:r>
              <a:rPr lang="en-US" dirty="0"/>
              <a:t>Describe lab and radiological tests of common infections</a:t>
            </a:r>
          </a:p>
          <a:p>
            <a:r>
              <a:rPr lang="en-US" dirty="0"/>
              <a:t>Know the complications of diabetes mellitus ( </a:t>
            </a:r>
            <a:r>
              <a:rPr lang="en-US" b="1" i="1" dirty="0"/>
              <a:t>diabetic foot </a:t>
            </a:r>
            <a:r>
              <a:rPr lang="en-US" dirty="0"/>
              <a:t>).</a:t>
            </a:r>
          </a:p>
          <a:p>
            <a:r>
              <a:rPr lang="en-US" dirty="0"/>
              <a:t>Recall the management and antimicrobial therapy of common  infections in diabetic patients.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b="1" dirty="0">
                <a:solidFill>
                  <a:srgbClr val="C00000"/>
                </a:solidFill>
              </a:rPr>
              <a:t>Diabetic foot infection</a:t>
            </a:r>
          </a:p>
        </p:txBody>
      </p:sp>
      <p:sp>
        <p:nvSpPr>
          <p:cNvPr id="3" name="Content Placeholder 2"/>
          <p:cNvSpPr>
            <a:spLocks noGrp="1"/>
          </p:cNvSpPr>
          <p:nvPr>
            <p:ph sz="quarter" idx="1"/>
          </p:nvPr>
        </p:nvSpPr>
        <p:spPr/>
        <p:txBody>
          <a:bodyPr>
            <a:normAutofit/>
          </a:bodyPr>
          <a:lstStyle/>
          <a:p>
            <a:r>
              <a:rPr lang="en-US" b="1" dirty="0">
                <a:solidFill>
                  <a:srgbClr val="002060"/>
                </a:solidFill>
              </a:rPr>
              <a:t>The most common and most important soft tissue infection in diabetic patients, why ?</a:t>
            </a:r>
          </a:p>
          <a:p>
            <a:pPr>
              <a:buNone/>
            </a:pPr>
            <a:r>
              <a:rPr lang="en-US" dirty="0"/>
              <a:t>   because it is related to peripheral neuropathy and compromised microvascular circulation which limits the access of phagocytic cells to the infected area and poor concentration of antibiotics in the affected area.</a:t>
            </a:r>
          </a:p>
          <a:p>
            <a:r>
              <a:rPr lang="en-US" b="1" dirty="0"/>
              <a:t>Complicated by chronic osteomyelitis</a:t>
            </a:r>
            <a:r>
              <a:rPr lang="en-US" dirty="0"/>
              <a:t>, </a:t>
            </a:r>
            <a:r>
              <a:rPr lang="en-US" b="1" dirty="0"/>
              <a:t>gas gangrene,  amputation and death</a:t>
            </a:r>
            <a:r>
              <a:rPr lang="en-US" dirty="0"/>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Diabetic foot infection</a:t>
            </a:r>
            <a:endParaRPr lang="en-US" dirty="0"/>
          </a:p>
        </p:txBody>
      </p:sp>
      <p:sp>
        <p:nvSpPr>
          <p:cNvPr id="3" name="Content Placeholder 2"/>
          <p:cNvSpPr>
            <a:spLocks noGrp="1"/>
          </p:cNvSpPr>
          <p:nvPr>
            <p:ph sz="quarter" idx="1"/>
          </p:nvPr>
        </p:nvSpPr>
        <p:spPr/>
        <p:txBody>
          <a:bodyPr>
            <a:normAutofit/>
          </a:bodyPr>
          <a:lstStyle/>
          <a:p>
            <a:r>
              <a:rPr lang="en-US" dirty="0"/>
              <a:t>The spectrum of foot infection ranges from superficial cellulitis to chronic osteomyelitis.</a:t>
            </a:r>
          </a:p>
          <a:p>
            <a:r>
              <a:rPr lang="en-US" dirty="0"/>
              <a:t>Combined infection involving bone and soft tissue may occur.</a:t>
            </a:r>
          </a:p>
          <a:p>
            <a:endParaRPr lang="en-US" dirty="0"/>
          </a:p>
          <a:p>
            <a:pPr marL="0" indent="0">
              <a:buNone/>
            </a:pPr>
            <a:r>
              <a:rPr lang="en-US" dirty="0"/>
              <a:t> </a:t>
            </a:r>
            <a:r>
              <a:rPr lang="en-US" b="1" dirty="0">
                <a:solidFill>
                  <a:srgbClr val="002060"/>
                </a:solidFill>
              </a:rPr>
              <a:t>Pathophysiology</a:t>
            </a:r>
            <a:r>
              <a:rPr lang="en-US" dirty="0"/>
              <a:t>: a </a:t>
            </a:r>
            <a:r>
              <a:rPr lang="en-US" dirty="0" err="1"/>
              <a:t>microvascualr</a:t>
            </a:r>
            <a:r>
              <a:rPr lang="en-US" dirty="0"/>
              <a:t> disease limits blood supply to the superficial and deep structures. Pressure from ill fitting shoes ,trauma compromises local blood supply predisposing foot to infection.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Diabetic foot infection</a:t>
            </a:r>
            <a:endParaRPr lang="en-US" dirty="0"/>
          </a:p>
        </p:txBody>
      </p:sp>
      <p:sp>
        <p:nvSpPr>
          <p:cNvPr id="3" name="Content Placeholder 2"/>
          <p:cNvSpPr>
            <a:spLocks noGrp="1"/>
          </p:cNvSpPr>
          <p:nvPr>
            <p:ph sz="quarter" idx="1"/>
          </p:nvPr>
        </p:nvSpPr>
        <p:spPr/>
        <p:txBody>
          <a:bodyPr/>
          <a:lstStyle/>
          <a:p>
            <a:r>
              <a:rPr lang="en-US" dirty="0"/>
              <a:t>Infection may involve the skin, soft tissues, bone ,or all.</a:t>
            </a:r>
          </a:p>
          <a:p>
            <a:r>
              <a:rPr lang="en-US" dirty="0"/>
              <a:t>Diabetic  neuropathy may lead to incidental trauma that goes unrecognized.</a:t>
            </a:r>
          </a:p>
          <a:p>
            <a:r>
              <a:rPr lang="en-US" dirty="0"/>
              <a:t>Sinus tract may be present.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r>
              <a:rPr lang="en-US" b="1" dirty="0">
                <a:solidFill>
                  <a:srgbClr val="C00000"/>
                </a:solidFill>
              </a:rPr>
              <a:t>Organisms involved in diabetic foot infections</a:t>
            </a:r>
          </a:p>
        </p:txBody>
      </p:sp>
      <p:sp>
        <p:nvSpPr>
          <p:cNvPr id="3" name="Content Placeholder 2"/>
          <p:cNvSpPr>
            <a:spLocks noGrp="1"/>
          </p:cNvSpPr>
          <p:nvPr>
            <p:ph sz="quarter" idx="1"/>
          </p:nvPr>
        </p:nvSpPr>
        <p:spPr/>
        <p:txBody>
          <a:bodyPr>
            <a:normAutofit/>
          </a:bodyPr>
          <a:lstStyle/>
          <a:p>
            <a:r>
              <a:rPr lang="en-US" b="1" dirty="0"/>
              <a:t>Cellulitis</a:t>
            </a:r>
            <a:r>
              <a:rPr lang="en-US" dirty="0"/>
              <a:t>: : beta-hemolytic streptococci ( group </a:t>
            </a:r>
            <a:r>
              <a:rPr lang="en-US" i="1" dirty="0"/>
              <a:t>A,B</a:t>
            </a:r>
            <a:r>
              <a:rPr lang="en-US" dirty="0"/>
              <a:t> </a:t>
            </a:r>
            <a:r>
              <a:rPr lang="en-US" i="1" dirty="0"/>
              <a:t>Streptococcus</a:t>
            </a:r>
            <a:r>
              <a:rPr lang="en-US" dirty="0"/>
              <a:t> ), </a:t>
            </a:r>
            <a:r>
              <a:rPr lang="en-US" i="1" dirty="0" err="1"/>
              <a:t>S.aureus</a:t>
            </a:r>
            <a:r>
              <a:rPr lang="en-US" dirty="0"/>
              <a:t>,  </a:t>
            </a:r>
            <a:r>
              <a:rPr lang="en-US" i="1" dirty="0" err="1"/>
              <a:t>Entertobacteriacae</a:t>
            </a:r>
            <a:r>
              <a:rPr lang="en-US" dirty="0"/>
              <a:t> (  </a:t>
            </a:r>
            <a:r>
              <a:rPr lang="en-US" i="1" dirty="0" err="1"/>
              <a:t>E.coli</a:t>
            </a:r>
            <a:r>
              <a:rPr lang="en-US" dirty="0"/>
              <a:t>, </a:t>
            </a:r>
            <a:r>
              <a:rPr lang="en-US" i="1" dirty="0" err="1"/>
              <a:t>Klebsiella</a:t>
            </a:r>
            <a:r>
              <a:rPr lang="en-US" i="1" dirty="0"/>
              <a:t>, Proteus spp.</a:t>
            </a:r>
            <a:r>
              <a:rPr lang="en-US" dirty="0"/>
              <a:t>) in chronic ulcers.</a:t>
            </a:r>
          </a:p>
          <a:p>
            <a:r>
              <a:rPr lang="en-US" b="1" dirty="0"/>
              <a:t>Macerated ulcer or nail injury </a:t>
            </a:r>
            <a:r>
              <a:rPr lang="en-US" dirty="0"/>
              <a:t>( sinus) : </a:t>
            </a:r>
            <a:r>
              <a:rPr lang="en-US" i="1" dirty="0" err="1"/>
              <a:t>P.aeruginosa</a:t>
            </a:r>
            <a:r>
              <a:rPr lang="en-US" dirty="0"/>
              <a:t> .</a:t>
            </a:r>
          </a:p>
          <a:p>
            <a:r>
              <a:rPr lang="en-US" b="1" dirty="0"/>
              <a:t>Deep soft tissue infections (</a:t>
            </a:r>
            <a:r>
              <a:rPr lang="en-US" dirty="0"/>
              <a:t>necrotizing fasciitis, or myositis).GAS &amp;  gas producing gram positive bacilli   (</a:t>
            </a:r>
            <a:r>
              <a:rPr lang="en-US" i="1" dirty="0"/>
              <a:t>Clostridium</a:t>
            </a:r>
            <a:r>
              <a:rPr lang="en-US" dirty="0"/>
              <a:t> </a:t>
            </a:r>
            <a:r>
              <a:rPr lang="en-US" i="1" dirty="0" err="1"/>
              <a:t>perfringens</a:t>
            </a:r>
            <a:r>
              <a:rPr lang="en-US" dirty="0"/>
              <a:t>). </a:t>
            </a:r>
          </a:p>
          <a:p>
            <a:r>
              <a:rPr lang="en-US" b="1" dirty="0"/>
              <a:t>Chronic osteomyelitis</a:t>
            </a:r>
            <a:r>
              <a:rPr lang="en-US" dirty="0"/>
              <a:t>:  GAS and Group </a:t>
            </a:r>
            <a:r>
              <a:rPr lang="en-US" i="1" dirty="0"/>
              <a:t>B Streptococcus</a:t>
            </a:r>
            <a:r>
              <a:rPr lang="en-US" dirty="0"/>
              <a:t>, </a:t>
            </a:r>
            <a:r>
              <a:rPr lang="en-US" i="1" dirty="0" err="1"/>
              <a:t>S.aureus</a:t>
            </a:r>
            <a:r>
              <a:rPr lang="en-US" i="1" dirty="0"/>
              <a:t>,  </a:t>
            </a:r>
            <a:r>
              <a:rPr lang="en-US" i="1" dirty="0" err="1"/>
              <a:t>Enterobacteriacae</a:t>
            </a:r>
            <a:r>
              <a:rPr lang="en-US" i="1" dirty="0"/>
              <a:t>  </a:t>
            </a:r>
            <a:r>
              <a:rPr lang="en-US" dirty="0"/>
              <a:t>(</a:t>
            </a:r>
            <a:r>
              <a:rPr lang="en-US" i="1" dirty="0"/>
              <a:t>E.coli </a:t>
            </a:r>
            <a:r>
              <a:rPr lang="en-US" dirty="0"/>
              <a:t>,</a:t>
            </a:r>
            <a:r>
              <a:rPr lang="en-US" i="1" dirty="0"/>
              <a:t>Proteus</a:t>
            </a:r>
            <a:r>
              <a:rPr lang="en-US" dirty="0"/>
              <a:t> </a:t>
            </a:r>
            <a:r>
              <a:rPr lang="en-US" i="1" dirty="0"/>
              <a:t>mirabilis</a:t>
            </a:r>
            <a:r>
              <a:rPr lang="en-US" dirty="0"/>
              <a:t> ,  </a:t>
            </a:r>
            <a:r>
              <a:rPr lang="en-US" i="1" dirty="0" err="1"/>
              <a:t>K.pneumoniae</a:t>
            </a:r>
            <a:r>
              <a:rPr lang="en-US" i="1" dirty="0"/>
              <a:t>.) &amp; </a:t>
            </a:r>
            <a:r>
              <a:rPr lang="en-US" i="1" dirty="0" err="1"/>
              <a:t>Bacteroides</a:t>
            </a:r>
            <a:r>
              <a:rPr lang="en-US" i="1" dirty="0"/>
              <a:t> </a:t>
            </a:r>
            <a:r>
              <a:rPr lang="en-US" i="1" dirty="0" err="1"/>
              <a:t>fragilis</a:t>
            </a:r>
            <a:r>
              <a:rPr lang="en-US" i="1"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533400"/>
            <a:ext cx="5791200" cy="3419475"/>
          </a:xfrm>
          <a:prstGeom prst="rect">
            <a:avLst/>
          </a:prstGeom>
        </p:spPr>
      </p:pic>
      <p:pic>
        <p:nvPicPr>
          <p:cNvPr id="3" name="Picture 2"/>
          <p:cNvPicPr>
            <a:picLocks noChangeAspect="1"/>
          </p:cNvPicPr>
          <p:nvPr/>
        </p:nvPicPr>
        <p:blipFill>
          <a:blip r:embed="rId3"/>
          <a:stretch>
            <a:fillRect/>
          </a:stretch>
        </p:blipFill>
        <p:spPr>
          <a:xfrm>
            <a:off x="1229264" y="4114800"/>
            <a:ext cx="6019800" cy="2505075"/>
          </a:xfrm>
          <a:prstGeom prst="rect">
            <a:avLst/>
          </a:prstGeom>
        </p:spPr>
      </p:pic>
    </p:spTree>
    <p:extLst>
      <p:ext uri="{BB962C8B-B14F-4D97-AF65-F5344CB8AC3E}">
        <p14:creationId xmlns:p14="http://schemas.microsoft.com/office/powerpoint/2010/main" val="307002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a:t>Factors that increases the development of osteomyelitis: </a:t>
            </a:r>
            <a:r>
              <a:rPr lang="en-US" b="1" dirty="0">
                <a:solidFill>
                  <a:schemeClr val="accent4">
                    <a:lumMod val="75000"/>
                  </a:schemeClr>
                </a:solidFill>
              </a:rPr>
              <a:t>Grossly visible bone or ability to probe to bone, ulcer size &gt;2x2 cm, ulcer depth &gt; 3mm, ulcer duration longer than 1-2 wks, ESR &gt;70 mm/hr.</a:t>
            </a:r>
          </a:p>
        </p:txBody>
      </p:sp>
      <p:pic>
        <p:nvPicPr>
          <p:cNvPr id="6146" name="Picture 2" descr="http://t0.gstatic.com/images?q=tbn:ANd9GcSjt4sfGZXjYUb3YNyHmWmjV4KA9fHi-2GTr9uj3h38SCk__Aa0gPJy5c0">
            <a:hlinkClick r:id="rId2"/>
          </p:cNvPr>
          <p:cNvPicPr>
            <a:picLocks noChangeAspect="1" noChangeArrowheads="1"/>
          </p:cNvPicPr>
          <p:nvPr/>
        </p:nvPicPr>
        <p:blipFill>
          <a:blip r:embed="rId3" cstate="print"/>
          <a:srcRect/>
          <a:stretch>
            <a:fillRect/>
          </a:stretch>
        </p:blipFill>
        <p:spPr bwMode="auto">
          <a:xfrm>
            <a:off x="5163628" y="3725174"/>
            <a:ext cx="3048000" cy="1905000"/>
          </a:xfrm>
          <a:prstGeom prst="rect">
            <a:avLst/>
          </a:prstGeom>
          <a:noFill/>
        </p:spPr>
      </p:pic>
      <p:pic>
        <p:nvPicPr>
          <p:cNvPr id="6154" name="Picture 10" descr="http://livedr.org/wp-content/uploads/2011/02/DIABETIC-FOOT-ULCERATION.jpeg"/>
          <p:cNvPicPr>
            <a:picLocks noChangeAspect="1" noChangeArrowheads="1"/>
          </p:cNvPicPr>
          <p:nvPr/>
        </p:nvPicPr>
        <p:blipFill>
          <a:blip r:embed="rId4" cstate="print"/>
          <a:srcRect/>
          <a:stretch>
            <a:fillRect/>
          </a:stretch>
        </p:blipFill>
        <p:spPr bwMode="auto">
          <a:xfrm>
            <a:off x="1066800" y="3508795"/>
            <a:ext cx="3429000" cy="2095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Clinical presentations of diabetic foot infections</a:t>
            </a:r>
          </a:p>
        </p:txBody>
      </p:sp>
      <p:sp>
        <p:nvSpPr>
          <p:cNvPr id="3" name="Content Placeholder 2"/>
          <p:cNvSpPr>
            <a:spLocks noGrp="1"/>
          </p:cNvSpPr>
          <p:nvPr>
            <p:ph sz="quarter" idx="1"/>
          </p:nvPr>
        </p:nvSpPr>
        <p:spPr/>
        <p:txBody>
          <a:bodyPr/>
          <a:lstStyle/>
          <a:p>
            <a:r>
              <a:rPr lang="en-US" b="1" dirty="0"/>
              <a:t>Cellulitis</a:t>
            </a:r>
            <a:r>
              <a:rPr lang="en-US" dirty="0"/>
              <a:t>: tender, erythematous non-raised skin lesion on the lower limb, may be accompanied with </a:t>
            </a:r>
            <a:r>
              <a:rPr lang="en-US" dirty="0" err="1"/>
              <a:t>lymphangitis</a:t>
            </a:r>
            <a:r>
              <a:rPr lang="en-US" dirty="0"/>
              <a:t> which suggests GAS.</a:t>
            </a:r>
          </a:p>
          <a:p>
            <a:pPr marL="0" indent="0">
              <a:buNone/>
            </a:pPr>
            <a:r>
              <a:rPr lang="en-US" dirty="0"/>
              <a:t>     Bullae suggests </a:t>
            </a:r>
            <a:r>
              <a:rPr lang="en-US" i="1" dirty="0" err="1"/>
              <a:t>S.aureus</a:t>
            </a:r>
            <a:r>
              <a:rPr lang="en-US" dirty="0"/>
              <a:t> ,occasionally GAS.</a:t>
            </a:r>
          </a:p>
          <a:p>
            <a:r>
              <a:rPr lang="en-US" b="1" dirty="0"/>
              <a:t>Deep skin and soft tissue infections</a:t>
            </a:r>
            <a:r>
              <a:rPr lang="en-US" dirty="0"/>
              <a:t>: patient acutely ill, with painful induration of the limb especially the thigh . Foot may be involved.</a:t>
            </a:r>
          </a:p>
          <a:p>
            <a:pPr>
              <a:buNone/>
            </a:pPr>
            <a:r>
              <a:rPr lang="en-US" dirty="0"/>
              <a:t>Foul wound discharge suggest anaerobes.</a:t>
            </a:r>
          </a:p>
        </p:txBody>
      </p:sp>
      <p:pic>
        <p:nvPicPr>
          <p:cNvPr id="5122" name="Picture 2" descr="http://t0.gstatic.com/images?q=tbn:ANd9GcToDuUbGRUnGOr2t61ejmtCYgiuPOkUVKQBjw8ujTtXeDZQD47Z8j8nsCM">
            <a:hlinkClick r:id="rId2"/>
          </p:cNvPr>
          <p:cNvPicPr>
            <a:picLocks noChangeAspect="1" noChangeArrowheads="1"/>
          </p:cNvPicPr>
          <p:nvPr/>
        </p:nvPicPr>
        <p:blipFill>
          <a:blip r:embed="rId3" cstate="print"/>
          <a:srcRect/>
          <a:stretch>
            <a:fillRect/>
          </a:stretch>
        </p:blipFill>
        <p:spPr bwMode="auto">
          <a:xfrm>
            <a:off x="5943600" y="4495800"/>
            <a:ext cx="2590800" cy="1752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b="1" dirty="0"/>
              <a:t>Acute osteomyelitis</a:t>
            </a:r>
            <a:r>
              <a:rPr lang="en-US" dirty="0"/>
              <a:t>: pain at the involved bone, fever and adenopathy.</a:t>
            </a:r>
          </a:p>
          <a:p>
            <a:r>
              <a:rPr lang="en-US" b="1" dirty="0"/>
              <a:t>Chronic osteomyelitis</a:t>
            </a:r>
            <a:r>
              <a:rPr lang="en-US" dirty="0"/>
              <a:t>: fever , foul discharge , may be pain, no lymphangitis, deep penetrating ulcer and sinuses on the planter surface of the foot.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rPr>
              <a:t>Diagnosis of diabetic foot infections</a:t>
            </a:r>
          </a:p>
        </p:txBody>
      </p:sp>
      <p:sp>
        <p:nvSpPr>
          <p:cNvPr id="3" name="Content Placeholder 2"/>
          <p:cNvSpPr>
            <a:spLocks noGrp="1"/>
          </p:cNvSpPr>
          <p:nvPr>
            <p:ph sz="quarter" idx="1"/>
          </p:nvPr>
        </p:nvSpPr>
        <p:spPr/>
        <p:txBody>
          <a:bodyPr>
            <a:normAutofit lnSpcReduction="10000"/>
          </a:bodyPr>
          <a:lstStyle/>
          <a:p>
            <a:r>
              <a:rPr lang="en-US" dirty="0"/>
              <a:t>Thorough examination to evaluate the patient’s vascular and neurological status.</a:t>
            </a:r>
          </a:p>
          <a:p>
            <a:r>
              <a:rPr lang="en-US" dirty="0"/>
              <a:t>Radiological examination including </a:t>
            </a:r>
            <a:r>
              <a:rPr lang="en-US" dirty="0" err="1"/>
              <a:t>doppler</a:t>
            </a:r>
            <a:r>
              <a:rPr lang="en-US" dirty="0"/>
              <a:t> ultrasonography ,transcutaneous </a:t>
            </a:r>
            <a:r>
              <a:rPr lang="en-US" dirty="0" err="1"/>
              <a:t>oxymetry</a:t>
            </a:r>
            <a:r>
              <a:rPr lang="en-US" dirty="0"/>
              <a:t>, MR angiography.</a:t>
            </a:r>
          </a:p>
          <a:p>
            <a:r>
              <a:rPr lang="en-US" dirty="0"/>
              <a:t>CT scan ,MRI and gallium scan for soft tissue and bone evaluation.</a:t>
            </a:r>
          </a:p>
          <a:p>
            <a:r>
              <a:rPr lang="en-US" dirty="0"/>
              <a:t>Exploration of ulcer to determine its depth and the presence of sinus tract.</a:t>
            </a:r>
          </a:p>
          <a:p>
            <a:r>
              <a:rPr lang="en-US" dirty="0">
                <a:solidFill>
                  <a:srgbClr val="C00000"/>
                </a:solidFill>
              </a:rPr>
              <a:t>Deep specimens (tissues) for culture and susceptibility testing.</a:t>
            </a:r>
          </a:p>
          <a:p>
            <a:pPr>
              <a:buNone/>
            </a:pPr>
            <a:r>
              <a:rPr 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Management &amp; Treatment</a:t>
            </a:r>
          </a:p>
        </p:txBody>
      </p:sp>
      <p:sp>
        <p:nvSpPr>
          <p:cNvPr id="3" name="Content Placeholder 2"/>
          <p:cNvSpPr>
            <a:spLocks noGrp="1"/>
          </p:cNvSpPr>
          <p:nvPr>
            <p:ph sz="quarter" idx="1"/>
          </p:nvPr>
        </p:nvSpPr>
        <p:spPr/>
        <p:txBody>
          <a:bodyPr/>
          <a:lstStyle/>
          <a:p>
            <a:r>
              <a:rPr lang="en-US" dirty="0"/>
              <a:t>Control blood sugar and hydration</a:t>
            </a:r>
          </a:p>
          <a:p>
            <a:r>
              <a:rPr lang="en-US" dirty="0"/>
              <a:t>Evaluation of neuropathy and </a:t>
            </a:r>
            <a:r>
              <a:rPr lang="en-US" dirty="0" err="1"/>
              <a:t>vasculopathy</a:t>
            </a:r>
            <a:endParaRPr lang="en-US" dirty="0"/>
          </a:p>
          <a:p>
            <a:r>
              <a:rPr lang="en-US" b="1" dirty="0"/>
              <a:t>Mild cases</a:t>
            </a:r>
            <a:r>
              <a:rPr lang="en-US" dirty="0"/>
              <a:t>: debridement of necrotic tissues and use of antibiotics according to the causative bacteria </a:t>
            </a:r>
            <a:r>
              <a:rPr lang="en-US" dirty="0" err="1"/>
              <a:t>eg</a:t>
            </a:r>
            <a:r>
              <a:rPr lang="en-US" dirty="0"/>
              <a:t>. </a:t>
            </a:r>
            <a:r>
              <a:rPr lang="en-US" dirty="0" err="1"/>
              <a:t>Cloxacillin</a:t>
            </a:r>
            <a:r>
              <a:rPr lang="en-US" dirty="0"/>
              <a:t>, </a:t>
            </a:r>
            <a:r>
              <a:rPr lang="en-US" dirty="0" err="1"/>
              <a:t>Cephradine</a:t>
            </a:r>
            <a:r>
              <a:rPr lang="en-US" dirty="0"/>
              <a:t>, </a:t>
            </a:r>
            <a:r>
              <a:rPr lang="en-US" dirty="0" err="1"/>
              <a:t>Clindamycin</a:t>
            </a:r>
            <a:r>
              <a:rPr lang="en-US" dirty="0"/>
              <a:t> , TMP-SMX  (for CA-MRSA), </a:t>
            </a:r>
            <a:r>
              <a:rPr lang="en-US" dirty="0" err="1"/>
              <a:t>Aminoglycosides</a:t>
            </a:r>
            <a:r>
              <a:rPr lang="en-US" dirty="0"/>
              <a:t>,  </a:t>
            </a:r>
            <a:r>
              <a:rPr lang="en-US" dirty="0" err="1"/>
              <a:t>Quinolones</a:t>
            </a:r>
            <a:r>
              <a:rPr lang="en-US" dirty="0"/>
              <a:t>.</a:t>
            </a:r>
          </a:p>
          <a:p>
            <a:r>
              <a:rPr lang="en-US" b="1" dirty="0"/>
              <a:t>Moderate to severe cases : </a:t>
            </a:r>
            <a:r>
              <a:rPr lang="en-US" dirty="0"/>
              <a:t>places the foot at risk of amputation. Needs hospitalization ,IV antibiotics and surgical intervention as needed.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Introduction</a:t>
            </a:r>
          </a:p>
        </p:txBody>
      </p:sp>
      <p:sp>
        <p:nvSpPr>
          <p:cNvPr id="3" name="Content Placeholder 2"/>
          <p:cNvSpPr>
            <a:spLocks noGrp="1"/>
          </p:cNvSpPr>
          <p:nvPr>
            <p:ph sz="quarter" idx="1"/>
          </p:nvPr>
        </p:nvSpPr>
        <p:spPr/>
        <p:txBody>
          <a:bodyPr>
            <a:normAutofit/>
          </a:bodyPr>
          <a:lstStyle/>
          <a:p>
            <a:r>
              <a:rPr lang="en-US" dirty="0"/>
              <a:t>Diabetic patients are predisposed to infections.</a:t>
            </a:r>
          </a:p>
          <a:p>
            <a:r>
              <a:rPr lang="en-US" dirty="0"/>
              <a:t>Nearly half of all diabetic patients had at least one hospitalization or outpatient visit for infections compared to non-diabetic patients.</a:t>
            </a:r>
          </a:p>
          <a:p>
            <a:r>
              <a:rPr lang="en-US" dirty="0"/>
              <a:t>Infections may increase the morbidity and mortality in diabetic patients.</a:t>
            </a:r>
          </a:p>
          <a:p>
            <a:r>
              <a:rPr lang="en-US" b="1" dirty="0">
                <a:solidFill>
                  <a:srgbClr val="0070C0"/>
                </a:solidFill>
              </a:rPr>
              <a:t>Why diabetic patients are at increased risk to have infections?</a:t>
            </a:r>
          </a:p>
          <a:p>
            <a:pPr>
              <a:buNone/>
            </a:pPr>
            <a:r>
              <a:rPr lang="en-US" dirty="0"/>
              <a:t>Because of Host related factors &amp; Organisms related factors:</a:t>
            </a:r>
            <a:endParaRPr lang="en-US" dirty="0">
              <a:solidFill>
                <a:schemeClr val="accent1">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Prevention</a:t>
            </a:r>
          </a:p>
        </p:txBody>
      </p:sp>
      <p:sp>
        <p:nvSpPr>
          <p:cNvPr id="3" name="Content Placeholder 2"/>
          <p:cNvSpPr>
            <a:spLocks noGrp="1"/>
          </p:cNvSpPr>
          <p:nvPr>
            <p:ph sz="quarter" idx="1"/>
          </p:nvPr>
        </p:nvSpPr>
        <p:spPr/>
        <p:txBody>
          <a:bodyPr>
            <a:normAutofit lnSpcReduction="10000"/>
          </a:bodyPr>
          <a:lstStyle/>
          <a:p>
            <a:r>
              <a:rPr lang="en-US"/>
              <a:t>Is </a:t>
            </a:r>
            <a:r>
              <a:rPr lang="en-US" dirty="0"/>
              <a:t>the cornerstone of diabetic foot care.</a:t>
            </a:r>
          </a:p>
          <a:p>
            <a:r>
              <a:rPr lang="en-US" dirty="0"/>
              <a:t>It is multidisciplinary including family physician, social worker, home care nurse and specialist.</a:t>
            </a:r>
          </a:p>
          <a:p>
            <a:r>
              <a:rPr lang="en-US" dirty="0"/>
              <a:t>Patient education about the control and complication of diabetes.</a:t>
            </a:r>
          </a:p>
          <a:p>
            <a:r>
              <a:rPr lang="en-US" dirty="0"/>
              <a:t>Blood sugar should be controlled promptly ( shift to insulin if  oral hypoglycemic agents were not effective),weight  reduction, a diet low in fat and cholesterol.</a:t>
            </a:r>
          </a:p>
          <a:p>
            <a:r>
              <a:rPr lang="en-US" dirty="0"/>
              <a:t>Proper foot care, using protective footwear and pressure reduction.</a:t>
            </a:r>
          </a:p>
          <a:p>
            <a:r>
              <a:rPr lang="en-US" dirty="0"/>
              <a:t>Self and family member examination of foot.</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Reference book</a:t>
            </a:r>
          </a:p>
        </p:txBody>
      </p:sp>
      <p:sp>
        <p:nvSpPr>
          <p:cNvPr id="3" name="Content Placeholder 2"/>
          <p:cNvSpPr>
            <a:spLocks noGrp="1"/>
          </p:cNvSpPr>
          <p:nvPr>
            <p:ph sz="quarter" idx="1"/>
          </p:nvPr>
        </p:nvSpPr>
        <p:spPr/>
        <p:txBody>
          <a:bodyPr/>
          <a:lstStyle/>
          <a:p>
            <a:pPr marL="0" indent="0">
              <a:buClr>
                <a:srgbClr val="D16349"/>
              </a:buClr>
              <a:buNone/>
              <a:defRPr/>
            </a:pPr>
            <a:r>
              <a:rPr lang="en-US" sz="2800" dirty="0">
                <a:solidFill>
                  <a:prstClr val="black"/>
                </a:solidFill>
                <a:latin typeface="Georgia"/>
              </a:rPr>
              <a:t>Ryan, Kenneth J. </a:t>
            </a:r>
            <a:r>
              <a:rPr lang="en-US" sz="2800" dirty="0" err="1">
                <a:solidFill>
                  <a:prstClr val="black"/>
                </a:solidFill>
                <a:latin typeface="Georgia"/>
              </a:rPr>
              <a:t>Sherris</a:t>
            </a:r>
            <a:r>
              <a:rPr lang="en-US" sz="2800" dirty="0">
                <a:solidFill>
                  <a:prstClr val="black"/>
                </a:solidFill>
                <a:latin typeface="Georgia"/>
              </a:rPr>
              <a:t> Medical Microbiology. Latest edition.</a:t>
            </a:r>
          </a:p>
          <a:p>
            <a:pPr marL="0" indent="0">
              <a:buClr>
                <a:srgbClr val="D16349"/>
              </a:buClr>
              <a:buNone/>
              <a:defRPr/>
            </a:pPr>
            <a:r>
              <a:rPr lang="en-US" sz="2800" dirty="0">
                <a:solidFill>
                  <a:prstClr val="black"/>
                </a:solidFill>
                <a:latin typeface="Georgia"/>
              </a:rPr>
              <a:t> Mc </a:t>
            </a:r>
            <a:r>
              <a:rPr lang="en-US" sz="2800" dirty="0" err="1">
                <a:solidFill>
                  <a:prstClr val="black"/>
                </a:solidFill>
                <a:latin typeface="Georgia"/>
              </a:rPr>
              <a:t>Graw</a:t>
            </a:r>
            <a:r>
              <a:rPr lang="en-US" sz="2800" dirty="0">
                <a:solidFill>
                  <a:prstClr val="black"/>
                </a:solidFill>
                <a:latin typeface="Georgia"/>
              </a:rPr>
              <a:t> –Hill education</a:t>
            </a:r>
          </a:p>
          <a:p>
            <a:endParaRPr lang="en-US" dirty="0"/>
          </a:p>
        </p:txBody>
      </p:sp>
    </p:spTree>
    <p:extLst>
      <p:ext uri="{BB962C8B-B14F-4D97-AF65-F5344CB8AC3E}">
        <p14:creationId xmlns:p14="http://schemas.microsoft.com/office/powerpoint/2010/main" val="378213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Host Related Factors</a:t>
            </a:r>
          </a:p>
        </p:txBody>
      </p:sp>
      <p:sp>
        <p:nvSpPr>
          <p:cNvPr id="3" name="Content Placeholder 2"/>
          <p:cNvSpPr>
            <a:spLocks noGrp="1"/>
          </p:cNvSpPr>
          <p:nvPr>
            <p:ph sz="quarter" idx="1"/>
          </p:nvPr>
        </p:nvSpPr>
        <p:spPr/>
        <p:txBody>
          <a:bodyPr>
            <a:normAutofit/>
          </a:bodyPr>
          <a:lstStyle/>
          <a:p>
            <a:r>
              <a:rPr lang="en-US" sz="2400" b="1" dirty="0"/>
              <a:t>Vascular insufficiency </a:t>
            </a:r>
            <a:r>
              <a:rPr lang="en-US" sz="2400" dirty="0"/>
              <a:t>results in local tissue ischemia that enhances the growth of </a:t>
            </a:r>
            <a:r>
              <a:rPr lang="en-US" sz="2400" dirty="0" err="1"/>
              <a:t>microaerophilic</a:t>
            </a:r>
            <a:r>
              <a:rPr lang="en-US" sz="2400" dirty="0"/>
              <a:t> and anaerobic organisms while depressing the O2 dependent bactericidal functions of leukocytes. There may be also impairment of the local inflammatory response and absorption of antibiotics.</a:t>
            </a:r>
          </a:p>
          <a:p>
            <a:r>
              <a:rPr lang="en-US" sz="2400" b="1" dirty="0"/>
              <a:t>Sensory peripheral neuropathy</a:t>
            </a:r>
            <a:r>
              <a:rPr lang="en-US" sz="2400" dirty="0"/>
              <a:t>: Minor local trauma may result in skin ulcers, which leads to diabetic foot infections.</a:t>
            </a:r>
          </a:p>
          <a:p>
            <a:r>
              <a:rPr lang="en-US" sz="2400" dirty="0"/>
              <a:t> </a:t>
            </a:r>
            <a:r>
              <a:rPr lang="en-US" sz="2400" b="1" dirty="0"/>
              <a:t>Autonomic neuropathy</a:t>
            </a:r>
            <a:r>
              <a:rPr lang="en-US" sz="2400" dirty="0"/>
              <a:t>: Diabetic patients may develop urinary retention and stasis that in turn, predisposes to develop urinary tract infections.</a:t>
            </a:r>
          </a:p>
          <a:p>
            <a:pPr>
              <a:buNone/>
            </a:pPr>
            <a:r>
              <a:rPr lang="en-US" sz="2400"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pPr algn="l"/>
            <a:r>
              <a:rPr lang="en-US" b="1" dirty="0">
                <a:solidFill>
                  <a:schemeClr val="tx1"/>
                </a:solidFill>
              </a:rPr>
              <a:t>Host Related Factors</a:t>
            </a:r>
          </a:p>
        </p:txBody>
      </p:sp>
      <p:sp>
        <p:nvSpPr>
          <p:cNvPr id="3" name="Content Placeholder 2"/>
          <p:cNvSpPr>
            <a:spLocks noGrp="1"/>
          </p:cNvSpPr>
          <p:nvPr>
            <p:ph sz="quarter" idx="1"/>
          </p:nvPr>
        </p:nvSpPr>
        <p:spPr/>
        <p:txBody>
          <a:bodyPr>
            <a:normAutofit/>
          </a:bodyPr>
          <a:lstStyle/>
          <a:p>
            <a:r>
              <a:rPr lang="en-US" b="1" dirty="0"/>
              <a:t>Hyperglycemia and metabolic derangements </a:t>
            </a:r>
            <a:r>
              <a:rPr lang="en-US" dirty="0"/>
              <a:t>in diabetes may facilitate infection.</a:t>
            </a:r>
          </a:p>
          <a:p>
            <a:r>
              <a:rPr lang="en-US" b="1" dirty="0"/>
              <a:t>Immune defects </a:t>
            </a:r>
            <a:r>
              <a:rPr lang="en-US" dirty="0"/>
              <a:t>in diabetes such as:</a:t>
            </a:r>
          </a:p>
          <a:p>
            <a:pPr>
              <a:buFontTx/>
              <a:buChar char="-"/>
            </a:pPr>
            <a:r>
              <a:rPr lang="en-US" i="1" dirty="0">
                <a:solidFill>
                  <a:srgbClr val="0070C0"/>
                </a:solidFill>
              </a:rPr>
              <a:t>Depressed Neutrophil function</a:t>
            </a:r>
          </a:p>
          <a:p>
            <a:pPr>
              <a:buFontTx/>
              <a:buChar char="-"/>
            </a:pPr>
            <a:r>
              <a:rPr lang="en-US" i="1" dirty="0">
                <a:solidFill>
                  <a:srgbClr val="0070C0"/>
                </a:solidFill>
              </a:rPr>
              <a:t>Affected adherence to the endothelium.</a:t>
            </a:r>
          </a:p>
          <a:p>
            <a:pPr>
              <a:buFontTx/>
              <a:buChar char="-"/>
            </a:pPr>
            <a:r>
              <a:rPr lang="en-US" i="1" dirty="0">
                <a:solidFill>
                  <a:srgbClr val="0070C0"/>
                </a:solidFill>
              </a:rPr>
              <a:t>Affected </a:t>
            </a:r>
            <a:r>
              <a:rPr lang="en-US" i="1" dirty="0" err="1">
                <a:solidFill>
                  <a:srgbClr val="0070C0"/>
                </a:solidFill>
              </a:rPr>
              <a:t>chemotaxis</a:t>
            </a:r>
            <a:r>
              <a:rPr lang="en-US" i="1" dirty="0">
                <a:solidFill>
                  <a:srgbClr val="0070C0"/>
                </a:solidFill>
              </a:rPr>
              <a:t> and </a:t>
            </a:r>
            <a:r>
              <a:rPr lang="en-US" i="1" dirty="0" err="1">
                <a:solidFill>
                  <a:srgbClr val="0070C0"/>
                </a:solidFill>
              </a:rPr>
              <a:t>phagocytosis</a:t>
            </a:r>
            <a:endParaRPr lang="en-US" i="1" dirty="0">
              <a:solidFill>
                <a:srgbClr val="0070C0"/>
              </a:solidFill>
            </a:endParaRPr>
          </a:p>
          <a:p>
            <a:pPr>
              <a:buFontTx/>
              <a:buChar char="-"/>
            </a:pPr>
            <a:r>
              <a:rPr lang="en-US" i="1" dirty="0">
                <a:solidFill>
                  <a:srgbClr val="0070C0"/>
                </a:solidFill>
              </a:rPr>
              <a:t>Compromised bactericidal activity.</a:t>
            </a:r>
          </a:p>
          <a:p>
            <a:pPr>
              <a:buFontTx/>
              <a:buChar char="-"/>
            </a:pPr>
            <a:r>
              <a:rPr lang="en-US" i="1" dirty="0">
                <a:solidFill>
                  <a:srgbClr val="0070C0"/>
                </a:solidFill>
              </a:rPr>
              <a:t>Depressed cell mediated immunity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pPr algn="l"/>
            <a:r>
              <a:rPr lang="en-US" b="1" dirty="0">
                <a:solidFill>
                  <a:schemeClr val="tx1"/>
                </a:solidFill>
              </a:rPr>
              <a:t>Host Related Factors</a:t>
            </a:r>
          </a:p>
        </p:txBody>
      </p:sp>
      <p:sp>
        <p:nvSpPr>
          <p:cNvPr id="3" name="Content Placeholder 2"/>
          <p:cNvSpPr>
            <a:spLocks noGrp="1"/>
          </p:cNvSpPr>
          <p:nvPr>
            <p:ph sz="quarter" idx="1"/>
          </p:nvPr>
        </p:nvSpPr>
        <p:spPr/>
        <p:txBody>
          <a:bodyPr>
            <a:normAutofit/>
          </a:bodyPr>
          <a:lstStyle/>
          <a:p>
            <a:r>
              <a:rPr lang="en-US" b="1" dirty="0"/>
              <a:t>Increased skin and mucosal colonization</a:t>
            </a:r>
            <a:endParaRPr lang="en-US" dirty="0"/>
          </a:p>
          <a:p>
            <a:pPr>
              <a:buNone/>
            </a:pPr>
            <a:r>
              <a:rPr lang="en-US" dirty="0"/>
              <a:t>Diabetics on insulin have asymptomatic nasal and skin colonization with </a:t>
            </a:r>
            <a:r>
              <a:rPr lang="en-US" i="1" dirty="0" err="1"/>
              <a:t>S.aureus</a:t>
            </a:r>
            <a:r>
              <a:rPr lang="en-US" dirty="0"/>
              <a:t> particularly MRSA.</a:t>
            </a:r>
          </a:p>
          <a:p>
            <a:pPr>
              <a:buNone/>
            </a:pPr>
            <a:r>
              <a:rPr lang="en-US" dirty="0"/>
              <a:t>Colonization predisposes to skin infection and transient bacteremia which may result in distal sites infection such as damaged muscle.</a:t>
            </a:r>
          </a:p>
          <a:p>
            <a:pPr>
              <a:buNone/>
            </a:pPr>
            <a:r>
              <a:rPr lang="en-US" dirty="0"/>
              <a:t>In type- 2 diabetes ;mucosal colonization with </a:t>
            </a:r>
            <a:r>
              <a:rPr lang="en-US" i="1" dirty="0" err="1"/>
              <a:t>C.albiacns</a:t>
            </a:r>
            <a:r>
              <a:rPr lang="en-US" i="1" dirty="0"/>
              <a:t>  </a:t>
            </a:r>
            <a:r>
              <a:rPr lang="en-US" dirty="0"/>
              <a:t>is common. </a:t>
            </a:r>
            <a:r>
              <a:rPr lang="en-US" b="1" dirty="0" err="1"/>
              <a:t>Vulvovaginitis</a:t>
            </a:r>
            <a:r>
              <a:rPr lang="en-US" dirty="0"/>
              <a:t> caused by non-</a:t>
            </a:r>
            <a:r>
              <a:rPr lang="en-US" i="1" dirty="0" err="1"/>
              <a:t>albicans</a:t>
            </a:r>
            <a:r>
              <a:rPr lang="en-US" i="1" dirty="0"/>
              <a:t> Candida</a:t>
            </a:r>
            <a:r>
              <a:rPr lang="en-US" dirty="0"/>
              <a:t> spp. is common  in patients with poor glycemic control.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b="1" dirty="0">
                <a:solidFill>
                  <a:schemeClr val="tx1"/>
                </a:solidFill>
              </a:rPr>
              <a:t>Host Related Factors</a:t>
            </a:r>
          </a:p>
        </p:txBody>
      </p:sp>
      <p:sp>
        <p:nvSpPr>
          <p:cNvPr id="3" name="Content Placeholder 2"/>
          <p:cNvSpPr>
            <a:spLocks noGrp="1"/>
          </p:cNvSpPr>
          <p:nvPr>
            <p:ph sz="quarter" idx="1"/>
          </p:nvPr>
        </p:nvSpPr>
        <p:spPr/>
        <p:txBody>
          <a:bodyPr/>
          <a:lstStyle/>
          <a:p>
            <a:r>
              <a:rPr lang="en-US" b="1" dirty="0"/>
              <a:t>Surgical site infections </a:t>
            </a:r>
            <a:r>
              <a:rPr lang="en-US" dirty="0"/>
              <a:t>associated with postoperative hyperglycemia which is related to deleterious effect on </a:t>
            </a:r>
            <a:r>
              <a:rPr lang="en-US" dirty="0" err="1"/>
              <a:t>chemotaxis</a:t>
            </a:r>
            <a:r>
              <a:rPr lang="en-US" dirty="0"/>
              <a:t>,  phagocytosis and adherence of granulocytes.</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75" y="195262"/>
            <a:ext cx="8477250" cy="6467475"/>
          </a:xfrm>
          <a:prstGeom prst="rect">
            <a:avLst/>
          </a:prstGeom>
        </p:spPr>
      </p:pic>
    </p:spTree>
    <p:extLst>
      <p:ext uri="{BB962C8B-B14F-4D97-AF65-F5344CB8AC3E}">
        <p14:creationId xmlns:p14="http://schemas.microsoft.com/office/powerpoint/2010/main" val="391814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r>
              <a:rPr lang="en-US" b="1" dirty="0">
                <a:solidFill>
                  <a:srgbClr val="C00000"/>
                </a:solidFill>
              </a:rPr>
              <a:t>Organism Specific Factors</a:t>
            </a:r>
          </a:p>
        </p:txBody>
      </p:sp>
      <p:sp>
        <p:nvSpPr>
          <p:cNvPr id="3" name="Content Placeholder 2"/>
          <p:cNvSpPr>
            <a:spLocks noGrp="1"/>
          </p:cNvSpPr>
          <p:nvPr>
            <p:ph sz="quarter" idx="1"/>
          </p:nvPr>
        </p:nvSpPr>
        <p:spPr/>
        <p:txBody>
          <a:bodyPr/>
          <a:lstStyle/>
          <a:p>
            <a:r>
              <a:rPr lang="en-US" b="1" i="1" dirty="0">
                <a:solidFill>
                  <a:srgbClr val="C00000"/>
                </a:solidFill>
              </a:rPr>
              <a:t>Candida </a:t>
            </a:r>
            <a:r>
              <a:rPr lang="en-US" b="1" i="1" dirty="0" err="1">
                <a:solidFill>
                  <a:srgbClr val="C00000"/>
                </a:solidFill>
              </a:rPr>
              <a:t>albicans</a:t>
            </a:r>
            <a:r>
              <a:rPr lang="en-US" b="1" i="1" dirty="0">
                <a:solidFill>
                  <a:srgbClr val="C00000"/>
                </a:solidFill>
              </a:rPr>
              <a:t> </a:t>
            </a:r>
            <a:r>
              <a:rPr lang="en-US" dirty="0"/>
              <a:t>–Glucose inducible proteins promote adhesion of </a:t>
            </a:r>
            <a:r>
              <a:rPr lang="en-US" i="1" dirty="0" err="1"/>
              <a:t>C.albicans</a:t>
            </a:r>
            <a:r>
              <a:rPr lang="en-US" dirty="0"/>
              <a:t> to </a:t>
            </a:r>
            <a:r>
              <a:rPr lang="en-US" dirty="0" err="1"/>
              <a:t>buccal</a:t>
            </a:r>
            <a:r>
              <a:rPr lang="en-US" dirty="0"/>
              <a:t> or vaginal epithelium which in turn, impairs phagocytosis, giving the organism advantage over the host.</a:t>
            </a:r>
          </a:p>
          <a:p>
            <a:r>
              <a:rPr lang="en-US" b="1" i="1" dirty="0" err="1">
                <a:solidFill>
                  <a:srgbClr val="C00000"/>
                </a:solidFill>
              </a:rPr>
              <a:t>Rhizopus</a:t>
            </a:r>
            <a:r>
              <a:rPr lang="en-US" b="1" i="1" dirty="0">
                <a:solidFill>
                  <a:srgbClr val="C00000"/>
                </a:solidFill>
              </a:rPr>
              <a:t> </a:t>
            </a:r>
            <a:r>
              <a:rPr lang="en-US" b="1" dirty="0">
                <a:solidFill>
                  <a:srgbClr val="C00000"/>
                </a:solidFill>
              </a:rPr>
              <a:t>spp.</a:t>
            </a:r>
            <a:r>
              <a:rPr lang="en-US" dirty="0"/>
              <a:t>-Ketoacidosis allow </a:t>
            </a:r>
            <a:r>
              <a:rPr lang="en-US" i="1" dirty="0" err="1"/>
              <a:t>Rhizopus</a:t>
            </a:r>
            <a:r>
              <a:rPr lang="en-US" dirty="0"/>
              <a:t> spp. which cause </a:t>
            </a:r>
            <a:r>
              <a:rPr lang="en-US" b="1" dirty="0" err="1"/>
              <a:t>Mucormycosis</a:t>
            </a:r>
            <a:r>
              <a:rPr lang="en-US" dirty="0"/>
              <a:t> (</a:t>
            </a:r>
            <a:r>
              <a:rPr lang="en-US" dirty="0" err="1"/>
              <a:t>Zygomycosis</a:t>
            </a:r>
            <a:r>
              <a:rPr lang="en-US" dirty="0"/>
              <a:t>) to thrive in high glucose acidic conditions .</a:t>
            </a:r>
          </a:p>
        </p:txBody>
      </p:sp>
      <p:pic>
        <p:nvPicPr>
          <p:cNvPr id="20482" name="Picture 2" descr="http://www.atsu.edu/faculty/chamberlain/Website/Lects/fungi9.jpg"/>
          <p:cNvPicPr>
            <a:picLocks noChangeAspect="1" noChangeArrowheads="1"/>
          </p:cNvPicPr>
          <p:nvPr/>
        </p:nvPicPr>
        <p:blipFill>
          <a:blip r:embed="rId3" cstate="print"/>
          <a:srcRect/>
          <a:stretch>
            <a:fillRect/>
          </a:stretch>
        </p:blipFill>
        <p:spPr bwMode="auto">
          <a:xfrm>
            <a:off x="5867400" y="4191000"/>
            <a:ext cx="2343150" cy="2111375"/>
          </a:xfrm>
          <a:prstGeom prst="rect">
            <a:avLst/>
          </a:prstGeom>
          <a:noFill/>
        </p:spPr>
      </p:pic>
      <p:pic>
        <p:nvPicPr>
          <p:cNvPr id="20484" name="Picture 4" descr="http://t2.gstatic.com/images?q=tbn:ANd9GcRt9LyzSpL5B81CJVBXdvlZXLLbkiqGyAnNOQqPKAwN0iWT-MJeS2o3Ug">
            <a:hlinkClick r:id="rId4"/>
          </p:cNvPr>
          <p:cNvPicPr>
            <a:picLocks noChangeAspect="1" noChangeArrowheads="1"/>
          </p:cNvPicPr>
          <p:nvPr/>
        </p:nvPicPr>
        <p:blipFill>
          <a:blip r:embed="rId5" cstate="print"/>
          <a:srcRect/>
          <a:stretch>
            <a:fillRect/>
          </a:stretch>
        </p:blipFill>
        <p:spPr bwMode="auto">
          <a:xfrm>
            <a:off x="3429000" y="4343400"/>
            <a:ext cx="2209800" cy="1828800"/>
          </a:xfrm>
          <a:prstGeom prst="rect">
            <a:avLst/>
          </a:prstGeom>
          <a:noFill/>
        </p:spPr>
      </p:pic>
      <p:pic>
        <p:nvPicPr>
          <p:cNvPr id="20486" name="Picture 6" descr="http://t1.gstatic.com/images?q=tbn:ANd9GcQwXXKjyi_afisNAKiHnRU2U608NKgxItXAQ4gHrmLNfKs5XHt6FgBjnWA">
            <a:hlinkClick r:id="rId6"/>
          </p:cNvPr>
          <p:cNvPicPr>
            <a:picLocks noChangeAspect="1" noChangeArrowheads="1"/>
          </p:cNvPicPr>
          <p:nvPr/>
        </p:nvPicPr>
        <p:blipFill>
          <a:blip r:embed="rId7" cstate="print"/>
          <a:srcRect/>
          <a:stretch>
            <a:fillRect/>
          </a:stretch>
        </p:blipFill>
        <p:spPr bwMode="auto">
          <a:xfrm>
            <a:off x="990600" y="4495800"/>
            <a:ext cx="1905000" cy="1752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925</TotalTime>
  <Words>1724</Words>
  <Application>Microsoft Macintosh PowerPoint</Application>
  <PresentationFormat>On-screen Show (4:3)</PresentationFormat>
  <Paragraphs>149</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Franklin Gothic Book</vt:lpstr>
      <vt:lpstr>Georgia</vt:lpstr>
      <vt:lpstr>Perpetua</vt:lpstr>
      <vt:lpstr>Wingdings 2</vt:lpstr>
      <vt:lpstr>Equity</vt:lpstr>
      <vt:lpstr>Infections in Diabetic Patients</vt:lpstr>
      <vt:lpstr>OBJECTIVES</vt:lpstr>
      <vt:lpstr>Introduction</vt:lpstr>
      <vt:lpstr>Host Related Factors</vt:lpstr>
      <vt:lpstr>Host Related Factors</vt:lpstr>
      <vt:lpstr>Host Related Factors</vt:lpstr>
      <vt:lpstr>Host Related Factors</vt:lpstr>
      <vt:lpstr>PowerPoint Presentation</vt:lpstr>
      <vt:lpstr>Organism Specific Factors</vt:lpstr>
      <vt:lpstr>Common infections in diabetic patients</vt:lpstr>
      <vt:lpstr>Upper Respiratory Tract Infections</vt:lpstr>
      <vt:lpstr>Rhinocerebral Mucormycosis</vt:lpstr>
      <vt:lpstr>PowerPoint Presentation</vt:lpstr>
      <vt:lpstr>Lower respiratory tract infections Pneumonia and Influenza</vt:lpstr>
      <vt:lpstr>Genitourinary infections</vt:lpstr>
      <vt:lpstr>PowerPoint Presentation</vt:lpstr>
      <vt:lpstr>Abdominal infections</vt:lpstr>
      <vt:lpstr>Skin and soft tissue infections</vt:lpstr>
      <vt:lpstr>Necrotizing fasciitis</vt:lpstr>
      <vt:lpstr>Diabetic foot infection</vt:lpstr>
      <vt:lpstr>Diabetic foot infection</vt:lpstr>
      <vt:lpstr>Diabetic foot infection</vt:lpstr>
      <vt:lpstr>Organisms involved in diabetic foot infections</vt:lpstr>
      <vt:lpstr>PowerPoint Presentation</vt:lpstr>
      <vt:lpstr>PowerPoint Presentation</vt:lpstr>
      <vt:lpstr>Clinical presentations of diabetic foot infections</vt:lpstr>
      <vt:lpstr>PowerPoint Presentation</vt:lpstr>
      <vt:lpstr>Diagnosis of diabetic foot infections</vt:lpstr>
      <vt:lpstr>Management &amp; Treatment</vt:lpstr>
      <vt:lpstr>Prevention</vt:lpstr>
      <vt:lpstr>Reference book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Infections in diabetic patients</dc:title>
  <dc:creator>Dr.Hannan</dc:creator>
  <cp:lastModifiedBy>العنود</cp:lastModifiedBy>
  <cp:revision>130</cp:revision>
  <dcterms:created xsi:type="dcterms:W3CDTF">2011-04-02T06:50:10Z</dcterms:created>
  <dcterms:modified xsi:type="dcterms:W3CDTF">2019-02-14T07:49:51Z</dcterms:modified>
</cp:coreProperties>
</file>