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6" r:id="rId2"/>
    <p:sldId id="257" r:id="rId3"/>
    <p:sldId id="307" r:id="rId4"/>
    <p:sldId id="302" r:id="rId5"/>
    <p:sldId id="262" r:id="rId6"/>
    <p:sldId id="367" r:id="rId7"/>
    <p:sldId id="319" r:id="rId8"/>
    <p:sldId id="303" r:id="rId9"/>
    <p:sldId id="350" r:id="rId10"/>
    <p:sldId id="320" r:id="rId11"/>
    <p:sldId id="351" r:id="rId12"/>
    <p:sldId id="352" r:id="rId13"/>
    <p:sldId id="353" r:id="rId14"/>
    <p:sldId id="321" r:id="rId15"/>
    <p:sldId id="310" r:id="rId16"/>
    <p:sldId id="346" r:id="rId17"/>
    <p:sldId id="355" r:id="rId18"/>
    <p:sldId id="356" r:id="rId19"/>
    <p:sldId id="357" r:id="rId20"/>
    <p:sldId id="347" r:id="rId21"/>
    <p:sldId id="354" r:id="rId22"/>
    <p:sldId id="323" r:id="rId23"/>
    <p:sldId id="358" r:id="rId24"/>
    <p:sldId id="359" r:id="rId25"/>
    <p:sldId id="360" r:id="rId26"/>
    <p:sldId id="361" r:id="rId27"/>
    <p:sldId id="325" r:id="rId28"/>
    <p:sldId id="285" r:id="rId29"/>
    <p:sldId id="326" r:id="rId30"/>
    <p:sldId id="345" r:id="rId31"/>
    <p:sldId id="362" r:id="rId32"/>
    <p:sldId id="327" r:id="rId33"/>
    <p:sldId id="328" r:id="rId34"/>
    <p:sldId id="329" r:id="rId35"/>
    <p:sldId id="330" r:id="rId36"/>
    <p:sldId id="331" r:id="rId37"/>
    <p:sldId id="332" r:id="rId38"/>
    <p:sldId id="333" r:id="rId39"/>
    <p:sldId id="349" r:id="rId40"/>
    <p:sldId id="363" r:id="rId41"/>
    <p:sldId id="364" r:id="rId42"/>
    <p:sldId id="334" r:id="rId43"/>
    <p:sldId id="335" r:id="rId44"/>
    <p:sldId id="336" r:id="rId45"/>
    <p:sldId id="337" r:id="rId46"/>
    <p:sldId id="348" r:id="rId47"/>
    <p:sldId id="294" r:id="rId48"/>
    <p:sldId id="366" r:id="rId49"/>
    <p:sldId id="36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063" autoAdjust="0"/>
  </p:normalViewPr>
  <p:slideViewPr>
    <p:cSldViewPr>
      <p:cViewPr varScale="1">
        <p:scale>
          <a:sx n="41" d="100"/>
          <a:sy n="41" d="100"/>
        </p:scale>
        <p:origin x="1356" y="48"/>
      </p:cViewPr>
      <p:guideLst>
        <p:guide orient="horz" pos="2160"/>
        <p:guide pos="2880"/>
      </p:guideLst>
    </p:cSldViewPr>
  </p:slideViewPr>
  <p:outlineViewPr>
    <p:cViewPr>
      <p:scale>
        <a:sx n="33" d="100"/>
        <a:sy n="33" d="100"/>
      </p:scale>
      <p:origin x="0" y="37626"/>
    </p:cViewPr>
  </p:outlineViewPr>
  <p:notesTextViewPr>
    <p:cViewPr>
      <p:scale>
        <a:sx n="100" d="100"/>
        <a:sy n="100" d="100"/>
      </p:scale>
      <p:origin x="0" y="0"/>
    </p:cViewPr>
  </p:notesTextViewPr>
  <p:sorterViewPr>
    <p:cViewPr>
      <p:scale>
        <a:sx n="66" d="100"/>
        <a:sy n="66" d="100"/>
      </p:scale>
      <p:origin x="0" y="20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A0C93-884E-472D-BB65-71E45C5E6D26}" type="datetimeFigureOut">
              <a:rPr lang="en-US" smtClean="0"/>
              <a:pPr/>
              <a:t>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4F83F-C765-447C-ACBF-D8F48D2A2509}" type="slidenum">
              <a:rPr lang="en-US" smtClean="0"/>
              <a:pPr/>
              <a:t>‹#›</a:t>
            </a:fld>
            <a:endParaRPr lang="en-US"/>
          </a:p>
        </p:txBody>
      </p:sp>
    </p:spTree>
    <p:extLst>
      <p:ext uri="{BB962C8B-B14F-4D97-AF65-F5344CB8AC3E}">
        <p14:creationId xmlns:p14="http://schemas.microsoft.com/office/powerpoint/2010/main" val="65950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a:t>
            </a:fld>
            <a:endParaRPr lang="en-US"/>
          </a:p>
        </p:txBody>
      </p:sp>
    </p:spTree>
    <p:extLst>
      <p:ext uri="{BB962C8B-B14F-4D97-AF65-F5344CB8AC3E}">
        <p14:creationId xmlns:p14="http://schemas.microsoft.com/office/powerpoint/2010/main" val="17965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a:t>
            </a:fld>
            <a:endParaRPr lang="en-US"/>
          </a:p>
        </p:txBody>
      </p:sp>
    </p:spTree>
    <p:extLst>
      <p:ext uri="{BB962C8B-B14F-4D97-AF65-F5344CB8AC3E}">
        <p14:creationId xmlns:p14="http://schemas.microsoft.com/office/powerpoint/2010/main" val="72278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PP cells exerts several gastrointestinal effects, such as stimulation of secretion of gastric and intestinal enzymes and inhibition of intestinal motility.</a:t>
            </a:r>
          </a:p>
          <a:p>
            <a:pPr marL="171450" indent="-171450">
              <a:buFontTx/>
              <a:buChar char="-"/>
            </a:pPr>
            <a:r>
              <a:rPr lang="en-US" dirty="0"/>
              <a:t>D1 cells elaborate vasoactive intestinal polypeptide (</a:t>
            </a:r>
            <a:r>
              <a:rPr lang="en-US" i="1" dirty="0"/>
              <a:t>VIP</a:t>
            </a:r>
            <a:r>
              <a:rPr lang="en-US" dirty="0"/>
              <a:t>), a hormone that induces </a:t>
            </a:r>
            <a:r>
              <a:rPr lang="en-US" dirty="0" err="1"/>
              <a:t>glycogenolysis</a:t>
            </a:r>
            <a:r>
              <a:rPr lang="en-US" dirty="0"/>
              <a:t> and hyperglycemia; it also stimulates gastrointestinal fluid secretion and causes secretory diarrhea.</a:t>
            </a:r>
          </a:p>
          <a:p>
            <a:pPr marL="171450" indent="-171450">
              <a:buFontTx/>
              <a:buChar char="-"/>
            </a:pPr>
            <a:r>
              <a:rPr lang="en-US" dirty="0"/>
              <a:t> </a:t>
            </a:r>
            <a:r>
              <a:rPr lang="en-US" i="1" dirty="0" err="1"/>
              <a:t>Enterochromaffin</a:t>
            </a:r>
            <a:r>
              <a:rPr lang="en-US" i="1" dirty="0"/>
              <a:t> cells synthesize serotonin</a:t>
            </a:r>
            <a:r>
              <a:rPr lang="en-US" dirty="0"/>
              <a:t> and are the source of pancreatic tumors that cause the carcinoid syndrome .</a:t>
            </a:r>
          </a:p>
        </p:txBody>
      </p:sp>
      <p:sp>
        <p:nvSpPr>
          <p:cNvPr id="4" name="Slide Number Placeholder 3"/>
          <p:cNvSpPr>
            <a:spLocks noGrp="1"/>
          </p:cNvSpPr>
          <p:nvPr>
            <p:ph type="sldNum" sz="quarter" idx="10"/>
          </p:nvPr>
        </p:nvSpPr>
        <p:spPr/>
        <p:txBody>
          <a:bodyPr/>
          <a:lstStyle/>
          <a:p>
            <a:fld id="{EA64F83F-C765-447C-ACBF-D8F48D2A2509}" type="slidenum">
              <a:rPr lang="en-US" smtClean="0"/>
              <a:pPr/>
              <a:t>4</a:t>
            </a:fld>
            <a:endParaRPr lang="en-US"/>
          </a:p>
        </p:txBody>
      </p:sp>
    </p:spTree>
    <p:extLst>
      <p:ext uri="{BB962C8B-B14F-4D97-AF65-F5344CB8AC3E}">
        <p14:creationId xmlns:p14="http://schemas.microsoft.com/office/powerpoint/2010/main" val="267672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5</a:t>
            </a:fld>
            <a:endParaRPr lang="en-US"/>
          </a:p>
        </p:txBody>
      </p:sp>
    </p:spTree>
    <p:extLst>
      <p:ext uri="{BB962C8B-B14F-4D97-AF65-F5344CB8AC3E}">
        <p14:creationId xmlns:p14="http://schemas.microsoft.com/office/powerpoint/2010/main" val="318030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Those with fasting glucose concentrations greater than 100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but less than 126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or OGTT values greater than 140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but less than 200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are considered to have impaired glucose tolerance, also known as "pre-diabetes.“</a:t>
            </a:r>
          </a:p>
          <a:p>
            <a:pPr marL="171450" indent="-171450">
              <a:buFontTx/>
              <a:buChar char="-"/>
            </a:pPr>
            <a:r>
              <a:rPr lang="en-US" sz="1200" b="0" i="0" kern="1200" dirty="0">
                <a:solidFill>
                  <a:schemeClr val="tx1"/>
                </a:solidFill>
                <a:effectLst/>
                <a:latin typeface="+mn-lt"/>
                <a:ea typeface="+mn-ea"/>
                <a:cs typeface="+mn-cs"/>
              </a:rPr>
              <a:t>Pre-diabetic individuals have a significant risk of progressing to overt diabetes over time, with as many as 5% to 10% advancing to diabetes mellitus per year. In addition, pre-diabetics are at risk for cardiovascular disease.</a:t>
            </a:r>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8</a:t>
            </a:fld>
            <a:endParaRPr lang="en-US"/>
          </a:p>
        </p:txBody>
      </p:sp>
    </p:spTree>
    <p:extLst>
      <p:ext uri="{BB962C8B-B14F-4D97-AF65-F5344CB8AC3E}">
        <p14:creationId xmlns:p14="http://schemas.microsoft.com/office/powerpoint/2010/main" val="194150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28</a:t>
            </a:fld>
            <a:endParaRPr lang="en-US"/>
          </a:p>
        </p:txBody>
      </p:sp>
    </p:spTree>
    <p:extLst>
      <p:ext uri="{BB962C8B-B14F-4D97-AF65-F5344CB8AC3E}">
        <p14:creationId xmlns:p14="http://schemas.microsoft.com/office/powerpoint/2010/main" val="138160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47</a:t>
            </a:fld>
            <a:endParaRPr lang="en-US"/>
          </a:p>
        </p:txBody>
      </p:sp>
    </p:spTree>
    <p:extLst>
      <p:ext uri="{BB962C8B-B14F-4D97-AF65-F5344CB8AC3E}">
        <p14:creationId xmlns:p14="http://schemas.microsoft.com/office/powerpoint/2010/main" val="409657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2906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0676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694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56712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562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945271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594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3433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89475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2/17/2019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18910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E0B163-5A75-4E31-9BF4-A643B2D8198D}"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46573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0B163-5A75-4E31-9BF4-A643B2D8198D}" type="datetimeFigureOut">
              <a:rPr lang="en-US" smtClean="0"/>
              <a:pPr/>
              <a:t>2/17/2019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172310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E0B163-5A75-4E31-9BF4-A643B2D8198D}" type="datetimeFigureOut">
              <a:rPr lang="en-US" smtClean="0"/>
              <a:pPr/>
              <a:t>2/17/2019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17375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0B163-5A75-4E31-9BF4-A643B2D8198D}" type="datetimeFigureOut">
              <a:rPr lang="en-US" smtClean="0"/>
              <a:pPr/>
              <a:t>2/17/2019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21500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160574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2/17/2019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13583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1E0B163-5A75-4E31-9BF4-A643B2D8198D}" type="datetimeFigureOut">
              <a:rPr lang="en-US" smtClean="0"/>
              <a:pPr/>
              <a:t>2/17/2019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902ED96-5D80-4E83-8D1D-57D7FD81291E}" type="slidenum">
              <a:rPr lang="en-US" smtClean="0"/>
              <a:pPr/>
              <a:t>‹#›</a:t>
            </a:fld>
            <a:endParaRPr lang="en-US"/>
          </a:p>
        </p:txBody>
      </p:sp>
    </p:spTree>
    <p:extLst>
      <p:ext uri="{BB962C8B-B14F-4D97-AF65-F5344CB8AC3E}">
        <p14:creationId xmlns:p14="http://schemas.microsoft.com/office/powerpoint/2010/main" val="3228306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200"/>
            <a:ext cx="7399867" cy="2262781"/>
          </a:xfrm>
        </p:spPr>
        <p:txBody>
          <a:bodyPr>
            <a:normAutofit/>
          </a:bodyPr>
          <a:lstStyle/>
          <a:p>
            <a:r>
              <a:rPr lang="en-US" sz="4400" dirty="0">
                <a:latin typeface="Calibri" panose="020F0502020204030204" pitchFamily="34" charset="0"/>
              </a:rPr>
              <a:t>Diabetes Mellitus </a:t>
            </a:r>
          </a:p>
        </p:txBody>
      </p:sp>
      <p:sp>
        <p:nvSpPr>
          <p:cNvPr id="3" name="Subtitle 2"/>
          <p:cNvSpPr>
            <a:spLocks noGrp="1"/>
          </p:cNvSpPr>
          <p:nvPr>
            <p:ph type="subTitle" idx="1"/>
          </p:nvPr>
        </p:nvSpPr>
        <p:spPr/>
        <p:txBody>
          <a:bodyPr>
            <a:normAutofit/>
          </a:bodyPr>
          <a:lstStyle/>
          <a:p>
            <a:r>
              <a:rPr lang="en-US" sz="2800" dirty="0" err="1">
                <a:latin typeface="Calibri" panose="020F0502020204030204" pitchFamily="34" charset="0"/>
              </a:rPr>
              <a:t>Dr.Amany</a:t>
            </a:r>
            <a:r>
              <a:rPr lang="en-US" sz="2800" dirty="0">
                <a:latin typeface="Calibri" panose="020F0502020204030204" pitchFamily="34" charset="0"/>
              </a:rPr>
              <a:t> </a:t>
            </a:r>
            <a:r>
              <a:rPr lang="en-US" sz="2800" dirty="0" err="1">
                <a:latin typeface="Calibri" panose="020F0502020204030204" pitchFamily="34" charset="0"/>
              </a:rPr>
              <a:t>Fathaddin</a:t>
            </a:r>
            <a:endParaRPr lang="en-US" sz="2800"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F85D-2BC9-4B1C-9B06-EA5C54739521}"/>
              </a:ext>
            </a:extLst>
          </p:cNvPr>
          <p:cNvSpPr>
            <a:spLocks noGrp="1"/>
          </p:cNvSpPr>
          <p:nvPr>
            <p:ph type="title"/>
          </p:nvPr>
        </p:nvSpPr>
        <p:spPr/>
        <p:txBody>
          <a:bodyPr/>
          <a:lstStyle/>
          <a:p>
            <a:r>
              <a:rPr lang="en-US" b="1" dirty="0">
                <a:solidFill>
                  <a:schemeClr val="tx1"/>
                </a:solidFill>
              </a:rPr>
              <a:t>Prediabetes</a:t>
            </a:r>
            <a:endParaRPr lang="en-US" dirty="0">
              <a:solidFill>
                <a:schemeClr val="tx1"/>
              </a:solidFill>
            </a:endParaRPr>
          </a:p>
        </p:txBody>
      </p:sp>
      <p:sp>
        <p:nvSpPr>
          <p:cNvPr id="3" name="Content Placeholder 2">
            <a:extLst>
              <a:ext uri="{FF2B5EF4-FFF2-40B4-BE49-F238E27FC236}">
                <a16:creationId xmlns:a16="http://schemas.microsoft.com/office/drawing/2014/main" id="{D234BE23-A47B-45E1-B27E-35C954BD2062}"/>
              </a:ext>
            </a:extLst>
          </p:cNvPr>
          <p:cNvSpPr>
            <a:spLocks noGrp="1"/>
          </p:cNvSpPr>
          <p:nvPr>
            <p:ph idx="1"/>
          </p:nvPr>
        </p:nvSpPr>
        <p:spPr>
          <a:xfrm>
            <a:off x="1371601" y="2133600"/>
            <a:ext cx="7162800" cy="3777622"/>
          </a:xfrm>
        </p:spPr>
        <p:txBody>
          <a:bodyPr>
            <a:normAutofit lnSpcReduction="10000"/>
          </a:bodyPr>
          <a:lstStyle/>
          <a:p>
            <a:pPr algn="l" rtl="0"/>
            <a:r>
              <a:rPr lang="en-US" b="1" u="sng" dirty="0">
                <a:solidFill>
                  <a:srgbClr val="FF0000"/>
                </a:solidFill>
              </a:rPr>
              <a:t>Impaired glucose tolerance (prediabetes) is defined as:</a:t>
            </a:r>
          </a:p>
          <a:p>
            <a:pPr algn="l" rtl="0"/>
            <a:r>
              <a:rPr lang="en-US" b="1" dirty="0"/>
              <a:t> 1. A fasting plasma glucose between 100 and 125 mg/dL (“impaired fasting glucose”), and/or</a:t>
            </a:r>
          </a:p>
          <a:p>
            <a:pPr algn="l" rtl="0"/>
            <a:r>
              <a:rPr lang="en-US" b="1" dirty="0"/>
              <a:t> 2. A 2-hour plasma glucose between 140 and 199 mg/dL during an oral glucose tolerance test, and/or</a:t>
            </a:r>
          </a:p>
          <a:p>
            <a:pPr algn="l" rtl="0"/>
            <a:r>
              <a:rPr lang="en-US" b="1" dirty="0"/>
              <a:t> 3. HbA1C level between 5.7% and 6.4%</a:t>
            </a:r>
          </a:p>
          <a:p>
            <a:pPr algn="l" rtl="0"/>
            <a:r>
              <a:rPr lang="en-US" b="1" dirty="0"/>
              <a:t>As many as one-fourth of individuals with impaired glucose tolerance will develop overt diabetes in the next 5 years, with additional risk factors such as obesity and family history compounding such risk.</a:t>
            </a:r>
          </a:p>
          <a:p>
            <a:pPr algn="l" rtl="0"/>
            <a:r>
              <a:rPr lang="en-US" b="1" dirty="0"/>
              <a:t> In addition, individuals with prediabetes have an elevated risk of cardiovascular disease. </a:t>
            </a:r>
          </a:p>
        </p:txBody>
      </p:sp>
    </p:spTree>
    <p:extLst>
      <p:ext uri="{BB962C8B-B14F-4D97-AF65-F5344CB8AC3E}">
        <p14:creationId xmlns:p14="http://schemas.microsoft.com/office/powerpoint/2010/main" val="392649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20D0-4E01-44A0-9442-B8BBA077ED2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E6542CA-0B8E-4E7E-B705-199557E432E6}"/>
              </a:ext>
            </a:extLst>
          </p:cNvPr>
          <p:cNvPicPr>
            <a:picLocks noGrp="1" noChangeAspect="1"/>
          </p:cNvPicPr>
          <p:nvPr>
            <p:ph idx="1"/>
          </p:nvPr>
        </p:nvPicPr>
        <p:blipFill>
          <a:blip r:embed="rId2"/>
          <a:stretch>
            <a:fillRect/>
          </a:stretch>
        </p:blipFill>
        <p:spPr>
          <a:xfrm>
            <a:off x="1066800" y="285036"/>
            <a:ext cx="7217849" cy="6287927"/>
          </a:xfrm>
          <a:prstGeom prst="rect">
            <a:avLst/>
          </a:prstGeom>
        </p:spPr>
      </p:pic>
    </p:spTree>
    <p:extLst>
      <p:ext uri="{BB962C8B-B14F-4D97-AF65-F5344CB8AC3E}">
        <p14:creationId xmlns:p14="http://schemas.microsoft.com/office/powerpoint/2010/main" val="348583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5EB7F7-097A-4982-B414-2DF398E4A48F}"/>
              </a:ext>
            </a:extLst>
          </p:cNvPr>
          <p:cNvSpPr>
            <a:spLocks noGrp="1"/>
          </p:cNvSpPr>
          <p:nvPr>
            <p:ph idx="1"/>
          </p:nvPr>
        </p:nvSpPr>
        <p:spPr>
          <a:xfrm>
            <a:off x="838201" y="1295400"/>
            <a:ext cx="7696200" cy="4615822"/>
          </a:xfrm>
        </p:spPr>
        <p:txBody>
          <a:bodyPr>
            <a:normAutofit lnSpcReduction="10000"/>
          </a:bodyPr>
          <a:lstStyle/>
          <a:p>
            <a:pPr algn="l" rtl="0"/>
            <a:r>
              <a:rPr lang="en-US" b="1" dirty="0">
                <a:solidFill>
                  <a:srgbClr val="FF0000"/>
                </a:solidFill>
              </a:rPr>
              <a:t>• Type 1 diabetes </a:t>
            </a:r>
            <a:r>
              <a:rPr lang="en-US" dirty="0"/>
              <a:t>is an autoimmune disease characterized by pancreatic β-cell destruction and an absolute deficiency of insulin.</a:t>
            </a:r>
          </a:p>
          <a:p>
            <a:pPr marL="0" indent="0" algn="l" rtl="0">
              <a:buNone/>
            </a:pPr>
            <a:r>
              <a:rPr lang="en-US" dirty="0"/>
              <a:t> It accounts for approximately 5% to 10% of all cases, and is the most common subtype diagnosed in patients younger than 20 years of age. </a:t>
            </a:r>
          </a:p>
          <a:p>
            <a:pPr algn="l" rtl="0"/>
            <a:endParaRPr lang="en-US" dirty="0"/>
          </a:p>
          <a:p>
            <a:pPr algn="l" rtl="0"/>
            <a:r>
              <a:rPr lang="en-US" b="1" dirty="0">
                <a:solidFill>
                  <a:srgbClr val="FF0000"/>
                </a:solidFill>
              </a:rPr>
              <a:t>• Type 2 diabetes </a:t>
            </a:r>
            <a:r>
              <a:rPr lang="en-US" dirty="0"/>
              <a:t>is caused by a combination of peripheral resistance to insulin action and an inadequate secretory response by the pancreatic β cells (“relative insulin deficiency”). Approximately 90% to 95% of diabetic patients have type 2 diabetes, and many of them are overweight. </a:t>
            </a:r>
          </a:p>
          <a:p>
            <a:pPr marL="0" indent="0" algn="l" rtl="0">
              <a:buNone/>
            </a:pPr>
            <a:r>
              <a:rPr lang="en-US" dirty="0"/>
              <a:t>Although classically considered “adult-onset,” the prevalence of type 2 diabetes in children and adolescents is increasing at an alarming pace due to the increasing rates of obesity in these age groups.</a:t>
            </a:r>
          </a:p>
        </p:txBody>
      </p:sp>
    </p:spTree>
    <p:extLst>
      <p:ext uri="{BB962C8B-B14F-4D97-AF65-F5344CB8AC3E}">
        <p14:creationId xmlns:p14="http://schemas.microsoft.com/office/powerpoint/2010/main" val="339049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CFB5-1CBC-45D3-95ED-2BF503B605D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60394B7-4998-4186-AA80-EDF93203A7AC}"/>
              </a:ext>
            </a:extLst>
          </p:cNvPr>
          <p:cNvPicPr>
            <a:picLocks noGrp="1" noChangeAspect="1"/>
          </p:cNvPicPr>
          <p:nvPr>
            <p:ph idx="1"/>
          </p:nvPr>
        </p:nvPicPr>
        <p:blipFill>
          <a:blip r:embed="rId2"/>
          <a:stretch>
            <a:fillRect/>
          </a:stretch>
        </p:blipFill>
        <p:spPr>
          <a:xfrm>
            <a:off x="1125001" y="391890"/>
            <a:ext cx="7409399" cy="6074220"/>
          </a:xfrm>
          <a:prstGeom prst="rect">
            <a:avLst/>
          </a:prstGeom>
        </p:spPr>
      </p:pic>
    </p:spTree>
    <p:extLst>
      <p:ext uri="{BB962C8B-B14F-4D97-AF65-F5344CB8AC3E}">
        <p14:creationId xmlns:p14="http://schemas.microsoft.com/office/powerpoint/2010/main" val="69496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A775-F858-475E-8248-0F84CBDB5B79}"/>
              </a:ext>
            </a:extLst>
          </p:cNvPr>
          <p:cNvSpPr>
            <a:spLocks noGrp="1"/>
          </p:cNvSpPr>
          <p:nvPr>
            <p:ph type="title"/>
          </p:nvPr>
        </p:nvSpPr>
        <p:spPr>
          <a:xfrm>
            <a:off x="1371601" y="624110"/>
            <a:ext cx="7162800" cy="1280890"/>
          </a:xfrm>
        </p:spPr>
        <p:txBody>
          <a:bodyPr/>
          <a:lstStyle/>
          <a:p>
            <a:r>
              <a:rPr lang="en-US" dirty="0"/>
              <a:t>Pathogenesis </a:t>
            </a:r>
          </a:p>
        </p:txBody>
      </p:sp>
      <p:sp>
        <p:nvSpPr>
          <p:cNvPr id="3" name="Content Placeholder 2">
            <a:extLst>
              <a:ext uri="{FF2B5EF4-FFF2-40B4-BE49-F238E27FC236}">
                <a16:creationId xmlns:a16="http://schemas.microsoft.com/office/drawing/2014/main" id="{E576F1AA-1E71-4C6D-8509-EE0A69BB07AE}"/>
              </a:ext>
            </a:extLst>
          </p:cNvPr>
          <p:cNvSpPr>
            <a:spLocks noGrp="1"/>
          </p:cNvSpPr>
          <p:nvPr>
            <p:ph idx="1"/>
          </p:nvPr>
        </p:nvSpPr>
        <p:spPr>
          <a:xfrm>
            <a:off x="762001" y="1905000"/>
            <a:ext cx="7772400" cy="4419600"/>
          </a:xfrm>
        </p:spPr>
        <p:txBody>
          <a:bodyPr>
            <a:normAutofit lnSpcReduction="10000"/>
          </a:bodyPr>
          <a:lstStyle/>
          <a:p>
            <a:pPr algn="l" rtl="0"/>
            <a:r>
              <a:rPr lang="en-US" sz="2000" b="1" dirty="0">
                <a:solidFill>
                  <a:srgbClr val="FF0000"/>
                </a:solidFill>
              </a:rPr>
              <a:t>Type 1 diabetes</a:t>
            </a:r>
            <a:r>
              <a:rPr lang="en-US" b="1" dirty="0"/>
              <a:t> is an autoimmune disease in which islet destruction is caused primarily by immune effector cells reacting against endogenous beta cell antigens.</a:t>
            </a:r>
            <a:r>
              <a:rPr lang="en-US" dirty="0"/>
              <a:t> </a:t>
            </a:r>
          </a:p>
          <a:p>
            <a:pPr algn="l" rtl="0"/>
            <a:r>
              <a:rPr lang="en-US" dirty="0"/>
              <a:t>The classic manifestations of the disease  occur late in its course, after more than 90% of the beta cells have been destroyed. </a:t>
            </a:r>
            <a:r>
              <a:rPr lang="en-US" b="1" dirty="0"/>
              <a:t>The fundamental immune abnormality in type 1 diabetes is a failure of self-tolerance in T cells specific for Beta cell antigens.</a:t>
            </a:r>
          </a:p>
          <a:p>
            <a:pPr algn="l" rtl="0"/>
            <a:r>
              <a:rPr lang="en-US" b="1" dirty="0"/>
              <a:t>autoantibodies</a:t>
            </a:r>
            <a:r>
              <a:rPr lang="en-US" dirty="0"/>
              <a:t> against a variety of beta cell antigens,  are detected in the blood of 70% to 80% of patients.</a:t>
            </a:r>
          </a:p>
          <a:p>
            <a:pPr algn="l" rtl="0"/>
            <a:r>
              <a:rPr lang="en-US" dirty="0"/>
              <a:t> </a:t>
            </a:r>
            <a:r>
              <a:rPr lang="en-US" b="1" dirty="0"/>
              <a:t>genetic susceptibility </a:t>
            </a:r>
            <a:r>
              <a:rPr lang="en-US" dirty="0"/>
              <a:t>:90% and 95% of white patients with type 1 diabetes have </a:t>
            </a:r>
            <a:r>
              <a:rPr lang="en-US" b="1" i="1" dirty="0">
                <a:solidFill>
                  <a:srgbClr val="FF0000"/>
                </a:solidFill>
              </a:rPr>
              <a:t>HLA-DR3,</a:t>
            </a:r>
            <a:r>
              <a:rPr lang="en-US" b="1" dirty="0">
                <a:solidFill>
                  <a:srgbClr val="FF0000"/>
                </a:solidFill>
              </a:rPr>
              <a:t> or </a:t>
            </a:r>
            <a:r>
              <a:rPr lang="en-US" b="1" i="1" dirty="0">
                <a:solidFill>
                  <a:srgbClr val="FF0000"/>
                </a:solidFill>
              </a:rPr>
              <a:t>DR4. Several non-HLA genes also increase susceptibility to type 1 diabetes </a:t>
            </a:r>
          </a:p>
          <a:p>
            <a:pPr algn="l" rtl="0"/>
            <a:r>
              <a:rPr lang="en-US" b="1" dirty="0"/>
              <a:t>environmental factors,</a:t>
            </a:r>
            <a:r>
              <a:rPr lang="en-US" dirty="0"/>
              <a:t> especially infections, may be involved in type 1 diabetes.</a:t>
            </a:r>
          </a:p>
        </p:txBody>
      </p:sp>
    </p:spTree>
    <p:extLst>
      <p:ext uri="{BB962C8B-B14F-4D97-AF65-F5344CB8AC3E}">
        <p14:creationId xmlns:p14="http://schemas.microsoft.com/office/powerpoint/2010/main" val="45371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823690"/>
          </a:xfrm>
        </p:spPr>
        <p:txBody>
          <a:bodyPr/>
          <a:lstStyle/>
          <a:p>
            <a:r>
              <a:rPr lang="en-US" sz="2800" dirty="0">
                <a:latin typeface="Calibri" panose="020F0502020204030204" pitchFamily="34" charset="0"/>
              </a:rPr>
              <a:t>PATHOGENESIS</a:t>
            </a:r>
          </a:p>
        </p:txBody>
      </p:sp>
      <p:sp>
        <p:nvSpPr>
          <p:cNvPr id="3" name="Content Placeholder 2"/>
          <p:cNvSpPr>
            <a:spLocks noGrp="1"/>
          </p:cNvSpPr>
          <p:nvPr>
            <p:ph idx="1"/>
          </p:nvPr>
        </p:nvSpPr>
        <p:spPr>
          <a:xfrm>
            <a:off x="762000" y="1600200"/>
            <a:ext cx="7772401" cy="4633690"/>
          </a:xfrm>
        </p:spPr>
        <p:txBody>
          <a:bodyPr>
            <a:noAutofit/>
          </a:bodyPr>
          <a:lstStyle/>
          <a:p>
            <a:pPr marL="118872" indent="0" algn="l">
              <a:buNone/>
            </a:pPr>
            <a:r>
              <a:rPr lang="en-US" sz="2400" b="1" dirty="0">
                <a:solidFill>
                  <a:srgbClr val="FF0000"/>
                </a:solidFill>
                <a:latin typeface="Calibri" panose="020F0502020204030204" pitchFamily="34" charset="0"/>
              </a:rPr>
              <a:t>Type 2 diabetes </a:t>
            </a:r>
            <a:r>
              <a:rPr lang="en-US" sz="2400" b="1" dirty="0">
                <a:latin typeface="Calibri" panose="020F0502020204030204" pitchFamily="34" charset="0"/>
              </a:rPr>
              <a:t>is a heterogeneous and multifactorial complex disease that involves interactions of genetics, environmental risk factors, and inflammation. </a:t>
            </a:r>
          </a:p>
          <a:p>
            <a:pPr marL="118872" indent="0" algn="l">
              <a:buNone/>
            </a:pPr>
            <a:r>
              <a:rPr lang="en-US" sz="2400" b="1" dirty="0">
                <a:latin typeface="Calibri" panose="020F0502020204030204" pitchFamily="34" charset="0"/>
              </a:rPr>
              <a:t>Unlike type 1 diabetes, however, there is no evidence of an autoimmune basis. </a:t>
            </a:r>
          </a:p>
          <a:p>
            <a:pPr marL="118872" indent="0" algn="l">
              <a:buNone/>
            </a:pPr>
            <a:r>
              <a:rPr lang="en-US" sz="2400" b="1" u="sng" dirty="0">
                <a:solidFill>
                  <a:srgbClr val="FF0000"/>
                </a:solidFill>
                <a:latin typeface="Calibri" panose="020F0502020204030204" pitchFamily="34" charset="0"/>
              </a:rPr>
              <a:t>The two defects that characterize type 2 diabetes are: </a:t>
            </a:r>
          </a:p>
          <a:p>
            <a:pPr marL="118872" indent="0" algn="l">
              <a:buNone/>
            </a:pPr>
            <a:r>
              <a:rPr lang="en-US" sz="2400" b="1" dirty="0">
                <a:latin typeface="Calibri" panose="020F0502020204030204" pitchFamily="34" charset="0"/>
              </a:rPr>
              <a:t>(1) a decreased ability of peripheral tissues to respond to insulin (</a:t>
            </a:r>
            <a:r>
              <a:rPr lang="en-US" sz="2400" b="1" dirty="0">
                <a:solidFill>
                  <a:schemeClr val="accent6">
                    <a:lumMod val="50000"/>
                  </a:schemeClr>
                </a:solidFill>
                <a:latin typeface="Calibri" panose="020F0502020204030204" pitchFamily="34" charset="0"/>
              </a:rPr>
              <a:t>insulin resistance</a:t>
            </a:r>
            <a:r>
              <a:rPr lang="en-US" sz="2400" b="1" dirty="0">
                <a:latin typeface="Calibri" panose="020F0502020204030204" pitchFamily="34" charset="0"/>
              </a:rPr>
              <a:t>) and </a:t>
            </a:r>
          </a:p>
          <a:p>
            <a:pPr marL="118872" indent="0" algn="l">
              <a:buNone/>
            </a:pPr>
            <a:r>
              <a:rPr lang="en-US" sz="2400" b="1" dirty="0">
                <a:latin typeface="Calibri" panose="020F0502020204030204" pitchFamily="34" charset="0"/>
              </a:rPr>
              <a:t> (2</a:t>
            </a:r>
            <a:r>
              <a:rPr lang="en-US" sz="2400" b="1" dirty="0">
                <a:solidFill>
                  <a:schemeClr val="accent6">
                    <a:lumMod val="50000"/>
                  </a:schemeClr>
                </a:solidFill>
                <a:latin typeface="Calibri" panose="020F0502020204030204" pitchFamily="34" charset="0"/>
              </a:rPr>
              <a:t>) beta cell dysfunction </a:t>
            </a:r>
            <a:r>
              <a:rPr lang="en-US" sz="2400" b="1" dirty="0">
                <a:latin typeface="Calibri" panose="020F0502020204030204" pitchFamily="34" charset="0"/>
              </a:rPr>
              <a:t>that is manifested as inadequate insulin secretion in the face of insulin resistance and hyperglycemia</a:t>
            </a:r>
          </a:p>
        </p:txBody>
      </p:sp>
    </p:spTree>
    <p:extLst>
      <p:ext uri="{BB962C8B-B14F-4D97-AF65-F5344CB8AC3E}">
        <p14:creationId xmlns:p14="http://schemas.microsoft.com/office/powerpoint/2010/main" val="392978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D6B2-5972-49B4-8E3E-174DB5623BE0}"/>
              </a:ext>
            </a:extLst>
          </p:cNvPr>
          <p:cNvSpPr>
            <a:spLocks noGrp="1"/>
          </p:cNvSpPr>
          <p:nvPr>
            <p:ph type="title"/>
          </p:nvPr>
        </p:nvSpPr>
        <p:spPr/>
        <p:txBody>
          <a:bodyPr/>
          <a:lstStyle/>
          <a:p>
            <a:r>
              <a:rPr lang="en-US" dirty="0"/>
              <a:t>1- Insulin resistance </a:t>
            </a:r>
          </a:p>
        </p:txBody>
      </p:sp>
      <p:sp>
        <p:nvSpPr>
          <p:cNvPr id="3" name="Content Placeholder 2">
            <a:extLst>
              <a:ext uri="{FF2B5EF4-FFF2-40B4-BE49-F238E27FC236}">
                <a16:creationId xmlns:a16="http://schemas.microsoft.com/office/drawing/2014/main" id="{B85F5D25-321A-4152-B90C-BBAD728802BC}"/>
              </a:ext>
            </a:extLst>
          </p:cNvPr>
          <p:cNvSpPr>
            <a:spLocks noGrp="1"/>
          </p:cNvSpPr>
          <p:nvPr>
            <p:ph idx="1"/>
          </p:nvPr>
        </p:nvSpPr>
        <p:spPr>
          <a:xfrm>
            <a:off x="1524000" y="2133600"/>
            <a:ext cx="6591985" cy="3777622"/>
          </a:xfrm>
        </p:spPr>
        <p:txBody>
          <a:bodyPr/>
          <a:lstStyle/>
          <a:p>
            <a:pPr algn="l" rtl="0"/>
            <a:r>
              <a:rPr lang="en-US" b="1" dirty="0">
                <a:solidFill>
                  <a:srgbClr val="FF0000"/>
                </a:solidFill>
              </a:rPr>
              <a:t>Insulin resistance </a:t>
            </a:r>
            <a:r>
              <a:rPr lang="en-US" dirty="0"/>
              <a:t>is defined as the failure of target tissues to respond normally to insulin. The liver, skeletal muscle, and adipose tissue are the major tissues </a:t>
            </a:r>
          </a:p>
        </p:txBody>
      </p:sp>
    </p:spTree>
    <p:extLst>
      <p:ext uri="{BB962C8B-B14F-4D97-AF65-F5344CB8AC3E}">
        <p14:creationId xmlns:p14="http://schemas.microsoft.com/office/powerpoint/2010/main" val="224336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110D-8B9A-4C89-96DF-F4FE52DBE9C8}"/>
              </a:ext>
            </a:extLst>
          </p:cNvPr>
          <p:cNvSpPr>
            <a:spLocks noGrp="1"/>
          </p:cNvSpPr>
          <p:nvPr>
            <p:ph type="title"/>
          </p:nvPr>
        </p:nvSpPr>
        <p:spPr/>
        <p:txBody>
          <a:bodyPr/>
          <a:lstStyle/>
          <a:p>
            <a:r>
              <a:rPr lang="en-US" dirty="0"/>
              <a:t>Obesity and Insulin Resistance</a:t>
            </a:r>
          </a:p>
        </p:txBody>
      </p:sp>
      <p:sp>
        <p:nvSpPr>
          <p:cNvPr id="3" name="Content Placeholder 2">
            <a:extLst>
              <a:ext uri="{FF2B5EF4-FFF2-40B4-BE49-F238E27FC236}">
                <a16:creationId xmlns:a16="http://schemas.microsoft.com/office/drawing/2014/main" id="{29825679-590B-49DD-B0D7-67073774AE77}"/>
              </a:ext>
            </a:extLst>
          </p:cNvPr>
          <p:cNvSpPr>
            <a:spLocks noGrp="1"/>
          </p:cNvSpPr>
          <p:nvPr>
            <p:ph idx="1"/>
          </p:nvPr>
        </p:nvSpPr>
        <p:spPr>
          <a:xfrm>
            <a:off x="1066801" y="2133600"/>
            <a:ext cx="7467600" cy="3777622"/>
          </a:xfrm>
        </p:spPr>
        <p:txBody>
          <a:bodyPr/>
          <a:lstStyle/>
          <a:p>
            <a:pPr algn="l" rtl="0"/>
            <a:r>
              <a:rPr lang="en-US" dirty="0"/>
              <a:t>metabolic syndrome has been applied to a constellation of findings dominated by visceral obesity, accompanied by insulin resistance, glucose intolerance, and cardiovascular risk factors such as hypertension and abnormal lipid profiles. </a:t>
            </a:r>
          </a:p>
          <a:p>
            <a:pPr algn="l" rtl="0"/>
            <a:r>
              <a:rPr lang="en-US" dirty="0"/>
              <a:t>Individuals with metabolic syndrome are at high risk for the development of type 2 diabetes.</a:t>
            </a:r>
          </a:p>
          <a:p>
            <a:pPr algn="l" rtl="0"/>
            <a:endParaRPr lang="en-US" dirty="0"/>
          </a:p>
          <a:p>
            <a:pPr algn="l" rtl="0"/>
            <a:r>
              <a:rPr lang="en-US" dirty="0"/>
              <a:t> central obesity (abdominal fat) is more likely to be associated with insulin resistance than is peripheral (gluteal/ subcutaneous) obesity</a:t>
            </a:r>
          </a:p>
        </p:txBody>
      </p:sp>
    </p:spTree>
    <p:extLst>
      <p:ext uri="{BB962C8B-B14F-4D97-AF65-F5344CB8AC3E}">
        <p14:creationId xmlns:p14="http://schemas.microsoft.com/office/powerpoint/2010/main" val="1234468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535A-1FD3-49C7-BA95-6212C2E7E3FB}"/>
              </a:ext>
            </a:extLst>
          </p:cNvPr>
          <p:cNvSpPr>
            <a:spLocks noGrp="1"/>
          </p:cNvSpPr>
          <p:nvPr>
            <p:ph type="title"/>
          </p:nvPr>
        </p:nvSpPr>
        <p:spPr>
          <a:xfrm>
            <a:off x="1524001" y="624110"/>
            <a:ext cx="7010400" cy="1280890"/>
          </a:xfrm>
        </p:spPr>
        <p:txBody>
          <a:bodyPr>
            <a:normAutofit fontScale="90000"/>
          </a:bodyPr>
          <a:lstStyle/>
          <a:p>
            <a:r>
              <a:rPr lang="en-US" dirty="0"/>
              <a:t> Obesity can adversely impact insulin sensitivity in numerous ways </a:t>
            </a:r>
          </a:p>
        </p:txBody>
      </p:sp>
      <p:sp>
        <p:nvSpPr>
          <p:cNvPr id="3" name="Content Placeholder 2">
            <a:extLst>
              <a:ext uri="{FF2B5EF4-FFF2-40B4-BE49-F238E27FC236}">
                <a16:creationId xmlns:a16="http://schemas.microsoft.com/office/drawing/2014/main" id="{AB5DA912-54E3-4248-817F-0FA659581C72}"/>
              </a:ext>
            </a:extLst>
          </p:cNvPr>
          <p:cNvSpPr>
            <a:spLocks noGrp="1"/>
          </p:cNvSpPr>
          <p:nvPr>
            <p:ph idx="1"/>
          </p:nvPr>
        </p:nvSpPr>
        <p:spPr>
          <a:xfrm>
            <a:off x="914401" y="2133600"/>
            <a:ext cx="7620000" cy="4100290"/>
          </a:xfrm>
        </p:spPr>
        <p:txBody>
          <a:bodyPr>
            <a:normAutofit/>
          </a:bodyPr>
          <a:lstStyle/>
          <a:p>
            <a:pPr algn="l" rtl="0"/>
            <a:r>
              <a:rPr lang="en-US" dirty="0">
                <a:solidFill>
                  <a:srgbClr val="FF0000"/>
                </a:solidFill>
              </a:rPr>
              <a:t>Excess FFAs</a:t>
            </a:r>
            <a:r>
              <a:rPr lang="en-US" dirty="0"/>
              <a:t>:  studies have demonstrated an inverse correlation between fasting plasma FFAs and insulin sensitivity</a:t>
            </a:r>
          </a:p>
          <a:p>
            <a:pPr algn="l" rtl="0"/>
            <a:endParaRPr lang="en-US" dirty="0"/>
          </a:p>
          <a:p>
            <a:pPr algn="l" rtl="0"/>
            <a:r>
              <a:rPr lang="en-US" dirty="0">
                <a:solidFill>
                  <a:srgbClr val="FF0000"/>
                </a:solidFill>
              </a:rPr>
              <a:t> Adipokines</a:t>
            </a:r>
            <a:r>
              <a:rPr lang="en-US" dirty="0"/>
              <a:t>: Some of these promote hyperglycemia, and others (such as leptin and adiponectin) decrease blood glucose, by increasing the insulin sensitivity in the peripheral  tissues. Adiponectin levels are decreased in obesity, thus contributing to insulin resistance. </a:t>
            </a:r>
          </a:p>
          <a:p>
            <a:pPr algn="l" rtl="0"/>
            <a:r>
              <a:rPr lang="en-US" dirty="0">
                <a:solidFill>
                  <a:srgbClr val="FF0000"/>
                </a:solidFill>
              </a:rPr>
              <a:t>Inflammation</a:t>
            </a:r>
            <a:r>
              <a:rPr lang="en-US" dirty="0"/>
              <a:t>: Excess FFAs within macrophages and beta cells can activate the inflammasome, a multiprotein cytoplasmic complex that leads to secretion of the cytokine interleukin , as well as other cytokines promote insulin resistance in peripheral tissues.</a:t>
            </a:r>
          </a:p>
        </p:txBody>
      </p:sp>
    </p:spTree>
    <p:extLst>
      <p:ext uri="{BB962C8B-B14F-4D97-AF65-F5344CB8AC3E}">
        <p14:creationId xmlns:p14="http://schemas.microsoft.com/office/powerpoint/2010/main" val="330792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9A5E-5496-453F-BBF6-A5ABCB6C2FCB}"/>
              </a:ext>
            </a:extLst>
          </p:cNvPr>
          <p:cNvSpPr>
            <a:spLocks noGrp="1"/>
          </p:cNvSpPr>
          <p:nvPr>
            <p:ph type="title"/>
          </p:nvPr>
        </p:nvSpPr>
        <p:spPr/>
        <p:txBody>
          <a:bodyPr/>
          <a:lstStyle/>
          <a:p>
            <a:r>
              <a:rPr lang="en-US" dirty="0"/>
              <a:t>2- Beta cell dysfunction.</a:t>
            </a:r>
          </a:p>
        </p:txBody>
      </p:sp>
      <p:sp>
        <p:nvSpPr>
          <p:cNvPr id="3" name="Content Placeholder 2">
            <a:extLst>
              <a:ext uri="{FF2B5EF4-FFF2-40B4-BE49-F238E27FC236}">
                <a16:creationId xmlns:a16="http://schemas.microsoft.com/office/drawing/2014/main" id="{1298163D-6E7C-4890-9DDE-9275DC694F65}"/>
              </a:ext>
            </a:extLst>
          </p:cNvPr>
          <p:cNvSpPr>
            <a:spLocks noGrp="1"/>
          </p:cNvSpPr>
          <p:nvPr>
            <p:ph idx="1"/>
          </p:nvPr>
        </p:nvSpPr>
        <p:spPr/>
        <p:txBody>
          <a:bodyPr/>
          <a:lstStyle/>
          <a:p>
            <a:pPr algn="l" rtl="0"/>
            <a:r>
              <a:rPr lang="en-US" dirty="0"/>
              <a:t>Beta Cell Dysfunction :</a:t>
            </a:r>
          </a:p>
          <a:p>
            <a:pPr marL="0" indent="0" algn="l" rtl="0">
              <a:buNone/>
            </a:pPr>
            <a:r>
              <a:rPr lang="en-US" dirty="0"/>
              <a:t>While insulin resistance by itself can lead to impaired glucose tolerance, beta cell dysfunction is an essential component in the development of overt diabetes</a:t>
            </a:r>
          </a:p>
        </p:txBody>
      </p:sp>
    </p:spTree>
    <p:extLst>
      <p:ext uri="{BB962C8B-B14F-4D97-AF65-F5344CB8AC3E}">
        <p14:creationId xmlns:p14="http://schemas.microsoft.com/office/powerpoint/2010/main" val="52137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Objectives</a:t>
            </a:r>
          </a:p>
        </p:txBody>
      </p:sp>
      <p:sp>
        <p:nvSpPr>
          <p:cNvPr id="3" name="Content Placeholder 2"/>
          <p:cNvSpPr>
            <a:spLocks noGrp="1"/>
          </p:cNvSpPr>
          <p:nvPr>
            <p:ph idx="1"/>
          </p:nvPr>
        </p:nvSpPr>
        <p:spPr/>
        <p:txBody>
          <a:bodyPr>
            <a:normAutofit fontScale="85000" lnSpcReduction="20000"/>
          </a:bodyPr>
          <a:lstStyle/>
          <a:p>
            <a:pPr lvl="0" algn="l" rtl="0">
              <a:lnSpc>
                <a:spcPct val="107000"/>
              </a:lnSpc>
              <a:spcBef>
                <a:spcPts val="0"/>
              </a:spcBef>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Arial" panose="020B0604020202020204" pitchFamily="34" charset="0"/>
              </a:rPr>
              <a:t>Understand the structure of the pancreas and have a basic understanding of its function</a:t>
            </a:r>
            <a:r>
              <a:rPr lang="en-US" sz="2800" dirty="0">
                <a:latin typeface="Calibri" panose="020F0502020204030204" pitchFamily="34" charset="0"/>
                <a:ea typeface="Calibri" panose="020F0502020204030204" pitchFamily="34" charset="0"/>
                <a:cs typeface="Arial" panose="020B0604020202020204" pitchFamily="34" charset="0"/>
              </a:rPr>
              <a:t>.</a:t>
            </a:r>
          </a:p>
          <a:p>
            <a:pPr algn="l" rtl="0">
              <a:buFont typeface="Wingdings" panose="05000000000000000000" pitchFamily="2" charset="2"/>
              <a:buChar char="§"/>
            </a:pPr>
            <a:endParaRPr lang="en-US" sz="2800" dirty="0">
              <a:latin typeface="Calibri" panose="020F0502020204030204" pitchFamily="34" charset="0"/>
            </a:endParaRPr>
          </a:p>
          <a:p>
            <a:pPr algn="l" rtl="0">
              <a:buFont typeface="Wingdings" panose="05000000000000000000" pitchFamily="2" charset="2"/>
              <a:buChar char="§"/>
            </a:pPr>
            <a:r>
              <a:rPr lang="en-US" sz="2800" b="1" dirty="0">
                <a:latin typeface="Calibri" panose="020F0502020204030204" pitchFamily="34" charset="0"/>
              </a:rPr>
              <a:t>The student should have an understanding of the pathogenesis and major </a:t>
            </a:r>
            <a:r>
              <a:rPr lang="en-US" sz="2800" b="1" dirty="0" err="1">
                <a:latin typeface="Calibri" panose="020F0502020204030204" pitchFamily="34" charset="0"/>
              </a:rPr>
              <a:t>histopathological</a:t>
            </a:r>
            <a:r>
              <a:rPr lang="en-US" sz="2800" b="1" dirty="0">
                <a:latin typeface="Calibri" panose="020F0502020204030204" pitchFamily="34" charset="0"/>
              </a:rPr>
              <a:t>  changes seen in diabetes mellitus type 1 and type 2.</a:t>
            </a:r>
          </a:p>
          <a:p>
            <a:pPr algn="l" rtl="0">
              <a:buFont typeface="Wingdings" panose="05000000000000000000" pitchFamily="2" charset="2"/>
              <a:buChar char="§"/>
            </a:pPr>
            <a:endParaRPr lang="en-US" sz="2800" b="1" dirty="0">
              <a:latin typeface="Calibri" panose="020F0502020204030204" pitchFamily="34" charset="0"/>
            </a:endParaRPr>
          </a:p>
          <a:p>
            <a:pPr algn="l" rtl="0">
              <a:buFont typeface="Wingdings" panose="05000000000000000000" pitchFamily="2" charset="2"/>
              <a:buChar char="§"/>
            </a:pPr>
            <a:r>
              <a:rPr lang="en-US" sz="2800" b="1" dirty="0">
                <a:latin typeface="Calibri" panose="020F0502020204030204" pitchFamily="34" charset="0"/>
              </a:rPr>
              <a:t>The student should recognize the major complications of diabetes mellitus.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1238-AFA0-4F3E-B264-FA89841627B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FAD2877-F469-4E41-8CC9-21AEFDD85FF3}"/>
              </a:ext>
            </a:extLst>
          </p:cNvPr>
          <p:cNvPicPr>
            <a:picLocks noGrp="1" noChangeAspect="1"/>
          </p:cNvPicPr>
          <p:nvPr>
            <p:ph idx="1"/>
          </p:nvPr>
        </p:nvPicPr>
        <p:blipFill>
          <a:blip r:embed="rId2"/>
          <a:stretch>
            <a:fillRect/>
          </a:stretch>
        </p:blipFill>
        <p:spPr>
          <a:xfrm>
            <a:off x="1106420" y="884460"/>
            <a:ext cx="7379854" cy="5287740"/>
          </a:xfrm>
          <a:prstGeom prst="rect">
            <a:avLst/>
          </a:prstGeom>
        </p:spPr>
      </p:pic>
    </p:spTree>
    <p:extLst>
      <p:ext uri="{BB962C8B-B14F-4D97-AF65-F5344CB8AC3E}">
        <p14:creationId xmlns:p14="http://schemas.microsoft.com/office/powerpoint/2010/main" val="140345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C8E5-C957-46B2-9B3D-FA496C82ED0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4AAF005-5E8B-4951-9395-3554126F0D34}"/>
              </a:ext>
            </a:extLst>
          </p:cNvPr>
          <p:cNvPicPr>
            <a:picLocks noGrp="1" noChangeAspect="1"/>
          </p:cNvPicPr>
          <p:nvPr>
            <p:ph idx="1"/>
          </p:nvPr>
        </p:nvPicPr>
        <p:blipFill>
          <a:blip r:embed="rId2"/>
          <a:stretch>
            <a:fillRect/>
          </a:stretch>
        </p:blipFill>
        <p:spPr>
          <a:xfrm>
            <a:off x="457200" y="304800"/>
            <a:ext cx="8229600" cy="6248400"/>
          </a:xfrm>
          <a:prstGeom prst="rect">
            <a:avLst/>
          </a:prstGeom>
        </p:spPr>
      </p:pic>
    </p:spTree>
    <p:extLst>
      <p:ext uri="{BB962C8B-B14F-4D97-AF65-F5344CB8AC3E}">
        <p14:creationId xmlns:p14="http://schemas.microsoft.com/office/powerpoint/2010/main" val="6013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AEC3-C60A-41DE-9ABA-1FADC6E90EB6}"/>
              </a:ext>
            </a:extLst>
          </p:cNvPr>
          <p:cNvSpPr>
            <a:spLocks noGrp="1"/>
          </p:cNvSpPr>
          <p:nvPr>
            <p:ph type="title"/>
          </p:nvPr>
        </p:nvSpPr>
        <p:spPr>
          <a:xfrm>
            <a:off x="1676401" y="624110"/>
            <a:ext cx="6858000" cy="1280890"/>
          </a:xfrm>
        </p:spPr>
        <p:txBody>
          <a:bodyPr/>
          <a:lstStyle/>
          <a:p>
            <a:r>
              <a:rPr lang="en-US" dirty="0"/>
              <a:t>Monogenic Forms of Diabetes</a:t>
            </a:r>
            <a:br>
              <a:rPr lang="en-US" dirty="0"/>
            </a:br>
            <a:endParaRPr lang="en-US" dirty="0"/>
          </a:p>
        </p:txBody>
      </p:sp>
      <p:sp>
        <p:nvSpPr>
          <p:cNvPr id="3" name="Content Placeholder 2">
            <a:extLst>
              <a:ext uri="{FF2B5EF4-FFF2-40B4-BE49-F238E27FC236}">
                <a16:creationId xmlns:a16="http://schemas.microsoft.com/office/drawing/2014/main" id="{AD4261EB-414A-4AE4-B1E7-E3D1F3567242}"/>
              </a:ext>
            </a:extLst>
          </p:cNvPr>
          <p:cNvSpPr>
            <a:spLocks noGrp="1"/>
          </p:cNvSpPr>
          <p:nvPr>
            <p:ph idx="1"/>
          </p:nvPr>
        </p:nvSpPr>
        <p:spPr>
          <a:xfrm>
            <a:off x="685800" y="2133600"/>
            <a:ext cx="7848601" cy="4343400"/>
          </a:xfrm>
        </p:spPr>
        <p:txBody>
          <a:bodyPr>
            <a:normAutofit/>
          </a:bodyPr>
          <a:lstStyle/>
          <a:p>
            <a:pPr algn="l" rtl="0"/>
            <a:r>
              <a:rPr lang="en-US" dirty="0"/>
              <a:t>Type 1 and type 2 diabetes are genetically complex ,no single-gene defect (mutation) can account for predisposition to these entities.</a:t>
            </a:r>
          </a:p>
          <a:p>
            <a:pPr algn="l" rtl="0"/>
            <a:r>
              <a:rPr lang="en-US" dirty="0"/>
              <a:t> By contrast, monogenic forms of diabetes  are uncommon examples of the </a:t>
            </a:r>
            <a:r>
              <a:rPr lang="en-US" i="1" dirty="0"/>
              <a:t>diabetic phenotype occurring as a result of loss-of-function mutations within a </a:t>
            </a:r>
            <a:r>
              <a:rPr lang="en-US" i="1" dirty="0">
                <a:solidFill>
                  <a:srgbClr val="FF0000"/>
                </a:solidFill>
              </a:rPr>
              <a:t>single gene</a:t>
            </a:r>
            <a:r>
              <a:rPr lang="en-US" dirty="0">
                <a:solidFill>
                  <a:srgbClr val="FF0000"/>
                </a:solidFill>
              </a:rPr>
              <a:t>.</a:t>
            </a:r>
          </a:p>
          <a:p>
            <a:pPr algn="l" rtl="0"/>
            <a:r>
              <a:rPr lang="en-US" dirty="0">
                <a:solidFill>
                  <a:srgbClr val="FF0000"/>
                </a:solidFill>
              </a:rPr>
              <a:t> </a:t>
            </a:r>
            <a:r>
              <a:rPr lang="en-US" dirty="0">
                <a:solidFill>
                  <a:schemeClr val="tx1"/>
                </a:solidFill>
              </a:rPr>
              <a:t>Monogenic causes of diabetes include primary defects in beta cell function and insulin receptor signaling.</a:t>
            </a:r>
          </a:p>
          <a:p>
            <a:pPr algn="l" rtl="0"/>
            <a:r>
              <a:rPr lang="en-US" dirty="0">
                <a:solidFill>
                  <a:schemeClr val="tx1"/>
                </a:solidFill>
              </a:rPr>
              <a:t> Monogenic diabetes can be classified based on age of onset into: *congenital early onset diabetes (manifesting in the neonatal period) and  *maturity onset diabetes of the young (MODY), which develops beyond the neonatal period but usually before 25 years of age. </a:t>
            </a:r>
          </a:p>
        </p:txBody>
      </p:sp>
    </p:spTree>
    <p:extLst>
      <p:ext uri="{BB962C8B-B14F-4D97-AF65-F5344CB8AC3E}">
        <p14:creationId xmlns:p14="http://schemas.microsoft.com/office/powerpoint/2010/main" val="1523445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7853-BF54-4BD2-BEFA-B6F94820BDCE}"/>
              </a:ext>
            </a:extLst>
          </p:cNvPr>
          <p:cNvSpPr>
            <a:spLocks noGrp="1"/>
          </p:cNvSpPr>
          <p:nvPr>
            <p:ph type="title"/>
          </p:nvPr>
        </p:nvSpPr>
        <p:spPr/>
        <p:txBody>
          <a:bodyPr/>
          <a:lstStyle/>
          <a:p>
            <a:r>
              <a:rPr lang="en-US" dirty="0"/>
              <a:t>Gestational diabetes.</a:t>
            </a:r>
          </a:p>
        </p:txBody>
      </p:sp>
      <p:sp>
        <p:nvSpPr>
          <p:cNvPr id="3" name="Content Placeholder 2">
            <a:extLst>
              <a:ext uri="{FF2B5EF4-FFF2-40B4-BE49-F238E27FC236}">
                <a16:creationId xmlns:a16="http://schemas.microsoft.com/office/drawing/2014/main" id="{014F9F0E-7FBB-4A98-9A4F-427D690C9D9E}"/>
              </a:ext>
            </a:extLst>
          </p:cNvPr>
          <p:cNvSpPr>
            <a:spLocks noGrp="1"/>
          </p:cNvSpPr>
          <p:nvPr>
            <p:ph idx="1"/>
          </p:nvPr>
        </p:nvSpPr>
        <p:spPr>
          <a:xfrm>
            <a:off x="1371601" y="2133600"/>
            <a:ext cx="7162800" cy="3777622"/>
          </a:xfrm>
        </p:spPr>
        <p:txBody>
          <a:bodyPr>
            <a:normAutofit/>
          </a:bodyPr>
          <a:lstStyle/>
          <a:p>
            <a:pPr algn="l" rtl="0"/>
            <a:r>
              <a:rPr lang="en-US" dirty="0"/>
              <a:t> Pregnancy is a “diabetogenic” state in which the prevailing hormones favors a state of insulin resistance. In some euglycemic pregnant women this can give rise to gestational diabetes. </a:t>
            </a:r>
          </a:p>
          <a:p>
            <a:pPr algn="l" rtl="0"/>
            <a:r>
              <a:rPr lang="en-US" dirty="0"/>
              <a:t>Women with pregestational diabetes (where hyperglycemia is already present in the periconception period) have an increased risk for stillbirth and congenital malformations in the fetus </a:t>
            </a:r>
          </a:p>
          <a:p>
            <a:pPr algn="l" rtl="0"/>
            <a:r>
              <a:rPr lang="en-US" dirty="0"/>
              <a:t> fetal overgrowth (macrosomia) occurs because maternal hyperglycemia can induce compensatory secretion of insulin-like growth factors in the fetus. </a:t>
            </a:r>
          </a:p>
        </p:txBody>
      </p:sp>
    </p:spTree>
    <p:extLst>
      <p:ext uri="{BB962C8B-B14F-4D97-AF65-F5344CB8AC3E}">
        <p14:creationId xmlns:p14="http://schemas.microsoft.com/office/powerpoint/2010/main" val="1067734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E060-A6F8-429D-B85C-90FE7B59A83F}"/>
              </a:ext>
            </a:extLst>
          </p:cNvPr>
          <p:cNvSpPr>
            <a:spLocks noGrp="1"/>
          </p:cNvSpPr>
          <p:nvPr>
            <p:ph type="title"/>
          </p:nvPr>
        </p:nvSpPr>
        <p:spPr/>
        <p:txBody>
          <a:bodyPr>
            <a:normAutofit fontScale="90000"/>
          </a:bodyPr>
          <a:lstStyle/>
          <a:p>
            <a:r>
              <a:rPr lang="en-US" dirty="0"/>
              <a:t>Acute Metabolic Complications of Diabetes</a:t>
            </a:r>
          </a:p>
        </p:txBody>
      </p:sp>
      <p:sp>
        <p:nvSpPr>
          <p:cNvPr id="3" name="Content Placeholder 2">
            <a:extLst>
              <a:ext uri="{FF2B5EF4-FFF2-40B4-BE49-F238E27FC236}">
                <a16:creationId xmlns:a16="http://schemas.microsoft.com/office/drawing/2014/main" id="{312FF698-D024-459B-9952-6B6836CFF8D9}"/>
              </a:ext>
            </a:extLst>
          </p:cNvPr>
          <p:cNvSpPr>
            <a:spLocks noGrp="1"/>
          </p:cNvSpPr>
          <p:nvPr>
            <p:ph idx="1"/>
          </p:nvPr>
        </p:nvSpPr>
        <p:spPr>
          <a:xfrm>
            <a:off x="1447801" y="2133600"/>
            <a:ext cx="7086600" cy="3777622"/>
          </a:xfrm>
        </p:spPr>
        <p:txBody>
          <a:bodyPr/>
          <a:lstStyle/>
          <a:p>
            <a:pPr algn="l" rtl="0"/>
            <a:r>
              <a:rPr lang="en-US" dirty="0"/>
              <a:t>Type 1 : Although beta cell destruction is a gradual process, the transition from impaired glucose tolerance to overt diabetes may be abrupt. </a:t>
            </a:r>
          </a:p>
          <a:p>
            <a:pPr algn="l" rtl="0"/>
            <a:r>
              <a:rPr lang="en-US" dirty="0"/>
              <a:t>The onset of diabetes is marked by polyuria, polydipsia, polyphagia (known as the classic triad of diabetes), and in severe cases, ketoacidosis, all resulting from metabolic derangements</a:t>
            </a:r>
          </a:p>
          <a:p>
            <a:pPr algn="l" rtl="0"/>
            <a:endParaRPr lang="en-US" dirty="0"/>
          </a:p>
          <a:p>
            <a:pPr algn="l" rtl="0"/>
            <a:r>
              <a:rPr lang="en-US" dirty="0"/>
              <a:t> The combination of polyphagia and weight loss is paradoxical and should always point to the possibility of diabetes. </a:t>
            </a:r>
          </a:p>
        </p:txBody>
      </p:sp>
    </p:spTree>
    <p:extLst>
      <p:ext uri="{BB962C8B-B14F-4D97-AF65-F5344CB8AC3E}">
        <p14:creationId xmlns:p14="http://schemas.microsoft.com/office/powerpoint/2010/main" val="66603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958F-7F81-4339-9F72-1178A26D0587}"/>
              </a:ext>
            </a:extLst>
          </p:cNvPr>
          <p:cNvSpPr>
            <a:spLocks noGrp="1"/>
          </p:cNvSpPr>
          <p:nvPr>
            <p:ph type="title"/>
          </p:nvPr>
        </p:nvSpPr>
        <p:spPr>
          <a:xfrm>
            <a:off x="1219200" y="624110"/>
            <a:ext cx="7315201" cy="1280890"/>
          </a:xfrm>
        </p:spPr>
        <p:txBody>
          <a:bodyPr/>
          <a:lstStyle/>
          <a:p>
            <a:r>
              <a:rPr lang="en-US" dirty="0"/>
              <a:t>Diabetic Ketoacidosis (Type 1)</a:t>
            </a:r>
          </a:p>
        </p:txBody>
      </p:sp>
      <p:sp>
        <p:nvSpPr>
          <p:cNvPr id="3" name="Content Placeholder 2">
            <a:extLst>
              <a:ext uri="{FF2B5EF4-FFF2-40B4-BE49-F238E27FC236}">
                <a16:creationId xmlns:a16="http://schemas.microsoft.com/office/drawing/2014/main" id="{22A3B49F-1CF4-49A2-A9B4-0A86ADEF0E50}"/>
              </a:ext>
            </a:extLst>
          </p:cNvPr>
          <p:cNvSpPr>
            <a:spLocks noGrp="1"/>
          </p:cNvSpPr>
          <p:nvPr>
            <p:ph idx="1"/>
          </p:nvPr>
        </p:nvSpPr>
        <p:spPr>
          <a:xfrm>
            <a:off x="914401" y="2133600"/>
            <a:ext cx="7620000" cy="4100290"/>
          </a:xfrm>
        </p:spPr>
        <p:txBody>
          <a:bodyPr>
            <a:normAutofit lnSpcReduction="10000"/>
          </a:bodyPr>
          <a:lstStyle/>
          <a:p>
            <a:pPr algn="l" rtl="0"/>
            <a:r>
              <a:rPr lang="en-US" dirty="0"/>
              <a:t>In type 1 diabetes:  any forms of stress may worsen the metabolic imbalance, leading to diabetic ketoacidosis. The plasma glucose usually is in the range of 500 to 700 mg/dL </a:t>
            </a:r>
          </a:p>
          <a:p>
            <a:pPr algn="l" rtl="0"/>
            <a:r>
              <a:rPr lang="en-US" dirty="0"/>
              <a:t>The marked hyperglycemia causes an osmotic diuresis and dehydration characteristic of the </a:t>
            </a:r>
            <a:r>
              <a:rPr lang="en-US" dirty="0" err="1"/>
              <a:t>ketoacidotic</a:t>
            </a:r>
            <a:r>
              <a:rPr lang="en-US" dirty="0"/>
              <a:t> state.</a:t>
            </a:r>
          </a:p>
          <a:p>
            <a:pPr algn="l" rtl="0"/>
            <a:r>
              <a:rPr lang="en-US" dirty="0"/>
              <a:t> The second major effect is activation of the ketogenic machinery. Insulin deficiency leads to  excessive breakdown of adipose stores, giving rise to increased FFAs, which are oxidized by the liver to produce ketones as a source of energy for consumption by vital organs (e.g., the brain). The rate at which ketones are formed may exceed the rate at which they can be used by peripheral tissues, leading to ketonemia and ketonuria. </a:t>
            </a:r>
          </a:p>
          <a:p>
            <a:pPr algn="l" rtl="0"/>
            <a:r>
              <a:rPr lang="en-US" dirty="0"/>
              <a:t> the accumulating ketones decrease blood pH, resulting in metabolic  acidosis.</a:t>
            </a:r>
          </a:p>
          <a:p>
            <a:pPr algn="l" rtl="0"/>
            <a:endParaRPr lang="en-US" dirty="0"/>
          </a:p>
        </p:txBody>
      </p:sp>
    </p:spTree>
    <p:extLst>
      <p:ext uri="{BB962C8B-B14F-4D97-AF65-F5344CB8AC3E}">
        <p14:creationId xmlns:p14="http://schemas.microsoft.com/office/powerpoint/2010/main" val="116692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707D-A2CA-49CC-A5C9-D6CF6F58204B}"/>
              </a:ext>
            </a:extLst>
          </p:cNvPr>
          <p:cNvSpPr>
            <a:spLocks noGrp="1"/>
          </p:cNvSpPr>
          <p:nvPr>
            <p:ph type="title"/>
          </p:nvPr>
        </p:nvSpPr>
        <p:spPr/>
        <p:txBody>
          <a:bodyPr/>
          <a:lstStyle/>
          <a:p>
            <a:r>
              <a:rPr lang="en-US" dirty="0"/>
              <a:t> Hyperosmolar Non-</a:t>
            </a:r>
            <a:r>
              <a:rPr lang="en-US" dirty="0" err="1"/>
              <a:t>ketotic</a:t>
            </a:r>
            <a:r>
              <a:rPr lang="en-US" dirty="0"/>
              <a:t> Coma (Type 2) </a:t>
            </a:r>
          </a:p>
        </p:txBody>
      </p:sp>
      <p:sp>
        <p:nvSpPr>
          <p:cNvPr id="3" name="Content Placeholder 2">
            <a:extLst>
              <a:ext uri="{FF2B5EF4-FFF2-40B4-BE49-F238E27FC236}">
                <a16:creationId xmlns:a16="http://schemas.microsoft.com/office/drawing/2014/main" id="{D40A5687-A8E0-4958-9621-CC4EBE943DE9}"/>
              </a:ext>
            </a:extLst>
          </p:cNvPr>
          <p:cNvSpPr>
            <a:spLocks noGrp="1"/>
          </p:cNvSpPr>
          <p:nvPr>
            <p:ph idx="1"/>
          </p:nvPr>
        </p:nvSpPr>
        <p:spPr>
          <a:xfrm>
            <a:off x="1447801" y="2133600"/>
            <a:ext cx="7086600" cy="3777622"/>
          </a:xfrm>
        </p:spPr>
        <p:txBody>
          <a:bodyPr/>
          <a:lstStyle/>
          <a:p>
            <a:pPr algn="l" rtl="0"/>
            <a:r>
              <a:rPr lang="en-US" dirty="0"/>
              <a:t>patients with type 2 diabetes may develop hyperosmolar nonketotic coma. </a:t>
            </a:r>
          </a:p>
          <a:p>
            <a:pPr algn="l" rtl="0"/>
            <a:r>
              <a:rPr lang="en-US" dirty="0"/>
              <a:t>severe dehydration resulting from sustained osmotic diuresis and urinary fluid loss due to chronic hyperglycemia. </a:t>
            </a:r>
          </a:p>
          <a:p>
            <a:pPr algn="l" rtl="0"/>
            <a:r>
              <a:rPr lang="en-US" dirty="0"/>
              <a:t>Typically, the affected individual is an older adult diabetic who is disabled by a stroke or an infection and is unable to maintain adequate water intake. </a:t>
            </a:r>
          </a:p>
        </p:txBody>
      </p:sp>
    </p:spTree>
    <p:extLst>
      <p:ext uri="{BB962C8B-B14F-4D97-AF65-F5344CB8AC3E}">
        <p14:creationId xmlns:p14="http://schemas.microsoft.com/office/powerpoint/2010/main" val="2756296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CB6D-F408-41A4-BDE8-83230E3B3F49}"/>
              </a:ext>
            </a:extLst>
          </p:cNvPr>
          <p:cNvSpPr>
            <a:spLocks noGrp="1"/>
          </p:cNvSpPr>
          <p:nvPr>
            <p:ph type="title"/>
          </p:nvPr>
        </p:nvSpPr>
        <p:spPr>
          <a:xfrm>
            <a:off x="1277400" y="348334"/>
            <a:ext cx="6589199" cy="1280890"/>
          </a:xfrm>
        </p:spPr>
        <p:txBody>
          <a:bodyPr/>
          <a:lstStyle/>
          <a:p>
            <a:r>
              <a:rPr lang="en-US" dirty="0"/>
              <a:t>Morphology</a:t>
            </a:r>
          </a:p>
        </p:txBody>
      </p:sp>
      <p:sp>
        <p:nvSpPr>
          <p:cNvPr id="3" name="Content Placeholder 2">
            <a:extLst>
              <a:ext uri="{FF2B5EF4-FFF2-40B4-BE49-F238E27FC236}">
                <a16:creationId xmlns:a16="http://schemas.microsoft.com/office/drawing/2014/main" id="{61C865A7-7C19-4E87-ABEE-02BBFF9BFDFE}"/>
              </a:ext>
            </a:extLst>
          </p:cNvPr>
          <p:cNvSpPr>
            <a:spLocks noGrp="1"/>
          </p:cNvSpPr>
          <p:nvPr>
            <p:ph idx="1"/>
          </p:nvPr>
        </p:nvSpPr>
        <p:spPr>
          <a:xfrm>
            <a:off x="838201" y="1600200"/>
            <a:ext cx="7696200" cy="4953000"/>
          </a:xfrm>
        </p:spPr>
        <p:txBody>
          <a:bodyPr>
            <a:normAutofit lnSpcReduction="10000"/>
          </a:bodyPr>
          <a:lstStyle/>
          <a:p>
            <a:pPr algn="l" rtl="0" fontAlgn="base"/>
            <a:r>
              <a:rPr lang="en-US" dirty="0"/>
              <a:t>Lesions in the pancreas are inconstant and rarely of diagnostic value. One or more of the following alterations may be present:</a:t>
            </a:r>
          </a:p>
          <a:p>
            <a:pPr algn="l" rtl="0" fontAlgn="base"/>
            <a:r>
              <a:rPr lang="en-US" b="1" dirty="0"/>
              <a:t>Reduction in the number and size of islets.</a:t>
            </a:r>
            <a:r>
              <a:rPr lang="en-US" dirty="0"/>
              <a:t> This change most often is seen in type 1 diabetes.</a:t>
            </a:r>
          </a:p>
          <a:p>
            <a:pPr algn="l" rtl="0" fontAlgn="base"/>
            <a:endParaRPr lang="en-US" b="1" dirty="0"/>
          </a:p>
          <a:p>
            <a:pPr algn="l" rtl="0" fontAlgn="base"/>
            <a:r>
              <a:rPr lang="en-US" b="1" dirty="0"/>
              <a:t>Leukocytic infiltration of the islets,</a:t>
            </a:r>
            <a:r>
              <a:rPr lang="en-US" dirty="0"/>
              <a:t> (insulitis) are principally composed of T lymphocytes. They are most often  seen </a:t>
            </a:r>
            <a:r>
              <a:rPr lang="en-US" dirty="0">
                <a:solidFill>
                  <a:srgbClr val="FF0000"/>
                </a:solidFill>
              </a:rPr>
              <a:t>type 1</a:t>
            </a:r>
            <a:r>
              <a:rPr lang="en-US" dirty="0"/>
              <a:t> diabetes at the time of clinical presentation</a:t>
            </a:r>
          </a:p>
          <a:p>
            <a:pPr algn="l" rtl="0" fontAlgn="base"/>
            <a:r>
              <a:rPr lang="en-US" b="1" dirty="0"/>
              <a:t>Amyloid replacement of islets in long-standing </a:t>
            </a:r>
            <a:r>
              <a:rPr lang="en-US" b="1" dirty="0">
                <a:solidFill>
                  <a:srgbClr val="FF0000"/>
                </a:solidFill>
              </a:rPr>
              <a:t>type 2</a:t>
            </a:r>
            <a:r>
              <a:rPr lang="en-US" b="1" dirty="0"/>
              <a:t> diabetes,</a:t>
            </a:r>
            <a:r>
              <a:rPr lang="en-US" dirty="0"/>
              <a:t> appearing as deposition of pink, amorphous material. At advanced stages  fibrosis also may be observed</a:t>
            </a:r>
          </a:p>
          <a:p>
            <a:pPr algn="l" rtl="0" fontAlgn="base"/>
            <a:endParaRPr lang="en-US" dirty="0"/>
          </a:p>
          <a:p>
            <a:pPr algn="l" rtl="0" fontAlgn="base"/>
            <a:r>
              <a:rPr lang="en-US" dirty="0"/>
              <a:t> An increase in the number and size of islets, especially characteristic of nondiabetic newborns of diabetic mothers. </a:t>
            </a:r>
          </a:p>
          <a:p>
            <a:pPr marL="0" indent="0">
              <a:buNone/>
            </a:pPr>
            <a:endParaRPr lang="en-US" dirty="0"/>
          </a:p>
        </p:txBody>
      </p:sp>
    </p:spTree>
    <p:extLst>
      <p:ext uri="{BB962C8B-B14F-4D97-AF65-F5344CB8AC3E}">
        <p14:creationId xmlns:p14="http://schemas.microsoft.com/office/powerpoint/2010/main" val="2682343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rPr>
              <a:t>Insulitis</a:t>
            </a:r>
          </a:p>
        </p:txBody>
      </p:sp>
      <p:pic>
        <p:nvPicPr>
          <p:cNvPr id="5" name="Content Placeholder 4"/>
          <p:cNvPicPr>
            <a:picLocks noGrp="1" noChangeAspect="1"/>
          </p:cNvPicPr>
          <p:nvPr>
            <p:ph idx="1"/>
          </p:nvPr>
        </p:nvPicPr>
        <p:blipFill>
          <a:blip r:embed="rId3"/>
          <a:stretch>
            <a:fillRect/>
          </a:stretch>
        </p:blipFill>
        <p:spPr>
          <a:xfrm>
            <a:off x="836176" y="1447800"/>
            <a:ext cx="7471647" cy="5105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E285-AA74-4423-A19D-580ACA3EF329}"/>
              </a:ext>
            </a:extLst>
          </p:cNvPr>
          <p:cNvSpPr>
            <a:spLocks noGrp="1"/>
          </p:cNvSpPr>
          <p:nvPr>
            <p:ph type="title"/>
          </p:nvPr>
        </p:nvSpPr>
        <p:spPr/>
        <p:txBody>
          <a:bodyPr/>
          <a:lstStyle/>
          <a:p>
            <a:r>
              <a:rPr lang="en-US" b="1" dirty="0"/>
              <a:t>Amyloidosis</a:t>
            </a:r>
          </a:p>
        </p:txBody>
      </p:sp>
      <p:pic>
        <p:nvPicPr>
          <p:cNvPr id="4" name="Content Placeholder 3">
            <a:extLst>
              <a:ext uri="{FF2B5EF4-FFF2-40B4-BE49-F238E27FC236}">
                <a16:creationId xmlns:a16="http://schemas.microsoft.com/office/drawing/2014/main" id="{1C683CF8-814D-4185-AA2B-515DD64052E0}"/>
              </a:ext>
            </a:extLst>
          </p:cNvPr>
          <p:cNvPicPr>
            <a:picLocks noGrp="1" noChangeAspect="1"/>
          </p:cNvPicPr>
          <p:nvPr>
            <p:ph idx="1"/>
          </p:nvPr>
        </p:nvPicPr>
        <p:blipFill>
          <a:blip r:embed="rId2"/>
          <a:stretch>
            <a:fillRect/>
          </a:stretch>
        </p:blipFill>
        <p:spPr>
          <a:xfrm>
            <a:off x="1365787" y="1676400"/>
            <a:ext cx="6412426" cy="4720771"/>
          </a:xfrm>
          <a:prstGeom prst="rect">
            <a:avLst/>
          </a:prstGeom>
        </p:spPr>
      </p:pic>
    </p:spTree>
    <p:extLst>
      <p:ext uri="{BB962C8B-B14F-4D97-AF65-F5344CB8AC3E}">
        <p14:creationId xmlns:p14="http://schemas.microsoft.com/office/powerpoint/2010/main" val="53999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304800" y="152400"/>
            <a:ext cx="8610600" cy="6553200"/>
          </a:xfrm>
          <a:prstGeom prst="rect">
            <a:avLst/>
          </a:prstGeom>
        </p:spPr>
      </p:pic>
    </p:spTree>
    <p:extLst>
      <p:ext uri="{BB962C8B-B14F-4D97-AF65-F5344CB8AC3E}">
        <p14:creationId xmlns:p14="http://schemas.microsoft.com/office/powerpoint/2010/main" val="4250688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62BA-FE0A-4C68-B358-90F437F65CD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90C2F9D-8A12-4E66-859D-07AD343A3873}"/>
              </a:ext>
            </a:extLst>
          </p:cNvPr>
          <p:cNvPicPr>
            <a:picLocks noGrp="1" noChangeAspect="1"/>
          </p:cNvPicPr>
          <p:nvPr>
            <p:ph idx="1"/>
          </p:nvPr>
        </p:nvPicPr>
        <p:blipFill>
          <a:blip r:embed="rId2"/>
          <a:stretch>
            <a:fillRect/>
          </a:stretch>
        </p:blipFill>
        <p:spPr>
          <a:xfrm>
            <a:off x="1752599" y="99330"/>
            <a:ext cx="6589199" cy="6659340"/>
          </a:xfrm>
          <a:prstGeom prst="rect">
            <a:avLst/>
          </a:prstGeom>
        </p:spPr>
      </p:pic>
    </p:spTree>
    <p:extLst>
      <p:ext uri="{BB962C8B-B14F-4D97-AF65-F5344CB8AC3E}">
        <p14:creationId xmlns:p14="http://schemas.microsoft.com/office/powerpoint/2010/main" val="3909622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25BE-1D6C-406A-BF77-BE90FD56FE18}"/>
              </a:ext>
            </a:extLst>
          </p:cNvPr>
          <p:cNvSpPr>
            <a:spLocks noGrp="1"/>
          </p:cNvSpPr>
          <p:nvPr>
            <p:ph type="title"/>
          </p:nvPr>
        </p:nvSpPr>
        <p:spPr/>
        <p:txBody>
          <a:bodyPr/>
          <a:lstStyle/>
          <a:p>
            <a:r>
              <a:rPr lang="en-US" dirty="0"/>
              <a:t>Chronic Complications of Diabetes </a:t>
            </a:r>
          </a:p>
        </p:txBody>
      </p:sp>
      <p:sp>
        <p:nvSpPr>
          <p:cNvPr id="3" name="Content Placeholder 2">
            <a:extLst>
              <a:ext uri="{FF2B5EF4-FFF2-40B4-BE49-F238E27FC236}">
                <a16:creationId xmlns:a16="http://schemas.microsoft.com/office/drawing/2014/main" id="{C71354B2-026A-473C-A3E2-0F267B7684D2}"/>
              </a:ext>
            </a:extLst>
          </p:cNvPr>
          <p:cNvSpPr>
            <a:spLocks noGrp="1"/>
          </p:cNvSpPr>
          <p:nvPr>
            <p:ph idx="1"/>
          </p:nvPr>
        </p:nvSpPr>
        <p:spPr>
          <a:xfrm>
            <a:off x="1524001" y="2133600"/>
            <a:ext cx="7010400" cy="3777622"/>
          </a:xfrm>
        </p:spPr>
        <p:txBody>
          <a:bodyPr/>
          <a:lstStyle/>
          <a:p>
            <a:pPr algn="l" rtl="0"/>
            <a:r>
              <a:rPr lang="en-US" dirty="0"/>
              <a:t>The morbidity associated with long-standing diabetes of any type results from the chronic complications of hyperglycemia, and the resulting damage induced in both </a:t>
            </a:r>
          </a:p>
          <a:p>
            <a:pPr marL="0" indent="0" algn="l" rtl="0">
              <a:buNone/>
            </a:pPr>
            <a:r>
              <a:rPr lang="en-US" dirty="0">
                <a:solidFill>
                  <a:schemeClr val="accent1"/>
                </a:solidFill>
              </a:rPr>
              <a:t>**large- and medium-sized muscular arteries (diabetic macrovascular disease)</a:t>
            </a:r>
            <a:endParaRPr lang="en-US" dirty="0"/>
          </a:p>
          <a:p>
            <a:pPr marL="0" indent="0" algn="l" rtl="0">
              <a:buNone/>
            </a:pPr>
            <a:endParaRPr lang="en-US" dirty="0"/>
          </a:p>
          <a:p>
            <a:pPr marL="0" indent="0" algn="l" rtl="0">
              <a:buNone/>
            </a:pPr>
            <a:r>
              <a:rPr lang="en-US" dirty="0">
                <a:solidFill>
                  <a:schemeClr val="accent1"/>
                </a:solidFill>
              </a:rPr>
              <a:t>**small-vessels (diabetic microvascular disease).</a:t>
            </a:r>
          </a:p>
        </p:txBody>
      </p:sp>
    </p:spTree>
    <p:extLst>
      <p:ext uri="{BB962C8B-B14F-4D97-AF65-F5344CB8AC3E}">
        <p14:creationId xmlns:p14="http://schemas.microsoft.com/office/powerpoint/2010/main" val="2414533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CB2-9869-4FBE-9B54-C1B09ED76DCE}"/>
              </a:ext>
            </a:extLst>
          </p:cNvPr>
          <p:cNvSpPr>
            <a:spLocks noGrp="1"/>
          </p:cNvSpPr>
          <p:nvPr>
            <p:ph type="title"/>
          </p:nvPr>
        </p:nvSpPr>
        <p:spPr/>
        <p:txBody>
          <a:bodyPr>
            <a:normAutofit fontScale="90000"/>
          </a:bodyPr>
          <a:lstStyle/>
          <a:p>
            <a:r>
              <a:rPr lang="en-US" b="1" dirty="0"/>
              <a:t>Diabetic complications: Macrovascular Disease.</a:t>
            </a:r>
            <a:br>
              <a:rPr lang="en-US" b="1" dirty="0"/>
            </a:br>
            <a:endParaRPr lang="en-US" dirty="0"/>
          </a:p>
        </p:txBody>
      </p:sp>
      <p:sp>
        <p:nvSpPr>
          <p:cNvPr id="3" name="Content Placeholder 2">
            <a:extLst>
              <a:ext uri="{FF2B5EF4-FFF2-40B4-BE49-F238E27FC236}">
                <a16:creationId xmlns:a16="http://schemas.microsoft.com/office/drawing/2014/main" id="{E7F79591-E297-465B-8888-C2FDE3AB4FF7}"/>
              </a:ext>
            </a:extLst>
          </p:cNvPr>
          <p:cNvSpPr>
            <a:spLocks noGrp="1"/>
          </p:cNvSpPr>
          <p:nvPr>
            <p:ph idx="1"/>
          </p:nvPr>
        </p:nvSpPr>
        <p:spPr>
          <a:xfrm>
            <a:off x="914401" y="2133600"/>
            <a:ext cx="7620000" cy="4267200"/>
          </a:xfrm>
        </p:spPr>
        <p:txBody>
          <a:bodyPr>
            <a:normAutofit/>
          </a:bodyPr>
          <a:lstStyle/>
          <a:p>
            <a:pPr algn="l" rtl="0" fontAlgn="base"/>
            <a:r>
              <a:rPr lang="en-US" dirty="0"/>
              <a:t> The hallmark of diabetic macrovascular disease is accelerated atherosclerosis affecting the aorta and large and medium-sized arteries.</a:t>
            </a:r>
          </a:p>
          <a:p>
            <a:pPr algn="l" rtl="0" fontAlgn="base"/>
            <a:r>
              <a:rPr lang="en-US" dirty="0"/>
              <a:t> Myocardial infarction, caused by atherosclerosis of the coronary arteries, is the most common cause of death in diabetics</a:t>
            </a:r>
          </a:p>
          <a:p>
            <a:pPr algn="l" rtl="0" fontAlgn="base"/>
            <a:r>
              <a:rPr lang="en-US" dirty="0"/>
              <a:t>Gangrene of the lower extremities, as a result of advanced vascular disease</a:t>
            </a:r>
          </a:p>
          <a:p>
            <a:pPr algn="l" rtl="0" fontAlgn="base"/>
            <a:r>
              <a:rPr lang="en-US" dirty="0"/>
              <a:t>The larger renal arteries also are subject to severe atherosclerosis, but the most damaging effect of diabetes on the kidneys is exerted at the level of the glomeruli and the microcirculation.</a:t>
            </a:r>
          </a:p>
          <a:p>
            <a:endParaRPr lang="en-US" dirty="0"/>
          </a:p>
        </p:txBody>
      </p:sp>
    </p:spTree>
    <p:extLst>
      <p:ext uri="{BB962C8B-B14F-4D97-AF65-F5344CB8AC3E}">
        <p14:creationId xmlns:p14="http://schemas.microsoft.com/office/powerpoint/2010/main" val="80474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2D8BE-9B5C-423F-B3F5-C8BD01DE6B94}"/>
              </a:ext>
            </a:extLst>
          </p:cNvPr>
          <p:cNvSpPr>
            <a:spLocks noGrp="1"/>
          </p:cNvSpPr>
          <p:nvPr>
            <p:ph idx="1"/>
          </p:nvPr>
        </p:nvSpPr>
        <p:spPr>
          <a:xfrm>
            <a:off x="1219200" y="838200"/>
            <a:ext cx="7315200" cy="3777622"/>
          </a:xfrm>
        </p:spPr>
        <p:txBody>
          <a:bodyPr/>
          <a:lstStyle/>
          <a:p>
            <a:pPr algn="l" rtl="0"/>
            <a:r>
              <a:rPr lang="en-US" b="1" dirty="0"/>
              <a:t>Hyaline arteriolosclerosis,</a:t>
            </a:r>
            <a:r>
              <a:rPr lang="en-US" dirty="0"/>
              <a:t> the vascular lesion associated with hypertension , is both more prevalent and more severe in diabetics than in nondiabetics</a:t>
            </a:r>
          </a:p>
          <a:p>
            <a:pPr algn="l" rtl="0"/>
            <a:r>
              <a:rPr lang="en-US" dirty="0"/>
              <a:t>It takes the form of an amorphous, hyaline thickening of the wall of the arterioles, which causes narrowing of the lumen </a:t>
            </a:r>
          </a:p>
        </p:txBody>
      </p:sp>
      <p:pic>
        <p:nvPicPr>
          <p:cNvPr id="4" name="Picture 3">
            <a:extLst>
              <a:ext uri="{FF2B5EF4-FFF2-40B4-BE49-F238E27FC236}">
                <a16:creationId xmlns:a16="http://schemas.microsoft.com/office/drawing/2014/main" id="{1071D860-94BB-40EB-B6F1-5E6630F71BD2}"/>
              </a:ext>
            </a:extLst>
          </p:cNvPr>
          <p:cNvPicPr>
            <a:picLocks noChangeAspect="1"/>
          </p:cNvPicPr>
          <p:nvPr/>
        </p:nvPicPr>
        <p:blipFill>
          <a:blip r:embed="rId2"/>
          <a:stretch>
            <a:fillRect/>
          </a:stretch>
        </p:blipFill>
        <p:spPr>
          <a:xfrm>
            <a:off x="2369722" y="3138487"/>
            <a:ext cx="4404555" cy="2881313"/>
          </a:xfrm>
          <a:prstGeom prst="rect">
            <a:avLst/>
          </a:prstGeom>
        </p:spPr>
      </p:pic>
    </p:spTree>
    <p:extLst>
      <p:ext uri="{BB962C8B-B14F-4D97-AF65-F5344CB8AC3E}">
        <p14:creationId xmlns:p14="http://schemas.microsoft.com/office/powerpoint/2010/main" val="145428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3445-B6C2-479A-BE2B-D51CB9F4FD9C}"/>
              </a:ext>
            </a:extLst>
          </p:cNvPr>
          <p:cNvSpPr>
            <a:spLocks noGrp="1"/>
          </p:cNvSpPr>
          <p:nvPr>
            <p:ph type="title"/>
          </p:nvPr>
        </p:nvSpPr>
        <p:spPr/>
        <p:txBody>
          <a:bodyPr>
            <a:normAutofit fontScale="90000"/>
          </a:bodyPr>
          <a:lstStyle/>
          <a:p>
            <a:r>
              <a:rPr lang="en-US" b="1" dirty="0"/>
              <a:t>Diabetic complication: Microangiopathy.</a:t>
            </a:r>
            <a:br>
              <a:rPr lang="en-US" b="1" dirty="0"/>
            </a:br>
            <a:endParaRPr lang="en-US" dirty="0"/>
          </a:p>
        </p:txBody>
      </p:sp>
      <p:sp>
        <p:nvSpPr>
          <p:cNvPr id="3" name="Content Placeholder 2">
            <a:extLst>
              <a:ext uri="{FF2B5EF4-FFF2-40B4-BE49-F238E27FC236}">
                <a16:creationId xmlns:a16="http://schemas.microsoft.com/office/drawing/2014/main" id="{53B26450-47B0-4895-BE11-65945AF71241}"/>
              </a:ext>
            </a:extLst>
          </p:cNvPr>
          <p:cNvSpPr>
            <a:spLocks noGrp="1"/>
          </p:cNvSpPr>
          <p:nvPr>
            <p:ph idx="1"/>
          </p:nvPr>
        </p:nvSpPr>
        <p:spPr>
          <a:xfrm>
            <a:off x="1143000" y="2209800"/>
            <a:ext cx="6972985" cy="3777622"/>
          </a:xfrm>
        </p:spPr>
        <p:txBody>
          <a:bodyPr>
            <a:normAutofit fontScale="92500"/>
          </a:bodyPr>
          <a:lstStyle/>
          <a:p>
            <a:pPr algn="l" rtl="0" fontAlgn="base"/>
            <a:r>
              <a:rPr lang="en-US" dirty="0"/>
              <a:t>One of the most consistent morphologic features of diabetes is </a:t>
            </a:r>
            <a:r>
              <a:rPr lang="en-US" b="1" dirty="0"/>
              <a:t>diffuse thickening of basement membranes.</a:t>
            </a:r>
            <a:r>
              <a:rPr lang="en-US" dirty="0"/>
              <a:t> The thickening is most evident in the capillaries of the skin, skeletal muscle, retina, renal glomeruli, and renal medulla</a:t>
            </a:r>
          </a:p>
          <a:p>
            <a:pPr algn="l" rtl="0" fontAlgn="base"/>
            <a:r>
              <a:rPr lang="en-US" dirty="0"/>
              <a:t> the basal lamina separating parenchymal or endothelial cells from the surrounding tissue is markedly thickened by concentric layers of hyaline material composed predominantly of type IV collagen . Of note, </a:t>
            </a:r>
            <a:r>
              <a:rPr lang="en-US" b="1" dirty="0"/>
              <a:t>despite the increase in the thickness of basement membranes, diabetic capillaries are more leaky than normal to plasma proteins. </a:t>
            </a:r>
          </a:p>
          <a:p>
            <a:pPr algn="l" rtl="0" fontAlgn="base"/>
            <a:r>
              <a:rPr lang="en-US" b="1" dirty="0"/>
              <a:t>The microangiopathy underlies the development of diabetic nephropathy, retinopathy, and some forms of neuropathy.</a:t>
            </a:r>
            <a:r>
              <a:rPr lang="en-US" dirty="0"/>
              <a:t> </a:t>
            </a:r>
          </a:p>
        </p:txBody>
      </p:sp>
    </p:spTree>
    <p:extLst>
      <p:ext uri="{BB962C8B-B14F-4D97-AF65-F5344CB8AC3E}">
        <p14:creationId xmlns:p14="http://schemas.microsoft.com/office/powerpoint/2010/main" val="2747442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0C29-B8F5-4E7D-A8EB-0B34F4AF047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3362341-8067-4F13-A197-91311E91AEE4}"/>
              </a:ext>
            </a:extLst>
          </p:cNvPr>
          <p:cNvPicPr>
            <a:picLocks noGrp="1" noChangeAspect="1"/>
          </p:cNvPicPr>
          <p:nvPr>
            <p:ph idx="1"/>
          </p:nvPr>
        </p:nvPicPr>
        <p:blipFill>
          <a:blip r:embed="rId2"/>
          <a:stretch>
            <a:fillRect/>
          </a:stretch>
        </p:blipFill>
        <p:spPr>
          <a:xfrm>
            <a:off x="913264" y="762000"/>
            <a:ext cx="7316336" cy="5471890"/>
          </a:xfrm>
          <a:prstGeom prst="rect">
            <a:avLst/>
          </a:prstGeom>
        </p:spPr>
      </p:pic>
    </p:spTree>
    <p:extLst>
      <p:ext uri="{BB962C8B-B14F-4D97-AF65-F5344CB8AC3E}">
        <p14:creationId xmlns:p14="http://schemas.microsoft.com/office/powerpoint/2010/main" val="757663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6345-6C0F-4CB1-A026-4CB83313286E}"/>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AD2AE07A-0ACA-4C56-8029-ED940D7932B2}"/>
              </a:ext>
            </a:extLst>
          </p:cNvPr>
          <p:cNvSpPr>
            <a:spLocks noGrp="1"/>
          </p:cNvSpPr>
          <p:nvPr>
            <p:ph idx="1"/>
          </p:nvPr>
        </p:nvSpPr>
        <p:spPr>
          <a:xfrm>
            <a:off x="1143001" y="2133600"/>
            <a:ext cx="7391400" cy="3777622"/>
          </a:xfrm>
        </p:spPr>
        <p:txBody>
          <a:bodyPr/>
          <a:lstStyle/>
          <a:p>
            <a:pPr algn="l" rtl="0"/>
            <a:r>
              <a:rPr lang="en-US" dirty="0"/>
              <a:t> Renal failure is second only to myocardial infarction as a cause of death from this disease. Three lesions are encountered: </a:t>
            </a:r>
          </a:p>
          <a:p>
            <a:pPr algn="l" rtl="0"/>
            <a:r>
              <a:rPr lang="en-US" dirty="0"/>
              <a:t>(1) glomerular lesions; </a:t>
            </a:r>
          </a:p>
          <a:p>
            <a:pPr algn="l" rtl="0"/>
            <a:r>
              <a:rPr lang="en-US" dirty="0"/>
              <a:t>(2) renal vascular lesions, principally arteriolosclerosis</a:t>
            </a:r>
          </a:p>
          <a:p>
            <a:pPr algn="l" rtl="0"/>
            <a:r>
              <a:rPr lang="en-US" dirty="0"/>
              <a:t> (3) pyelonephritis, including necrotizing </a:t>
            </a:r>
            <a:r>
              <a:rPr lang="en-US" dirty="0" err="1"/>
              <a:t>papillitis</a:t>
            </a:r>
            <a:r>
              <a:rPr lang="en-US" dirty="0"/>
              <a:t>.</a:t>
            </a:r>
          </a:p>
        </p:txBody>
      </p:sp>
    </p:spTree>
    <p:extLst>
      <p:ext uri="{BB962C8B-B14F-4D97-AF65-F5344CB8AC3E}">
        <p14:creationId xmlns:p14="http://schemas.microsoft.com/office/powerpoint/2010/main" val="3168086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B506-A19D-4538-A619-C313EC2A2218}"/>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94F0EB64-1AB8-4836-B06A-6097D9BB5E72}"/>
              </a:ext>
            </a:extLst>
          </p:cNvPr>
          <p:cNvSpPr>
            <a:spLocks noGrp="1"/>
          </p:cNvSpPr>
          <p:nvPr>
            <p:ph idx="1"/>
          </p:nvPr>
        </p:nvSpPr>
        <p:spPr>
          <a:xfrm>
            <a:off x="838201" y="2133600"/>
            <a:ext cx="7696200" cy="3777622"/>
          </a:xfrm>
        </p:spPr>
        <p:txBody>
          <a:bodyPr>
            <a:normAutofit/>
          </a:bodyPr>
          <a:lstStyle/>
          <a:p>
            <a:pPr algn="l" rtl="0" fontAlgn="base"/>
            <a:r>
              <a:rPr lang="en-US" dirty="0"/>
              <a:t>The most important glomerular lesions are </a:t>
            </a:r>
            <a:r>
              <a:rPr lang="en-US" dirty="0">
                <a:solidFill>
                  <a:srgbClr val="FF0000"/>
                </a:solidFill>
              </a:rPr>
              <a:t>capillary basement membrane thickening, diffuse mesangial sclerosis, and nodular glomerulosclerosis. </a:t>
            </a:r>
          </a:p>
          <a:p>
            <a:pPr algn="l" rtl="0" fontAlgn="base"/>
            <a:r>
              <a:rPr lang="en-US" dirty="0"/>
              <a:t>The glomerular capillary basement membranes are thickened along their entire length. </a:t>
            </a:r>
          </a:p>
          <a:p>
            <a:pPr algn="l" rtl="0" fontAlgn="base"/>
            <a:r>
              <a:rPr lang="en-US" b="1" dirty="0"/>
              <a:t>Diffuse mesangial sclerosis</a:t>
            </a:r>
            <a:r>
              <a:rPr lang="en-US" dirty="0"/>
              <a:t> consists of a diffuse increase in mesangial matrix along with mesangial cell . When glomerulosclerosis becomes marked, patients manifest the nephrotic syndrome, characterized by proteinuria, hypoalbuminemia, and edema</a:t>
            </a:r>
          </a:p>
          <a:p>
            <a:endParaRPr lang="en-US" dirty="0"/>
          </a:p>
        </p:txBody>
      </p:sp>
    </p:spTree>
    <p:extLst>
      <p:ext uri="{BB962C8B-B14F-4D97-AF65-F5344CB8AC3E}">
        <p14:creationId xmlns:p14="http://schemas.microsoft.com/office/powerpoint/2010/main" val="3119244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343F-3A44-4073-BF64-462D05D6FAFE}"/>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B447A766-4401-4E3F-B0C7-6C31B6702B5B}"/>
              </a:ext>
            </a:extLst>
          </p:cNvPr>
          <p:cNvSpPr>
            <a:spLocks noGrp="1"/>
          </p:cNvSpPr>
          <p:nvPr>
            <p:ph idx="1"/>
          </p:nvPr>
        </p:nvSpPr>
        <p:spPr>
          <a:xfrm>
            <a:off x="609601" y="2133600"/>
            <a:ext cx="7924800" cy="3777622"/>
          </a:xfrm>
        </p:spPr>
        <p:txBody>
          <a:bodyPr>
            <a:normAutofit/>
          </a:bodyPr>
          <a:lstStyle/>
          <a:p>
            <a:pPr algn="l" rtl="0"/>
            <a:r>
              <a:rPr lang="en-US" b="1" dirty="0"/>
              <a:t>Nodular glomerulosclerosis</a:t>
            </a:r>
            <a:r>
              <a:rPr lang="en-US" dirty="0"/>
              <a:t> : ball-like deposits of a laminated matrix situated in the periphery of the glomerulus . These nodules are PAS-positive . This distinctive change has been called the </a:t>
            </a:r>
            <a:r>
              <a:rPr lang="en-US" b="1" dirty="0" err="1">
                <a:solidFill>
                  <a:srgbClr val="FF0000"/>
                </a:solidFill>
              </a:rPr>
              <a:t>Kimmelstiel</a:t>
            </a:r>
            <a:r>
              <a:rPr lang="en-US" b="1" dirty="0">
                <a:solidFill>
                  <a:srgbClr val="FF0000"/>
                </a:solidFill>
              </a:rPr>
              <a:t>-Wilson lesion.</a:t>
            </a:r>
          </a:p>
          <a:p>
            <a:pPr algn="l" rtl="0"/>
            <a:r>
              <a:rPr lang="en-US" dirty="0"/>
              <a:t> Nodular glomerulosclerosis is encountered in approximately 15% to 30% of persons with long-term diabetes. It is essentially pathognomonic of diabetes. </a:t>
            </a:r>
          </a:p>
          <a:p>
            <a:pPr algn="l" rtl="0"/>
            <a:endParaRPr lang="en-US" dirty="0"/>
          </a:p>
          <a:p>
            <a:pPr algn="l" rtl="0"/>
            <a:r>
              <a:rPr lang="en-US" dirty="0"/>
              <a:t>Both the diffuse and the nodular forms of glomerulosclerosis induce sufficient ischemia to cause scarring of the kidneys, manifested by a finely granular-appearing cortical surface</a:t>
            </a:r>
          </a:p>
        </p:txBody>
      </p:sp>
    </p:spTree>
    <p:extLst>
      <p:ext uri="{BB962C8B-B14F-4D97-AF65-F5344CB8AC3E}">
        <p14:creationId xmlns:p14="http://schemas.microsoft.com/office/powerpoint/2010/main" val="2311108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55CD-CEDC-4D23-ABB3-E7BBA1AF004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B64512E-38EF-4C19-ACE2-B8B023C88DDF}"/>
              </a:ext>
            </a:extLst>
          </p:cNvPr>
          <p:cNvPicPr>
            <a:picLocks noGrp="1" noChangeAspect="1"/>
          </p:cNvPicPr>
          <p:nvPr>
            <p:ph idx="1"/>
          </p:nvPr>
        </p:nvPicPr>
        <p:blipFill>
          <a:blip r:embed="rId2"/>
          <a:stretch>
            <a:fillRect/>
          </a:stretch>
        </p:blipFill>
        <p:spPr>
          <a:xfrm>
            <a:off x="1412814" y="409940"/>
            <a:ext cx="7121586" cy="5823950"/>
          </a:xfrm>
          <a:prstGeom prst="rect">
            <a:avLst/>
          </a:prstGeom>
        </p:spPr>
      </p:pic>
    </p:spTree>
    <p:extLst>
      <p:ext uri="{BB962C8B-B14F-4D97-AF65-F5344CB8AC3E}">
        <p14:creationId xmlns:p14="http://schemas.microsoft.com/office/powerpoint/2010/main" val="56414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rPr>
              <a:t>THE ENDOCRINE PANCREAS</a:t>
            </a:r>
          </a:p>
        </p:txBody>
      </p:sp>
      <p:sp>
        <p:nvSpPr>
          <p:cNvPr id="3" name="Content Placeholder 2"/>
          <p:cNvSpPr>
            <a:spLocks noGrp="1"/>
          </p:cNvSpPr>
          <p:nvPr>
            <p:ph idx="1"/>
          </p:nvPr>
        </p:nvSpPr>
        <p:spPr>
          <a:xfrm>
            <a:off x="838201" y="2133600"/>
            <a:ext cx="7696200" cy="3777622"/>
          </a:xfrm>
        </p:spPr>
        <p:txBody>
          <a:bodyPr>
            <a:normAutofit/>
          </a:bodyPr>
          <a:lstStyle/>
          <a:p>
            <a:pPr algn="l" rtl="0"/>
            <a:r>
              <a:rPr lang="en-US" sz="2400" b="1" dirty="0">
                <a:latin typeface="Calibri" panose="020F0502020204030204" pitchFamily="34" charset="0"/>
              </a:rPr>
              <a:t> </a:t>
            </a:r>
            <a:r>
              <a:rPr lang="en-US" sz="2400" b="1" i="1" dirty="0">
                <a:latin typeface="Calibri" panose="020F0502020204030204" pitchFamily="34" charset="0"/>
              </a:rPr>
              <a:t>islets of Langerhans</a:t>
            </a:r>
            <a:r>
              <a:rPr lang="en-US" sz="2400" b="1" dirty="0">
                <a:latin typeface="Calibri" panose="020F0502020204030204" pitchFamily="34" charset="0"/>
              </a:rPr>
              <a:t>, contain four major  cell types :β, α, δ, and PP (pancreatic polypeptide) cells. </a:t>
            </a:r>
          </a:p>
          <a:p>
            <a:pPr algn="l" rtl="0"/>
            <a:r>
              <a:rPr lang="en-US" sz="2400" b="1" dirty="0">
                <a:latin typeface="Calibri" panose="020F0502020204030204" pitchFamily="34" charset="0"/>
              </a:rPr>
              <a:t> </a:t>
            </a:r>
            <a:r>
              <a:rPr lang="en-US" sz="2400" i="1" dirty="0">
                <a:latin typeface="Calibri" panose="020F0502020204030204" pitchFamily="34" charset="0"/>
              </a:rPr>
              <a:t>The β cell produces insulin</a:t>
            </a:r>
          </a:p>
          <a:p>
            <a:pPr algn="l" rtl="0"/>
            <a:r>
              <a:rPr lang="en-US" sz="2400" i="1" dirty="0">
                <a:latin typeface="Calibri" panose="020F0502020204030204" pitchFamily="34" charset="0"/>
              </a:rPr>
              <a:t>The α cell secretes glucagon</a:t>
            </a:r>
            <a:r>
              <a:rPr lang="en-US" sz="2400" dirty="0">
                <a:latin typeface="Calibri" panose="020F0502020204030204" pitchFamily="34" charset="0"/>
              </a:rPr>
              <a:t> .</a:t>
            </a:r>
          </a:p>
          <a:p>
            <a:pPr algn="l" rtl="0"/>
            <a:r>
              <a:rPr lang="en-US" sz="2400" dirty="0">
                <a:latin typeface="Calibri" panose="020F0502020204030204" pitchFamily="34" charset="0"/>
              </a:rPr>
              <a:t> δ cells contain </a:t>
            </a:r>
            <a:r>
              <a:rPr lang="en-US" sz="2400" dirty="0" err="1">
                <a:latin typeface="Calibri" panose="020F0502020204030204" pitchFamily="34" charset="0"/>
              </a:rPr>
              <a:t>somatostatin</a:t>
            </a:r>
            <a:endParaRPr lang="en-US" sz="2400" dirty="0">
              <a:latin typeface="Calibri" panose="020F0502020204030204" pitchFamily="34" charset="0"/>
            </a:endParaRPr>
          </a:p>
          <a:p>
            <a:pPr algn="l" rtl="0"/>
            <a:r>
              <a:rPr lang="en-US" sz="2400" i="1" dirty="0">
                <a:latin typeface="Calibri" panose="020F0502020204030204" pitchFamily="34" charset="0"/>
              </a:rPr>
              <a:t>PP cells contain a unique pancreatic polypeptide.</a:t>
            </a:r>
            <a:r>
              <a:rPr lang="en-US" dirty="0"/>
              <a:t>  that exerts several gastrointestinal effects, such as stimulation of secretion of gastric and intestinal enzymes</a:t>
            </a:r>
            <a:endParaRPr lang="en-US" sz="2400" dirty="0">
              <a:latin typeface="Calibri" panose="020F0502020204030204" pitchFamily="34" charset="0"/>
            </a:endParaRPr>
          </a:p>
          <a:p>
            <a:pPr algn="l" rtl="0"/>
            <a:endParaRPr lang="en-US" sz="2400" b="1" dirty="0">
              <a:latin typeface="Calibri" panose="020F0502020204030204" pitchFamily="34" charset="0"/>
            </a:endParaRPr>
          </a:p>
        </p:txBody>
      </p:sp>
    </p:spTree>
    <p:extLst>
      <p:ext uri="{BB962C8B-B14F-4D97-AF65-F5344CB8AC3E}">
        <p14:creationId xmlns:p14="http://schemas.microsoft.com/office/powerpoint/2010/main" val="43680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1416-7C07-44EA-A9AB-7B4CB219E96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74FC87B-7249-477E-B956-DD295E90468C}"/>
              </a:ext>
            </a:extLst>
          </p:cNvPr>
          <p:cNvPicPr>
            <a:picLocks noGrp="1" noChangeAspect="1"/>
          </p:cNvPicPr>
          <p:nvPr>
            <p:ph idx="1"/>
          </p:nvPr>
        </p:nvPicPr>
        <p:blipFill>
          <a:blip r:embed="rId2"/>
          <a:stretch>
            <a:fillRect/>
          </a:stretch>
        </p:blipFill>
        <p:spPr>
          <a:xfrm>
            <a:off x="1752600" y="228600"/>
            <a:ext cx="6253241" cy="5836062"/>
          </a:xfrm>
          <a:prstGeom prst="rect">
            <a:avLst/>
          </a:prstGeom>
        </p:spPr>
      </p:pic>
    </p:spTree>
    <p:extLst>
      <p:ext uri="{BB962C8B-B14F-4D97-AF65-F5344CB8AC3E}">
        <p14:creationId xmlns:p14="http://schemas.microsoft.com/office/powerpoint/2010/main" val="287797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66B7-FFF8-4663-8BA7-61D6073103F7}"/>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76A86276-7A4E-4A4A-BD1D-1B3A34CF30C1}"/>
              </a:ext>
            </a:extLst>
          </p:cNvPr>
          <p:cNvSpPr>
            <a:spLocks noGrp="1"/>
          </p:cNvSpPr>
          <p:nvPr>
            <p:ph idx="1"/>
          </p:nvPr>
        </p:nvSpPr>
        <p:spPr>
          <a:xfrm>
            <a:off x="1942415" y="2133600"/>
            <a:ext cx="6591985" cy="3777622"/>
          </a:xfrm>
        </p:spPr>
        <p:txBody>
          <a:bodyPr>
            <a:normAutofit lnSpcReduction="10000"/>
          </a:bodyPr>
          <a:lstStyle/>
          <a:p>
            <a:pPr algn="l" rtl="0"/>
            <a:r>
              <a:rPr lang="en-US" dirty="0"/>
              <a:t>Pyelonephritis is an acute or chronic inflammation of the  kidneys that usually begins in the interstitial tissue and then  spreads to involve the tubules. Both the acute and chronic forms  of this disease occur in nondiabetics as well as in diabetics are  more common in individuals with diabetes, and once affected,  diabetics also tend to have more severe involvement.</a:t>
            </a:r>
          </a:p>
          <a:p>
            <a:pPr algn="l" rtl="0"/>
            <a:r>
              <a:rPr lang="en-US" dirty="0"/>
              <a:t> One special  pattern of acute pyelonephritis, necrotizing papillitis (or papillary  necrosis),  is  much  more  prevalent  in  diabetics  than  in  nondiabetics.</a:t>
            </a:r>
          </a:p>
        </p:txBody>
      </p:sp>
    </p:spTree>
    <p:extLst>
      <p:ext uri="{BB962C8B-B14F-4D97-AF65-F5344CB8AC3E}">
        <p14:creationId xmlns:p14="http://schemas.microsoft.com/office/powerpoint/2010/main" val="566902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3272-846B-4882-9957-91891EF99E2F}"/>
              </a:ext>
            </a:extLst>
          </p:cNvPr>
          <p:cNvSpPr>
            <a:spLocks noGrp="1"/>
          </p:cNvSpPr>
          <p:nvPr>
            <p:ph type="title"/>
          </p:nvPr>
        </p:nvSpPr>
        <p:spPr/>
        <p:txBody>
          <a:bodyPr>
            <a:normAutofit fontScale="90000"/>
          </a:bodyPr>
          <a:lstStyle/>
          <a:p>
            <a:r>
              <a:rPr lang="en-US" b="1" dirty="0"/>
              <a:t>Ocular Complications of Diabetes.</a:t>
            </a:r>
            <a:br>
              <a:rPr lang="en-US" b="1" dirty="0"/>
            </a:br>
            <a:endParaRPr lang="en-US" dirty="0"/>
          </a:p>
        </p:txBody>
      </p:sp>
      <p:sp>
        <p:nvSpPr>
          <p:cNvPr id="3" name="Content Placeholder 2">
            <a:extLst>
              <a:ext uri="{FF2B5EF4-FFF2-40B4-BE49-F238E27FC236}">
                <a16:creationId xmlns:a16="http://schemas.microsoft.com/office/drawing/2014/main" id="{875E1896-7D2D-4BBF-A883-99E474C6141A}"/>
              </a:ext>
            </a:extLst>
          </p:cNvPr>
          <p:cNvSpPr>
            <a:spLocks noGrp="1"/>
          </p:cNvSpPr>
          <p:nvPr>
            <p:ph idx="1"/>
          </p:nvPr>
        </p:nvSpPr>
        <p:spPr/>
        <p:txBody>
          <a:bodyPr/>
          <a:lstStyle/>
          <a:p>
            <a:pPr algn="l" rtl="0" fontAlgn="base"/>
            <a:r>
              <a:rPr lang="en-US" dirty="0"/>
              <a:t> </a:t>
            </a:r>
            <a:r>
              <a:rPr lang="en-US" b="1" dirty="0"/>
              <a:t>The ocular involvement may take the form of retinopathy, cataract formation, or glaucoma.</a:t>
            </a:r>
            <a:r>
              <a:rPr lang="en-US" dirty="0"/>
              <a:t> </a:t>
            </a:r>
          </a:p>
          <a:p>
            <a:pPr algn="l" rtl="0" fontAlgn="base"/>
            <a:r>
              <a:rPr lang="en-US" dirty="0"/>
              <a:t>Retinopathy, the most common pattern</a:t>
            </a:r>
          </a:p>
          <a:p>
            <a:pPr algn="l" rtl="0" fontAlgn="base"/>
            <a:r>
              <a:rPr lang="en-US" b="1" dirty="0"/>
              <a:t>The lesion in the retina takes two forms: **</a:t>
            </a:r>
            <a:r>
              <a:rPr lang="en-US" b="1" dirty="0" err="1"/>
              <a:t>nonproliferative</a:t>
            </a:r>
            <a:r>
              <a:rPr lang="en-US" b="1" dirty="0"/>
              <a:t> (background) retinopathy</a:t>
            </a:r>
          </a:p>
          <a:p>
            <a:pPr marL="0" indent="0" algn="l" rtl="0" fontAlgn="base">
              <a:buNone/>
            </a:pPr>
            <a:r>
              <a:rPr lang="en-US" b="1" dirty="0"/>
              <a:t>      ** proliferative retinopathy.</a:t>
            </a:r>
            <a:endParaRPr lang="en-US" dirty="0"/>
          </a:p>
          <a:p>
            <a:pPr algn="l" rtl="0"/>
            <a:endParaRPr lang="en-US" dirty="0"/>
          </a:p>
        </p:txBody>
      </p:sp>
    </p:spTree>
    <p:extLst>
      <p:ext uri="{BB962C8B-B14F-4D97-AF65-F5344CB8AC3E}">
        <p14:creationId xmlns:p14="http://schemas.microsoft.com/office/powerpoint/2010/main" val="2040396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A33CB4-14C4-409C-A878-425E49F57815}"/>
              </a:ext>
            </a:extLst>
          </p:cNvPr>
          <p:cNvSpPr>
            <a:spLocks noGrp="1"/>
          </p:cNvSpPr>
          <p:nvPr>
            <p:ph idx="1"/>
          </p:nvPr>
        </p:nvSpPr>
        <p:spPr>
          <a:xfrm>
            <a:off x="1143001" y="1295400"/>
            <a:ext cx="7391400" cy="5029200"/>
          </a:xfrm>
        </p:spPr>
        <p:txBody>
          <a:bodyPr>
            <a:normAutofit/>
          </a:bodyPr>
          <a:lstStyle/>
          <a:p>
            <a:pPr marL="0" indent="0" algn="l" rtl="0" fontAlgn="base">
              <a:buNone/>
            </a:pPr>
            <a:r>
              <a:rPr lang="en-US" b="1" dirty="0" err="1"/>
              <a:t>Nonproliferative</a:t>
            </a:r>
            <a:r>
              <a:rPr lang="en-US" b="1" dirty="0"/>
              <a:t> retinopathy:</a:t>
            </a:r>
          </a:p>
          <a:p>
            <a:pPr marL="0" indent="0" algn="l" rtl="0" fontAlgn="base">
              <a:buNone/>
            </a:pPr>
            <a:r>
              <a:rPr lang="en-US" b="1" dirty="0"/>
              <a:t> </a:t>
            </a:r>
            <a:r>
              <a:rPr lang="en-US" dirty="0"/>
              <a:t>includes hemorrhages, retinal exudates, microaneurysms, venous  dilations, edema, and, most importantly, thickening of the retinal  capillaries (microangiopathy). The retinal exudates can be “soft”  (microinfarcts) or “hard” (deposits of plasma proteins and lipids) . </a:t>
            </a:r>
          </a:p>
          <a:p>
            <a:pPr marL="0" indent="0" algn="l" rtl="0" fontAlgn="base">
              <a:buNone/>
            </a:pPr>
            <a:r>
              <a:rPr lang="en-US" dirty="0"/>
              <a:t>The microaneurysms are discrete saccular dilations  of retinal choroidal capillaries that appear through the ophthalmoscope as small red dots. .</a:t>
            </a:r>
          </a:p>
          <a:p>
            <a:pPr marL="0" indent="0" algn="l" rtl="0" fontAlgn="base">
              <a:buNone/>
            </a:pPr>
            <a:endParaRPr lang="en-US" b="1" dirty="0"/>
          </a:p>
          <a:p>
            <a:pPr marL="0" indent="0" algn="l" rtl="0" fontAlgn="base">
              <a:buNone/>
            </a:pPr>
            <a:r>
              <a:rPr lang="en-US" b="1" dirty="0"/>
              <a:t>Proliferative retinopathy is a process of neovascularization and fibrosis.</a:t>
            </a:r>
            <a:r>
              <a:rPr lang="en-US" dirty="0"/>
              <a:t> </a:t>
            </a:r>
          </a:p>
          <a:p>
            <a:pPr algn="l" rtl="0" fontAlgn="base"/>
            <a:r>
              <a:rPr lang="en-US" dirty="0"/>
              <a:t>This lesion leads to serious consequences, including blindness, especially if it involves the macula and retinal detachment</a:t>
            </a:r>
          </a:p>
          <a:p>
            <a:endParaRPr lang="en-US" dirty="0"/>
          </a:p>
        </p:txBody>
      </p:sp>
    </p:spTree>
    <p:extLst>
      <p:ext uri="{BB962C8B-B14F-4D97-AF65-F5344CB8AC3E}">
        <p14:creationId xmlns:p14="http://schemas.microsoft.com/office/powerpoint/2010/main" val="1402196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3956-9FC8-4C69-B67A-335FAC1E18E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B345089-E65C-42C1-B5A9-53D42737149A}"/>
              </a:ext>
            </a:extLst>
          </p:cNvPr>
          <p:cNvPicPr>
            <a:picLocks noGrp="1" noChangeAspect="1"/>
          </p:cNvPicPr>
          <p:nvPr>
            <p:ph idx="1"/>
          </p:nvPr>
        </p:nvPicPr>
        <p:blipFill>
          <a:blip r:embed="rId2"/>
          <a:stretch>
            <a:fillRect/>
          </a:stretch>
        </p:blipFill>
        <p:spPr>
          <a:xfrm>
            <a:off x="685800" y="2027015"/>
            <a:ext cx="8208449" cy="4206875"/>
          </a:xfrm>
          <a:prstGeom prst="rect">
            <a:avLst/>
          </a:prstGeom>
        </p:spPr>
      </p:pic>
    </p:spTree>
    <p:extLst>
      <p:ext uri="{BB962C8B-B14F-4D97-AF65-F5344CB8AC3E}">
        <p14:creationId xmlns:p14="http://schemas.microsoft.com/office/powerpoint/2010/main" val="2317300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BD0D-A03A-42CE-AA8E-548F17BBFA2A}"/>
              </a:ext>
            </a:extLst>
          </p:cNvPr>
          <p:cNvSpPr>
            <a:spLocks noGrp="1"/>
          </p:cNvSpPr>
          <p:nvPr>
            <p:ph type="title"/>
          </p:nvPr>
        </p:nvSpPr>
        <p:spPr/>
        <p:txBody>
          <a:bodyPr/>
          <a:lstStyle/>
          <a:p>
            <a:r>
              <a:rPr lang="en-US" b="1" dirty="0"/>
              <a:t>Diabetic Neuropathy.</a:t>
            </a:r>
            <a:br>
              <a:rPr lang="en-US" b="1" dirty="0"/>
            </a:br>
            <a:endParaRPr lang="en-US" dirty="0"/>
          </a:p>
        </p:txBody>
      </p:sp>
      <p:sp>
        <p:nvSpPr>
          <p:cNvPr id="3" name="Content Placeholder 2">
            <a:extLst>
              <a:ext uri="{FF2B5EF4-FFF2-40B4-BE49-F238E27FC236}">
                <a16:creationId xmlns:a16="http://schemas.microsoft.com/office/drawing/2014/main" id="{BAD2A4ED-28A9-40B0-B250-69B2E572341C}"/>
              </a:ext>
            </a:extLst>
          </p:cNvPr>
          <p:cNvSpPr>
            <a:spLocks noGrp="1"/>
          </p:cNvSpPr>
          <p:nvPr>
            <p:ph idx="1"/>
          </p:nvPr>
        </p:nvSpPr>
        <p:spPr/>
        <p:txBody>
          <a:bodyPr/>
          <a:lstStyle/>
          <a:p>
            <a:pPr algn="l" rtl="0" fontAlgn="base"/>
            <a:r>
              <a:rPr lang="en-US" dirty="0"/>
              <a:t>The central and peripheral nervous systems are not spared by diabetes. </a:t>
            </a:r>
          </a:p>
          <a:p>
            <a:pPr algn="l" rtl="0" fontAlgn="base"/>
            <a:r>
              <a:rPr lang="en-US" dirty="0"/>
              <a:t>The most frequent pattern of involvement is that of a peripheral, symmetric neuropathy of the lower extremities affecting both motor and sensory function, particularly the latter. </a:t>
            </a:r>
          </a:p>
          <a:p>
            <a:pPr algn="l" rtl="0" fontAlgn="base"/>
            <a:r>
              <a:rPr lang="en-US" dirty="0"/>
              <a:t>Other forms include autonomic neuropathy, which produces disturbances in bowel and bladder function  and diabetic mononeuropathy, which may manifest as sudden </a:t>
            </a:r>
            <a:r>
              <a:rPr lang="en-US" dirty="0" err="1"/>
              <a:t>footdrop</a:t>
            </a:r>
            <a:r>
              <a:rPr lang="en-US" dirty="0"/>
              <a:t> or </a:t>
            </a:r>
            <a:r>
              <a:rPr lang="en-US" dirty="0" err="1"/>
              <a:t>wristdrop</a:t>
            </a:r>
            <a:r>
              <a:rPr lang="en-US" dirty="0"/>
              <a:t> .</a:t>
            </a:r>
          </a:p>
          <a:p>
            <a:pPr algn="l" rtl="0" fontAlgn="base"/>
            <a:r>
              <a:rPr lang="en-US" b="1" dirty="0">
                <a:latin typeface="Calibri" panose="020F0502020204030204" pitchFamily="34" charset="0"/>
              </a:rPr>
              <a:t> </a:t>
            </a:r>
            <a:r>
              <a:rPr lang="en-US" b="1" dirty="0" err="1">
                <a:latin typeface="Calibri" panose="020F0502020204030204" pitchFamily="34" charset="0"/>
              </a:rPr>
              <a:t>Microvasculopathy</a:t>
            </a:r>
            <a:r>
              <a:rPr lang="en-US" b="1" dirty="0">
                <a:latin typeface="Calibri" panose="020F0502020204030204" pitchFamily="34" charset="0"/>
              </a:rPr>
              <a:t> involving the small blood vessels of nerves contributes to the disorder. </a:t>
            </a:r>
          </a:p>
          <a:p>
            <a:pPr algn="l" rtl="0" fontAlgn="base"/>
            <a:endParaRPr lang="en-US" dirty="0"/>
          </a:p>
          <a:p>
            <a:endParaRPr lang="en-US" dirty="0"/>
          </a:p>
        </p:txBody>
      </p:sp>
    </p:spTree>
    <p:extLst>
      <p:ext uri="{BB962C8B-B14F-4D97-AF65-F5344CB8AC3E}">
        <p14:creationId xmlns:p14="http://schemas.microsoft.com/office/powerpoint/2010/main" val="3448318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F927-8575-44CA-98F8-6DBEE93A7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D2D7A0-2338-47EC-A0E0-78D6B05BE2B3}"/>
              </a:ext>
            </a:extLst>
          </p:cNvPr>
          <p:cNvSpPr>
            <a:spLocks noGrp="1"/>
          </p:cNvSpPr>
          <p:nvPr>
            <p:ph idx="1"/>
          </p:nvPr>
        </p:nvSpPr>
        <p:spPr>
          <a:xfrm>
            <a:off x="914401" y="2133600"/>
            <a:ext cx="7620000" cy="3777622"/>
          </a:xfrm>
        </p:spPr>
        <p:txBody>
          <a:bodyPr/>
          <a:lstStyle/>
          <a:p>
            <a:pPr algn="l" rtl="0"/>
            <a:r>
              <a:rPr lang="en-US" dirty="0"/>
              <a:t>Diabetic patients have an  enhanced susceptibility to infections of the skin, as well as to tuberculosis, pneumonia, and pyelonephritis.</a:t>
            </a:r>
          </a:p>
          <a:p>
            <a:pPr algn="l" rtl="0"/>
            <a:r>
              <a:rPr lang="en-US" dirty="0"/>
              <a:t> Such infections cause about 5% of diabetes-related deaths. </a:t>
            </a:r>
          </a:p>
          <a:p>
            <a:pPr algn="l" rtl="0"/>
            <a:r>
              <a:rPr lang="en-US" dirty="0"/>
              <a:t>In a person with diabetic neuropathy, a trivial infection in a toe may be the first event in a long succession of complications (gangrene, bacteremia, pneumonia) that may ultimately lead to death</a:t>
            </a:r>
          </a:p>
        </p:txBody>
      </p:sp>
    </p:spTree>
    <p:extLst>
      <p:ext uri="{BB962C8B-B14F-4D97-AF65-F5344CB8AC3E}">
        <p14:creationId xmlns:p14="http://schemas.microsoft.com/office/powerpoint/2010/main" val="230360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Infections</a:t>
            </a:r>
          </a:p>
        </p:txBody>
      </p:sp>
      <p:sp>
        <p:nvSpPr>
          <p:cNvPr id="3" name="Content Placeholder 2"/>
          <p:cNvSpPr>
            <a:spLocks noGrp="1"/>
          </p:cNvSpPr>
          <p:nvPr>
            <p:ph idx="1"/>
          </p:nvPr>
        </p:nvSpPr>
        <p:spPr/>
        <p:txBody>
          <a:bodyPr>
            <a:normAutofit fontScale="77500" lnSpcReduction="20000"/>
          </a:bodyPr>
          <a:lstStyle/>
          <a:p>
            <a:pPr algn="l" rtl="0"/>
            <a:r>
              <a:rPr lang="en-US" sz="2800" dirty="0">
                <a:latin typeface="Calibri" panose="020F0502020204030204" pitchFamily="34" charset="0"/>
              </a:rPr>
              <a:t>Bacterial and Fungal Infections Occur in Diabetic  Hyperglycemia if Poorly Controlled</a:t>
            </a:r>
          </a:p>
          <a:p>
            <a:pPr marL="118872" indent="0" algn="l" rtl="0">
              <a:buNone/>
            </a:pPr>
            <a:endParaRPr lang="en-US" sz="2800" dirty="0">
              <a:latin typeface="Calibri" panose="020F0502020204030204" pitchFamily="34" charset="0"/>
            </a:endParaRPr>
          </a:p>
          <a:p>
            <a:pPr algn="l" rtl="0"/>
            <a:r>
              <a:rPr lang="en-US" sz="2800" dirty="0">
                <a:latin typeface="Calibri" panose="020F0502020204030204" pitchFamily="34" charset="0"/>
              </a:rPr>
              <a:t>Renal papillary necrosis may be a devastating complication of bladder infection.</a:t>
            </a:r>
          </a:p>
          <a:p>
            <a:pPr marL="118872" indent="0" algn="l" rtl="0">
              <a:buNone/>
            </a:pPr>
            <a:endParaRPr lang="en-US" sz="2800" dirty="0">
              <a:latin typeface="Calibri" panose="020F0502020204030204" pitchFamily="34" charset="0"/>
            </a:endParaRPr>
          </a:p>
          <a:p>
            <a:pPr algn="l" rtl="0"/>
            <a:r>
              <a:rPr lang="en-US" sz="2800" dirty="0" err="1">
                <a:latin typeface="Calibri" panose="020F0502020204030204" pitchFamily="34" charset="0"/>
              </a:rPr>
              <a:t>Mucormycosis</a:t>
            </a:r>
            <a:r>
              <a:rPr lang="en-US" sz="2800" dirty="0">
                <a:latin typeface="Calibri" panose="020F0502020204030204" pitchFamily="34" charset="0"/>
              </a:rPr>
              <a:t>: A dangerous infectious complication of poorly controlled diabetes is often fatal fungal infection tends to originate in the </a:t>
            </a:r>
            <a:r>
              <a:rPr lang="en-US" sz="2800" dirty="0" err="1">
                <a:latin typeface="Calibri" panose="020F0502020204030204" pitchFamily="34" charset="0"/>
              </a:rPr>
              <a:t>nasopharynx</a:t>
            </a:r>
            <a:r>
              <a:rPr lang="en-US" sz="2800" dirty="0">
                <a:latin typeface="Calibri" panose="020F0502020204030204" pitchFamily="34" charset="0"/>
              </a:rPr>
              <a:t> or </a:t>
            </a:r>
            <a:r>
              <a:rPr lang="en-US" sz="2800" dirty="0" err="1">
                <a:latin typeface="Calibri" panose="020F0502020204030204" pitchFamily="34" charset="0"/>
              </a:rPr>
              <a:t>paranasal</a:t>
            </a:r>
            <a:r>
              <a:rPr lang="en-US" sz="2800" dirty="0">
                <a:latin typeface="Calibri" panose="020F0502020204030204" pitchFamily="34" charset="0"/>
              </a:rPr>
              <a:t> sinuses and spreads rapidly to the orbit and brain.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E6A0-A339-41FF-9095-06C2250D552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4B002CF-BF61-4716-917C-30612016F56C}"/>
              </a:ext>
            </a:extLst>
          </p:cNvPr>
          <p:cNvPicPr>
            <a:picLocks noGrp="1" noChangeAspect="1"/>
          </p:cNvPicPr>
          <p:nvPr>
            <p:ph idx="1"/>
          </p:nvPr>
        </p:nvPicPr>
        <p:blipFill>
          <a:blip r:embed="rId2"/>
          <a:stretch>
            <a:fillRect/>
          </a:stretch>
        </p:blipFill>
        <p:spPr>
          <a:xfrm>
            <a:off x="734873" y="585565"/>
            <a:ext cx="7674253" cy="5638800"/>
          </a:xfrm>
          <a:prstGeom prst="rect">
            <a:avLst/>
          </a:prstGeom>
        </p:spPr>
      </p:pic>
    </p:spTree>
    <p:extLst>
      <p:ext uri="{BB962C8B-B14F-4D97-AF65-F5344CB8AC3E}">
        <p14:creationId xmlns:p14="http://schemas.microsoft.com/office/powerpoint/2010/main" val="4283062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B7FA-10D4-43DD-9634-3915F5FE07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B9D23F-EF74-423A-A45F-FA915AF06C9A}"/>
              </a:ext>
            </a:extLst>
          </p:cNvPr>
          <p:cNvSpPr>
            <a:spLocks noGrp="1"/>
          </p:cNvSpPr>
          <p:nvPr>
            <p:ph idx="1"/>
          </p:nvPr>
        </p:nvSpPr>
        <p:spPr>
          <a:xfrm>
            <a:off x="1066801" y="2133600"/>
            <a:ext cx="7467600" cy="3777622"/>
          </a:xfrm>
        </p:spPr>
        <p:txBody>
          <a:bodyPr>
            <a:normAutofit fontScale="92500" lnSpcReduction="20000"/>
          </a:bodyPr>
          <a:lstStyle/>
          <a:p>
            <a:pPr algn="l" rtl="0"/>
            <a:r>
              <a:rPr lang="en-US" dirty="0"/>
              <a:t> For patients with type 1 diabetes, insulin replacement therapy is the mainstay of treatment, while nonpharmacologic approaches such as dietary restrictions and exercise (which improves insulin sensitivity) are often the “first line of defense” for type 2 diabetes. </a:t>
            </a:r>
          </a:p>
          <a:p>
            <a:pPr algn="l" rtl="0"/>
            <a:r>
              <a:rPr lang="en-US" dirty="0"/>
              <a:t>Most patients with type 2 diabetes eventually require therapeutic intervention to reduce hyperglycemia. </a:t>
            </a:r>
          </a:p>
          <a:p>
            <a:pPr algn="l" rtl="0"/>
            <a:r>
              <a:rPr lang="en-US" dirty="0"/>
              <a:t>Glycemic control is assessed clinically by measuring the percentage of glycosylated hemoglobin, also known as HbA1C, which is formed by nonenzymatic addition of glucose moieties to hemoglobin in red cells. </a:t>
            </a:r>
          </a:p>
          <a:p>
            <a:pPr algn="l" rtl="0"/>
            <a:r>
              <a:rPr lang="en-US" dirty="0"/>
              <a:t>Unlike blood glucose levels, HbA1C is a measure of glycemic control over long periods of time (2–3 months) and is relatively unaffected by day-to-day variations. The ADA recommends maintenance of HbA1C levels at less than 7% to reduce the risk for long-term complications. </a:t>
            </a:r>
          </a:p>
        </p:txBody>
      </p:sp>
    </p:spTree>
    <p:extLst>
      <p:ext uri="{BB962C8B-B14F-4D97-AF65-F5344CB8AC3E}">
        <p14:creationId xmlns:p14="http://schemas.microsoft.com/office/powerpoint/2010/main" val="90388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90600"/>
            <a:ext cx="6589199" cy="1280890"/>
          </a:xfrm>
        </p:spPr>
        <p:txBody>
          <a:bodyPr/>
          <a:lstStyle/>
          <a:p>
            <a:r>
              <a:rPr lang="en-US" sz="2800" b="1" dirty="0">
                <a:latin typeface="Calibri" panose="020F0502020204030204" pitchFamily="34" charset="0"/>
              </a:rPr>
              <a:t>Diabetes Mellitus (DM)</a:t>
            </a:r>
          </a:p>
        </p:txBody>
      </p:sp>
      <p:sp>
        <p:nvSpPr>
          <p:cNvPr id="3" name="Content Placeholder 2"/>
          <p:cNvSpPr>
            <a:spLocks noGrp="1"/>
          </p:cNvSpPr>
          <p:nvPr>
            <p:ph idx="1"/>
          </p:nvPr>
        </p:nvSpPr>
        <p:spPr>
          <a:xfrm>
            <a:off x="1066800" y="2057400"/>
            <a:ext cx="7467601" cy="4419600"/>
          </a:xfrm>
        </p:spPr>
        <p:txBody>
          <a:bodyPr>
            <a:normAutofit/>
          </a:bodyPr>
          <a:lstStyle/>
          <a:p>
            <a:pPr marL="118872" indent="0" algn="l">
              <a:buNone/>
            </a:pPr>
            <a:r>
              <a:rPr lang="en-US" dirty="0"/>
              <a:t>*</a:t>
            </a:r>
            <a:r>
              <a:rPr lang="en-US" b="1" dirty="0"/>
              <a:t>Diabetes mellitus is not a single disease entity but rather a </a:t>
            </a:r>
            <a:r>
              <a:rPr lang="en-US" b="1" i="1" dirty="0"/>
              <a:t>group of metabolic disorders sharing the common underlying feature of </a:t>
            </a:r>
            <a:r>
              <a:rPr lang="en-US" b="1" i="1" dirty="0">
                <a:solidFill>
                  <a:srgbClr val="FF0000"/>
                </a:solidFill>
              </a:rPr>
              <a:t>hyperglycemia</a:t>
            </a:r>
            <a:r>
              <a:rPr lang="en-US" b="1" dirty="0">
                <a:solidFill>
                  <a:srgbClr val="FF0000"/>
                </a:solidFill>
              </a:rPr>
              <a:t>. </a:t>
            </a:r>
          </a:p>
          <a:p>
            <a:pPr marL="118872" indent="0" algn="l">
              <a:buNone/>
            </a:pPr>
            <a:endParaRPr lang="en-US" b="1" dirty="0"/>
          </a:p>
          <a:p>
            <a:pPr marL="118872" indent="0" algn="l">
              <a:buNone/>
            </a:pPr>
            <a:r>
              <a:rPr lang="en-US" b="1" dirty="0"/>
              <a:t>*Hyperglycemia in diabetes results from defects in insulin secretion, insulin action, or, most commonly, both.</a:t>
            </a:r>
          </a:p>
          <a:p>
            <a:pPr marL="118872" indent="0" algn="l">
              <a:buNone/>
            </a:pPr>
            <a:endParaRPr lang="en-US" b="1" dirty="0"/>
          </a:p>
          <a:p>
            <a:pPr marL="118872" indent="0" algn="l">
              <a:buNone/>
            </a:pPr>
            <a:r>
              <a:rPr lang="en-US" b="1" dirty="0"/>
              <a:t> *Diabetes is the leading cause of end-stage renal disease, adult-onset blindness, and nontraumatic lower extremity amputations in USA.</a:t>
            </a:r>
          </a:p>
          <a:p>
            <a:pPr marL="118872" indent="0" algn="l">
              <a:buNone/>
            </a:pP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9805-7847-41F1-BA0F-D2764778F6A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4647C28-C6A9-4823-A269-B1F2C64A7264}"/>
              </a:ext>
            </a:extLst>
          </p:cNvPr>
          <p:cNvPicPr>
            <a:picLocks noGrp="1" noChangeAspect="1"/>
          </p:cNvPicPr>
          <p:nvPr>
            <p:ph idx="1"/>
          </p:nvPr>
        </p:nvPicPr>
        <p:blipFill>
          <a:blip r:embed="rId2"/>
          <a:stretch>
            <a:fillRect/>
          </a:stretch>
        </p:blipFill>
        <p:spPr>
          <a:xfrm>
            <a:off x="245562" y="624110"/>
            <a:ext cx="8652875" cy="5852890"/>
          </a:xfrm>
          <a:prstGeom prst="rect">
            <a:avLst/>
          </a:prstGeom>
        </p:spPr>
      </p:pic>
    </p:spTree>
    <p:extLst>
      <p:ext uri="{BB962C8B-B14F-4D97-AF65-F5344CB8AC3E}">
        <p14:creationId xmlns:p14="http://schemas.microsoft.com/office/powerpoint/2010/main" val="407128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EFFF-7011-4B44-9DE3-1A08BB025E32}"/>
              </a:ext>
            </a:extLst>
          </p:cNvPr>
          <p:cNvSpPr>
            <a:spLocks noGrp="1"/>
          </p:cNvSpPr>
          <p:nvPr>
            <p:ph type="title"/>
          </p:nvPr>
        </p:nvSpPr>
        <p:spPr>
          <a:xfrm>
            <a:off x="1371601" y="624110"/>
            <a:ext cx="7162800" cy="1280890"/>
          </a:xfrm>
        </p:spPr>
        <p:txBody>
          <a:bodyPr/>
          <a:lstStyle/>
          <a:p>
            <a:r>
              <a:rPr lang="en-US" b="1" dirty="0">
                <a:latin typeface="Calibri" panose="020F0502020204030204" pitchFamily="34" charset="0"/>
              </a:rPr>
              <a:t>Diabetes Mellitus (DM)</a:t>
            </a:r>
            <a:endParaRPr lang="en-US" dirty="0"/>
          </a:p>
        </p:txBody>
      </p:sp>
      <p:sp>
        <p:nvSpPr>
          <p:cNvPr id="3" name="Content Placeholder 2">
            <a:extLst>
              <a:ext uri="{FF2B5EF4-FFF2-40B4-BE49-F238E27FC236}">
                <a16:creationId xmlns:a16="http://schemas.microsoft.com/office/drawing/2014/main" id="{AD4DDB43-D5A8-4C8D-9930-136E8E990F6A}"/>
              </a:ext>
            </a:extLst>
          </p:cNvPr>
          <p:cNvSpPr>
            <a:spLocks noGrp="1"/>
          </p:cNvSpPr>
          <p:nvPr>
            <p:ph idx="1"/>
          </p:nvPr>
        </p:nvSpPr>
        <p:spPr>
          <a:xfrm>
            <a:off x="838200" y="1905000"/>
            <a:ext cx="7696201" cy="3777622"/>
          </a:xfrm>
        </p:spPr>
        <p:txBody>
          <a:bodyPr/>
          <a:lstStyle/>
          <a:p>
            <a:pPr marL="118872" indent="0" algn="l">
              <a:buNone/>
            </a:pPr>
            <a:endParaRPr lang="en-US" b="1" dirty="0"/>
          </a:p>
          <a:p>
            <a:pPr marL="118872" indent="0" algn="l">
              <a:buNone/>
            </a:pPr>
            <a:r>
              <a:rPr lang="en-US" b="1" i="1" dirty="0">
                <a:solidFill>
                  <a:srgbClr val="FF0000"/>
                </a:solidFill>
              </a:rPr>
              <a:t>Prediabetes</a:t>
            </a:r>
            <a:r>
              <a:rPr lang="en-US" b="1" dirty="0">
                <a:solidFill>
                  <a:srgbClr val="FF0000"/>
                </a:solidFill>
              </a:rPr>
              <a:t>, </a:t>
            </a:r>
            <a:r>
              <a:rPr lang="en-US" b="1" dirty="0"/>
              <a:t>defined as elevated blood sugar that does not reach the criterion accepted for an outright diagnosis of diabetes . </a:t>
            </a:r>
          </a:p>
          <a:p>
            <a:pPr marL="118872" indent="0" algn="l">
              <a:buNone/>
            </a:pPr>
            <a:r>
              <a:rPr lang="en-US" b="1" dirty="0"/>
              <a:t>persons with prediabetes have an elevated risk for development of frank diabetes</a:t>
            </a:r>
            <a:endParaRPr lang="en-US" sz="2800" b="1" dirty="0">
              <a:latin typeface="Calibri" panose="020F0502020204030204" pitchFamily="34" charset="0"/>
            </a:endParaRPr>
          </a:p>
          <a:p>
            <a:endParaRPr lang="en-US" dirty="0"/>
          </a:p>
        </p:txBody>
      </p:sp>
    </p:spTree>
    <p:extLst>
      <p:ext uri="{BB962C8B-B14F-4D97-AF65-F5344CB8AC3E}">
        <p14:creationId xmlns:p14="http://schemas.microsoft.com/office/powerpoint/2010/main" val="373642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alibri" panose="020F0502020204030204" pitchFamily="34" charset="0"/>
              </a:rPr>
              <a:t>Diagnosis of DM</a:t>
            </a:r>
          </a:p>
        </p:txBody>
      </p:sp>
      <p:sp>
        <p:nvSpPr>
          <p:cNvPr id="3" name="Content Placeholder 2"/>
          <p:cNvSpPr>
            <a:spLocks noGrp="1"/>
          </p:cNvSpPr>
          <p:nvPr>
            <p:ph idx="1"/>
          </p:nvPr>
        </p:nvSpPr>
        <p:spPr>
          <a:xfrm>
            <a:off x="1066801" y="1752600"/>
            <a:ext cx="7467600" cy="4481290"/>
          </a:xfrm>
        </p:spPr>
        <p:txBody>
          <a:bodyPr>
            <a:normAutofit fontScale="70000" lnSpcReduction="20000"/>
          </a:bodyPr>
          <a:lstStyle/>
          <a:p>
            <a:pPr marL="118872" indent="0" algn="l">
              <a:buNone/>
            </a:pPr>
            <a:r>
              <a:rPr lang="en-US" sz="2800" b="1" dirty="0">
                <a:latin typeface="Calibri" panose="020F0502020204030204" pitchFamily="34" charset="0"/>
              </a:rPr>
              <a:t>Blood glucose is normally maintained in a very narrow range, usually 70 to 120 mg/dL. </a:t>
            </a:r>
          </a:p>
          <a:p>
            <a:pPr marL="118872" indent="0" algn="l">
              <a:buNone/>
            </a:pPr>
            <a:r>
              <a:rPr lang="en-US" sz="2800" b="1" dirty="0">
                <a:latin typeface="Calibri" panose="020F0502020204030204" pitchFamily="34" charset="0"/>
              </a:rPr>
              <a:t>According to the American Diabetes Association (ADA) and the World Health Organization (WHO), diagnostic criteria for diabetes include the following: </a:t>
            </a:r>
          </a:p>
          <a:p>
            <a:pPr marL="118872" indent="0" algn="l">
              <a:buNone/>
            </a:pPr>
            <a:r>
              <a:rPr lang="en-US" sz="2800" b="1" dirty="0">
                <a:latin typeface="Calibri" panose="020F0502020204030204" pitchFamily="34" charset="0"/>
              </a:rPr>
              <a:t>A fasting plasma glucose greater than or equal to 126 mg/dL, and/or </a:t>
            </a:r>
          </a:p>
          <a:p>
            <a:pPr marL="118872" indent="0" algn="l">
              <a:buNone/>
            </a:pPr>
            <a:r>
              <a:rPr lang="en-US" sz="2800" b="1" dirty="0">
                <a:latin typeface="Calibri" panose="020F0502020204030204" pitchFamily="34" charset="0"/>
              </a:rPr>
              <a:t>2. A random plasma glucose greater than or equal to 200 mg/dL (in a patient with classic hyperglycemic signs, discussed later), and/or </a:t>
            </a:r>
          </a:p>
          <a:p>
            <a:pPr marL="118872" indent="0" algn="l">
              <a:buNone/>
            </a:pPr>
            <a:r>
              <a:rPr lang="en-US" sz="2800" b="1" dirty="0">
                <a:latin typeface="Calibri" panose="020F0502020204030204" pitchFamily="34" charset="0"/>
              </a:rPr>
              <a:t>3. A 2-hour plasma glucose greater than or equal to 200 mg/dL during an oral glucose tolerance test with a loading dose of 75 gm, and/or</a:t>
            </a:r>
          </a:p>
          <a:p>
            <a:pPr marL="118872" indent="0" algn="l">
              <a:buNone/>
            </a:pPr>
            <a:r>
              <a:rPr lang="en-US" sz="2800" b="1" dirty="0">
                <a:latin typeface="Calibri" panose="020F0502020204030204" pitchFamily="34" charset="0"/>
              </a:rPr>
              <a:t> 4. A glycated hemoglobin (HbA1C) level greater than or equal to 6.5% (glycated hemoglobin is further discussed under chronic complications of diabetes)</a:t>
            </a:r>
          </a:p>
          <a:p>
            <a:pPr marL="118872" indent="0" algn="l">
              <a:buNone/>
            </a:pPr>
            <a:endParaRPr lang="en-US" sz="2800" b="1" dirty="0">
              <a:latin typeface="Calibri" panose="020F0502020204030204" pitchFamily="34" charset="0"/>
            </a:endParaRPr>
          </a:p>
        </p:txBody>
      </p:sp>
    </p:spTree>
    <p:extLst>
      <p:ext uri="{BB962C8B-B14F-4D97-AF65-F5344CB8AC3E}">
        <p14:creationId xmlns:p14="http://schemas.microsoft.com/office/powerpoint/2010/main" val="20709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4BB6-C22B-49E5-8C61-FBFF6D3BC7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99C885-5415-4E0F-BCC3-657B203C4A18}"/>
              </a:ext>
            </a:extLst>
          </p:cNvPr>
          <p:cNvSpPr>
            <a:spLocks noGrp="1"/>
          </p:cNvSpPr>
          <p:nvPr>
            <p:ph idx="1"/>
          </p:nvPr>
        </p:nvSpPr>
        <p:spPr>
          <a:xfrm>
            <a:off x="1143001" y="2133600"/>
            <a:ext cx="7391400" cy="3777622"/>
          </a:xfrm>
        </p:spPr>
        <p:txBody>
          <a:bodyPr/>
          <a:lstStyle/>
          <a:p>
            <a:pPr algn="l" rtl="0"/>
            <a:r>
              <a:rPr lang="en-US" dirty="0"/>
              <a:t>All tests, except the random blood glucose test in a patient with classic hyperglycemic signs, need to be repeated and confirmed on a separate day.</a:t>
            </a:r>
          </a:p>
          <a:p>
            <a:pPr algn="l" rtl="0"/>
            <a:r>
              <a:rPr lang="en-US" dirty="0"/>
              <a:t> Of note, many acute conditions associated with stress, such as severe infections, burns, or trauma, can lead to transient hyperglycemia due to secretion of hormones such as catecholamines and cortisol that oppose the effects of insulin. </a:t>
            </a:r>
          </a:p>
          <a:p>
            <a:pPr algn="l" rtl="0"/>
            <a:endParaRPr lang="en-US" dirty="0"/>
          </a:p>
          <a:p>
            <a:pPr algn="l" rtl="0"/>
            <a:r>
              <a:rPr lang="en-US" dirty="0"/>
              <a:t>The diagnosis of diabetes requires persistence of hyperglycemia following resolution of the acute illness</a:t>
            </a:r>
          </a:p>
        </p:txBody>
      </p:sp>
    </p:spTree>
    <p:extLst>
      <p:ext uri="{BB962C8B-B14F-4D97-AF65-F5344CB8AC3E}">
        <p14:creationId xmlns:p14="http://schemas.microsoft.com/office/powerpoint/2010/main" val="19146124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2016</TotalTime>
  <Words>2092</Words>
  <Application>Microsoft Office PowerPoint</Application>
  <PresentationFormat>عرض على الشاشة (4:3)</PresentationFormat>
  <Paragraphs>181</Paragraphs>
  <Slides>49</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49</vt:i4>
      </vt:variant>
    </vt:vector>
  </HeadingPairs>
  <TitlesOfParts>
    <vt:vector size="55" baseType="lpstr">
      <vt:lpstr>Arial</vt:lpstr>
      <vt:lpstr>Calibri</vt:lpstr>
      <vt:lpstr>Century Gothic</vt:lpstr>
      <vt:lpstr>Wingdings</vt:lpstr>
      <vt:lpstr>Wingdings 3</vt:lpstr>
      <vt:lpstr>Wisp</vt:lpstr>
      <vt:lpstr>Diabetes Mellitus </vt:lpstr>
      <vt:lpstr>Objectives</vt:lpstr>
      <vt:lpstr>عرض تقديمي في PowerPoint</vt:lpstr>
      <vt:lpstr>THE ENDOCRINE PANCREAS</vt:lpstr>
      <vt:lpstr>Diabetes Mellitus (DM)</vt:lpstr>
      <vt:lpstr>عرض تقديمي في PowerPoint</vt:lpstr>
      <vt:lpstr>Diabetes Mellitus (DM)</vt:lpstr>
      <vt:lpstr>Diagnosis of DM</vt:lpstr>
      <vt:lpstr>عرض تقديمي في PowerPoint</vt:lpstr>
      <vt:lpstr>Prediabetes</vt:lpstr>
      <vt:lpstr>عرض تقديمي في PowerPoint</vt:lpstr>
      <vt:lpstr>عرض تقديمي في PowerPoint</vt:lpstr>
      <vt:lpstr>عرض تقديمي في PowerPoint</vt:lpstr>
      <vt:lpstr>Pathogenesis </vt:lpstr>
      <vt:lpstr>PATHOGENESIS</vt:lpstr>
      <vt:lpstr>1- Insulin resistance </vt:lpstr>
      <vt:lpstr>Obesity and Insulin Resistance</vt:lpstr>
      <vt:lpstr> Obesity can adversely impact insulin sensitivity in numerous ways </vt:lpstr>
      <vt:lpstr>2- Beta cell dysfunction.</vt:lpstr>
      <vt:lpstr>عرض تقديمي في PowerPoint</vt:lpstr>
      <vt:lpstr>عرض تقديمي في PowerPoint</vt:lpstr>
      <vt:lpstr>Monogenic Forms of Diabetes </vt:lpstr>
      <vt:lpstr>Gestational diabetes.</vt:lpstr>
      <vt:lpstr>Acute Metabolic Complications of Diabetes</vt:lpstr>
      <vt:lpstr>Diabetic Ketoacidosis (Type 1)</vt:lpstr>
      <vt:lpstr> Hyperosmolar Non-ketotic Coma (Type 2) </vt:lpstr>
      <vt:lpstr>Morphology</vt:lpstr>
      <vt:lpstr>Insulitis</vt:lpstr>
      <vt:lpstr>Amyloidosis</vt:lpstr>
      <vt:lpstr>عرض تقديمي في PowerPoint</vt:lpstr>
      <vt:lpstr>Chronic Complications of Diabetes </vt:lpstr>
      <vt:lpstr>Diabetic complications: Macrovascular Disease. </vt:lpstr>
      <vt:lpstr>عرض تقديمي في PowerPoint</vt:lpstr>
      <vt:lpstr>Diabetic complication: Microangiopathy. </vt:lpstr>
      <vt:lpstr>عرض تقديمي في PowerPoint</vt:lpstr>
      <vt:lpstr>Diabetic complication: Nephropathy</vt:lpstr>
      <vt:lpstr>Diabetic complication: Nephropathy</vt:lpstr>
      <vt:lpstr>Diabetic complication: Nephropathy</vt:lpstr>
      <vt:lpstr>عرض تقديمي في PowerPoint</vt:lpstr>
      <vt:lpstr>عرض تقديمي في PowerPoint</vt:lpstr>
      <vt:lpstr>Diabetic complication: Nephropathy</vt:lpstr>
      <vt:lpstr>Ocular Complications of Diabetes. </vt:lpstr>
      <vt:lpstr>عرض تقديمي في PowerPoint</vt:lpstr>
      <vt:lpstr>عرض تقديمي في PowerPoint</vt:lpstr>
      <vt:lpstr>Diabetic Neuropathy. </vt:lpstr>
      <vt:lpstr>عرض تقديمي في PowerPoint</vt:lpstr>
      <vt:lpstr>Infections</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EMAD</dc:creator>
  <cp:lastModifiedBy>ftomy naje</cp:lastModifiedBy>
  <cp:revision>124</cp:revision>
  <dcterms:created xsi:type="dcterms:W3CDTF">2011-02-10T07:01:44Z</dcterms:created>
  <dcterms:modified xsi:type="dcterms:W3CDTF">2019-02-16T21:49:14Z</dcterms:modified>
</cp:coreProperties>
</file>