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54"/>
  </p:notesMasterIdLst>
  <p:sldIdLst>
    <p:sldId id="256" r:id="rId2"/>
    <p:sldId id="464" r:id="rId3"/>
    <p:sldId id="465" r:id="rId4"/>
    <p:sldId id="431" r:id="rId5"/>
    <p:sldId id="292" r:id="rId6"/>
    <p:sldId id="424" r:id="rId7"/>
    <p:sldId id="425" r:id="rId8"/>
    <p:sldId id="258" r:id="rId9"/>
    <p:sldId id="433" r:id="rId10"/>
    <p:sldId id="320" r:id="rId11"/>
    <p:sldId id="429" r:id="rId12"/>
    <p:sldId id="321" r:id="rId13"/>
    <p:sldId id="420" r:id="rId14"/>
    <p:sldId id="419" r:id="rId15"/>
    <p:sldId id="417" r:id="rId16"/>
    <p:sldId id="421" r:id="rId17"/>
    <p:sldId id="412" r:id="rId18"/>
    <p:sldId id="434" r:id="rId19"/>
    <p:sldId id="418" r:id="rId20"/>
    <p:sldId id="435" r:id="rId21"/>
    <p:sldId id="260" r:id="rId22"/>
    <p:sldId id="426" r:id="rId23"/>
    <p:sldId id="318" r:id="rId24"/>
    <p:sldId id="427" r:id="rId25"/>
    <p:sldId id="428" r:id="rId26"/>
    <p:sldId id="261" r:id="rId27"/>
    <p:sldId id="445" r:id="rId28"/>
    <p:sldId id="296" r:id="rId29"/>
    <p:sldId id="463" r:id="rId30"/>
    <p:sldId id="436" r:id="rId31"/>
    <p:sldId id="262" r:id="rId32"/>
    <p:sldId id="446" r:id="rId33"/>
    <p:sldId id="298" r:id="rId34"/>
    <p:sldId id="437" r:id="rId35"/>
    <p:sldId id="408" r:id="rId36"/>
    <p:sldId id="438" r:id="rId37"/>
    <p:sldId id="459" r:id="rId38"/>
    <p:sldId id="263" r:id="rId39"/>
    <p:sldId id="460" r:id="rId40"/>
    <p:sldId id="461" r:id="rId41"/>
    <p:sldId id="441" r:id="rId42"/>
    <p:sldId id="330" r:id="rId43"/>
    <p:sldId id="442" r:id="rId44"/>
    <p:sldId id="447" r:id="rId45"/>
    <p:sldId id="411" r:id="rId46"/>
    <p:sldId id="443" r:id="rId47"/>
    <p:sldId id="448" r:id="rId48"/>
    <p:sldId id="452" r:id="rId49"/>
    <p:sldId id="453" r:id="rId50"/>
    <p:sldId id="462" r:id="rId51"/>
    <p:sldId id="456" r:id="rId52"/>
    <p:sldId id="444"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9900"/>
    <a:srgbClr val="0000FF"/>
    <a:srgbClr val="71BC64"/>
    <a:srgbClr val="EEC222"/>
    <a:srgbClr val="000099"/>
    <a:srgbClr val="00729A"/>
    <a:srgbClr val="960000"/>
    <a:srgbClr val="660033"/>
    <a:srgbClr val="C35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47" autoAdjust="0"/>
  </p:normalViewPr>
  <p:slideViewPr>
    <p:cSldViewPr>
      <p:cViewPr varScale="1">
        <p:scale>
          <a:sx n="41" d="100"/>
          <a:sy n="41" d="100"/>
        </p:scale>
        <p:origin x="1356" y="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B0F5C2-8B84-4169-828A-A99B60AB7674}" type="datetimeFigureOut">
              <a:rPr lang="en-US" smtClean="0"/>
              <a:pPr/>
              <a:t>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7C58DD-7CAB-4B82-B128-AEB1F85CB42C}" type="slidenum">
              <a:rPr lang="en-US" smtClean="0"/>
              <a:pPr/>
              <a:t>‹#›</a:t>
            </a:fld>
            <a:endParaRPr lang="en-US"/>
          </a:p>
        </p:txBody>
      </p:sp>
    </p:spTree>
    <p:extLst>
      <p:ext uri="{BB962C8B-B14F-4D97-AF65-F5344CB8AC3E}">
        <p14:creationId xmlns:p14="http://schemas.microsoft.com/office/powerpoint/2010/main" val="2068931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7C58DD-7CAB-4B82-B128-AEB1F85CB42C}" type="slidenum">
              <a:rPr lang="en-US" smtClean="0"/>
              <a:pPr/>
              <a:t>1</a:t>
            </a:fld>
            <a:endParaRPr lang="en-US"/>
          </a:p>
        </p:txBody>
      </p:sp>
    </p:spTree>
    <p:extLst>
      <p:ext uri="{BB962C8B-B14F-4D97-AF65-F5344CB8AC3E}">
        <p14:creationId xmlns:p14="http://schemas.microsoft.com/office/powerpoint/2010/main" val="3820651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7C58DD-7CAB-4B82-B128-AEB1F85CB42C}" type="slidenum">
              <a:rPr lang="en-US" smtClean="0"/>
              <a:pPr/>
              <a:t>45</a:t>
            </a:fld>
            <a:endParaRPr lang="en-US"/>
          </a:p>
        </p:txBody>
      </p:sp>
    </p:spTree>
    <p:extLst>
      <p:ext uri="{BB962C8B-B14F-4D97-AF65-F5344CB8AC3E}">
        <p14:creationId xmlns:p14="http://schemas.microsoft.com/office/powerpoint/2010/main" val="1124009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7C58DD-7CAB-4B82-B128-AEB1F85CB42C}" type="slidenum">
              <a:rPr lang="en-US" smtClean="0"/>
              <a:pPr/>
              <a:t>4</a:t>
            </a:fld>
            <a:endParaRPr lang="en-US"/>
          </a:p>
        </p:txBody>
      </p:sp>
    </p:spTree>
    <p:extLst>
      <p:ext uri="{BB962C8B-B14F-4D97-AF65-F5344CB8AC3E}">
        <p14:creationId xmlns:p14="http://schemas.microsoft.com/office/powerpoint/2010/main" val="1538283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30240910-1DAE-4444-91F1-873AC465C35E}" type="slidenum">
              <a:rPr lang="en-US" smtClean="0"/>
              <a:pPr/>
              <a:t>5</a:t>
            </a:fld>
            <a:endParaRPr 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r>
              <a:rPr lang="en-US" dirty="0"/>
              <a:t>.</a:t>
            </a:r>
          </a:p>
        </p:txBody>
      </p:sp>
    </p:spTree>
    <p:extLst>
      <p:ext uri="{BB962C8B-B14F-4D97-AF65-F5344CB8AC3E}">
        <p14:creationId xmlns:p14="http://schemas.microsoft.com/office/powerpoint/2010/main" val="737966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94384100-9CB1-490D-B5AF-68CBBBAB25A4}" type="slidenum">
              <a:rPr lang="en-US" smtClean="0"/>
              <a:pPr/>
              <a:t>15</a:t>
            </a:fld>
            <a:endParaRPr lang="en-US"/>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49455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0EBF00C5-0ED9-49B8-9DA2-EDDE484AEFC2}" type="slidenum">
              <a:rPr lang="en-US" smtClean="0"/>
              <a:pPr/>
              <a:t>19</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81847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29A975BF-2CA6-4211-9C6B-75645B9BEC6C}" type="slidenum">
              <a:rPr lang="en-US" smtClean="0"/>
              <a:pPr/>
              <a:t>28</a:t>
            </a:fld>
            <a:endParaRPr lang="en-US"/>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21264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7385008B-FCE9-4A27-816B-F99ACCBEB65F}" type="slidenum">
              <a:rPr lang="en-US" smtClean="0"/>
              <a:pPr/>
              <a:t>33</a:t>
            </a:fld>
            <a:endParaRPr lang="en-US"/>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43045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3333FF"/>
              </a:solidFill>
            </a:endParaRPr>
          </a:p>
        </p:txBody>
      </p:sp>
      <p:sp>
        <p:nvSpPr>
          <p:cNvPr id="4" name="Slide Number Placeholder 3"/>
          <p:cNvSpPr>
            <a:spLocks noGrp="1"/>
          </p:cNvSpPr>
          <p:nvPr>
            <p:ph type="sldNum" sz="quarter" idx="10"/>
          </p:nvPr>
        </p:nvSpPr>
        <p:spPr/>
        <p:txBody>
          <a:bodyPr/>
          <a:lstStyle/>
          <a:p>
            <a:fld id="{DE7C58DD-7CAB-4B82-B128-AEB1F85CB42C}" type="slidenum">
              <a:rPr lang="en-US" smtClean="0"/>
              <a:pPr/>
              <a:t>35</a:t>
            </a:fld>
            <a:endParaRPr lang="en-US"/>
          </a:p>
        </p:txBody>
      </p:sp>
    </p:spTree>
    <p:extLst>
      <p:ext uri="{BB962C8B-B14F-4D97-AF65-F5344CB8AC3E}">
        <p14:creationId xmlns:p14="http://schemas.microsoft.com/office/powerpoint/2010/main" val="3934221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0E4369A9-A8AC-4A9A-8313-5EAFAA79BDBC}" type="slidenum">
              <a:rPr lang="en-US" smtClean="0"/>
              <a:pPr/>
              <a:t>42</a:t>
            </a:fld>
            <a:endParaRPr lang="en-US"/>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958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ECCBD470-7A5F-44DC-87E9-AAFAEF4C371B}" type="datetimeFigureOut">
              <a:rPr lang="en-US" smtClean="0"/>
              <a:pPr/>
              <a:t>2/3/2019</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AD446299-3FCC-4CA3-8BD2-9D9173654934}"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584503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CBD470-7A5F-44DC-87E9-AAFAEF4C371B}" type="datetimeFigureOut">
              <a:rPr lang="en-US" smtClean="0"/>
              <a:pPr/>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179696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1060601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766570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1260629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1821639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3159821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CBD470-7A5F-44DC-87E9-AAFAEF4C371B}" type="datetimeFigureOut">
              <a:rPr lang="en-US" smtClean="0"/>
              <a:pPr/>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3711411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CBD470-7A5F-44DC-87E9-AAFAEF4C371B}" type="datetimeFigureOut">
              <a:rPr lang="en-US" smtClean="0"/>
              <a:pPr/>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3916559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838200"/>
          </a:xfrm>
        </p:spPr>
        <p:txBody>
          <a:bodyPr/>
          <a:lstStyle/>
          <a:p>
            <a:r>
              <a:rPr lang="en-US"/>
              <a:t>Click to edit Master title style</a:t>
            </a:r>
          </a:p>
        </p:txBody>
      </p:sp>
      <p:sp>
        <p:nvSpPr>
          <p:cNvPr id="3" name="Content Placeholder 2"/>
          <p:cNvSpPr>
            <a:spLocks noGrp="1"/>
          </p:cNvSpPr>
          <p:nvPr>
            <p:ph sz="half" idx="1"/>
          </p:nvPr>
        </p:nvSpPr>
        <p:spPr>
          <a:xfrm>
            <a:off x="685800" y="18288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8288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4008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400800"/>
            <a:ext cx="1905000" cy="457200"/>
          </a:xfrm>
        </p:spPr>
        <p:txBody>
          <a:bodyPr/>
          <a:lstStyle>
            <a:lvl1pPr>
              <a:defRPr/>
            </a:lvl1pPr>
          </a:lstStyle>
          <a:p>
            <a:fld id="{69578ABD-F541-4805-917B-96F86E113B0C}" type="slidenum">
              <a:rPr lang="en-US"/>
              <a:pPr/>
              <a:t>‹#›</a:t>
            </a:fld>
            <a:endParaRPr lang="en-US"/>
          </a:p>
        </p:txBody>
      </p:sp>
    </p:spTree>
    <p:extLst>
      <p:ext uri="{BB962C8B-B14F-4D97-AF65-F5344CB8AC3E}">
        <p14:creationId xmlns:p14="http://schemas.microsoft.com/office/powerpoint/2010/main" val="2869806926"/>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838200"/>
          </a:xfrm>
        </p:spPr>
        <p:txBody>
          <a:bodyPr/>
          <a:lstStyle/>
          <a:p>
            <a:r>
              <a:rPr lang="en-US"/>
              <a:t>Click to edit Master title style</a:t>
            </a:r>
          </a:p>
        </p:txBody>
      </p:sp>
      <p:sp>
        <p:nvSpPr>
          <p:cNvPr id="3" name="Content Placeholder 2"/>
          <p:cNvSpPr>
            <a:spLocks noGrp="1"/>
          </p:cNvSpPr>
          <p:nvPr>
            <p:ph sz="quarter" idx="1"/>
          </p:nvPr>
        </p:nvSpPr>
        <p:spPr>
          <a:xfrm>
            <a:off x="685800" y="18288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41529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8288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85800" y="64008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4008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400800"/>
            <a:ext cx="1905000" cy="457200"/>
          </a:xfrm>
        </p:spPr>
        <p:txBody>
          <a:bodyPr/>
          <a:lstStyle>
            <a:lvl1pPr>
              <a:defRPr/>
            </a:lvl1pPr>
          </a:lstStyle>
          <a:p>
            <a:fld id="{1DED507F-E0B1-40E7-B784-79B0E19B95F3}" type="slidenum">
              <a:rPr lang="en-US"/>
              <a:pPr/>
              <a:t>‹#›</a:t>
            </a:fld>
            <a:endParaRPr lang="en-US"/>
          </a:p>
        </p:txBody>
      </p:sp>
    </p:spTree>
    <p:extLst>
      <p:ext uri="{BB962C8B-B14F-4D97-AF65-F5344CB8AC3E}">
        <p14:creationId xmlns:p14="http://schemas.microsoft.com/office/powerpoint/2010/main" val="2192182754"/>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ECCBD470-7A5F-44DC-87E9-AAFAEF4C371B}" type="datetimeFigureOut">
              <a:rPr lang="en-US" smtClean="0"/>
              <a:pPr/>
              <a:t>2/3/2019</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2405958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3508968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CBD470-7A5F-44DC-87E9-AAFAEF4C371B}" type="datetimeFigureOut">
              <a:rPr lang="en-US" smtClean="0"/>
              <a:pPr/>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1750153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CBD470-7A5F-44DC-87E9-AAFAEF4C371B}" type="datetimeFigureOut">
              <a:rPr lang="en-US" smtClean="0"/>
              <a:pPr/>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2982942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CBD470-7A5F-44DC-87E9-AAFAEF4C371B}" type="datetimeFigureOut">
              <a:rPr lang="en-US" smtClean="0"/>
              <a:pPr/>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74195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CBD470-7A5F-44DC-87E9-AAFAEF4C371B}" type="datetimeFigureOut">
              <a:rPr lang="en-US" smtClean="0"/>
              <a:pPr/>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2413166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CBD470-7A5F-44DC-87E9-AAFAEF4C371B}" type="datetimeFigureOut">
              <a:rPr lang="en-US" smtClean="0"/>
              <a:pPr/>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401699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CBD470-7A5F-44DC-87E9-AAFAEF4C371B}" type="datetimeFigureOut">
              <a:rPr lang="en-US" smtClean="0"/>
              <a:pPr/>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2400624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CBD470-7A5F-44DC-87E9-AAFAEF4C371B}" type="datetimeFigureOut">
              <a:rPr lang="en-US" smtClean="0"/>
              <a:pPr/>
              <a:t>2/3/2019</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D446299-3FCC-4CA3-8BD2-9D9173654934}" type="slidenum">
              <a:rPr lang="en-US" smtClean="0"/>
              <a:pPr/>
              <a:t>‹#›</a:t>
            </a:fld>
            <a:endParaRPr lang="en-US"/>
          </a:p>
        </p:txBody>
      </p:sp>
    </p:spTree>
    <p:extLst>
      <p:ext uri="{BB962C8B-B14F-4D97-AF65-F5344CB8AC3E}">
        <p14:creationId xmlns:p14="http://schemas.microsoft.com/office/powerpoint/2010/main" val="141852227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2132856"/>
            <a:ext cx="6316216" cy="1894362"/>
          </a:xfrm>
        </p:spPr>
        <p:txBody>
          <a:bodyPr>
            <a:normAutofit/>
          </a:bodyPr>
          <a:lstStyle/>
          <a:p>
            <a:pPr algn="ctr"/>
            <a:r>
              <a:rPr lang="en-US" sz="5400" b="1" i="1" dirty="0">
                <a:solidFill>
                  <a:schemeClr val="accent1">
                    <a:lumMod val="75000"/>
                  </a:schemeClr>
                </a:solidFill>
                <a:effectLst>
                  <a:outerShdw blurRad="38100" dist="38100" dir="2700000" algn="tl">
                    <a:srgbClr val="000000">
                      <a:alpha val="43137"/>
                    </a:srgbClr>
                  </a:outerShdw>
                </a:effectLst>
                <a:latin typeface="Arial Black" panose="020B0A04020102020204" pitchFamily="34" charset="0"/>
              </a:rPr>
              <a:t>Endocrine Block</a:t>
            </a:r>
            <a:br>
              <a:rPr lang="en-US" sz="5400" b="1" i="1" dirty="0">
                <a:solidFill>
                  <a:srgbClr val="006600"/>
                </a:solidFill>
                <a:effectLst>
                  <a:outerShdw blurRad="38100" dist="38100" dir="2700000" algn="tl">
                    <a:srgbClr val="000000">
                      <a:alpha val="43137"/>
                    </a:srgbClr>
                  </a:outerShdw>
                </a:effectLst>
                <a:latin typeface="Arial Black" panose="020B0A04020102020204" pitchFamily="34" charset="0"/>
              </a:rPr>
            </a:br>
            <a:r>
              <a:rPr lang="en-US" sz="4400" b="1" i="1" dirty="0">
                <a:solidFill>
                  <a:schemeClr val="accent2">
                    <a:lumMod val="50000"/>
                  </a:schemeClr>
                </a:solidFill>
                <a:effectLst>
                  <a:outerShdw blurRad="38100" dist="38100" dir="2700000" algn="tl">
                    <a:srgbClr val="000000">
                      <a:alpha val="43137"/>
                    </a:srgbClr>
                  </a:outerShdw>
                </a:effectLst>
                <a:latin typeface="Arial Black" panose="020B0A04020102020204" pitchFamily="34" charset="0"/>
              </a:rPr>
              <a:t>Pathology Practical</a:t>
            </a:r>
            <a:endParaRPr lang="en-US" sz="5400" b="1" i="1" dirty="0">
              <a:solidFill>
                <a:schemeClr val="accent2">
                  <a:lumMod val="50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5" name="TextBox 7"/>
          <p:cNvSpPr txBox="1"/>
          <p:nvPr/>
        </p:nvSpPr>
        <p:spPr>
          <a:xfrm>
            <a:off x="3563888" y="5954940"/>
            <a:ext cx="169390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solidFill>
                  <a:schemeClr val="accent1">
                    <a:lumMod val="50000"/>
                  </a:schemeClr>
                </a:solidFill>
              </a:rPr>
              <a:t>Prepared by:</a:t>
            </a:r>
          </a:p>
        </p:txBody>
      </p:sp>
      <p:sp>
        <p:nvSpPr>
          <p:cNvPr id="7" name="TextBox 8"/>
          <p:cNvSpPr txBox="1"/>
          <p:nvPr/>
        </p:nvSpPr>
        <p:spPr>
          <a:xfrm>
            <a:off x="5192256" y="5954940"/>
            <a:ext cx="1872208" cy="4154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050" b="1" i="1" dirty="0">
                <a:solidFill>
                  <a:schemeClr val="accent2">
                    <a:lumMod val="50000"/>
                  </a:schemeClr>
                </a:solidFill>
              </a:rPr>
              <a:t>Prof.  Ammar Al Rikabi</a:t>
            </a:r>
          </a:p>
          <a:p>
            <a:pPr marL="171450" indent="-171450">
              <a:buFont typeface="Arial" panose="020B0604020202020204" pitchFamily="34" charset="0"/>
              <a:buChar char="•"/>
            </a:pPr>
            <a:r>
              <a:rPr lang="en-US" sz="1050" b="1" i="1" dirty="0">
                <a:solidFill>
                  <a:schemeClr val="accent2">
                    <a:lumMod val="50000"/>
                  </a:schemeClr>
                </a:solidFill>
              </a:rPr>
              <a:t>Dr. Sayed Al Esawy</a:t>
            </a:r>
          </a:p>
        </p:txBody>
      </p:sp>
      <p:sp>
        <p:nvSpPr>
          <p:cNvPr id="8" name="Rectangle 7"/>
          <p:cNvSpPr/>
          <p:nvPr/>
        </p:nvSpPr>
        <p:spPr>
          <a:xfrm>
            <a:off x="3995936" y="6596390"/>
            <a:ext cx="4326260"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i="1" dirty="0">
                <a:solidFill>
                  <a:srgbClr val="006600"/>
                </a:solidFill>
              </a:rPr>
              <a:t>Head of Pathology Department: Dr. Hisham Al Khalidi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cstate="print"/>
          <a:srcRect/>
          <a:stretch>
            <a:fillRect/>
          </a:stretch>
        </p:blipFill>
        <p:spPr bwMode="auto">
          <a:xfrm>
            <a:off x="2123728" y="1124744"/>
            <a:ext cx="4824536" cy="5328592"/>
          </a:xfrm>
          <a:prstGeom prst="rect">
            <a:avLst/>
          </a:prstGeom>
          <a:noFill/>
          <a:ln w="28575">
            <a:solidFill>
              <a:schemeClr val="tx1"/>
            </a:solidFill>
            <a:miter lim="800000"/>
            <a:headEnd/>
            <a:tailEnd/>
          </a:ln>
        </p:spPr>
      </p:pic>
      <p:sp>
        <p:nvSpPr>
          <p:cNvPr id="10" name="Rounded Rectangle 9"/>
          <p:cNvSpPr/>
          <p:nvPr/>
        </p:nvSpPr>
        <p:spPr>
          <a:xfrm>
            <a:off x="1187624" y="260648"/>
            <a:ext cx="6192688"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Multinodular Goiter – Clinical</a:t>
            </a:r>
          </a:p>
        </p:txBody>
      </p:sp>
      <p:sp>
        <p:nvSpPr>
          <p:cNvPr id="11" name="Rectangle 10"/>
          <p:cNvSpPr/>
          <p:nvPr/>
        </p:nvSpPr>
        <p:spPr>
          <a:xfrm>
            <a:off x="3563888" y="2492896"/>
            <a:ext cx="1224136" cy="3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Tree>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9394" name="Picture 2" descr="http://library.med.utah.edu/WebPath/jpeg4/ENDO021.jpg"/>
          <p:cNvPicPr>
            <a:picLocks noChangeAspect="1" noChangeArrowheads="1"/>
          </p:cNvPicPr>
          <p:nvPr/>
        </p:nvPicPr>
        <p:blipFill>
          <a:blip r:embed="rId2" cstate="print"/>
          <a:srcRect/>
          <a:stretch>
            <a:fillRect/>
          </a:stretch>
        </p:blipFill>
        <p:spPr bwMode="auto">
          <a:xfrm>
            <a:off x="4499992" y="1196752"/>
            <a:ext cx="3960440" cy="3960440"/>
          </a:xfrm>
          <a:prstGeom prst="rect">
            <a:avLst/>
          </a:prstGeom>
          <a:noFill/>
        </p:spPr>
      </p:pic>
      <p:sp>
        <p:nvSpPr>
          <p:cNvPr id="6" name="Rectangle 5"/>
          <p:cNvSpPr/>
          <p:nvPr/>
        </p:nvSpPr>
        <p:spPr>
          <a:xfrm>
            <a:off x="251520" y="5397023"/>
            <a:ext cx="7992888" cy="1200329"/>
          </a:xfrm>
          <a:prstGeom prst="rect">
            <a:avLst/>
          </a:prstGeom>
        </p:spPr>
        <p:txBody>
          <a:bodyPr wrap="square">
            <a:spAutoFit/>
          </a:bodyPr>
          <a:lstStyle/>
          <a:p>
            <a:pPr algn="ctr"/>
            <a:r>
              <a:rPr lang="en-US" b="1" i="1" dirty="0"/>
              <a:t>This diffusely asymmetric enlarged thyroid gland is nodular with haemorrhage and cystic degeneration. This patient was euthyroid. This represents the most common cause for an enlarged thyroid gland and the most common disease of the thyroid</a:t>
            </a:r>
          </a:p>
        </p:txBody>
      </p:sp>
      <p:sp>
        <p:nvSpPr>
          <p:cNvPr id="7" name="Rounded Rectangle 6"/>
          <p:cNvSpPr/>
          <p:nvPr/>
        </p:nvSpPr>
        <p:spPr>
          <a:xfrm>
            <a:off x="1475656" y="404664"/>
            <a:ext cx="6120680"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Multinodular Goiter - Gross</a:t>
            </a:r>
          </a:p>
        </p:txBody>
      </p:sp>
      <p:pic>
        <p:nvPicPr>
          <p:cNvPr id="59395" name="Picture 3"/>
          <p:cNvPicPr>
            <a:picLocks noChangeAspect="1" noChangeArrowheads="1"/>
          </p:cNvPicPr>
          <p:nvPr/>
        </p:nvPicPr>
        <p:blipFill>
          <a:blip r:embed="rId3" cstate="print"/>
          <a:srcRect/>
          <a:stretch>
            <a:fillRect/>
          </a:stretch>
        </p:blipFill>
        <p:spPr bwMode="auto">
          <a:xfrm>
            <a:off x="450726" y="1196752"/>
            <a:ext cx="3905250" cy="3960440"/>
          </a:xfrm>
          <a:prstGeom prst="rect">
            <a:avLst/>
          </a:prstGeom>
          <a:noFill/>
          <a:ln w="9525">
            <a:noFill/>
            <a:miter lim="800000"/>
            <a:headEnd/>
            <a:tailEnd/>
          </a:ln>
        </p:spPr>
      </p:pic>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9" name="TextBox 8"/>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Tree>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8677" name="Picture 5"/>
          <p:cNvPicPr>
            <a:picLocks noGrp="1" noChangeAspect="1" noChangeArrowheads="1"/>
          </p:cNvPicPr>
          <p:nvPr>
            <p:ph sz="half" idx="1"/>
          </p:nvPr>
        </p:nvPicPr>
        <p:blipFill>
          <a:blip r:embed="rId2" cstate="print"/>
          <a:srcRect/>
          <a:stretch>
            <a:fillRect/>
          </a:stretch>
        </p:blipFill>
        <p:spPr>
          <a:xfrm>
            <a:off x="1547664" y="980729"/>
            <a:ext cx="5976664" cy="4536504"/>
          </a:xfrm>
          <a:ln w="28575">
            <a:solidFill>
              <a:schemeClr val="tx1"/>
            </a:solidFill>
          </a:ln>
        </p:spPr>
      </p:pic>
      <p:sp>
        <p:nvSpPr>
          <p:cNvPr id="6" name="Rounded Rectangle 5"/>
          <p:cNvSpPr/>
          <p:nvPr/>
        </p:nvSpPr>
        <p:spPr>
          <a:xfrm>
            <a:off x="1475656" y="260648"/>
            <a:ext cx="6120680"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Multinodular Goiter - LPF</a:t>
            </a:r>
          </a:p>
        </p:txBody>
      </p:sp>
      <p:sp>
        <p:nvSpPr>
          <p:cNvPr id="7" name="Rectangle 6"/>
          <p:cNvSpPr/>
          <p:nvPr/>
        </p:nvSpPr>
        <p:spPr>
          <a:xfrm>
            <a:off x="827584" y="5589240"/>
            <a:ext cx="7056784" cy="1015663"/>
          </a:xfrm>
          <a:prstGeom prst="rect">
            <a:avLst/>
          </a:prstGeom>
        </p:spPr>
        <p:txBody>
          <a:bodyPr wrap="square">
            <a:spAutoFit/>
          </a:bodyPr>
          <a:lstStyle/>
          <a:p>
            <a:pPr algn="ctr"/>
            <a:r>
              <a:rPr lang="en-US" sz="2000" b="1" i="1" dirty="0"/>
              <a:t>Numerous follicles varying in size filled with colloid. </a:t>
            </a:r>
            <a:r>
              <a:rPr lang="en-US" sz="2000" b="1" i="1" u="sng" dirty="0"/>
              <a:t>We can also see : </a:t>
            </a:r>
            <a:r>
              <a:rPr lang="en-US" sz="2000" b="1" i="1" dirty="0"/>
              <a:t>Recent haemorrhage , Haemosiderin , Calcification  &amp; Cystic degeneration</a:t>
            </a:r>
          </a:p>
        </p:txBody>
      </p:sp>
      <p:sp>
        <p:nvSpPr>
          <p:cNvPr id="10" name="TextBox 9"/>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Tree>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5373216"/>
            <a:ext cx="7344816" cy="1296144"/>
          </a:xfrm>
        </p:spPr>
        <p:txBody>
          <a:bodyPr>
            <a:noAutofit/>
          </a:bodyPr>
          <a:lstStyle/>
          <a:p>
            <a:pPr algn="ctr">
              <a:buNone/>
            </a:pPr>
            <a:r>
              <a:rPr lang="en-US" sz="2000" b="1" i="1" dirty="0"/>
              <a:t>The follicles are irregularly enlarged, with flattened epithelium, consistent with inactivity, in this microscopic appearance at low power of a </a:t>
            </a:r>
            <a:r>
              <a:rPr lang="en-US" sz="2000" b="1" i="1" dirty="0" err="1"/>
              <a:t>multinodular</a:t>
            </a:r>
            <a:r>
              <a:rPr lang="en-US" sz="2000" b="1" i="1" dirty="0"/>
              <a:t> goiter. </a:t>
            </a:r>
          </a:p>
        </p:txBody>
      </p:sp>
      <p:pic>
        <p:nvPicPr>
          <p:cNvPr id="2050" name="Picture 2" descr="http://library.med.utah.edu/WebPath/jpeg4/ENDO098.jpg"/>
          <p:cNvPicPr>
            <a:picLocks noChangeAspect="1" noChangeArrowheads="1"/>
          </p:cNvPicPr>
          <p:nvPr/>
        </p:nvPicPr>
        <p:blipFill>
          <a:blip r:embed="rId2" cstate="print"/>
          <a:srcRect/>
          <a:stretch>
            <a:fillRect/>
          </a:stretch>
        </p:blipFill>
        <p:spPr bwMode="auto">
          <a:xfrm>
            <a:off x="1331640" y="1052736"/>
            <a:ext cx="6480720" cy="4176464"/>
          </a:xfrm>
          <a:prstGeom prst="rect">
            <a:avLst/>
          </a:prstGeom>
          <a:noFill/>
          <a:ln w="28575">
            <a:solidFill>
              <a:schemeClr val="tx1"/>
            </a:solidFill>
          </a:ln>
        </p:spPr>
      </p:pic>
      <p:sp>
        <p:nvSpPr>
          <p:cNvPr id="7" name="Rounded Rectangle 6"/>
          <p:cNvSpPr/>
          <p:nvPr/>
        </p:nvSpPr>
        <p:spPr>
          <a:xfrm>
            <a:off x="1475656" y="260648"/>
            <a:ext cx="6120680"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Multinodular Goiter - LPF</a:t>
            </a:r>
          </a:p>
        </p:txBody>
      </p:sp>
      <p:sp>
        <p:nvSpPr>
          <p:cNvPr id="10" name="TextBox 9"/>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86000" y="3124200"/>
            <a:ext cx="6172200" cy="1528936"/>
          </a:xfrm>
        </p:spPr>
        <p:txBody>
          <a:bodyPr>
            <a:normAutofit fontScale="90000"/>
          </a:bodyPr>
          <a:lstStyle/>
          <a:p>
            <a:pPr algn="ctr"/>
            <a:r>
              <a:rPr lang="en-US" sz="4800" b="1" i="1" dirty="0">
                <a:solidFill>
                  <a:srgbClr val="006600"/>
                </a:solidFill>
                <a:effectLst>
                  <a:outerShdw blurRad="38100" dist="38100" dir="2700000" algn="tl">
                    <a:srgbClr val="000000">
                      <a:alpha val="43137"/>
                    </a:srgbClr>
                  </a:outerShdw>
                </a:effectLst>
              </a:rPr>
              <a:t>2-  Hyperthyroidism &amp; Grave’s Disease</a:t>
            </a:r>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1259632" y="1340768"/>
            <a:ext cx="6552728" cy="4010000"/>
          </a:xfrm>
        </p:spPr>
        <p:txBody>
          <a:bodyPr>
            <a:normAutofit fontScale="62500" lnSpcReduction="20000"/>
          </a:bodyPr>
          <a:lstStyle/>
          <a:p>
            <a:pPr eaLnBrk="1" hangingPunct="1">
              <a:buNone/>
            </a:pPr>
            <a:r>
              <a:rPr lang="en-US" sz="3600" b="1" i="1" u="sng" dirty="0"/>
              <a:t>CLINICALLY:</a:t>
            </a:r>
          </a:p>
          <a:p>
            <a:pPr eaLnBrk="1" hangingPunct="1"/>
            <a:r>
              <a:rPr lang="en-US" sz="3600" b="1" i="1" dirty="0">
                <a:solidFill>
                  <a:srgbClr val="000099"/>
                </a:solidFill>
              </a:rPr>
              <a:t>Hypermetabolism</a:t>
            </a:r>
          </a:p>
          <a:p>
            <a:pPr eaLnBrk="1" hangingPunct="1"/>
            <a:r>
              <a:rPr lang="en-US" sz="3600" b="1" i="1" dirty="0">
                <a:solidFill>
                  <a:srgbClr val="000099"/>
                </a:solidFill>
              </a:rPr>
              <a:t>Tachycardia, palpitations</a:t>
            </a:r>
          </a:p>
          <a:p>
            <a:pPr eaLnBrk="1" hangingPunct="1"/>
            <a:r>
              <a:rPr lang="en-US" sz="3600" b="1" i="1" dirty="0">
                <a:solidFill>
                  <a:srgbClr val="000099"/>
                </a:solidFill>
              </a:rPr>
              <a:t>Increased T3, T4</a:t>
            </a:r>
          </a:p>
          <a:p>
            <a:pPr eaLnBrk="1" hangingPunct="1"/>
            <a:r>
              <a:rPr lang="en-US" sz="3600" b="1" i="1" dirty="0">
                <a:solidFill>
                  <a:srgbClr val="000099"/>
                </a:solidFill>
              </a:rPr>
              <a:t>Goiter</a:t>
            </a:r>
          </a:p>
          <a:p>
            <a:pPr eaLnBrk="1" hangingPunct="1"/>
            <a:r>
              <a:rPr lang="en-US" sz="3600" b="1" i="1" dirty="0">
                <a:solidFill>
                  <a:srgbClr val="000099"/>
                </a:solidFill>
              </a:rPr>
              <a:t>Exophthalmos</a:t>
            </a:r>
          </a:p>
          <a:p>
            <a:pPr eaLnBrk="1" hangingPunct="1"/>
            <a:r>
              <a:rPr lang="en-US" sz="3600" b="1" i="1" dirty="0">
                <a:solidFill>
                  <a:srgbClr val="000099"/>
                </a:solidFill>
              </a:rPr>
              <a:t>Tremor</a:t>
            </a:r>
          </a:p>
          <a:p>
            <a:pPr eaLnBrk="1" hangingPunct="1"/>
            <a:r>
              <a:rPr lang="en-US" sz="3600" b="1" i="1" dirty="0">
                <a:solidFill>
                  <a:srgbClr val="000099"/>
                </a:solidFill>
              </a:rPr>
              <a:t>GIT hypermotility</a:t>
            </a:r>
          </a:p>
          <a:p>
            <a:pPr eaLnBrk="1" hangingPunct="1"/>
            <a:r>
              <a:rPr lang="en-US" sz="3600" b="1" i="1" dirty="0">
                <a:solidFill>
                  <a:srgbClr val="000099"/>
                </a:solidFill>
              </a:rPr>
              <a:t>Thyroid “storm”, life threatening</a:t>
            </a:r>
          </a:p>
        </p:txBody>
      </p:sp>
      <p:sp>
        <p:nvSpPr>
          <p:cNvPr id="4" name="Rounded Rectangle 3"/>
          <p:cNvSpPr/>
          <p:nvPr/>
        </p:nvSpPr>
        <p:spPr>
          <a:xfrm>
            <a:off x="1475656" y="404664"/>
            <a:ext cx="6264696" cy="57606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bg1"/>
                </a:solidFill>
              </a:rPr>
              <a:t>HYPERTHYROIDISM</a:t>
            </a:r>
            <a:endParaRPr lang="en-US" sz="3200" i="1" dirty="0">
              <a:solidFill>
                <a:schemeClr val="bg1"/>
              </a:solidFill>
            </a:endParaRPr>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8673" name="Picture 1" descr="C:\Documents and Settings\Mr. Amer Shafie\My Documents\My Pictures\OM934a.jpg"/>
          <p:cNvPicPr>
            <a:picLocks noChangeAspect="1" noChangeArrowheads="1"/>
          </p:cNvPicPr>
          <p:nvPr/>
        </p:nvPicPr>
        <p:blipFill>
          <a:blip r:embed="rId2" cstate="print"/>
          <a:srcRect/>
          <a:stretch>
            <a:fillRect/>
          </a:stretch>
        </p:blipFill>
        <p:spPr bwMode="auto">
          <a:xfrm>
            <a:off x="4716016" y="1484784"/>
            <a:ext cx="3923928" cy="3456384"/>
          </a:xfrm>
          <a:prstGeom prst="rect">
            <a:avLst/>
          </a:prstGeom>
          <a:noFill/>
          <a:ln w="28575">
            <a:solidFill>
              <a:schemeClr val="tx1"/>
            </a:solidFill>
          </a:ln>
        </p:spPr>
      </p:pic>
      <p:pic>
        <p:nvPicPr>
          <p:cNvPr id="5" name="Picture 4"/>
          <p:cNvPicPr>
            <a:picLocks noChangeAspect="1" noChangeArrowheads="1"/>
          </p:cNvPicPr>
          <p:nvPr/>
        </p:nvPicPr>
        <p:blipFill>
          <a:blip r:embed="rId3" cstate="print"/>
          <a:srcRect/>
          <a:stretch>
            <a:fillRect/>
          </a:stretch>
        </p:blipFill>
        <p:spPr bwMode="auto">
          <a:xfrm>
            <a:off x="395536" y="1484784"/>
            <a:ext cx="4128458" cy="3456384"/>
          </a:xfrm>
          <a:prstGeom prst="rect">
            <a:avLst/>
          </a:prstGeom>
          <a:noFill/>
          <a:ln w="28575">
            <a:solidFill>
              <a:schemeClr val="tx1"/>
            </a:solidFill>
            <a:miter lim="800000"/>
            <a:headEnd/>
            <a:tailEnd/>
          </a:ln>
        </p:spPr>
      </p:pic>
      <p:sp>
        <p:nvSpPr>
          <p:cNvPr id="6" name="Rounded Rectangle 5"/>
          <p:cNvSpPr/>
          <p:nvPr/>
        </p:nvSpPr>
        <p:spPr>
          <a:xfrm>
            <a:off x="683568" y="404664"/>
            <a:ext cx="7632848" cy="648072"/>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Exophthalmos – Sign of Grave’s Disease</a:t>
            </a:r>
          </a:p>
        </p:txBody>
      </p:sp>
      <p:sp>
        <p:nvSpPr>
          <p:cNvPr id="8" name="TextBox 7"/>
          <p:cNvSpPr txBox="1"/>
          <p:nvPr/>
        </p:nvSpPr>
        <p:spPr>
          <a:xfrm>
            <a:off x="971600" y="5241394"/>
            <a:ext cx="6768752" cy="707886"/>
          </a:xfrm>
          <a:prstGeom prst="rect">
            <a:avLst/>
          </a:prstGeom>
          <a:noFill/>
        </p:spPr>
        <p:txBody>
          <a:bodyPr wrap="square" rtlCol="0">
            <a:spAutoFit/>
          </a:bodyPr>
          <a:lstStyle/>
          <a:p>
            <a:pPr algn="ctr"/>
            <a:r>
              <a:rPr lang="en-US" sz="2000" b="1" i="1" dirty="0"/>
              <a:t>Proptosis, Lid lag , Lid retraction , </a:t>
            </a:r>
            <a:r>
              <a:rPr lang="en-US" sz="2000" b="1" i="1" dirty="0" err="1"/>
              <a:t>Peri</a:t>
            </a:r>
            <a:r>
              <a:rPr lang="en-US" sz="2000" b="1" i="1" dirty="0"/>
              <a:t>-ocular fat deposition and Scleral rim above the iris</a:t>
            </a:r>
          </a:p>
        </p:txBody>
      </p:sp>
      <p:sp>
        <p:nvSpPr>
          <p:cNvPr id="11" name="TextBox 10"/>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12" name="TextBox 11"/>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1510" name="Picture 6"/>
          <p:cNvPicPr>
            <a:picLocks noGrp="1" noChangeAspect="1" noChangeArrowheads="1"/>
          </p:cNvPicPr>
          <p:nvPr>
            <p:ph sz="quarter" idx="1"/>
          </p:nvPr>
        </p:nvPicPr>
        <p:blipFill>
          <a:blip r:embed="rId2" cstate="print"/>
          <a:stretch>
            <a:fillRect/>
          </a:stretch>
        </p:blipFill>
        <p:spPr>
          <a:xfrm>
            <a:off x="1465544" y="1268760"/>
            <a:ext cx="2962440" cy="3528392"/>
          </a:xfrm>
        </p:spPr>
      </p:pic>
      <p:pic>
        <p:nvPicPr>
          <p:cNvPr id="21511" name="Picture 7"/>
          <p:cNvPicPr>
            <a:picLocks noGrp="1" noChangeAspect="1" noChangeArrowheads="1"/>
          </p:cNvPicPr>
          <p:nvPr>
            <p:ph sz="quarter" idx="2"/>
          </p:nvPr>
        </p:nvPicPr>
        <p:blipFill>
          <a:blip r:embed="rId3" cstate="print"/>
          <a:srcRect/>
          <a:stretch>
            <a:fillRect/>
          </a:stretch>
        </p:blipFill>
        <p:spPr>
          <a:xfrm>
            <a:off x="4788024" y="1268760"/>
            <a:ext cx="3168352" cy="3528392"/>
          </a:xfrm>
        </p:spPr>
      </p:pic>
      <p:sp>
        <p:nvSpPr>
          <p:cNvPr id="21508" name="Rectangle 4"/>
          <p:cNvSpPr>
            <a:spLocks noGrp="1" noChangeArrowheads="1"/>
          </p:cNvSpPr>
          <p:nvPr>
            <p:ph type="body" sz="half" idx="3"/>
          </p:nvPr>
        </p:nvSpPr>
        <p:spPr>
          <a:xfrm>
            <a:off x="1691680" y="5157192"/>
            <a:ext cx="6838528" cy="1296144"/>
          </a:xfrm>
        </p:spPr>
        <p:txBody>
          <a:bodyPr>
            <a:normAutofit/>
          </a:bodyPr>
          <a:lstStyle/>
          <a:p>
            <a:r>
              <a:rPr lang="en-US" sz="2000" b="1" i="1" dirty="0"/>
              <a:t>Symmetrical enlargement of thyroid gland</a:t>
            </a:r>
          </a:p>
          <a:p>
            <a:r>
              <a:rPr lang="en-US" sz="2000" b="1" i="1" dirty="0"/>
              <a:t>Cut-surface is homogenous, soft and appear meaty</a:t>
            </a:r>
          </a:p>
          <a:p>
            <a:r>
              <a:rPr lang="en-US" sz="2000" b="1" i="1" dirty="0"/>
              <a:t>Hyperplasia  and hypertrophy of follicular cells</a:t>
            </a:r>
          </a:p>
        </p:txBody>
      </p:sp>
      <p:sp>
        <p:nvSpPr>
          <p:cNvPr id="7" name="Rounded Rectangle 6"/>
          <p:cNvSpPr/>
          <p:nvPr/>
        </p:nvSpPr>
        <p:spPr>
          <a:xfrm>
            <a:off x="1475656" y="332656"/>
            <a:ext cx="6264696" cy="57606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bg1"/>
                </a:solidFill>
              </a:rPr>
              <a:t>Grave’s Disease - Gross</a:t>
            </a:r>
            <a:endParaRPr lang="en-US" sz="3200" i="1" dirty="0">
              <a:solidFill>
                <a:schemeClr val="bg1"/>
              </a:solidFill>
            </a:endParaRPr>
          </a:p>
        </p:txBody>
      </p: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Tree>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0418" name="Picture 2" descr="http://library.med.utah.edu/WebPath/jpeg4/ENDO022.jpg"/>
          <p:cNvPicPr>
            <a:picLocks noChangeAspect="1" noChangeArrowheads="1"/>
          </p:cNvPicPr>
          <p:nvPr/>
        </p:nvPicPr>
        <p:blipFill>
          <a:blip r:embed="rId2" cstate="print"/>
          <a:srcRect/>
          <a:stretch>
            <a:fillRect/>
          </a:stretch>
        </p:blipFill>
        <p:spPr bwMode="auto">
          <a:xfrm>
            <a:off x="1222861" y="1124744"/>
            <a:ext cx="6445483" cy="4233046"/>
          </a:xfrm>
          <a:prstGeom prst="rect">
            <a:avLst/>
          </a:prstGeom>
          <a:noFill/>
          <a:ln w="28575">
            <a:solidFill>
              <a:schemeClr val="tx1"/>
            </a:solidFill>
          </a:ln>
        </p:spPr>
      </p:pic>
      <p:sp>
        <p:nvSpPr>
          <p:cNvPr id="7" name="Rounded Rectangle 6"/>
          <p:cNvSpPr/>
          <p:nvPr/>
        </p:nvSpPr>
        <p:spPr>
          <a:xfrm>
            <a:off x="1475656" y="332656"/>
            <a:ext cx="6264696" cy="57606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bg1"/>
                </a:solidFill>
              </a:rPr>
              <a:t>Grave’s Disease - LPF</a:t>
            </a:r>
            <a:endParaRPr lang="en-US" sz="3200" i="1" dirty="0">
              <a:solidFill>
                <a:schemeClr val="bg1"/>
              </a:solidFill>
            </a:endParaRPr>
          </a:p>
        </p:txBody>
      </p:sp>
      <p:sp>
        <p:nvSpPr>
          <p:cNvPr id="8" name="Rectangle 7"/>
          <p:cNvSpPr/>
          <p:nvPr/>
        </p:nvSpPr>
        <p:spPr>
          <a:xfrm>
            <a:off x="899592" y="5345921"/>
            <a:ext cx="6912768" cy="1323439"/>
          </a:xfrm>
          <a:prstGeom prst="rect">
            <a:avLst/>
          </a:prstGeom>
        </p:spPr>
        <p:txBody>
          <a:bodyPr wrap="square">
            <a:spAutoFit/>
          </a:bodyPr>
          <a:lstStyle/>
          <a:p>
            <a:pPr algn="ctr"/>
            <a:r>
              <a:rPr lang="en-US" sz="2000" b="1" i="1" dirty="0"/>
              <a:t>A diffusely enlarged thyroid gland associated with hyperthyroidism is known as Graves disease. At LPF, note the prominent </a:t>
            </a:r>
            <a:r>
              <a:rPr lang="en-US" sz="2000" b="1" i="1" dirty="0">
                <a:solidFill>
                  <a:srgbClr val="FF0000"/>
                </a:solidFill>
              </a:rPr>
              <a:t>infoldings</a:t>
            </a:r>
            <a:r>
              <a:rPr lang="en-US" sz="2000" b="1" i="1" dirty="0"/>
              <a:t> of the hyperplastic follicular epithelium</a:t>
            </a:r>
          </a:p>
        </p:txBody>
      </p:sp>
      <p:sp>
        <p:nvSpPr>
          <p:cNvPr id="11" name="Right Arrow 10"/>
          <p:cNvSpPr/>
          <p:nvPr/>
        </p:nvSpPr>
        <p:spPr>
          <a:xfrm>
            <a:off x="1979712" y="3110079"/>
            <a:ext cx="576064"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Tree>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4034" name="Picture 5"/>
          <p:cNvPicPr>
            <a:picLocks noChangeAspect="1" noChangeArrowheads="1"/>
          </p:cNvPicPr>
          <p:nvPr/>
        </p:nvPicPr>
        <p:blipFill>
          <a:blip r:embed="rId3" cstate="print"/>
          <a:srcRect/>
          <a:stretch>
            <a:fillRect/>
          </a:stretch>
        </p:blipFill>
        <p:spPr bwMode="auto">
          <a:xfrm>
            <a:off x="899592" y="980728"/>
            <a:ext cx="7272808" cy="4104456"/>
          </a:xfrm>
          <a:prstGeom prst="rect">
            <a:avLst/>
          </a:prstGeom>
          <a:noFill/>
          <a:ln w="28575">
            <a:solidFill>
              <a:schemeClr val="tx1"/>
            </a:solidFill>
            <a:miter lim="800000"/>
            <a:headEnd/>
            <a:tailEnd/>
          </a:ln>
        </p:spPr>
      </p:pic>
      <p:sp>
        <p:nvSpPr>
          <p:cNvPr id="4" name="Rectangle 3"/>
          <p:cNvSpPr/>
          <p:nvPr/>
        </p:nvSpPr>
        <p:spPr>
          <a:xfrm>
            <a:off x="539552" y="5157192"/>
            <a:ext cx="7632848" cy="1631216"/>
          </a:xfrm>
          <a:prstGeom prst="rect">
            <a:avLst/>
          </a:prstGeom>
        </p:spPr>
        <p:txBody>
          <a:bodyPr wrap="square">
            <a:spAutoFit/>
          </a:bodyPr>
          <a:lstStyle/>
          <a:p>
            <a:pPr algn="ctr"/>
            <a:r>
              <a:rPr lang="en-US" sz="2000" b="1" i="1" dirty="0"/>
              <a:t>Section shows thyroid follicles lined by columnar and high cuboidal cells with evidence of peripheral vacuoles within the intrafollicular colloid material . Note the presence of  peripheral smaller thyroid follicles devoid of colloid but lined by similar cells</a:t>
            </a:r>
          </a:p>
        </p:txBody>
      </p:sp>
      <p:sp>
        <p:nvSpPr>
          <p:cNvPr id="5" name="Rounded Rectangle 4"/>
          <p:cNvSpPr/>
          <p:nvPr/>
        </p:nvSpPr>
        <p:spPr>
          <a:xfrm>
            <a:off x="1475656" y="260648"/>
            <a:ext cx="6264696" cy="57606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bg1"/>
                </a:solidFill>
              </a:rPr>
              <a:t>Grave’s Disease - HPF</a:t>
            </a:r>
            <a:endParaRPr lang="en-US" sz="3200" i="1" dirty="0">
              <a:solidFill>
                <a:schemeClr val="bg1"/>
              </a:solidFill>
            </a:endParaRPr>
          </a:p>
        </p:txBody>
      </p: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9" name="TextBox 8"/>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34482"/>
            <a:ext cx="2869787" cy="883567"/>
          </a:xfrm>
        </p:spPr>
        <p:txBody>
          <a:bodyPr/>
          <a:lstStyle/>
          <a:p>
            <a:pPr algn="l"/>
            <a:r>
              <a:rPr lang="en-GB" b="1" u="sng" dirty="0">
                <a:effectLst>
                  <a:outerShdw blurRad="38100" dist="38100" dir="2700000" algn="tl">
                    <a:srgbClr val="000000">
                      <a:alpha val="43137"/>
                    </a:srgbClr>
                  </a:outerShdw>
                </a:effectLst>
              </a:rPr>
              <a:t>Objectives:</a:t>
            </a:r>
          </a:p>
        </p:txBody>
      </p:sp>
      <p:sp>
        <p:nvSpPr>
          <p:cNvPr id="4" name="Rectangle 3"/>
          <p:cNvSpPr/>
          <p:nvPr/>
        </p:nvSpPr>
        <p:spPr>
          <a:xfrm>
            <a:off x="1259632" y="1124744"/>
            <a:ext cx="7416824" cy="4835170"/>
          </a:xfrm>
          <a:prstGeom prst="rect">
            <a:avLst/>
          </a:prstGeom>
        </p:spPr>
        <p:txBody>
          <a:bodyPr wrap="square">
            <a:spAutoFit/>
          </a:bodyPr>
          <a:lstStyle/>
          <a:p>
            <a:pPr>
              <a:lnSpc>
                <a:spcPct val="115000"/>
              </a:lnSpc>
            </a:pPr>
            <a:r>
              <a:rPr lang="en-US" sz="2800" b="1"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Arial" panose="020B0604020202020204" pitchFamily="34" charset="0"/>
              </a:rPr>
              <a:t>At the end of the practical sessions of the endocrine block, the students will be able to:</a:t>
            </a:r>
            <a:endParaRPr lang="en-GB"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1200" dirty="0">
                <a:latin typeface="Book Antiqua" panose="02040602050305030304" pitchFamily="18" charset="0"/>
                <a:ea typeface="Calibri" panose="020F0502020204030204" pitchFamily="34" charset="0"/>
                <a:cs typeface="Arial" panose="020B0604020202020204" pitchFamily="34" charset="0"/>
              </a:rPr>
              <a:t> </a:t>
            </a:r>
            <a:endParaRPr lang="en-GB" sz="11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US" sz="2800" dirty="0">
                <a:latin typeface="Book Antiqua" panose="02040602050305030304" pitchFamily="18" charset="0"/>
                <a:ea typeface="Calibri" panose="020F0502020204030204" pitchFamily="34" charset="0"/>
                <a:cs typeface="Arial" panose="020B0604020202020204" pitchFamily="34" charset="0"/>
              </a:rPr>
              <a:t>Identify the gross macroscopic picture of thyroid and suprarenal nodules.</a:t>
            </a:r>
            <a:endParaRPr lang="en-GB"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US" sz="2800" dirty="0">
                <a:latin typeface="Book Antiqua" panose="02040602050305030304" pitchFamily="18" charset="0"/>
                <a:ea typeface="Calibri" panose="020F0502020204030204" pitchFamily="34" charset="0"/>
                <a:cs typeface="Arial" panose="020B0604020202020204" pitchFamily="34" charset="0"/>
              </a:rPr>
              <a:t>Describe the microscopic picture of thyroid adenomas and carcinomas.</a:t>
            </a:r>
            <a:endParaRPr lang="en-GB"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US" sz="2800" dirty="0">
                <a:latin typeface="Book Antiqua" panose="02040602050305030304" pitchFamily="18" charset="0"/>
                <a:ea typeface="Calibri" panose="020F0502020204030204" pitchFamily="34" charset="0"/>
                <a:cs typeface="Arial" panose="020B0604020202020204" pitchFamily="34" charset="0"/>
              </a:rPr>
              <a:t>Recognize the histopathological changes found in thyroid and suprarenal tumors.</a:t>
            </a:r>
            <a:endParaRPr lang="en-GB"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76454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67544" y="4976008"/>
            <a:ext cx="7776864" cy="1261884"/>
          </a:xfrm>
          <a:prstGeom prst="rect">
            <a:avLst/>
          </a:prstGeom>
        </p:spPr>
        <p:txBody>
          <a:bodyPr wrap="square">
            <a:spAutoFit/>
          </a:bodyPr>
          <a:lstStyle/>
          <a:p>
            <a:pPr algn="ctr"/>
            <a:r>
              <a:rPr lang="en-US" b="1" i="1" dirty="0"/>
              <a:t>The tall columnar thyroid epithelium in Graves disease lines the </a:t>
            </a:r>
            <a:r>
              <a:rPr lang="en-US" sz="2000" b="1" i="1" dirty="0">
                <a:solidFill>
                  <a:srgbClr val="000099"/>
                </a:solidFill>
              </a:rPr>
              <a:t>hyperplastic infoldings </a:t>
            </a:r>
            <a:r>
              <a:rPr lang="en-US" b="1" i="1" dirty="0"/>
              <a:t>into the colloid. Note the </a:t>
            </a:r>
            <a:r>
              <a:rPr lang="en-US" sz="2000" b="1" i="1" dirty="0">
                <a:solidFill>
                  <a:srgbClr val="FF0000"/>
                </a:solidFill>
              </a:rPr>
              <a:t>clear vacuoles</a:t>
            </a:r>
            <a:r>
              <a:rPr lang="en-US" b="1" i="1" dirty="0"/>
              <a:t> in the colloid next to the epithelium where the increased activity of the epithelium to produce increased thyroid hormone has led to scalloping out of the colloid in the follicle.</a:t>
            </a:r>
          </a:p>
        </p:txBody>
      </p:sp>
      <p:pic>
        <p:nvPicPr>
          <p:cNvPr id="64514" name="Picture 2" descr="http://library.med.utah.edu/WebPath/jpeg4/ENDO023.jpg"/>
          <p:cNvPicPr>
            <a:picLocks noChangeAspect="1" noChangeArrowheads="1"/>
          </p:cNvPicPr>
          <p:nvPr/>
        </p:nvPicPr>
        <p:blipFill>
          <a:blip r:embed="rId2" cstate="print"/>
          <a:srcRect/>
          <a:stretch>
            <a:fillRect/>
          </a:stretch>
        </p:blipFill>
        <p:spPr bwMode="auto">
          <a:xfrm>
            <a:off x="1140104" y="977687"/>
            <a:ext cx="6840760" cy="3915860"/>
          </a:xfrm>
          <a:prstGeom prst="rect">
            <a:avLst/>
          </a:prstGeom>
          <a:noFill/>
          <a:ln w="28575">
            <a:solidFill>
              <a:schemeClr val="tx1"/>
            </a:solidFill>
          </a:ln>
        </p:spPr>
      </p:pic>
      <p:sp>
        <p:nvSpPr>
          <p:cNvPr id="4" name="Rounded Rectangle 3"/>
          <p:cNvSpPr/>
          <p:nvPr/>
        </p:nvSpPr>
        <p:spPr>
          <a:xfrm>
            <a:off x="1475656" y="260648"/>
            <a:ext cx="6264696" cy="57606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bg1"/>
                </a:solidFill>
              </a:rPr>
              <a:t>Grave’s Disease - HPF</a:t>
            </a:r>
            <a:endParaRPr lang="en-US" sz="3200" i="1" dirty="0">
              <a:solidFill>
                <a:schemeClr val="bg1"/>
              </a:solidFill>
            </a:endParaRPr>
          </a:p>
        </p:txBody>
      </p:sp>
      <p:sp>
        <p:nvSpPr>
          <p:cNvPr id="5" name="Right Arrow 4"/>
          <p:cNvSpPr/>
          <p:nvPr/>
        </p:nvSpPr>
        <p:spPr>
          <a:xfrm rot="10619535">
            <a:off x="3353135" y="1284004"/>
            <a:ext cx="421505" cy="21198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4048240">
            <a:off x="3669320" y="3847147"/>
            <a:ext cx="408907" cy="171820"/>
          </a:xfrm>
          <a:prstGeom prst="rightArrow">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5696" y="3124200"/>
            <a:ext cx="6622504" cy="1096888"/>
          </a:xfrm>
        </p:spPr>
        <p:txBody>
          <a:bodyPr>
            <a:normAutofit/>
          </a:bodyPr>
          <a:lstStyle/>
          <a:p>
            <a:pPr algn="ctr"/>
            <a:r>
              <a:rPr lang="en-US" sz="4400" b="1" i="1" dirty="0">
                <a:solidFill>
                  <a:srgbClr val="660033"/>
                </a:solidFill>
                <a:effectLst>
                  <a:outerShdw blurRad="38100" dist="38100" dir="2700000" algn="tl">
                    <a:srgbClr val="000000">
                      <a:alpha val="43137"/>
                    </a:srgbClr>
                  </a:outerShdw>
                </a:effectLst>
              </a:rPr>
              <a:t>3- Hashimoto’s Thyroiditis</a:t>
            </a:r>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6322" name="Picture 2" descr="http://library.med.utah.edu/WebPath/jpeg4/ENDO016.jpg"/>
          <p:cNvPicPr>
            <a:picLocks noChangeAspect="1" noChangeArrowheads="1"/>
          </p:cNvPicPr>
          <p:nvPr/>
        </p:nvPicPr>
        <p:blipFill>
          <a:blip r:embed="rId2" cstate="print"/>
          <a:srcRect/>
          <a:stretch>
            <a:fillRect/>
          </a:stretch>
        </p:blipFill>
        <p:spPr bwMode="auto">
          <a:xfrm>
            <a:off x="1547664" y="1124744"/>
            <a:ext cx="5760640" cy="3872855"/>
          </a:xfrm>
          <a:prstGeom prst="rect">
            <a:avLst/>
          </a:prstGeom>
          <a:noFill/>
        </p:spPr>
      </p:pic>
      <p:sp>
        <p:nvSpPr>
          <p:cNvPr id="6" name="Rectangle 5"/>
          <p:cNvSpPr/>
          <p:nvPr/>
        </p:nvSpPr>
        <p:spPr>
          <a:xfrm>
            <a:off x="611560" y="4987042"/>
            <a:ext cx="7416824" cy="1754326"/>
          </a:xfrm>
          <a:prstGeom prst="rect">
            <a:avLst/>
          </a:prstGeom>
        </p:spPr>
        <p:txBody>
          <a:bodyPr wrap="square">
            <a:spAutoFit/>
          </a:bodyPr>
          <a:lstStyle/>
          <a:p>
            <a:pPr algn="ctr"/>
            <a:r>
              <a:rPr lang="en-US" b="1" i="1" dirty="0"/>
              <a:t>This symmetrically small thyroid gland demonstrates atrophy. This patient was hypothyroid. This is the end result of Hashimoto's thyroiditis. Initially, the thyroid is enlarged and there may be transient hyperthyroidism, followed by a euthyroid state and then hypothyroidism with eventual atrophy years later.</a:t>
            </a:r>
          </a:p>
        </p:txBody>
      </p:sp>
      <p:sp>
        <p:nvSpPr>
          <p:cNvPr id="8" name="Rounded Rectangle 7"/>
          <p:cNvSpPr/>
          <p:nvPr/>
        </p:nvSpPr>
        <p:spPr>
          <a:xfrm>
            <a:off x="1619672" y="404664"/>
            <a:ext cx="5472608" cy="504056"/>
          </a:xfrm>
          <a:prstGeom prst="round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bg1"/>
                </a:solidFill>
              </a:rPr>
              <a:t>Hashimoto's Thyroiditis, Gross </a:t>
            </a:r>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Tree>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4345" name="Picture 9"/>
          <p:cNvPicPr>
            <a:picLocks noGrp="1" noChangeAspect="1" noChangeArrowheads="1"/>
          </p:cNvPicPr>
          <p:nvPr>
            <p:ph sz="half" idx="1"/>
          </p:nvPr>
        </p:nvPicPr>
        <p:blipFill>
          <a:blip r:embed="rId2" cstate="print"/>
          <a:srcRect/>
          <a:stretch>
            <a:fillRect/>
          </a:stretch>
        </p:blipFill>
        <p:spPr>
          <a:xfrm>
            <a:off x="1691680" y="1052736"/>
            <a:ext cx="5256584" cy="4464496"/>
          </a:xfrm>
        </p:spPr>
      </p:pic>
      <p:sp>
        <p:nvSpPr>
          <p:cNvPr id="6" name="Rounded Rectangle 5"/>
          <p:cNvSpPr/>
          <p:nvPr/>
        </p:nvSpPr>
        <p:spPr>
          <a:xfrm>
            <a:off x="1835696" y="332656"/>
            <a:ext cx="5112568" cy="504056"/>
          </a:xfrm>
          <a:prstGeom prst="round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bg1"/>
                </a:solidFill>
              </a:rPr>
              <a:t>Hashimoto's Thyroiditis - Gross </a:t>
            </a:r>
          </a:p>
        </p:txBody>
      </p:sp>
      <p:sp>
        <p:nvSpPr>
          <p:cNvPr id="8" name="Rectangle 7"/>
          <p:cNvSpPr/>
          <p:nvPr/>
        </p:nvSpPr>
        <p:spPr>
          <a:xfrm>
            <a:off x="1691680" y="5589240"/>
            <a:ext cx="6696744" cy="1015663"/>
          </a:xfrm>
          <a:prstGeom prst="rect">
            <a:avLst/>
          </a:prstGeom>
        </p:spPr>
        <p:txBody>
          <a:bodyPr wrap="square">
            <a:spAutoFit/>
          </a:bodyPr>
          <a:lstStyle/>
          <a:p>
            <a:pPr>
              <a:buFont typeface="Arial" pitchFamily="34" charset="0"/>
              <a:buChar char="•"/>
            </a:pPr>
            <a:r>
              <a:rPr lang="en-US" sz="2000" b="1" i="1" dirty="0"/>
              <a:t>  Diffuse enlargement.</a:t>
            </a:r>
          </a:p>
          <a:p>
            <a:pPr>
              <a:buFont typeface="Arial" pitchFamily="34" charset="0"/>
              <a:buChar char="•"/>
            </a:pPr>
            <a:r>
              <a:rPr lang="en-US" sz="2000" b="1" i="1" dirty="0"/>
              <a:t>  Firm or rubbery.</a:t>
            </a:r>
          </a:p>
          <a:p>
            <a:pPr>
              <a:buFont typeface="Arial" pitchFamily="34" charset="0"/>
              <a:buChar char="•"/>
            </a:pPr>
            <a:r>
              <a:rPr lang="en-US" sz="2000" b="1" i="1" dirty="0"/>
              <a:t>  Pale, yellow-tan, firm &amp; somewhat nodular cut surface</a:t>
            </a:r>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Tree>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7346" name="Picture 2" descr="http://library.med.utah.edu/WebPath/jpeg4/ENDO017.jpg"/>
          <p:cNvPicPr>
            <a:picLocks noChangeAspect="1" noChangeArrowheads="1"/>
          </p:cNvPicPr>
          <p:nvPr/>
        </p:nvPicPr>
        <p:blipFill>
          <a:blip r:embed="rId2" cstate="print"/>
          <a:srcRect/>
          <a:stretch>
            <a:fillRect/>
          </a:stretch>
        </p:blipFill>
        <p:spPr bwMode="auto">
          <a:xfrm>
            <a:off x="1115616" y="980728"/>
            <a:ext cx="6768752" cy="4248472"/>
          </a:xfrm>
          <a:prstGeom prst="rect">
            <a:avLst/>
          </a:prstGeom>
          <a:noFill/>
          <a:ln w="28575">
            <a:solidFill>
              <a:schemeClr val="tx1"/>
            </a:solidFill>
          </a:ln>
        </p:spPr>
      </p:pic>
      <p:sp>
        <p:nvSpPr>
          <p:cNvPr id="6" name="Rectangle 5"/>
          <p:cNvSpPr/>
          <p:nvPr/>
        </p:nvSpPr>
        <p:spPr>
          <a:xfrm>
            <a:off x="539552" y="5264040"/>
            <a:ext cx="7560840" cy="1477328"/>
          </a:xfrm>
          <a:prstGeom prst="rect">
            <a:avLst/>
          </a:prstGeom>
        </p:spPr>
        <p:txBody>
          <a:bodyPr wrap="square">
            <a:spAutoFit/>
          </a:bodyPr>
          <a:lstStyle/>
          <a:p>
            <a:pPr algn="ctr"/>
            <a:r>
              <a:rPr lang="en-US" b="1" i="1" dirty="0"/>
              <a:t>This view shows an early stage of Hashimoto thyroiditis with prominent lymphoid follicles containing large, active germinal centers. In this autoimmune disease, antithyroglobulin and antimicrosomal (thyroid peroxidase) autoantibodies can often be detected in serum. </a:t>
            </a:r>
          </a:p>
        </p:txBody>
      </p:sp>
      <p:sp>
        <p:nvSpPr>
          <p:cNvPr id="7" name="Rounded Rectangle 6"/>
          <p:cNvSpPr/>
          <p:nvPr/>
        </p:nvSpPr>
        <p:spPr>
          <a:xfrm>
            <a:off x="1907704" y="260648"/>
            <a:ext cx="5688632" cy="603448"/>
          </a:xfrm>
          <a:prstGeom prst="round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rPr>
              <a:t>Hashimoto's Thyroiditis - LPF </a:t>
            </a:r>
          </a:p>
        </p:txBody>
      </p:sp>
      <p:sp>
        <p:nvSpPr>
          <p:cNvPr id="10" name="TextBox 9"/>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Tree>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8370" name="Picture 2" descr="http://library.med.utah.edu/WebPath/jpeg4/ENDO018.jpg"/>
          <p:cNvPicPr>
            <a:picLocks noChangeAspect="1" noChangeArrowheads="1"/>
          </p:cNvPicPr>
          <p:nvPr/>
        </p:nvPicPr>
        <p:blipFill>
          <a:blip r:embed="rId2" cstate="print"/>
          <a:srcRect/>
          <a:stretch>
            <a:fillRect/>
          </a:stretch>
        </p:blipFill>
        <p:spPr bwMode="auto">
          <a:xfrm>
            <a:off x="1185225" y="980727"/>
            <a:ext cx="6627135" cy="4248473"/>
          </a:xfrm>
          <a:prstGeom prst="rect">
            <a:avLst/>
          </a:prstGeom>
          <a:noFill/>
          <a:ln w="28575">
            <a:solidFill>
              <a:schemeClr val="tx1"/>
            </a:solidFill>
          </a:ln>
        </p:spPr>
      </p:pic>
      <p:sp>
        <p:nvSpPr>
          <p:cNvPr id="3" name="Rounded Rectangle 2"/>
          <p:cNvSpPr/>
          <p:nvPr/>
        </p:nvSpPr>
        <p:spPr>
          <a:xfrm>
            <a:off x="1979712" y="260648"/>
            <a:ext cx="5472608" cy="504056"/>
          </a:xfrm>
          <a:prstGeom prst="round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rPr>
              <a:t>Hashimoto's Thyroiditis - HPF </a:t>
            </a:r>
          </a:p>
        </p:txBody>
      </p:sp>
      <p:sp>
        <p:nvSpPr>
          <p:cNvPr id="4" name="Rectangle 3"/>
          <p:cNvSpPr/>
          <p:nvPr/>
        </p:nvSpPr>
        <p:spPr>
          <a:xfrm>
            <a:off x="899592" y="5301208"/>
            <a:ext cx="7200800" cy="1477328"/>
          </a:xfrm>
          <a:prstGeom prst="rect">
            <a:avLst/>
          </a:prstGeom>
        </p:spPr>
        <p:txBody>
          <a:bodyPr wrap="square">
            <a:spAutoFit/>
          </a:bodyPr>
          <a:lstStyle/>
          <a:p>
            <a:pPr algn="ctr"/>
            <a:r>
              <a:rPr lang="en-US" b="1" i="1" dirty="0"/>
              <a:t>This HPF view demonstrates the pink Hürthle cells at the center and right. The lymphoid follicle is at the left. Increased interstitial connective tissue. Hashimoto's thyroiditis initially leads to painless enlargement of the thyroid, followed by atrophy years later.</a:t>
            </a:r>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780928"/>
            <a:ext cx="5526360" cy="1728192"/>
          </a:xfrm>
        </p:spPr>
        <p:txBody>
          <a:bodyPr>
            <a:noAutofit/>
          </a:bodyPr>
          <a:lstStyle/>
          <a:p>
            <a:pPr algn="ctr"/>
            <a:r>
              <a:rPr lang="en-US" sz="4400" b="1" i="1" dirty="0">
                <a:solidFill>
                  <a:srgbClr val="000099"/>
                </a:solidFill>
                <a:effectLst>
                  <a:outerShdw blurRad="38100" dist="38100" dir="2700000" algn="tl">
                    <a:srgbClr val="000000">
                      <a:alpha val="43137"/>
                    </a:srgbClr>
                  </a:outerShdw>
                </a:effectLst>
              </a:rPr>
              <a:t>4- Follicular Adenoma</a:t>
            </a:r>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hQSERQUEhQUFBUUFBcUFBQVFRQUFRQUFxQVFRUUFxcXHCYeFxkkGhQUHy8gJCcpLCwsFR4xNTAqNSYrLCkBCQoKDgwOGg8PGikkHCQpLCwpKSksLCkpLCkpKSkpKSwpKSwsKSwpLCkpKSwpKSwpKSwpKSwsKSwsLCwpLCkpLP/AABEIAMIBAwMBIgACEQEDEQH/xAAbAAACAwEBAQAAAAAAAAAAAAADBAACBQEGB//EADgQAAIBAgMFBgQGAQQDAAAAAAABAgMRBCExBRJBUWEicYGRofATscHRBhQyUmLx4RUWI6IzQnL/xAAbAQACAwEBAQAAAAAAAAAAAAABAgADBAUGB//EACwRAAICAQMCBAUFAQAAAAAAAAABAhEDBBIxIUEFIlFxExQyYfBSkaGx0Qb/2gAMAwEAAhEDEQA/AMCvt+qoqKs2tJK9/HhbpmY2JxMqjvK1/wCKUV5INi8Zd2XixRsvc3I4mokr2xfuBrvITcd5P3wYXG1RelUsn1f0M+Tg1aCPnTZrwxW9hFTvZ7ri+670S6GTRjZ2eqGaW0lGNt0Tp4neqSby0KE3Ts7copNGhTiGiUpq6DWKLLkiyQYDEPCORAhaLNDDmfTRoYWJU0OjTw6HqMRPDxHaYAl374AazyDSQvViU5H0DFAZAKgeXcBqCLgjAlajvYtNZFYx0HjyVZOAS1OnZxs2iJHpFwfNMl7nfJGccDqRExiuy0UEpg0EgiAK1IlWgoNrIgGJY7gBxkb0l1dlb0CY15D+ycLvuF9IvefW2nq/QDdG3TrzR9zawGG3KcIftil48RuMSQQWMTOdVldwgaxCCnyhRAVmHk7IWkywSHIpiVmBTsOVoXAunYSUbN+LLspoXnX5LxFYVd2aGq1PUSxEbWEcUuh0Y5nN2z0eEldDkUZOya14ryNmJhkqZ0odUUaC02UmSEhLLdvQPT1NPDZGXQlma+EgVt9RkjUw7HIxE6CHqaFsNElEXqjUkLVUVzChWbAzeaDyiBmsxewCkkZ208a6e7u6t+nE0mecr0p18Q0otJPdUmnay1fnctxQc30KcmWGLzTdI361ZTUZcbZgmVWHUOytEXZ3cMHCCiz594hnjn1EskFSZESxEzrLjCdsXiDQREAdvmcqLUky8s14ACZOKfzNjZUt2N0YtWXa8TdwkewLPg3adedGnTxFwixduAnRuhilHe11KDosP+cXJkAbpAinzOrMCScjiRYOlSLIDiXZB90BiY5EGh9QvVjlvLi7fYTrQun0Gd52twAyiHKuGdCHQLsapa6PSYdZHmdmxtJnqcKsjk6h0zuabrEtKmAcWjR+GBnQMqma9oPC6m1hEZlChY1sKskG7FqjTw6HYMVw6GL9AMZI7KQtVkHcgNRFcuoaF2AqMYkgUhWxVEWqPO3MLSjbTQFU/Uu8BtXaSo0pT4pWiucnkvv4HW0FbGzyHj6lPNjxr0/tnasruTXM5F5HlNjbYlGSjNtxbsnyl16M9VTlkdGLs4Op08sEtsi8FmXSzK8i/EcyFWdTOSOIhAs1c7DSxWLOxeYCGNiuzO3U9Dg86Zhbbp2lfuNnZVTsCT4OjgrdF+4/RGKWVxaksxgpNzLtHCECKfKkgiRRBEWIZnbFZJM7c4hgGfVha/eCq6mhXppmZWqZsSRvxS3JUE2f+o9NhEeawP6j0mDeRytVyeh0f0GlE7unKYWKOebjtGmaGGhkLUkaFCA1kaHcPHIM4lKKDpBtkSF5IHNDLjcDOPuwrYaFWgM0GksyTplbYUjOrrR8jxW39qqtNqP6I/p/k+Mj3WIjk+J80xVLclJcpNeTOnop+VxORrdPF5Y5XylRWeSVnn9mey2Ji9+mr68TxO9meo/DTupPhc6WN0zheJ41LDu7o9E9DrBplrmk8sdZDtTocsQBIllIrA4iEKbTo70U/A7sOpZWDKN4NCuAluyzFatGjHPbT+5uwyL3BLMspGc7LGUQC2QgtHzJIuikUEUXyLNyXcf4cnwmQiLfDfJl1h5cgPLBctDx02aXEX+wvV0Zi1Fmz0iwLeoGrsdf+qu/Nmeeqx8I6em0OZfUqMfCPM9JgZmfV2PWgt505qC42yXG/QcwJj1D3KzsaWOxUbVIOkAooOkc43DVJD9BCFGQ9QYwB6mw8WLQYemBhRbeBTQ0oFZUhGMZVY6GxNIXg8hSC+J0PnO3Y2xFRfyv5pP6n0fEHgvxThXGq52yklnyaVvlY36KXmZh1a8pjU4Xuew2Dh92iubzPH4WN5d57nD9mNuiO1D1PKeKyexQXcagwgvRqXYa5cjzklTCpE4HISI2EQskVnkWgiVEQBalLMWlG0mFg7MNVgmQYNQq5LyDRkJ0FquegzTd0Z5KmdrTy340H3yC3xTotl1GMtnrkSWBiaccDnnfxCLZ9s/T7HHWP1PYGO9n24f2deDa4XN6GEWsfFPiXWHu1lYb4aGRiYPZjb7UcuSZ6TZ2ChFdmnnzYxClGFskUrbQUUWqKiLTZfGONrNLTw6nzWlZVJJaKTt3Xdj0e1tsOaajppf7HmqULPxKpNNOi6MaNvD5jcYCODZq04ZGPuXgoxsNUWBlE7TmMgUaFOY9hmZdGZpUKg6QKHoEkika6LSmRxRDPxaEoRHcWBUcjO0OJ14mbXw9zXroWjRuNF0I1ZkrY0HnuRT5pWfoFez3bLgrGvToDEcPkXY9Rkg+jMep0WDMvPHr69zzNOhKLd0FUjeqYRC09nrkdCGvkuUcLN4Bjk7jJr+f8M+DzJJjv+noq8Gi35+PeJkl/wA/PtNfsL05FmwssOkUVG4/z0PRlT8Ay/qX8gmxmDug1PZ1+AVYCwVrcb5sSfgWdLo0/wA9hGIWjWvnz16NOzRerg2jN39yq4vSWa6S0fyLt8ciuLKMGDLgk4ZE0OOR0HOOZCs2UbFSjw9orFZZmfHaM1wv4HfzzfB+hgTR6vqPOolmAqY1cDNxeMm1lFvxRjqniM+y1flmNaGSPQV9r24mbiMVKpktOIvh9nyveSfezTp0bLQonL0LEIVKWQtKh7+ppumClT6GZWi50CwiNijmZlHDu90n5M0qOWuQaImglSIFxGpyuhVSIkEvCVh2lXM2VSxIYkZ9B0jZp1w0a/Mx6eKDwxJXYzQ7UlcrLQFCrcvKQJIQXqlqcCOOYaCEIWox9A6iSMbI7KQ8VRVJ2ykwUmi1SYJjiAqswaD/AAbhYUApWKxNULjdDCDEKAxCA1CMpTolnSCnGgigJ0DN2hsuNRWku5rJruZsboOpTGi3F2hZJSVM8BP8M14tpSUktJOTTa6oh7WVHMhf8eRlelgZzpq+ugWjFcrvyRVZ5dAlODTYtG7sWlgE+nyKxwD4sPBPi8/fANCRKQOqEnhczjw3VLvGZytmkVjJ6vj6f2SiWLPCcPpr4hPymXLuL1XbJtZcGrPw5kpyzVvT7B2k3HVQUV3u3gdirtq2mnXg175nVO7lF26cCyvk/B+nDvCoolhIYeL4Wvn5ao5LZq5LPoXlUSl6+gaOJyS6fQVxQVJilTZVN6xXyF6v4dpcLrukzRqV736fYFWqdMlmxdpZGTM3/bbteFTwmvqvsZWIdSlLdnGzejWafcz2+zKkfhReV3e/mxT8RqEqMm9VnF/y4eeniLLEqtDxyO+piYKDauxo5g4dlDDgUSiW7gCgHhkcscYqiK3YR1AUqhNxsJCjYeitsGohY0g0KYSEMwCg4UQqphFEskWIVlVTOuJdkIKwaR3dLkIKV3TkkRzKTmSwUDlDMhVzIMQxo1uWXPiw0ZX1l9fRCkanBjMcRl096IuHGacP7epZR8vQBTq7zstObzK1toRi7Wc5ckvqAFjaiDrQfARliZ8HGP8A2+xWeMnpvd9lYlgZetiUspLx5FFVbXHLihf4l3xbNOhh3ZPK3cNYLAuMpR0s9L8/IPhqdVJKUou3R5hJK1u/yGFCy6hCKfkJNtt5vPT3kEWBl+5+g82XpPPPS9vBitBM+OA/lLz+x17O6vzZo1FYG55FdOx0xKlNU4y3t7JX7OtuOXERqYh1msmop3W883yvbJDG0q6jBvjmvPJfMFg1khZyroWQjfUfoUkkEcCURlRBVkboU+CdVAb+Gd3CbRdwtGkXVMPuHUgNC2CUSWL2OpCNBKpFjsoksEBGQ4jjZLBRxsq5lWwdyWQtOYGcyTYvOYABXI4LOZwcUxviPjp8w9KV5JcXw5LqDpwbt19EGw0LRb4t2XcjQBsam7dmPLN8+iKQoWWWrz8C9JWvfp4+7l41E2/D7/IgDPqVUp2/adcM+9OwpVqt1Zd69NA2FxPB5tejDSI2zkYtNNa6aZ58PQ3cPV7Cduy0u9aJ+TMmqle8bNcuXcXwOMccs2m/7HpAs1ZwzT8P8l4JveXG7XQQ/PW6o7/qmeeTeoUGzWcsl3fUnxPVozZbQvxAVdpqOrz4LV+QkmMa1XE3uubYvUxaSzZkxr1Kn6Y7q5y+y+41T2c7dp7z66eCKpMeKFsTU+JJWvZO/iaGEpWRelg7DVOkVbW+S7ckqRakN00BhD3wDFkUVSkEcSKJyM/Mq5DOhC7KkR1MWhjljpVMskVsh1FWdZXeFYSsmDczs5ApTEsgT4lyjj1Btg3Mlkok0KVQ05gKjCgAHUOHJWOjgMuGN1fd5IvHFt6ZL6CsaKLRsahBueK8gznaHXViVLN34L1Yz8S+SzfvUIBRZO5WvUSzTs0Fr4WbTztySWvieVxuGk5u+9Oztm3a/JJEtepF1Nett+EX+teGYr/umKeSk+5WLYbYeS/4kn1d0Ow2VbSMV4D9AWLP8VOX6aLbCU8diJ6U4xX8m36D9LCP+ojdLCS4L0sK2h1foLYXZ9Sf/kqO37Ydheepr4bAQhovffxOUcHU5pdy+41HZ0uM5P0Qu4NN8nZYiMFnZclx8isMS5aKy5s7/pqWfHmEUUhLHSojjNJtdq2ttS+HxdxjCVEoefoZ0ZXnJrRv+yuVxaYeTXjUI583/kUp1Qu+NuEoN8Qvv/YX3jqmCyUHUrl0wMGETJYSyZEytzqYrIWKNFri8q7392ys02nfl/YjGjFy49zkwQaTEpYlreutP8v6FbHhjlP6QkpA3Ip8Z5ZLO68r5++ZyTISeNwdP87EkxerMLOQrWY6KikqhBSVTMgxDNeKzsjqlfLzFoQ3Flq+IVft8+pqKBn42iWS59B+nUUY5Lw+S9TKxVSzXn4aIkcfr6d+dl6+hGQ3JO0G3ra4J7GUMOqkk7ymtx2yerbv4GZU2o9xq/JebV35WR6HbP4qVbC4WhneDcpO+WS3YpclYrcLaJudiPxVFe8wlGW80vF/QzsRK+nBL1/sboTsr30XyLEh0zTWT0HKdjJjXb3b63v9QzxfIDGNZNeZdTWRm08RkRYrMWiWPTq5Ze8hDEVDlTEZAIU3J3lpy98CMKZFVk00n3h6MLJBYxSJJlMhky8S2+DTO2FCGTLxYGAWMB0hWMQYRsFFlggLXOKRRyOXAELcBKmt7eu+6+Xf6HXIpKQjHjJrgkpCrorPN59e/wC7CykClIRoKm48Mru255X9Xdg5M7KYNQb0TfcrhUbFlNvrJlJ1BarM1qP4frT4bq5v7GrhfwXDWpJy6aL7mqOCcuxnlmhE8RKauQ+lR2BRSsqcfJELvlfuU/M/Y+MyeYXDvt+f0IQRFhXaD7XivkJUXp3shBlwTsXxj7C/+18w8H/yR75fJHCCy5Qq5NOt+nyLN9hkIOOh+nw98CqeZCCPkcagykXmQgwCQfaY5TZ0hTIKL3Ov6MhCssRIlyEFGCxCxIQdCMLEs+JCBAUOTIQASrAviQgrGKs1dm0IvWMX3pM6Q06VJyKM3Bu/k4WXYhp+1EpUktEl4IhDoUc2xiKOshAgBshCEI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ounded Rectangle 5"/>
          <p:cNvSpPr/>
          <p:nvPr/>
        </p:nvSpPr>
        <p:spPr>
          <a:xfrm>
            <a:off x="1835696" y="260648"/>
            <a:ext cx="6096000"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Solitary Thyroid nodule</a:t>
            </a:r>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pic>
        <p:nvPicPr>
          <p:cNvPr id="5" name="Picture 4"/>
          <p:cNvPicPr>
            <a:picLocks noChangeAspect="1"/>
          </p:cNvPicPr>
          <p:nvPr/>
        </p:nvPicPr>
        <p:blipFill>
          <a:blip r:embed="rId2"/>
          <a:stretch>
            <a:fillRect/>
          </a:stretch>
        </p:blipFill>
        <p:spPr>
          <a:xfrm>
            <a:off x="2250033" y="1556792"/>
            <a:ext cx="5267325" cy="3838575"/>
          </a:xfrm>
          <a:prstGeom prst="rect">
            <a:avLst/>
          </a:prstGeom>
        </p:spPr>
      </p:pic>
    </p:spTree>
    <p:extLst>
      <p:ext uri="{BB962C8B-B14F-4D97-AF65-F5344CB8AC3E}">
        <p14:creationId xmlns:p14="http://schemas.microsoft.com/office/powerpoint/2010/main" val="2363934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95536" y="5085184"/>
            <a:ext cx="7920880" cy="1631216"/>
          </a:xfrm>
          <a:prstGeom prst="rect">
            <a:avLst/>
          </a:prstGeom>
        </p:spPr>
        <p:txBody>
          <a:bodyPr wrap="square">
            <a:spAutoFit/>
          </a:bodyPr>
          <a:lstStyle/>
          <a:p>
            <a:pPr algn="ctr"/>
            <a:r>
              <a:rPr lang="en-US" sz="2000" b="1" i="1" dirty="0"/>
              <a:t>A well circumscribed light brown and circular tumor nodule which is surrounded by a thick and whitish capsule</a:t>
            </a:r>
          </a:p>
          <a:p>
            <a:pPr algn="ctr"/>
            <a:r>
              <a:rPr lang="en-US" sz="2000" b="1" i="1" dirty="0"/>
              <a:t>The surrounding thyroid tissue is unremarkable . </a:t>
            </a:r>
          </a:p>
          <a:p>
            <a:pPr algn="ctr"/>
            <a:r>
              <a:rPr lang="en-US" sz="2000" b="1" i="1" dirty="0"/>
              <a:t>The features are consistent with a follicular adenoma of thyroid gland .</a:t>
            </a:r>
          </a:p>
        </p:txBody>
      </p:sp>
      <p:sp>
        <p:nvSpPr>
          <p:cNvPr id="4" name="Rounded Rectangle 3"/>
          <p:cNvSpPr/>
          <p:nvPr/>
        </p:nvSpPr>
        <p:spPr>
          <a:xfrm>
            <a:off x="611560" y="260648"/>
            <a:ext cx="7560840"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Follicular Adenoma – Gross cut section</a:t>
            </a:r>
          </a:p>
        </p:txBody>
      </p:sp>
      <p:pic>
        <p:nvPicPr>
          <p:cNvPr id="30721" name="Picture 1"/>
          <p:cNvPicPr>
            <a:picLocks noChangeAspect="1" noChangeArrowheads="1"/>
          </p:cNvPicPr>
          <p:nvPr/>
        </p:nvPicPr>
        <p:blipFill>
          <a:blip r:embed="rId3" cstate="print"/>
          <a:srcRect/>
          <a:stretch>
            <a:fillRect/>
          </a:stretch>
        </p:blipFill>
        <p:spPr bwMode="auto">
          <a:xfrm>
            <a:off x="251520" y="1052736"/>
            <a:ext cx="4464496" cy="3816424"/>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a:xfrm>
            <a:off x="4860032" y="1052736"/>
            <a:ext cx="3843427" cy="3816424"/>
          </a:xfrm>
          <a:prstGeom prst="rect">
            <a:avLst/>
          </a:prstGeom>
        </p:spPr>
      </p:pic>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683568" y="5157192"/>
            <a:ext cx="7776864" cy="1477328"/>
          </a:xfrm>
          <a:prstGeom prst="rect">
            <a:avLst/>
          </a:prstGeom>
        </p:spPr>
        <p:txBody>
          <a:bodyPr wrap="square">
            <a:spAutoFit/>
          </a:bodyPr>
          <a:lstStyle/>
          <a:p>
            <a:pPr marL="1431925" indent="-1431925"/>
            <a:r>
              <a:rPr lang="en-US" b="1" i="1" dirty="0"/>
              <a:t>The </a:t>
            </a:r>
            <a:r>
              <a:rPr lang="en-US" b="1" i="1" u="sng" dirty="0">
                <a:solidFill>
                  <a:srgbClr val="FF0000"/>
                </a:solidFill>
              </a:rPr>
              <a:t>Red arrow </a:t>
            </a:r>
            <a:r>
              <a:rPr lang="en-US" b="1" i="1" dirty="0"/>
              <a:t>is located within the adenoma. Although composed of follicular cells, little colloid is seen. </a:t>
            </a:r>
          </a:p>
          <a:p>
            <a:pPr marL="1539875" indent="-1539875"/>
            <a:r>
              <a:rPr lang="en-US" b="1" i="1" dirty="0"/>
              <a:t>The </a:t>
            </a:r>
            <a:r>
              <a:rPr lang="en-US" b="1" i="1" u="sng" dirty="0">
                <a:solidFill>
                  <a:srgbClr val="0000FF"/>
                </a:solidFill>
              </a:rPr>
              <a:t>Blue arrow </a:t>
            </a:r>
            <a:r>
              <a:rPr lang="en-US" b="1" i="1" dirty="0"/>
              <a:t>points to the capsule of the adenoma, a few strands of connective tissue. </a:t>
            </a:r>
          </a:p>
          <a:p>
            <a:r>
              <a:rPr lang="en-US" b="1" i="1" dirty="0"/>
              <a:t>The </a:t>
            </a:r>
            <a:r>
              <a:rPr lang="en-US" b="1" i="1" u="sng" dirty="0">
                <a:solidFill>
                  <a:srgbClr val="009900"/>
                </a:solidFill>
              </a:rPr>
              <a:t>Green arrow </a:t>
            </a:r>
            <a:r>
              <a:rPr lang="en-US" b="1" i="1" dirty="0"/>
              <a:t>points to colloid within a large normal follicle.</a:t>
            </a:r>
          </a:p>
        </p:txBody>
      </p:sp>
      <p:sp>
        <p:nvSpPr>
          <p:cNvPr id="4" name="Rounded Rectangle 3"/>
          <p:cNvSpPr/>
          <p:nvPr/>
        </p:nvSpPr>
        <p:spPr>
          <a:xfrm>
            <a:off x="1259632" y="260648"/>
            <a:ext cx="6552728"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Follicular Adenoma – LPF</a:t>
            </a:r>
          </a:p>
        </p:txBody>
      </p:sp>
      <p:sp>
        <p:nvSpPr>
          <p:cNvPr id="5" name="TextBox 4"/>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6" name="TextBox 5"/>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
        <p:nvSpPr>
          <p:cNvPr id="8" name="Left Arrow 7"/>
          <p:cNvSpPr/>
          <p:nvPr/>
        </p:nvSpPr>
        <p:spPr>
          <a:xfrm>
            <a:off x="7308304" y="2996952"/>
            <a:ext cx="504056" cy="360040"/>
          </a:xfrm>
          <a:prstGeom prst="leftArrow">
            <a:avLst/>
          </a:prstGeom>
          <a:solidFill>
            <a:srgbClr val="009900"/>
          </a:solidFill>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9900"/>
              </a:solidFill>
            </a:endParaRPr>
          </a:p>
        </p:txBody>
      </p:sp>
      <p:sp>
        <p:nvSpPr>
          <p:cNvPr id="9" name="Left Arrow 8"/>
          <p:cNvSpPr/>
          <p:nvPr/>
        </p:nvSpPr>
        <p:spPr>
          <a:xfrm>
            <a:off x="5292080" y="1916832"/>
            <a:ext cx="504056" cy="360040"/>
          </a:xfrm>
          <a:prstGeom prst="leftArrow">
            <a:avLst/>
          </a:prstGeom>
          <a:solidFill>
            <a:srgbClr val="0000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0000FF"/>
              </a:solidFill>
            </a:endParaRPr>
          </a:p>
        </p:txBody>
      </p:sp>
      <p:sp>
        <p:nvSpPr>
          <p:cNvPr id="10" name="Right Arrow 9"/>
          <p:cNvSpPr/>
          <p:nvPr/>
        </p:nvSpPr>
        <p:spPr>
          <a:xfrm>
            <a:off x="1835696" y="2348880"/>
            <a:ext cx="576064" cy="360040"/>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stretch>
            <a:fillRect/>
          </a:stretch>
        </p:blipFill>
        <p:spPr>
          <a:xfrm>
            <a:off x="899592" y="1124744"/>
            <a:ext cx="6867525" cy="3705225"/>
          </a:xfrm>
          <a:prstGeom prst="rect">
            <a:avLst/>
          </a:prstGeom>
          <a:ln w="28575">
            <a:solidFill>
              <a:schemeClr val="tx1"/>
            </a:solidFill>
          </a:ln>
        </p:spPr>
      </p:pic>
    </p:spTree>
    <p:extLst>
      <p:ext uri="{BB962C8B-B14F-4D97-AF65-F5344CB8AC3E}">
        <p14:creationId xmlns:p14="http://schemas.microsoft.com/office/powerpoint/2010/main" val="1831053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9632" y="620688"/>
            <a:ext cx="7632848" cy="5896999"/>
          </a:xfrm>
          <a:prstGeom prst="rect">
            <a:avLst/>
          </a:prstGeom>
        </p:spPr>
        <p:txBody>
          <a:bodyPr wrap="square">
            <a:spAutoFit/>
          </a:bodyPr>
          <a:lstStyle/>
          <a:p>
            <a:pPr algn="just">
              <a:lnSpc>
                <a:spcPct val="115000"/>
              </a:lnSpc>
            </a:pPr>
            <a:r>
              <a:rPr lang="en-US" sz="3200" b="1" u="sng"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Arial" panose="020B0604020202020204" pitchFamily="34" charset="0"/>
              </a:rPr>
              <a:t>CONTENTS:</a:t>
            </a:r>
            <a:endParaRPr lang="en-GB"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2800" b="1" dirty="0">
                <a:latin typeface="Book Antiqua" panose="02040602050305030304" pitchFamily="18" charset="0"/>
                <a:ea typeface="Calibri" panose="020F0502020204030204" pitchFamily="34" charset="0"/>
                <a:cs typeface="Arial" panose="020B0604020202020204" pitchFamily="34" charset="0"/>
              </a:rPr>
              <a:t>Gross pathology and histopathology section pictures of:</a:t>
            </a:r>
            <a:endParaRPr lang="en-GB" sz="2800" b="1"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en-US" sz="2400" dirty="0">
                <a:latin typeface="Book Antiqua" panose="02040602050305030304" pitchFamily="18" charset="0"/>
                <a:ea typeface="Calibri" panose="020F0502020204030204" pitchFamily="34" charset="0"/>
                <a:cs typeface="Arial" panose="020B0604020202020204" pitchFamily="34" charset="0"/>
              </a:rPr>
              <a:t> </a:t>
            </a:r>
            <a:endParaRPr lang="en-GB"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buFont typeface="+mj-lt"/>
              <a:buAutoNum type="arabicParenBoth"/>
            </a:pPr>
            <a:r>
              <a:rPr lang="en-US" sz="2400" dirty="0">
                <a:latin typeface="Book Antiqua" panose="02040602050305030304" pitchFamily="18" charset="0"/>
                <a:ea typeface="Calibri" panose="020F0502020204030204" pitchFamily="34" charset="0"/>
                <a:cs typeface="Arial" panose="020B0604020202020204" pitchFamily="34" charset="0"/>
              </a:rPr>
              <a:t> </a:t>
            </a:r>
            <a:r>
              <a:rPr lang="en-US" sz="2800" dirty="0">
                <a:latin typeface="Book Antiqua" panose="02040602050305030304" pitchFamily="18" charset="0"/>
                <a:ea typeface="Calibri" panose="020F0502020204030204" pitchFamily="34" charset="0"/>
                <a:cs typeface="Arial" panose="020B0604020202020204" pitchFamily="34" charset="0"/>
              </a:rPr>
              <a:t>Multinodular goiter.	</a:t>
            </a:r>
            <a:endParaRPr lang="en-GB"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buFont typeface="+mj-lt"/>
              <a:buAutoNum type="arabicParenBoth"/>
            </a:pPr>
            <a:r>
              <a:rPr lang="en-US" sz="2800" dirty="0">
                <a:latin typeface="Book Antiqua" panose="02040602050305030304" pitchFamily="18" charset="0"/>
                <a:ea typeface="Calibri" panose="020F0502020204030204" pitchFamily="34" charset="0"/>
                <a:cs typeface="Arial" panose="020B0604020202020204" pitchFamily="34" charset="0"/>
              </a:rPr>
              <a:t> Hashimoto’s thyroiditis.</a:t>
            </a:r>
          </a:p>
          <a:p>
            <a:pPr marL="342900" lvl="0" indent="-342900" algn="just">
              <a:lnSpc>
                <a:spcPct val="115000"/>
              </a:lnSpc>
              <a:buFont typeface="+mj-lt"/>
              <a:buAutoNum type="arabicParenBoth"/>
            </a:pPr>
            <a:r>
              <a:rPr lang="en-US" sz="2800" dirty="0">
                <a:latin typeface="Book Antiqua" panose="02040602050305030304" pitchFamily="18" charset="0"/>
                <a:ea typeface="Calibri" panose="020F0502020204030204" pitchFamily="34" charset="0"/>
                <a:cs typeface="Arial" panose="020B0604020202020204" pitchFamily="34" charset="0"/>
              </a:rPr>
              <a:t> Papillary thyroid carcinoma.</a:t>
            </a:r>
          </a:p>
          <a:p>
            <a:pPr marL="342900" indent="-342900" algn="just">
              <a:lnSpc>
                <a:spcPct val="115000"/>
              </a:lnSpc>
              <a:buFont typeface="+mj-lt"/>
              <a:buAutoNum type="arabicParenBoth"/>
            </a:pPr>
            <a:r>
              <a:rPr lang="en-US" sz="2800" dirty="0">
                <a:latin typeface="Book Antiqua" panose="02040602050305030304" pitchFamily="18" charset="0"/>
                <a:ea typeface="Calibri" panose="020F0502020204030204" pitchFamily="34" charset="0"/>
                <a:cs typeface="Arial" panose="020B0604020202020204" pitchFamily="34" charset="0"/>
              </a:rPr>
              <a:t> Addison’s disease.</a:t>
            </a:r>
          </a:p>
          <a:p>
            <a:pPr marL="342900" indent="-342900" algn="just">
              <a:lnSpc>
                <a:spcPct val="115000"/>
              </a:lnSpc>
              <a:buFont typeface="+mj-lt"/>
              <a:buAutoNum type="arabicParenBoth"/>
            </a:pPr>
            <a:r>
              <a:rPr lang="en-US" sz="2800" dirty="0">
                <a:latin typeface="Book Antiqua" panose="02040602050305030304" pitchFamily="18" charset="0"/>
                <a:ea typeface="Calibri" panose="020F0502020204030204" pitchFamily="34" charset="0"/>
                <a:cs typeface="Arial" panose="020B0604020202020204" pitchFamily="34" charset="0"/>
              </a:rPr>
              <a:t> Cushing syndrome.</a:t>
            </a:r>
          </a:p>
          <a:p>
            <a:pPr marL="342900" indent="-342900" algn="just">
              <a:lnSpc>
                <a:spcPct val="115000"/>
              </a:lnSpc>
              <a:buFont typeface="+mj-lt"/>
              <a:buAutoNum type="arabicParenBoth"/>
            </a:pPr>
            <a:r>
              <a:rPr lang="en-US" sz="2800" dirty="0">
                <a:latin typeface="Book Antiqua" panose="02040602050305030304" pitchFamily="18" charset="0"/>
                <a:ea typeface="Calibri" panose="020F0502020204030204" pitchFamily="34" charset="0"/>
                <a:cs typeface="Arial" panose="020B0604020202020204" pitchFamily="34" charset="0"/>
              </a:rPr>
              <a:t> Follicular adenoma.</a:t>
            </a:r>
          </a:p>
          <a:p>
            <a:pPr marL="342900" indent="-342900" algn="just">
              <a:lnSpc>
                <a:spcPct val="115000"/>
              </a:lnSpc>
              <a:buFont typeface="+mj-lt"/>
              <a:buAutoNum type="arabicParenBoth"/>
            </a:pPr>
            <a:r>
              <a:rPr lang="en-US" sz="2800" dirty="0">
                <a:latin typeface="Book Antiqua" panose="02040602050305030304" pitchFamily="18" charset="0"/>
                <a:ea typeface="Calibri" panose="020F0502020204030204" pitchFamily="34" charset="0"/>
                <a:cs typeface="Arial" panose="020B0604020202020204" pitchFamily="34" charset="0"/>
              </a:rPr>
              <a:t> Pheochromocytoma.</a:t>
            </a:r>
            <a:endParaRPr lang="en-GB" sz="2800" dirty="0">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5000"/>
              </a:lnSpc>
              <a:buFont typeface="+mj-lt"/>
              <a:buAutoNum type="arabicParenBoth"/>
            </a:pPr>
            <a:endParaRPr lang="en-GB" sz="20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52002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5538" name="Picture 2" descr="http://library.med.utah.edu/WebPath/jpeg4/ENDO025.jpg"/>
          <p:cNvPicPr>
            <a:picLocks noChangeAspect="1" noChangeArrowheads="1"/>
          </p:cNvPicPr>
          <p:nvPr/>
        </p:nvPicPr>
        <p:blipFill>
          <a:blip r:embed="rId2" cstate="print"/>
          <a:srcRect/>
          <a:stretch>
            <a:fillRect/>
          </a:stretch>
        </p:blipFill>
        <p:spPr bwMode="auto">
          <a:xfrm>
            <a:off x="1129648" y="1124744"/>
            <a:ext cx="6682712" cy="3888432"/>
          </a:xfrm>
          <a:prstGeom prst="rect">
            <a:avLst/>
          </a:prstGeom>
          <a:noFill/>
          <a:ln w="28575">
            <a:solidFill>
              <a:schemeClr val="tx1"/>
            </a:solidFill>
          </a:ln>
        </p:spPr>
      </p:pic>
      <p:sp>
        <p:nvSpPr>
          <p:cNvPr id="3" name="Rounded Rectangle 2"/>
          <p:cNvSpPr/>
          <p:nvPr/>
        </p:nvSpPr>
        <p:spPr>
          <a:xfrm>
            <a:off x="1259632" y="260648"/>
            <a:ext cx="6552728"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Follicular Adenoma – HPF</a:t>
            </a:r>
          </a:p>
        </p:txBody>
      </p:sp>
      <p:sp>
        <p:nvSpPr>
          <p:cNvPr id="4" name="Rectangle 3"/>
          <p:cNvSpPr/>
          <p:nvPr/>
        </p:nvSpPr>
        <p:spPr>
          <a:xfrm>
            <a:off x="755576" y="5157192"/>
            <a:ext cx="7344816" cy="1477328"/>
          </a:xfrm>
          <a:prstGeom prst="rect">
            <a:avLst/>
          </a:prstGeom>
        </p:spPr>
        <p:txBody>
          <a:bodyPr wrap="square">
            <a:spAutoFit/>
          </a:bodyPr>
          <a:lstStyle/>
          <a:p>
            <a:pPr algn="ctr"/>
            <a:r>
              <a:rPr lang="en-US" b="1" i="1" dirty="0"/>
              <a:t>Normal thyroid follicles appear at the lower right. The follicular adenoma is at the center to upper left. This adenoma is a well- differentiated neoplasm because it closely resemble normal tissue. The follicles of the adenoma contain colloid, but there is greater variability in size than normal.</a:t>
            </a:r>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708920"/>
            <a:ext cx="6172200" cy="1894362"/>
          </a:xfrm>
        </p:spPr>
        <p:txBody>
          <a:bodyPr>
            <a:normAutofit/>
          </a:bodyPr>
          <a:lstStyle/>
          <a:p>
            <a:pPr algn="ctr"/>
            <a:r>
              <a:rPr lang="en-US" sz="4400" b="1" i="1" dirty="0">
                <a:solidFill>
                  <a:schemeClr val="accent3">
                    <a:lumMod val="50000"/>
                  </a:schemeClr>
                </a:solidFill>
                <a:effectLst>
                  <a:outerShdw blurRad="38100" dist="38100" dir="2700000" algn="tl">
                    <a:srgbClr val="000000">
                      <a:alpha val="43137"/>
                    </a:srgbClr>
                  </a:outerShdw>
                </a:effectLst>
              </a:rPr>
              <a:t>5- Papillary Thyroid Carcinoma</a:t>
            </a:r>
          </a:p>
        </p:txBody>
      </p:sp>
      <p:sp>
        <p:nvSpPr>
          <p:cNvPr id="3" name="TextBox 2"/>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4" name="TextBox 3"/>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99792" y="1052736"/>
            <a:ext cx="4824536" cy="3806860"/>
          </a:xfrm>
          <a:prstGeom prst="rect">
            <a:avLst/>
          </a:prstGeom>
        </p:spPr>
      </p:pic>
      <p:sp>
        <p:nvSpPr>
          <p:cNvPr id="5" name="Rounded Rectangle 4"/>
          <p:cNvSpPr/>
          <p:nvPr/>
        </p:nvSpPr>
        <p:spPr>
          <a:xfrm>
            <a:off x="2339752" y="260648"/>
            <a:ext cx="5688632" cy="57606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Papillary Thyroid Carcinoma</a:t>
            </a:r>
          </a:p>
        </p:txBody>
      </p:sp>
      <p:sp>
        <p:nvSpPr>
          <p:cNvPr id="6" name="Rectangle 5"/>
          <p:cNvSpPr/>
          <p:nvPr/>
        </p:nvSpPr>
        <p:spPr>
          <a:xfrm>
            <a:off x="2826060" y="5445224"/>
            <a:ext cx="4572000" cy="646331"/>
          </a:xfrm>
          <a:prstGeom prst="rect">
            <a:avLst/>
          </a:prstGeom>
        </p:spPr>
        <p:txBody>
          <a:bodyPr>
            <a:spAutoFit/>
          </a:bodyPr>
          <a:lstStyle/>
          <a:p>
            <a:pPr algn="ctr"/>
            <a:r>
              <a:rPr lang="en-US" b="1" i="1" dirty="0">
                <a:latin typeface="arial" panose="020B0604020202020204" pitchFamily="34" charset="0"/>
              </a:rPr>
              <a:t>Huge thyroid swelling due to papillary thyroid carcinoma</a:t>
            </a:r>
            <a:endParaRPr lang="en-US" b="1" i="1" dirty="0"/>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Tree>
    <p:extLst>
      <p:ext uri="{BB962C8B-B14F-4D97-AF65-F5344CB8AC3E}">
        <p14:creationId xmlns:p14="http://schemas.microsoft.com/office/powerpoint/2010/main" val="26761508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23528" y="5373216"/>
            <a:ext cx="7992888" cy="1015663"/>
          </a:xfrm>
          <a:prstGeom prst="rect">
            <a:avLst/>
          </a:prstGeom>
          <a:noFill/>
        </p:spPr>
        <p:txBody>
          <a:bodyPr wrap="square">
            <a:spAutoFit/>
          </a:bodyPr>
          <a:lstStyle/>
          <a:p>
            <a:pPr algn="ctr"/>
            <a:r>
              <a:rPr lang="en-US" sz="2000" b="1" i="1" dirty="0"/>
              <a:t>A relatively well circumscribed pale and firm nodule showing a whitish cut surface with vague scattered  papillary areas .</a:t>
            </a:r>
          </a:p>
        </p:txBody>
      </p:sp>
      <p:sp>
        <p:nvSpPr>
          <p:cNvPr id="5" name="Rounded Rectangle 4"/>
          <p:cNvSpPr/>
          <p:nvPr/>
        </p:nvSpPr>
        <p:spPr>
          <a:xfrm>
            <a:off x="1259632" y="260648"/>
            <a:ext cx="6552728" cy="57606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Papillary Thyroid Carcinoma– Gross</a:t>
            </a:r>
          </a:p>
        </p:txBody>
      </p:sp>
      <p:pic>
        <p:nvPicPr>
          <p:cNvPr id="25602" name="Picture 2"/>
          <p:cNvPicPr>
            <a:picLocks noChangeAspect="1" noChangeArrowheads="1"/>
          </p:cNvPicPr>
          <p:nvPr/>
        </p:nvPicPr>
        <p:blipFill>
          <a:blip r:embed="rId3" cstate="print"/>
          <a:srcRect/>
          <a:stretch>
            <a:fillRect/>
          </a:stretch>
        </p:blipFill>
        <p:spPr bwMode="auto">
          <a:xfrm>
            <a:off x="971600" y="1196753"/>
            <a:ext cx="7056784" cy="3961036"/>
          </a:xfrm>
          <a:prstGeom prst="rect">
            <a:avLst/>
          </a:prstGeom>
          <a:noFill/>
          <a:ln w="28575">
            <a:solidFill>
              <a:schemeClr val="tx1"/>
            </a:solidFill>
            <a:miter lim="800000"/>
            <a:headEnd/>
            <a:tailEnd/>
          </a:ln>
        </p:spPr>
      </p:pic>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p:nvSpPr>
        <p:spPr>
          <a:xfrm>
            <a:off x="755576" y="108362"/>
            <a:ext cx="7488832" cy="94437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Multifocal Papillary Thyroid Carcinoma– Gross cut section</a:t>
            </a:r>
          </a:p>
        </p:txBody>
      </p:sp>
      <p:pic>
        <p:nvPicPr>
          <p:cNvPr id="66562" name="Picture 2"/>
          <p:cNvPicPr>
            <a:picLocks noChangeAspect="1" noChangeArrowheads="1"/>
          </p:cNvPicPr>
          <p:nvPr/>
        </p:nvPicPr>
        <p:blipFill>
          <a:blip r:embed="rId2" cstate="print"/>
          <a:srcRect/>
          <a:stretch>
            <a:fillRect/>
          </a:stretch>
        </p:blipFill>
        <p:spPr bwMode="auto">
          <a:xfrm>
            <a:off x="1259632" y="1195700"/>
            <a:ext cx="6552728" cy="3745468"/>
          </a:xfrm>
          <a:prstGeom prst="rect">
            <a:avLst/>
          </a:prstGeom>
          <a:noFill/>
          <a:ln w="28575">
            <a:solidFill>
              <a:schemeClr val="tx1"/>
            </a:solidFill>
            <a:miter lim="800000"/>
            <a:headEnd/>
            <a:tailEnd/>
          </a:ln>
        </p:spPr>
      </p:pic>
      <p:sp>
        <p:nvSpPr>
          <p:cNvPr id="4" name="Rectangle 3"/>
          <p:cNvSpPr/>
          <p:nvPr/>
        </p:nvSpPr>
        <p:spPr>
          <a:xfrm>
            <a:off x="467544" y="4987042"/>
            <a:ext cx="7704856" cy="1785104"/>
          </a:xfrm>
          <a:prstGeom prst="rect">
            <a:avLst/>
          </a:prstGeom>
        </p:spPr>
        <p:txBody>
          <a:bodyPr wrap="square">
            <a:spAutoFit/>
          </a:bodyPr>
          <a:lstStyle/>
          <a:p>
            <a:pPr algn="ctr"/>
            <a:r>
              <a:rPr lang="en-US" b="1" i="1" dirty="0"/>
              <a:t>Sectioning through a lobe of excised thyroid gland reveals a papillary carcinoma. This neoplasm can be multifocal, as seen here, because of the propensity of this neoplasm to invade lymphatics within thyroid, and lymph node metastases are also common. The larger mass shown here is cystic and contains </a:t>
            </a:r>
            <a:r>
              <a:rPr lang="en-US" sz="2000" b="1" i="1" dirty="0">
                <a:solidFill>
                  <a:srgbClr val="000099"/>
                </a:solidFill>
              </a:rPr>
              <a:t>papillary excresences</a:t>
            </a:r>
          </a:p>
        </p:txBody>
      </p:sp>
      <p:sp>
        <p:nvSpPr>
          <p:cNvPr id="5" name="Right Arrow 4"/>
          <p:cNvSpPr/>
          <p:nvPr/>
        </p:nvSpPr>
        <p:spPr>
          <a:xfrm rot="1988161">
            <a:off x="2928017" y="2416753"/>
            <a:ext cx="576064" cy="216024"/>
          </a:xfrm>
          <a:prstGeom prst="rightArrow">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9" name="TextBox 8"/>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1922" name="Picture 2" descr="http://library.med.utah.edu/WebPath/jpeg4/ENDO026.jpg"/>
          <p:cNvPicPr>
            <a:picLocks noChangeAspect="1" noChangeArrowheads="1"/>
          </p:cNvPicPr>
          <p:nvPr/>
        </p:nvPicPr>
        <p:blipFill>
          <a:blip r:embed="rId3" cstate="print"/>
          <a:srcRect/>
          <a:stretch>
            <a:fillRect/>
          </a:stretch>
        </p:blipFill>
        <p:spPr bwMode="auto">
          <a:xfrm>
            <a:off x="1187624" y="980728"/>
            <a:ext cx="6840760" cy="4320480"/>
          </a:xfrm>
          <a:prstGeom prst="rect">
            <a:avLst/>
          </a:prstGeom>
          <a:noFill/>
          <a:ln w="28575">
            <a:solidFill>
              <a:schemeClr val="tx1"/>
            </a:solidFill>
          </a:ln>
        </p:spPr>
      </p:pic>
      <p:sp>
        <p:nvSpPr>
          <p:cNvPr id="6" name="Rounded Rectangle 5"/>
          <p:cNvSpPr/>
          <p:nvPr/>
        </p:nvSpPr>
        <p:spPr>
          <a:xfrm>
            <a:off x="1259632" y="260648"/>
            <a:ext cx="6552728" cy="57606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Papillary Thyroid Carcinoma– LPF</a:t>
            </a:r>
          </a:p>
        </p:txBody>
      </p:sp>
      <p:sp>
        <p:nvSpPr>
          <p:cNvPr id="7" name="Rectangle 6"/>
          <p:cNvSpPr/>
          <p:nvPr/>
        </p:nvSpPr>
        <p:spPr>
          <a:xfrm>
            <a:off x="539552" y="5345921"/>
            <a:ext cx="7560840" cy="1323439"/>
          </a:xfrm>
          <a:prstGeom prst="rect">
            <a:avLst/>
          </a:prstGeom>
        </p:spPr>
        <p:txBody>
          <a:bodyPr wrap="square">
            <a:spAutoFit/>
          </a:bodyPr>
          <a:lstStyle/>
          <a:p>
            <a:pPr algn="ctr"/>
            <a:r>
              <a:rPr lang="en-US" sz="2000" b="1" i="1" dirty="0"/>
              <a:t>Sections show a papillary neoplasm consisting of papillary fronds lined by overlapping clear nuclei </a:t>
            </a:r>
          </a:p>
          <a:p>
            <a:pPr algn="ctr"/>
            <a:r>
              <a:rPr lang="en-US" sz="2000" b="1" i="1" dirty="0"/>
              <a:t>( Orphan Annie nuclei ). </a:t>
            </a:r>
          </a:p>
          <a:p>
            <a:pPr algn="ctr"/>
            <a:r>
              <a:rPr lang="en-US" sz="2000" b="1" i="1" dirty="0"/>
              <a:t>Calcified Psammoma bodies are also seen </a:t>
            </a:r>
          </a:p>
        </p:txBody>
      </p:sp>
      <p:sp>
        <p:nvSpPr>
          <p:cNvPr id="10" name="TextBox 9"/>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403648" y="260648"/>
            <a:ext cx="6264696" cy="57606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Papillary Thyroid Carcinoma– HPF</a:t>
            </a:r>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12" name="TextBox 11"/>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pic>
        <p:nvPicPr>
          <p:cNvPr id="2050" name="Picture 2" descr="http://americanlivewire.com/wp-content/uploads/thyroid-canc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980729"/>
            <a:ext cx="6264696" cy="44644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H="1" flipV="1">
            <a:off x="6084168" y="3789040"/>
            <a:ext cx="792088" cy="14401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131840" y="2123357"/>
            <a:ext cx="216024" cy="100811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87624" y="5589240"/>
            <a:ext cx="6768752" cy="1200329"/>
          </a:xfrm>
          <a:prstGeom prst="rect">
            <a:avLst/>
          </a:prstGeom>
          <a:noFill/>
        </p:spPr>
        <p:txBody>
          <a:bodyPr wrap="square" rtlCol="0">
            <a:spAutoFit/>
          </a:bodyPr>
          <a:lstStyle/>
          <a:p>
            <a:pPr algn="ctr"/>
            <a:r>
              <a:rPr lang="en-US" b="1" i="1" dirty="0"/>
              <a:t>High power microscopic field showing a classical papillary carcinoma of the thyroid gland. Note the presence of intranuclear inclusion (</a:t>
            </a:r>
            <a:r>
              <a:rPr lang="en-US" b="1" i="1" u="sng" dirty="0">
                <a:solidFill>
                  <a:srgbClr val="FF0000"/>
                </a:solidFill>
              </a:rPr>
              <a:t>red arrow</a:t>
            </a:r>
            <a:r>
              <a:rPr lang="en-US" b="1" i="1" dirty="0"/>
              <a:t>) and coffee bean nucleus with prominent nuclear groove (</a:t>
            </a:r>
            <a:r>
              <a:rPr lang="en-US" b="1" i="1" u="sng" dirty="0"/>
              <a:t>black arrow</a:t>
            </a:r>
            <a:r>
              <a:rPr lang="en-US" b="1" i="1" dirty="0"/>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3140968"/>
            <a:ext cx="6947127" cy="1112002"/>
          </a:xfrm>
        </p:spPr>
        <p:txBody>
          <a:bodyPr>
            <a:normAutofit/>
          </a:bodyPr>
          <a:lstStyle/>
          <a:p>
            <a:r>
              <a:rPr lang="en-US" sz="6000" b="1" i="1" dirty="0">
                <a:effectLst>
                  <a:outerShdw blurRad="38100" dist="38100" dir="2700000" algn="tl">
                    <a:srgbClr val="000000">
                      <a:alpha val="43137"/>
                    </a:srgbClr>
                  </a:outerShdw>
                </a:effectLst>
              </a:rPr>
              <a:t>ADRENAL GLAND</a:t>
            </a:r>
          </a:p>
        </p:txBody>
      </p:sp>
      <p:sp>
        <p:nvSpPr>
          <p:cNvPr id="5" name="TextBox 4"/>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6" name="TextBox 5"/>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Tree>
    <p:extLst>
      <p:ext uri="{BB962C8B-B14F-4D97-AF65-F5344CB8AC3E}">
        <p14:creationId xmlns:p14="http://schemas.microsoft.com/office/powerpoint/2010/main" val="38787228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2924944"/>
            <a:ext cx="6840760" cy="1240904"/>
          </a:xfrm>
        </p:spPr>
        <p:txBody>
          <a:bodyPr>
            <a:noAutofit/>
          </a:bodyPr>
          <a:lstStyle/>
          <a:p>
            <a:pPr algn="ctr"/>
            <a:r>
              <a:rPr lang="en-US" b="1" i="1" dirty="0">
                <a:solidFill>
                  <a:srgbClr val="FF0000"/>
                </a:solidFill>
                <a:effectLst>
                  <a:outerShdw blurRad="38100" dist="38100" dir="2700000" algn="tl">
                    <a:srgbClr val="000000">
                      <a:alpha val="43137"/>
                    </a:srgbClr>
                  </a:outerShdw>
                </a:effectLst>
              </a:rPr>
              <a:t>Pheochromocytoma</a:t>
            </a:r>
          </a:p>
        </p:txBody>
      </p:sp>
      <p:sp>
        <p:nvSpPr>
          <p:cNvPr id="3" name="TextBox 2"/>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4" name="TextBox 3"/>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2627784" y="404664"/>
            <a:ext cx="4427738" cy="439445"/>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200" b="1" i="1" dirty="0">
                <a:effectLst>
                  <a:outerShdw blurRad="38100" dist="38100" dir="2700000" algn="tl">
                    <a:srgbClr val="000000">
                      <a:alpha val="43137"/>
                    </a:srgbClr>
                  </a:outerShdw>
                </a:effectLst>
              </a:rPr>
              <a:t>Adrenal Gland – In situ  </a:t>
            </a:r>
          </a:p>
        </p:txBody>
      </p:sp>
      <p:pic>
        <p:nvPicPr>
          <p:cNvPr id="1026" name="Picture 2" descr="http://library.med.utah.edu/WebPath/jpeg4/ENDO0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132" y="1124744"/>
            <a:ext cx="6694268" cy="36675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87624" y="5036983"/>
            <a:ext cx="7200800" cy="1200329"/>
          </a:xfrm>
          <a:prstGeom prst="rect">
            <a:avLst/>
          </a:prstGeom>
        </p:spPr>
        <p:txBody>
          <a:bodyPr wrap="square">
            <a:spAutoFit/>
          </a:bodyPr>
          <a:lstStyle/>
          <a:p>
            <a:pPr algn="ctr"/>
            <a:r>
              <a:rPr lang="en-US" b="1" i="1" dirty="0">
                <a:solidFill>
                  <a:srgbClr val="000000"/>
                </a:solidFill>
                <a:latin typeface="Arial" panose="020B0604020202020204" pitchFamily="34" charset="0"/>
              </a:rPr>
              <a:t>A normal right adrenal gland is shown here positioned between the liver and the kidney in the retroperitoneum. Note the amount of adipose tissue, some of which has been reflected to reveal the upper pole of the kidney and the adrenal.</a:t>
            </a:r>
            <a:endParaRPr lang="en-US" b="1" i="1" dirty="0"/>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Tree>
    <p:extLst>
      <p:ext uri="{BB962C8B-B14F-4D97-AF65-F5344CB8AC3E}">
        <p14:creationId xmlns:p14="http://schemas.microsoft.com/office/powerpoint/2010/main" val="4252736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2564904"/>
            <a:ext cx="6172200" cy="1894362"/>
          </a:xfrm>
        </p:spPr>
        <p:txBody>
          <a:bodyPr>
            <a:normAutofit/>
          </a:bodyPr>
          <a:lstStyle/>
          <a:p>
            <a:pPr algn="ctr"/>
            <a:r>
              <a:rPr lang="en-US" sz="4400" b="1" i="1" dirty="0">
                <a:solidFill>
                  <a:srgbClr val="C35001"/>
                </a:solidFill>
                <a:effectLst>
                  <a:outerShdw blurRad="38100" dist="38100" dir="2700000" algn="tl">
                    <a:srgbClr val="000000">
                      <a:alpha val="43137"/>
                    </a:srgbClr>
                  </a:outerShdw>
                </a:effectLst>
              </a:rPr>
              <a:t>Normal Anatomy &amp; Histology</a:t>
            </a:r>
          </a:p>
        </p:txBody>
      </p:sp>
      <p:sp>
        <p:nvSpPr>
          <p:cNvPr id="4" name="TextBox 3"/>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6" name="TextBox 5"/>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http://library.med.utah.edu/WebPath/jpeg4/ENDO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340768"/>
            <a:ext cx="4104456" cy="3039923"/>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755576" y="476672"/>
            <a:ext cx="7848711" cy="439445"/>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800" b="1" i="1" dirty="0">
                <a:effectLst>
                  <a:outerShdw blurRad="38100" dist="38100" dir="2700000" algn="tl">
                    <a:srgbClr val="000000">
                      <a:alpha val="43137"/>
                    </a:srgbClr>
                  </a:outerShdw>
                </a:effectLst>
              </a:rPr>
              <a:t>Adrenal Gland –  Normal Gross &amp; Cross section</a:t>
            </a:r>
          </a:p>
        </p:txBody>
      </p:sp>
      <p:sp>
        <p:nvSpPr>
          <p:cNvPr id="4" name="Rectangle 3"/>
          <p:cNvSpPr/>
          <p:nvPr/>
        </p:nvSpPr>
        <p:spPr>
          <a:xfrm>
            <a:off x="4953737" y="4501348"/>
            <a:ext cx="3650550" cy="1200329"/>
          </a:xfrm>
          <a:prstGeom prst="rect">
            <a:avLst/>
          </a:prstGeom>
        </p:spPr>
        <p:txBody>
          <a:bodyPr wrap="square">
            <a:spAutoFit/>
          </a:bodyPr>
          <a:lstStyle/>
          <a:p>
            <a:pPr algn="ctr"/>
            <a:r>
              <a:rPr lang="en-US" b="1" i="1" dirty="0">
                <a:solidFill>
                  <a:srgbClr val="000000"/>
                </a:solidFill>
                <a:latin typeface="Arial" panose="020B0604020202020204" pitchFamily="34" charset="0"/>
              </a:rPr>
              <a:t>Sectioning across the adrenals reveals a golden yellow outer cortex and an inner red to grey medulla.</a:t>
            </a:r>
            <a:endParaRPr lang="en-US" b="1" i="1" dirty="0"/>
          </a:p>
        </p:txBody>
      </p:sp>
      <p:pic>
        <p:nvPicPr>
          <p:cNvPr id="7" name="Picture 4" descr="http://library.med.utah.edu/WebPath/jpeg4/ENDO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40769"/>
            <a:ext cx="4536504" cy="302235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56937" y="4498303"/>
            <a:ext cx="3680349" cy="923330"/>
          </a:xfrm>
          <a:prstGeom prst="rect">
            <a:avLst/>
          </a:prstGeom>
        </p:spPr>
        <p:txBody>
          <a:bodyPr wrap="square">
            <a:spAutoFit/>
          </a:bodyPr>
          <a:lstStyle/>
          <a:p>
            <a:pPr algn="ctr"/>
            <a:r>
              <a:rPr lang="en-US" b="1" i="1" dirty="0">
                <a:solidFill>
                  <a:srgbClr val="000000"/>
                </a:solidFill>
                <a:latin typeface="Arial" panose="020B0604020202020204" pitchFamily="34" charset="0"/>
              </a:rPr>
              <a:t>Here are normal adrenal glands. Each adult adrenal gland weighs from 4 to 6 grams.</a:t>
            </a:r>
            <a:endParaRPr lang="en-US" b="1" i="1" dirty="0"/>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Tree>
    <p:extLst>
      <p:ext uri="{BB962C8B-B14F-4D97-AF65-F5344CB8AC3E}">
        <p14:creationId xmlns:p14="http://schemas.microsoft.com/office/powerpoint/2010/main" val="25775396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0658" name="Picture 2" descr="http://library.med.utah.edu/WebPath/jpeg4/ENDO077.jpg"/>
          <p:cNvPicPr>
            <a:picLocks noChangeAspect="1" noChangeArrowheads="1"/>
          </p:cNvPicPr>
          <p:nvPr/>
        </p:nvPicPr>
        <p:blipFill>
          <a:blip r:embed="rId2" cstate="print"/>
          <a:srcRect/>
          <a:stretch>
            <a:fillRect/>
          </a:stretch>
        </p:blipFill>
        <p:spPr bwMode="auto">
          <a:xfrm>
            <a:off x="1043608" y="1124744"/>
            <a:ext cx="6912768" cy="4222180"/>
          </a:xfrm>
          <a:prstGeom prst="rect">
            <a:avLst/>
          </a:prstGeom>
          <a:noFill/>
          <a:ln w="28575">
            <a:solidFill>
              <a:schemeClr val="tx1"/>
            </a:solidFill>
          </a:ln>
        </p:spPr>
      </p:pic>
      <p:sp>
        <p:nvSpPr>
          <p:cNvPr id="3" name="Rounded Rectangle 2"/>
          <p:cNvSpPr/>
          <p:nvPr/>
        </p:nvSpPr>
        <p:spPr>
          <a:xfrm>
            <a:off x="1403648" y="260648"/>
            <a:ext cx="6192688" cy="648072"/>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a:t>Normal Adrenal Gland Histology</a:t>
            </a:r>
          </a:p>
        </p:txBody>
      </p:sp>
      <p:sp>
        <p:nvSpPr>
          <p:cNvPr id="4" name="TextBox 3"/>
          <p:cNvSpPr txBox="1"/>
          <p:nvPr/>
        </p:nvSpPr>
        <p:spPr>
          <a:xfrm>
            <a:off x="7596336" y="2484185"/>
            <a:ext cx="288032" cy="584775"/>
          </a:xfrm>
          <a:prstGeom prst="rect">
            <a:avLst/>
          </a:prstGeom>
          <a:noFill/>
        </p:spPr>
        <p:txBody>
          <a:bodyPr wrap="square" rtlCol="0">
            <a:spAutoFit/>
          </a:bodyPr>
          <a:lstStyle/>
          <a:p>
            <a:r>
              <a:rPr lang="en-US" sz="3200" b="1" dirty="0"/>
              <a:t>1</a:t>
            </a:r>
          </a:p>
        </p:txBody>
      </p:sp>
      <p:sp>
        <p:nvSpPr>
          <p:cNvPr id="5" name="TextBox 4"/>
          <p:cNvSpPr txBox="1"/>
          <p:nvPr/>
        </p:nvSpPr>
        <p:spPr>
          <a:xfrm>
            <a:off x="7092280" y="2484185"/>
            <a:ext cx="288032" cy="584775"/>
          </a:xfrm>
          <a:prstGeom prst="rect">
            <a:avLst/>
          </a:prstGeom>
          <a:noFill/>
        </p:spPr>
        <p:txBody>
          <a:bodyPr wrap="square" rtlCol="0">
            <a:spAutoFit/>
          </a:bodyPr>
          <a:lstStyle/>
          <a:p>
            <a:r>
              <a:rPr lang="en-US" sz="3200" b="1" dirty="0"/>
              <a:t>2</a:t>
            </a:r>
          </a:p>
        </p:txBody>
      </p:sp>
      <p:sp>
        <p:nvSpPr>
          <p:cNvPr id="6" name="TextBox 5"/>
          <p:cNvSpPr txBox="1"/>
          <p:nvPr/>
        </p:nvSpPr>
        <p:spPr>
          <a:xfrm>
            <a:off x="6156176" y="2420888"/>
            <a:ext cx="288032" cy="584775"/>
          </a:xfrm>
          <a:prstGeom prst="rect">
            <a:avLst/>
          </a:prstGeom>
          <a:noFill/>
        </p:spPr>
        <p:txBody>
          <a:bodyPr wrap="square" rtlCol="0">
            <a:spAutoFit/>
          </a:bodyPr>
          <a:lstStyle/>
          <a:p>
            <a:r>
              <a:rPr lang="en-US" sz="3200" b="1" dirty="0"/>
              <a:t>3</a:t>
            </a:r>
          </a:p>
        </p:txBody>
      </p:sp>
      <p:sp>
        <p:nvSpPr>
          <p:cNvPr id="7" name="TextBox 6"/>
          <p:cNvSpPr txBox="1"/>
          <p:nvPr/>
        </p:nvSpPr>
        <p:spPr>
          <a:xfrm>
            <a:off x="4716016" y="2420888"/>
            <a:ext cx="288032" cy="584775"/>
          </a:xfrm>
          <a:prstGeom prst="rect">
            <a:avLst/>
          </a:prstGeom>
          <a:noFill/>
        </p:spPr>
        <p:txBody>
          <a:bodyPr wrap="square" rtlCol="0">
            <a:spAutoFit/>
          </a:bodyPr>
          <a:lstStyle/>
          <a:p>
            <a:r>
              <a:rPr lang="en-US" sz="3200" b="1" dirty="0"/>
              <a:t>4</a:t>
            </a:r>
          </a:p>
        </p:txBody>
      </p:sp>
      <p:sp>
        <p:nvSpPr>
          <p:cNvPr id="8" name="TextBox 7"/>
          <p:cNvSpPr txBox="1"/>
          <p:nvPr/>
        </p:nvSpPr>
        <p:spPr>
          <a:xfrm>
            <a:off x="3563888" y="2420888"/>
            <a:ext cx="288032" cy="584775"/>
          </a:xfrm>
          <a:prstGeom prst="rect">
            <a:avLst/>
          </a:prstGeom>
          <a:noFill/>
        </p:spPr>
        <p:txBody>
          <a:bodyPr wrap="square" rtlCol="0">
            <a:spAutoFit/>
          </a:bodyPr>
          <a:lstStyle/>
          <a:p>
            <a:r>
              <a:rPr lang="en-US" sz="3200" b="1" dirty="0"/>
              <a:t>5</a:t>
            </a:r>
          </a:p>
        </p:txBody>
      </p:sp>
      <p:sp>
        <p:nvSpPr>
          <p:cNvPr id="9" name="TextBox 8"/>
          <p:cNvSpPr txBox="1"/>
          <p:nvPr/>
        </p:nvSpPr>
        <p:spPr>
          <a:xfrm>
            <a:off x="1991071" y="2492896"/>
            <a:ext cx="288032" cy="584775"/>
          </a:xfrm>
          <a:prstGeom prst="rect">
            <a:avLst/>
          </a:prstGeom>
          <a:noFill/>
        </p:spPr>
        <p:txBody>
          <a:bodyPr wrap="square" rtlCol="0">
            <a:spAutoFit/>
          </a:bodyPr>
          <a:lstStyle/>
          <a:p>
            <a:r>
              <a:rPr lang="en-US" sz="3200" b="1" dirty="0"/>
              <a:t>6</a:t>
            </a:r>
          </a:p>
        </p:txBody>
      </p:sp>
      <p:sp>
        <p:nvSpPr>
          <p:cNvPr id="10" name="TextBox 9"/>
          <p:cNvSpPr txBox="1"/>
          <p:nvPr/>
        </p:nvSpPr>
        <p:spPr>
          <a:xfrm>
            <a:off x="1187624" y="5661248"/>
            <a:ext cx="6624736" cy="923330"/>
          </a:xfrm>
          <a:prstGeom prst="rect">
            <a:avLst/>
          </a:prstGeom>
          <a:noFill/>
        </p:spPr>
        <p:txBody>
          <a:bodyPr wrap="square" rtlCol="0">
            <a:spAutoFit/>
          </a:bodyPr>
          <a:lstStyle/>
          <a:p>
            <a:r>
              <a:rPr lang="en-US" b="1" i="1" dirty="0"/>
              <a:t>1 – Periadrenal fat                         2- Adrenal Capsule</a:t>
            </a:r>
          </a:p>
          <a:p>
            <a:r>
              <a:rPr lang="en-US" b="1" i="1" dirty="0"/>
              <a:t>3-  Zona Glomerulasa                    4- Zona Fasiculata</a:t>
            </a:r>
          </a:p>
          <a:p>
            <a:r>
              <a:rPr lang="en-US" b="1" i="1" dirty="0"/>
              <a:t>5-  Zona Reticularis                       6- adrenal Medulla</a:t>
            </a:r>
          </a:p>
        </p:txBody>
      </p:sp>
      <p:sp>
        <p:nvSpPr>
          <p:cNvPr id="13" name="TextBox 12"/>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14" name="TextBox 13"/>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cxnSp>
        <p:nvCxnSpPr>
          <p:cNvPr id="11" name="Straight Connector 10"/>
          <p:cNvCxnSpPr/>
          <p:nvPr/>
        </p:nvCxnSpPr>
        <p:spPr>
          <a:xfrm flipH="1">
            <a:off x="2627784" y="1124744"/>
            <a:ext cx="144016" cy="42221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171764" y="1173862"/>
            <a:ext cx="144016" cy="42221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292080" y="1112542"/>
            <a:ext cx="144016" cy="42221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908068" y="1140597"/>
            <a:ext cx="144016" cy="42221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371928" y="1156450"/>
            <a:ext cx="144016" cy="42221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611560" y="5385990"/>
            <a:ext cx="7776864" cy="923330"/>
          </a:xfrm>
          <a:prstGeom prst="rect">
            <a:avLst/>
          </a:prstGeom>
        </p:spPr>
        <p:txBody>
          <a:bodyPr wrap="square">
            <a:spAutoFit/>
          </a:bodyPr>
          <a:lstStyle/>
          <a:p>
            <a:pPr algn="ctr"/>
            <a:r>
              <a:rPr lang="en-US" b="1" i="1" dirty="0"/>
              <a:t>A single partly pale and partly hemorrhagic adrenal medullary mass . Note the grey-tan color of the tumor compared to the yellow cortex stretched around it and a small remnant of remaining adrenal at the lower right ( </a:t>
            </a:r>
            <a:r>
              <a:rPr lang="en-US" b="1" i="1" dirty="0">
                <a:solidFill>
                  <a:srgbClr val="00729A"/>
                </a:solidFill>
              </a:rPr>
              <a:t>arrow</a:t>
            </a:r>
            <a:r>
              <a:rPr lang="en-US" b="1" i="1" dirty="0"/>
              <a:t> )</a:t>
            </a:r>
          </a:p>
        </p:txBody>
      </p:sp>
      <p:sp>
        <p:nvSpPr>
          <p:cNvPr id="10" name="Rounded Rectangle 9"/>
          <p:cNvSpPr/>
          <p:nvPr/>
        </p:nvSpPr>
        <p:spPr>
          <a:xfrm>
            <a:off x="1115616" y="260648"/>
            <a:ext cx="6768752" cy="648072"/>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a:t>Pheochromocytoma – Gross cut section</a:t>
            </a:r>
          </a:p>
        </p:txBody>
      </p:sp>
      <p:pic>
        <p:nvPicPr>
          <p:cNvPr id="20482" name="Picture 2" descr="http://library.med.utah.edu/WebPath/jpeg4/ENDO076.jpg"/>
          <p:cNvPicPr>
            <a:picLocks noChangeAspect="1" noChangeArrowheads="1"/>
          </p:cNvPicPr>
          <p:nvPr/>
        </p:nvPicPr>
        <p:blipFill>
          <a:blip r:embed="rId3" cstate="print"/>
          <a:srcRect/>
          <a:stretch>
            <a:fillRect/>
          </a:stretch>
        </p:blipFill>
        <p:spPr bwMode="auto">
          <a:xfrm>
            <a:off x="1187624" y="1196752"/>
            <a:ext cx="6264696" cy="4032448"/>
          </a:xfrm>
          <a:prstGeom prst="rect">
            <a:avLst/>
          </a:prstGeom>
          <a:noFill/>
        </p:spPr>
      </p:pic>
      <p:cxnSp>
        <p:nvCxnSpPr>
          <p:cNvPr id="7" name="Straight Arrow Connector 6"/>
          <p:cNvCxnSpPr/>
          <p:nvPr/>
        </p:nvCxnSpPr>
        <p:spPr>
          <a:xfrm flipH="1" flipV="1">
            <a:off x="6300192" y="4005064"/>
            <a:ext cx="648072" cy="576064"/>
          </a:xfrm>
          <a:prstGeom prst="straightConnector1">
            <a:avLst/>
          </a:prstGeom>
          <a:ln w="57150">
            <a:solidFill>
              <a:srgbClr val="00B0F0"/>
            </a:solidFill>
            <a:tailEnd type="arrow"/>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9" name="TextBox 8"/>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1682" name="Picture 2" descr="http://library.med.utah.edu/WebPath/jpeg4/ENDO014.jpg"/>
          <p:cNvPicPr>
            <a:picLocks noChangeAspect="1" noChangeArrowheads="1"/>
          </p:cNvPicPr>
          <p:nvPr/>
        </p:nvPicPr>
        <p:blipFill>
          <a:blip r:embed="rId2" cstate="print"/>
          <a:srcRect/>
          <a:stretch>
            <a:fillRect/>
          </a:stretch>
        </p:blipFill>
        <p:spPr bwMode="auto">
          <a:xfrm>
            <a:off x="1187624" y="1124744"/>
            <a:ext cx="6696744" cy="3960440"/>
          </a:xfrm>
          <a:prstGeom prst="rect">
            <a:avLst/>
          </a:prstGeom>
          <a:noFill/>
          <a:ln w="28575">
            <a:solidFill>
              <a:schemeClr val="tx1"/>
            </a:solidFill>
          </a:ln>
        </p:spPr>
      </p:pic>
      <p:sp>
        <p:nvSpPr>
          <p:cNvPr id="3" name="Rounded Rectangle 2"/>
          <p:cNvSpPr/>
          <p:nvPr/>
        </p:nvSpPr>
        <p:spPr>
          <a:xfrm>
            <a:off x="1115616" y="260648"/>
            <a:ext cx="6768752" cy="648072"/>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a:t>Pheochromocytoma – LPF</a:t>
            </a:r>
          </a:p>
        </p:txBody>
      </p:sp>
      <p:sp>
        <p:nvSpPr>
          <p:cNvPr id="4" name="Rectangle 3"/>
          <p:cNvSpPr/>
          <p:nvPr/>
        </p:nvSpPr>
        <p:spPr>
          <a:xfrm>
            <a:off x="971600" y="5373216"/>
            <a:ext cx="7056784" cy="1138773"/>
          </a:xfrm>
          <a:prstGeom prst="rect">
            <a:avLst/>
          </a:prstGeom>
        </p:spPr>
        <p:txBody>
          <a:bodyPr wrap="square">
            <a:spAutoFit/>
          </a:bodyPr>
          <a:lstStyle/>
          <a:p>
            <a:pPr algn="ctr"/>
            <a:r>
              <a:rPr lang="en-US" sz="2000" b="1" i="1" dirty="0"/>
              <a:t>There is some </a:t>
            </a:r>
            <a:r>
              <a:rPr lang="en-US" sz="2400" b="1" i="1" dirty="0">
                <a:solidFill>
                  <a:srgbClr val="FF0000"/>
                </a:solidFill>
              </a:rPr>
              <a:t>residual adrenal cortical tissue </a:t>
            </a:r>
            <a:r>
              <a:rPr lang="en-US" sz="2000" b="1" i="1" dirty="0"/>
              <a:t>at the lower center right, with the darker cells of the </a:t>
            </a:r>
            <a:r>
              <a:rPr lang="en-US" sz="2400" b="1" i="1" dirty="0" err="1">
                <a:solidFill>
                  <a:srgbClr val="000099"/>
                </a:solidFill>
              </a:rPr>
              <a:t>pheochromocytoma</a:t>
            </a:r>
            <a:r>
              <a:rPr lang="en-US" sz="2000" b="1" i="1" dirty="0"/>
              <a:t> seen above and to the left.</a:t>
            </a:r>
          </a:p>
        </p:txBody>
      </p:sp>
      <p:cxnSp>
        <p:nvCxnSpPr>
          <p:cNvPr id="6" name="Straight Arrow Connector 5"/>
          <p:cNvCxnSpPr/>
          <p:nvPr/>
        </p:nvCxnSpPr>
        <p:spPr>
          <a:xfrm>
            <a:off x="4572000" y="4005064"/>
            <a:ext cx="720080" cy="21602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267744" y="2780928"/>
            <a:ext cx="720080" cy="216024"/>
          </a:xfrm>
          <a:prstGeom prst="straightConnector1">
            <a:avLst/>
          </a:prstGeom>
          <a:ln w="76200">
            <a:solidFill>
              <a:srgbClr val="000099"/>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122" name="Picture 2" descr="http://www.webpathology.com/slides/slides/Adrenal_Pheochromocytoma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9" y="1052735"/>
            <a:ext cx="6144680" cy="4608511"/>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907704" y="260648"/>
            <a:ext cx="5184576" cy="648072"/>
          </a:xfrm>
          <a:prstGeom prst="round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a:t>Pheochromocytoma – LPF</a:t>
            </a:r>
          </a:p>
        </p:txBody>
      </p:sp>
      <p:sp>
        <p:nvSpPr>
          <p:cNvPr id="4" name="TextBox 3"/>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5" name="TextBox 4"/>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
        <p:nvSpPr>
          <p:cNvPr id="6" name="Rectangle 5"/>
          <p:cNvSpPr/>
          <p:nvPr/>
        </p:nvSpPr>
        <p:spPr>
          <a:xfrm>
            <a:off x="1187624" y="5746030"/>
            <a:ext cx="6360705" cy="923330"/>
          </a:xfrm>
          <a:prstGeom prst="rect">
            <a:avLst/>
          </a:prstGeom>
        </p:spPr>
        <p:txBody>
          <a:bodyPr wrap="square">
            <a:spAutoFit/>
          </a:bodyPr>
          <a:lstStyle/>
          <a:p>
            <a:pPr algn="ctr"/>
            <a:r>
              <a:rPr lang="en-US" b="1" i="1" dirty="0"/>
              <a:t>Microscopic view of </a:t>
            </a:r>
            <a:r>
              <a:rPr lang="en-US" b="1" i="1" dirty="0" err="1"/>
              <a:t>pheochromocytoma</a:t>
            </a:r>
            <a:r>
              <a:rPr lang="en-US" b="1" i="1" dirty="0"/>
              <a:t> consisting of circular balls of cells with trabecular areas. Note the presence of numerous blood vessels between the tumor cells </a:t>
            </a:r>
          </a:p>
        </p:txBody>
      </p:sp>
    </p:spTree>
    <p:extLst>
      <p:ext uri="{BB962C8B-B14F-4D97-AF65-F5344CB8AC3E}">
        <p14:creationId xmlns:p14="http://schemas.microsoft.com/office/powerpoint/2010/main" val="36561320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cstate="print"/>
          <a:srcRect/>
          <a:stretch>
            <a:fillRect/>
          </a:stretch>
        </p:blipFill>
        <p:spPr bwMode="auto">
          <a:xfrm>
            <a:off x="1403648" y="1124744"/>
            <a:ext cx="6264696" cy="4320480"/>
          </a:xfrm>
          <a:prstGeom prst="rect">
            <a:avLst/>
          </a:prstGeom>
          <a:noFill/>
          <a:ln w="28575">
            <a:solidFill>
              <a:schemeClr val="tx1"/>
            </a:solidFill>
            <a:miter lim="800000"/>
            <a:headEnd/>
            <a:tailEnd/>
          </a:ln>
        </p:spPr>
      </p:pic>
      <p:sp>
        <p:nvSpPr>
          <p:cNvPr id="5" name="Rounded Rectangle 4"/>
          <p:cNvSpPr/>
          <p:nvPr/>
        </p:nvSpPr>
        <p:spPr>
          <a:xfrm>
            <a:off x="1403648" y="260648"/>
            <a:ext cx="6264696" cy="648072"/>
          </a:xfrm>
          <a:prstGeom prst="round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a:t>Pheochromocytoma – HPF</a:t>
            </a:r>
          </a:p>
        </p:txBody>
      </p:sp>
      <p:sp>
        <p:nvSpPr>
          <p:cNvPr id="6" name="Rectangle 5"/>
          <p:cNvSpPr/>
          <p:nvPr/>
        </p:nvSpPr>
        <p:spPr>
          <a:xfrm>
            <a:off x="1403648" y="5541039"/>
            <a:ext cx="6264696" cy="923330"/>
          </a:xfrm>
          <a:prstGeom prst="rect">
            <a:avLst/>
          </a:prstGeom>
        </p:spPr>
        <p:txBody>
          <a:bodyPr wrap="square">
            <a:spAutoFit/>
          </a:bodyPr>
          <a:lstStyle/>
          <a:p>
            <a:pPr algn="ctr"/>
            <a:r>
              <a:rPr lang="en-US" b="1" i="1" dirty="0"/>
              <a:t>High power view of </a:t>
            </a:r>
            <a:r>
              <a:rPr lang="en-US" b="1" i="1" dirty="0" err="1"/>
              <a:t>pheochromocytoma</a:t>
            </a:r>
            <a:r>
              <a:rPr lang="en-US" b="1" i="1" dirty="0"/>
              <a:t>  consisting of cells with granular nuclear chromatin . Note the presence of </a:t>
            </a:r>
            <a:r>
              <a:rPr lang="en-US" b="1" i="1" dirty="0">
                <a:solidFill>
                  <a:srgbClr val="0000FF"/>
                </a:solidFill>
              </a:rPr>
              <a:t>a large polymorphic cell </a:t>
            </a:r>
            <a:r>
              <a:rPr lang="en-US" b="1" i="1" dirty="0"/>
              <a:t>near the center of the picture . </a:t>
            </a:r>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p:nvSpPr>
        <p:spPr>
          <a:xfrm>
            <a:off x="1115616" y="260648"/>
            <a:ext cx="7128792" cy="648072"/>
          </a:xfrm>
          <a:prstGeom prst="round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a:t>Pheochromocytoma – Electron Microscopy view</a:t>
            </a:r>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pic>
        <p:nvPicPr>
          <p:cNvPr id="3074" name="Picture 2" descr="http://library.med.utah.edu/WebPath/jpeg4/ENDO0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124744"/>
            <a:ext cx="5400600" cy="39604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1388457484"/>
              </p:ext>
            </p:extLst>
          </p:nvPr>
        </p:nvGraphicFramePr>
        <p:xfrm>
          <a:off x="1547664" y="5134312"/>
          <a:ext cx="6120680" cy="1554480"/>
        </p:xfrm>
        <a:graphic>
          <a:graphicData uri="http://schemas.openxmlformats.org/drawingml/2006/table">
            <a:tbl>
              <a:tblPr/>
              <a:tblGrid>
                <a:gridCol w="6120680">
                  <a:extLst>
                    <a:ext uri="{9D8B030D-6E8A-4147-A177-3AD203B41FA5}">
                      <a16:colId xmlns:a16="http://schemas.microsoft.com/office/drawing/2014/main" val="20000"/>
                    </a:ext>
                  </a:extLst>
                </a:gridCol>
              </a:tblGrid>
              <a:tr h="0">
                <a:tc>
                  <a:txBody>
                    <a:bodyPr/>
                    <a:lstStyle/>
                    <a:p>
                      <a:pPr algn="ctr"/>
                      <a:r>
                        <a:rPr lang="en-US" sz="1600" b="1" i="1" dirty="0">
                          <a:effectLst/>
                        </a:rPr>
                        <a:t>By electron microscopy, the neoplastic cells of the </a:t>
                      </a:r>
                      <a:r>
                        <a:rPr lang="en-US" sz="1600" b="1" i="1" dirty="0" err="1">
                          <a:effectLst/>
                        </a:rPr>
                        <a:t>pheochromocytoma</a:t>
                      </a:r>
                      <a:r>
                        <a:rPr lang="en-US" sz="1600" b="1" i="1" dirty="0">
                          <a:effectLst/>
                        </a:rPr>
                        <a:t> contain variable numbers of membrane-bound, electron-dense </a:t>
                      </a:r>
                      <a:r>
                        <a:rPr lang="en-US" sz="1600" b="1" i="1" dirty="0" err="1">
                          <a:effectLst/>
                        </a:rPr>
                        <a:t>neurosecretory</a:t>
                      </a:r>
                      <a:r>
                        <a:rPr lang="en-US" sz="1600" b="1" i="1" dirty="0">
                          <a:effectLst/>
                        </a:rPr>
                        <a:t> granules . It is these granules that contain the catecholamines. The granules seen here appear as small black round objects in the cytoplasm of the cell. The cell nucleus is at the upper left.</a:t>
                      </a:r>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7704" y="3212976"/>
            <a:ext cx="5762563" cy="936104"/>
          </a:xfrm>
        </p:spPr>
        <p:txBody>
          <a:bodyPr>
            <a:noAutofit/>
          </a:bodyPr>
          <a:lstStyle/>
          <a:p>
            <a:r>
              <a:rPr lang="en-US" sz="5400" b="1" i="1" dirty="0">
                <a:solidFill>
                  <a:srgbClr val="C00000"/>
                </a:solidFill>
                <a:effectLst>
                  <a:outerShdw blurRad="38100" dist="38100" dir="2700000" algn="tl">
                    <a:srgbClr val="000000">
                      <a:alpha val="43137"/>
                    </a:srgbClr>
                  </a:outerShdw>
                </a:effectLst>
              </a:rPr>
              <a:t>Cushing Syndrome</a:t>
            </a:r>
          </a:p>
        </p:txBody>
      </p:sp>
      <p:sp>
        <p:nvSpPr>
          <p:cNvPr id="5" name="TextBox 4"/>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6" name="TextBox 5"/>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Tree>
    <p:extLst>
      <p:ext uri="{BB962C8B-B14F-4D97-AF65-F5344CB8AC3E}">
        <p14:creationId xmlns:p14="http://schemas.microsoft.com/office/powerpoint/2010/main" val="23465974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979712" y="476672"/>
            <a:ext cx="5626223" cy="439445"/>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800" b="1" i="1" dirty="0">
                <a:effectLst>
                  <a:outerShdw blurRad="38100" dist="38100" dir="2700000" algn="tl">
                    <a:srgbClr val="000000">
                      <a:alpha val="43137"/>
                    </a:srgbClr>
                  </a:outerShdw>
                </a:effectLst>
              </a:rPr>
              <a:t>Cushing Syndrome – Clinical Case</a:t>
            </a:r>
          </a:p>
        </p:txBody>
      </p:sp>
      <p:sp>
        <p:nvSpPr>
          <p:cNvPr id="5" name="Rectangle 4"/>
          <p:cNvSpPr/>
          <p:nvPr/>
        </p:nvSpPr>
        <p:spPr>
          <a:xfrm>
            <a:off x="4716017" y="4941168"/>
            <a:ext cx="3909442" cy="923330"/>
          </a:xfrm>
          <a:prstGeom prst="rect">
            <a:avLst/>
          </a:prstGeom>
        </p:spPr>
        <p:txBody>
          <a:bodyPr wrap="square">
            <a:spAutoFit/>
          </a:bodyPr>
          <a:lstStyle/>
          <a:p>
            <a:pPr algn="ctr"/>
            <a:r>
              <a:rPr lang="en-US" b="1" i="1" dirty="0">
                <a:solidFill>
                  <a:srgbClr val="000000"/>
                </a:solidFill>
                <a:latin typeface="Georgia Serif"/>
              </a:rPr>
              <a:t>A patient with Cushing syndrome. Note the truncal obesity and purple striae. </a:t>
            </a:r>
            <a:endParaRPr lang="en-US" b="1" i="1" dirty="0"/>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pic>
        <p:nvPicPr>
          <p:cNvPr id="2" name="Picture 1"/>
          <p:cNvPicPr>
            <a:picLocks noChangeAspect="1"/>
          </p:cNvPicPr>
          <p:nvPr/>
        </p:nvPicPr>
        <p:blipFill>
          <a:blip r:embed="rId2"/>
          <a:stretch>
            <a:fillRect/>
          </a:stretch>
        </p:blipFill>
        <p:spPr>
          <a:xfrm>
            <a:off x="4644008" y="1218321"/>
            <a:ext cx="3981450" cy="3505200"/>
          </a:xfrm>
          <a:prstGeom prst="rect">
            <a:avLst/>
          </a:prstGeom>
        </p:spPr>
      </p:pic>
      <p:pic>
        <p:nvPicPr>
          <p:cNvPr id="11" name="Picture 2" descr="https://lehman-cuny.digication.com/files/Mae80a31432055b1b872739edb4e4ae4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256" y="1258429"/>
            <a:ext cx="2927664" cy="34667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99694" y="4922584"/>
            <a:ext cx="3384376" cy="1477328"/>
          </a:xfrm>
          <a:prstGeom prst="rect">
            <a:avLst/>
          </a:prstGeom>
          <a:noFill/>
        </p:spPr>
        <p:txBody>
          <a:bodyPr wrap="square" rtlCol="0">
            <a:spAutoFit/>
          </a:bodyPr>
          <a:lstStyle/>
          <a:p>
            <a:pPr algn="ctr"/>
            <a:r>
              <a:rPr lang="en-US" b="1" i="1" dirty="0"/>
              <a:t>A child with Cushing syndrome as a result of Long-term corticosteroids treatment. Note the classical Moon face appearance</a:t>
            </a:r>
          </a:p>
        </p:txBody>
      </p:sp>
    </p:spTree>
    <p:extLst>
      <p:ext uri="{BB962C8B-B14F-4D97-AF65-F5344CB8AC3E}">
        <p14:creationId xmlns:p14="http://schemas.microsoft.com/office/powerpoint/2010/main" val="15397907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611560" y="332656"/>
            <a:ext cx="8064896" cy="511453"/>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800" b="1" i="1" dirty="0">
                <a:effectLst>
                  <a:outerShdw blurRad="38100" dist="38100" dir="2700000" algn="tl">
                    <a:srgbClr val="000000">
                      <a:alpha val="43137"/>
                    </a:srgbClr>
                  </a:outerShdw>
                </a:effectLst>
              </a:rPr>
              <a:t>Cushing syndrome with Cortical Adenoma - Gross</a:t>
            </a:r>
          </a:p>
        </p:txBody>
      </p:sp>
      <p:pic>
        <p:nvPicPr>
          <p:cNvPr id="5122" name="Picture 2" descr="http://library.med.utah.edu/WebPath/jpeg4/ENDO0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52736"/>
            <a:ext cx="7200800" cy="3600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27584" y="4710043"/>
            <a:ext cx="7344816" cy="2031325"/>
          </a:xfrm>
          <a:prstGeom prst="rect">
            <a:avLst/>
          </a:prstGeom>
        </p:spPr>
        <p:txBody>
          <a:bodyPr wrap="square">
            <a:spAutoFit/>
          </a:bodyPr>
          <a:lstStyle/>
          <a:p>
            <a:pPr algn="ctr"/>
            <a:r>
              <a:rPr lang="en-US" b="1" i="1" dirty="0">
                <a:solidFill>
                  <a:srgbClr val="000000"/>
                </a:solidFill>
                <a:latin typeface="Arial" panose="020B0604020202020204" pitchFamily="34" charset="0"/>
              </a:rPr>
              <a:t>This adrenal gland, removed surgically from a patient with Cushing syndrome, has been sectioned in half to reveal a </a:t>
            </a:r>
            <a:r>
              <a:rPr lang="en-US" b="1" i="1" dirty="0">
                <a:solidFill>
                  <a:srgbClr val="FF0000"/>
                </a:solidFill>
                <a:latin typeface="Arial" panose="020B0604020202020204" pitchFamily="34" charset="0"/>
              </a:rPr>
              <a:t>cortical adenoma</a:t>
            </a:r>
            <a:r>
              <a:rPr lang="en-US" b="1" i="1" dirty="0">
                <a:solidFill>
                  <a:srgbClr val="000000"/>
                </a:solidFill>
                <a:latin typeface="Arial" panose="020B0604020202020204" pitchFamily="34" charset="0"/>
              </a:rPr>
              <a:t>. Some remaining </a:t>
            </a:r>
            <a:r>
              <a:rPr lang="en-US" b="1" i="1" dirty="0">
                <a:solidFill>
                  <a:srgbClr val="FF0000"/>
                </a:solidFill>
                <a:latin typeface="Arial" panose="020B0604020202020204" pitchFamily="34" charset="0"/>
              </a:rPr>
              <a:t>atrophic adrenal</a:t>
            </a:r>
            <a:r>
              <a:rPr lang="en-US" b="1" i="1" dirty="0">
                <a:solidFill>
                  <a:srgbClr val="000000"/>
                </a:solidFill>
                <a:latin typeface="Arial" panose="020B0604020202020204" pitchFamily="34" charset="0"/>
              </a:rPr>
              <a:t> is seen at the right. The adenoma is composed of yellow firm tissue, just like adrenal cortex. This neoplasm is well-circumscribed. Histologically, it is composed of well-differentiated cells resembling the normal cortical fasciculata zone. It is benign.</a:t>
            </a:r>
            <a:endParaRPr lang="en-US" b="1" i="1" dirty="0"/>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Tree>
    <p:extLst>
      <p:ext uri="{BB962C8B-B14F-4D97-AF65-F5344CB8AC3E}">
        <p14:creationId xmlns:p14="http://schemas.microsoft.com/office/powerpoint/2010/main" val="3362899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3" cstate="print"/>
          <a:srcRect/>
          <a:stretch>
            <a:fillRect/>
          </a:stretch>
        </p:blipFill>
        <p:spPr bwMode="auto">
          <a:xfrm>
            <a:off x="4572000" y="908720"/>
            <a:ext cx="3600400" cy="4464496"/>
          </a:xfrm>
          <a:prstGeom prst="rect">
            <a:avLst/>
          </a:prstGeom>
          <a:noFill/>
          <a:ln w="9525">
            <a:noFill/>
            <a:miter lim="800000"/>
            <a:headEnd/>
            <a:tailEnd/>
          </a:ln>
        </p:spPr>
      </p:pic>
      <p:pic>
        <p:nvPicPr>
          <p:cNvPr id="9" name="Picture 2" descr="http://library.med.utah.edu/WebPath/jpeg4/ENDO015.jpg"/>
          <p:cNvPicPr>
            <a:picLocks noChangeAspect="1" noChangeArrowheads="1"/>
          </p:cNvPicPr>
          <p:nvPr/>
        </p:nvPicPr>
        <p:blipFill>
          <a:blip r:embed="rId4" cstate="print"/>
          <a:srcRect/>
          <a:stretch>
            <a:fillRect/>
          </a:stretch>
        </p:blipFill>
        <p:spPr bwMode="auto">
          <a:xfrm>
            <a:off x="971600" y="908720"/>
            <a:ext cx="3384376" cy="4464496"/>
          </a:xfrm>
          <a:prstGeom prst="rect">
            <a:avLst/>
          </a:prstGeom>
          <a:noFill/>
        </p:spPr>
      </p:pic>
      <p:sp>
        <p:nvSpPr>
          <p:cNvPr id="10" name="Rectangle 9"/>
          <p:cNvSpPr/>
          <p:nvPr/>
        </p:nvSpPr>
        <p:spPr>
          <a:xfrm>
            <a:off x="539552" y="5373216"/>
            <a:ext cx="7704856" cy="1200329"/>
          </a:xfrm>
          <a:prstGeom prst="rect">
            <a:avLst/>
          </a:prstGeom>
        </p:spPr>
        <p:txBody>
          <a:bodyPr wrap="square">
            <a:spAutoFit/>
          </a:bodyPr>
          <a:lstStyle/>
          <a:p>
            <a:pPr algn="ctr"/>
            <a:r>
              <a:rPr lang="en-US" b="1" i="1" dirty="0"/>
              <a:t>The normal appearance of the thyroid gland (15-25 g ) on the anterior trachea of the neck. The thyroid gland has a right lobe and a left lobe connected by </a:t>
            </a:r>
          </a:p>
          <a:p>
            <a:pPr algn="ctr"/>
            <a:r>
              <a:rPr lang="en-US" b="1" i="1" dirty="0"/>
              <a:t>a narrow isthmus. A normal thyroid cannot easily be palpated on physical examination</a:t>
            </a:r>
          </a:p>
        </p:txBody>
      </p:sp>
      <p:sp>
        <p:nvSpPr>
          <p:cNvPr id="11" name="Rounded Rectangle 10"/>
          <p:cNvSpPr/>
          <p:nvPr/>
        </p:nvSpPr>
        <p:spPr>
          <a:xfrm>
            <a:off x="1115616" y="216024"/>
            <a:ext cx="6840760" cy="54868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bg1"/>
                </a:solidFill>
              </a:rPr>
              <a:t>Normal anatomy of thyroid gland</a:t>
            </a:r>
          </a:p>
        </p:txBody>
      </p: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12" name="TextBox 11"/>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259632" y="279004"/>
            <a:ext cx="6768752" cy="439445"/>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800" b="1" i="1" dirty="0">
                <a:effectLst>
                  <a:outerShdw blurRad="38100" dist="38100" dir="2700000" algn="tl">
                    <a:srgbClr val="000000">
                      <a:alpha val="43137"/>
                    </a:srgbClr>
                  </a:outerShdw>
                </a:effectLst>
              </a:rPr>
              <a:t>Cortical Adenoma - MPF</a:t>
            </a:r>
          </a:p>
        </p:txBody>
      </p:sp>
      <p:pic>
        <p:nvPicPr>
          <p:cNvPr id="5" name="Picture 2" descr="http://library.med.utah.edu/WebPath/jpeg4/ENDO0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043608" y="980725"/>
            <a:ext cx="7200800" cy="432048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4202210788"/>
              </p:ext>
            </p:extLst>
          </p:nvPr>
        </p:nvGraphicFramePr>
        <p:xfrm>
          <a:off x="1043607" y="5445224"/>
          <a:ext cx="7200801" cy="1165860"/>
        </p:xfrm>
        <a:graphic>
          <a:graphicData uri="http://schemas.openxmlformats.org/drawingml/2006/table">
            <a:tbl>
              <a:tblPr/>
              <a:tblGrid>
                <a:gridCol w="7200801">
                  <a:extLst>
                    <a:ext uri="{9D8B030D-6E8A-4147-A177-3AD203B41FA5}">
                      <a16:colId xmlns:a16="http://schemas.microsoft.com/office/drawing/2014/main" val="20000"/>
                    </a:ext>
                  </a:extLst>
                </a:gridCol>
              </a:tblGrid>
              <a:tr h="685800">
                <a:tc>
                  <a:txBody>
                    <a:bodyPr/>
                    <a:lstStyle/>
                    <a:p>
                      <a:pPr algn="ctr"/>
                      <a:r>
                        <a:rPr lang="en-US" sz="1800" b="1" i="1" dirty="0">
                          <a:effectLst/>
                        </a:rPr>
                        <a:t>Microscopically, the adrenal cortical adenoma at the left resembles normal adrenal </a:t>
                      </a:r>
                      <a:r>
                        <a:rPr lang="en-US" sz="1800" b="1" i="1" dirty="0" err="1">
                          <a:effectLst/>
                        </a:rPr>
                        <a:t>zona</a:t>
                      </a:r>
                      <a:r>
                        <a:rPr lang="en-US" sz="1800" b="1" i="1" dirty="0">
                          <a:effectLst/>
                        </a:rPr>
                        <a:t> fasciculata. The </a:t>
                      </a:r>
                      <a:r>
                        <a:rPr lang="en-US" sz="1800" b="1" i="1" u="none" strike="noStrike" dirty="0">
                          <a:solidFill>
                            <a:srgbClr val="FF0000"/>
                          </a:solidFill>
                          <a:effectLst/>
                        </a:rPr>
                        <a:t>capsule</a:t>
                      </a:r>
                      <a:r>
                        <a:rPr lang="en-US" sz="1800" b="1" i="1" dirty="0">
                          <a:effectLst/>
                        </a:rPr>
                        <a:t> of this benign neoplasm is at the right. There may be minimal cellular pleomorphism within adenomas.</a:t>
                      </a:r>
                    </a:p>
                  </a:txBody>
                  <a:tcPr marL="68580" marR="68580" marT="34290" marB="34290"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Tree>
    <p:extLst>
      <p:ext uri="{BB962C8B-B14F-4D97-AF65-F5344CB8AC3E}">
        <p14:creationId xmlns:p14="http://schemas.microsoft.com/office/powerpoint/2010/main" val="11187962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187624" y="260648"/>
            <a:ext cx="6984776" cy="439445"/>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800" b="1" i="1" dirty="0">
                <a:effectLst>
                  <a:outerShdw blurRad="38100" dist="38100" dir="2700000" algn="tl">
                    <a:srgbClr val="000000">
                      <a:alpha val="43137"/>
                    </a:srgbClr>
                  </a:outerShdw>
                </a:effectLst>
              </a:rPr>
              <a:t>Adrenal Gland – Cortical Adenoma - HPF</a:t>
            </a:r>
          </a:p>
        </p:txBody>
      </p:sp>
      <p:pic>
        <p:nvPicPr>
          <p:cNvPr id="3074" name="Picture 2" descr="http://www.webpathology.com/slides/slides/Adrenal_AtypicalAdenoma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80728"/>
            <a:ext cx="7056783" cy="460851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115616" y="5733256"/>
            <a:ext cx="6984776" cy="646331"/>
          </a:xfrm>
          <a:prstGeom prst="rect">
            <a:avLst/>
          </a:prstGeom>
        </p:spPr>
        <p:txBody>
          <a:bodyPr wrap="square">
            <a:spAutoFit/>
          </a:bodyPr>
          <a:lstStyle/>
          <a:p>
            <a:pPr algn="ctr"/>
            <a:r>
              <a:rPr lang="en-US" b="1" i="1" dirty="0">
                <a:solidFill>
                  <a:srgbClr val="000000"/>
                </a:solidFill>
                <a:latin typeface="Arial" panose="020B0604020202020204" pitchFamily="34" charset="0"/>
              </a:rPr>
              <a:t>There were occasional enlarged hyperchromatic nuclei with one or more prominent nucleoli.</a:t>
            </a:r>
            <a:endParaRPr lang="en-US" b="1" i="1" dirty="0"/>
          </a:p>
        </p:txBody>
      </p:sp>
      <p:sp>
        <p:nvSpPr>
          <p:cNvPr id="6" name="TextBox 5"/>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Tree>
    <p:extLst>
      <p:ext uri="{BB962C8B-B14F-4D97-AF65-F5344CB8AC3E}">
        <p14:creationId xmlns:p14="http://schemas.microsoft.com/office/powerpoint/2010/main" val="2303732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s://encrypted-tbn2.gstatic.com/images?q=tbn:ANd9GcQQa9edzqVNp9lSJNzQ-inxMeZjzp7gtMHeCBrukouvkiDeT11y"/>
          <p:cNvPicPr>
            <a:picLocks noChangeAspect="1" noChangeArrowheads="1"/>
          </p:cNvPicPr>
          <p:nvPr/>
        </p:nvPicPr>
        <p:blipFill>
          <a:blip r:embed="rId2" cstate="print"/>
          <a:srcRect/>
          <a:stretch>
            <a:fillRect/>
          </a:stretch>
        </p:blipFill>
        <p:spPr bwMode="auto">
          <a:xfrm>
            <a:off x="0" y="0"/>
            <a:ext cx="9054002" cy="6858000"/>
          </a:xfrm>
          <a:prstGeom prst="rect">
            <a:avLst/>
          </a:prstGeom>
          <a:noFill/>
        </p:spPr>
      </p:pic>
      <p:sp>
        <p:nvSpPr>
          <p:cNvPr id="4" name="Rectangle 3"/>
          <p:cNvSpPr/>
          <p:nvPr/>
        </p:nvSpPr>
        <p:spPr>
          <a:xfrm>
            <a:off x="2763736" y="1916832"/>
            <a:ext cx="3611886" cy="707886"/>
          </a:xfrm>
          <a:prstGeom prst="rect">
            <a:avLst/>
          </a:prstGeom>
        </p:spPr>
        <p:txBody>
          <a:bodyPr wrap="none">
            <a:spAutoFit/>
          </a:bodyPr>
          <a:lstStyle/>
          <a:p>
            <a:pPr algn="ctr"/>
            <a:r>
              <a:rPr lang="en-US" sz="4000" b="1" i="1" dirty="0">
                <a:effectLst>
                  <a:outerShdw blurRad="38100" dist="38100" dir="2700000" algn="tl">
                    <a:srgbClr val="000000">
                      <a:alpha val="43137"/>
                    </a:srgbClr>
                  </a:outerShdw>
                </a:effectLst>
              </a:rPr>
              <a:t>GOOD LUCK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115616" y="5613047"/>
            <a:ext cx="7128792" cy="1200329"/>
          </a:xfrm>
          <a:prstGeom prst="rect">
            <a:avLst/>
          </a:prstGeom>
        </p:spPr>
        <p:txBody>
          <a:bodyPr wrap="square">
            <a:spAutoFit/>
          </a:bodyPr>
          <a:lstStyle/>
          <a:p>
            <a:pPr algn="ctr"/>
            <a:r>
              <a:rPr lang="en-US" b="1" i="1" dirty="0"/>
              <a:t>Normal thyroid seen microscopically consists of follicles lined by a cuboidal epithelium and filled with pink, homogenous colloid. The follicles vary somewhat in size. The interstitium, which may contain "C" cells, is not prominent.</a:t>
            </a:r>
          </a:p>
        </p:txBody>
      </p:sp>
      <p:pic>
        <p:nvPicPr>
          <p:cNvPr id="2049" name="Picture 1"/>
          <p:cNvPicPr>
            <a:picLocks noChangeAspect="1" noChangeArrowheads="1"/>
          </p:cNvPicPr>
          <p:nvPr/>
        </p:nvPicPr>
        <p:blipFill>
          <a:blip r:embed="rId2" cstate="print"/>
          <a:srcRect/>
          <a:stretch>
            <a:fillRect/>
          </a:stretch>
        </p:blipFill>
        <p:spPr bwMode="auto">
          <a:xfrm>
            <a:off x="971600" y="908720"/>
            <a:ext cx="7272808" cy="4651251"/>
          </a:xfrm>
          <a:prstGeom prst="rect">
            <a:avLst/>
          </a:prstGeom>
          <a:noFill/>
          <a:ln w="9525">
            <a:noFill/>
            <a:miter lim="800000"/>
            <a:headEnd/>
            <a:tailEnd/>
          </a:ln>
        </p:spPr>
      </p:pic>
      <p:sp>
        <p:nvSpPr>
          <p:cNvPr id="6" name="Rounded Rectangle 5"/>
          <p:cNvSpPr/>
          <p:nvPr/>
        </p:nvSpPr>
        <p:spPr>
          <a:xfrm>
            <a:off x="1547664" y="188640"/>
            <a:ext cx="6480720" cy="57606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rPr>
              <a:t>Normal Histology of  Thyroid gland – LPF&amp;HPF</a:t>
            </a:r>
          </a:p>
        </p:txBody>
      </p: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9" name="TextBox 8"/>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5298" name="Picture 2" descr="http://library.med.utah.edu/WebPath/jpeg4/ENDO082.jpg"/>
          <p:cNvPicPr>
            <a:picLocks noChangeAspect="1" noChangeArrowheads="1"/>
          </p:cNvPicPr>
          <p:nvPr/>
        </p:nvPicPr>
        <p:blipFill>
          <a:blip r:embed="rId2" cstate="print"/>
          <a:srcRect/>
          <a:stretch>
            <a:fillRect/>
          </a:stretch>
        </p:blipFill>
        <p:spPr bwMode="auto">
          <a:xfrm>
            <a:off x="1414531" y="908720"/>
            <a:ext cx="6613853" cy="4032448"/>
          </a:xfrm>
          <a:prstGeom prst="rect">
            <a:avLst/>
          </a:prstGeom>
          <a:noFill/>
          <a:ln w="28575">
            <a:solidFill>
              <a:schemeClr val="tx1"/>
            </a:solidFill>
          </a:ln>
        </p:spPr>
      </p:pic>
      <p:sp>
        <p:nvSpPr>
          <p:cNvPr id="4" name="Rectangle 3"/>
          <p:cNvSpPr/>
          <p:nvPr/>
        </p:nvSpPr>
        <p:spPr>
          <a:xfrm>
            <a:off x="1043608" y="5059050"/>
            <a:ext cx="7128792" cy="1477328"/>
          </a:xfrm>
          <a:prstGeom prst="rect">
            <a:avLst/>
          </a:prstGeom>
        </p:spPr>
        <p:txBody>
          <a:bodyPr wrap="square">
            <a:spAutoFit/>
          </a:bodyPr>
          <a:lstStyle/>
          <a:p>
            <a:pPr algn="ctr"/>
            <a:r>
              <a:rPr lang="en-US" b="1" i="1" dirty="0"/>
              <a:t>This normal thyroid follicle is lined by a cuboidal follicular epithelium with cells that can add or subtract colloid depending upon the degree of stimulation from TSH (thyroid stimulating hormone) released by the pituitary gland. As in all endocrine glands, the interstitium has a rich vascular supply into which hormone is secreted.</a:t>
            </a:r>
          </a:p>
        </p:txBody>
      </p:sp>
      <p:sp>
        <p:nvSpPr>
          <p:cNvPr id="6" name="Rounded Rectangle 5"/>
          <p:cNvSpPr/>
          <p:nvPr/>
        </p:nvSpPr>
        <p:spPr>
          <a:xfrm>
            <a:off x="1907704" y="188640"/>
            <a:ext cx="5688632" cy="57606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rPr>
              <a:t>Normal Histology of Thyroid gland - HPF</a:t>
            </a:r>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7744" y="3356992"/>
            <a:ext cx="6172200" cy="1384920"/>
          </a:xfrm>
        </p:spPr>
        <p:txBody>
          <a:bodyPr>
            <a:noAutofit/>
          </a:bodyPr>
          <a:lstStyle/>
          <a:p>
            <a:pPr algn="ctr"/>
            <a:r>
              <a:rPr lang="en-US" sz="4400" b="1" i="1" dirty="0">
                <a:solidFill>
                  <a:schemeClr val="accent1">
                    <a:lumMod val="75000"/>
                  </a:schemeClr>
                </a:solidFill>
                <a:effectLst>
                  <a:outerShdw blurRad="38100" dist="38100" dir="2700000" algn="tl">
                    <a:srgbClr val="000000">
                      <a:alpha val="43137"/>
                    </a:srgbClr>
                  </a:outerShdw>
                </a:effectLst>
              </a:rPr>
              <a:t>Gross and Histopathology</a:t>
            </a:r>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9712" y="2852936"/>
            <a:ext cx="6172200" cy="1384920"/>
          </a:xfrm>
        </p:spPr>
        <p:txBody>
          <a:bodyPr>
            <a:noAutofit/>
          </a:bodyPr>
          <a:lstStyle/>
          <a:p>
            <a:pPr algn="ctr"/>
            <a:r>
              <a:rPr lang="en-US" sz="4400" b="1" i="1" dirty="0">
                <a:solidFill>
                  <a:srgbClr val="000099"/>
                </a:solidFill>
                <a:effectLst>
                  <a:outerShdw blurRad="38100" dist="38100" dir="2700000" algn="tl">
                    <a:srgbClr val="000000">
                      <a:alpha val="43137"/>
                    </a:srgbClr>
                  </a:outerShdw>
                </a:effectLst>
              </a:rPr>
              <a:t>1- Multinodular Goiter  </a:t>
            </a:r>
          </a:p>
        </p:txBody>
      </p:sp>
      <p:sp>
        <p:nvSpPr>
          <p:cNvPr id="3" name="TextBox 2"/>
          <p:cNvSpPr txBox="1"/>
          <p:nvPr/>
        </p:nvSpPr>
        <p:spPr>
          <a:xfrm>
            <a:off x="8244408" y="6654552"/>
            <a:ext cx="899592" cy="230832"/>
          </a:xfrm>
          <a:prstGeom prst="rect">
            <a:avLst/>
          </a:prstGeom>
          <a:noFill/>
        </p:spPr>
        <p:txBody>
          <a:bodyPr wrap="square" rtlCol="0">
            <a:spAutoFit/>
          </a:bodyPr>
          <a:lstStyle/>
          <a:p>
            <a:pPr algn="r"/>
            <a:r>
              <a:rPr lang="en-US" sz="900" i="1" dirty="0">
                <a:solidFill>
                  <a:srgbClr val="0000FF"/>
                </a:solidFill>
              </a:rPr>
              <a:t>Endocrine block</a:t>
            </a:r>
          </a:p>
        </p:txBody>
      </p:sp>
      <p:sp>
        <p:nvSpPr>
          <p:cNvPr id="5" name="TextBox 4"/>
          <p:cNvSpPr txBox="1"/>
          <p:nvPr/>
        </p:nvSpPr>
        <p:spPr>
          <a:xfrm>
            <a:off x="0" y="6597352"/>
            <a:ext cx="1187624" cy="230832"/>
          </a:xfrm>
          <a:prstGeom prst="rect">
            <a:avLst/>
          </a:prstGeom>
          <a:noFill/>
        </p:spPr>
        <p:txBody>
          <a:bodyPr wrap="square" rtlCol="0">
            <a:spAutoFit/>
          </a:bodyPr>
          <a:lstStyle/>
          <a:p>
            <a:r>
              <a:rPr lang="en-US" sz="900" i="1" dirty="0">
                <a:solidFill>
                  <a:srgbClr val="0000FF"/>
                </a:solidFill>
              </a:rPr>
              <a:t>Pathology Dept. KSU</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Parallax</Template>
  <TotalTime>1294</TotalTime>
  <Words>1766</Words>
  <Application>Microsoft Office PowerPoint</Application>
  <PresentationFormat>عرض على الشاشة (4:3)</PresentationFormat>
  <Paragraphs>242</Paragraphs>
  <Slides>52</Slides>
  <Notes>10</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52</vt:i4>
      </vt:variant>
    </vt:vector>
  </HeadingPairs>
  <TitlesOfParts>
    <vt:vector size="61" baseType="lpstr">
      <vt:lpstr>arial</vt:lpstr>
      <vt:lpstr>arial</vt:lpstr>
      <vt:lpstr>Arial Black</vt:lpstr>
      <vt:lpstr>Book Antiqua</vt:lpstr>
      <vt:lpstr>Calibri</vt:lpstr>
      <vt:lpstr>Corbel</vt:lpstr>
      <vt:lpstr>Georgia Serif</vt:lpstr>
      <vt:lpstr>Symbol</vt:lpstr>
      <vt:lpstr>Parallax</vt:lpstr>
      <vt:lpstr>Endocrine Block Pathology Practical</vt:lpstr>
      <vt:lpstr>Objectives:</vt:lpstr>
      <vt:lpstr>عرض تقديمي في PowerPoint</vt:lpstr>
      <vt:lpstr>Normal Anatomy &amp; Histology</vt:lpstr>
      <vt:lpstr>عرض تقديمي في PowerPoint</vt:lpstr>
      <vt:lpstr>عرض تقديمي في PowerPoint</vt:lpstr>
      <vt:lpstr>عرض تقديمي في PowerPoint</vt:lpstr>
      <vt:lpstr>Gross and Histopathology</vt:lpstr>
      <vt:lpstr>1- Multinodular Goiter  </vt:lpstr>
      <vt:lpstr>عرض تقديمي في PowerPoint</vt:lpstr>
      <vt:lpstr>عرض تقديمي في PowerPoint</vt:lpstr>
      <vt:lpstr>عرض تقديمي في PowerPoint</vt:lpstr>
      <vt:lpstr>عرض تقديمي في PowerPoint</vt:lpstr>
      <vt:lpstr>2-  Hyperthyroidism &amp; Grave’s Disease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3- Hashimoto’s Thyroiditis</vt:lpstr>
      <vt:lpstr>عرض تقديمي في PowerPoint</vt:lpstr>
      <vt:lpstr>عرض تقديمي في PowerPoint</vt:lpstr>
      <vt:lpstr>عرض تقديمي في PowerPoint</vt:lpstr>
      <vt:lpstr>عرض تقديمي في PowerPoint</vt:lpstr>
      <vt:lpstr>4- Follicular Adenoma</vt:lpstr>
      <vt:lpstr>عرض تقديمي في PowerPoint</vt:lpstr>
      <vt:lpstr>عرض تقديمي في PowerPoint</vt:lpstr>
      <vt:lpstr>عرض تقديمي في PowerPoint</vt:lpstr>
      <vt:lpstr>عرض تقديمي في PowerPoint</vt:lpstr>
      <vt:lpstr>5- Papillary Thyroid Carcinoma</vt:lpstr>
      <vt:lpstr>عرض تقديمي في PowerPoint</vt:lpstr>
      <vt:lpstr>عرض تقديمي في PowerPoint</vt:lpstr>
      <vt:lpstr>عرض تقديمي في PowerPoint</vt:lpstr>
      <vt:lpstr>عرض تقديمي في PowerPoint</vt:lpstr>
      <vt:lpstr>عرض تقديمي في PowerPoint</vt:lpstr>
      <vt:lpstr>ADRENAL GLAND</vt:lpstr>
      <vt:lpstr>Pheochromocytoma</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Endocrine practical block</dc:title>
  <dc:creator>Dr. Sayed Esawy</dc:creator>
  <cp:lastModifiedBy>ftomy naje</cp:lastModifiedBy>
  <cp:revision>159</cp:revision>
  <dcterms:created xsi:type="dcterms:W3CDTF">2010-07-07T11:08:25Z</dcterms:created>
  <dcterms:modified xsi:type="dcterms:W3CDTF">2019-02-03T03:44:48Z</dcterms:modified>
</cp:coreProperties>
</file>