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5"/>
  </p:notesMasterIdLst>
  <p:handoutMasterIdLst>
    <p:handoutMasterId r:id="rId26"/>
  </p:handoutMasterIdLst>
  <p:sldIdLst>
    <p:sldId id="409" r:id="rId2"/>
    <p:sldId id="386" r:id="rId3"/>
    <p:sldId id="410" r:id="rId4"/>
    <p:sldId id="411" r:id="rId5"/>
    <p:sldId id="398" r:id="rId6"/>
    <p:sldId id="399" r:id="rId7"/>
    <p:sldId id="400" r:id="rId8"/>
    <p:sldId id="352" r:id="rId9"/>
    <p:sldId id="353" r:id="rId10"/>
    <p:sldId id="354" r:id="rId11"/>
    <p:sldId id="355" r:id="rId12"/>
    <p:sldId id="356" r:id="rId13"/>
    <p:sldId id="401" r:id="rId14"/>
    <p:sldId id="402" r:id="rId15"/>
    <p:sldId id="403" r:id="rId16"/>
    <p:sldId id="413" r:id="rId17"/>
    <p:sldId id="414" r:id="rId18"/>
    <p:sldId id="404" r:id="rId19"/>
    <p:sldId id="406" r:id="rId20"/>
    <p:sldId id="412" r:id="rId21"/>
    <p:sldId id="405" r:id="rId22"/>
    <p:sldId id="407" r:id="rId23"/>
    <p:sldId id="408" r:id="rId24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41" autoAdjust="0"/>
    <p:restoredTop sz="87365" autoAdjust="0"/>
  </p:normalViewPr>
  <p:slideViewPr>
    <p:cSldViewPr>
      <p:cViewPr varScale="1">
        <p:scale>
          <a:sx n="37" d="100"/>
          <a:sy n="37" d="100"/>
        </p:scale>
        <p:origin x="1404" y="54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2</a:t>
            </a:fld>
            <a:endParaRPr lang="en-US" altLang="en-US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, a class III anti-arrhythmic drug, extremely effective antiarrhythmic drug. However,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is associated with a number of side effects, including thyroid dysfunction (both hypo- and hyperthyroidism), which is due to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amiodarone's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high iodine content and its direct toxic effect on the thyroid. </a:t>
            </a:r>
          </a:p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contains two iodine atoms. It is estimated that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metabolism in the liver releases approximately 3 mg of inorganic iodine into the systemic circulation per 100 mg of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ingested. </a:t>
            </a:r>
            <a:r>
              <a:rPr lang="en-US" sz="2900" b="1" dirty="0" err="1">
                <a:solidFill>
                  <a:srgbClr val="FFFFFF"/>
                </a:solidFill>
                <a:latin typeface="Arial" charset="0"/>
              </a:rPr>
              <a:t>Amiodarone</a:t>
            </a:r>
            <a:r>
              <a:rPr lang="en-US" sz="2900" b="1" dirty="0">
                <a:solidFill>
                  <a:srgbClr val="FFFFFF"/>
                </a:solidFill>
                <a:latin typeface="Arial" charset="0"/>
              </a:rPr>
              <a:t> is very lipophilic and is concentrated in adipose tissue, cardiac and skeletal muscle, and the thyroid.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8428B-C509-4296-A100-9BD4FCBD2F1B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2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80025" y="3733800"/>
            <a:ext cx="4473575" cy="2341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72260" indent="-372260" algn="ctr" defTabSz="992695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>
              <a:solidFill>
                <a:srgbClr val="C00000"/>
              </a:solidFill>
              <a:cs typeface="Arial" charset="0"/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>
                <a:solidFill>
                  <a:srgbClr val="C00000"/>
                </a:solidFill>
              </a:rPr>
              <a:t>Yieldez</a:t>
            </a:r>
            <a:endParaRPr lang="en-US" b="1" dirty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Bassiouni</a:t>
            </a:r>
            <a:endParaRPr lang="ar-SA" b="1" dirty="0">
              <a:solidFill>
                <a:srgbClr val="C00000"/>
              </a:solidFill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ar-SA" sz="3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3733800"/>
            <a:ext cx="4648200" cy="2362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>
                <a:solidFill>
                  <a:srgbClr val="C00000"/>
                </a:solidFill>
              </a:rPr>
              <a:t>Abdulrahman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rgbClr val="C00000"/>
                </a:solidFill>
              </a:rPr>
              <a:t>Almotrefi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754063" y="990600"/>
            <a:ext cx="89995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hlink"/>
                </a:solidFill>
                <a:latin typeface="Times New Roman" pitchFamily="18" charset="0"/>
              </a:rPr>
              <a:t>DRUGS USED IN HYPOTHYROIDISM</a:t>
            </a: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fld id="{0DF15315-BE8A-44F4-836F-AF710634F1B6}" type="slidenum">
              <a:rPr lang="ar-SA" altLang="en-US" sz="1300" smtClean="0">
                <a:solidFill>
                  <a:srgbClr val="898989"/>
                </a:solidFill>
              </a:rPr>
              <a:pPr/>
              <a:t>1</a:t>
            </a:fld>
            <a:endParaRPr lang="en-US" altLang="en-US" sz="13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4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66955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69360" y="1678808"/>
            <a:ext cx="9051925" cy="48275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Replacement therapy with synthetic thyroid hormone preparations :</a:t>
            </a:r>
          </a:p>
          <a:p>
            <a:pPr lvl="0" eaLnBrk="1" hangingPunct="1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 (T</a:t>
            </a:r>
            <a:r>
              <a:rPr 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 (T</a:t>
            </a:r>
            <a:r>
              <a:rPr lang="en-US" alt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a long half life  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once 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normal thyroid levels within 2-3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empty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Parenteral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, 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33207"/>
            <a:ext cx="9601200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800" b="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uses </a:t>
            </a: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Hypothyroidism, regardless of etiology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979194"/>
            <a:ext cx="9601200" cy="599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0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Metabolism of thyroid hormones</a:t>
            </a:r>
            <a:endParaRPr lang="en-US" altLang="en-U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pathway of thyroid hormone metabolism is through sequential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deiodination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80% of circulating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derived from peripheral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monodeiodination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liver is the major site of degradation for both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80% of the daily dose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deiodinated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yield equal amounts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rT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(reverse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,which is inactive)</a:t>
            </a:r>
            <a:endParaRPr lang="en-US" alt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37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9pPr>
          </a:lstStyle>
          <a:p>
            <a:fld id="{DB62937B-4B89-41CD-A052-3E0786572AC8}" type="slidenum">
              <a:rPr lang="ar-SA" altLang="en-US" sz="1300" smtClean="0">
                <a:solidFill>
                  <a:srgbClr val="898989"/>
                </a:solidFill>
              </a:rPr>
              <a:pPr/>
              <a:t>17</a:t>
            </a:fld>
            <a:endParaRPr lang="en-US" altLang="en-US" sz="130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175" y="533400"/>
            <a:ext cx="902176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of Action</a:t>
            </a:r>
            <a:r>
              <a:rPr lang="ar-SA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Inhibit synthesis of thyroid hormones by inhibiting the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peroxidase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enzyme that catalyzes the iodination of tyrosine residues</a:t>
            </a:r>
          </a:p>
          <a:p>
            <a:pPr eaLnBrk="1" hangingPunct="1"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Propylthiouracil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methimazole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blocks the conversion of T4 to T3 in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peripheral tissues      </a:t>
            </a:r>
          </a:p>
        </p:txBody>
      </p:sp>
      <p:pic>
        <p:nvPicPr>
          <p:cNvPr id="36868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10058400" cy="71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007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restlessness 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bone 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cardiac arrhythmias (Tachycardia, atrial fib.)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 , restlessness ,headache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(T</a:t>
            </a:r>
            <a:r>
              <a:rPr lang="en-US" altLang="en-US" sz="3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(3-4 times) and rapid onset of action 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- not recommended for routine replacement therapy ( requires multiple daily doses)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-  describe 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- understand 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recognize treatment of special cases of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>
                <a:latin typeface="Arial" charset="0"/>
                <a:cs typeface="Arial" charset="0"/>
              </a:rPr>
              <a:t>hypothyroidism such as myxedema coma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Pharmacokinetic of Thyroid Hormones</a:t>
            </a:r>
            <a:endParaRPr 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57530"/>
              </p:ext>
            </p:extLst>
          </p:nvPr>
        </p:nvGraphicFramePr>
        <p:xfrm>
          <a:off x="228598" y="1600200"/>
          <a:ext cx="9906000" cy="4799732"/>
        </p:xfrm>
        <a:graphic>
          <a:graphicData uri="http://schemas.openxmlformats.org/drawingml/2006/table">
            <a:tbl>
              <a:tblPr/>
              <a:tblGrid>
                <a:gridCol w="251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264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Hormone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 Potency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(days)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Protein Binding (%)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05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Levothyroxine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99.96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535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Liothyronine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2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99.5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503">
                <a:tc gridSpan="5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43BDF-FF3F-4DEF-9B8A-7AAA64E3C408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06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T4 &amp; T3  in a ratio 4:1 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major limitations to this product are high cost and lack of therapeutic rationale because 35% of T4 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levothyroxine 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rapid response but it may provoke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cardiotoxicity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may be used in case of adrenal and pituitary insufficiency.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maternal </a:t>
            </a: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722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gland does not produce enough hormones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may be congenital, primary or secondary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Congenital: in children, hypothyroidism leads to delay in growth (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dwarfism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),and intellectual development  (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cretinism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People 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 females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Prevalence is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females and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males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Diagnosed by low plasma levels of T3 &amp; T4 and TSH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81000" y="59540"/>
            <a:ext cx="8915400" cy="746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hypothyroidism</a:t>
            </a:r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/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 function of the gland itself - causes</a:t>
            </a:r>
            <a:endParaRPr lang="en-IE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Iodine deficiency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is the most common cause of primary hypothyroidism and endemic goiter worldwide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Autoimmune: Hashimoto’s 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Radioactive iodine treatment of hyperthyroidism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Post thyroidectomy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Anti-thyroid drugs (CMZ , PTU)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Other drugs (lithium,  </a:t>
            </a:r>
            <a:r>
              <a:rPr lang="en-IE" alt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amiodarone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Sub-acute 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sz="2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9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hypothyroidism-causes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-  Hypothalamic disease</a:t>
            </a:r>
          </a:p>
          <a:p>
            <a:pPr eaLnBrk="1" hangingPunct="1"/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Manifestations of Hypothyroidism</a:t>
            </a: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</TotalTime>
  <Words>823</Words>
  <Application>Microsoft Office PowerPoint</Application>
  <PresentationFormat>مخصص</PresentationFormat>
  <Paragraphs>224</Paragraphs>
  <Slides>23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31" baseType="lpstr">
      <vt:lpstr>Arial</vt:lpstr>
      <vt:lpstr>Calibri</vt:lpstr>
      <vt:lpstr>Garamond</vt:lpstr>
      <vt:lpstr>Tahoma</vt:lpstr>
      <vt:lpstr>Times New Roman</vt:lpstr>
      <vt:lpstr>Wingdings</vt:lpstr>
      <vt:lpstr>Wingdings 3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Treatment of Hypothyroidism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Pharmacokinetic of Thyroid Hormones</vt:lpstr>
      <vt:lpstr>عرض تقديمي في PowerPoint</vt:lpstr>
      <vt:lpstr>عرض تقديمي في PowerPoint</vt:lpstr>
      <vt:lpstr>عرض تقديمي في PowerPoint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ftomy naje</cp:lastModifiedBy>
  <cp:revision>424</cp:revision>
  <dcterms:created xsi:type="dcterms:W3CDTF">2006-04-04T11:17:20Z</dcterms:created>
  <dcterms:modified xsi:type="dcterms:W3CDTF">2019-01-29T10:20:31Z</dcterms:modified>
</cp:coreProperties>
</file>