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4008" r:id="rId1"/>
  </p:sldMasterIdLst>
  <p:notesMasterIdLst>
    <p:notesMasterId r:id="rId25"/>
  </p:notesMasterIdLst>
  <p:handoutMasterIdLst>
    <p:handoutMasterId r:id="rId26"/>
  </p:handoutMasterIdLst>
  <p:sldIdLst>
    <p:sldId id="409" r:id="rId2"/>
    <p:sldId id="386" r:id="rId3"/>
    <p:sldId id="410" r:id="rId4"/>
    <p:sldId id="411" r:id="rId5"/>
    <p:sldId id="398" r:id="rId6"/>
    <p:sldId id="399" r:id="rId7"/>
    <p:sldId id="400" r:id="rId8"/>
    <p:sldId id="352" r:id="rId9"/>
    <p:sldId id="353" r:id="rId10"/>
    <p:sldId id="354" r:id="rId11"/>
    <p:sldId id="355" r:id="rId12"/>
    <p:sldId id="356" r:id="rId13"/>
    <p:sldId id="401" r:id="rId14"/>
    <p:sldId id="402" r:id="rId15"/>
    <p:sldId id="403" r:id="rId16"/>
    <p:sldId id="413" r:id="rId17"/>
    <p:sldId id="414" r:id="rId18"/>
    <p:sldId id="404" r:id="rId19"/>
    <p:sldId id="406" r:id="rId20"/>
    <p:sldId id="412" r:id="rId21"/>
    <p:sldId id="405" r:id="rId22"/>
    <p:sldId id="407" r:id="rId23"/>
    <p:sldId id="408" r:id="rId24"/>
  </p:sldIdLst>
  <p:sldSz cx="10058400" cy="7315200"/>
  <p:notesSz cx="9144000" cy="6858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Garamond" panose="02020404030301010803" pitchFamily="18" charset="0"/>
        <a:ea typeface="+mn-ea"/>
        <a:cs typeface="Times New Roman" panose="02020603050405020304" pitchFamily="18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Garamond" panose="02020404030301010803" pitchFamily="18" charset="0"/>
        <a:ea typeface="+mn-ea"/>
        <a:cs typeface="Times New Roman" panose="02020603050405020304" pitchFamily="18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Garamond" panose="02020404030301010803" pitchFamily="18" charset="0"/>
        <a:ea typeface="+mn-ea"/>
        <a:cs typeface="Times New Roman" panose="02020603050405020304" pitchFamily="18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Garamond" panose="02020404030301010803" pitchFamily="18" charset="0"/>
        <a:ea typeface="+mn-ea"/>
        <a:cs typeface="Times New Roman" panose="02020603050405020304" pitchFamily="18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Garamond" panose="02020404030301010803" pitchFamily="18" charset="0"/>
        <a:ea typeface="+mn-ea"/>
        <a:cs typeface="Times New Roman" panose="02020603050405020304" pitchFamily="18" charset="0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Garamond" panose="02020404030301010803" pitchFamily="18" charset="0"/>
        <a:ea typeface="+mn-ea"/>
        <a:cs typeface="Times New Roman" panose="02020603050405020304" pitchFamily="18" charset="0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Garamond" panose="02020404030301010803" pitchFamily="18" charset="0"/>
        <a:ea typeface="+mn-ea"/>
        <a:cs typeface="Times New Roman" panose="02020603050405020304" pitchFamily="18" charset="0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Garamond" panose="02020404030301010803" pitchFamily="18" charset="0"/>
        <a:ea typeface="+mn-ea"/>
        <a:cs typeface="Times New Roman" panose="02020603050405020304" pitchFamily="18" charset="0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Garamond" panose="02020404030301010803" pitchFamily="18" charset="0"/>
        <a:ea typeface="+mn-ea"/>
        <a:cs typeface="Times New Roman" panose="02020603050405020304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304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33CC"/>
    <a:srgbClr val="FF66FF"/>
    <a:srgbClr val="00FF00"/>
    <a:srgbClr val="CCFF99"/>
    <a:srgbClr val="FB6E6B"/>
    <a:srgbClr val="FB6B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441" autoAdjust="0"/>
    <p:restoredTop sz="87365" autoAdjust="0"/>
  </p:normalViewPr>
  <p:slideViewPr>
    <p:cSldViewPr>
      <p:cViewPr varScale="1">
        <p:scale>
          <a:sx n="37" d="100"/>
          <a:sy n="37" d="100"/>
        </p:scale>
        <p:origin x="1404" y="54"/>
      </p:cViewPr>
      <p:guideLst>
        <p:guide orient="horz" pos="2304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18160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88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 eaLnBrk="1" hangingPunct="1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518160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 eaLnBrk="1" hangingPunct="1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88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1" eaLnBrk="1" hangingPunct="1">
              <a:defRPr sz="12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DA9BA3-A7B5-42CD-A2A9-4887513DD5B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419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18160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 eaLnBrk="1" hangingPunct="1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05113" y="514350"/>
            <a:ext cx="3533775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518160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 eaLnBrk="1" hangingPunct="1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1" eaLnBrk="1" hangingPunct="1">
              <a:defRPr sz="12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9B8428B-C509-4296-A100-9BD4FCBD2F1B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24546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>
              <a:spcBef>
                <a:spcPct val="0"/>
              </a:spcBef>
            </a:pPr>
            <a:fld id="{0594023C-F87C-4BFF-A4ED-BD63C99F9CE4}" type="slidenum">
              <a:rPr lang="ar-SA" altLang="en-US" smtClean="0">
                <a:latin typeface="Tahoma" panose="020B0604030504040204" pitchFamily="34" charset="0"/>
                <a:cs typeface="Times New Roman" panose="02020603050405020304" pitchFamily="18" charset="0"/>
              </a:rPr>
              <a:pPr algn="l">
                <a:spcBef>
                  <a:spcPct val="0"/>
                </a:spcBef>
              </a:pPr>
              <a:t>2</a:t>
            </a:fld>
            <a:endParaRPr lang="en-US" altLang="en-US">
              <a:latin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330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ct val="15000"/>
              </a:spcAft>
              <a:buClr>
                <a:srgbClr val="FFFF00"/>
              </a:buClr>
              <a:buSzPct val="100000"/>
              <a:buFont typeface="Wingdings" pitchFamily="2" charset="2"/>
              <a:buNone/>
            </a:pPr>
            <a:r>
              <a:rPr lang="en-US" sz="2900" b="1" dirty="0" err="1">
                <a:solidFill>
                  <a:srgbClr val="FFFFFF"/>
                </a:solidFill>
                <a:latin typeface="Arial" charset="0"/>
              </a:rPr>
              <a:t>Amiodarone</a:t>
            </a:r>
            <a:r>
              <a:rPr lang="en-US" sz="2900" b="1" dirty="0">
                <a:solidFill>
                  <a:srgbClr val="FFFFFF"/>
                </a:solidFill>
                <a:latin typeface="Arial" charset="0"/>
              </a:rPr>
              <a:t>, a class III anti-arrhythmic drug, extremely effective antiarrhythmic drug. However, </a:t>
            </a:r>
            <a:r>
              <a:rPr lang="en-US" sz="2900" b="1" dirty="0" err="1">
                <a:solidFill>
                  <a:srgbClr val="FFFFFF"/>
                </a:solidFill>
                <a:latin typeface="Arial" charset="0"/>
              </a:rPr>
              <a:t>amiodarone</a:t>
            </a:r>
            <a:r>
              <a:rPr lang="en-US" sz="2900" b="1" dirty="0">
                <a:solidFill>
                  <a:srgbClr val="FFFFFF"/>
                </a:solidFill>
                <a:latin typeface="Arial" charset="0"/>
              </a:rPr>
              <a:t> is associated with a number of side effects, including thyroid dysfunction (both hypo- and hyperthyroidism), which is due to </a:t>
            </a:r>
            <a:r>
              <a:rPr lang="en-US" sz="2900" b="1" dirty="0" err="1">
                <a:solidFill>
                  <a:srgbClr val="FFFFFF"/>
                </a:solidFill>
                <a:latin typeface="Arial" charset="0"/>
              </a:rPr>
              <a:t>amiodarone's</a:t>
            </a:r>
            <a:r>
              <a:rPr lang="en-US" sz="2900" b="1" dirty="0">
                <a:solidFill>
                  <a:srgbClr val="FFFFFF"/>
                </a:solidFill>
                <a:latin typeface="Arial" charset="0"/>
              </a:rPr>
              <a:t> high iodine content and its direct toxic effect on the thyroid. </a:t>
            </a:r>
          </a:p>
          <a:p>
            <a:pPr>
              <a:spcAft>
                <a:spcPct val="15000"/>
              </a:spcAft>
              <a:buClr>
                <a:srgbClr val="FFFF00"/>
              </a:buClr>
              <a:buSzPct val="100000"/>
              <a:buFont typeface="Wingdings" pitchFamily="2" charset="2"/>
              <a:buNone/>
            </a:pPr>
            <a:r>
              <a:rPr lang="en-US" sz="2900" b="1" dirty="0" err="1">
                <a:solidFill>
                  <a:srgbClr val="FFFFFF"/>
                </a:solidFill>
                <a:latin typeface="Arial" charset="0"/>
              </a:rPr>
              <a:t>Amiodarone</a:t>
            </a:r>
            <a:r>
              <a:rPr lang="en-US" sz="2900" b="1" dirty="0">
                <a:solidFill>
                  <a:srgbClr val="FFFFFF"/>
                </a:solidFill>
                <a:latin typeface="Arial" charset="0"/>
              </a:rPr>
              <a:t> contains two iodine atoms. It is estimated that </a:t>
            </a:r>
            <a:r>
              <a:rPr lang="en-US" sz="2900" b="1" dirty="0" err="1">
                <a:solidFill>
                  <a:srgbClr val="FFFFFF"/>
                </a:solidFill>
                <a:latin typeface="Arial" charset="0"/>
              </a:rPr>
              <a:t>amiodarone</a:t>
            </a:r>
            <a:r>
              <a:rPr lang="en-US" sz="2900" b="1" dirty="0">
                <a:solidFill>
                  <a:srgbClr val="FFFFFF"/>
                </a:solidFill>
                <a:latin typeface="Arial" charset="0"/>
              </a:rPr>
              <a:t> metabolism in the liver releases approximately 3 mg of inorganic iodine into the systemic circulation per 100 mg of </a:t>
            </a:r>
            <a:r>
              <a:rPr lang="en-US" sz="2900" b="1" dirty="0" err="1">
                <a:solidFill>
                  <a:srgbClr val="FFFFFF"/>
                </a:solidFill>
                <a:latin typeface="Arial" charset="0"/>
              </a:rPr>
              <a:t>amiodarone</a:t>
            </a:r>
            <a:r>
              <a:rPr lang="en-US" sz="2900" b="1" dirty="0">
                <a:solidFill>
                  <a:srgbClr val="FFFFFF"/>
                </a:solidFill>
                <a:latin typeface="Arial" charset="0"/>
              </a:rPr>
              <a:t> ingested. </a:t>
            </a:r>
            <a:r>
              <a:rPr lang="en-US" sz="2900" b="1" dirty="0" err="1">
                <a:solidFill>
                  <a:srgbClr val="FFFFFF"/>
                </a:solidFill>
                <a:latin typeface="Arial" charset="0"/>
              </a:rPr>
              <a:t>Amiodarone</a:t>
            </a:r>
            <a:r>
              <a:rPr lang="en-US" sz="2900" b="1" dirty="0">
                <a:solidFill>
                  <a:srgbClr val="FFFFFF"/>
                </a:solidFill>
                <a:latin typeface="Arial" charset="0"/>
              </a:rPr>
              <a:t> is very lipophilic and is concentrated in adipose tissue, cardiac and skeletal muscle, and the thyroid.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8428B-C509-4296-A100-9BD4FCBD2F1B}" type="slidenum">
              <a:rPr lang="ar-SA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4928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272455"/>
            <a:ext cx="8549640" cy="15680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60" y="4145280"/>
            <a:ext cx="7040880" cy="18694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6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2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9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5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1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78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74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70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48B82-7899-4AAA-9D8E-0B2913713A8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8247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4023D-A99C-43A1-9FD9-2F79676CF86A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2401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22272" y="313267"/>
            <a:ext cx="2488407" cy="665649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3563" y="313267"/>
            <a:ext cx="7301071" cy="665649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2AA9F-A5DC-41FF-B727-34E0ABDB7024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3277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43BDF-FF3F-4DEF-9B8A-7AAA64E3C40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822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700695"/>
            <a:ext cx="8549640" cy="1452880"/>
          </a:xfrm>
        </p:spPr>
        <p:txBody>
          <a:bodyPr anchor="t"/>
          <a:lstStyle>
            <a:lvl1pPr algn="l">
              <a:defRPr sz="4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100496"/>
            <a:ext cx="8549640" cy="1600199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634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26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8904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8538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17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7808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744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7077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1F51F-F715-4E43-B7EC-946EC4B155F5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0665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3562" y="1820334"/>
            <a:ext cx="4894738" cy="5149426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15942" y="1820334"/>
            <a:ext cx="4894739" cy="5149426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A1615-6018-466E-8DD8-965B2340CA21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9572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292947"/>
            <a:ext cx="9052560" cy="1219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1" y="1637455"/>
            <a:ext cx="4444207" cy="682413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6347" indent="0">
              <a:buNone/>
              <a:defRPr sz="2200" b="1"/>
            </a:lvl2pPr>
            <a:lvl3pPr marL="992695" indent="0">
              <a:buNone/>
              <a:defRPr sz="2000" b="1"/>
            </a:lvl3pPr>
            <a:lvl4pPr marL="1489041" indent="0">
              <a:buNone/>
              <a:defRPr sz="1700" b="1"/>
            </a:lvl4pPr>
            <a:lvl5pPr marL="1985388" indent="0">
              <a:buNone/>
              <a:defRPr sz="1700" b="1"/>
            </a:lvl5pPr>
            <a:lvl6pPr marL="2481735" indent="0">
              <a:buNone/>
              <a:defRPr sz="1700" b="1"/>
            </a:lvl6pPr>
            <a:lvl7pPr marL="2978083" indent="0">
              <a:buNone/>
              <a:defRPr sz="1700" b="1"/>
            </a:lvl7pPr>
            <a:lvl8pPr marL="3474430" indent="0">
              <a:buNone/>
              <a:defRPr sz="1700" b="1"/>
            </a:lvl8pPr>
            <a:lvl9pPr marL="3970777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1" y="2319868"/>
            <a:ext cx="4444207" cy="4214707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9" y="1637455"/>
            <a:ext cx="4445953" cy="682413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6347" indent="0">
              <a:buNone/>
              <a:defRPr sz="2200" b="1"/>
            </a:lvl2pPr>
            <a:lvl3pPr marL="992695" indent="0">
              <a:buNone/>
              <a:defRPr sz="2000" b="1"/>
            </a:lvl3pPr>
            <a:lvl4pPr marL="1489041" indent="0">
              <a:buNone/>
              <a:defRPr sz="1700" b="1"/>
            </a:lvl4pPr>
            <a:lvl5pPr marL="1985388" indent="0">
              <a:buNone/>
              <a:defRPr sz="1700" b="1"/>
            </a:lvl5pPr>
            <a:lvl6pPr marL="2481735" indent="0">
              <a:buNone/>
              <a:defRPr sz="1700" b="1"/>
            </a:lvl6pPr>
            <a:lvl7pPr marL="2978083" indent="0">
              <a:buNone/>
              <a:defRPr sz="1700" b="1"/>
            </a:lvl7pPr>
            <a:lvl8pPr marL="3474430" indent="0">
              <a:buNone/>
              <a:defRPr sz="1700" b="1"/>
            </a:lvl8pPr>
            <a:lvl9pPr marL="3970777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9" y="2319868"/>
            <a:ext cx="4445953" cy="4214707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2A55E-1D06-4B02-BB51-41437AF55AB0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9446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8DE4B-C04A-4A52-8E71-6602CDF6A3B9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5501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905CF-9A8A-43FE-B100-DA4C0ADB68F3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8628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2" y="291253"/>
            <a:ext cx="3309144" cy="123952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5" y="291255"/>
            <a:ext cx="5622925" cy="6243321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2" y="1530775"/>
            <a:ext cx="3309144" cy="5003801"/>
          </a:xfrm>
        </p:spPr>
        <p:txBody>
          <a:bodyPr/>
          <a:lstStyle>
            <a:lvl1pPr marL="0" indent="0">
              <a:buNone/>
              <a:defRPr sz="1500"/>
            </a:lvl1pPr>
            <a:lvl2pPr marL="496347" indent="0">
              <a:buNone/>
              <a:defRPr sz="1300"/>
            </a:lvl2pPr>
            <a:lvl3pPr marL="992695" indent="0">
              <a:buNone/>
              <a:defRPr sz="1100"/>
            </a:lvl3pPr>
            <a:lvl4pPr marL="1489041" indent="0">
              <a:buNone/>
              <a:defRPr sz="1000"/>
            </a:lvl4pPr>
            <a:lvl5pPr marL="1985388" indent="0">
              <a:buNone/>
              <a:defRPr sz="1000"/>
            </a:lvl5pPr>
            <a:lvl6pPr marL="2481735" indent="0">
              <a:buNone/>
              <a:defRPr sz="1000"/>
            </a:lvl6pPr>
            <a:lvl7pPr marL="2978083" indent="0">
              <a:buNone/>
              <a:defRPr sz="1000"/>
            </a:lvl7pPr>
            <a:lvl8pPr marL="3474430" indent="0">
              <a:buNone/>
              <a:defRPr sz="1000"/>
            </a:lvl8pPr>
            <a:lvl9pPr marL="3970777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AFAE5-E673-4439-B19B-88E74E6DF53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521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120641"/>
            <a:ext cx="6035040" cy="604521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53627"/>
            <a:ext cx="6035040" cy="438912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6347" indent="0">
              <a:buNone/>
              <a:defRPr sz="3000"/>
            </a:lvl2pPr>
            <a:lvl3pPr marL="992695" indent="0">
              <a:buNone/>
              <a:defRPr sz="2600"/>
            </a:lvl3pPr>
            <a:lvl4pPr marL="1489041" indent="0">
              <a:buNone/>
              <a:defRPr sz="2200"/>
            </a:lvl4pPr>
            <a:lvl5pPr marL="1985388" indent="0">
              <a:buNone/>
              <a:defRPr sz="2200"/>
            </a:lvl5pPr>
            <a:lvl6pPr marL="2481735" indent="0">
              <a:buNone/>
              <a:defRPr sz="2200"/>
            </a:lvl6pPr>
            <a:lvl7pPr marL="2978083" indent="0">
              <a:buNone/>
              <a:defRPr sz="2200"/>
            </a:lvl7pPr>
            <a:lvl8pPr marL="3474430" indent="0">
              <a:buNone/>
              <a:defRPr sz="2200"/>
            </a:lvl8pPr>
            <a:lvl9pPr marL="3970777" indent="0">
              <a:buNone/>
              <a:defRPr sz="22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5725162"/>
            <a:ext cx="6035040" cy="858519"/>
          </a:xfrm>
        </p:spPr>
        <p:txBody>
          <a:bodyPr/>
          <a:lstStyle>
            <a:lvl1pPr marL="0" indent="0">
              <a:buNone/>
              <a:defRPr sz="1500"/>
            </a:lvl1pPr>
            <a:lvl2pPr marL="496347" indent="0">
              <a:buNone/>
              <a:defRPr sz="1300"/>
            </a:lvl2pPr>
            <a:lvl3pPr marL="992695" indent="0">
              <a:buNone/>
              <a:defRPr sz="1100"/>
            </a:lvl3pPr>
            <a:lvl4pPr marL="1489041" indent="0">
              <a:buNone/>
              <a:defRPr sz="1000"/>
            </a:lvl4pPr>
            <a:lvl5pPr marL="1985388" indent="0">
              <a:buNone/>
              <a:defRPr sz="1000"/>
            </a:lvl5pPr>
            <a:lvl6pPr marL="2481735" indent="0">
              <a:buNone/>
              <a:defRPr sz="1000"/>
            </a:lvl6pPr>
            <a:lvl7pPr marL="2978083" indent="0">
              <a:buNone/>
              <a:defRPr sz="1000"/>
            </a:lvl7pPr>
            <a:lvl8pPr marL="3474430" indent="0">
              <a:buNone/>
              <a:defRPr sz="1000"/>
            </a:lvl8pPr>
            <a:lvl9pPr marL="3970777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E2B4A-CC11-45B1-8E22-00D0913F72B9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0232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503238" y="293688"/>
            <a:ext cx="90519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269" tIns="49635" rIns="99269" bIns="496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03238" y="1706563"/>
            <a:ext cx="9051925" cy="482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269" tIns="49635" rIns="99269" bIns="496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3238" y="6780213"/>
            <a:ext cx="2346325" cy="388937"/>
          </a:xfrm>
          <a:prstGeom prst="rect">
            <a:avLst/>
          </a:prstGeom>
        </p:spPr>
        <p:txBody>
          <a:bodyPr vert="horz" lIns="99269" tIns="49635" rIns="99269" bIns="49635" rtlCol="0" anchor="ctr"/>
          <a:lstStyle>
            <a:lvl1pPr algn="l" eaLnBrk="1" hangingPunct="1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6938" y="6780213"/>
            <a:ext cx="3184525" cy="388937"/>
          </a:xfrm>
          <a:prstGeom prst="rect">
            <a:avLst/>
          </a:prstGeom>
        </p:spPr>
        <p:txBody>
          <a:bodyPr vert="horz" lIns="99269" tIns="49635" rIns="99269" bIns="49635" rtlCol="0" anchor="ctr"/>
          <a:lstStyle>
            <a:lvl1pPr algn="ctr" eaLnBrk="1" hangingPunct="1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8838" y="6780213"/>
            <a:ext cx="2346325" cy="388937"/>
          </a:xfrm>
          <a:prstGeom prst="rect">
            <a:avLst/>
          </a:prstGeom>
        </p:spPr>
        <p:txBody>
          <a:bodyPr vert="horz" wrap="square" lIns="99269" tIns="49635" rIns="99269" bIns="4963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C186C58-D29E-416D-A84A-D0ABA0E32DC7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ctr" defTabSz="992188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92188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2pPr>
      <a:lvl3pPr algn="ctr" defTabSz="992188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3pPr>
      <a:lvl4pPr algn="ctr" defTabSz="992188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4pPr>
      <a:lvl5pPr algn="ctr" defTabSz="992188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5pPr>
      <a:lvl6pPr marL="457200" algn="ctr" defTabSz="992188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6pPr>
      <a:lvl7pPr marL="914400" algn="ctr" defTabSz="992188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7pPr>
      <a:lvl8pPr marL="1371600" algn="ctr" defTabSz="992188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8pPr>
      <a:lvl9pPr marL="1828800" algn="ctr" defTabSz="992188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9pPr>
    </p:titleStyle>
    <p:bodyStyle>
      <a:lvl1pPr marL="371475" indent="-371475" algn="l" defTabSz="99218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6450" indent="-309563" algn="l" defTabSz="99218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39838" indent="-247650" algn="l" defTabSz="99218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36725" indent="-247650" algn="l" defTabSz="99218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2025" indent="-247650" algn="l" defTabSz="99218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29909" indent="-248174" algn="l" defTabSz="9926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26256" indent="-248174" algn="l" defTabSz="9926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22604" indent="-248174" algn="l" defTabSz="9926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18950" indent="-248174" algn="l" defTabSz="9926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2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6347" algn="l" defTabSz="992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2695" algn="l" defTabSz="992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89041" algn="l" defTabSz="992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85388" algn="l" defTabSz="992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1735" algn="l" defTabSz="992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8083" algn="l" defTabSz="992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74430" algn="l" defTabSz="992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70777" algn="l" defTabSz="99269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4294967295"/>
          </p:nvPr>
        </p:nvSpPr>
        <p:spPr>
          <a:xfrm>
            <a:off x="5280025" y="3733800"/>
            <a:ext cx="4473575" cy="2341563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7030A0"/>
            </a:solidFill>
          </a:ln>
        </p:spPr>
        <p:txBody>
          <a:bodyPr rtlCol="0">
            <a:normAutofit/>
          </a:bodyPr>
          <a:lstStyle/>
          <a:p>
            <a:pPr marL="372260" indent="-372260" algn="ctr" defTabSz="992695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en-US" b="1" dirty="0">
              <a:solidFill>
                <a:srgbClr val="C00000"/>
              </a:solidFill>
              <a:cs typeface="Arial" charset="0"/>
            </a:endParaRPr>
          </a:p>
          <a:p>
            <a:pPr marL="397106" indent="-277974" algn="ctr" defTabSz="992695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b="1" dirty="0">
                <a:solidFill>
                  <a:srgbClr val="C00000"/>
                </a:solidFill>
              </a:rPr>
              <a:t>Prof. </a:t>
            </a:r>
            <a:r>
              <a:rPr lang="en-US" b="1" dirty="0" err="1">
                <a:solidFill>
                  <a:srgbClr val="C00000"/>
                </a:solidFill>
              </a:rPr>
              <a:t>Yieldez</a:t>
            </a:r>
            <a:endParaRPr lang="en-US" b="1" dirty="0">
              <a:solidFill>
                <a:srgbClr val="C00000"/>
              </a:solidFill>
            </a:endParaRPr>
          </a:p>
          <a:p>
            <a:pPr marL="397106" indent="-277974" algn="ctr" defTabSz="992695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b="1" dirty="0">
                <a:solidFill>
                  <a:srgbClr val="C00000"/>
                </a:solidFill>
              </a:rPr>
              <a:t>Bassiouni</a:t>
            </a:r>
            <a:endParaRPr lang="ar-SA" b="1" dirty="0">
              <a:solidFill>
                <a:srgbClr val="C00000"/>
              </a:solidFill>
            </a:endParaRPr>
          </a:p>
          <a:p>
            <a:pPr marL="372260" indent="-372260" defTabSz="992695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ar-SA" sz="3000" dirty="0"/>
          </a:p>
        </p:txBody>
      </p:sp>
      <p:sp>
        <p:nvSpPr>
          <p:cNvPr id="9" name="Content Placeholder 4"/>
          <p:cNvSpPr>
            <a:spLocks noGrp="1"/>
          </p:cNvSpPr>
          <p:nvPr>
            <p:ph sz="half" idx="4294967295"/>
          </p:nvPr>
        </p:nvSpPr>
        <p:spPr>
          <a:xfrm>
            <a:off x="304800" y="3733800"/>
            <a:ext cx="4648200" cy="236220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7030A0"/>
            </a:solidFill>
          </a:ln>
        </p:spPr>
        <p:txBody>
          <a:bodyPr rtlCol="0">
            <a:normAutofit/>
          </a:bodyPr>
          <a:lstStyle/>
          <a:p>
            <a:pPr marL="397106" indent="-277974" algn="ctr" defTabSz="992695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b="1" dirty="0">
              <a:solidFill>
                <a:srgbClr val="C00000"/>
              </a:solidFill>
            </a:endParaRPr>
          </a:p>
          <a:p>
            <a:pPr marL="397106" indent="-277974" algn="ctr" defTabSz="992695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b="1" dirty="0">
                <a:solidFill>
                  <a:srgbClr val="C00000"/>
                </a:solidFill>
              </a:rPr>
              <a:t>Prof. </a:t>
            </a:r>
            <a:r>
              <a:rPr lang="en-US" b="1" dirty="0" err="1">
                <a:solidFill>
                  <a:srgbClr val="C00000"/>
                </a:solidFill>
              </a:rPr>
              <a:t>Abdulrahman</a:t>
            </a:r>
            <a:r>
              <a:rPr lang="en-US" b="1" dirty="0">
                <a:solidFill>
                  <a:srgbClr val="C00000"/>
                </a:solidFill>
              </a:rPr>
              <a:t> </a:t>
            </a:r>
          </a:p>
          <a:p>
            <a:pPr marL="397106" indent="-277974" algn="ctr" defTabSz="992695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b="1" dirty="0" err="1">
                <a:solidFill>
                  <a:srgbClr val="C00000"/>
                </a:solidFill>
              </a:rPr>
              <a:t>Almotrefi</a:t>
            </a:r>
            <a:endParaRPr lang="ar-SA" b="1" dirty="0">
              <a:solidFill>
                <a:srgbClr val="C00000"/>
              </a:solidFill>
            </a:endParaRPr>
          </a:p>
        </p:txBody>
      </p:sp>
      <p:sp>
        <p:nvSpPr>
          <p:cNvPr id="2052" name="Rectangle 2"/>
          <p:cNvSpPr txBox="1">
            <a:spLocks noChangeArrowheads="1"/>
          </p:cNvSpPr>
          <p:nvPr/>
        </p:nvSpPr>
        <p:spPr bwMode="auto">
          <a:xfrm>
            <a:off x="754063" y="990600"/>
            <a:ext cx="8999537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2188">
              <a:defRPr sz="2400" b="1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defRPr>
            </a:lvl1pPr>
            <a:lvl2pPr marL="742950" indent="-285750" defTabSz="992188">
              <a:defRPr sz="2400" b="1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defRPr>
            </a:lvl2pPr>
            <a:lvl3pPr marL="1143000" indent="-228600" defTabSz="992188">
              <a:defRPr sz="2400" b="1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defRPr>
            </a:lvl3pPr>
            <a:lvl4pPr marL="1600200" indent="-228600" defTabSz="992188">
              <a:defRPr sz="2400" b="1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defRPr>
            </a:lvl4pPr>
            <a:lvl5pPr marL="2057400" indent="-228600" defTabSz="992188">
              <a:defRPr sz="2400" b="1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defRPr>
            </a:lvl5pPr>
            <a:lvl6pPr marL="2514600" indent="-228600" defTabSz="9921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defRPr>
            </a:lvl6pPr>
            <a:lvl7pPr marL="2971800" indent="-228600" defTabSz="9921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defRPr>
            </a:lvl7pPr>
            <a:lvl8pPr marL="3429000" indent="-228600" defTabSz="9921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defRPr>
            </a:lvl8pPr>
            <a:lvl9pPr marL="3886200" indent="-228600" defTabSz="9921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en-US" altLang="en-US" sz="4800" dirty="0">
                <a:solidFill>
                  <a:schemeClr val="hlink"/>
                </a:solidFill>
                <a:latin typeface="Times New Roman" pitchFamily="18" charset="0"/>
              </a:rPr>
              <a:t>DRUGS USED IN HYPOTHYROIDISM</a:t>
            </a:r>
          </a:p>
        </p:txBody>
      </p:sp>
      <p:sp>
        <p:nvSpPr>
          <p:cNvPr id="2053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Garamond" pitchFamily="18" charset="0"/>
                <a:cs typeface="Times New Roman" pitchFamily="18" charset="0"/>
              </a:defRPr>
            </a:lvl9pPr>
          </a:lstStyle>
          <a:p>
            <a:fld id="{0DF15315-BE8A-44F4-836F-AF710634F1B6}" type="slidenum">
              <a:rPr lang="ar-SA" altLang="en-US" sz="1300" smtClean="0">
                <a:solidFill>
                  <a:srgbClr val="898989"/>
                </a:solidFill>
              </a:rPr>
              <a:pPr/>
              <a:t>1</a:t>
            </a:fld>
            <a:endParaRPr lang="en-US" altLang="en-US" sz="13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8474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F1E8351-5477-48E5-A315-BCE2B74E41D6}" type="slidenum">
              <a:rPr lang="ar-SA" altLang="en-US" sz="1300" b="0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300"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3" name="Picture 2" descr="E:\My Pictures\0782w-hypo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09600"/>
            <a:ext cx="88392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32CF2F5-6F5E-4825-A9E4-31FF154C6CD6}" type="slidenum">
              <a:rPr lang="ar-SA" altLang="en-US" sz="1300" b="0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300"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387" name="Picture 2" descr="E:\My Pictures\20015w-hypo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39750"/>
            <a:ext cx="8915400" cy="677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533400" y="166955"/>
            <a:ext cx="9051925" cy="1219200"/>
          </a:xfrm>
        </p:spPr>
        <p:txBody>
          <a:bodyPr/>
          <a:lstStyle/>
          <a:p>
            <a:pPr eaLnBrk="1" hangingPunct="1"/>
            <a:r>
              <a:rPr lang="en-US" altLang="en-US" sz="3600" b="1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Treatment of Hypothyroidism</a:t>
            </a:r>
            <a:endParaRPr lang="ar-EG" altLang="en-US" sz="3600" b="1">
              <a:solidFill>
                <a:srgbClr val="00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569360" y="1678808"/>
            <a:ext cx="9051925" cy="4827587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Replacement therapy with synthetic thyroid hormone preparations :</a:t>
            </a:r>
          </a:p>
          <a:p>
            <a:pPr lvl="0" eaLnBrk="1" hangingPunct="1">
              <a:lnSpc>
                <a:spcPct val="150000"/>
              </a:lnSpc>
            </a:pP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LEVOTHYROXINE  (T</a:t>
            </a:r>
            <a:r>
              <a:rPr lang="en-US" sz="3600" b="1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0" eaLnBrk="1" hangingPunct="1">
              <a:lnSpc>
                <a:spcPct val="150000"/>
              </a:lnSpc>
            </a:pPr>
            <a:r>
              <a:rPr lang="en-US" alt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LIOTHYRONINE  (T</a:t>
            </a:r>
            <a:r>
              <a:rPr lang="en-US" altLang="en-US" sz="3600" b="1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lvl="0" eaLnBrk="1" hangingPunct="1">
              <a:lnSpc>
                <a:spcPct val="150000"/>
              </a:lnSpc>
            </a:pPr>
            <a:r>
              <a:rPr lang="en-US" alt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LIOTRIX</a:t>
            </a:r>
            <a:endParaRPr lang="en-US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en-US" altLang="en-US" b="1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ar-EG" altLang="en-US" b="1" dirty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995BB53-F7D4-4B4D-882F-213661B6A40F}" type="slidenum">
              <a:rPr lang="ar-SA" altLang="en-US" sz="1300" b="0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300"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905CF-9A8A-43FE-B100-DA4C0ADB68F3}" type="slidenum">
              <a:rPr lang="ar-SA" altLang="en-US" smtClean="0"/>
              <a:pPr>
                <a:defRPr/>
              </a:pPr>
              <a:t>13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304801" y="50459"/>
            <a:ext cx="9250362" cy="648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en-US" sz="3600" dirty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Thyroid preparations</a:t>
            </a:r>
          </a:p>
          <a:p>
            <a:pPr lvl="0" algn="ctr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3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2260" lvl="0" indent="-37226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LEVOTHYROXINE:  (T</a:t>
            </a:r>
            <a:r>
              <a:rPr lang="en-US" sz="3000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3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372260" lvl="0" indent="-37226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3000" dirty="0">
              <a:solidFill>
                <a:srgbClr val="FB6B91"/>
              </a:solidFill>
              <a:latin typeface="Times New Roman" pitchFamily="18" charset="0"/>
            </a:endParaRPr>
          </a:p>
          <a:p>
            <a:pPr marL="372260" lvl="0" indent="-37226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synthetic form of the thyroxine (T</a:t>
            </a:r>
            <a:r>
              <a:rPr lang="en-US" sz="2800" b="0" baseline="-25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, is the drug  of choice for replacement therapy</a:t>
            </a:r>
          </a:p>
          <a:p>
            <a:pPr marL="372260" lvl="0" indent="-37226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2260" lvl="0" indent="-37226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Stable and has a long half life  ( 7 days) </a:t>
            </a:r>
          </a:p>
          <a:p>
            <a:pPr lvl="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2260" lvl="0" indent="-37226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Administered once daily. </a:t>
            </a:r>
          </a:p>
          <a:p>
            <a:pPr lvl="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alt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2260" lvl="0" indent="-37226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Restore normal thyroid levels within 2-3 weeks</a:t>
            </a:r>
            <a:endParaRPr 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2260" lvl="0" indent="-37226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2260" lvl="0" indent="-37226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Absorption is increased when hormone is given on empty stomach</a:t>
            </a:r>
          </a:p>
        </p:txBody>
      </p:sp>
    </p:spTree>
    <p:extLst>
      <p:ext uri="{BB962C8B-B14F-4D97-AF65-F5344CB8AC3E}">
        <p14:creationId xmlns:p14="http://schemas.microsoft.com/office/powerpoint/2010/main" val="3701205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905CF-9A8A-43FE-B100-DA4C0ADB68F3}" type="slidenum">
              <a:rPr lang="ar-SA" altLang="en-US" smtClean="0"/>
              <a:pPr>
                <a:defRPr/>
              </a:pPr>
              <a:t>14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152400" y="228600"/>
            <a:ext cx="9601200" cy="694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en-US" sz="3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Thyroid preparations</a:t>
            </a:r>
          </a:p>
          <a:p>
            <a:pPr marL="371475" lvl="0" indent="-371475" defTabSz="992188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indent="-371475" defTabSz="992188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LEVOTHYROXINE:  (T</a:t>
            </a:r>
            <a:r>
              <a:rPr lang="en-US" sz="2800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0" defTabSz="992188" eaLnBrk="1" hangingPunct="1">
              <a:lnSpc>
                <a:spcPct val="90000"/>
              </a:lnSpc>
              <a:spcBef>
                <a:spcPct val="20000"/>
              </a:spcBef>
              <a:defRPr/>
            </a:pPr>
            <a:endParaRPr 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Oral preparations available from 0.025 to 0.3 mg tablets</a:t>
            </a:r>
          </a:p>
          <a:p>
            <a:pPr lvl="0" defTabSz="992188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71475" lvl="0" indent="-371475" defTabSz="992188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800" b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Parenteral </a:t>
            </a:r>
            <a:r>
              <a:rPr 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preparation  200-500µg</a:t>
            </a:r>
          </a:p>
          <a:p>
            <a:pPr lvl="0" defTabSz="992188" eaLnBrk="1" hangingPunct="1"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altLang="en-US" sz="28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old patients </a:t>
            </a: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in patients with </a:t>
            </a:r>
            <a:r>
              <a:rPr lang="en-US" altLang="en-US" sz="28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cardiac </a:t>
            </a: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problems , treatment is started with reduced dosage.</a:t>
            </a:r>
          </a:p>
          <a:p>
            <a:pPr marL="371475" lvl="0" indent="-371475" defTabSz="992188" eaLnBrk="1" hangingPunct="1"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Levothyroxine is given in a dose of 12.5 – 25 µg/day for two weeks and then increased every two weeks.</a:t>
            </a:r>
          </a:p>
          <a:p>
            <a:pPr lvl="0" defTabSz="992188" eaLnBrk="1" hangingPunct="1"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2260" lvl="0" indent="-37226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		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02418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905CF-9A8A-43FE-B100-DA4C0ADB68F3}" type="slidenum">
              <a:rPr lang="ar-SA" altLang="en-US" smtClean="0"/>
              <a:pPr>
                <a:defRPr/>
              </a:pPr>
              <a:t>15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304800" y="33207"/>
            <a:ext cx="9601200" cy="644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92188" eaLnBrk="1" hangingPunct="1">
              <a:spcBef>
                <a:spcPct val="20000"/>
              </a:spcBef>
            </a:pPr>
            <a:r>
              <a:rPr lang="en-US" altLang="en-US" sz="4800" b="0" dirty="0">
                <a:solidFill>
                  <a:srgbClr val="0066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Clinical uses </a:t>
            </a:r>
            <a:endParaRPr lang="en-US" altLang="en-US" sz="32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en-US" sz="32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Hypothyroidism, regardless of etiology </a:t>
            </a:r>
          </a:p>
          <a:p>
            <a:pPr lvl="0" defTabSz="992188"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en-US" sz="32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including 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71475" lvl="0" indent="-371475" defTabSz="992188"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v"/>
            </a:pPr>
            <a:r>
              <a:rPr lang="en-US" altLang="en-US" sz="32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Congenital</a:t>
            </a:r>
          </a:p>
          <a:p>
            <a:pPr marL="371475" lvl="0" indent="-371475" defTabSz="992188"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v"/>
            </a:pPr>
            <a:r>
              <a:rPr lang="en-US" altLang="en-US" sz="32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Hashimoto thyroiditis</a:t>
            </a:r>
          </a:p>
          <a:p>
            <a:pPr marL="371475" lvl="0" indent="-371475" defTabSz="992188"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v"/>
            </a:pPr>
            <a:r>
              <a:rPr lang="en-US" altLang="en-US" sz="32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Pregnancy </a:t>
            </a:r>
          </a:p>
          <a:p>
            <a:pPr lvl="0" defTabSz="992188" eaLnBrk="1" hangingPunct="1">
              <a:lnSpc>
                <a:spcPct val="150000"/>
              </a:lnSpc>
              <a:spcBef>
                <a:spcPct val="20000"/>
              </a:spcBef>
            </a:pPr>
            <a:endParaRPr lang="en-US" altLang="en-US" sz="32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2340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905CF-9A8A-43FE-B100-DA4C0ADB68F3}" type="slidenum">
              <a:rPr lang="ar-SA" altLang="en-US" smtClean="0"/>
              <a:pPr>
                <a:defRPr/>
              </a:pPr>
              <a:t>16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228600" y="979194"/>
            <a:ext cx="9601200" cy="599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92188" eaLnBrk="1" hangingPunct="1">
              <a:spcBef>
                <a:spcPct val="20000"/>
              </a:spcBef>
            </a:pPr>
            <a:r>
              <a:rPr lang="en-US" altLang="en-US" sz="4000" dirty="0">
                <a:solidFill>
                  <a:srgbClr val="0066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Metabolism of thyroid hormones</a:t>
            </a:r>
            <a:endParaRPr lang="en-US" altLang="en-US" sz="4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en-US" sz="32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Major pathway of thyroid hormone metabolism is through sequential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deiodination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80% of circulating T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is derived from peripheral T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by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monodeiodination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liver is the major site of degradation for both T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and T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80% of the daily dose of T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deiodinated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to yield equal amounts of T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and rT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(reverse T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,which is inactive)</a:t>
            </a:r>
            <a:endParaRPr lang="en-US" altLang="en-US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en-US" sz="20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6374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Garamond" panose="02020404030301010803" pitchFamily="18" charset="0"/>
                <a:cs typeface="Times New Roman" panose="02020603050405020304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Garamond" panose="02020404030301010803" pitchFamily="18" charset="0"/>
                <a:cs typeface="Times New Roman" panose="02020603050405020304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Garamond" panose="02020404030301010803" pitchFamily="18" charset="0"/>
                <a:cs typeface="Times New Roman" panose="02020603050405020304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Garamond" panose="02020404030301010803" pitchFamily="18" charset="0"/>
                <a:cs typeface="Times New Roman" panose="02020603050405020304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Garamond" panose="02020404030301010803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Garamond" panose="02020404030301010803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Garamond" panose="02020404030301010803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Garamond" panose="02020404030301010803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Garamond" panose="02020404030301010803" pitchFamily="18" charset="0"/>
                <a:cs typeface="Times New Roman" panose="02020603050405020304" pitchFamily="18" charset="0"/>
              </a:defRPr>
            </a:lvl9pPr>
          </a:lstStyle>
          <a:p>
            <a:fld id="{DB62937B-4B89-41CD-A052-3E0786572AC8}" type="slidenum">
              <a:rPr lang="ar-SA" altLang="en-US" sz="1300" smtClean="0">
                <a:solidFill>
                  <a:srgbClr val="898989"/>
                </a:solidFill>
              </a:rPr>
              <a:pPr/>
              <a:t>17</a:t>
            </a:fld>
            <a:endParaRPr lang="en-US" altLang="en-US" sz="1300">
              <a:solidFill>
                <a:srgbClr val="898989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11175" y="533400"/>
            <a:ext cx="9021763" cy="56324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endParaRPr lang="en-US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altLang="en-US" sz="3600" dirty="0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Mechanism of Action</a:t>
            </a:r>
            <a:r>
              <a:rPr lang="ar-SA" altLang="en-US" sz="3600" dirty="0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sz="3600" dirty="0">
              <a:solidFill>
                <a:srgbClr val="00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en-US" altLang="en-US" sz="3600" dirty="0">
              <a:solidFill>
                <a:srgbClr val="00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en-US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eaLnBrk="1" hangingPunct="1">
              <a:buFontTx/>
              <a:buChar char="-"/>
              <a:defRPr/>
            </a:pP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Inhibit synthesis of thyroid hormones by inhibiting the </a:t>
            </a:r>
            <a:r>
              <a:rPr lang="en-US" altLang="en-US" sz="28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peroxidase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enzyme that catalyzes the iodination of tyrosine residues</a:t>
            </a:r>
          </a:p>
          <a:p>
            <a:pPr eaLnBrk="1" hangingPunct="1">
              <a:defRPr/>
            </a:pPr>
            <a:endParaRPr lang="en-US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en-US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 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Propylthiouracil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( </a:t>
            </a:r>
            <a:r>
              <a:rPr lang="en-US" altLang="en-US" sz="28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not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methimazole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)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  blocks the conversion of T4 to T3 in 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  peripheral tissues      </a:t>
            </a:r>
          </a:p>
        </p:txBody>
      </p:sp>
      <p:pic>
        <p:nvPicPr>
          <p:cNvPr id="36868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"/>
            <a:ext cx="10058400" cy="716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10076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905CF-9A8A-43FE-B100-DA4C0ADB68F3}" type="slidenum">
              <a:rPr lang="ar-SA" altLang="en-US" smtClean="0"/>
              <a:pPr>
                <a:defRPr/>
              </a:pPr>
              <a:t>18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304801" y="239961"/>
            <a:ext cx="9250362" cy="6540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92188" eaLnBrk="1" hangingPunct="1">
              <a:spcBef>
                <a:spcPct val="20000"/>
              </a:spcBef>
              <a:defRPr/>
            </a:pPr>
            <a:r>
              <a:rPr lang="en-US" altLang="en-US" sz="35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ADVERSE EFFECTS OF </a:t>
            </a:r>
            <a:r>
              <a:rPr lang="en-US" altLang="en-US" sz="35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DOSE</a:t>
            </a:r>
          </a:p>
          <a:p>
            <a:pPr lvl="0" defTabSz="992188" eaLnBrk="1" hangingPunct="1">
              <a:spcBef>
                <a:spcPct val="20000"/>
              </a:spcBef>
              <a:defRPr/>
            </a:pPr>
            <a:endParaRPr lang="en-US" altLang="en-US" sz="3200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altLang="en-US" sz="32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CHILDREN</a:t>
            </a:r>
            <a:r>
              <a:rPr lang="en-US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</a:p>
          <a:p>
            <a:pPr lvl="0" defTabSz="992188" eaLnBrk="1" hangingPunct="1">
              <a:spcBef>
                <a:spcPct val="20000"/>
              </a:spcBef>
              <a:defRPr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restlessness , insomnia</a:t>
            </a:r>
          </a:p>
          <a:p>
            <a:pPr marL="457200" lvl="0" indent="-457200" defTabSz="992188" eaLnBrk="1" hangingPunct="1">
              <a:spcBef>
                <a:spcPct val="20000"/>
              </a:spcBef>
              <a:buFontTx/>
              <a:buChar char="-"/>
              <a:defRPr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accelerated bone maturation</a:t>
            </a:r>
          </a:p>
          <a:p>
            <a:pPr marL="457200" lvl="0" indent="-457200" defTabSz="992188" eaLnBrk="1" hangingPunct="1">
              <a:spcBef>
                <a:spcPct val="20000"/>
              </a:spcBef>
              <a:buFontTx/>
              <a:buChar char="-"/>
              <a:defRPr/>
            </a:pPr>
            <a:endParaRPr lang="en-US" alt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altLang="en-US" sz="32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ADULTS :</a:t>
            </a:r>
          </a:p>
          <a:p>
            <a:pPr marL="371475" lvl="0" indent="-371475" defTabSz="992188" eaLnBrk="1" hangingPunct="1">
              <a:spcBef>
                <a:spcPct val="20000"/>
              </a:spcBef>
              <a:defRPr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 cardiac arrhythmias (Tachycardia, atrial fib.) </a:t>
            </a:r>
          </a:p>
          <a:p>
            <a:pPr marL="371475" lvl="0" indent="-371475" defTabSz="992188" eaLnBrk="1" hangingPunct="1">
              <a:spcBef>
                <a:spcPct val="20000"/>
              </a:spcBef>
              <a:buFontTx/>
              <a:buChar char="-"/>
              <a:defRPr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tremor , restlessness ,headache</a:t>
            </a:r>
          </a:p>
          <a:p>
            <a:pPr marL="371475" lvl="0" indent="-371475" defTabSz="992188" eaLnBrk="1" hangingPunct="1">
              <a:spcBef>
                <a:spcPct val="20000"/>
              </a:spcBef>
              <a:buFontTx/>
              <a:buChar char="-"/>
              <a:defRPr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heat intolerance </a:t>
            </a:r>
          </a:p>
          <a:p>
            <a:pPr marL="371475" lvl="0" indent="-371475" defTabSz="992188" eaLnBrk="1" hangingPunct="1">
              <a:spcBef>
                <a:spcPct val="20000"/>
              </a:spcBef>
              <a:buFontTx/>
              <a:buChar char="-"/>
              <a:defRPr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muscle pain </a:t>
            </a:r>
          </a:p>
          <a:p>
            <a:pPr marL="371475" lvl="0" indent="-371475" defTabSz="992188" eaLnBrk="1" hangingPunct="1">
              <a:spcBef>
                <a:spcPct val="20000"/>
              </a:spcBef>
              <a:defRPr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change in appetite, weight loss </a:t>
            </a:r>
          </a:p>
        </p:txBody>
      </p:sp>
    </p:spTree>
    <p:extLst>
      <p:ext uri="{BB962C8B-B14F-4D97-AF65-F5344CB8AC3E}">
        <p14:creationId xmlns:p14="http://schemas.microsoft.com/office/powerpoint/2010/main" val="33876888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905CF-9A8A-43FE-B100-DA4C0ADB68F3}" type="slidenum">
              <a:rPr lang="ar-SA" altLang="en-US" smtClean="0"/>
              <a:pPr>
                <a:defRPr/>
              </a:pPr>
              <a:t>19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32657" y="395843"/>
            <a:ext cx="9753600" cy="6567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en-US" sz="4000" dirty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Thyroid preparations</a:t>
            </a:r>
            <a:endParaRPr lang="en-US" alt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2260" lvl="0" indent="-37226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2260" lvl="0" indent="-37226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LIOTHYRONINE (T</a:t>
            </a:r>
            <a:r>
              <a:rPr lang="en-US" altLang="en-US" sz="3200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:</a:t>
            </a:r>
          </a:p>
          <a:p>
            <a:pPr lvl="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2800" b="0" dirty="0">
              <a:solidFill>
                <a:srgbClr val="FB6B9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lnSpc>
                <a:spcPct val="80000"/>
              </a:lnSpc>
              <a:spcBef>
                <a:spcPct val="20000"/>
              </a:spcBef>
              <a:buFontTx/>
              <a:buChar char="-"/>
              <a:defRPr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potent (3-4 times) and rapid onset of action than levothyroxine</a:t>
            </a:r>
          </a:p>
          <a:p>
            <a:pPr lvl="0" defTabSz="992188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371475" lvl="0" indent="-371475" defTabSz="992188" eaLnBrk="1" hangingPunct="1">
              <a:lnSpc>
                <a:spcPct val="80000"/>
              </a:lnSpc>
              <a:spcBef>
                <a:spcPct val="20000"/>
              </a:spcBef>
              <a:buFontTx/>
              <a:buChar char="-"/>
              <a:defRPr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a short half life - not recommended for routine replacement therapy ( requires multiple daily doses)</a:t>
            </a:r>
          </a:p>
          <a:p>
            <a:pPr lvl="0" defTabSz="992188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n-US" alt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lnSpc>
                <a:spcPct val="80000"/>
              </a:lnSpc>
              <a:spcBef>
                <a:spcPct val="20000"/>
              </a:spcBef>
              <a:buFontTx/>
              <a:buChar char="-"/>
              <a:defRPr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should be avoided in cardiac patients</a:t>
            </a:r>
          </a:p>
          <a:p>
            <a:pPr lvl="0" defTabSz="992188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n-US" alt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lnSpc>
                <a:spcPct val="80000"/>
              </a:lnSpc>
              <a:spcBef>
                <a:spcPct val="20000"/>
              </a:spcBef>
              <a:buFontTx/>
              <a:buChar char="-"/>
              <a:defRPr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oral preparation available are 5-50µg tablets</a:t>
            </a:r>
          </a:p>
          <a:p>
            <a:pPr lvl="0" defTabSz="992188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n-US" alt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92188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parenteral use 10µg/ml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017576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169863" y="0"/>
            <a:ext cx="9807575" cy="601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276" tIns="49638" rIns="99276" bIns="4963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5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3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4800" dirty="0">
                <a:solidFill>
                  <a:srgbClr val="0000FF"/>
                </a:solidFill>
                <a:latin typeface="Arial" charset="0"/>
                <a:cs typeface="Arial" charset="0"/>
              </a:rPr>
              <a:t>Learning objectives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US" altLang="en-US" sz="2000" i="1" dirty="0">
              <a:latin typeface="Arial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3000" i="1" dirty="0">
                <a:latin typeface="Arial" charset="0"/>
                <a:cs typeface="Arial" charset="0"/>
              </a:rPr>
              <a:t>By the end of this lecture, students should be able to: </a:t>
            </a:r>
            <a:endParaRPr lang="en-US" altLang="en-US" sz="3000" b="0" i="1" dirty="0">
              <a:latin typeface="Arial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3200" b="0" dirty="0">
                <a:latin typeface="Arial" charset="0"/>
                <a:cs typeface="Arial" charset="0"/>
              </a:rPr>
              <a:t>-  describe different classes of drugs used in hypothyroidism and their mechanism of action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en-US" sz="3200" b="0" dirty="0">
              <a:latin typeface="Arial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3200" b="0" dirty="0">
                <a:latin typeface="Arial" charset="0"/>
                <a:cs typeface="Arial" charset="0"/>
              </a:rPr>
              <a:t>- understand their pharmacological effects,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3200" b="0" dirty="0">
                <a:latin typeface="Arial" charset="0"/>
                <a:cs typeface="Arial" charset="0"/>
              </a:rPr>
              <a:t>clinical uses and adverse effects.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en-US" sz="3200" b="0" dirty="0">
              <a:latin typeface="Arial" charset="0"/>
              <a:cs typeface="Arial" charset="0"/>
            </a:endParaRP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r>
              <a:rPr lang="en-US" altLang="en-US" sz="3200" b="0" dirty="0">
                <a:latin typeface="Arial" charset="0"/>
                <a:cs typeface="Arial" charset="0"/>
              </a:rPr>
              <a:t>recognize treatment of special cases of 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en-US" altLang="en-US" sz="3200" b="0" dirty="0">
                <a:latin typeface="Arial" charset="0"/>
                <a:cs typeface="Arial" charset="0"/>
              </a:rPr>
              <a:t>hypothyroidism such as myxedema coma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Pharmacokinetic of Thyroid Hormones</a:t>
            </a:r>
            <a:endParaRPr lang="en-US" sz="3600" dirty="0">
              <a:solidFill>
                <a:srgbClr val="00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7857530"/>
              </p:ext>
            </p:extLst>
          </p:nvPr>
        </p:nvGraphicFramePr>
        <p:xfrm>
          <a:off x="228598" y="1600200"/>
          <a:ext cx="9906000" cy="4799732"/>
        </p:xfrm>
        <a:graphic>
          <a:graphicData uri="http://schemas.openxmlformats.org/drawingml/2006/table">
            <a:tbl>
              <a:tblPr/>
              <a:tblGrid>
                <a:gridCol w="2514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33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22644"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Hormone</a:t>
                      </a:r>
                    </a:p>
                  </a:txBody>
                  <a:tcPr marL="62426" marR="62426" marT="31213" marB="312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Biologic Potency</a:t>
                      </a:r>
                    </a:p>
                  </a:txBody>
                  <a:tcPr marL="62426" marR="62426" marT="31213" marB="312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2400" b="1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1/2</a:t>
                      </a:r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(days)</a:t>
                      </a:r>
                    </a:p>
                  </a:txBody>
                  <a:tcPr marL="62426" marR="62426" marT="31213" marB="312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Protein Binding (%)</a:t>
                      </a:r>
                    </a:p>
                  </a:txBody>
                  <a:tcPr marL="62426" marR="62426" marT="31213" marB="312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2426" marR="62426" marT="31213" marB="312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1050">
                <a:tc>
                  <a:txBody>
                    <a:bodyPr/>
                    <a:lstStyle/>
                    <a:p>
                      <a:r>
                        <a:rPr lang="en-US" sz="2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Levothyroxine (T</a:t>
                      </a:r>
                      <a:r>
                        <a:rPr lang="en-US" sz="2400" b="1" baseline="-25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sz="2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2426" marR="62426" marT="31213" marB="312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2426" marR="62426" marT="31213" marB="312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6-7</a:t>
                      </a:r>
                    </a:p>
                  </a:txBody>
                  <a:tcPr marL="62426" marR="62426" marT="31213" marB="312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99.96</a:t>
                      </a:r>
                    </a:p>
                  </a:txBody>
                  <a:tcPr marL="62426" marR="62426" marT="31213" marB="312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2426" marR="62426" marT="31213" marB="312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4535">
                <a:tc>
                  <a:txBody>
                    <a:bodyPr/>
                    <a:lstStyle/>
                    <a:p>
                      <a:r>
                        <a:rPr lang="en-US" sz="2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Liothyronine (T</a:t>
                      </a:r>
                      <a:r>
                        <a:rPr lang="en-US" sz="2400" b="1" baseline="-25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sz="2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2426" marR="62426" marT="31213" marB="312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62426" marR="62426" marT="31213" marB="312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≤ 2</a:t>
                      </a:r>
                    </a:p>
                  </a:txBody>
                  <a:tcPr marL="62426" marR="62426" marT="31213" marB="312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99.5</a:t>
                      </a:r>
                    </a:p>
                  </a:txBody>
                  <a:tcPr marL="62426" marR="62426" marT="31213" marB="312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2426" marR="62426" marT="31213" marB="312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1503">
                <a:tc gridSpan="5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2426" marR="62426" marT="31213" marB="3121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743BDF-FF3F-4DEF-9B8A-7AAA64E3C408}" type="slidenum">
              <a:rPr lang="ar-SA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90604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905CF-9A8A-43FE-B100-DA4C0ADB68F3}" type="slidenum">
              <a:rPr lang="ar-SA" altLang="en-US" smtClean="0"/>
              <a:pPr>
                <a:defRPr/>
              </a:pPr>
              <a:t>21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228600" y="-32657"/>
            <a:ext cx="9677400" cy="6334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72260" lvl="0" indent="-37226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en-US" sz="4000" dirty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Thyroid preparations</a:t>
            </a:r>
            <a:endParaRPr lang="en-US" alt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2260" lvl="0" indent="-37226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2260" lvl="0" indent="-37226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LIOTRIX :</a:t>
            </a:r>
          </a:p>
          <a:p>
            <a:pPr lvl="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2800" b="0" dirty="0">
              <a:solidFill>
                <a:srgbClr val="FB6B9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Combination of synthetic T4 &amp; T3  in a ratio 4:1 that attempt to mimic the natural hormonal secretion</a:t>
            </a:r>
          </a:p>
          <a:p>
            <a:pPr lvl="0" defTabSz="992188" eaLnBrk="1" hangingPunct="1">
              <a:spcBef>
                <a:spcPct val="20000"/>
              </a:spcBef>
              <a:defRPr/>
            </a:pPr>
            <a:endParaRPr lang="en-US" alt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major limitations to this product are high cost and lack of therapeutic rationale because 35% of T4 is peripherally converted to T3</a:t>
            </a:r>
          </a:p>
          <a:p>
            <a:pPr marL="372260" lvl="0" indent="-37226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</a:p>
          <a:p>
            <a:pPr marL="372260" lvl="0" indent="-372260" defTabSz="992695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9354399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905CF-9A8A-43FE-B100-DA4C0ADB68F3}" type="slidenum">
              <a:rPr lang="ar-SA" altLang="en-US" smtClean="0"/>
              <a:pPr>
                <a:defRPr/>
              </a:pPr>
              <a:t>22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152400" y="29029"/>
            <a:ext cx="9677400" cy="681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71475" lvl="0" indent="-371475" defTabSz="992188"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defTabSz="992188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900" dirty="0">
                <a:solidFill>
                  <a:srgbClr val="0066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MYXEDEMA COMA</a:t>
            </a:r>
            <a:endParaRPr lang="en-US" alt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Life –threatening  hypothyroidism </a:t>
            </a:r>
          </a:p>
          <a:p>
            <a:pPr marL="371475" lvl="0" indent="-371475" defTabSz="992188"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treatment of choice is loading dose of levothyroxine intravenously 300-400µg initially followed by 50µg daily.</a:t>
            </a:r>
          </a:p>
          <a:p>
            <a:pPr marL="371475" lvl="0" indent="-371475" defTabSz="992188"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I.V.  </a:t>
            </a:r>
            <a:r>
              <a:rPr lang="en-US" altLang="en-US" sz="2800" b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liothyronine</a:t>
            </a: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rapid response but it may provoke  </a:t>
            </a:r>
            <a:r>
              <a:rPr lang="en-US" altLang="en-US" sz="2800" b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cardiotoxicity</a:t>
            </a:r>
            <a:endParaRPr lang="en-US" alt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92188"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I.V.  hydrocortisone  may be used in case of adrenal and pituitary insufficiency. </a:t>
            </a:r>
          </a:p>
          <a:p>
            <a:pPr marL="371475" lvl="0" indent="-371475" defTabSz="992188"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92188"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28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28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5375768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905CF-9A8A-43FE-B100-DA4C0ADB68F3}" type="slidenum">
              <a:rPr lang="ar-SA" altLang="en-US" smtClean="0"/>
              <a:pPr>
                <a:defRPr/>
              </a:pPr>
              <a:t>23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152401" y="115092"/>
            <a:ext cx="9402762" cy="7060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71475" lvl="0" indent="-371475" defTabSz="992188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US" altLang="en-US" sz="3200" b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defTabSz="992188" eaLnBrk="1" hangingPunct="1">
              <a:spcBef>
                <a:spcPct val="20000"/>
              </a:spcBef>
              <a:defRPr/>
            </a:pPr>
            <a:r>
              <a:rPr lang="en-US" altLang="en-US" sz="3600" dirty="0">
                <a:solidFill>
                  <a:srgbClr val="0066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HYPOTHROIDSM  AND PREGNANCY</a:t>
            </a:r>
            <a:endParaRPr lang="en-US" altLang="en-US" sz="3200" b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US" altLang="en-US" sz="3200" b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32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pregnant hypothyroid patient 20-30 % increase in thyroxine is required because of :</a:t>
            </a:r>
          </a:p>
          <a:p>
            <a:pPr lvl="0" defTabSz="992188" eaLnBrk="1" hangingPunct="1">
              <a:spcBef>
                <a:spcPct val="20000"/>
              </a:spcBef>
              <a:defRPr/>
            </a:pPr>
            <a:endParaRPr lang="en-US" altLang="en-US" sz="3200" b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92188" eaLnBrk="1" hangingPunct="1">
              <a:spcBef>
                <a:spcPct val="20000"/>
              </a:spcBef>
              <a:defRPr/>
            </a:pPr>
            <a:r>
              <a:rPr lang="en-US" altLang="en-US" sz="32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 elevated maternal </a:t>
            </a:r>
            <a:r>
              <a:rPr lang="en-GB" sz="32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thyroxine binding  </a:t>
            </a:r>
          </a:p>
          <a:p>
            <a:pPr lvl="0" defTabSz="992188" eaLnBrk="1" hangingPunct="1">
              <a:spcBef>
                <a:spcPct val="20000"/>
              </a:spcBef>
              <a:defRPr/>
            </a:pPr>
            <a:r>
              <a:rPr lang="en-GB" sz="32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globulin (</a:t>
            </a:r>
            <a:r>
              <a:rPr lang="en-US" altLang="en-US" sz="32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TBG) induced by estrogen </a:t>
            </a:r>
          </a:p>
          <a:p>
            <a:pPr lvl="0" defTabSz="992188" eaLnBrk="1" hangingPunct="1">
              <a:spcBef>
                <a:spcPct val="20000"/>
              </a:spcBef>
              <a:defRPr/>
            </a:pPr>
            <a:endParaRPr lang="en-US" altLang="en-US" sz="32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92188" eaLnBrk="1" hangingPunct="1">
              <a:spcBef>
                <a:spcPct val="20000"/>
              </a:spcBef>
              <a:defRPr/>
            </a:pPr>
            <a:r>
              <a:rPr lang="en-US" altLang="en-US" sz="32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early development of fetal brain which depends </a:t>
            </a:r>
          </a:p>
          <a:p>
            <a:pPr lvl="0" defTabSz="992188" eaLnBrk="1" hangingPunct="1">
              <a:spcBef>
                <a:spcPct val="20000"/>
              </a:spcBef>
              <a:defRPr/>
            </a:pPr>
            <a:r>
              <a:rPr lang="en-US" altLang="en-US" sz="32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on maternal thyroxine</a:t>
            </a:r>
          </a:p>
          <a:p>
            <a:pPr lvl="0" defTabSz="992188" eaLnBrk="1" hangingPunct="1">
              <a:spcBef>
                <a:spcPct val="20000"/>
              </a:spcBef>
              <a:defRPr/>
            </a:pPr>
            <a:endParaRPr lang="en-US" altLang="en-US" sz="32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915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905CF-9A8A-43FE-B100-DA4C0ADB68F3}" type="slidenum">
              <a:rPr lang="ar-SA" altLang="en-US" smtClean="0"/>
              <a:pPr>
                <a:defRPr/>
              </a:pPr>
              <a:t>3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304800" y="25400"/>
            <a:ext cx="9097962" cy="722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72260" indent="-372260" defTabSz="992695" eaLnBrk="1" fontAlgn="auto" hangingPunct="1">
              <a:spcAft>
                <a:spcPts val="0"/>
              </a:spcAft>
              <a:defRPr/>
            </a:pP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2260" indent="-372260" algn="ctr" defTabSz="992695" eaLnBrk="1" fontAlgn="auto" hangingPunct="1">
              <a:spcAft>
                <a:spcPts val="0"/>
              </a:spcAft>
              <a:defRPr/>
            </a:pPr>
            <a:r>
              <a:rPr lang="en-US" alt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Hypothyroidism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2260" indent="-372260" defTabSz="992695" eaLnBrk="1" fontAlgn="auto" hangingPunct="1"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altLang="en-US" sz="2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Thyroid gland does not produce enough hormones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US" sz="2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 may be congenital, primary or secondary 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US" sz="2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Congenital: in children, hypothyroidism leads to delay in growth (</a:t>
            </a:r>
            <a:r>
              <a:rPr lang="en-US" sz="28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dwarfism</a:t>
            </a:r>
            <a:r>
              <a:rPr 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),and intellectual development  (</a:t>
            </a:r>
            <a:r>
              <a:rPr lang="en-US" sz="28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cretinism</a:t>
            </a:r>
            <a:r>
              <a:rPr 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US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alt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 People who are most at risk include those over age 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    50 &amp; mainly in  females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en-IE" alt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Prevalence is </a:t>
            </a:r>
            <a:r>
              <a:rPr lang="en-IE" altLang="en-US" sz="28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en-IE" alt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/1000 females and </a:t>
            </a:r>
            <a:r>
              <a:rPr lang="en-IE" altLang="en-US" sz="28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IE" alt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/1000 males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US" altLang="en-US" sz="2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alt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 Diagnosed by low plasma levels of T3 &amp; T4 and TSH</a:t>
            </a: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US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US" altLang="en-US" sz="28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66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905CF-9A8A-43FE-B100-DA4C0ADB68F3}" type="slidenum">
              <a:rPr lang="ar-SA" altLang="en-US" smtClean="0"/>
              <a:pPr>
                <a:defRPr/>
              </a:pPr>
              <a:t>4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381000" y="59540"/>
            <a:ext cx="8915400" cy="7460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IE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90000"/>
              </a:lnSpc>
              <a:defRPr/>
            </a:pPr>
            <a:r>
              <a:rPr lang="en-IE" altLang="en-US" sz="3600" dirty="0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hypothyroidism</a:t>
            </a:r>
            <a:endParaRPr lang="en-IE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Char char="•"/>
              <a:defRPr/>
            </a:pPr>
            <a:endParaRPr lang="en-IE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b="0" dirty="0"/>
              <a:t>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Inadequate function of the gland itself - causes</a:t>
            </a:r>
            <a:endParaRPr lang="en-IE" alt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IE" alt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Iodine deficiency</a:t>
            </a:r>
            <a:r>
              <a:rPr 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 is the most common cause of primary hypothyroidism and endemic goiter worldwide</a:t>
            </a:r>
          </a:p>
          <a:p>
            <a:pPr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IE" alt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Autoimmune: Hashimoto’s thyroiditis</a:t>
            </a:r>
          </a:p>
          <a:p>
            <a:pPr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IE" alt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Radioactive iodine treatment of hyperthyroidism</a:t>
            </a:r>
          </a:p>
          <a:p>
            <a:pPr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IE" alt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Post thyroidectomy </a:t>
            </a:r>
          </a:p>
          <a:p>
            <a:pPr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IE" alt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Anti-thyroid drugs (CMZ , PTU)</a:t>
            </a:r>
          </a:p>
          <a:p>
            <a:pPr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IE" alt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Other drugs (lithium,  </a:t>
            </a:r>
            <a:r>
              <a:rPr lang="en-IE" altLang="en-US" sz="2800" b="0" dirty="0" err="1">
                <a:latin typeface="Arial" panose="020B0604020202020204" pitchFamily="34" charset="0"/>
                <a:cs typeface="Arial" panose="020B0604020202020204" pitchFamily="34" charset="0"/>
              </a:rPr>
              <a:t>amiodarone</a:t>
            </a:r>
            <a:r>
              <a:rPr lang="en-IE" alt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IE" alt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Sub-acute thyroiditis</a:t>
            </a:r>
          </a:p>
          <a:p>
            <a:pPr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Thyroid carcinoma </a:t>
            </a:r>
            <a:endParaRPr lang="ar-EG" sz="2800" b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39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905CF-9A8A-43FE-B100-DA4C0ADB68F3}" type="slidenum">
              <a:rPr lang="ar-SA" altLang="en-US" smtClean="0"/>
              <a:pPr>
                <a:defRPr/>
              </a:pPr>
              <a:t>5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609600" y="533400"/>
            <a:ext cx="8793162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endParaRPr lang="en-IE" altLang="en-US" dirty="0"/>
          </a:p>
          <a:p>
            <a:pPr algn="ctr" eaLnBrk="1" hangingPunct="1"/>
            <a:r>
              <a:rPr lang="en-IE" altLang="en-US" sz="3600" dirty="0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hypothyroidism-causes</a:t>
            </a:r>
          </a:p>
          <a:p>
            <a:pPr algn="ctr" eaLnBrk="1" hangingPunct="1"/>
            <a:endParaRPr lang="en-IE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en-IE" altLang="en-US" dirty="0"/>
          </a:p>
          <a:p>
            <a:pPr eaLnBrk="1" hangingPunct="1"/>
            <a:r>
              <a:rPr lang="en-IE" alt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-  Hypothalamic disease</a:t>
            </a:r>
          </a:p>
          <a:p>
            <a:pPr eaLnBrk="1" hangingPunct="1"/>
            <a:endParaRPr lang="en-IE" altLang="en-US" sz="2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eaLnBrk="1" hangingPunct="1">
              <a:buFontTx/>
              <a:buChar char="-"/>
            </a:pPr>
            <a:r>
              <a:rPr lang="en-IE" alt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Pituitary disease</a:t>
            </a:r>
          </a:p>
          <a:p>
            <a:pPr marL="457200" indent="-457200" eaLnBrk="1" hangingPunct="1">
              <a:buFontTx/>
              <a:buChar char="-"/>
            </a:pPr>
            <a:endParaRPr lang="en-IE" altLang="en-US" sz="2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eaLnBrk="1" hangingPunct="1">
              <a:buFontTx/>
              <a:buChar char="-"/>
            </a:pPr>
            <a:endParaRPr lang="en-IE" altLang="en-US" sz="2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eaLnBrk="1" hangingPunct="1">
              <a:buFontTx/>
              <a:buChar char="-"/>
            </a:pPr>
            <a:endParaRPr lang="en-IE" altLang="en-US" sz="2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eaLnBrk="1" hangingPunct="1">
              <a:buFontTx/>
              <a:buChar char="-"/>
            </a:pPr>
            <a:endParaRPr lang="en-IE" altLang="en-US" sz="28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524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905CF-9A8A-43FE-B100-DA4C0ADB68F3}" type="slidenum">
              <a:rPr lang="ar-SA" altLang="en-US" smtClean="0"/>
              <a:pPr>
                <a:defRPr/>
              </a:pPr>
              <a:t>6</a:t>
            </a:fld>
            <a:endParaRPr lang="en-US" altLang="en-US"/>
          </a:p>
        </p:txBody>
      </p:sp>
      <p:sp>
        <p:nvSpPr>
          <p:cNvPr id="5" name="Rectangle 4"/>
          <p:cNvSpPr/>
          <p:nvPr/>
        </p:nvSpPr>
        <p:spPr>
          <a:xfrm>
            <a:off x="304800" y="533400"/>
            <a:ext cx="9372600" cy="6346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92188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 dirty="0">
                <a:solidFill>
                  <a:srgbClr val="0066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Early Manifestations of Hypothyroidism</a:t>
            </a:r>
            <a:endParaRPr lang="en-US" altLang="en-US" sz="32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92188" eaLnBrk="1" hangingPunct="1">
              <a:lnSpc>
                <a:spcPct val="80000"/>
              </a:lnSpc>
              <a:spcBef>
                <a:spcPct val="20000"/>
              </a:spcBef>
            </a:pPr>
            <a:endParaRPr lang="en-US" altLang="en-US" sz="32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lvl="0" indent="-371475" defTabSz="992188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Fatigue and lack of energy</a:t>
            </a:r>
          </a:p>
          <a:p>
            <a:pPr marL="371475" lvl="0" indent="-371475" defTabSz="992188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Cold intolerance</a:t>
            </a:r>
          </a:p>
          <a:p>
            <a:pPr marL="371475" lvl="0" indent="-371475" defTabSz="992188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Constipation</a:t>
            </a:r>
          </a:p>
          <a:p>
            <a:pPr marL="371475" lvl="0" indent="-371475" defTabSz="992188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Weakness</a:t>
            </a:r>
          </a:p>
          <a:p>
            <a:pPr marL="371475" lvl="0" indent="-371475" defTabSz="992188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Muscle or joint pain</a:t>
            </a:r>
          </a:p>
          <a:p>
            <a:pPr marL="371475" lvl="0" indent="-371475" defTabSz="992188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Paleness</a:t>
            </a:r>
          </a:p>
          <a:p>
            <a:pPr marL="371475" lvl="0" indent="-371475" defTabSz="992188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Thin, brittle hair and fingernails</a:t>
            </a:r>
          </a:p>
          <a:p>
            <a:pPr marL="371475" lvl="0" indent="-371475" defTabSz="992188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en-US" sz="32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92188" eaLnBrk="1" hangingPunct="1">
              <a:spcBef>
                <a:spcPct val="20000"/>
              </a:spcBef>
            </a:pPr>
            <a:endParaRPr lang="en-US" altLang="en-US" sz="3200" b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141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905CF-9A8A-43FE-B100-DA4C0ADB68F3}" type="slidenum">
              <a:rPr lang="ar-SA" altLang="en-US" smtClean="0"/>
              <a:pPr>
                <a:defRPr/>
              </a:pPr>
              <a:t>7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304800" y="0"/>
            <a:ext cx="9601200" cy="6949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92188" eaLnBrk="1" hangingPunct="1">
              <a:lnSpc>
                <a:spcPct val="90000"/>
              </a:lnSpc>
              <a:spcBef>
                <a:spcPct val="20000"/>
              </a:spcBef>
            </a:pPr>
            <a:endParaRPr lang="en-US" altLang="en-US" sz="3500" b="0" dirty="0">
              <a:solidFill>
                <a:prstClr val="black"/>
              </a:solidFill>
              <a:latin typeface="Calibri"/>
              <a:cs typeface="+mn-cs"/>
            </a:endParaRPr>
          </a:p>
          <a:p>
            <a:pPr lvl="0" algn="ctr" defTabSz="992188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en-US" sz="3600" dirty="0">
                <a:solidFill>
                  <a:srgbClr val="0066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Late Manifestations of Hypothyroidism</a:t>
            </a:r>
            <a:endParaRPr lang="en-US" altLang="en-US" sz="3500" b="0" dirty="0">
              <a:solidFill>
                <a:prstClr val="black"/>
              </a:solidFill>
              <a:latin typeface="Calibri"/>
              <a:cs typeface="+mn-cs"/>
            </a:endParaRPr>
          </a:p>
          <a:p>
            <a:pPr lvl="0" defTabSz="992188" eaLnBrk="1" hangingPunct="1">
              <a:lnSpc>
                <a:spcPct val="90000"/>
              </a:lnSpc>
              <a:spcBef>
                <a:spcPct val="20000"/>
              </a:spcBef>
            </a:pPr>
            <a:endParaRPr lang="en-US" altLang="en-US" sz="3500" b="0" dirty="0">
              <a:solidFill>
                <a:prstClr val="black"/>
              </a:solidFill>
              <a:latin typeface="Calibri"/>
              <a:cs typeface="+mn-cs"/>
            </a:endParaRPr>
          </a:p>
          <a:p>
            <a:pPr marL="371475" lvl="0" indent="-371475" defTabSz="992188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500" b="0" dirty="0">
                <a:solidFill>
                  <a:prstClr val="black"/>
                </a:solidFill>
                <a:latin typeface="Calibri"/>
                <a:cs typeface="+mn-cs"/>
              </a:rPr>
              <a:t>Decreased sense of taste and smell</a:t>
            </a:r>
          </a:p>
          <a:p>
            <a:pPr marL="371475" lvl="0" indent="-371475" defTabSz="992188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500" b="0" dirty="0">
                <a:solidFill>
                  <a:prstClr val="black"/>
                </a:solidFill>
                <a:latin typeface="Calibri"/>
                <a:cs typeface="+mn-cs"/>
              </a:rPr>
              <a:t>Dry flaky skin</a:t>
            </a:r>
          </a:p>
          <a:p>
            <a:pPr marL="371475" lvl="0" indent="-371475" defTabSz="992188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500" b="0" dirty="0">
                <a:solidFill>
                  <a:prstClr val="black"/>
                </a:solidFill>
                <a:latin typeface="Calibri"/>
                <a:cs typeface="+mn-cs"/>
              </a:rPr>
              <a:t>Hoarseness</a:t>
            </a:r>
          </a:p>
          <a:p>
            <a:pPr marL="371475" lvl="0" indent="-371475" defTabSz="992188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500" b="0" dirty="0">
                <a:solidFill>
                  <a:prstClr val="black"/>
                </a:solidFill>
                <a:latin typeface="Calibri"/>
                <a:cs typeface="+mn-cs"/>
              </a:rPr>
              <a:t>Menstrual disorders</a:t>
            </a:r>
          </a:p>
          <a:p>
            <a:pPr marL="371475" lvl="0" indent="-371475" defTabSz="992188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500" b="0" dirty="0">
                <a:solidFill>
                  <a:prstClr val="black"/>
                </a:solidFill>
                <a:latin typeface="Calibri"/>
                <a:cs typeface="+mn-cs"/>
              </a:rPr>
              <a:t>Puffy face, hands, and feet</a:t>
            </a:r>
          </a:p>
          <a:p>
            <a:pPr marL="371475" lvl="0" indent="-371475" defTabSz="992188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500" b="0" dirty="0">
                <a:solidFill>
                  <a:prstClr val="black"/>
                </a:solidFill>
                <a:latin typeface="Calibri"/>
                <a:cs typeface="+mn-cs"/>
              </a:rPr>
              <a:t>Thinning of eyebrows</a:t>
            </a:r>
          </a:p>
          <a:p>
            <a:pPr marL="371475" lvl="0" indent="-371475" defTabSz="992188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en-US" sz="3500" b="0" dirty="0">
              <a:solidFill>
                <a:prstClr val="black"/>
              </a:solidFill>
              <a:latin typeface="Calibri"/>
              <a:cs typeface="+mn-cs"/>
            </a:endParaRPr>
          </a:p>
          <a:p>
            <a:pPr lvl="0" defTabSz="992188" eaLnBrk="1" hangingPunct="1">
              <a:spcBef>
                <a:spcPct val="20000"/>
              </a:spcBef>
            </a:pPr>
            <a:endParaRPr lang="en-US" altLang="en-US" sz="3500" b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920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49282E1-1D68-4E90-A2C6-454FBC1F1E58}" type="slidenum">
              <a:rPr lang="ar-SA" altLang="en-US" sz="1300" b="0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300"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15" name="Picture 2" descr="E:\My Pictures\untitled--haaaaaaaashimotos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9916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B4C1DE9-B6C4-48A4-A719-903D6CD34BC0}" type="slidenum">
              <a:rPr lang="ar-SA" altLang="en-US" sz="1300" b="0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300"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339" name="Picture 2" descr="E:\My Pictures\1897w-hypothyroidism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81000"/>
            <a:ext cx="88392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3092</TotalTime>
  <Words>823</Words>
  <Application>Microsoft Office PowerPoint</Application>
  <PresentationFormat>مخصص</PresentationFormat>
  <Paragraphs>224</Paragraphs>
  <Slides>23</Slides>
  <Notes>2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7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23</vt:i4>
      </vt:variant>
    </vt:vector>
  </HeadingPairs>
  <TitlesOfParts>
    <vt:vector size="31" baseType="lpstr">
      <vt:lpstr>Arial</vt:lpstr>
      <vt:lpstr>Calibri</vt:lpstr>
      <vt:lpstr>Garamond</vt:lpstr>
      <vt:lpstr>Tahoma</vt:lpstr>
      <vt:lpstr>Times New Roman</vt:lpstr>
      <vt:lpstr>Wingdings</vt:lpstr>
      <vt:lpstr>Wingdings 3</vt:lpstr>
      <vt:lpstr>Office Theme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Treatment of Hypothyroidism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Pharmacokinetic of Thyroid Hormones</vt:lpstr>
      <vt:lpstr>عرض تقديمي في PowerPoint</vt:lpstr>
      <vt:lpstr>عرض تقديمي في PowerPoint</vt:lpstr>
      <vt:lpstr>عرض تقديمي في PowerPoint</vt:lpstr>
    </vt:vector>
  </TitlesOfParts>
  <Company>kkuh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THYROID AND ANTI THYROID DRUGS</dc:title>
  <dc:creator>Abdul Latif</dc:creator>
  <cp:lastModifiedBy>ftomy naje</cp:lastModifiedBy>
  <cp:revision>424</cp:revision>
  <dcterms:created xsi:type="dcterms:W3CDTF">2006-04-04T11:17:20Z</dcterms:created>
  <dcterms:modified xsi:type="dcterms:W3CDTF">2019-01-29T10:20:31Z</dcterms:modified>
</cp:coreProperties>
</file>