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327" r:id="rId2"/>
    <p:sldId id="333" r:id="rId3"/>
    <p:sldId id="361" r:id="rId4"/>
    <p:sldId id="362" r:id="rId5"/>
    <p:sldId id="334" r:id="rId6"/>
    <p:sldId id="257" r:id="rId7"/>
    <p:sldId id="261" r:id="rId8"/>
    <p:sldId id="350" r:id="rId9"/>
    <p:sldId id="323" r:id="rId10"/>
    <p:sldId id="344" r:id="rId11"/>
    <p:sldId id="346" r:id="rId12"/>
    <p:sldId id="303" r:id="rId13"/>
    <p:sldId id="320" r:id="rId14"/>
    <p:sldId id="364" r:id="rId15"/>
    <p:sldId id="341" r:id="rId16"/>
    <p:sldId id="342" r:id="rId17"/>
    <p:sldId id="343" r:id="rId18"/>
    <p:sldId id="365" r:id="rId19"/>
    <p:sldId id="357" r:id="rId20"/>
    <p:sldId id="367" r:id="rId21"/>
    <p:sldId id="371" r:id="rId22"/>
    <p:sldId id="369" r:id="rId23"/>
    <p:sldId id="370" r:id="rId24"/>
    <p:sldId id="351" r:id="rId25"/>
    <p:sldId id="335" r:id="rId26"/>
    <p:sldId id="276" r:id="rId27"/>
    <p:sldId id="279" r:id="rId28"/>
    <p:sldId id="281" r:id="rId29"/>
    <p:sldId id="325" r:id="rId3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r" defTabSz="914400" rtl="1" eaLnBrk="1" latinLnBrk="0" hangingPunct="1">
      <a:defRPr sz="2400" kern="1200">
        <a:solidFill>
          <a:schemeClr val="tx1"/>
        </a:solidFill>
        <a:latin typeface="Times New Roman" panose="02020603050405020304" pitchFamily="18" charset="0"/>
        <a:ea typeface="+mn-ea"/>
        <a:cs typeface="+mn-cs"/>
      </a:defRPr>
    </a:lvl6pPr>
    <a:lvl7pPr marL="2743200" algn="r" defTabSz="914400" rtl="1" eaLnBrk="1" latinLnBrk="0" hangingPunct="1">
      <a:defRPr sz="2400" kern="1200">
        <a:solidFill>
          <a:schemeClr val="tx1"/>
        </a:solidFill>
        <a:latin typeface="Times New Roman" panose="02020603050405020304" pitchFamily="18" charset="0"/>
        <a:ea typeface="+mn-ea"/>
        <a:cs typeface="+mn-cs"/>
      </a:defRPr>
    </a:lvl7pPr>
    <a:lvl8pPr marL="3200400" algn="r" defTabSz="914400" rtl="1" eaLnBrk="1" latinLnBrk="0" hangingPunct="1">
      <a:defRPr sz="2400" kern="1200">
        <a:solidFill>
          <a:schemeClr val="tx1"/>
        </a:solidFill>
        <a:latin typeface="Times New Roman" panose="02020603050405020304" pitchFamily="18" charset="0"/>
        <a:ea typeface="+mn-ea"/>
        <a:cs typeface="+mn-cs"/>
      </a:defRPr>
    </a:lvl8pPr>
    <a:lvl9pPr marL="3657600" algn="r" defTabSz="914400" rtl="1"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787"/>
    <p:restoredTop sz="90491" autoAdjust="0"/>
  </p:normalViewPr>
  <p:slideViewPr>
    <p:cSldViewPr>
      <p:cViewPr varScale="1">
        <p:scale>
          <a:sx n="41" d="100"/>
          <a:sy n="41" d="100"/>
        </p:scale>
        <p:origin x="53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1026">
            <a:extLst>
              <a:ext uri="{FF2B5EF4-FFF2-40B4-BE49-F238E27FC236}">
                <a16:creationId xmlns:a16="http://schemas.microsoft.com/office/drawing/2014/main" id="{F25269D5-1D03-4B14-9992-DB1E1E264D67}"/>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zh-TW" altLang="en-US"/>
          </a:p>
        </p:txBody>
      </p:sp>
      <p:sp>
        <p:nvSpPr>
          <p:cNvPr id="82947" name="Rectangle 1027">
            <a:extLst>
              <a:ext uri="{FF2B5EF4-FFF2-40B4-BE49-F238E27FC236}">
                <a16:creationId xmlns:a16="http://schemas.microsoft.com/office/drawing/2014/main" id="{0EC65312-381D-4AA1-99E9-BC2D7EC7E012}"/>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zh-TW" altLang="en-US"/>
          </a:p>
        </p:txBody>
      </p:sp>
      <p:sp>
        <p:nvSpPr>
          <p:cNvPr id="31748" name="Rectangle 1028">
            <a:extLst>
              <a:ext uri="{FF2B5EF4-FFF2-40B4-BE49-F238E27FC236}">
                <a16:creationId xmlns:a16="http://schemas.microsoft.com/office/drawing/2014/main" id="{3B19E193-6980-4688-87AB-1E957F037527}"/>
              </a:ext>
            </a:extLst>
          </p:cNvPr>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9" name="Rectangle 1029">
            <a:extLst>
              <a:ext uri="{FF2B5EF4-FFF2-40B4-BE49-F238E27FC236}">
                <a16:creationId xmlns:a16="http://schemas.microsoft.com/office/drawing/2014/main" id="{056A9576-C6F4-48D3-A92F-9158B7AC87CA}"/>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82950" name="Rectangle 1030">
            <a:extLst>
              <a:ext uri="{FF2B5EF4-FFF2-40B4-BE49-F238E27FC236}">
                <a16:creationId xmlns:a16="http://schemas.microsoft.com/office/drawing/2014/main" id="{5D76BBF3-654C-4CD7-8E0C-C9D00D58B5D0}"/>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zh-TW" altLang="en-US"/>
          </a:p>
        </p:txBody>
      </p:sp>
      <p:sp>
        <p:nvSpPr>
          <p:cNvPr id="82951" name="Rectangle 1031">
            <a:extLst>
              <a:ext uri="{FF2B5EF4-FFF2-40B4-BE49-F238E27FC236}">
                <a16:creationId xmlns:a16="http://schemas.microsoft.com/office/drawing/2014/main" id="{DF894FA2-9871-41C8-B61C-93B03D6C4168}"/>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15C9B61-F2FF-43A1-B05C-178BBC68C127}" type="slidenum">
              <a:rPr lang="zh-TW" altLang="en-US"/>
              <a:pPr/>
              <a:t>‹#›</a:t>
            </a:fld>
            <a:endParaRPr lang="zh-TW"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EBFAF040-AC96-4EDC-81A4-ABCB2CCB2546}"/>
              </a:ext>
            </a:extLst>
          </p:cNvPr>
          <p:cNvSpPr>
            <a:spLocks noGrp="1" noRot="1" noChangeAspect="1" noTextEdit="1"/>
          </p:cNvSpPr>
          <p:nvPr>
            <p:ph type="sldImg"/>
          </p:nvPr>
        </p:nvSpPr>
        <p:spPr>
          <a:ln/>
        </p:spPr>
      </p:sp>
      <p:sp>
        <p:nvSpPr>
          <p:cNvPr id="32771" name="Notes Placeholder 2">
            <a:extLst>
              <a:ext uri="{FF2B5EF4-FFF2-40B4-BE49-F238E27FC236}">
                <a16:creationId xmlns:a16="http://schemas.microsoft.com/office/drawing/2014/main" id="{07A08029-3E22-44DA-91A3-D2B26DFEB76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en-US" altLang="en-US"/>
          </a:p>
        </p:txBody>
      </p:sp>
      <p:sp>
        <p:nvSpPr>
          <p:cNvPr id="32772" name="Slide Number Placeholder 3">
            <a:extLst>
              <a:ext uri="{FF2B5EF4-FFF2-40B4-BE49-F238E27FC236}">
                <a16:creationId xmlns:a16="http://schemas.microsoft.com/office/drawing/2014/main" id="{3F791A45-043C-4D1C-A7C6-E9C5EBC1523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B89A8043-5D82-42C7-B015-F1A7046CD9B1}" type="slidenum">
              <a:rPr lang="zh-TW" altLang="en-US" sz="1200"/>
              <a:pPr eaLnBrk="1" hangingPunct="1"/>
              <a:t>1</a:t>
            </a:fld>
            <a:endParaRPr lang="zh-TW"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EF5AF059-796E-4DEF-AD93-BE13A0D557F7}"/>
              </a:ext>
            </a:extLst>
          </p:cNvPr>
          <p:cNvSpPr>
            <a:spLocks noGrp="1" noRot="1" noChangeAspect="1" noTextEdit="1"/>
          </p:cNvSpPr>
          <p:nvPr>
            <p:ph type="sldImg"/>
          </p:nvPr>
        </p:nvSpPr>
        <p:spPr>
          <a:ln/>
        </p:spPr>
      </p:sp>
      <p:sp>
        <p:nvSpPr>
          <p:cNvPr id="41987" name="Notes Placeholder 2">
            <a:extLst>
              <a:ext uri="{FF2B5EF4-FFF2-40B4-BE49-F238E27FC236}">
                <a16:creationId xmlns:a16="http://schemas.microsoft.com/office/drawing/2014/main" id="{A8B0DB12-0BAE-4B32-B9BB-939EB91DE85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EG" altLang="en-US"/>
          </a:p>
        </p:txBody>
      </p:sp>
      <p:sp>
        <p:nvSpPr>
          <p:cNvPr id="41988" name="Slide Number Placeholder 3">
            <a:extLst>
              <a:ext uri="{FF2B5EF4-FFF2-40B4-BE49-F238E27FC236}">
                <a16:creationId xmlns:a16="http://schemas.microsoft.com/office/drawing/2014/main" id="{B8D34832-764D-445F-8A66-5C8BC7831F1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9F87950B-E80C-4E03-AC73-438AB37C4C8D}" type="slidenum">
              <a:rPr lang="zh-TW" altLang="en-US" sz="1200"/>
              <a:pPr eaLnBrk="1" hangingPunct="1"/>
              <a:t>13</a:t>
            </a:fld>
            <a:endParaRPr lang="zh-TW"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F5C84060-EC8C-4AE0-8ABE-AC6F43FE0709}"/>
              </a:ext>
            </a:extLst>
          </p:cNvPr>
          <p:cNvSpPr>
            <a:spLocks noGrp="1" noRot="1" noChangeAspect="1" noTextEdit="1"/>
          </p:cNvSpPr>
          <p:nvPr>
            <p:ph type="sldImg"/>
          </p:nvPr>
        </p:nvSpPr>
        <p:spPr>
          <a:ln/>
        </p:spPr>
      </p:sp>
      <p:sp>
        <p:nvSpPr>
          <p:cNvPr id="43011" name="Notes Placeholder 2">
            <a:extLst>
              <a:ext uri="{FF2B5EF4-FFF2-40B4-BE49-F238E27FC236}">
                <a16:creationId xmlns:a16="http://schemas.microsoft.com/office/drawing/2014/main" id="{48D4BA14-E25A-447E-B5D8-B0C51468E66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3012" name="Slide Number Placeholder 3">
            <a:extLst>
              <a:ext uri="{FF2B5EF4-FFF2-40B4-BE49-F238E27FC236}">
                <a16:creationId xmlns:a16="http://schemas.microsoft.com/office/drawing/2014/main" id="{5086EB39-963F-48C2-B412-2107455996E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37E0B73D-91A6-42DB-8CE1-2CA2F6FA5F89}" type="slidenum">
              <a:rPr lang="zh-TW" altLang="en-US" sz="1200"/>
              <a:pPr eaLnBrk="1" hangingPunct="1"/>
              <a:t>14</a:t>
            </a:fld>
            <a:endParaRPr lang="zh-TW"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91B5CE04-0CEA-4361-9880-DA2A301171C3}"/>
              </a:ext>
            </a:extLst>
          </p:cNvPr>
          <p:cNvSpPr>
            <a:spLocks noGrp="1" noRot="1" noChangeAspect="1" noTextEdit="1"/>
          </p:cNvSpPr>
          <p:nvPr>
            <p:ph type="sldImg"/>
          </p:nvPr>
        </p:nvSpPr>
        <p:spPr>
          <a:ln/>
        </p:spPr>
      </p:sp>
      <p:sp>
        <p:nvSpPr>
          <p:cNvPr id="44035" name="Notes Placeholder 2">
            <a:extLst>
              <a:ext uri="{FF2B5EF4-FFF2-40B4-BE49-F238E27FC236}">
                <a16:creationId xmlns:a16="http://schemas.microsoft.com/office/drawing/2014/main" id="{C61DD590-5D63-4BC8-A349-3AAEA1C32F4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instruct patient to rise slowly from a sitting/supine position while taking this drug, as drug may </a:t>
            </a:r>
            <a:r>
              <a:rPr lang="en-US" altLang="en-US" b="1"/>
              <a:t>cause</a:t>
            </a:r>
            <a:r>
              <a:rPr lang="en-US" altLang="en-US"/>
              <a:t> orthostatic </a:t>
            </a:r>
            <a:r>
              <a:rPr lang="en-US" altLang="en-US" b="1"/>
              <a:t>hypotension</a:t>
            </a:r>
            <a:r>
              <a:rPr lang="en-US" altLang="en-US"/>
              <a:t>. </a:t>
            </a:r>
          </a:p>
        </p:txBody>
      </p:sp>
      <p:sp>
        <p:nvSpPr>
          <p:cNvPr id="44036" name="Slide Number Placeholder 3">
            <a:extLst>
              <a:ext uri="{FF2B5EF4-FFF2-40B4-BE49-F238E27FC236}">
                <a16:creationId xmlns:a16="http://schemas.microsoft.com/office/drawing/2014/main" id="{54C677CD-D726-41DE-A961-54A72AC32CF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C8A4ABC0-3F89-4976-8DA6-E097CAF4765E}" type="slidenum">
              <a:rPr lang="zh-TW" altLang="en-US" sz="1200"/>
              <a:pPr eaLnBrk="1" hangingPunct="1"/>
              <a:t>16</a:t>
            </a:fld>
            <a:endParaRPr lang="zh-TW"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031">
            <a:extLst>
              <a:ext uri="{FF2B5EF4-FFF2-40B4-BE49-F238E27FC236}">
                <a16:creationId xmlns:a16="http://schemas.microsoft.com/office/drawing/2014/main" id="{26C1CFA6-4434-48B2-B87E-6504CAB1FD2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F89A2AEC-E76F-46B7-AE9D-78DB894180DB}" type="slidenum">
              <a:rPr lang="zh-TW" altLang="en-US" sz="1200"/>
              <a:pPr eaLnBrk="1" hangingPunct="1"/>
              <a:t>18</a:t>
            </a:fld>
            <a:endParaRPr lang="zh-TW" altLang="en-US" sz="1200"/>
          </a:p>
        </p:txBody>
      </p:sp>
      <p:sp>
        <p:nvSpPr>
          <p:cNvPr id="45059" name="Rectangle 1026">
            <a:extLst>
              <a:ext uri="{FF2B5EF4-FFF2-40B4-BE49-F238E27FC236}">
                <a16:creationId xmlns:a16="http://schemas.microsoft.com/office/drawing/2014/main" id="{08F5ED00-0A89-4635-867A-956780C88DFE}"/>
              </a:ext>
            </a:extLst>
          </p:cNvPr>
          <p:cNvSpPr>
            <a:spLocks noChangeArrowheads="1" noTextEdit="1"/>
          </p:cNvSpPr>
          <p:nvPr>
            <p:ph type="sldImg"/>
          </p:nvPr>
        </p:nvSpPr>
        <p:spPr>
          <a:ln/>
        </p:spPr>
      </p:sp>
      <p:sp>
        <p:nvSpPr>
          <p:cNvPr id="45060" name="Rectangle 1027">
            <a:extLst>
              <a:ext uri="{FF2B5EF4-FFF2-40B4-BE49-F238E27FC236}">
                <a16:creationId xmlns:a16="http://schemas.microsoft.com/office/drawing/2014/main" id="{11FB49EB-9CF6-4F91-91C4-21EEF6882D4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61675095-D5B5-458A-828A-886DEB05B5E1}"/>
              </a:ext>
            </a:extLst>
          </p:cNvPr>
          <p:cNvSpPr>
            <a:spLocks noGrp="1" noRot="1" noChangeAspect="1" noTextEdit="1"/>
          </p:cNvSpPr>
          <p:nvPr>
            <p:ph type="sldImg"/>
          </p:nvPr>
        </p:nvSpPr>
        <p:spPr>
          <a:ln/>
        </p:spPr>
      </p:sp>
      <p:sp>
        <p:nvSpPr>
          <p:cNvPr id="46083" name="Notes Placeholder 2">
            <a:extLst>
              <a:ext uri="{FF2B5EF4-FFF2-40B4-BE49-F238E27FC236}">
                <a16:creationId xmlns:a16="http://schemas.microsoft.com/office/drawing/2014/main" id="{6FFA0C3A-8020-4AB4-AD73-FB0F6D8C21C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Vitamin D is present in the diet and can be s</a:t>
            </a:r>
            <a:r>
              <a:rPr lang="en-US" altLang="en-US" b="1"/>
              <a:t>ynthesized in the skin </a:t>
            </a:r>
            <a:r>
              <a:rPr lang="en-US" altLang="en-US"/>
              <a:t>from 7-dehydrocholesterol in the presence of </a:t>
            </a:r>
            <a:r>
              <a:rPr lang="en-US" altLang="en-US" b="1"/>
              <a:t>ultraviolet light. </a:t>
            </a:r>
            <a:r>
              <a:rPr lang="en-US" altLang="en-US"/>
              <a:t>As this molecule passes through the liver, it is </a:t>
            </a:r>
            <a:r>
              <a:rPr lang="en-US" altLang="en-US" b="1"/>
              <a:t>hydroxylated to 25-hydroxyvitamin D </a:t>
            </a:r>
            <a:r>
              <a:rPr lang="en-US" altLang="en-US"/>
              <a:t>(25-hydroxycholecalciferol), the </a:t>
            </a:r>
            <a:r>
              <a:rPr lang="en-US" altLang="en-US" b="1"/>
              <a:t>inactive </a:t>
            </a:r>
            <a:r>
              <a:rPr lang="en-US" altLang="en-US"/>
              <a:t>form of vitamin D.     25-Hydroxyvitamin D travels by the circulation to the </a:t>
            </a:r>
            <a:r>
              <a:rPr lang="en-US" altLang="en-US" b="1"/>
              <a:t>kidney, </a:t>
            </a:r>
            <a:r>
              <a:rPr lang="en-US" altLang="en-US"/>
              <a:t>where proximal tubule cells contain the enzyme </a:t>
            </a:r>
            <a:r>
              <a:rPr lang="en-US" altLang="en-US" b="1"/>
              <a:t>1 a-hydroxylase, </a:t>
            </a:r>
            <a:r>
              <a:rPr lang="en-US" altLang="en-US"/>
              <a:t>which converts the molecule to </a:t>
            </a:r>
            <a:r>
              <a:rPr lang="en-US" altLang="en-US" b="1"/>
              <a:t>1,25-dihydroxyvitamin D, the most active form of vitamin D. </a:t>
            </a:r>
            <a:r>
              <a:rPr lang="en-US" altLang="en-US"/>
              <a:t>The activity of the 1 α-hydroxylase is tightly controlled by PTH and plasma phosphate levels.</a:t>
            </a:r>
          </a:p>
        </p:txBody>
      </p:sp>
      <p:sp>
        <p:nvSpPr>
          <p:cNvPr id="46084" name="Slide Number Placeholder 3">
            <a:extLst>
              <a:ext uri="{FF2B5EF4-FFF2-40B4-BE49-F238E27FC236}">
                <a16:creationId xmlns:a16="http://schemas.microsoft.com/office/drawing/2014/main" id="{AE559490-DDF5-4502-AFC0-E37299F737E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D3B4C7BC-3E6B-4895-82DD-68B9C411423A}" type="slidenum">
              <a:rPr lang="zh-TW" altLang="en-US" sz="1200"/>
              <a:pPr eaLnBrk="1" hangingPunct="1"/>
              <a:t>19</a:t>
            </a:fld>
            <a:endParaRPr lang="zh-TW" alt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A531A6E0-AB13-4BF1-8D12-D804D1A87178}"/>
              </a:ext>
            </a:extLst>
          </p:cNvPr>
          <p:cNvSpPr>
            <a:spLocks noGrp="1" noRot="1" noChangeAspect="1" noTextEdit="1"/>
          </p:cNvSpPr>
          <p:nvPr>
            <p:ph type="sldImg"/>
          </p:nvPr>
        </p:nvSpPr>
        <p:spPr>
          <a:ln/>
        </p:spPr>
      </p:sp>
      <p:sp>
        <p:nvSpPr>
          <p:cNvPr id="47107" name="Notes Placeholder 2">
            <a:extLst>
              <a:ext uri="{FF2B5EF4-FFF2-40B4-BE49-F238E27FC236}">
                <a16:creationId xmlns:a16="http://schemas.microsoft.com/office/drawing/2014/main" id="{19237F40-9327-4B9C-A13F-A9E5F2CC95E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7108" name="Slide Number Placeholder 3">
            <a:extLst>
              <a:ext uri="{FF2B5EF4-FFF2-40B4-BE49-F238E27FC236}">
                <a16:creationId xmlns:a16="http://schemas.microsoft.com/office/drawing/2014/main" id="{735F7A39-3345-4FBC-82A1-47FCEE29717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0A0F2E55-2816-4770-8E3C-5AEAC281FC39}" type="slidenum">
              <a:rPr lang="zh-TW" altLang="en-US" sz="1200"/>
              <a:pPr eaLnBrk="1" hangingPunct="1"/>
              <a:t>20</a:t>
            </a:fld>
            <a:endParaRPr lang="zh-TW" alt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FF86939A-0952-4379-A1D4-2BB67E472CA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BB8B423A-04A2-40A0-B1F9-5CA51F6F853B}" type="slidenum">
              <a:rPr lang="en-US" altLang="en-US" sz="1200"/>
              <a:pPr eaLnBrk="1" hangingPunct="1"/>
              <a:t>21</a:t>
            </a:fld>
            <a:endParaRPr lang="en-US" altLang="en-US" sz="1200"/>
          </a:p>
        </p:txBody>
      </p:sp>
      <p:sp>
        <p:nvSpPr>
          <p:cNvPr id="48131" name="Rectangle 2">
            <a:extLst>
              <a:ext uri="{FF2B5EF4-FFF2-40B4-BE49-F238E27FC236}">
                <a16:creationId xmlns:a16="http://schemas.microsoft.com/office/drawing/2014/main" id="{07A1B736-9D9B-4698-B4C8-48B8DDBF73B3}"/>
              </a:ext>
            </a:extLst>
          </p:cNvPr>
          <p:cNvSpPr>
            <a:spLocks noChangeArrowheads="1" noTextEdit="1"/>
          </p:cNvSpPr>
          <p:nvPr>
            <p:ph type="sldImg"/>
          </p:nvPr>
        </p:nvSpPr>
        <p:spPr>
          <a:ln/>
        </p:spPr>
      </p:sp>
      <p:sp>
        <p:nvSpPr>
          <p:cNvPr id="48132" name="Rectangle 3">
            <a:extLst>
              <a:ext uri="{FF2B5EF4-FFF2-40B4-BE49-F238E27FC236}">
                <a16:creationId xmlns:a16="http://schemas.microsoft.com/office/drawing/2014/main" id="{12DA04F3-2A75-425F-AC09-43FF45E0B88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solidFill>
                <a:srgbClr val="000000"/>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031">
            <a:extLst>
              <a:ext uri="{FF2B5EF4-FFF2-40B4-BE49-F238E27FC236}">
                <a16:creationId xmlns:a16="http://schemas.microsoft.com/office/drawing/2014/main" id="{AC24A552-2747-4FEB-A436-8147D2089E5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4E920612-78B2-4429-9124-6EC6255E2C2A}" type="slidenum">
              <a:rPr lang="zh-TW" altLang="en-US" sz="1200"/>
              <a:pPr eaLnBrk="1" hangingPunct="1"/>
              <a:t>23</a:t>
            </a:fld>
            <a:endParaRPr lang="zh-TW" altLang="en-US" sz="1200"/>
          </a:p>
        </p:txBody>
      </p:sp>
      <p:sp>
        <p:nvSpPr>
          <p:cNvPr id="49155" name="Rectangle 1026">
            <a:extLst>
              <a:ext uri="{FF2B5EF4-FFF2-40B4-BE49-F238E27FC236}">
                <a16:creationId xmlns:a16="http://schemas.microsoft.com/office/drawing/2014/main" id="{0A8AEC62-4D45-4DBD-89C0-27B8A4C290B0}"/>
              </a:ext>
            </a:extLst>
          </p:cNvPr>
          <p:cNvSpPr>
            <a:spLocks noChangeArrowheads="1" noTextEdit="1"/>
          </p:cNvSpPr>
          <p:nvPr>
            <p:ph type="sldImg"/>
          </p:nvPr>
        </p:nvSpPr>
        <p:spPr>
          <a:ln/>
        </p:spPr>
      </p:sp>
      <p:sp>
        <p:nvSpPr>
          <p:cNvPr id="49156" name="Rectangle 1027">
            <a:extLst>
              <a:ext uri="{FF2B5EF4-FFF2-40B4-BE49-F238E27FC236}">
                <a16:creationId xmlns:a16="http://schemas.microsoft.com/office/drawing/2014/main" id="{005A874F-D4A1-4824-8D8A-5C13CF01E62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r>
              <a:rPr lang="en-US" altLang="ar-SA"/>
            </a:br>
            <a:r>
              <a:rPr lang="en-US" altLang="ar-SA"/>
              <a:t> </a:t>
            </a:r>
            <a:r>
              <a:rPr lang="en-US" altLang="ar-SA" b="1"/>
              <a:t>Fortification</a:t>
            </a:r>
            <a:r>
              <a:rPr lang="en-US" altLang="ar-SA"/>
              <a:t> is the process by which manufacturers add micronutrients such as vitamins and minerals to food</a:t>
            </a:r>
            <a:endParaRPr lang="zh-TW"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4B61BD04-5653-4E5F-A3E5-AD15044B4CFB}"/>
              </a:ext>
            </a:extLst>
          </p:cNvPr>
          <p:cNvSpPr>
            <a:spLocks noGrp="1" noRot="1" noChangeAspect="1" noTextEdit="1"/>
          </p:cNvSpPr>
          <p:nvPr>
            <p:ph type="sldImg"/>
          </p:nvPr>
        </p:nvSpPr>
        <p:spPr>
          <a:ln/>
        </p:spPr>
      </p:sp>
      <p:sp>
        <p:nvSpPr>
          <p:cNvPr id="3" name="Notes Placeholder 2">
            <a:extLst>
              <a:ext uri="{FF2B5EF4-FFF2-40B4-BE49-F238E27FC236}">
                <a16:creationId xmlns:a16="http://schemas.microsoft.com/office/drawing/2014/main" id="{B87F4A94-9C1E-4BE8-AC29-5A36AA73C32A}"/>
              </a:ext>
            </a:extLst>
          </p:cNvPr>
          <p:cNvSpPr>
            <a:spLocks noGrp="1"/>
          </p:cNvSpPr>
          <p:nvPr>
            <p:ph type="body" idx="1"/>
          </p:nvPr>
        </p:nvSpPr>
        <p:spPr/>
        <p:txBody>
          <a:bodyPr/>
          <a:lstStyle/>
          <a:p>
            <a:pPr>
              <a:lnSpc>
                <a:spcPct val="90000"/>
              </a:lnSpc>
              <a:defRPr/>
            </a:pPr>
            <a:r>
              <a:rPr lang="en-US" sz="1050" dirty="0">
                <a:cs typeface="Times New Roman" pitchFamily="18" charset="0"/>
              </a:rPr>
              <a:t>(MAS) consists of </a:t>
            </a:r>
            <a:r>
              <a:rPr lang="en-US" sz="1050" dirty="0" err="1">
                <a:cs typeface="Times New Roman" pitchFamily="18" charset="0"/>
              </a:rPr>
              <a:t>hypercalcemia</a:t>
            </a:r>
            <a:r>
              <a:rPr lang="en-US" sz="1050" dirty="0">
                <a:cs typeface="Times New Roman" pitchFamily="18" charset="0"/>
              </a:rPr>
              <a:t>, various degrees of renal failure, and metabolic alkalosis due to ingestion of large amounts of calcium and absorbable alkali. This syndrome was first identified after medical treatment of peptic ulcer disease with milk and alkali</a:t>
            </a:r>
            <a:endParaRPr lang="en-US" dirty="0"/>
          </a:p>
        </p:txBody>
      </p:sp>
      <p:sp>
        <p:nvSpPr>
          <p:cNvPr id="50180" name="Slide Number Placeholder 3">
            <a:extLst>
              <a:ext uri="{FF2B5EF4-FFF2-40B4-BE49-F238E27FC236}">
                <a16:creationId xmlns:a16="http://schemas.microsoft.com/office/drawing/2014/main" id="{2A17FF38-E56F-4D35-86F5-804A026A205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55AA1D55-5546-4A19-BBFD-608E3BB1FB8B}" type="slidenum">
              <a:rPr lang="zh-TW" altLang="en-US" sz="1200"/>
              <a:pPr eaLnBrk="1" hangingPunct="1"/>
              <a:t>24</a:t>
            </a:fld>
            <a:endParaRPr lang="zh-TW" alt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031">
            <a:extLst>
              <a:ext uri="{FF2B5EF4-FFF2-40B4-BE49-F238E27FC236}">
                <a16:creationId xmlns:a16="http://schemas.microsoft.com/office/drawing/2014/main" id="{514E39E2-9C3C-475B-9944-3399D90B041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A82BA09C-4A3A-49BA-99BF-38199893E248}" type="slidenum">
              <a:rPr lang="zh-TW" altLang="en-US" sz="1200"/>
              <a:pPr eaLnBrk="1" hangingPunct="1"/>
              <a:t>26</a:t>
            </a:fld>
            <a:endParaRPr lang="zh-TW" altLang="en-US" sz="1200"/>
          </a:p>
        </p:txBody>
      </p:sp>
      <p:sp>
        <p:nvSpPr>
          <p:cNvPr id="51203" name="Rectangle 1026">
            <a:extLst>
              <a:ext uri="{FF2B5EF4-FFF2-40B4-BE49-F238E27FC236}">
                <a16:creationId xmlns:a16="http://schemas.microsoft.com/office/drawing/2014/main" id="{33D666F0-777C-4BDD-972F-C38A3D205E8D}"/>
              </a:ext>
            </a:extLst>
          </p:cNvPr>
          <p:cNvSpPr>
            <a:spLocks noChangeArrowheads="1" noTextEdit="1"/>
          </p:cNvSpPr>
          <p:nvPr>
            <p:ph type="sldImg"/>
          </p:nvPr>
        </p:nvSpPr>
        <p:spPr>
          <a:ln/>
        </p:spPr>
      </p:sp>
      <p:sp>
        <p:nvSpPr>
          <p:cNvPr id="51204" name="Rectangle 1027">
            <a:extLst>
              <a:ext uri="{FF2B5EF4-FFF2-40B4-BE49-F238E27FC236}">
                <a16:creationId xmlns:a16="http://schemas.microsoft.com/office/drawing/2014/main" id="{2BBC80F7-61F1-47F7-B8F3-7C50CD16F7B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53824364-F6CD-4E6D-A892-B064A2D79210}"/>
              </a:ext>
            </a:extLst>
          </p:cNvPr>
          <p:cNvSpPr>
            <a:spLocks noGrp="1" noRot="1" noChangeAspect="1" noTextEdit="1"/>
          </p:cNvSpPr>
          <p:nvPr>
            <p:ph type="sldImg"/>
          </p:nvPr>
        </p:nvSpPr>
        <p:spPr>
          <a:ln/>
        </p:spPr>
      </p:sp>
      <p:sp>
        <p:nvSpPr>
          <p:cNvPr id="33795" name="Notes Placeholder 2">
            <a:extLst>
              <a:ext uri="{FF2B5EF4-FFF2-40B4-BE49-F238E27FC236}">
                <a16:creationId xmlns:a16="http://schemas.microsoft.com/office/drawing/2014/main" id="{56FA0435-882F-4390-93DC-64BB35480A9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ar-SA"/>
              <a:t>Calcium metabolism refers to the movements and regulation of calcium ions (Ca2+) into and out of various body compartments, such as the gastrointestinal tract, the blood plasma, the extracellular and the intracellular fluid, and bone tissue. An important aspect of calcium metabolism is plasma calcium homeostasis, the regulation of calcium ions in the blood plasma within narrow limits.[1] In this process, bone tissue acts as a calcium storage center for deposits and withdrawals as needed by the blood, via continual bone remodeling</a:t>
            </a:r>
          </a:p>
        </p:txBody>
      </p:sp>
      <p:sp>
        <p:nvSpPr>
          <p:cNvPr id="33796" name="Slide Number Placeholder 3">
            <a:extLst>
              <a:ext uri="{FF2B5EF4-FFF2-40B4-BE49-F238E27FC236}">
                <a16:creationId xmlns:a16="http://schemas.microsoft.com/office/drawing/2014/main" id="{0D6E29D7-3D0C-495E-9F98-963C778FBBD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04C6D74F-8B53-450D-9C6F-78186079D6EA}" type="slidenum">
              <a:rPr lang="zh-TW" altLang="en-US" sz="1200"/>
              <a:pPr eaLnBrk="1" hangingPunct="1"/>
              <a:t>3</a:t>
            </a:fld>
            <a:endParaRPr lang="zh-TW" altLang="en-US"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031">
            <a:extLst>
              <a:ext uri="{FF2B5EF4-FFF2-40B4-BE49-F238E27FC236}">
                <a16:creationId xmlns:a16="http://schemas.microsoft.com/office/drawing/2014/main" id="{66B3725A-A05E-4B82-87D3-0375BEA58F9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079AC00C-15A4-4334-8D9F-6C6134F33696}" type="slidenum">
              <a:rPr lang="zh-TW" altLang="en-US" sz="1200"/>
              <a:pPr eaLnBrk="1" hangingPunct="1"/>
              <a:t>27</a:t>
            </a:fld>
            <a:endParaRPr lang="zh-TW" altLang="en-US" sz="1200"/>
          </a:p>
        </p:txBody>
      </p:sp>
      <p:sp>
        <p:nvSpPr>
          <p:cNvPr id="52227" name="Rectangle 1026">
            <a:extLst>
              <a:ext uri="{FF2B5EF4-FFF2-40B4-BE49-F238E27FC236}">
                <a16:creationId xmlns:a16="http://schemas.microsoft.com/office/drawing/2014/main" id="{A2DAE6E9-DAEA-4E48-82CF-8B02444DEB46}"/>
              </a:ext>
            </a:extLst>
          </p:cNvPr>
          <p:cNvSpPr>
            <a:spLocks noChangeArrowheads="1" noTextEdit="1"/>
          </p:cNvSpPr>
          <p:nvPr>
            <p:ph type="sldImg"/>
          </p:nvPr>
        </p:nvSpPr>
        <p:spPr>
          <a:ln/>
        </p:spPr>
      </p:sp>
      <p:sp>
        <p:nvSpPr>
          <p:cNvPr id="52228" name="Rectangle 1027">
            <a:extLst>
              <a:ext uri="{FF2B5EF4-FFF2-40B4-BE49-F238E27FC236}">
                <a16:creationId xmlns:a16="http://schemas.microsoft.com/office/drawing/2014/main" id="{C5545939-E211-4A22-B1CE-50B230F124F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TW"/>
              <a:t>Hypercalcemia of malignancy is a common finding typically found in patients with advanced stage cancers. Several major mechanisms are responsible for the development of hypercalcemia of malignancy including parathyroid hormone-related peptide-mediated humoral hypercalcemia, osteolytic metastases-related hypercalcemia, 1,25 Vitamin D-mediated hypercalcemia, and parathyroid hormone-mediated hypercalcemia in patients with parathyroid carcinoma and extra parathyroid cancers.</a:t>
            </a:r>
            <a:endParaRPr lang="zh-TW"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1031">
            <a:extLst>
              <a:ext uri="{FF2B5EF4-FFF2-40B4-BE49-F238E27FC236}">
                <a16:creationId xmlns:a16="http://schemas.microsoft.com/office/drawing/2014/main" id="{67E9011B-2623-4B6A-AA35-553C6E84207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97B43A1A-496B-43A9-B3F2-5B1A6F0332EF}" type="slidenum">
              <a:rPr lang="zh-TW" altLang="en-US" sz="1200"/>
              <a:pPr eaLnBrk="1" hangingPunct="1"/>
              <a:t>28</a:t>
            </a:fld>
            <a:endParaRPr lang="zh-TW" altLang="en-US" sz="1200"/>
          </a:p>
        </p:txBody>
      </p:sp>
      <p:sp>
        <p:nvSpPr>
          <p:cNvPr id="53251" name="Rectangle 2">
            <a:extLst>
              <a:ext uri="{FF2B5EF4-FFF2-40B4-BE49-F238E27FC236}">
                <a16:creationId xmlns:a16="http://schemas.microsoft.com/office/drawing/2014/main" id="{DA49059D-14B6-42C9-860C-6F3B2A3A0991}"/>
              </a:ext>
            </a:extLst>
          </p:cNvPr>
          <p:cNvSpPr>
            <a:spLocks noChangeArrowheads="1" noTextEdit="1"/>
          </p:cNvSpPr>
          <p:nvPr>
            <p:ph type="sldImg"/>
          </p:nvPr>
        </p:nvSpPr>
        <p:spPr>
          <a:ln/>
        </p:spPr>
      </p:sp>
      <p:sp>
        <p:nvSpPr>
          <p:cNvPr id="53252" name="Rectangle 3">
            <a:extLst>
              <a:ext uri="{FF2B5EF4-FFF2-40B4-BE49-F238E27FC236}">
                <a16:creationId xmlns:a16="http://schemas.microsoft.com/office/drawing/2014/main" id="{47E21E26-19D2-4E1A-B226-2CF978B9B1C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r>
              <a:rPr lang="en-US" altLang="zh-TW" sz="1400" b="1"/>
            </a:br>
            <a:endParaRPr lang="zh-TW"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031">
            <a:extLst>
              <a:ext uri="{FF2B5EF4-FFF2-40B4-BE49-F238E27FC236}">
                <a16:creationId xmlns:a16="http://schemas.microsoft.com/office/drawing/2014/main" id="{7A084EE7-2602-4D67-BF36-ED726EA777A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CD776BD8-0212-46EC-8593-EBFF5D78D262}" type="slidenum">
              <a:rPr lang="zh-TW" altLang="en-US" sz="1200"/>
              <a:pPr eaLnBrk="1" hangingPunct="1"/>
              <a:t>4</a:t>
            </a:fld>
            <a:endParaRPr lang="zh-TW" altLang="en-US" sz="1200"/>
          </a:p>
        </p:txBody>
      </p:sp>
      <p:sp>
        <p:nvSpPr>
          <p:cNvPr id="34819" name="Rectangle 2">
            <a:extLst>
              <a:ext uri="{FF2B5EF4-FFF2-40B4-BE49-F238E27FC236}">
                <a16:creationId xmlns:a16="http://schemas.microsoft.com/office/drawing/2014/main" id="{24DBA371-3AA8-4356-9B11-37A7AEDCE69B}"/>
              </a:ext>
            </a:extLst>
          </p:cNvPr>
          <p:cNvSpPr>
            <a:spLocks noChangeArrowheads="1" noTextEdit="1"/>
          </p:cNvSpPr>
          <p:nvPr>
            <p:ph type="sldImg"/>
          </p:nvPr>
        </p:nvSpPr>
        <p:spPr>
          <a:ln/>
        </p:spPr>
      </p:sp>
      <p:sp>
        <p:nvSpPr>
          <p:cNvPr id="34820" name="Rectangle 3">
            <a:extLst>
              <a:ext uri="{FF2B5EF4-FFF2-40B4-BE49-F238E27FC236}">
                <a16:creationId xmlns:a16="http://schemas.microsoft.com/office/drawing/2014/main" id="{1A6B51C3-5E33-4D14-B9AC-BB9E6F545F8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89DC59F2-2EDB-40F6-ACDB-5F3D2959A9D6}"/>
              </a:ext>
            </a:extLst>
          </p:cNvPr>
          <p:cNvSpPr>
            <a:spLocks noGrp="1" noRot="1" noChangeAspect="1" noTextEdit="1"/>
          </p:cNvSpPr>
          <p:nvPr>
            <p:ph type="sldImg"/>
          </p:nvPr>
        </p:nvSpPr>
        <p:spPr>
          <a:ln/>
        </p:spPr>
      </p:sp>
      <p:sp>
        <p:nvSpPr>
          <p:cNvPr id="35843" name="Notes Placeholder 2">
            <a:extLst>
              <a:ext uri="{FF2B5EF4-FFF2-40B4-BE49-F238E27FC236}">
                <a16:creationId xmlns:a16="http://schemas.microsoft.com/office/drawing/2014/main" id="{B9117DEE-80CC-4B49-9E1E-23646D2379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5844" name="Slide Number Placeholder 3">
            <a:extLst>
              <a:ext uri="{FF2B5EF4-FFF2-40B4-BE49-F238E27FC236}">
                <a16:creationId xmlns:a16="http://schemas.microsoft.com/office/drawing/2014/main" id="{50942CC8-46D7-47E8-A5C5-D2DD0921EA8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30F365BE-1228-460B-B792-7703484B4A3B}" type="slidenum">
              <a:rPr lang="zh-TW" altLang="en-US" sz="1200"/>
              <a:pPr eaLnBrk="1" hangingPunct="1"/>
              <a:t>5</a:t>
            </a:fld>
            <a:endParaRPr lang="zh-TW"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31">
            <a:extLst>
              <a:ext uri="{FF2B5EF4-FFF2-40B4-BE49-F238E27FC236}">
                <a16:creationId xmlns:a16="http://schemas.microsoft.com/office/drawing/2014/main" id="{BF82AD3E-D9E7-497B-AEB9-EC9A52447EA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D7F6527A-40CC-4A30-933B-871638BE8919}" type="slidenum">
              <a:rPr lang="zh-TW" altLang="en-US" sz="1200"/>
              <a:pPr eaLnBrk="1" hangingPunct="1"/>
              <a:t>6</a:t>
            </a:fld>
            <a:endParaRPr lang="zh-TW" altLang="en-US" sz="1200"/>
          </a:p>
        </p:txBody>
      </p:sp>
      <p:sp>
        <p:nvSpPr>
          <p:cNvPr id="36867" name="Rectangle 2">
            <a:extLst>
              <a:ext uri="{FF2B5EF4-FFF2-40B4-BE49-F238E27FC236}">
                <a16:creationId xmlns:a16="http://schemas.microsoft.com/office/drawing/2014/main" id="{1CA78C70-E8FE-4007-97E5-44732F390AE0}"/>
              </a:ext>
            </a:extLst>
          </p:cNvPr>
          <p:cNvSpPr>
            <a:spLocks noChangeArrowheads="1" noTextEdit="1"/>
          </p:cNvSpPr>
          <p:nvPr>
            <p:ph type="sldImg"/>
          </p:nvPr>
        </p:nvSpPr>
        <p:spPr>
          <a:ln/>
        </p:spPr>
      </p:sp>
      <p:sp>
        <p:nvSpPr>
          <p:cNvPr id="36868" name="Rectangle 3">
            <a:extLst>
              <a:ext uri="{FF2B5EF4-FFF2-40B4-BE49-F238E27FC236}">
                <a16:creationId xmlns:a16="http://schemas.microsoft.com/office/drawing/2014/main" id="{091FE694-7E43-4E4C-80F1-5A9A799581E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031">
            <a:extLst>
              <a:ext uri="{FF2B5EF4-FFF2-40B4-BE49-F238E27FC236}">
                <a16:creationId xmlns:a16="http://schemas.microsoft.com/office/drawing/2014/main" id="{DC4097EB-AFFD-4577-8535-E3091874818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7C5B7A68-5AE7-458D-8A28-803AB50E6C54}" type="slidenum">
              <a:rPr lang="zh-TW" altLang="en-US" sz="1200"/>
              <a:pPr eaLnBrk="1" hangingPunct="1"/>
              <a:t>7</a:t>
            </a:fld>
            <a:endParaRPr lang="zh-TW" altLang="en-US" sz="1200"/>
          </a:p>
        </p:txBody>
      </p:sp>
      <p:sp>
        <p:nvSpPr>
          <p:cNvPr id="37891" name="Rectangle 2">
            <a:extLst>
              <a:ext uri="{FF2B5EF4-FFF2-40B4-BE49-F238E27FC236}">
                <a16:creationId xmlns:a16="http://schemas.microsoft.com/office/drawing/2014/main" id="{EF2BB3AB-44FC-4876-AA59-8CC502445F7E}"/>
              </a:ext>
            </a:extLst>
          </p:cNvPr>
          <p:cNvSpPr>
            <a:spLocks noChangeArrowheads="1" noTextEdit="1"/>
          </p:cNvSpPr>
          <p:nvPr>
            <p:ph type="sldImg"/>
          </p:nvPr>
        </p:nvSpPr>
        <p:spPr>
          <a:ln/>
        </p:spPr>
      </p:sp>
      <p:sp>
        <p:nvSpPr>
          <p:cNvPr id="37892" name="Rectangle 3">
            <a:extLst>
              <a:ext uri="{FF2B5EF4-FFF2-40B4-BE49-F238E27FC236}">
                <a16:creationId xmlns:a16="http://schemas.microsoft.com/office/drawing/2014/main" id="{10BF40AF-E8F0-48A9-9136-95C1FC4BB5F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6C030433-E5C0-45FA-A1E9-43981BCEA618}"/>
              </a:ext>
            </a:extLst>
          </p:cNvPr>
          <p:cNvSpPr>
            <a:spLocks noGrp="1" noRot="1" noChangeAspect="1" noTextEdit="1"/>
          </p:cNvSpPr>
          <p:nvPr>
            <p:ph type="sldImg"/>
          </p:nvPr>
        </p:nvSpPr>
        <p:spPr>
          <a:ln/>
        </p:spPr>
      </p:sp>
      <p:sp>
        <p:nvSpPr>
          <p:cNvPr id="38915" name="Notes Placeholder 2">
            <a:extLst>
              <a:ext uri="{FF2B5EF4-FFF2-40B4-BE49-F238E27FC236}">
                <a16:creationId xmlns:a16="http://schemas.microsoft.com/office/drawing/2014/main" id="{CE5A3CD1-7416-4ED8-9473-D7A603BF578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8916" name="Slide Number Placeholder 3">
            <a:extLst>
              <a:ext uri="{FF2B5EF4-FFF2-40B4-BE49-F238E27FC236}">
                <a16:creationId xmlns:a16="http://schemas.microsoft.com/office/drawing/2014/main" id="{567AC201-757F-428B-A710-617B247AF5D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EFE7624F-14C1-4DCA-84E7-1D874E9069B9}" type="slidenum">
              <a:rPr lang="zh-TW" altLang="en-US" sz="1200"/>
              <a:pPr eaLnBrk="1" hangingPunct="1"/>
              <a:t>8</a:t>
            </a:fld>
            <a:endParaRPr lang="zh-TW"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00B9BA90-BD6C-469B-8488-DFB68873684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73FA76B6-06ED-4776-9B51-4AC803747110}" type="slidenum">
              <a:rPr lang="en-US" altLang="en-US" sz="1200"/>
              <a:pPr eaLnBrk="1" hangingPunct="1"/>
              <a:t>10</a:t>
            </a:fld>
            <a:endParaRPr lang="en-US" altLang="en-US" sz="1200"/>
          </a:p>
        </p:txBody>
      </p:sp>
      <p:sp>
        <p:nvSpPr>
          <p:cNvPr id="39939" name="Rectangle 2">
            <a:extLst>
              <a:ext uri="{FF2B5EF4-FFF2-40B4-BE49-F238E27FC236}">
                <a16:creationId xmlns:a16="http://schemas.microsoft.com/office/drawing/2014/main" id="{B8A079F1-9AF9-4B3F-80FC-91AC35964979}"/>
              </a:ext>
            </a:extLst>
          </p:cNvPr>
          <p:cNvSpPr>
            <a:spLocks noChangeArrowheads="1" noTextEdit="1"/>
          </p:cNvSpPr>
          <p:nvPr>
            <p:ph type="sldImg"/>
          </p:nvPr>
        </p:nvSpPr>
        <p:spPr>
          <a:xfrm>
            <a:off x="1131888" y="692150"/>
            <a:ext cx="4602162" cy="3451225"/>
          </a:xfrm>
          <a:ln/>
        </p:spPr>
      </p:sp>
      <p:sp>
        <p:nvSpPr>
          <p:cNvPr id="39940" name="Rectangle 3">
            <a:extLst>
              <a:ext uri="{FF2B5EF4-FFF2-40B4-BE49-F238E27FC236}">
                <a16:creationId xmlns:a16="http://schemas.microsoft.com/office/drawing/2014/main" id="{BAF2CD85-E72B-41DF-B482-1DFD20EDC9B2}"/>
              </a:ext>
            </a:extLst>
          </p:cNvPr>
          <p:cNvSpPr>
            <a:spLocks noGrp="1" noChangeArrowheads="1"/>
          </p:cNvSpPr>
          <p:nvPr>
            <p:ph type="body" idx="1"/>
          </p:nvPr>
        </p:nvSpPr>
        <p:spPr>
          <a:xfrm>
            <a:off x="990600" y="4373563"/>
            <a:ext cx="5105400"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14300"/>
            <a:r>
              <a:rPr lang="en-US" altLang="en-US" b="1" i="1">
                <a:solidFill>
                  <a:srgbClr val="FF0000"/>
                </a:solidFill>
              </a:rPr>
              <a:t>Intermittent PTH exerts  </a:t>
            </a:r>
            <a:r>
              <a:rPr lang="en-US" altLang="en-US"/>
              <a:t>preferential stimulation of osteoblastic activity over osteoclastic activity</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31FBDF1D-F806-468D-BFCA-11DA70C5CAD3}"/>
              </a:ext>
            </a:extLst>
          </p:cNvPr>
          <p:cNvSpPr>
            <a:spLocks noGrp="1" noRot="1" noChangeAspect="1" noTextEdit="1"/>
          </p:cNvSpPr>
          <p:nvPr>
            <p:ph type="sldImg"/>
          </p:nvPr>
        </p:nvSpPr>
        <p:spPr>
          <a:ln/>
        </p:spPr>
      </p:sp>
      <p:sp>
        <p:nvSpPr>
          <p:cNvPr id="40963" name="Notes Placeholder 2">
            <a:extLst>
              <a:ext uri="{FF2B5EF4-FFF2-40B4-BE49-F238E27FC236}">
                <a16:creationId xmlns:a16="http://schemas.microsoft.com/office/drawing/2014/main" id="{C2A8F573-4E2E-41A5-8A2A-DD7115C29B2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0964" name="Slide Number Placeholder 3">
            <a:extLst>
              <a:ext uri="{FF2B5EF4-FFF2-40B4-BE49-F238E27FC236}">
                <a16:creationId xmlns:a16="http://schemas.microsoft.com/office/drawing/2014/main" id="{2D265D87-D3C4-4572-81B7-C5D6DABD58E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F52F3006-6C90-4249-8632-49255E6657F5}" type="slidenum">
              <a:rPr lang="zh-TW" altLang="en-US" sz="1200"/>
              <a:pPr eaLnBrk="1" hangingPunct="1"/>
              <a:t>12</a:t>
            </a:fld>
            <a:endParaRPr lang="zh-TW"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ar-EG"/>
          </a:p>
        </p:txBody>
      </p:sp>
      <p:sp>
        <p:nvSpPr>
          <p:cNvPr id="4" name="Rectangle 4">
            <a:extLst>
              <a:ext uri="{FF2B5EF4-FFF2-40B4-BE49-F238E27FC236}">
                <a16:creationId xmlns:a16="http://schemas.microsoft.com/office/drawing/2014/main" id="{90F554CA-3819-4825-9FAF-CA355C2C2D82}"/>
              </a:ext>
            </a:extLst>
          </p:cNvPr>
          <p:cNvSpPr>
            <a:spLocks noGrp="1" noChangeArrowheads="1"/>
          </p:cNvSpPr>
          <p:nvPr>
            <p:ph type="dt" sz="half" idx="10"/>
          </p:nvPr>
        </p:nvSpPr>
        <p:spPr>
          <a:ln/>
        </p:spPr>
        <p:txBody>
          <a:bodyPr/>
          <a:lstStyle>
            <a:lvl1pPr>
              <a:defRPr/>
            </a:lvl1pPr>
          </a:lstStyle>
          <a:p>
            <a:pPr>
              <a:defRPr/>
            </a:pPr>
            <a:endParaRPr lang="zh-TW" altLang="en-US"/>
          </a:p>
        </p:txBody>
      </p:sp>
      <p:sp>
        <p:nvSpPr>
          <p:cNvPr id="5" name="Rectangle 5">
            <a:extLst>
              <a:ext uri="{FF2B5EF4-FFF2-40B4-BE49-F238E27FC236}">
                <a16:creationId xmlns:a16="http://schemas.microsoft.com/office/drawing/2014/main" id="{086907E7-9197-41A1-9C10-8C5DD2D3B9CC}"/>
              </a:ext>
            </a:extLst>
          </p:cNvPr>
          <p:cNvSpPr>
            <a:spLocks noGrp="1" noChangeArrowheads="1"/>
          </p:cNvSpPr>
          <p:nvPr>
            <p:ph type="ftr" sz="quarter" idx="11"/>
          </p:nvPr>
        </p:nvSpPr>
        <p:spPr>
          <a:ln/>
        </p:spPr>
        <p:txBody>
          <a:bodyPr/>
          <a:lstStyle>
            <a:lvl1pPr>
              <a:defRPr/>
            </a:lvl1pPr>
          </a:lstStyle>
          <a:p>
            <a:pPr>
              <a:defRPr/>
            </a:pPr>
            <a:endParaRPr lang="zh-TW" altLang="en-US"/>
          </a:p>
        </p:txBody>
      </p:sp>
      <p:sp>
        <p:nvSpPr>
          <p:cNvPr id="6" name="Rectangle 6">
            <a:extLst>
              <a:ext uri="{FF2B5EF4-FFF2-40B4-BE49-F238E27FC236}">
                <a16:creationId xmlns:a16="http://schemas.microsoft.com/office/drawing/2014/main" id="{E5118E82-355D-4895-972A-64A4AAF0980A}"/>
              </a:ext>
            </a:extLst>
          </p:cNvPr>
          <p:cNvSpPr>
            <a:spLocks noGrp="1" noChangeArrowheads="1"/>
          </p:cNvSpPr>
          <p:nvPr>
            <p:ph type="sldNum" sz="quarter" idx="12"/>
          </p:nvPr>
        </p:nvSpPr>
        <p:spPr>
          <a:ln/>
        </p:spPr>
        <p:txBody>
          <a:bodyPr/>
          <a:lstStyle>
            <a:lvl1pPr>
              <a:defRPr/>
            </a:lvl1pPr>
          </a:lstStyle>
          <a:p>
            <a:fld id="{67060CE7-E954-4F6A-95CC-491C1ECF102D}" type="slidenum">
              <a:rPr lang="zh-TW" altLang="en-US"/>
              <a:pPr/>
              <a:t>‹#›</a:t>
            </a:fld>
            <a:endParaRPr lang="zh-TW" altLang="en-US"/>
          </a:p>
        </p:txBody>
      </p:sp>
    </p:spTree>
    <p:extLst>
      <p:ext uri="{BB962C8B-B14F-4D97-AF65-F5344CB8AC3E}">
        <p14:creationId xmlns:p14="http://schemas.microsoft.com/office/powerpoint/2010/main" val="3517410300"/>
      </p:ext>
    </p:extLst>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Rectangle 4">
            <a:extLst>
              <a:ext uri="{FF2B5EF4-FFF2-40B4-BE49-F238E27FC236}">
                <a16:creationId xmlns:a16="http://schemas.microsoft.com/office/drawing/2014/main" id="{4249334E-A275-4DD8-935E-6DEB934B8B2B}"/>
              </a:ext>
            </a:extLst>
          </p:cNvPr>
          <p:cNvSpPr>
            <a:spLocks noGrp="1" noChangeArrowheads="1"/>
          </p:cNvSpPr>
          <p:nvPr>
            <p:ph type="dt" sz="half" idx="10"/>
          </p:nvPr>
        </p:nvSpPr>
        <p:spPr>
          <a:ln/>
        </p:spPr>
        <p:txBody>
          <a:bodyPr/>
          <a:lstStyle>
            <a:lvl1pPr>
              <a:defRPr/>
            </a:lvl1pPr>
          </a:lstStyle>
          <a:p>
            <a:pPr>
              <a:defRPr/>
            </a:pPr>
            <a:endParaRPr lang="zh-TW" altLang="en-US"/>
          </a:p>
        </p:txBody>
      </p:sp>
      <p:sp>
        <p:nvSpPr>
          <p:cNvPr id="5" name="Rectangle 5">
            <a:extLst>
              <a:ext uri="{FF2B5EF4-FFF2-40B4-BE49-F238E27FC236}">
                <a16:creationId xmlns:a16="http://schemas.microsoft.com/office/drawing/2014/main" id="{A67F58DA-D06F-4010-AAC4-F961D4C4844A}"/>
              </a:ext>
            </a:extLst>
          </p:cNvPr>
          <p:cNvSpPr>
            <a:spLocks noGrp="1" noChangeArrowheads="1"/>
          </p:cNvSpPr>
          <p:nvPr>
            <p:ph type="ftr" sz="quarter" idx="11"/>
          </p:nvPr>
        </p:nvSpPr>
        <p:spPr>
          <a:ln/>
        </p:spPr>
        <p:txBody>
          <a:bodyPr/>
          <a:lstStyle>
            <a:lvl1pPr>
              <a:defRPr/>
            </a:lvl1pPr>
          </a:lstStyle>
          <a:p>
            <a:pPr>
              <a:defRPr/>
            </a:pPr>
            <a:endParaRPr lang="zh-TW" altLang="en-US"/>
          </a:p>
        </p:txBody>
      </p:sp>
      <p:sp>
        <p:nvSpPr>
          <p:cNvPr id="6" name="Rectangle 6">
            <a:extLst>
              <a:ext uri="{FF2B5EF4-FFF2-40B4-BE49-F238E27FC236}">
                <a16:creationId xmlns:a16="http://schemas.microsoft.com/office/drawing/2014/main" id="{365A5559-7B20-4E99-AAF0-077CFF106F3F}"/>
              </a:ext>
            </a:extLst>
          </p:cNvPr>
          <p:cNvSpPr>
            <a:spLocks noGrp="1" noChangeArrowheads="1"/>
          </p:cNvSpPr>
          <p:nvPr>
            <p:ph type="sldNum" sz="quarter" idx="12"/>
          </p:nvPr>
        </p:nvSpPr>
        <p:spPr>
          <a:ln/>
        </p:spPr>
        <p:txBody>
          <a:bodyPr/>
          <a:lstStyle>
            <a:lvl1pPr>
              <a:defRPr/>
            </a:lvl1pPr>
          </a:lstStyle>
          <a:p>
            <a:fld id="{926796C3-34A9-478A-8B83-5FEAE89D8525}" type="slidenum">
              <a:rPr lang="zh-TW" altLang="en-US"/>
              <a:pPr/>
              <a:t>‹#›</a:t>
            </a:fld>
            <a:endParaRPr lang="zh-TW" altLang="en-US"/>
          </a:p>
        </p:txBody>
      </p:sp>
    </p:spTree>
    <p:extLst>
      <p:ext uri="{BB962C8B-B14F-4D97-AF65-F5344CB8AC3E}">
        <p14:creationId xmlns:p14="http://schemas.microsoft.com/office/powerpoint/2010/main" val="2977754890"/>
      </p:ext>
    </p:extLst>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ar-EG"/>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Rectangle 4">
            <a:extLst>
              <a:ext uri="{FF2B5EF4-FFF2-40B4-BE49-F238E27FC236}">
                <a16:creationId xmlns:a16="http://schemas.microsoft.com/office/drawing/2014/main" id="{7CDC2E45-41DC-417B-AB6F-083E2E7BAF1F}"/>
              </a:ext>
            </a:extLst>
          </p:cNvPr>
          <p:cNvSpPr>
            <a:spLocks noGrp="1" noChangeArrowheads="1"/>
          </p:cNvSpPr>
          <p:nvPr>
            <p:ph type="dt" sz="half" idx="10"/>
          </p:nvPr>
        </p:nvSpPr>
        <p:spPr>
          <a:ln/>
        </p:spPr>
        <p:txBody>
          <a:bodyPr/>
          <a:lstStyle>
            <a:lvl1pPr>
              <a:defRPr/>
            </a:lvl1pPr>
          </a:lstStyle>
          <a:p>
            <a:pPr>
              <a:defRPr/>
            </a:pPr>
            <a:endParaRPr lang="zh-TW" altLang="en-US"/>
          </a:p>
        </p:txBody>
      </p:sp>
      <p:sp>
        <p:nvSpPr>
          <p:cNvPr id="5" name="Rectangle 5">
            <a:extLst>
              <a:ext uri="{FF2B5EF4-FFF2-40B4-BE49-F238E27FC236}">
                <a16:creationId xmlns:a16="http://schemas.microsoft.com/office/drawing/2014/main" id="{1BE184E7-04B1-49F5-BC12-F500E7CDD95E}"/>
              </a:ext>
            </a:extLst>
          </p:cNvPr>
          <p:cNvSpPr>
            <a:spLocks noGrp="1" noChangeArrowheads="1"/>
          </p:cNvSpPr>
          <p:nvPr>
            <p:ph type="ftr" sz="quarter" idx="11"/>
          </p:nvPr>
        </p:nvSpPr>
        <p:spPr>
          <a:ln/>
        </p:spPr>
        <p:txBody>
          <a:bodyPr/>
          <a:lstStyle>
            <a:lvl1pPr>
              <a:defRPr/>
            </a:lvl1pPr>
          </a:lstStyle>
          <a:p>
            <a:pPr>
              <a:defRPr/>
            </a:pPr>
            <a:endParaRPr lang="zh-TW" altLang="en-US"/>
          </a:p>
        </p:txBody>
      </p:sp>
      <p:sp>
        <p:nvSpPr>
          <p:cNvPr id="6" name="Rectangle 6">
            <a:extLst>
              <a:ext uri="{FF2B5EF4-FFF2-40B4-BE49-F238E27FC236}">
                <a16:creationId xmlns:a16="http://schemas.microsoft.com/office/drawing/2014/main" id="{B8D90B3F-F40F-4821-8C3B-CF9A382786BB}"/>
              </a:ext>
            </a:extLst>
          </p:cNvPr>
          <p:cNvSpPr>
            <a:spLocks noGrp="1" noChangeArrowheads="1"/>
          </p:cNvSpPr>
          <p:nvPr>
            <p:ph type="sldNum" sz="quarter" idx="12"/>
          </p:nvPr>
        </p:nvSpPr>
        <p:spPr>
          <a:ln/>
        </p:spPr>
        <p:txBody>
          <a:bodyPr/>
          <a:lstStyle>
            <a:lvl1pPr>
              <a:defRPr/>
            </a:lvl1pPr>
          </a:lstStyle>
          <a:p>
            <a:fld id="{B7385158-B6A1-47A6-A95A-4B6649BB78EF}" type="slidenum">
              <a:rPr lang="zh-TW" altLang="en-US"/>
              <a:pPr/>
              <a:t>‹#›</a:t>
            </a:fld>
            <a:endParaRPr lang="zh-TW" altLang="en-US"/>
          </a:p>
        </p:txBody>
      </p:sp>
    </p:spTree>
    <p:extLst>
      <p:ext uri="{BB962C8B-B14F-4D97-AF65-F5344CB8AC3E}">
        <p14:creationId xmlns:p14="http://schemas.microsoft.com/office/powerpoint/2010/main" val="2809737280"/>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Rectangle 4">
            <a:extLst>
              <a:ext uri="{FF2B5EF4-FFF2-40B4-BE49-F238E27FC236}">
                <a16:creationId xmlns:a16="http://schemas.microsoft.com/office/drawing/2014/main" id="{EA4C8EDE-9FBE-47A6-A7C2-E2506622880B}"/>
              </a:ext>
            </a:extLst>
          </p:cNvPr>
          <p:cNvSpPr>
            <a:spLocks noGrp="1" noChangeArrowheads="1"/>
          </p:cNvSpPr>
          <p:nvPr>
            <p:ph type="dt" sz="half" idx="10"/>
          </p:nvPr>
        </p:nvSpPr>
        <p:spPr>
          <a:ln/>
        </p:spPr>
        <p:txBody>
          <a:bodyPr/>
          <a:lstStyle>
            <a:lvl1pPr>
              <a:defRPr/>
            </a:lvl1pPr>
          </a:lstStyle>
          <a:p>
            <a:pPr>
              <a:defRPr/>
            </a:pPr>
            <a:endParaRPr lang="zh-TW" altLang="en-US"/>
          </a:p>
        </p:txBody>
      </p:sp>
      <p:sp>
        <p:nvSpPr>
          <p:cNvPr id="5" name="Rectangle 5">
            <a:extLst>
              <a:ext uri="{FF2B5EF4-FFF2-40B4-BE49-F238E27FC236}">
                <a16:creationId xmlns:a16="http://schemas.microsoft.com/office/drawing/2014/main" id="{C7DE92DB-DF0E-4734-8A51-38273783C623}"/>
              </a:ext>
            </a:extLst>
          </p:cNvPr>
          <p:cNvSpPr>
            <a:spLocks noGrp="1" noChangeArrowheads="1"/>
          </p:cNvSpPr>
          <p:nvPr>
            <p:ph type="ftr" sz="quarter" idx="11"/>
          </p:nvPr>
        </p:nvSpPr>
        <p:spPr>
          <a:ln/>
        </p:spPr>
        <p:txBody>
          <a:bodyPr/>
          <a:lstStyle>
            <a:lvl1pPr>
              <a:defRPr/>
            </a:lvl1pPr>
          </a:lstStyle>
          <a:p>
            <a:pPr>
              <a:defRPr/>
            </a:pPr>
            <a:endParaRPr lang="zh-TW" altLang="en-US"/>
          </a:p>
        </p:txBody>
      </p:sp>
      <p:sp>
        <p:nvSpPr>
          <p:cNvPr id="6" name="Rectangle 6">
            <a:extLst>
              <a:ext uri="{FF2B5EF4-FFF2-40B4-BE49-F238E27FC236}">
                <a16:creationId xmlns:a16="http://schemas.microsoft.com/office/drawing/2014/main" id="{A8EEDC0C-DD6C-4D83-87F9-8C18FBAB6FEE}"/>
              </a:ext>
            </a:extLst>
          </p:cNvPr>
          <p:cNvSpPr>
            <a:spLocks noGrp="1" noChangeArrowheads="1"/>
          </p:cNvSpPr>
          <p:nvPr>
            <p:ph type="sldNum" sz="quarter" idx="12"/>
          </p:nvPr>
        </p:nvSpPr>
        <p:spPr>
          <a:ln/>
        </p:spPr>
        <p:txBody>
          <a:bodyPr/>
          <a:lstStyle>
            <a:lvl1pPr>
              <a:defRPr/>
            </a:lvl1pPr>
          </a:lstStyle>
          <a:p>
            <a:fld id="{9D2423D8-818B-4139-8239-6DAFFC523769}" type="slidenum">
              <a:rPr lang="zh-TW" altLang="en-US"/>
              <a:pPr/>
              <a:t>‹#›</a:t>
            </a:fld>
            <a:endParaRPr lang="zh-TW" altLang="en-US"/>
          </a:p>
        </p:txBody>
      </p:sp>
    </p:spTree>
    <p:extLst>
      <p:ext uri="{BB962C8B-B14F-4D97-AF65-F5344CB8AC3E}">
        <p14:creationId xmlns:p14="http://schemas.microsoft.com/office/powerpoint/2010/main" val="2507536382"/>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0CF08F8B-3106-4279-A5EC-01FB2694F2A2}"/>
              </a:ext>
            </a:extLst>
          </p:cNvPr>
          <p:cNvSpPr>
            <a:spLocks noGrp="1" noChangeArrowheads="1"/>
          </p:cNvSpPr>
          <p:nvPr>
            <p:ph type="dt" sz="half" idx="10"/>
          </p:nvPr>
        </p:nvSpPr>
        <p:spPr>
          <a:ln/>
        </p:spPr>
        <p:txBody>
          <a:bodyPr/>
          <a:lstStyle>
            <a:lvl1pPr>
              <a:defRPr/>
            </a:lvl1pPr>
          </a:lstStyle>
          <a:p>
            <a:pPr>
              <a:defRPr/>
            </a:pPr>
            <a:endParaRPr lang="zh-TW" altLang="en-US"/>
          </a:p>
        </p:txBody>
      </p:sp>
      <p:sp>
        <p:nvSpPr>
          <p:cNvPr id="5" name="Rectangle 5">
            <a:extLst>
              <a:ext uri="{FF2B5EF4-FFF2-40B4-BE49-F238E27FC236}">
                <a16:creationId xmlns:a16="http://schemas.microsoft.com/office/drawing/2014/main" id="{8A5BA917-3481-4F74-9DB0-F74231A99D9B}"/>
              </a:ext>
            </a:extLst>
          </p:cNvPr>
          <p:cNvSpPr>
            <a:spLocks noGrp="1" noChangeArrowheads="1"/>
          </p:cNvSpPr>
          <p:nvPr>
            <p:ph type="ftr" sz="quarter" idx="11"/>
          </p:nvPr>
        </p:nvSpPr>
        <p:spPr>
          <a:ln/>
        </p:spPr>
        <p:txBody>
          <a:bodyPr/>
          <a:lstStyle>
            <a:lvl1pPr>
              <a:defRPr/>
            </a:lvl1pPr>
          </a:lstStyle>
          <a:p>
            <a:pPr>
              <a:defRPr/>
            </a:pPr>
            <a:endParaRPr lang="zh-TW" altLang="en-US"/>
          </a:p>
        </p:txBody>
      </p:sp>
      <p:sp>
        <p:nvSpPr>
          <p:cNvPr id="6" name="Rectangle 6">
            <a:extLst>
              <a:ext uri="{FF2B5EF4-FFF2-40B4-BE49-F238E27FC236}">
                <a16:creationId xmlns:a16="http://schemas.microsoft.com/office/drawing/2014/main" id="{62C037BE-1ADD-46C1-950D-B304138A5249}"/>
              </a:ext>
            </a:extLst>
          </p:cNvPr>
          <p:cNvSpPr>
            <a:spLocks noGrp="1" noChangeArrowheads="1"/>
          </p:cNvSpPr>
          <p:nvPr>
            <p:ph type="sldNum" sz="quarter" idx="12"/>
          </p:nvPr>
        </p:nvSpPr>
        <p:spPr>
          <a:ln/>
        </p:spPr>
        <p:txBody>
          <a:bodyPr/>
          <a:lstStyle>
            <a:lvl1pPr>
              <a:defRPr/>
            </a:lvl1pPr>
          </a:lstStyle>
          <a:p>
            <a:fld id="{AD5DCBB4-4BC5-4F2F-B99B-84BE44068874}" type="slidenum">
              <a:rPr lang="zh-TW" altLang="en-US"/>
              <a:pPr/>
              <a:t>‹#›</a:t>
            </a:fld>
            <a:endParaRPr lang="zh-TW" altLang="en-US"/>
          </a:p>
        </p:txBody>
      </p:sp>
    </p:spTree>
    <p:extLst>
      <p:ext uri="{BB962C8B-B14F-4D97-AF65-F5344CB8AC3E}">
        <p14:creationId xmlns:p14="http://schemas.microsoft.com/office/powerpoint/2010/main" val="4049044152"/>
      </p:ext>
    </p:extLst>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Rectangle 4">
            <a:extLst>
              <a:ext uri="{FF2B5EF4-FFF2-40B4-BE49-F238E27FC236}">
                <a16:creationId xmlns:a16="http://schemas.microsoft.com/office/drawing/2014/main" id="{71107D46-4CBF-4639-BC52-F52C5EC049D0}"/>
              </a:ext>
            </a:extLst>
          </p:cNvPr>
          <p:cNvSpPr>
            <a:spLocks noGrp="1" noChangeArrowheads="1"/>
          </p:cNvSpPr>
          <p:nvPr>
            <p:ph type="dt" sz="half" idx="10"/>
          </p:nvPr>
        </p:nvSpPr>
        <p:spPr>
          <a:ln/>
        </p:spPr>
        <p:txBody>
          <a:bodyPr/>
          <a:lstStyle>
            <a:lvl1pPr>
              <a:defRPr/>
            </a:lvl1pPr>
          </a:lstStyle>
          <a:p>
            <a:pPr>
              <a:defRPr/>
            </a:pPr>
            <a:endParaRPr lang="zh-TW" altLang="en-US"/>
          </a:p>
        </p:txBody>
      </p:sp>
      <p:sp>
        <p:nvSpPr>
          <p:cNvPr id="6" name="Rectangle 5">
            <a:extLst>
              <a:ext uri="{FF2B5EF4-FFF2-40B4-BE49-F238E27FC236}">
                <a16:creationId xmlns:a16="http://schemas.microsoft.com/office/drawing/2014/main" id="{45EE67AB-C582-48DB-AD1B-BCA44BCAF134}"/>
              </a:ext>
            </a:extLst>
          </p:cNvPr>
          <p:cNvSpPr>
            <a:spLocks noGrp="1" noChangeArrowheads="1"/>
          </p:cNvSpPr>
          <p:nvPr>
            <p:ph type="ftr" sz="quarter" idx="11"/>
          </p:nvPr>
        </p:nvSpPr>
        <p:spPr>
          <a:ln/>
        </p:spPr>
        <p:txBody>
          <a:bodyPr/>
          <a:lstStyle>
            <a:lvl1pPr>
              <a:defRPr/>
            </a:lvl1pPr>
          </a:lstStyle>
          <a:p>
            <a:pPr>
              <a:defRPr/>
            </a:pPr>
            <a:endParaRPr lang="zh-TW" altLang="en-US"/>
          </a:p>
        </p:txBody>
      </p:sp>
      <p:sp>
        <p:nvSpPr>
          <p:cNvPr id="7" name="Rectangle 6">
            <a:extLst>
              <a:ext uri="{FF2B5EF4-FFF2-40B4-BE49-F238E27FC236}">
                <a16:creationId xmlns:a16="http://schemas.microsoft.com/office/drawing/2014/main" id="{8E7967EB-7F37-4BB8-A395-285E9B20D591}"/>
              </a:ext>
            </a:extLst>
          </p:cNvPr>
          <p:cNvSpPr>
            <a:spLocks noGrp="1" noChangeArrowheads="1"/>
          </p:cNvSpPr>
          <p:nvPr>
            <p:ph type="sldNum" sz="quarter" idx="12"/>
          </p:nvPr>
        </p:nvSpPr>
        <p:spPr>
          <a:ln/>
        </p:spPr>
        <p:txBody>
          <a:bodyPr/>
          <a:lstStyle>
            <a:lvl1pPr>
              <a:defRPr/>
            </a:lvl1pPr>
          </a:lstStyle>
          <a:p>
            <a:fld id="{F1A98570-00D6-402C-B284-1AE9BD85AA32}" type="slidenum">
              <a:rPr lang="zh-TW" altLang="en-US"/>
              <a:pPr/>
              <a:t>‹#›</a:t>
            </a:fld>
            <a:endParaRPr lang="zh-TW" altLang="en-US"/>
          </a:p>
        </p:txBody>
      </p:sp>
    </p:spTree>
    <p:extLst>
      <p:ext uri="{BB962C8B-B14F-4D97-AF65-F5344CB8AC3E}">
        <p14:creationId xmlns:p14="http://schemas.microsoft.com/office/powerpoint/2010/main" val="3148816631"/>
      </p:ext>
    </p:extLst>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7" name="Rectangle 4">
            <a:extLst>
              <a:ext uri="{FF2B5EF4-FFF2-40B4-BE49-F238E27FC236}">
                <a16:creationId xmlns:a16="http://schemas.microsoft.com/office/drawing/2014/main" id="{13A80915-7BEC-4048-8156-D35F3B6380B0}"/>
              </a:ext>
            </a:extLst>
          </p:cNvPr>
          <p:cNvSpPr>
            <a:spLocks noGrp="1" noChangeArrowheads="1"/>
          </p:cNvSpPr>
          <p:nvPr>
            <p:ph type="dt" sz="half" idx="10"/>
          </p:nvPr>
        </p:nvSpPr>
        <p:spPr>
          <a:ln/>
        </p:spPr>
        <p:txBody>
          <a:bodyPr/>
          <a:lstStyle>
            <a:lvl1pPr>
              <a:defRPr/>
            </a:lvl1pPr>
          </a:lstStyle>
          <a:p>
            <a:pPr>
              <a:defRPr/>
            </a:pPr>
            <a:endParaRPr lang="zh-TW" altLang="en-US"/>
          </a:p>
        </p:txBody>
      </p:sp>
      <p:sp>
        <p:nvSpPr>
          <p:cNvPr id="8" name="Rectangle 5">
            <a:extLst>
              <a:ext uri="{FF2B5EF4-FFF2-40B4-BE49-F238E27FC236}">
                <a16:creationId xmlns:a16="http://schemas.microsoft.com/office/drawing/2014/main" id="{C488ACB8-AAED-4CBB-83FC-3C79D162E5F6}"/>
              </a:ext>
            </a:extLst>
          </p:cNvPr>
          <p:cNvSpPr>
            <a:spLocks noGrp="1" noChangeArrowheads="1"/>
          </p:cNvSpPr>
          <p:nvPr>
            <p:ph type="ftr" sz="quarter" idx="11"/>
          </p:nvPr>
        </p:nvSpPr>
        <p:spPr>
          <a:ln/>
        </p:spPr>
        <p:txBody>
          <a:bodyPr/>
          <a:lstStyle>
            <a:lvl1pPr>
              <a:defRPr/>
            </a:lvl1pPr>
          </a:lstStyle>
          <a:p>
            <a:pPr>
              <a:defRPr/>
            </a:pPr>
            <a:endParaRPr lang="zh-TW" altLang="en-US"/>
          </a:p>
        </p:txBody>
      </p:sp>
      <p:sp>
        <p:nvSpPr>
          <p:cNvPr id="9" name="Rectangle 6">
            <a:extLst>
              <a:ext uri="{FF2B5EF4-FFF2-40B4-BE49-F238E27FC236}">
                <a16:creationId xmlns:a16="http://schemas.microsoft.com/office/drawing/2014/main" id="{C552ECBA-3A2F-45EE-A46A-AE08596869AA}"/>
              </a:ext>
            </a:extLst>
          </p:cNvPr>
          <p:cNvSpPr>
            <a:spLocks noGrp="1" noChangeArrowheads="1"/>
          </p:cNvSpPr>
          <p:nvPr>
            <p:ph type="sldNum" sz="quarter" idx="12"/>
          </p:nvPr>
        </p:nvSpPr>
        <p:spPr>
          <a:ln/>
        </p:spPr>
        <p:txBody>
          <a:bodyPr/>
          <a:lstStyle>
            <a:lvl1pPr>
              <a:defRPr/>
            </a:lvl1pPr>
          </a:lstStyle>
          <a:p>
            <a:fld id="{0F0E4974-10B1-41D8-8F57-0064281792FE}" type="slidenum">
              <a:rPr lang="zh-TW" altLang="en-US"/>
              <a:pPr/>
              <a:t>‹#›</a:t>
            </a:fld>
            <a:endParaRPr lang="zh-TW" altLang="en-US"/>
          </a:p>
        </p:txBody>
      </p:sp>
    </p:spTree>
    <p:extLst>
      <p:ext uri="{BB962C8B-B14F-4D97-AF65-F5344CB8AC3E}">
        <p14:creationId xmlns:p14="http://schemas.microsoft.com/office/powerpoint/2010/main" val="1039839284"/>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Rectangle 4">
            <a:extLst>
              <a:ext uri="{FF2B5EF4-FFF2-40B4-BE49-F238E27FC236}">
                <a16:creationId xmlns:a16="http://schemas.microsoft.com/office/drawing/2014/main" id="{57821350-2BCD-4D5F-BF0E-0ABE2111E1D6}"/>
              </a:ext>
            </a:extLst>
          </p:cNvPr>
          <p:cNvSpPr>
            <a:spLocks noGrp="1" noChangeArrowheads="1"/>
          </p:cNvSpPr>
          <p:nvPr>
            <p:ph type="dt" sz="half" idx="10"/>
          </p:nvPr>
        </p:nvSpPr>
        <p:spPr>
          <a:ln/>
        </p:spPr>
        <p:txBody>
          <a:bodyPr/>
          <a:lstStyle>
            <a:lvl1pPr>
              <a:defRPr/>
            </a:lvl1pPr>
          </a:lstStyle>
          <a:p>
            <a:pPr>
              <a:defRPr/>
            </a:pPr>
            <a:endParaRPr lang="zh-TW" altLang="en-US"/>
          </a:p>
        </p:txBody>
      </p:sp>
      <p:sp>
        <p:nvSpPr>
          <p:cNvPr id="4" name="Rectangle 5">
            <a:extLst>
              <a:ext uri="{FF2B5EF4-FFF2-40B4-BE49-F238E27FC236}">
                <a16:creationId xmlns:a16="http://schemas.microsoft.com/office/drawing/2014/main" id="{2A5B4079-BF93-46D4-A0B9-6D40AEAFC6EE}"/>
              </a:ext>
            </a:extLst>
          </p:cNvPr>
          <p:cNvSpPr>
            <a:spLocks noGrp="1" noChangeArrowheads="1"/>
          </p:cNvSpPr>
          <p:nvPr>
            <p:ph type="ftr" sz="quarter" idx="11"/>
          </p:nvPr>
        </p:nvSpPr>
        <p:spPr>
          <a:ln/>
        </p:spPr>
        <p:txBody>
          <a:bodyPr/>
          <a:lstStyle>
            <a:lvl1pPr>
              <a:defRPr/>
            </a:lvl1pPr>
          </a:lstStyle>
          <a:p>
            <a:pPr>
              <a:defRPr/>
            </a:pPr>
            <a:endParaRPr lang="zh-TW" altLang="en-US"/>
          </a:p>
        </p:txBody>
      </p:sp>
      <p:sp>
        <p:nvSpPr>
          <p:cNvPr id="5" name="Rectangle 6">
            <a:extLst>
              <a:ext uri="{FF2B5EF4-FFF2-40B4-BE49-F238E27FC236}">
                <a16:creationId xmlns:a16="http://schemas.microsoft.com/office/drawing/2014/main" id="{504C83C0-92F6-4B57-A5F6-FA1DE4FA5D01}"/>
              </a:ext>
            </a:extLst>
          </p:cNvPr>
          <p:cNvSpPr>
            <a:spLocks noGrp="1" noChangeArrowheads="1"/>
          </p:cNvSpPr>
          <p:nvPr>
            <p:ph type="sldNum" sz="quarter" idx="12"/>
          </p:nvPr>
        </p:nvSpPr>
        <p:spPr>
          <a:ln/>
        </p:spPr>
        <p:txBody>
          <a:bodyPr/>
          <a:lstStyle>
            <a:lvl1pPr>
              <a:defRPr/>
            </a:lvl1pPr>
          </a:lstStyle>
          <a:p>
            <a:fld id="{951036FD-53A6-4161-B560-A7F7FF679DA9}" type="slidenum">
              <a:rPr lang="zh-TW" altLang="en-US"/>
              <a:pPr/>
              <a:t>‹#›</a:t>
            </a:fld>
            <a:endParaRPr lang="zh-TW" altLang="en-US"/>
          </a:p>
        </p:txBody>
      </p:sp>
    </p:spTree>
    <p:extLst>
      <p:ext uri="{BB962C8B-B14F-4D97-AF65-F5344CB8AC3E}">
        <p14:creationId xmlns:p14="http://schemas.microsoft.com/office/powerpoint/2010/main" val="2710645398"/>
      </p:ext>
    </p:extLst>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4DD371C-2196-4020-B8DF-8D7E98C044B1}"/>
              </a:ext>
            </a:extLst>
          </p:cNvPr>
          <p:cNvSpPr>
            <a:spLocks noGrp="1" noChangeArrowheads="1"/>
          </p:cNvSpPr>
          <p:nvPr>
            <p:ph type="dt" sz="half" idx="10"/>
          </p:nvPr>
        </p:nvSpPr>
        <p:spPr>
          <a:ln/>
        </p:spPr>
        <p:txBody>
          <a:bodyPr/>
          <a:lstStyle>
            <a:lvl1pPr>
              <a:defRPr/>
            </a:lvl1pPr>
          </a:lstStyle>
          <a:p>
            <a:pPr>
              <a:defRPr/>
            </a:pPr>
            <a:endParaRPr lang="zh-TW" altLang="en-US"/>
          </a:p>
        </p:txBody>
      </p:sp>
      <p:sp>
        <p:nvSpPr>
          <p:cNvPr id="3" name="Rectangle 5">
            <a:extLst>
              <a:ext uri="{FF2B5EF4-FFF2-40B4-BE49-F238E27FC236}">
                <a16:creationId xmlns:a16="http://schemas.microsoft.com/office/drawing/2014/main" id="{970A0909-85A5-4DDE-96AD-83A0E6745D4D}"/>
              </a:ext>
            </a:extLst>
          </p:cNvPr>
          <p:cNvSpPr>
            <a:spLocks noGrp="1" noChangeArrowheads="1"/>
          </p:cNvSpPr>
          <p:nvPr>
            <p:ph type="ftr" sz="quarter" idx="11"/>
          </p:nvPr>
        </p:nvSpPr>
        <p:spPr>
          <a:ln/>
        </p:spPr>
        <p:txBody>
          <a:bodyPr/>
          <a:lstStyle>
            <a:lvl1pPr>
              <a:defRPr/>
            </a:lvl1pPr>
          </a:lstStyle>
          <a:p>
            <a:pPr>
              <a:defRPr/>
            </a:pPr>
            <a:endParaRPr lang="zh-TW" altLang="en-US"/>
          </a:p>
        </p:txBody>
      </p:sp>
      <p:sp>
        <p:nvSpPr>
          <p:cNvPr id="4" name="Rectangle 6">
            <a:extLst>
              <a:ext uri="{FF2B5EF4-FFF2-40B4-BE49-F238E27FC236}">
                <a16:creationId xmlns:a16="http://schemas.microsoft.com/office/drawing/2014/main" id="{8CEA0A0E-4E62-436A-9843-2601F55031C7}"/>
              </a:ext>
            </a:extLst>
          </p:cNvPr>
          <p:cNvSpPr>
            <a:spLocks noGrp="1" noChangeArrowheads="1"/>
          </p:cNvSpPr>
          <p:nvPr>
            <p:ph type="sldNum" sz="quarter" idx="12"/>
          </p:nvPr>
        </p:nvSpPr>
        <p:spPr>
          <a:ln/>
        </p:spPr>
        <p:txBody>
          <a:bodyPr/>
          <a:lstStyle>
            <a:lvl1pPr>
              <a:defRPr/>
            </a:lvl1pPr>
          </a:lstStyle>
          <a:p>
            <a:fld id="{383B082D-87EB-441E-BFCE-9BD30A66A181}" type="slidenum">
              <a:rPr lang="zh-TW" altLang="en-US"/>
              <a:pPr/>
              <a:t>‹#›</a:t>
            </a:fld>
            <a:endParaRPr lang="zh-TW" altLang="en-US"/>
          </a:p>
        </p:txBody>
      </p:sp>
    </p:spTree>
    <p:extLst>
      <p:ext uri="{BB962C8B-B14F-4D97-AF65-F5344CB8AC3E}">
        <p14:creationId xmlns:p14="http://schemas.microsoft.com/office/powerpoint/2010/main" val="1436137948"/>
      </p:ext>
    </p:extLst>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368436B-7A64-4F97-A4C9-6E7C732A4685}"/>
              </a:ext>
            </a:extLst>
          </p:cNvPr>
          <p:cNvSpPr>
            <a:spLocks noGrp="1" noChangeArrowheads="1"/>
          </p:cNvSpPr>
          <p:nvPr>
            <p:ph type="dt" sz="half" idx="10"/>
          </p:nvPr>
        </p:nvSpPr>
        <p:spPr>
          <a:ln/>
        </p:spPr>
        <p:txBody>
          <a:bodyPr/>
          <a:lstStyle>
            <a:lvl1pPr>
              <a:defRPr/>
            </a:lvl1pPr>
          </a:lstStyle>
          <a:p>
            <a:pPr>
              <a:defRPr/>
            </a:pPr>
            <a:endParaRPr lang="zh-TW" altLang="en-US"/>
          </a:p>
        </p:txBody>
      </p:sp>
      <p:sp>
        <p:nvSpPr>
          <p:cNvPr id="6" name="Rectangle 5">
            <a:extLst>
              <a:ext uri="{FF2B5EF4-FFF2-40B4-BE49-F238E27FC236}">
                <a16:creationId xmlns:a16="http://schemas.microsoft.com/office/drawing/2014/main" id="{A42AE6F3-0239-4617-9501-8CABACFA4B65}"/>
              </a:ext>
            </a:extLst>
          </p:cNvPr>
          <p:cNvSpPr>
            <a:spLocks noGrp="1" noChangeArrowheads="1"/>
          </p:cNvSpPr>
          <p:nvPr>
            <p:ph type="ftr" sz="quarter" idx="11"/>
          </p:nvPr>
        </p:nvSpPr>
        <p:spPr>
          <a:ln/>
        </p:spPr>
        <p:txBody>
          <a:bodyPr/>
          <a:lstStyle>
            <a:lvl1pPr>
              <a:defRPr/>
            </a:lvl1pPr>
          </a:lstStyle>
          <a:p>
            <a:pPr>
              <a:defRPr/>
            </a:pPr>
            <a:endParaRPr lang="zh-TW" altLang="en-US"/>
          </a:p>
        </p:txBody>
      </p:sp>
      <p:sp>
        <p:nvSpPr>
          <p:cNvPr id="7" name="Rectangle 6">
            <a:extLst>
              <a:ext uri="{FF2B5EF4-FFF2-40B4-BE49-F238E27FC236}">
                <a16:creationId xmlns:a16="http://schemas.microsoft.com/office/drawing/2014/main" id="{69F8536D-A309-424C-AC0C-F2247BB91830}"/>
              </a:ext>
            </a:extLst>
          </p:cNvPr>
          <p:cNvSpPr>
            <a:spLocks noGrp="1" noChangeArrowheads="1"/>
          </p:cNvSpPr>
          <p:nvPr>
            <p:ph type="sldNum" sz="quarter" idx="12"/>
          </p:nvPr>
        </p:nvSpPr>
        <p:spPr>
          <a:ln/>
        </p:spPr>
        <p:txBody>
          <a:bodyPr/>
          <a:lstStyle>
            <a:lvl1pPr>
              <a:defRPr/>
            </a:lvl1pPr>
          </a:lstStyle>
          <a:p>
            <a:fld id="{9DF0E01E-24AC-4708-8656-010CEA3DA01D}" type="slidenum">
              <a:rPr lang="zh-TW" altLang="en-US"/>
              <a:pPr/>
              <a:t>‹#›</a:t>
            </a:fld>
            <a:endParaRPr lang="zh-TW" altLang="en-US"/>
          </a:p>
        </p:txBody>
      </p:sp>
    </p:spTree>
    <p:extLst>
      <p:ext uri="{BB962C8B-B14F-4D97-AF65-F5344CB8AC3E}">
        <p14:creationId xmlns:p14="http://schemas.microsoft.com/office/powerpoint/2010/main" val="2900379455"/>
      </p:ext>
    </p:extLst>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EG"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812AA1A-2572-4962-8410-F95B0BEE288D}"/>
              </a:ext>
            </a:extLst>
          </p:cNvPr>
          <p:cNvSpPr>
            <a:spLocks noGrp="1" noChangeArrowheads="1"/>
          </p:cNvSpPr>
          <p:nvPr>
            <p:ph type="dt" sz="half" idx="10"/>
          </p:nvPr>
        </p:nvSpPr>
        <p:spPr>
          <a:ln/>
        </p:spPr>
        <p:txBody>
          <a:bodyPr/>
          <a:lstStyle>
            <a:lvl1pPr>
              <a:defRPr/>
            </a:lvl1pPr>
          </a:lstStyle>
          <a:p>
            <a:pPr>
              <a:defRPr/>
            </a:pPr>
            <a:endParaRPr lang="zh-TW" altLang="en-US"/>
          </a:p>
        </p:txBody>
      </p:sp>
      <p:sp>
        <p:nvSpPr>
          <p:cNvPr id="6" name="Rectangle 5">
            <a:extLst>
              <a:ext uri="{FF2B5EF4-FFF2-40B4-BE49-F238E27FC236}">
                <a16:creationId xmlns:a16="http://schemas.microsoft.com/office/drawing/2014/main" id="{628DA329-53E1-4EEA-A376-D59735B01BAF}"/>
              </a:ext>
            </a:extLst>
          </p:cNvPr>
          <p:cNvSpPr>
            <a:spLocks noGrp="1" noChangeArrowheads="1"/>
          </p:cNvSpPr>
          <p:nvPr>
            <p:ph type="ftr" sz="quarter" idx="11"/>
          </p:nvPr>
        </p:nvSpPr>
        <p:spPr>
          <a:ln/>
        </p:spPr>
        <p:txBody>
          <a:bodyPr/>
          <a:lstStyle>
            <a:lvl1pPr>
              <a:defRPr/>
            </a:lvl1pPr>
          </a:lstStyle>
          <a:p>
            <a:pPr>
              <a:defRPr/>
            </a:pPr>
            <a:endParaRPr lang="zh-TW" altLang="en-US"/>
          </a:p>
        </p:txBody>
      </p:sp>
      <p:sp>
        <p:nvSpPr>
          <p:cNvPr id="7" name="Rectangle 6">
            <a:extLst>
              <a:ext uri="{FF2B5EF4-FFF2-40B4-BE49-F238E27FC236}">
                <a16:creationId xmlns:a16="http://schemas.microsoft.com/office/drawing/2014/main" id="{EE0C9FDF-CD36-45AE-9250-AA25F257B4E9}"/>
              </a:ext>
            </a:extLst>
          </p:cNvPr>
          <p:cNvSpPr>
            <a:spLocks noGrp="1" noChangeArrowheads="1"/>
          </p:cNvSpPr>
          <p:nvPr>
            <p:ph type="sldNum" sz="quarter" idx="12"/>
          </p:nvPr>
        </p:nvSpPr>
        <p:spPr>
          <a:ln/>
        </p:spPr>
        <p:txBody>
          <a:bodyPr/>
          <a:lstStyle>
            <a:lvl1pPr>
              <a:defRPr/>
            </a:lvl1pPr>
          </a:lstStyle>
          <a:p>
            <a:fld id="{F2C3A3E7-44FE-4EE3-9CA8-84481CA5138A}" type="slidenum">
              <a:rPr lang="zh-TW" altLang="en-US"/>
              <a:pPr/>
              <a:t>‹#›</a:t>
            </a:fld>
            <a:endParaRPr lang="zh-TW" altLang="en-US"/>
          </a:p>
        </p:txBody>
      </p:sp>
    </p:spTree>
    <p:extLst>
      <p:ext uri="{BB962C8B-B14F-4D97-AF65-F5344CB8AC3E}">
        <p14:creationId xmlns:p14="http://schemas.microsoft.com/office/powerpoint/2010/main" val="4070965564"/>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84C0F0B-7D50-445B-93F4-9FC24A35B2DB}"/>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0FF2EE4E-9687-4612-8D90-C4871C531D6F}"/>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DB8224C4-E2E2-402D-ACB9-F8EDC0C2D684}"/>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ea typeface="PMingLiU" pitchFamily="18" charset="-120"/>
              </a:defRPr>
            </a:lvl1pPr>
          </a:lstStyle>
          <a:p>
            <a:pPr>
              <a:defRPr/>
            </a:pPr>
            <a:endParaRPr lang="zh-TW" altLang="en-US"/>
          </a:p>
        </p:txBody>
      </p:sp>
      <p:sp>
        <p:nvSpPr>
          <p:cNvPr id="1029" name="Rectangle 5">
            <a:extLst>
              <a:ext uri="{FF2B5EF4-FFF2-40B4-BE49-F238E27FC236}">
                <a16:creationId xmlns:a16="http://schemas.microsoft.com/office/drawing/2014/main" id="{D18A0E65-1F7B-4F0B-9AE8-D1F4B167F870}"/>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ea typeface="PMingLiU" pitchFamily="18" charset="-120"/>
              </a:defRPr>
            </a:lvl1pPr>
          </a:lstStyle>
          <a:p>
            <a:pPr>
              <a:defRPr/>
            </a:pPr>
            <a:endParaRPr lang="zh-TW" altLang="en-US"/>
          </a:p>
        </p:txBody>
      </p:sp>
      <p:sp>
        <p:nvSpPr>
          <p:cNvPr id="1030" name="Rectangle 6">
            <a:extLst>
              <a:ext uri="{FF2B5EF4-FFF2-40B4-BE49-F238E27FC236}">
                <a16:creationId xmlns:a16="http://schemas.microsoft.com/office/drawing/2014/main" id="{234C8BB3-8A92-46FD-B127-3294A440358F}"/>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PMingLiU" panose="02020500000000000000" pitchFamily="18" charset="-120"/>
              </a:defRPr>
            </a:lvl1pPr>
          </a:lstStyle>
          <a:p>
            <a:fld id="{166B21DD-41CC-4D51-B1E9-0A6DA856FAF7}" type="slidenum">
              <a:rPr lang="zh-TW" altLang="en-US"/>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randomBar dir="vert"/>
  </p:transition>
  <p:txStyles>
    <p:titleStyle>
      <a:lvl1pPr algn="ctr" rtl="0" eaLnBrk="0" fontAlgn="base" hangingPunct="0">
        <a:spcBef>
          <a:spcPct val="0"/>
        </a:spcBef>
        <a:spcAft>
          <a:spcPct val="0"/>
        </a:spcAft>
        <a:defRPr sz="4400">
          <a:solidFill>
            <a:schemeClr val="bg2"/>
          </a:solidFill>
          <a:latin typeface="+mj-lt"/>
          <a:ea typeface="+mj-ea"/>
          <a:cs typeface="+mj-cs"/>
        </a:defRPr>
      </a:lvl1pPr>
      <a:lvl2pPr algn="ctr" rtl="0" eaLnBrk="0" fontAlgn="base" hangingPunct="0">
        <a:spcBef>
          <a:spcPct val="0"/>
        </a:spcBef>
        <a:spcAft>
          <a:spcPct val="0"/>
        </a:spcAft>
        <a:defRPr sz="4400">
          <a:solidFill>
            <a:schemeClr val="bg2"/>
          </a:solidFill>
          <a:latin typeface="Times New Roman" pitchFamily="18" charset="0"/>
        </a:defRPr>
      </a:lvl2pPr>
      <a:lvl3pPr algn="ctr" rtl="0" eaLnBrk="0" fontAlgn="base" hangingPunct="0">
        <a:spcBef>
          <a:spcPct val="0"/>
        </a:spcBef>
        <a:spcAft>
          <a:spcPct val="0"/>
        </a:spcAft>
        <a:defRPr sz="4400">
          <a:solidFill>
            <a:schemeClr val="bg2"/>
          </a:solidFill>
          <a:latin typeface="Times New Roman" pitchFamily="18" charset="0"/>
        </a:defRPr>
      </a:lvl3pPr>
      <a:lvl4pPr algn="ctr" rtl="0" eaLnBrk="0" fontAlgn="base" hangingPunct="0">
        <a:spcBef>
          <a:spcPct val="0"/>
        </a:spcBef>
        <a:spcAft>
          <a:spcPct val="0"/>
        </a:spcAft>
        <a:defRPr sz="4400">
          <a:solidFill>
            <a:schemeClr val="bg2"/>
          </a:solidFill>
          <a:latin typeface="Times New Roman" pitchFamily="18" charset="0"/>
        </a:defRPr>
      </a:lvl4pPr>
      <a:lvl5pPr algn="ctr" rtl="0" eaLnBrk="0" fontAlgn="base" hangingPunct="0">
        <a:spcBef>
          <a:spcPct val="0"/>
        </a:spcBef>
        <a:spcAft>
          <a:spcPct val="0"/>
        </a:spcAft>
        <a:defRPr sz="4400">
          <a:solidFill>
            <a:schemeClr val="bg2"/>
          </a:solidFill>
          <a:latin typeface="Times New Roman" pitchFamily="18" charset="0"/>
        </a:defRPr>
      </a:lvl5pPr>
      <a:lvl6pPr marL="457200" algn="ctr" rtl="0" fontAlgn="base">
        <a:spcBef>
          <a:spcPct val="0"/>
        </a:spcBef>
        <a:spcAft>
          <a:spcPct val="0"/>
        </a:spcAft>
        <a:defRPr sz="4400">
          <a:solidFill>
            <a:schemeClr val="bg2"/>
          </a:solidFill>
          <a:latin typeface="Times New Roman" pitchFamily="18" charset="0"/>
        </a:defRPr>
      </a:lvl6pPr>
      <a:lvl7pPr marL="914400" algn="ctr" rtl="0" fontAlgn="base">
        <a:spcBef>
          <a:spcPct val="0"/>
        </a:spcBef>
        <a:spcAft>
          <a:spcPct val="0"/>
        </a:spcAft>
        <a:defRPr sz="4400">
          <a:solidFill>
            <a:schemeClr val="bg2"/>
          </a:solidFill>
          <a:latin typeface="Times New Roman" pitchFamily="18" charset="0"/>
        </a:defRPr>
      </a:lvl7pPr>
      <a:lvl8pPr marL="1371600" algn="ctr" rtl="0" fontAlgn="base">
        <a:spcBef>
          <a:spcPct val="0"/>
        </a:spcBef>
        <a:spcAft>
          <a:spcPct val="0"/>
        </a:spcAft>
        <a:defRPr sz="4400">
          <a:solidFill>
            <a:schemeClr val="bg2"/>
          </a:solidFill>
          <a:latin typeface="Times New Roman" pitchFamily="18" charset="0"/>
        </a:defRPr>
      </a:lvl8pPr>
      <a:lvl9pPr marL="1828800" algn="ctr" rtl="0" fontAlgn="base">
        <a:spcBef>
          <a:spcPct val="0"/>
        </a:spcBef>
        <a:spcAft>
          <a:spcPct val="0"/>
        </a:spcAft>
        <a:defRPr sz="4400">
          <a:solidFill>
            <a:schemeClr val="bg2"/>
          </a:solidFill>
          <a:latin typeface="Times New Roman" pitchFamily="18" charset="0"/>
        </a:defRPr>
      </a:lvl9pPr>
    </p:titleStyle>
    <p:bodyStyle>
      <a:lvl1pPr marL="342900" indent="-342900" algn="l" rtl="0" eaLnBrk="0" fontAlgn="base" hangingPunct="0">
        <a:spcBef>
          <a:spcPct val="20000"/>
        </a:spcBef>
        <a:spcAft>
          <a:spcPct val="0"/>
        </a:spcAft>
        <a:buSzPct val="150000"/>
        <a:buBlip>
          <a:blip r:embed="rId14"/>
        </a:buBlip>
        <a:defRPr sz="3200">
          <a:solidFill>
            <a:srgbClr val="000000"/>
          </a:solidFill>
          <a:latin typeface="+mn-lt"/>
          <a:ea typeface="+mn-ea"/>
          <a:cs typeface="+mn-cs"/>
        </a:defRPr>
      </a:lvl1pPr>
      <a:lvl2pPr marL="742950" indent="-285750" algn="l" rtl="0" eaLnBrk="0" fontAlgn="base" hangingPunct="0">
        <a:spcBef>
          <a:spcPct val="20000"/>
        </a:spcBef>
        <a:spcAft>
          <a:spcPct val="0"/>
        </a:spcAft>
        <a:buSzPct val="150000"/>
        <a:buBlip>
          <a:blip r:embed="rId14"/>
        </a:buBlip>
        <a:defRPr sz="2800">
          <a:solidFill>
            <a:srgbClr val="000000"/>
          </a:solidFill>
          <a:latin typeface="+mn-lt"/>
        </a:defRPr>
      </a:lvl2pPr>
      <a:lvl3pPr marL="1143000" indent="-228600" algn="l" rtl="0" eaLnBrk="0" fontAlgn="base" hangingPunct="0">
        <a:spcBef>
          <a:spcPct val="20000"/>
        </a:spcBef>
        <a:spcAft>
          <a:spcPct val="0"/>
        </a:spcAft>
        <a:buSzPct val="150000"/>
        <a:buBlip>
          <a:blip r:embed="rId14"/>
        </a:buBlip>
        <a:defRPr sz="2400">
          <a:solidFill>
            <a:srgbClr val="000000"/>
          </a:solidFill>
          <a:latin typeface="+mn-lt"/>
        </a:defRPr>
      </a:lvl3pPr>
      <a:lvl4pPr marL="1600200" indent="-228600" algn="l" rtl="0" eaLnBrk="0" fontAlgn="base" hangingPunct="0">
        <a:spcBef>
          <a:spcPct val="20000"/>
        </a:spcBef>
        <a:spcAft>
          <a:spcPct val="0"/>
        </a:spcAft>
        <a:buSzPct val="150000"/>
        <a:buBlip>
          <a:blip r:embed="rId14"/>
        </a:buBlip>
        <a:defRPr sz="2000">
          <a:solidFill>
            <a:srgbClr val="000000"/>
          </a:solidFill>
          <a:latin typeface="+mn-lt"/>
        </a:defRPr>
      </a:lvl4pPr>
      <a:lvl5pPr marL="2057400" indent="-228600" algn="l" rtl="0" eaLnBrk="0" fontAlgn="base" hangingPunct="0">
        <a:spcBef>
          <a:spcPct val="20000"/>
        </a:spcBef>
        <a:spcAft>
          <a:spcPct val="0"/>
        </a:spcAft>
        <a:buSzPct val="150000"/>
        <a:buBlip>
          <a:blip r:embed="rId14"/>
        </a:buBlip>
        <a:defRPr sz="2000">
          <a:solidFill>
            <a:srgbClr val="000000"/>
          </a:solidFill>
          <a:latin typeface="+mn-lt"/>
        </a:defRPr>
      </a:lvl5pPr>
      <a:lvl6pPr marL="2514600" indent="-228600" algn="l" rtl="0" fontAlgn="base">
        <a:spcBef>
          <a:spcPct val="20000"/>
        </a:spcBef>
        <a:spcAft>
          <a:spcPct val="0"/>
        </a:spcAft>
        <a:buSzPct val="150000"/>
        <a:buBlip>
          <a:blip r:embed="rId14"/>
        </a:buBlip>
        <a:defRPr sz="2000">
          <a:solidFill>
            <a:srgbClr val="000000"/>
          </a:solidFill>
          <a:latin typeface="+mn-lt"/>
        </a:defRPr>
      </a:lvl6pPr>
      <a:lvl7pPr marL="2971800" indent="-228600" algn="l" rtl="0" fontAlgn="base">
        <a:spcBef>
          <a:spcPct val="20000"/>
        </a:spcBef>
        <a:spcAft>
          <a:spcPct val="0"/>
        </a:spcAft>
        <a:buSzPct val="150000"/>
        <a:buBlip>
          <a:blip r:embed="rId14"/>
        </a:buBlip>
        <a:defRPr sz="2000">
          <a:solidFill>
            <a:srgbClr val="000000"/>
          </a:solidFill>
          <a:latin typeface="+mn-lt"/>
        </a:defRPr>
      </a:lvl7pPr>
      <a:lvl8pPr marL="3429000" indent="-228600" algn="l" rtl="0" fontAlgn="base">
        <a:spcBef>
          <a:spcPct val="20000"/>
        </a:spcBef>
        <a:spcAft>
          <a:spcPct val="0"/>
        </a:spcAft>
        <a:buSzPct val="150000"/>
        <a:buBlip>
          <a:blip r:embed="rId14"/>
        </a:buBlip>
        <a:defRPr sz="2000">
          <a:solidFill>
            <a:srgbClr val="000000"/>
          </a:solidFill>
          <a:latin typeface="+mn-lt"/>
        </a:defRPr>
      </a:lvl8pPr>
      <a:lvl9pPr marL="3886200" indent="-228600" algn="l" rtl="0" fontAlgn="base">
        <a:spcBef>
          <a:spcPct val="20000"/>
        </a:spcBef>
        <a:spcAft>
          <a:spcPct val="0"/>
        </a:spcAft>
        <a:buSzPct val="150000"/>
        <a:buBlip>
          <a:blip r:embed="rId14"/>
        </a:buBlip>
        <a:defRPr sz="2000">
          <a:solidFill>
            <a:srgbClr val="000000"/>
          </a:solidFill>
          <a:latin typeface="+mn-lt"/>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2C1D26A-B3AC-458F-ACA4-ECDE89656E40}"/>
              </a:ext>
            </a:extLst>
          </p:cNvPr>
          <p:cNvSpPr>
            <a:spLocks noGrp="1" noChangeArrowheads="1"/>
          </p:cNvSpPr>
          <p:nvPr>
            <p:ph type="ctrTitle"/>
          </p:nvPr>
        </p:nvSpPr>
        <p:spPr>
          <a:xfrm>
            <a:off x="684213" y="304800"/>
            <a:ext cx="7772400" cy="1828800"/>
          </a:xfrm>
        </p:spPr>
        <p:txBody>
          <a:bodyPr/>
          <a:lstStyle/>
          <a:p>
            <a:r>
              <a:rPr lang="en-US" altLang="en-US" b="1">
                <a:solidFill>
                  <a:srgbClr val="FF0000"/>
                </a:solidFill>
              </a:rPr>
              <a:t>Pharmacology of drugs used in calcium &amp; vitamin D disorders</a:t>
            </a:r>
            <a:br>
              <a:rPr lang="en-US" altLang="en-US" b="1">
                <a:solidFill>
                  <a:srgbClr val="FF0000"/>
                </a:solidFill>
              </a:rPr>
            </a:br>
            <a:r>
              <a:rPr lang="en-US" altLang="en-US" b="1">
                <a:solidFill>
                  <a:srgbClr val="FF0000"/>
                </a:solidFill>
              </a:rPr>
              <a:t> </a:t>
            </a:r>
          </a:p>
        </p:txBody>
      </p:sp>
      <p:pic>
        <p:nvPicPr>
          <p:cNvPr id="2051" name="Picture 4" descr="Osteo-Woman-walking">
            <a:extLst>
              <a:ext uri="{FF2B5EF4-FFF2-40B4-BE49-F238E27FC236}">
                <a16:creationId xmlns:a16="http://schemas.microsoft.com/office/drawing/2014/main" id="{8C2ECF2E-7473-4E40-BA2E-7FC6CC8428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3800" y="2613025"/>
            <a:ext cx="3225800" cy="400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5" descr="Osteopor-Japan">
            <a:extLst>
              <a:ext uri="{FF2B5EF4-FFF2-40B4-BE49-F238E27FC236}">
                <a16:creationId xmlns:a16="http://schemas.microsoft.com/office/drawing/2014/main" id="{33748372-5002-4182-9122-097B4C77042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213" y="2636838"/>
            <a:ext cx="3779837" cy="393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Group 2">
            <a:extLst>
              <a:ext uri="{FF2B5EF4-FFF2-40B4-BE49-F238E27FC236}">
                <a16:creationId xmlns:a16="http://schemas.microsoft.com/office/drawing/2014/main" id="{27424113-D469-4AF0-9C03-0214D65E83EC}"/>
              </a:ext>
            </a:extLst>
          </p:cNvPr>
          <p:cNvGrpSpPr>
            <a:grpSpLocks/>
          </p:cNvGrpSpPr>
          <p:nvPr/>
        </p:nvGrpSpPr>
        <p:grpSpPr bwMode="auto">
          <a:xfrm>
            <a:off x="0" y="1214438"/>
            <a:ext cx="9501188" cy="5246687"/>
            <a:chOff x="496" y="560"/>
            <a:chExt cx="4808" cy="3678"/>
          </a:xfrm>
        </p:grpSpPr>
        <p:sp>
          <p:nvSpPr>
            <p:cNvPr id="14340" name="Rectangle 3">
              <a:extLst>
                <a:ext uri="{FF2B5EF4-FFF2-40B4-BE49-F238E27FC236}">
                  <a16:creationId xmlns:a16="http://schemas.microsoft.com/office/drawing/2014/main" id="{879108C4-79EE-460D-9046-C70498196F87}"/>
                </a:ext>
              </a:extLst>
            </p:cNvPr>
            <p:cNvSpPr>
              <a:spLocks noChangeArrowheads="1"/>
            </p:cNvSpPr>
            <p:nvPr/>
          </p:nvSpPr>
          <p:spPr bwMode="auto">
            <a:xfrm>
              <a:off x="2726" y="560"/>
              <a:ext cx="626"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defRPr/>
              </a:pPr>
              <a:r>
                <a:rPr lang="en-US" sz="4000" b="1" dirty="0">
                  <a:solidFill>
                    <a:schemeClr val="accent5">
                      <a:lumMod val="50000"/>
                    </a:schemeClr>
                  </a:solidFill>
                </a:rPr>
                <a:t>PTH</a:t>
              </a:r>
            </a:p>
          </p:txBody>
        </p:sp>
        <p:sp>
          <p:nvSpPr>
            <p:cNvPr id="11269" name="Rectangle 4">
              <a:extLst>
                <a:ext uri="{FF2B5EF4-FFF2-40B4-BE49-F238E27FC236}">
                  <a16:creationId xmlns:a16="http://schemas.microsoft.com/office/drawing/2014/main" id="{1E3FBFCF-5630-434D-9C5B-73F287EA22D8}"/>
                </a:ext>
              </a:extLst>
            </p:cNvPr>
            <p:cNvSpPr>
              <a:spLocks noChangeArrowheads="1"/>
            </p:cNvSpPr>
            <p:nvPr/>
          </p:nvSpPr>
          <p:spPr bwMode="auto">
            <a:xfrm>
              <a:off x="1252" y="1222"/>
              <a:ext cx="991" cy="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800" b="1" i="1">
                  <a:solidFill>
                    <a:srgbClr val="FF0000"/>
                  </a:solidFill>
                </a:rPr>
                <a:t>Intermittent</a:t>
              </a:r>
            </a:p>
          </p:txBody>
        </p:sp>
        <p:sp>
          <p:nvSpPr>
            <p:cNvPr id="11270" name="Rectangle 5">
              <a:extLst>
                <a:ext uri="{FF2B5EF4-FFF2-40B4-BE49-F238E27FC236}">
                  <a16:creationId xmlns:a16="http://schemas.microsoft.com/office/drawing/2014/main" id="{C8D69997-909F-4AB4-8FAC-387BF707FA24}"/>
                </a:ext>
              </a:extLst>
            </p:cNvPr>
            <p:cNvSpPr>
              <a:spLocks noChangeArrowheads="1"/>
            </p:cNvSpPr>
            <p:nvPr/>
          </p:nvSpPr>
          <p:spPr bwMode="auto">
            <a:xfrm>
              <a:off x="3903" y="1254"/>
              <a:ext cx="973" cy="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800" b="1" i="1">
                  <a:solidFill>
                    <a:srgbClr val="FF0000"/>
                  </a:solidFill>
                </a:rPr>
                <a:t>Continuous</a:t>
              </a:r>
            </a:p>
          </p:txBody>
        </p:sp>
        <p:sp>
          <p:nvSpPr>
            <p:cNvPr id="11271" name="Rectangle 7">
              <a:extLst>
                <a:ext uri="{FF2B5EF4-FFF2-40B4-BE49-F238E27FC236}">
                  <a16:creationId xmlns:a16="http://schemas.microsoft.com/office/drawing/2014/main" id="{D39B9D5C-2B98-4CDE-BF35-AAF108864441}"/>
                </a:ext>
              </a:extLst>
            </p:cNvPr>
            <p:cNvSpPr>
              <a:spLocks noChangeArrowheads="1"/>
            </p:cNvSpPr>
            <p:nvPr/>
          </p:nvSpPr>
          <p:spPr bwMode="auto">
            <a:xfrm>
              <a:off x="3815" y="2471"/>
              <a:ext cx="910"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000000"/>
                  </a:solidFill>
                  <a:sym typeface="Symbol" panose="05050102010706020507" pitchFamily="18" charset="2"/>
                </a:rPr>
                <a:t> Osteoclast</a:t>
              </a:r>
            </a:p>
          </p:txBody>
        </p:sp>
        <p:sp>
          <p:nvSpPr>
            <p:cNvPr id="11272" name="Rectangle 8">
              <a:extLst>
                <a:ext uri="{FF2B5EF4-FFF2-40B4-BE49-F238E27FC236}">
                  <a16:creationId xmlns:a16="http://schemas.microsoft.com/office/drawing/2014/main" id="{B2F79EAC-D924-4112-B8DA-82EED3411775}"/>
                </a:ext>
              </a:extLst>
            </p:cNvPr>
            <p:cNvSpPr>
              <a:spLocks noChangeArrowheads="1"/>
            </p:cNvSpPr>
            <p:nvPr/>
          </p:nvSpPr>
          <p:spPr bwMode="auto">
            <a:xfrm>
              <a:off x="3482" y="3237"/>
              <a:ext cx="1822"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000000"/>
                  </a:solidFill>
                  <a:sym typeface="Symbol" panose="05050102010706020507" pitchFamily="18" charset="2"/>
                </a:rPr>
                <a:t> Bone resorption</a:t>
              </a:r>
            </a:p>
          </p:txBody>
        </p:sp>
        <p:sp>
          <p:nvSpPr>
            <p:cNvPr id="11273" name="Rectangle 9">
              <a:extLst>
                <a:ext uri="{FF2B5EF4-FFF2-40B4-BE49-F238E27FC236}">
                  <a16:creationId xmlns:a16="http://schemas.microsoft.com/office/drawing/2014/main" id="{5155CA86-E149-4B8E-B32A-FA31C4132AD6}"/>
                </a:ext>
              </a:extLst>
            </p:cNvPr>
            <p:cNvSpPr>
              <a:spLocks noChangeArrowheads="1"/>
            </p:cNvSpPr>
            <p:nvPr/>
          </p:nvSpPr>
          <p:spPr bwMode="auto">
            <a:xfrm>
              <a:off x="3737" y="3914"/>
              <a:ext cx="1034" cy="32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000000"/>
                  </a:solidFill>
                  <a:sym typeface="Symbol" panose="05050102010706020507" pitchFamily="18" charset="2"/>
                </a:rPr>
                <a:t> Serum Ca2</a:t>
              </a:r>
              <a:r>
                <a:rPr lang="en-US" altLang="en-US" b="1" baseline="30000">
                  <a:solidFill>
                    <a:srgbClr val="000000"/>
                  </a:solidFill>
                  <a:sym typeface="Symbol" panose="05050102010706020507" pitchFamily="18" charset="2"/>
                </a:rPr>
                <a:t>+</a:t>
              </a:r>
              <a:endParaRPr lang="en-US" altLang="en-US" b="1">
                <a:solidFill>
                  <a:srgbClr val="000000"/>
                </a:solidFill>
                <a:sym typeface="Symbol" panose="05050102010706020507" pitchFamily="18" charset="2"/>
              </a:endParaRPr>
            </a:p>
          </p:txBody>
        </p:sp>
        <p:sp>
          <p:nvSpPr>
            <p:cNvPr id="11274" name="Rectangle 10">
              <a:extLst>
                <a:ext uri="{FF2B5EF4-FFF2-40B4-BE49-F238E27FC236}">
                  <a16:creationId xmlns:a16="http://schemas.microsoft.com/office/drawing/2014/main" id="{6E83D959-41D3-4DB7-AABE-BA8DD93AF654}"/>
                </a:ext>
              </a:extLst>
            </p:cNvPr>
            <p:cNvSpPr>
              <a:spLocks noChangeArrowheads="1"/>
            </p:cNvSpPr>
            <p:nvPr/>
          </p:nvSpPr>
          <p:spPr bwMode="auto">
            <a:xfrm>
              <a:off x="593" y="1561"/>
              <a:ext cx="93" cy="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defRPr>
              </a:lvl9pPr>
            </a:lstStyle>
            <a:p>
              <a:endParaRPr lang="ar-EG" altLang="en-US" sz="1800">
                <a:solidFill>
                  <a:srgbClr val="000000"/>
                </a:solidFill>
              </a:endParaRPr>
            </a:p>
          </p:txBody>
        </p:sp>
        <p:sp>
          <p:nvSpPr>
            <p:cNvPr id="14347" name="Rectangle 13">
              <a:extLst>
                <a:ext uri="{FF2B5EF4-FFF2-40B4-BE49-F238E27FC236}">
                  <a16:creationId xmlns:a16="http://schemas.microsoft.com/office/drawing/2014/main" id="{D8DEBF0C-E33A-4DEA-BAB8-284C8F2607DB}"/>
                </a:ext>
              </a:extLst>
            </p:cNvPr>
            <p:cNvSpPr>
              <a:spLocks noChangeArrowheads="1"/>
            </p:cNvSpPr>
            <p:nvPr/>
          </p:nvSpPr>
          <p:spPr bwMode="auto">
            <a:xfrm>
              <a:off x="496" y="2471"/>
              <a:ext cx="2091"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defRPr/>
              </a:pPr>
              <a:r>
                <a:rPr lang="en-US" b="1" dirty="0">
                  <a:solidFill>
                    <a:srgbClr val="000000"/>
                  </a:solidFill>
                  <a:sym typeface="Symbol" pitchFamily="18" charset="2"/>
                </a:rPr>
                <a:t> </a:t>
              </a:r>
              <a:r>
                <a:rPr lang="en-US" b="1" dirty="0">
                  <a:solidFill>
                    <a:schemeClr val="accent5">
                      <a:lumMod val="50000"/>
                    </a:schemeClr>
                  </a:solidFill>
                  <a:sym typeface="Symbol" pitchFamily="18" charset="2"/>
                </a:rPr>
                <a:t>Osteoblast</a:t>
              </a:r>
              <a:r>
                <a:rPr lang="en-US" b="1" dirty="0">
                  <a:solidFill>
                    <a:srgbClr val="000000"/>
                  </a:solidFill>
                  <a:sym typeface="Symbol" pitchFamily="18" charset="2"/>
                </a:rPr>
                <a:t> number/function</a:t>
              </a:r>
            </a:p>
          </p:txBody>
        </p:sp>
        <p:sp>
          <p:nvSpPr>
            <p:cNvPr id="11276" name="Rectangle 14">
              <a:extLst>
                <a:ext uri="{FF2B5EF4-FFF2-40B4-BE49-F238E27FC236}">
                  <a16:creationId xmlns:a16="http://schemas.microsoft.com/office/drawing/2014/main" id="{E555CF26-8899-4994-9E66-CF46CA0EF610}"/>
                </a:ext>
              </a:extLst>
            </p:cNvPr>
            <p:cNvSpPr>
              <a:spLocks noChangeArrowheads="1"/>
            </p:cNvSpPr>
            <p:nvPr/>
          </p:nvSpPr>
          <p:spPr bwMode="auto">
            <a:xfrm>
              <a:off x="600" y="3213"/>
              <a:ext cx="2353" cy="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b="1">
                  <a:solidFill>
                    <a:srgbClr val="000000"/>
                  </a:solidFill>
                  <a:sym typeface="Symbol" panose="05050102010706020507" pitchFamily="18" charset="2"/>
                </a:rPr>
                <a:t> Bone formation</a:t>
              </a:r>
            </a:p>
          </p:txBody>
        </p:sp>
        <p:sp>
          <p:nvSpPr>
            <p:cNvPr id="11277" name="Rectangle 15">
              <a:extLst>
                <a:ext uri="{FF2B5EF4-FFF2-40B4-BE49-F238E27FC236}">
                  <a16:creationId xmlns:a16="http://schemas.microsoft.com/office/drawing/2014/main" id="{D12412C8-555D-42C2-937E-FD401D8D1520}"/>
                </a:ext>
              </a:extLst>
            </p:cNvPr>
            <p:cNvSpPr>
              <a:spLocks noChangeArrowheads="1"/>
            </p:cNvSpPr>
            <p:nvPr/>
          </p:nvSpPr>
          <p:spPr bwMode="auto">
            <a:xfrm>
              <a:off x="1041" y="3908"/>
              <a:ext cx="1514" cy="32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000000"/>
                  </a:solidFill>
                  <a:sym typeface="Symbol" panose="05050102010706020507" pitchFamily="18" charset="2"/>
                </a:rPr>
                <a:t></a:t>
              </a:r>
              <a:r>
                <a:rPr lang="en-US" altLang="en-US" b="1">
                  <a:solidFill>
                    <a:schemeClr val="bg1"/>
                  </a:solidFill>
                  <a:sym typeface="Symbol" panose="05050102010706020507" pitchFamily="18" charset="2"/>
                </a:rPr>
                <a:t> </a:t>
              </a:r>
              <a:r>
                <a:rPr lang="en-US" altLang="en-US" b="1">
                  <a:solidFill>
                    <a:srgbClr val="000000"/>
                  </a:solidFill>
                  <a:sym typeface="Symbol" panose="05050102010706020507" pitchFamily="18" charset="2"/>
                </a:rPr>
                <a:t>Bone mass/strength</a:t>
              </a:r>
            </a:p>
          </p:txBody>
        </p:sp>
        <p:sp>
          <p:nvSpPr>
            <p:cNvPr id="11278" name="AutoShape 16">
              <a:extLst>
                <a:ext uri="{FF2B5EF4-FFF2-40B4-BE49-F238E27FC236}">
                  <a16:creationId xmlns:a16="http://schemas.microsoft.com/office/drawing/2014/main" id="{019765A2-005B-472F-98DA-8CA08937D0F0}"/>
                </a:ext>
              </a:extLst>
            </p:cNvPr>
            <p:cNvSpPr>
              <a:spLocks noChangeArrowheads="1"/>
            </p:cNvSpPr>
            <p:nvPr/>
          </p:nvSpPr>
          <p:spPr bwMode="auto">
            <a:xfrm>
              <a:off x="1711" y="1690"/>
              <a:ext cx="133" cy="675"/>
            </a:xfrm>
            <a:prstGeom prst="downArrow">
              <a:avLst>
                <a:gd name="adj1" fmla="val 50000"/>
                <a:gd name="adj2" fmla="val 45113"/>
              </a:avLst>
            </a:prstGeom>
            <a:solidFill>
              <a:srgbClr val="66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ar-EG" altLang="en-US"/>
            </a:p>
          </p:txBody>
        </p:sp>
        <p:sp>
          <p:nvSpPr>
            <p:cNvPr id="11279" name="AutoShape 17">
              <a:extLst>
                <a:ext uri="{FF2B5EF4-FFF2-40B4-BE49-F238E27FC236}">
                  <a16:creationId xmlns:a16="http://schemas.microsoft.com/office/drawing/2014/main" id="{F70784A7-99C7-4AD0-82F7-EEB56F67200F}"/>
                </a:ext>
              </a:extLst>
            </p:cNvPr>
            <p:cNvSpPr>
              <a:spLocks noChangeArrowheads="1"/>
            </p:cNvSpPr>
            <p:nvPr/>
          </p:nvSpPr>
          <p:spPr bwMode="auto">
            <a:xfrm>
              <a:off x="1711" y="2854"/>
              <a:ext cx="133" cy="239"/>
            </a:xfrm>
            <a:prstGeom prst="downArrow">
              <a:avLst>
                <a:gd name="adj1" fmla="val 50000"/>
                <a:gd name="adj2" fmla="val 44925"/>
              </a:avLst>
            </a:prstGeom>
            <a:solidFill>
              <a:srgbClr val="66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ar-EG" altLang="en-US"/>
            </a:p>
          </p:txBody>
        </p:sp>
        <p:sp>
          <p:nvSpPr>
            <p:cNvPr id="11280" name="AutoShape 18">
              <a:extLst>
                <a:ext uri="{FF2B5EF4-FFF2-40B4-BE49-F238E27FC236}">
                  <a16:creationId xmlns:a16="http://schemas.microsoft.com/office/drawing/2014/main" id="{980AB118-BE54-415E-B801-6747ED00824D}"/>
                </a:ext>
              </a:extLst>
            </p:cNvPr>
            <p:cNvSpPr>
              <a:spLocks noChangeArrowheads="1"/>
            </p:cNvSpPr>
            <p:nvPr/>
          </p:nvSpPr>
          <p:spPr bwMode="auto">
            <a:xfrm>
              <a:off x="1704" y="3580"/>
              <a:ext cx="133" cy="240"/>
            </a:xfrm>
            <a:prstGeom prst="downArrow">
              <a:avLst>
                <a:gd name="adj1" fmla="val 50000"/>
                <a:gd name="adj2" fmla="val 45113"/>
              </a:avLst>
            </a:prstGeom>
            <a:solidFill>
              <a:srgbClr val="66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ar-EG" altLang="en-US"/>
            </a:p>
          </p:txBody>
        </p:sp>
        <p:sp>
          <p:nvSpPr>
            <p:cNvPr id="11281" name="AutoShape 19">
              <a:extLst>
                <a:ext uri="{FF2B5EF4-FFF2-40B4-BE49-F238E27FC236}">
                  <a16:creationId xmlns:a16="http://schemas.microsoft.com/office/drawing/2014/main" id="{2DE3D5BE-576D-45DC-B31A-E4F2C7C5E135}"/>
                </a:ext>
              </a:extLst>
            </p:cNvPr>
            <p:cNvSpPr>
              <a:spLocks noChangeArrowheads="1"/>
            </p:cNvSpPr>
            <p:nvPr/>
          </p:nvSpPr>
          <p:spPr bwMode="auto">
            <a:xfrm>
              <a:off x="4317" y="1690"/>
              <a:ext cx="142" cy="749"/>
            </a:xfrm>
            <a:prstGeom prst="downArrow">
              <a:avLst>
                <a:gd name="adj1" fmla="val 50000"/>
                <a:gd name="adj2" fmla="val 45103"/>
              </a:avLst>
            </a:prstGeom>
            <a:solidFill>
              <a:srgbClr val="66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ar-EG" altLang="en-US"/>
            </a:p>
          </p:txBody>
        </p:sp>
        <p:sp>
          <p:nvSpPr>
            <p:cNvPr id="11282" name="AutoShape 20">
              <a:extLst>
                <a:ext uri="{FF2B5EF4-FFF2-40B4-BE49-F238E27FC236}">
                  <a16:creationId xmlns:a16="http://schemas.microsoft.com/office/drawing/2014/main" id="{5B10D649-7D20-4050-AD38-550C4E9388B6}"/>
                </a:ext>
              </a:extLst>
            </p:cNvPr>
            <p:cNvSpPr>
              <a:spLocks noChangeArrowheads="1"/>
            </p:cNvSpPr>
            <p:nvPr/>
          </p:nvSpPr>
          <p:spPr bwMode="auto">
            <a:xfrm>
              <a:off x="4319" y="2854"/>
              <a:ext cx="133" cy="239"/>
            </a:xfrm>
            <a:prstGeom prst="downArrow">
              <a:avLst>
                <a:gd name="adj1" fmla="val 50000"/>
                <a:gd name="adj2" fmla="val 44925"/>
              </a:avLst>
            </a:prstGeom>
            <a:solidFill>
              <a:srgbClr val="66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ar-EG" altLang="en-US"/>
            </a:p>
          </p:txBody>
        </p:sp>
        <p:sp>
          <p:nvSpPr>
            <p:cNvPr id="11283" name="AutoShape 21">
              <a:extLst>
                <a:ext uri="{FF2B5EF4-FFF2-40B4-BE49-F238E27FC236}">
                  <a16:creationId xmlns:a16="http://schemas.microsoft.com/office/drawing/2014/main" id="{41280BEE-CBF7-4424-A392-FFFA6228A2CA}"/>
                </a:ext>
              </a:extLst>
            </p:cNvPr>
            <p:cNvSpPr>
              <a:spLocks noChangeArrowheads="1"/>
            </p:cNvSpPr>
            <p:nvPr/>
          </p:nvSpPr>
          <p:spPr bwMode="auto">
            <a:xfrm>
              <a:off x="4326" y="3572"/>
              <a:ext cx="133" cy="240"/>
            </a:xfrm>
            <a:prstGeom prst="downArrow">
              <a:avLst>
                <a:gd name="adj1" fmla="val 50000"/>
                <a:gd name="adj2" fmla="val 45113"/>
              </a:avLst>
            </a:prstGeom>
            <a:solidFill>
              <a:srgbClr val="66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ar-EG" altLang="en-US"/>
            </a:p>
          </p:txBody>
        </p:sp>
        <p:sp>
          <p:nvSpPr>
            <p:cNvPr id="11284" name="AutoShape 22">
              <a:extLst>
                <a:ext uri="{FF2B5EF4-FFF2-40B4-BE49-F238E27FC236}">
                  <a16:creationId xmlns:a16="http://schemas.microsoft.com/office/drawing/2014/main" id="{0B6D3571-246C-4A04-94A0-B9A2E3318E8A}"/>
                </a:ext>
              </a:extLst>
            </p:cNvPr>
            <p:cNvSpPr>
              <a:spLocks noChangeArrowheads="1"/>
            </p:cNvSpPr>
            <p:nvPr/>
          </p:nvSpPr>
          <p:spPr bwMode="auto">
            <a:xfrm flipV="1">
              <a:off x="3622" y="752"/>
              <a:ext cx="934" cy="33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17694720 60000 65536"/>
                <a:gd name="T13" fmla="*/ 11796480 60000 65536"/>
                <a:gd name="T14" fmla="*/ 11796480 60000 65536"/>
                <a:gd name="T15" fmla="*/ 5898240 60000 65536"/>
                <a:gd name="T16" fmla="*/ 0 60000 65536"/>
                <a:gd name="T17" fmla="*/ 0 60000 65536"/>
                <a:gd name="T18" fmla="*/ 0 w 21600"/>
                <a:gd name="T19" fmla="*/ 18505 h 21600"/>
                <a:gd name="T20" fmla="*/ 19033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646" y="0"/>
                  </a:moveTo>
                  <a:lnTo>
                    <a:pt x="13692" y="7650"/>
                  </a:lnTo>
                  <a:lnTo>
                    <a:pt x="16270" y="7650"/>
                  </a:lnTo>
                  <a:lnTo>
                    <a:pt x="16270" y="18475"/>
                  </a:lnTo>
                  <a:lnTo>
                    <a:pt x="0" y="18475"/>
                  </a:lnTo>
                  <a:lnTo>
                    <a:pt x="0" y="21600"/>
                  </a:lnTo>
                  <a:lnTo>
                    <a:pt x="19022" y="21600"/>
                  </a:lnTo>
                  <a:lnTo>
                    <a:pt x="19022" y="7650"/>
                  </a:lnTo>
                  <a:lnTo>
                    <a:pt x="21600" y="7650"/>
                  </a:lnTo>
                  <a:lnTo>
                    <a:pt x="17646" y="0"/>
                  </a:lnTo>
                  <a:close/>
                </a:path>
              </a:pathLst>
            </a:custGeom>
            <a:solidFill>
              <a:srgbClr val="66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ar-SA"/>
            </a:p>
          </p:txBody>
        </p:sp>
        <p:sp>
          <p:nvSpPr>
            <p:cNvPr id="11285" name="AutoShape 23">
              <a:extLst>
                <a:ext uri="{FF2B5EF4-FFF2-40B4-BE49-F238E27FC236}">
                  <a16:creationId xmlns:a16="http://schemas.microsoft.com/office/drawing/2014/main" id="{7E4EB0E2-D76D-441D-835F-7E0213493338}"/>
                </a:ext>
              </a:extLst>
            </p:cNvPr>
            <p:cNvSpPr>
              <a:spLocks noChangeArrowheads="1"/>
            </p:cNvSpPr>
            <p:nvPr/>
          </p:nvSpPr>
          <p:spPr bwMode="auto">
            <a:xfrm flipH="1" flipV="1">
              <a:off x="1622" y="752"/>
              <a:ext cx="934" cy="33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17694720 60000 65536"/>
                <a:gd name="T13" fmla="*/ 11796480 60000 65536"/>
                <a:gd name="T14" fmla="*/ 11796480 60000 65536"/>
                <a:gd name="T15" fmla="*/ 5898240 60000 65536"/>
                <a:gd name="T16" fmla="*/ 0 60000 65536"/>
                <a:gd name="T17" fmla="*/ 0 60000 65536"/>
                <a:gd name="T18" fmla="*/ 0 w 21600"/>
                <a:gd name="T19" fmla="*/ 18505 h 21600"/>
                <a:gd name="T20" fmla="*/ 19033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646" y="0"/>
                  </a:moveTo>
                  <a:lnTo>
                    <a:pt x="13692" y="7650"/>
                  </a:lnTo>
                  <a:lnTo>
                    <a:pt x="16270" y="7650"/>
                  </a:lnTo>
                  <a:lnTo>
                    <a:pt x="16270" y="18475"/>
                  </a:lnTo>
                  <a:lnTo>
                    <a:pt x="0" y="18475"/>
                  </a:lnTo>
                  <a:lnTo>
                    <a:pt x="0" y="21600"/>
                  </a:lnTo>
                  <a:lnTo>
                    <a:pt x="19022" y="21600"/>
                  </a:lnTo>
                  <a:lnTo>
                    <a:pt x="19022" y="7650"/>
                  </a:lnTo>
                  <a:lnTo>
                    <a:pt x="21600" y="7650"/>
                  </a:lnTo>
                  <a:lnTo>
                    <a:pt x="17646" y="0"/>
                  </a:lnTo>
                  <a:close/>
                </a:path>
              </a:pathLst>
            </a:custGeom>
            <a:solidFill>
              <a:srgbClr val="66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ar-SA"/>
            </a:p>
          </p:txBody>
        </p:sp>
      </p:grpSp>
      <p:sp>
        <p:nvSpPr>
          <p:cNvPr id="11267" name="Rectangle 24">
            <a:extLst>
              <a:ext uri="{FF2B5EF4-FFF2-40B4-BE49-F238E27FC236}">
                <a16:creationId xmlns:a16="http://schemas.microsoft.com/office/drawing/2014/main" id="{3993FD23-4AC1-4561-89E2-824B8ACAD59A}"/>
              </a:ext>
            </a:extLst>
          </p:cNvPr>
          <p:cNvSpPr>
            <a:spLocks noChangeArrowheads="1"/>
          </p:cNvSpPr>
          <p:nvPr/>
        </p:nvSpPr>
        <p:spPr bwMode="auto">
          <a:xfrm>
            <a:off x="460375" y="0"/>
            <a:ext cx="822801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 </a:t>
            </a:r>
          </a:p>
          <a:p>
            <a:pPr algn="ctr"/>
            <a:r>
              <a:rPr lang="en-US" altLang="en-US" sz="3600" b="1">
                <a:solidFill>
                  <a:srgbClr val="FF0000"/>
                </a:solidFill>
              </a:rPr>
              <a:t>Response to PTH</a:t>
            </a:r>
          </a:p>
        </p:txBody>
      </p:sp>
    </p:spTree>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0D2F379F-9F00-4819-BC29-2482814CD9A7}"/>
              </a:ext>
            </a:extLst>
          </p:cNvPr>
          <p:cNvSpPr>
            <a:spLocks noGrp="1"/>
          </p:cNvSpPr>
          <p:nvPr>
            <p:ph type="title"/>
          </p:nvPr>
        </p:nvSpPr>
        <p:spPr>
          <a:xfrm>
            <a:off x="685800" y="917575"/>
            <a:ext cx="7772400" cy="1143000"/>
          </a:xfrm>
        </p:spPr>
        <p:txBody>
          <a:bodyPr/>
          <a:lstStyle/>
          <a:p>
            <a:r>
              <a:rPr lang="en-US" altLang="en-US" b="1">
                <a:solidFill>
                  <a:srgbClr val="FF0000"/>
                </a:solidFill>
              </a:rPr>
              <a:t>Response to PTH</a:t>
            </a:r>
            <a:br>
              <a:rPr lang="en-US" altLang="en-US" b="1">
                <a:solidFill>
                  <a:srgbClr val="FF0000"/>
                </a:solidFill>
              </a:rPr>
            </a:br>
            <a:br>
              <a:rPr lang="en-US" altLang="en-US" b="1">
                <a:solidFill>
                  <a:srgbClr val="FF0000"/>
                </a:solidFill>
              </a:rPr>
            </a:br>
            <a:endParaRPr lang="en-US" altLang="en-US" b="1">
              <a:solidFill>
                <a:srgbClr val="FF0000"/>
              </a:solidFill>
            </a:endParaRPr>
          </a:p>
        </p:txBody>
      </p:sp>
      <p:sp>
        <p:nvSpPr>
          <p:cNvPr id="13315" name="Content Placeholder 2">
            <a:extLst>
              <a:ext uri="{FF2B5EF4-FFF2-40B4-BE49-F238E27FC236}">
                <a16:creationId xmlns:a16="http://schemas.microsoft.com/office/drawing/2014/main" id="{F36654E0-47A3-42F0-A034-C073904A8038}"/>
              </a:ext>
            </a:extLst>
          </p:cNvPr>
          <p:cNvSpPr>
            <a:spLocks noGrp="1"/>
          </p:cNvSpPr>
          <p:nvPr>
            <p:ph idx="1"/>
          </p:nvPr>
        </p:nvSpPr>
        <p:spPr/>
        <p:txBody>
          <a:bodyPr/>
          <a:lstStyle/>
          <a:p>
            <a:pPr>
              <a:defRPr/>
            </a:pPr>
            <a:r>
              <a:rPr lang="en-US" dirty="0"/>
              <a:t>Daily, </a:t>
            </a:r>
            <a:r>
              <a:rPr lang="en-US" b="1" dirty="0">
                <a:solidFill>
                  <a:schemeClr val="accent5">
                    <a:lumMod val="50000"/>
                  </a:schemeClr>
                </a:solidFill>
              </a:rPr>
              <a:t>intermittent</a:t>
            </a:r>
            <a:r>
              <a:rPr lang="en-US" dirty="0"/>
              <a:t> administration of recombinant human PTH, </a:t>
            </a:r>
            <a:r>
              <a:rPr lang="en-US" dirty="0">
                <a:solidFill>
                  <a:srgbClr val="FF0000"/>
                </a:solidFill>
              </a:rPr>
              <a:t>SC</a:t>
            </a:r>
            <a:r>
              <a:rPr lang="en-US" dirty="0"/>
              <a:t> in the thigh (alternate thigh every day ) leads to a net stimulation of bone formation.</a:t>
            </a:r>
          </a:p>
          <a:p>
            <a:pPr>
              <a:defRPr/>
            </a:pPr>
            <a:endParaRPr lang="en-US" dirty="0"/>
          </a:p>
          <a:p>
            <a:pPr>
              <a:defRPr/>
            </a:pPr>
            <a:r>
              <a:rPr lang="en-US" b="1" dirty="0">
                <a:solidFill>
                  <a:schemeClr val="accent5">
                    <a:lumMod val="50000"/>
                  </a:schemeClr>
                </a:solidFill>
              </a:rPr>
              <a:t>Continuous</a:t>
            </a:r>
            <a:r>
              <a:rPr lang="en-US" dirty="0"/>
              <a:t> or </a:t>
            </a:r>
            <a:r>
              <a:rPr lang="en-US" b="1" dirty="0">
                <a:solidFill>
                  <a:schemeClr val="accent1"/>
                </a:solidFill>
              </a:rPr>
              <a:t>chronic</a:t>
            </a:r>
            <a:r>
              <a:rPr lang="en-US" dirty="0"/>
              <a:t> exposure to high serum PTH concentrations (as seen with primary or secondary hyperparathyroidism) results in bone </a:t>
            </a:r>
            <a:r>
              <a:rPr lang="en-US" dirty="0" err="1"/>
              <a:t>resorption</a:t>
            </a:r>
            <a:r>
              <a:rPr lang="en-US" dirty="0"/>
              <a:t>.</a:t>
            </a:r>
          </a:p>
        </p:txBody>
      </p:sp>
    </p:spTree>
  </p:cSld>
  <p:clrMapOvr>
    <a:masterClrMapping/>
  </p:clrMapOvr>
  <p:transition spd="slow">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DF39E940-1D0A-421F-B332-C6A58E448319}"/>
              </a:ext>
            </a:extLst>
          </p:cNvPr>
          <p:cNvSpPr>
            <a:spLocks noGrp="1"/>
          </p:cNvSpPr>
          <p:nvPr>
            <p:ph type="title"/>
          </p:nvPr>
        </p:nvSpPr>
        <p:spPr/>
        <p:txBody>
          <a:bodyPr/>
          <a:lstStyle/>
          <a:p>
            <a:pPr algn="l">
              <a:defRPr/>
            </a:pPr>
            <a:r>
              <a:rPr lang="en-US" b="1" dirty="0">
                <a:solidFill>
                  <a:srgbClr val="FF0000"/>
                </a:solidFill>
              </a:rPr>
              <a:t>Clinical uses of PTH</a:t>
            </a:r>
            <a:br>
              <a:rPr lang="en-US" b="1" dirty="0">
                <a:solidFill>
                  <a:srgbClr val="FF0000"/>
                </a:solidFill>
              </a:rPr>
            </a:br>
            <a:endParaRPr lang="en-US" b="1" dirty="0">
              <a:solidFill>
                <a:schemeClr val="accent3">
                  <a:lumMod val="50000"/>
                </a:schemeClr>
              </a:solidFill>
            </a:endParaRPr>
          </a:p>
        </p:txBody>
      </p:sp>
      <p:sp>
        <p:nvSpPr>
          <p:cNvPr id="15363" name="Content Placeholder 2">
            <a:extLst>
              <a:ext uri="{FF2B5EF4-FFF2-40B4-BE49-F238E27FC236}">
                <a16:creationId xmlns:a16="http://schemas.microsoft.com/office/drawing/2014/main" id="{47482EC0-AE85-44B1-BEF5-91C06810BCAC}"/>
              </a:ext>
            </a:extLst>
          </p:cNvPr>
          <p:cNvSpPr>
            <a:spLocks noGrp="1"/>
          </p:cNvSpPr>
          <p:nvPr>
            <p:ph idx="1"/>
          </p:nvPr>
        </p:nvSpPr>
        <p:spPr>
          <a:xfrm>
            <a:off x="685800" y="1981200"/>
            <a:ext cx="7772400" cy="4876800"/>
          </a:xfrm>
        </p:spPr>
        <p:txBody>
          <a:bodyPr/>
          <a:lstStyle/>
          <a:p>
            <a:pPr>
              <a:defRPr/>
            </a:pPr>
            <a:r>
              <a:rPr lang="en-US" b="1" dirty="0">
                <a:solidFill>
                  <a:schemeClr val="bg1">
                    <a:lumMod val="10000"/>
                  </a:schemeClr>
                </a:solidFill>
              </a:rPr>
              <a:t>Treatment of severe osteoporosis  </a:t>
            </a:r>
          </a:p>
          <a:p>
            <a:pPr>
              <a:defRPr/>
            </a:pPr>
            <a:endParaRPr lang="en-US" b="1" dirty="0">
              <a:solidFill>
                <a:schemeClr val="bg1">
                  <a:lumMod val="10000"/>
                </a:schemeClr>
              </a:solidFill>
            </a:endParaRPr>
          </a:p>
          <a:p>
            <a:pPr marL="0" indent="0">
              <a:buFontTx/>
              <a:buNone/>
              <a:defRPr/>
            </a:pPr>
            <a:endParaRPr lang="en-US" sz="1800" b="1" dirty="0">
              <a:solidFill>
                <a:schemeClr val="bg1">
                  <a:lumMod val="10000"/>
                </a:schemeClr>
              </a:solidFill>
            </a:endParaRPr>
          </a:p>
          <a:p>
            <a:pPr>
              <a:defRPr/>
            </a:pPr>
            <a:r>
              <a:rPr lang="en-US" b="1" dirty="0">
                <a:solidFill>
                  <a:schemeClr val="bg1">
                    <a:lumMod val="10000"/>
                  </a:schemeClr>
                </a:solidFill>
              </a:rPr>
              <a:t> Resistant cases failed to respond to other medications</a:t>
            </a:r>
            <a:endParaRPr lang="en-US" b="1" dirty="0">
              <a:solidFill>
                <a:srgbClr val="FF0000"/>
              </a:solidFill>
            </a:endParaRPr>
          </a:p>
        </p:txBody>
      </p:sp>
    </p:spTree>
  </p:cSld>
  <p:clrMapOvr>
    <a:masterClrMapping/>
  </p:clrMapOvr>
  <p:transition spd="slow">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08B783CD-9EF7-4606-A8B9-E62B15DBFCB5}"/>
              </a:ext>
            </a:extLst>
          </p:cNvPr>
          <p:cNvSpPr>
            <a:spLocks noGrp="1"/>
          </p:cNvSpPr>
          <p:nvPr>
            <p:ph type="title"/>
          </p:nvPr>
        </p:nvSpPr>
        <p:spPr/>
        <p:txBody>
          <a:bodyPr/>
          <a:lstStyle/>
          <a:p>
            <a:r>
              <a:rPr lang="en-US" altLang="en-US" b="1">
                <a:solidFill>
                  <a:srgbClr val="FF0000"/>
                </a:solidFill>
              </a:rPr>
              <a:t>Teriparatide</a:t>
            </a:r>
          </a:p>
        </p:txBody>
      </p:sp>
      <p:sp>
        <p:nvSpPr>
          <p:cNvPr id="14339" name="Content Placeholder 2">
            <a:extLst>
              <a:ext uri="{FF2B5EF4-FFF2-40B4-BE49-F238E27FC236}">
                <a16:creationId xmlns:a16="http://schemas.microsoft.com/office/drawing/2014/main" id="{07C19817-CE2C-4A34-9B8C-1D311BEFB2B2}"/>
              </a:ext>
            </a:extLst>
          </p:cNvPr>
          <p:cNvSpPr>
            <a:spLocks noGrp="1"/>
          </p:cNvSpPr>
          <p:nvPr>
            <p:ph idx="1"/>
          </p:nvPr>
        </p:nvSpPr>
        <p:spPr>
          <a:xfrm>
            <a:off x="685800" y="1981200"/>
            <a:ext cx="7772400" cy="4876800"/>
          </a:xfrm>
        </p:spPr>
        <p:txBody>
          <a:bodyPr/>
          <a:lstStyle/>
          <a:p>
            <a:r>
              <a:rPr lang="en-US" altLang="ar-SA"/>
              <a:t> </a:t>
            </a:r>
            <a:r>
              <a:rPr lang="en-US" altLang="ar-SA" sz="3600"/>
              <a:t>Synthetic polypeptide form of PTH  (</a:t>
            </a:r>
            <a:r>
              <a:rPr lang="en-US" altLang="ar-SA" sz="3600" b="1">
                <a:solidFill>
                  <a:srgbClr val="FF0000"/>
                </a:solidFill>
              </a:rPr>
              <a:t>PTH analogue</a:t>
            </a:r>
            <a:r>
              <a:rPr lang="en-US" altLang="ar-SA" sz="3600"/>
              <a:t>). </a:t>
            </a:r>
          </a:p>
          <a:p>
            <a:r>
              <a:rPr lang="en-US" altLang="ar-SA" sz="3600"/>
              <a:t> It belongs to a class of anti-osteoporosis drugs, the so-called </a:t>
            </a:r>
            <a:r>
              <a:rPr lang="en-US" altLang="ar-SA" sz="3600" b="1">
                <a:solidFill>
                  <a:srgbClr val="FF0000"/>
                </a:solidFill>
              </a:rPr>
              <a:t>“anabolic” agents</a:t>
            </a:r>
            <a:r>
              <a:rPr lang="en-US" altLang="ar-SA" sz="3600"/>
              <a:t>. </a:t>
            </a:r>
          </a:p>
          <a:p>
            <a:r>
              <a:rPr lang="en-US" altLang="ar-SA" sz="3600"/>
              <a:t> Given, once / daily by </a:t>
            </a:r>
            <a:r>
              <a:rPr lang="en-US" altLang="ar-SA" sz="3600" b="1">
                <a:solidFill>
                  <a:srgbClr val="FF0000"/>
                </a:solidFill>
              </a:rPr>
              <a:t>subcutaneous injection </a:t>
            </a:r>
          </a:p>
          <a:p>
            <a:endParaRPr lang="en-US" altLang="ar-SA"/>
          </a:p>
          <a:p>
            <a:pPr>
              <a:buFontTx/>
              <a:buNone/>
            </a:pPr>
            <a:endParaRPr lang="en-US" altLang="ar-SA"/>
          </a:p>
          <a:p>
            <a:endParaRPr lang="en-US" altLang="ar-SA"/>
          </a:p>
          <a:p>
            <a:pPr>
              <a:buFontTx/>
              <a:buNone/>
            </a:pPr>
            <a:endParaRPr lang="en-US" altLang="ar-SA"/>
          </a:p>
        </p:txBody>
      </p:sp>
    </p:spTree>
  </p:cSld>
  <p:clrMapOvr>
    <a:masterClrMapping/>
  </p:clrMapOvr>
  <p:transition spd="slow">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5BE54E-4F06-414B-AC01-A2E5D4D8A62D}"/>
              </a:ext>
            </a:extLst>
          </p:cNvPr>
          <p:cNvSpPr>
            <a:spLocks noGrp="1"/>
          </p:cNvSpPr>
          <p:nvPr>
            <p:ph idx="1"/>
          </p:nvPr>
        </p:nvSpPr>
        <p:spPr>
          <a:xfrm>
            <a:off x="685800" y="466725"/>
            <a:ext cx="7772400" cy="4114800"/>
          </a:xfrm>
        </p:spPr>
        <p:txBody>
          <a:bodyPr/>
          <a:lstStyle/>
          <a:p>
            <a:pPr marL="0" indent="0">
              <a:buFontTx/>
              <a:buNone/>
              <a:defRPr/>
            </a:pPr>
            <a:r>
              <a:rPr lang="en-US" b="1" dirty="0">
                <a:solidFill>
                  <a:schemeClr val="accent5">
                    <a:lumMod val="50000"/>
                  </a:schemeClr>
                </a:solidFill>
              </a:rPr>
              <a:t>Therapeutic effects of </a:t>
            </a:r>
            <a:r>
              <a:rPr lang="en-US" b="1" dirty="0" err="1">
                <a:solidFill>
                  <a:schemeClr val="accent5">
                    <a:lumMod val="50000"/>
                  </a:schemeClr>
                </a:solidFill>
              </a:rPr>
              <a:t>teriparatide</a:t>
            </a:r>
            <a:r>
              <a:rPr lang="en-US" b="1" dirty="0">
                <a:solidFill>
                  <a:schemeClr val="accent5">
                    <a:lumMod val="50000"/>
                  </a:schemeClr>
                </a:solidFill>
              </a:rPr>
              <a:t> depend upon the pattern of systemic exposure.</a:t>
            </a:r>
          </a:p>
          <a:p>
            <a:pPr marL="114300">
              <a:defRPr/>
            </a:pPr>
            <a:r>
              <a:rPr lang="en-US" dirty="0"/>
              <a:t> Once-daily administration of </a:t>
            </a:r>
            <a:r>
              <a:rPr lang="en-US" dirty="0" err="1"/>
              <a:t>teriparatide</a:t>
            </a:r>
            <a:r>
              <a:rPr lang="en-US" dirty="0"/>
              <a:t> stimulates </a:t>
            </a:r>
            <a:r>
              <a:rPr lang="en-US" b="1" dirty="0">
                <a:solidFill>
                  <a:srgbClr val="FF0000"/>
                </a:solidFill>
              </a:rPr>
              <a:t>new bone formation </a:t>
            </a:r>
            <a:r>
              <a:rPr lang="en-US" dirty="0"/>
              <a:t>by preferential stimulation of </a:t>
            </a:r>
            <a:r>
              <a:rPr lang="en-US" dirty="0" err="1">
                <a:solidFill>
                  <a:schemeClr val="accent5">
                    <a:lumMod val="50000"/>
                  </a:schemeClr>
                </a:solidFill>
              </a:rPr>
              <a:t>osteoblastic</a:t>
            </a:r>
            <a:r>
              <a:rPr lang="en-US" dirty="0">
                <a:solidFill>
                  <a:schemeClr val="accent5">
                    <a:lumMod val="50000"/>
                  </a:schemeClr>
                </a:solidFill>
              </a:rPr>
              <a:t> </a:t>
            </a:r>
            <a:r>
              <a:rPr lang="en-US" dirty="0"/>
              <a:t>activity over </a:t>
            </a:r>
            <a:r>
              <a:rPr lang="en-US" dirty="0" err="1"/>
              <a:t>osteoclastic</a:t>
            </a:r>
            <a:r>
              <a:rPr lang="en-US" dirty="0"/>
              <a:t> activity.</a:t>
            </a:r>
          </a:p>
          <a:p>
            <a:pPr marL="114300">
              <a:defRPr/>
            </a:pPr>
            <a:r>
              <a:rPr lang="en-US" dirty="0"/>
              <a:t>By contrast, </a:t>
            </a:r>
            <a:r>
              <a:rPr lang="en-US" b="1" dirty="0">
                <a:solidFill>
                  <a:srgbClr val="FF0000"/>
                </a:solidFill>
              </a:rPr>
              <a:t>continuous </a:t>
            </a:r>
            <a:r>
              <a:rPr lang="en-US" dirty="0"/>
              <a:t>administration of </a:t>
            </a:r>
            <a:r>
              <a:rPr lang="en-US" dirty="0" err="1"/>
              <a:t>teriparatide</a:t>
            </a:r>
            <a:r>
              <a:rPr lang="en-US" dirty="0"/>
              <a:t> , may be detrimental to the skeleton because </a:t>
            </a:r>
            <a:r>
              <a:rPr lang="en-US" b="1" dirty="0">
                <a:solidFill>
                  <a:srgbClr val="FF0000"/>
                </a:solidFill>
              </a:rPr>
              <a:t>bone </a:t>
            </a:r>
            <a:r>
              <a:rPr lang="en-US" b="1" dirty="0" err="1">
                <a:solidFill>
                  <a:srgbClr val="FF0000"/>
                </a:solidFill>
              </a:rPr>
              <a:t>resorption</a:t>
            </a:r>
            <a:r>
              <a:rPr lang="en-US" b="1" dirty="0">
                <a:solidFill>
                  <a:srgbClr val="FF0000"/>
                </a:solidFill>
              </a:rPr>
              <a:t> </a:t>
            </a:r>
            <a:r>
              <a:rPr lang="en-US" dirty="0"/>
              <a:t>may be stimulated more than bone formation.</a:t>
            </a:r>
          </a:p>
          <a:p>
            <a:pPr marL="114300">
              <a:defRPr/>
            </a:pPr>
            <a:endParaRPr lang="en-US" dirty="0"/>
          </a:p>
          <a:p>
            <a:pPr>
              <a:defRPr/>
            </a:pPr>
            <a:endParaRPr lang="ar-EG" dirty="0"/>
          </a:p>
          <a:p>
            <a:pPr>
              <a:defRPr/>
            </a:pPr>
            <a:endParaRPr lang="en-US" dirty="0"/>
          </a:p>
        </p:txBody>
      </p:sp>
    </p:spTree>
  </p:cSld>
  <p:clrMapOvr>
    <a:masterClrMapping/>
  </p:clrMapOvr>
  <p:transition spd="slow">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00BC2354-D232-40A8-824B-FC7847CFDAF5}"/>
              </a:ext>
            </a:extLst>
          </p:cNvPr>
          <p:cNvSpPr>
            <a:spLocks noGrp="1"/>
          </p:cNvSpPr>
          <p:nvPr>
            <p:ph type="title"/>
          </p:nvPr>
        </p:nvSpPr>
        <p:spPr>
          <a:xfrm>
            <a:off x="755650" y="536575"/>
            <a:ext cx="7772400" cy="876300"/>
          </a:xfrm>
        </p:spPr>
        <p:txBody>
          <a:bodyPr/>
          <a:lstStyle/>
          <a:p>
            <a:pPr algn="l">
              <a:defRPr/>
            </a:pPr>
            <a:r>
              <a:rPr lang="en-US" sz="4000" b="1" dirty="0">
                <a:solidFill>
                  <a:schemeClr val="accent3">
                    <a:lumMod val="50000"/>
                  </a:schemeClr>
                </a:solidFill>
              </a:rPr>
              <a:t>Therapeutic uses of </a:t>
            </a:r>
            <a:r>
              <a:rPr lang="en-US" sz="4000" b="1" dirty="0" err="1">
                <a:solidFill>
                  <a:schemeClr val="accent3">
                    <a:lumMod val="50000"/>
                  </a:schemeClr>
                </a:solidFill>
              </a:rPr>
              <a:t>Teriparatide</a:t>
            </a:r>
            <a:endParaRPr lang="en-US" sz="4000" b="1" dirty="0">
              <a:solidFill>
                <a:schemeClr val="accent3">
                  <a:lumMod val="50000"/>
                </a:schemeClr>
              </a:solidFill>
            </a:endParaRPr>
          </a:p>
        </p:txBody>
      </p:sp>
      <p:sp>
        <p:nvSpPr>
          <p:cNvPr id="16387" name="Content Placeholder 2">
            <a:extLst>
              <a:ext uri="{FF2B5EF4-FFF2-40B4-BE49-F238E27FC236}">
                <a16:creationId xmlns:a16="http://schemas.microsoft.com/office/drawing/2014/main" id="{45FE550E-73DD-4D0F-9F2F-8C66B4B38BF0}"/>
              </a:ext>
            </a:extLst>
          </p:cNvPr>
          <p:cNvSpPr>
            <a:spLocks noGrp="1"/>
          </p:cNvSpPr>
          <p:nvPr>
            <p:ph idx="1"/>
          </p:nvPr>
        </p:nvSpPr>
        <p:spPr>
          <a:xfrm>
            <a:off x="827088" y="1268413"/>
            <a:ext cx="7772400" cy="4797425"/>
          </a:xfrm>
        </p:spPr>
        <p:txBody>
          <a:bodyPr/>
          <a:lstStyle/>
          <a:p>
            <a:pPr>
              <a:buFontTx/>
              <a:buNone/>
              <a:defRPr/>
            </a:pPr>
            <a:endParaRPr lang="en-US" altLang="en-US" dirty="0"/>
          </a:p>
          <a:p>
            <a:pPr>
              <a:defRPr/>
            </a:pPr>
            <a:r>
              <a:rPr lang="en-US" altLang="en-US" b="1" dirty="0"/>
              <a:t>Good for postmenopausal osteoporosis.</a:t>
            </a:r>
          </a:p>
          <a:p>
            <a:pPr>
              <a:defRPr/>
            </a:pPr>
            <a:r>
              <a:rPr lang="en-US" altLang="en-US" b="1" dirty="0"/>
              <a:t>For  treatment of  osteoporosis  in people who have a risk of getting fracture            </a:t>
            </a:r>
            <a:r>
              <a:rPr lang="en-US" altLang="en-US" b="1" dirty="0">
                <a:solidFill>
                  <a:schemeClr val="bg2">
                    <a:lumMod val="60000"/>
                    <a:lumOff val="40000"/>
                  </a:schemeClr>
                </a:solidFill>
              </a:rPr>
              <a:t>( increased bone mass &amp; strength )</a:t>
            </a:r>
          </a:p>
          <a:p>
            <a:pPr>
              <a:defRPr/>
            </a:pPr>
            <a:r>
              <a:rPr lang="en-US" altLang="en-US" b="1" dirty="0"/>
              <a:t>Used in severe osteoporosis or patients not responding to other drugs.</a:t>
            </a:r>
          </a:p>
          <a:p>
            <a:pPr>
              <a:defRPr/>
            </a:pPr>
            <a:r>
              <a:rPr lang="en-US" altLang="en-US" b="1" dirty="0"/>
              <a:t>Should not be used routinely due to </a:t>
            </a:r>
            <a:r>
              <a:rPr lang="en-US" altLang="en-US" b="1" dirty="0">
                <a:solidFill>
                  <a:srgbClr val="FF0000"/>
                </a:solidFill>
              </a:rPr>
              <a:t>carcinogenic effects</a:t>
            </a:r>
            <a:r>
              <a:rPr lang="en-US" altLang="en-US" b="1" dirty="0"/>
              <a:t>.</a:t>
            </a:r>
          </a:p>
          <a:p>
            <a:pPr>
              <a:defRPr/>
            </a:pPr>
            <a:endParaRPr lang="en-US" altLang="en-US" b="1" dirty="0"/>
          </a:p>
          <a:p>
            <a:pPr>
              <a:defRPr/>
            </a:pPr>
            <a:endParaRPr lang="en-US" altLang="en-US" b="1" dirty="0"/>
          </a:p>
        </p:txBody>
      </p:sp>
    </p:spTree>
  </p:cSld>
  <p:clrMapOvr>
    <a:masterClrMapping/>
  </p:clrMapOvr>
  <p:transition spd="slow">
    <p:randomBa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C251D0EA-DEB6-47FA-9336-56CB527A48E4}"/>
              </a:ext>
            </a:extLst>
          </p:cNvPr>
          <p:cNvSpPr>
            <a:spLocks noGrp="1"/>
          </p:cNvSpPr>
          <p:nvPr>
            <p:ph type="title"/>
          </p:nvPr>
        </p:nvSpPr>
        <p:spPr>
          <a:xfrm>
            <a:off x="684213" y="260350"/>
            <a:ext cx="7772400" cy="1143000"/>
          </a:xfrm>
        </p:spPr>
        <p:txBody>
          <a:bodyPr/>
          <a:lstStyle/>
          <a:p>
            <a:pPr algn="l">
              <a:defRPr/>
            </a:pPr>
            <a:r>
              <a:rPr lang="en-US" b="1" dirty="0">
                <a:solidFill>
                  <a:schemeClr val="accent5">
                    <a:lumMod val="50000"/>
                  </a:schemeClr>
                </a:solidFill>
              </a:rPr>
              <a:t>Adverse effects </a:t>
            </a:r>
            <a:r>
              <a:rPr lang="en-US" b="1" dirty="0">
                <a:solidFill>
                  <a:schemeClr val="accent3">
                    <a:lumMod val="50000"/>
                  </a:schemeClr>
                </a:solidFill>
              </a:rPr>
              <a:t>of </a:t>
            </a:r>
            <a:r>
              <a:rPr lang="en-US" b="1" dirty="0" err="1">
                <a:solidFill>
                  <a:schemeClr val="accent3">
                    <a:lumMod val="50000"/>
                  </a:schemeClr>
                </a:solidFill>
              </a:rPr>
              <a:t>Teriparatide</a:t>
            </a:r>
            <a:endParaRPr lang="en-US" b="1" dirty="0">
              <a:solidFill>
                <a:schemeClr val="accent5">
                  <a:lumMod val="50000"/>
                </a:schemeClr>
              </a:solidFill>
            </a:endParaRPr>
          </a:p>
        </p:txBody>
      </p:sp>
      <p:sp>
        <p:nvSpPr>
          <p:cNvPr id="18435" name="Content Placeholder 2">
            <a:extLst>
              <a:ext uri="{FF2B5EF4-FFF2-40B4-BE49-F238E27FC236}">
                <a16:creationId xmlns:a16="http://schemas.microsoft.com/office/drawing/2014/main" id="{665CC163-9DE0-4E40-A950-30CD2A3AD998}"/>
              </a:ext>
            </a:extLst>
          </p:cNvPr>
          <p:cNvSpPr>
            <a:spLocks noGrp="1"/>
          </p:cNvSpPr>
          <p:nvPr>
            <p:ph idx="1"/>
          </p:nvPr>
        </p:nvSpPr>
        <p:spPr>
          <a:xfrm>
            <a:off x="755650" y="1484313"/>
            <a:ext cx="7772400" cy="4543425"/>
          </a:xfrm>
        </p:spPr>
        <p:txBody>
          <a:bodyPr/>
          <a:lstStyle/>
          <a:p>
            <a:pPr>
              <a:defRPr/>
            </a:pPr>
            <a:r>
              <a:rPr lang="en-US" altLang="en-US" b="1" dirty="0">
                <a:solidFill>
                  <a:schemeClr val="accent6">
                    <a:lumMod val="75000"/>
                  </a:schemeClr>
                </a:solidFill>
              </a:rPr>
              <a:t>Carcinogenic effect </a:t>
            </a:r>
            <a:r>
              <a:rPr lang="en-US" altLang="en-US" b="1" dirty="0"/>
              <a:t>(osteosarcoma) </a:t>
            </a:r>
          </a:p>
          <a:p>
            <a:pPr>
              <a:defRPr/>
            </a:pPr>
            <a:r>
              <a:rPr lang="en-US" altLang="en-US" b="1" dirty="0"/>
              <a:t>Diarrhea, heart burn, nausea</a:t>
            </a:r>
          </a:p>
          <a:p>
            <a:pPr>
              <a:defRPr/>
            </a:pPr>
            <a:r>
              <a:rPr lang="en-US" altLang="en-US" b="1" dirty="0"/>
              <a:t>Headache,  leg cramps</a:t>
            </a:r>
          </a:p>
          <a:p>
            <a:pPr>
              <a:defRPr/>
            </a:pPr>
            <a:r>
              <a:rPr lang="en-US" altLang="en-US" b="1" dirty="0"/>
              <a:t>Hypotension when standing (</a:t>
            </a:r>
            <a:r>
              <a:rPr lang="en-US" b="1" kern="1200" dirty="0">
                <a:solidFill>
                  <a:schemeClr val="tx1"/>
                </a:solidFill>
              </a:rPr>
              <a:t>orthostatic hypotension</a:t>
            </a:r>
            <a:r>
              <a:rPr lang="en-US" kern="1200" dirty="0">
                <a:solidFill>
                  <a:schemeClr val="tx1"/>
                </a:solidFill>
              </a:rPr>
              <a:t>)</a:t>
            </a:r>
            <a:endParaRPr lang="en-US" altLang="en-US" dirty="0"/>
          </a:p>
          <a:p>
            <a:pPr>
              <a:defRPr/>
            </a:pPr>
            <a:r>
              <a:rPr lang="en-US" altLang="en-US" b="1" dirty="0"/>
              <a:t>Elevated serum calcium which may occur in some cases can lead to </a:t>
            </a:r>
            <a:r>
              <a:rPr lang="en-US" altLang="en-US" b="1" dirty="0">
                <a:solidFill>
                  <a:schemeClr val="accent6">
                    <a:lumMod val="75000"/>
                  </a:schemeClr>
                </a:solidFill>
              </a:rPr>
              <a:t>kidney stones</a:t>
            </a:r>
          </a:p>
          <a:p>
            <a:pPr>
              <a:defRPr/>
            </a:pPr>
            <a:endParaRPr lang="en-US" altLang="en-US" dirty="0"/>
          </a:p>
        </p:txBody>
      </p:sp>
    </p:spTree>
  </p:cSld>
  <p:clrMapOvr>
    <a:masterClrMapping/>
  </p:clrMapOvr>
  <p:transition spd="slow">
    <p:randomBar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9699FCB1-F622-4002-BE14-60EF02E2AF39}"/>
              </a:ext>
            </a:extLst>
          </p:cNvPr>
          <p:cNvSpPr>
            <a:spLocks noGrp="1"/>
          </p:cNvSpPr>
          <p:nvPr>
            <p:ph type="title"/>
          </p:nvPr>
        </p:nvSpPr>
        <p:spPr/>
        <p:txBody>
          <a:bodyPr/>
          <a:lstStyle/>
          <a:p>
            <a:pPr algn="l">
              <a:defRPr/>
            </a:pPr>
            <a:r>
              <a:rPr lang="en-US" b="1" dirty="0">
                <a:solidFill>
                  <a:schemeClr val="accent5">
                    <a:lumMod val="50000"/>
                  </a:schemeClr>
                </a:solidFill>
              </a:rPr>
              <a:t>Contraindications</a:t>
            </a:r>
          </a:p>
        </p:txBody>
      </p:sp>
      <p:sp>
        <p:nvSpPr>
          <p:cNvPr id="19459" name="Content Placeholder 2">
            <a:extLst>
              <a:ext uri="{FF2B5EF4-FFF2-40B4-BE49-F238E27FC236}">
                <a16:creationId xmlns:a16="http://schemas.microsoft.com/office/drawing/2014/main" id="{BB352AB1-9C94-41F5-94DA-8CFEA5A3CDA3}"/>
              </a:ext>
            </a:extLst>
          </p:cNvPr>
          <p:cNvSpPr>
            <a:spLocks noGrp="1"/>
          </p:cNvSpPr>
          <p:nvPr>
            <p:ph idx="1"/>
          </p:nvPr>
        </p:nvSpPr>
        <p:spPr/>
        <p:txBody>
          <a:bodyPr/>
          <a:lstStyle/>
          <a:p>
            <a:pPr marL="0" indent="0">
              <a:buFontTx/>
              <a:buNone/>
              <a:defRPr/>
            </a:pPr>
            <a:r>
              <a:rPr lang="en-US" b="1" dirty="0" err="1">
                <a:solidFill>
                  <a:schemeClr val="accent3">
                    <a:lumMod val="50000"/>
                  </a:schemeClr>
                </a:solidFill>
              </a:rPr>
              <a:t>Teriparatide</a:t>
            </a:r>
            <a:r>
              <a:rPr lang="en-US" b="1" dirty="0">
                <a:solidFill>
                  <a:schemeClr val="accent3">
                    <a:lumMod val="50000"/>
                  </a:schemeClr>
                </a:solidFill>
              </a:rPr>
              <a:t> </a:t>
            </a:r>
            <a:r>
              <a:rPr lang="en-US" b="1" dirty="0">
                <a:solidFill>
                  <a:schemeClr val="bg2">
                    <a:lumMod val="50000"/>
                  </a:schemeClr>
                </a:solidFill>
              </a:rPr>
              <a:t>should not be used by people with increased risk for bone tumors </a:t>
            </a:r>
            <a:r>
              <a:rPr lang="en-US" b="1" dirty="0">
                <a:solidFill>
                  <a:srgbClr val="FF0000"/>
                </a:solidFill>
              </a:rPr>
              <a:t>(osteosarcoma)  including:</a:t>
            </a:r>
          </a:p>
          <a:p>
            <a:pPr>
              <a:defRPr/>
            </a:pPr>
            <a:r>
              <a:rPr lang="en-US" b="1" dirty="0">
                <a:solidFill>
                  <a:schemeClr val="bg2">
                    <a:lumMod val="50000"/>
                  </a:schemeClr>
                </a:solidFill>
              </a:rPr>
              <a:t>People with </a:t>
            </a:r>
            <a:r>
              <a:rPr lang="en-US" b="1" dirty="0">
                <a:solidFill>
                  <a:schemeClr val="bg1">
                    <a:lumMod val="50000"/>
                  </a:schemeClr>
                </a:solidFill>
              </a:rPr>
              <a:t>Paget's disease </a:t>
            </a:r>
            <a:r>
              <a:rPr lang="en-US" b="1" dirty="0">
                <a:solidFill>
                  <a:schemeClr val="bg2">
                    <a:lumMod val="50000"/>
                  </a:schemeClr>
                </a:solidFill>
              </a:rPr>
              <a:t>of bone</a:t>
            </a:r>
          </a:p>
          <a:p>
            <a:pPr>
              <a:defRPr/>
            </a:pPr>
            <a:r>
              <a:rPr lang="en-US" b="1" dirty="0">
                <a:solidFill>
                  <a:schemeClr val="bg2">
                    <a:lumMod val="50000"/>
                  </a:schemeClr>
                </a:solidFill>
              </a:rPr>
              <a:t>People who had </a:t>
            </a:r>
            <a:r>
              <a:rPr lang="en-US" b="1" dirty="0">
                <a:solidFill>
                  <a:schemeClr val="bg1">
                    <a:lumMod val="50000"/>
                  </a:schemeClr>
                </a:solidFill>
              </a:rPr>
              <a:t>radiation treatment </a:t>
            </a:r>
            <a:r>
              <a:rPr lang="en-US" b="1" dirty="0">
                <a:solidFill>
                  <a:schemeClr val="bg2">
                    <a:lumMod val="50000"/>
                  </a:schemeClr>
                </a:solidFill>
              </a:rPr>
              <a:t>involving bones</a:t>
            </a:r>
          </a:p>
          <a:p>
            <a:pPr>
              <a:defRPr/>
            </a:pPr>
            <a:r>
              <a:rPr lang="en-US" b="1" dirty="0">
                <a:solidFill>
                  <a:schemeClr val="bg1">
                    <a:lumMod val="50000"/>
                  </a:schemeClr>
                </a:solidFill>
              </a:rPr>
              <a:t>Not recommended in children</a:t>
            </a:r>
            <a:endParaRPr lang="en-US" dirty="0">
              <a:solidFill>
                <a:schemeClr val="bg1">
                  <a:lumMod val="50000"/>
                </a:schemeClr>
              </a:solidFill>
            </a:endParaRPr>
          </a:p>
        </p:txBody>
      </p:sp>
    </p:spTree>
  </p:cSld>
  <p:clrMapOvr>
    <a:masterClrMapping/>
  </p:clrMapOvr>
  <p:transition spd="slow">
    <p:randomBar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339984AB-F51F-41C9-B4AC-E4BCF34B1615}"/>
              </a:ext>
            </a:extLst>
          </p:cNvPr>
          <p:cNvSpPr>
            <a:spLocks noGrp="1" noChangeArrowheads="1"/>
          </p:cNvSpPr>
          <p:nvPr>
            <p:ph type="title"/>
          </p:nvPr>
        </p:nvSpPr>
        <p:spPr>
          <a:xfrm>
            <a:off x="685800" y="269875"/>
            <a:ext cx="7772400" cy="1143000"/>
          </a:xfrm>
        </p:spPr>
        <p:txBody>
          <a:bodyPr/>
          <a:lstStyle/>
          <a:p>
            <a:pPr eaLnBrk="1" hangingPunct="1"/>
            <a:r>
              <a:rPr lang="en-US" altLang="zh-TW" b="1">
                <a:solidFill>
                  <a:srgbClr val="FF0000"/>
                </a:solidFill>
                <a:ea typeface="PMingLiU" panose="02020500000000000000" pitchFamily="18" charset="-120"/>
              </a:rPr>
              <a:t>Vitamin D </a:t>
            </a:r>
            <a:endParaRPr lang="zh-TW" altLang="en-US" b="1">
              <a:ea typeface="PMingLiU" panose="02020500000000000000" pitchFamily="18" charset="-120"/>
            </a:endParaRPr>
          </a:p>
        </p:txBody>
      </p:sp>
      <p:sp>
        <p:nvSpPr>
          <p:cNvPr id="19459" name="Rectangle 3">
            <a:extLst>
              <a:ext uri="{FF2B5EF4-FFF2-40B4-BE49-F238E27FC236}">
                <a16:creationId xmlns:a16="http://schemas.microsoft.com/office/drawing/2014/main" id="{AF596526-1897-4FE1-8551-F90900BDC009}"/>
              </a:ext>
            </a:extLst>
          </p:cNvPr>
          <p:cNvSpPr>
            <a:spLocks noGrp="1" noChangeArrowheads="1"/>
          </p:cNvSpPr>
          <p:nvPr>
            <p:ph type="body" idx="1"/>
          </p:nvPr>
        </p:nvSpPr>
        <p:spPr>
          <a:xfrm>
            <a:off x="179388" y="1679575"/>
            <a:ext cx="8278812" cy="6429375"/>
          </a:xfrm>
        </p:spPr>
        <p:txBody>
          <a:bodyPr/>
          <a:lstStyle/>
          <a:p>
            <a:pPr>
              <a:defRPr/>
            </a:pPr>
            <a:r>
              <a:rPr lang="en-US" altLang="en-US" b="1" dirty="0"/>
              <a:t>Vitamin D is a steroid hormone that is intimately involved in the regulation of plasma calcium levels.</a:t>
            </a:r>
          </a:p>
          <a:p>
            <a:pPr>
              <a:defRPr/>
            </a:pPr>
            <a:r>
              <a:rPr lang="en-US" altLang="en-US" b="1" dirty="0"/>
              <a:t> Its role in calcium metabolism first was recognized in the childhood disease rickets, which is characterized by </a:t>
            </a:r>
            <a:r>
              <a:rPr lang="en-US" altLang="en-US" b="1" dirty="0" err="1">
                <a:solidFill>
                  <a:schemeClr val="bg2">
                    <a:lumMod val="60000"/>
                    <a:lumOff val="40000"/>
                  </a:schemeClr>
                </a:solidFill>
              </a:rPr>
              <a:t>hypocalcemia</a:t>
            </a:r>
            <a:r>
              <a:rPr lang="en-US" altLang="en-US" b="1" dirty="0"/>
              <a:t> and various skeletal abnormalities. </a:t>
            </a:r>
          </a:p>
        </p:txBody>
      </p:sp>
    </p:spTree>
  </p:cSld>
  <p:clrMapOvr>
    <a:masterClrMapping/>
  </p:clrMapOvr>
  <p:transition spd="slow">
    <p:randomBar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4" descr="http://gettingstronger.org/wp-content/uploads/2012/11/vitamin-D-metabolism.gif">
            <a:extLst>
              <a:ext uri="{FF2B5EF4-FFF2-40B4-BE49-F238E27FC236}">
                <a16:creationId xmlns:a16="http://schemas.microsoft.com/office/drawing/2014/main" id="{5D8952A8-FD12-4142-8B6F-05596855F344}"/>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3975" y="917575"/>
            <a:ext cx="9036050" cy="446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5356968C-127B-410C-AFD4-D18A9F167ABE}"/>
              </a:ext>
            </a:extLst>
          </p:cNvPr>
          <p:cNvSpPr/>
          <p:nvPr/>
        </p:nvSpPr>
        <p:spPr>
          <a:xfrm>
            <a:off x="0" y="5373688"/>
            <a:ext cx="9144000" cy="1938337"/>
          </a:xfrm>
          <a:prstGeom prst="rect">
            <a:avLst/>
          </a:prstGeom>
          <a:solidFill>
            <a:schemeClr val="bg1"/>
          </a:solidFill>
          <a:ln>
            <a:solidFill>
              <a:schemeClr val="accent1"/>
            </a:solidFill>
          </a:ln>
        </p:spPr>
        <p:txBody>
          <a:bodyPr>
            <a:spAutoFit/>
          </a:bodyPr>
          <a:lstStyle/>
          <a:p>
            <a:pPr>
              <a:buClr>
                <a:srgbClr val="00FF00"/>
              </a:buClr>
              <a:defRPr/>
            </a:pPr>
            <a:r>
              <a:rPr lang="en-US" sz="2000" b="1" dirty="0">
                <a:latin typeface="Arial" charset="0"/>
              </a:rPr>
              <a:t>  </a:t>
            </a:r>
            <a:r>
              <a:rPr lang="en-US" b="1" dirty="0">
                <a:solidFill>
                  <a:schemeClr val="accent5">
                    <a:lumMod val="50000"/>
                  </a:schemeClr>
                </a:solidFill>
                <a:latin typeface="Arial" charset="0"/>
              </a:rPr>
              <a:t>Exposure to the ultraviolet rays in the sunlight convert 7DC to  </a:t>
            </a:r>
            <a:r>
              <a:rPr lang="en-US" b="1" dirty="0" err="1">
                <a:solidFill>
                  <a:schemeClr val="accent5">
                    <a:lumMod val="50000"/>
                  </a:schemeClr>
                </a:solidFill>
                <a:latin typeface="Arial" charset="0"/>
              </a:rPr>
              <a:t>cholecalciferol</a:t>
            </a:r>
            <a:r>
              <a:rPr lang="en-US" b="1" dirty="0">
                <a:solidFill>
                  <a:schemeClr val="accent5">
                    <a:lumMod val="50000"/>
                  </a:schemeClr>
                </a:solidFill>
                <a:latin typeface="Arial" charset="0"/>
              </a:rPr>
              <a:t>. Vitamin D3 is metabolically inactive until it is hydroxylated in the liver then the kidney (by </a:t>
            </a:r>
            <a:r>
              <a:rPr lang="el-GR" b="1" dirty="0">
                <a:solidFill>
                  <a:srgbClr val="FF0000"/>
                </a:solidFill>
                <a:latin typeface="Arial" charset="0"/>
              </a:rPr>
              <a:t>α</a:t>
            </a:r>
            <a:r>
              <a:rPr lang="en-US" b="1" dirty="0">
                <a:solidFill>
                  <a:srgbClr val="FF0000"/>
                </a:solidFill>
                <a:latin typeface="Arial" charset="0"/>
              </a:rPr>
              <a:t> hydroxylase</a:t>
            </a:r>
            <a:r>
              <a:rPr lang="en-US" b="1" dirty="0">
                <a:solidFill>
                  <a:schemeClr val="accent5">
                    <a:lumMod val="50000"/>
                  </a:schemeClr>
                </a:solidFill>
                <a:latin typeface="Arial" charset="0"/>
              </a:rPr>
              <a:t>) to the </a:t>
            </a:r>
            <a:r>
              <a:rPr lang="en-US" b="1" dirty="0">
                <a:solidFill>
                  <a:srgbClr val="FF0000"/>
                </a:solidFill>
                <a:latin typeface="Arial" charset="0"/>
              </a:rPr>
              <a:t>active form </a:t>
            </a:r>
            <a:r>
              <a:rPr lang="en-US" b="1" dirty="0">
                <a:solidFill>
                  <a:schemeClr val="accent5">
                    <a:lumMod val="50000"/>
                  </a:schemeClr>
                </a:solidFill>
                <a:latin typeface="Arial" charset="0"/>
              </a:rPr>
              <a:t>1,25 Dihydroxycholecalciferol.</a:t>
            </a:r>
          </a:p>
          <a:p>
            <a:pPr>
              <a:buClr>
                <a:srgbClr val="00FF00"/>
              </a:buClr>
              <a:defRPr/>
            </a:pPr>
            <a:endParaRPr lang="en-US" b="1" dirty="0">
              <a:solidFill>
                <a:schemeClr val="accent5">
                  <a:lumMod val="50000"/>
                </a:schemeClr>
              </a:solidFill>
              <a:latin typeface="Arial" charset="0"/>
            </a:endParaRPr>
          </a:p>
        </p:txBody>
      </p:sp>
      <p:sp>
        <p:nvSpPr>
          <p:cNvPr id="20484" name="Rectangle 2">
            <a:extLst>
              <a:ext uri="{FF2B5EF4-FFF2-40B4-BE49-F238E27FC236}">
                <a16:creationId xmlns:a16="http://schemas.microsoft.com/office/drawing/2014/main" id="{7DE653CA-F2EA-4889-8B14-A8CCF19BF840}"/>
              </a:ext>
            </a:extLst>
          </p:cNvPr>
          <p:cNvSpPr txBox="1">
            <a:spLocks noChangeArrowheads="1"/>
          </p:cNvSpPr>
          <p:nvPr/>
        </p:nvSpPr>
        <p:spPr bwMode="auto">
          <a:xfrm>
            <a:off x="685800" y="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TW" sz="4400" b="1">
                <a:solidFill>
                  <a:srgbClr val="FF0000"/>
                </a:solidFill>
                <a:ea typeface="PMingLiU" panose="02020500000000000000" pitchFamily="18" charset="-120"/>
              </a:rPr>
              <a:t>Vitamin D  Metabolism </a:t>
            </a:r>
            <a:endParaRPr lang="zh-TW" altLang="en-US" sz="4400" b="1">
              <a:solidFill>
                <a:schemeClr val="bg2"/>
              </a:solidFill>
              <a:ea typeface="PMingLiU" panose="02020500000000000000" pitchFamily="18" charset="-120"/>
            </a:endParaRPr>
          </a:p>
        </p:txBody>
      </p:sp>
    </p:spTree>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165C3427-7A6B-4284-85A4-C1386DAF5E3D}"/>
              </a:ext>
            </a:extLst>
          </p:cNvPr>
          <p:cNvSpPr>
            <a:spLocks noGrp="1"/>
          </p:cNvSpPr>
          <p:nvPr>
            <p:ph type="title"/>
          </p:nvPr>
        </p:nvSpPr>
        <p:spPr>
          <a:xfrm>
            <a:off x="685800" y="188913"/>
            <a:ext cx="7772400" cy="1143000"/>
          </a:xfrm>
        </p:spPr>
        <p:txBody>
          <a:bodyPr/>
          <a:lstStyle/>
          <a:p>
            <a:pPr algn="l"/>
            <a:r>
              <a:rPr lang="en-US" altLang="en-US" b="1">
                <a:solidFill>
                  <a:srgbClr val="FF0000"/>
                </a:solidFill>
              </a:rPr>
              <a:t>Objectives</a:t>
            </a:r>
            <a:r>
              <a:rPr lang="en-US" altLang="en-US"/>
              <a:t> </a:t>
            </a:r>
          </a:p>
        </p:txBody>
      </p:sp>
      <p:sp>
        <p:nvSpPr>
          <p:cNvPr id="3075" name="Content Placeholder 2">
            <a:extLst>
              <a:ext uri="{FF2B5EF4-FFF2-40B4-BE49-F238E27FC236}">
                <a16:creationId xmlns:a16="http://schemas.microsoft.com/office/drawing/2014/main" id="{3F7CD358-F950-41E2-9791-EC4CC81E2176}"/>
              </a:ext>
            </a:extLst>
          </p:cNvPr>
          <p:cNvSpPr>
            <a:spLocks noGrp="1"/>
          </p:cNvSpPr>
          <p:nvPr>
            <p:ph idx="1"/>
          </p:nvPr>
        </p:nvSpPr>
        <p:spPr>
          <a:xfrm>
            <a:off x="685800" y="1557338"/>
            <a:ext cx="7772400" cy="4876800"/>
          </a:xfrm>
        </p:spPr>
        <p:txBody>
          <a:bodyPr/>
          <a:lstStyle/>
          <a:p>
            <a:pPr marL="0" indent="0">
              <a:buFontTx/>
              <a:buNone/>
              <a:defRPr/>
            </a:pPr>
            <a:r>
              <a:rPr lang="en-US" b="1" dirty="0">
                <a:solidFill>
                  <a:schemeClr val="accent3">
                    <a:lumMod val="50000"/>
                  </a:schemeClr>
                </a:solidFill>
              </a:rPr>
              <a:t>By the end of lecture, the students will be able to:</a:t>
            </a:r>
          </a:p>
          <a:p>
            <a:pPr>
              <a:defRPr/>
            </a:pPr>
            <a:r>
              <a:rPr lang="en-US" b="1" dirty="0"/>
              <a:t>Recognize</a:t>
            </a:r>
            <a:r>
              <a:rPr lang="en-US" dirty="0"/>
              <a:t> the common drugs used in  calcium &amp; vitamin D disorders </a:t>
            </a:r>
          </a:p>
          <a:p>
            <a:pPr>
              <a:defRPr/>
            </a:pPr>
            <a:r>
              <a:rPr lang="en-US" b="1" dirty="0"/>
              <a:t>Classify </a:t>
            </a:r>
            <a:r>
              <a:rPr lang="en-US" dirty="0"/>
              <a:t>them according to sources &amp;   pharmacological effects</a:t>
            </a:r>
          </a:p>
          <a:p>
            <a:pPr>
              <a:defRPr/>
            </a:pPr>
            <a:r>
              <a:rPr lang="en-US" b="1" dirty="0"/>
              <a:t>Detail </a:t>
            </a:r>
            <a:r>
              <a:rPr lang="en-US" dirty="0"/>
              <a:t>the pharmacology of each drug regarding; mechanism, clinical utility in affecting calcium &amp; vitamin D</a:t>
            </a:r>
          </a:p>
        </p:txBody>
      </p:sp>
    </p:spTree>
  </p:cSld>
  <p:clrMapOvr>
    <a:masterClrMapping/>
  </p:clrMapOvr>
  <p:transition spd="slow">
    <p:randomBar dir="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E78B7CB5-AF99-4C7E-A6DF-4038D4508312}"/>
              </a:ext>
            </a:extLst>
          </p:cNvPr>
          <p:cNvSpPr>
            <a:spLocks noGrp="1"/>
          </p:cNvSpPr>
          <p:nvPr>
            <p:ph type="title"/>
          </p:nvPr>
        </p:nvSpPr>
        <p:spPr>
          <a:xfrm>
            <a:off x="611188" y="-100013"/>
            <a:ext cx="7772400" cy="792163"/>
          </a:xfrm>
        </p:spPr>
        <p:txBody>
          <a:bodyPr/>
          <a:lstStyle/>
          <a:p>
            <a:r>
              <a:rPr lang="en-US" altLang="en-US" b="1">
                <a:solidFill>
                  <a:srgbClr val="FF0000"/>
                </a:solidFill>
              </a:rPr>
              <a:t>Calcium and Vitamin D</a:t>
            </a:r>
          </a:p>
        </p:txBody>
      </p:sp>
      <p:pic>
        <p:nvPicPr>
          <p:cNvPr id="21507" name="Picture 2" descr="D:\images pharma lectu\Vit D and calcium.gif">
            <a:extLst>
              <a:ext uri="{FF2B5EF4-FFF2-40B4-BE49-F238E27FC236}">
                <a16:creationId xmlns:a16="http://schemas.microsoft.com/office/drawing/2014/main" id="{8FDFF4C0-0A9A-4AB4-8511-E1B6AAAB7707}"/>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79388" y="692150"/>
            <a:ext cx="8856662" cy="4679950"/>
          </a:xfrm>
          <a:noFill/>
        </p:spPr>
      </p:pic>
      <p:sp>
        <p:nvSpPr>
          <p:cNvPr id="22533" name="TextBox 5">
            <a:extLst>
              <a:ext uri="{FF2B5EF4-FFF2-40B4-BE49-F238E27FC236}">
                <a16:creationId xmlns:a16="http://schemas.microsoft.com/office/drawing/2014/main" id="{08049650-5B65-4C0D-8EA4-AB6FC8D4931C}"/>
              </a:ext>
            </a:extLst>
          </p:cNvPr>
          <p:cNvSpPr txBox="1">
            <a:spLocks noChangeArrowheads="1"/>
          </p:cNvSpPr>
          <p:nvPr/>
        </p:nvSpPr>
        <p:spPr bwMode="auto">
          <a:xfrm>
            <a:off x="3348038" y="692150"/>
            <a:ext cx="86518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sz="1600" b="1" dirty="0" err="1">
                <a:solidFill>
                  <a:schemeClr val="accent5">
                    <a:lumMod val="50000"/>
                  </a:schemeClr>
                </a:solidFill>
              </a:rPr>
              <a:t>Vit</a:t>
            </a:r>
            <a:r>
              <a:rPr lang="en-US" sz="1600" b="1" dirty="0">
                <a:solidFill>
                  <a:schemeClr val="accent5">
                    <a:lumMod val="50000"/>
                  </a:schemeClr>
                </a:solidFill>
              </a:rPr>
              <a:t> D3</a:t>
            </a:r>
          </a:p>
        </p:txBody>
      </p:sp>
      <p:sp>
        <p:nvSpPr>
          <p:cNvPr id="8" name="Rectangle 7">
            <a:extLst>
              <a:ext uri="{FF2B5EF4-FFF2-40B4-BE49-F238E27FC236}">
                <a16:creationId xmlns:a16="http://schemas.microsoft.com/office/drawing/2014/main" id="{C7F84140-5B5C-40D7-9F62-B975E1305503}"/>
              </a:ext>
            </a:extLst>
          </p:cNvPr>
          <p:cNvSpPr/>
          <p:nvPr/>
        </p:nvSpPr>
        <p:spPr>
          <a:xfrm>
            <a:off x="179388" y="5300663"/>
            <a:ext cx="8856662" cy="1554162"/>
          </a:xfrm>
          <a:prstGeom prst="rect">
            <a:avLst/>
          </a:prstGeom>
          <a:solidFill>
            <a:schemeClr val="bg1"/>
          </a:solidFill>
          <a:ln>
            <a:solidFill>
              <a:schemeClr val="accent1"/>
            </a:solidFill>
          </a:ln>
        </p:spPr>
        <p:txBody>
          <a:bodyPr>
            <a:spAutoFit/>
          </a:bodyPr>
          <a:lstStyle/>
          <a:p>
            <a:pPr>
              <a:defRPr/>
            </a:pPr>
            <a:r>
              <a:rPr lang="en-US" dirty="0"/>
              <a:t>   </a:t>
            </a:r>
            <a:r>
              <a:rPr lang="en-US" sz="2300" b="1" dirty="0">
                <a:solidFill>
                  <a:schemeClr val="accent5">
                    <a:lumMod val="50000"/>
                  </a:schemeClr>
                </a:solidFill>
              </a:rPr>
              <a:t>Vitamin D increases bone </a:t>
            </a:r>
            <a:r>
              <a:rPr lang="en-US" sz="2300" b="1" dirty="0" err="1">
                <a:solidFill>
                  <a:schemeClr val="accent5">
                    <a:lumMod val="50000"/>
                  </a:schemeClr>
                </a:solidFill>
              </a:rPr>
              <a:t>resorption</a:t>
            </a:r>
            <a:r>
              <a:rPr lang="en-US" sz="2300" b="1" dirty="0">
                <a:solidFill>
                  <a:schemeClr val="accent5">
                    <a:lumMod val="50000"/>
                  </a:schemeClr>
                </a:solidFill>
              </a:rPr>
              <a:t>, </a:t>
            </a:r>
            <a:r>
              <a:rPr lang="en-US" sz="2300" b="1" dirty="0">
                <a:solidFill>
                  <a:srgbClr val="FF0000"/>
                </a:solidFill>
              </a:rPr>
              <a:t>increases Ca</a:t>
            </a:r>
            <a:r>
              <a:rPr lang="en-US" sz="2300" b="1" baseline="30000" dirty="0">
                <a:solidFill>
                  <a:srgbClr val="FF0000"/>
                </a:solidFill>
              </a:rPr>
              <a:t>2+</a:t>
            </a:r>
            <a:r>
              <a:rPr lang="en-US" sz="2300" b="1" dirty="0">
                <a:solidFill>
                  <a:srgbClr val="FF0000"/>
                </a:solidFill>
              </a:rPr>
              <a:t> absorption from  intestine,</a:t>
            </a:r>
            <a:r>
              <a:rPr lang="en-US" sz="2300" b="1" dirty="0">
                <a:solidFill>
                  <a:schemeClr val="accent5">
                    <a:lumMod val="50000"/>
                  </a:schemeClr>
                </a:solidFill>
              </a:rPr>
              <a:t> increases renal Ca</a:t>
            </a:r>
            <a:r>
              <a:rPr lang="en-US" sz="2300" b="1" baseline="30000" dirty="0">
                <a:solidFill>
                  <a:schemeClr val="accent5">
                    <a:lumMod val="50000"/>
                  </a:schemeClr>
                </a:solidFill>
              </a:rPr>
              <a:t>2+</a:t>
            </a:r>
            <a:r>
              <a:rPr lang="en-US" sz="2300" b="1" dirty="0">
                <a:solidFill>
                  <a:schemeClr val="accent5">
                    <a:lumMod val="50000"/>
                  </a:schemeClr>
                </a:solidFill>
              </a:rPr>
              <a:t> reabsorption, and decreases the  </a:t>
            </a:r>
          </a:p>
          <a:p>
            <a:pPr>
              <a:defRPr/>
            </a:pPr>
            <a:r>
              <a:rPr lang="en-US" sz="2300" b="1" dirty="0">
                <a:solidFill>
                  <a:schemeClr val="accent5">
                    <a:lumMod val="50000"/>
                  </a:schemeClr>
                </a:solidFill>
              </a:rPr>
              <a:t>   production of PTH by the parathyroid glands. </a:t>
            </a:r>
            <a:r>
              <a:rPr lang="en-US" b="1" dirty="0">
                <a:solidFill>
                  <a:srgbClr val="FF0000"/>
                </a:solidFill>
              </a:rPr>
              <a:t>The overall effect of </a:t>
            </a:r>
          </a:p>
          <a:p>
            <a:pPr>
              <a:defRPr/>
            </a:pPr>
            <a:r>
              <a:rPr lang="en-US" b="1" dirty="0">
                <a:solidFill>
                  <a:srgbClr val="FF0000"/>
                </a:solidFill>
              </a:rPr>
              <a:t>    vitamin D is to increase plasma Ca</a:t>
            </a:r>
            <a:r>
              <a:rPr lang="en-US" b="1" baseline="30000" dirty="0">
                <a:solidFill>
                  <a:srgbClr val="FF0000"/>
                </a:solidFill>
              </a:rPr>
              <a:t>2+</a:t>
            </a:r>
            <a:r>
              <a:rPr lang="en-US" b="1" dirty="0">
                <a:solidFill>
                  <a:srgbClr val="FF0000"/>
                </a:solidFill>
              </a:rPr>
              <a:t> concentrations</a:t>
            </a:r>
            <a:r>
              <a:rPr lang="en-US" b="1" dirty="0">
                <a:solidFill>
                  <a:schemeClr val="accent5">
                    <a:lumMod val="50000"/>
                  </a:schemeClr>
                </a:solidFill>
              </a:rPr>
              <a:t>.</a:t>
            </a:r>
          </a:p>
        </p:txBody>
      </p:sp>
    </p:spTree>
  </p:cSld>
  <p:clrMapOvr>
    <a:masterClrMapping/>
  </p:clrMapOvr>
  <p:transition spd="slow">
    <p:randomBar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3">
            <a:extLst>
              <a:ext uri="{FF2B5EF4-FFF2-40B4-BE49-F238E27FC236}">
                <a16:creationId xmlns:a16="http://schemas.microsoft.com/office/drawing/2014/main" id="{B6561CDF-CAA9-4504-A210-46EA22FFCF00}"/>
              </a:ext>
            </a:extLst>
          </p:cNvPr>
          <p:cNvSpPr txBox="1">
            <a:spLocks noChangeArrowheads="1"/>
          </p:cNvSpPr>
          <p:nvPr/>
        </p:nvSpPr>
        <p:spPr bwMode="auto">
          <a:xfrm flipV="1">
            <a:off x="1066800" y="5794375"/>
            <a:ext cx="6629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endParaRPr lang="en-US" altLang="en-US" sz="2800">
              <a:latin typeface="Tahoma" panose="020B0604030504040204" pitchFamily="34" charset="0"/>
            </a:endParaRPr>
          </a:p>
        </p:txBody>
      </p:sp>
      <p:sp>
        <p:nvSpPr>
          <p:cNvPr id="22531" name="Text Box 4">
            <a:extLst>
              <a:ext uri="{FF2B5EF4-FFF2-40B4-BE49-F238E27FC236}">
                <a16:creationId xmlns:a16="http://schemas.microsoft.com/office/drawing/2014/main" id="{A739CE67-2B23-48A9-9F99-229F63221688}"/>
              </a:ext>
            </a:extLst>
          </p:cNvPr>
          <p:cNvSpPr txBox="1">
            <a:spLocks noChangeArrowheads="1"/>
          </p:cNvSpPr>
          <p:nvPr/>
        </p:nvSpPr>
        <p:spPr bwMode="auto">
          <a:xfrm>
            <a:off x="990600" y="4267200"/>
            <a:ext cx="6629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endParaRPr lang="en-US" altLang="en-US" sz="2800">
              <a:latin typeface="Tahoma" panose="020B0604030504040204" pitchFamily="34" charset="0"/>
            </a:endParaRPr>
          </a:p>
        </p:txBody>
      </p:sp>
      <p:sp>
        <p:nvSpPr>
          <p:cNvPr id="22532" name="Text Box 5">
            <a:extLst>
              <a:ext uri="{FF2B5EF4-FFF2-40B4-BE49-F238E27FC236}">
                <a16:creationId xmlns:a16="http://schemas.microsoft.com/office/drawing/2014/main" id="{9AD6B640-1042-46B3-9E85-E0D079BEBC4E}"/>
              </a:ext>
            </a:extLst>
          </p:cNvPr>
          <p:cNvSpPr txBox="1">
            <a:spLocks noChangeArrowheads="1"/>
          </p:cNvSpPr>
          <p:nvPr/>
        </p:nvSpPr>
        <p:spPr bwMode="auto">
          <a:xfrm>
            <a:off x="990600" y="2590800"/>
            <a:ext cx="6629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endParaRPr lang="en-US" altLang="en-US" sz="2800">
              <a:latin typeface="Tahoma" panose="020B0604030504040204" pitchFamily="34" charset="0"/>
            </a:endParaRPr>
          </a:p>
        </p:txBody>
      </p:sp>
      <p:sp>
        <p:nvSpPr>
          <p:cNvPr id="22533" name="Text Box 6">
            <a:extLst>
              <a:ext uri="{FF2B5EF4-FFF2-40B4-BE49-F238E27FC236}">
                <a16:creationId xmlns:a16="http://schemas.microsoft.com/office/drawing/2014/main" id="{39BA3899-B148-4570-A9FE-E8EF97C92620}"/>
              </a:ext>
            </a:extLst>
          </p:cNvPr>
          <p:cNvSpPr txBox="1">
            <a:spLocks noChangeArrowheads="1"/>
          </p:cNvSpPr>
          <p:nvPr/>
        </p:nvSpPr>
        <p:spPr bwMode="auto">
          <a:xfrm>
            <a:off x="1447800" y="2743200"/>
            <a:ext cx="5257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endParaRPr lang="en-US" altLang="en-US"/>
          </a:p>
        </p:txBody>
      </p:sp>
      <p:sp>
        <p:nvSpPr>
          <p:cNvPr id="22534" name="Text Box 7">
            <a:extLst>
              <a:ext uri="{FF2B5EF4-FFF2-40B4-BE49-F238E27FC236}">
                <a16:creationId xmlns:a16="http://schemas.microsoft.com/office/drawing/2014/main" id="{69EB68F0-FBBC-4182-9EA8-6C1B0D17798C}"/>
              </a:ext>
            </a:extLst>
          </p:cNvPr>
          <p:cNvSpPr txBox="1">
            <a:spLocks noChangeArrowheads="1"/>
          </p:cNvSpPr>
          <p:nvPr/>
        </p:nvSpPr>
        <p:spPr bwMode="auto">
          <a:xfrm>
            <a:off x="1828800" y="3048000"/>
            <a:ext cx="5486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endParaRPr lang="en-US" altLang="en-US"/>
          </a:p>
        </p:txBody>
      </p:sp>
      <p:sp>
        <p:nvSpPr>
          <p:cNvPr id="22535" name="Text Box 8">
            <a:extLst>
              <a:ext uri="{FF2B5EF4-FFF2-40B4-BE49-F238E27FC236}">
                <a16:creationId xmlns:a16="http://schemas.microsoft.com/office/drawing/2014/main" id="{581885AE-B169-4EC0-8600-DE588AE9C1E6}"/>
              </a:ext>
            </a:extLst>
          </p:cNvPr>
          <p:cNvSpPr txBox="1">
            <a:spLocks noChangeArrowheads="1"/>
          </p:cNvSpPr>
          <p:nvPr/>
        </p:nvSpPr>
        <p:spPr bwMode="auto">
          <a:xfrm>
            <a:off x="250825" y="260350"/>
            <a:ext cx="8382000" cy="272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3200" b="1">
                <a:solidFill>
                  <a:srgbClr val="FF0000"/>
                </a:solidFill>
              </a:rPr>
              <a:t>Deficiency of vitamin D leads to:</a:t>
            </a:r>
          </a:p>
          <a:p>
            <a:pPr lvl="1" eaLnBrk="1" hangingPunct="1">
              <a:spcBef>
                <a:spcPct val="50000"/>
              </a:spcBef>
              <a:buClr>
                <a:srgbClr val="00FF00"/>
              </a:buClr>
            </a:pPr>
            <a:r>
              <a:rPr lang="en-US" altLang="en-US" sz="3000" b="1">
                <a:solidFill>
                  <a:srgbClr val="000000"/>
                </a:solidFill>
              </a:rPr>
              <a:t>-Rickets in small children</a:t>
            </a:r>
          </a:p>
          <a:p>
            <a:pPr lvl="1" eaLnBrk="1" hangingPunct="1">
              <a:spcBef>
                <a:spcPct val="50000"/>
              </a:spcBef>
              <a:buClr>
                <a:srgbClr val="00FF00"/>
              </a:buClr>
            </a:pPr>
            <a:r>
              <a:rPr lang="en-US" altLang="en-US" sz="3000" b="1">
                <a:solidFill>
                  <a:srgbClr val="000000"/>
                </a:solidFill>
              </a:rPr>
              <a:t>-Osteomalacia</a:t>
            </a:r>
          </a:p>
          <a:p>
            <a:pPr lvl="1" eaLnBrk="1" hangingPunct="1">
              <a:spcBef>
                <a:spcPct val="50000"/>
              </a:spcBef>
              <a:buClr>
                <a:srgbClr val="00FF00"/>
              </a:buClr>
            </a:pPr>
            <a:r>
              <a:rPr lang="en-US" altLang="en-US" sz="3000" b="1">
                <a:solidFill>
                  <a:srgbClr val="000000"/>
                </a:solidFill>
              </a:rPr>
              <a:t>-Osteoporosis</a:t>
            </a:r>
          </a:p>
        </p:txBody>
      </p:sp>
      <p:sp>
        <p:nvSpPr>
          <p:cNvPr id="22536" name="Text Box 8">
            <a:extLst>
              <a:ext uri="{FF2B5EF4-FFF2-40B4-BE49-F238E27FC236}">
                <a16:creationId xmlns:a16="http://schemas.microsoft.com/office/drawing/2014/main" id="{91CA6E38-2600-4E27-90B7-29D87F7C198E}"/>
              </a:ext>
            </a:extLst>
          </p:cNvPr>
          <p:cNvSpPr txBox="1">
            <a:spLocks noChangeArrowheads="1"/>
          </p:cNvSpPr>
          <p:nvPr/>
        </p:nvSpPr>
        <p:spPr bwMode="auto">
          <a:xfrm>
            <a:off x="0" y="3068638"/>
            <a:ext cx="8785225" cy="335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3200" b="1">
                <a:solidFill>
                  <a:srgbClr val="FF0000"/>
                </a:solidFill>
              </a:rPr>
              <a:t> Therapeutic uses of vitamin:</a:t>
            </a:r>
          </a:p>
          <a:p>
            <a:pPr lvl="1" eaLnBrk="1" hangingPunct="1">
              <a:spcBef>
                <a:spcPct val="50000"/>
              </a:spcBef>
              <a:buClr>
                <a:srgbClr val="00FF00"/>
              </a:buClr>
            </a:pPr>
            <a:r>
              <a:rPr lang="en-US" altLang="en-US" sz="3000" b="1">
                <a:solidFill>
                  <a:srgbClr val="000000"/>
                </a:solidFill>
              </a:rPr>
              <a:t>-Rickets &amp; Osteomalacia</a:t>
            </a:r>
          </a:p>
          <a:p>
            <a:pPr lvl="1" eaLnBrk="1" hangingPunct="1">
              <a:spcBef>
                <a:spcPct val="50000"/>
              </a:spcBef>
              <a:buClr>
                <a:srgbClr val="00FF00"/>
              </a:buClr>
            </a:pPr>
            <a:r>
              <a:rPr lang="en-US" altLang="en-US" sz="3000" b="1">
                <a:solidFill>
                  <a:srgbClr val="000000"/>
                </a:solidFill>
              </a:rPr>
              <a:t>-Osteoporosis</a:t>
            </a:r>
          </a:p>
          <a:p>
            <a:pPr lvl="1" eaLnBrk="1" hangingPunct="1">
              <a:spcBef>
                <a:spcPct val="50000"/>
              </a:spcBef>
              <a:buClr>
                <a:srgbClr val="00FF00"/>
              </a:buClr>
            </a:pPr>
            <a:r>
              <a:rPr lang="en-US" altLang="en-US" sz="3000" b="1">
                <a:solidFill>
                  <a:srgbClr val="000000"/>
                </a:solidFill>
              </a:rPr>
              <a:t>-Psoriasis</a:t>
            </a:r>
          </a:p>
          <a:p>
            <a:pPr lvl="1" eaLnBrk="1" hangingPunct="1">
              <a:spcBef>
                <a:spcPct val="50000"/>
              </a:spcBef>
              <a:buClr>
                <a:srgbClr val="00FF00"/>
              </a:buClr>
            </a:pPr>
            <a:r>
              <a:rPr lang="en-US" altLang="en-US" sz="3000" b="1">
                <a:solidFill>
                  <a:srgbClr val="000000"/>
                </a:solidFill>
              </a:rPr>
              <a:t>-Cancer prevention (prostate &amp; colorectal)</a:t>
            </a:r>
          </a:p>
        </p:txBody>
      </p:sp>
    </p:spTree>
  </p:cSld>
  <p:clrMapOvr>
    <a:masterClrMapping/>
  </p:clrMapOvr>
  <p:transition spd="slow">
    <p:randomBar dir="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F32643FB-9B46-439E-AE89-9752C3A90772}"/>
              </a:ext>
            </a:extLst>
          </p:cNvPr>
          <p:cNvSpPr>
            <a:spLocks noGrp="1"/>
          </p:cNvSpPr>
          <p:nvPr>
            <p:ph type="title"/>
          </p:nvPr>
        </p:nvSpPr>
        <p:spPr>
          <a:xfrm>
            <a:off x="685800" y="115888"/>
            <a:ext cx="7772400" cy="1143000"/>
          </a:xfrm>
        </p:spPr>
        <p:txBody>
          <a:bodyPr/>
          <a:lstStyle/>
          <a:p>
            <a:r>
              <a:rPr lang="en-US" altLang="en-US" b="1"/>
              <a:t>Remember  that</a:t>
            </a:r>
            <a:endParaRPr lang="en-US" altLang="en-US"/>
          </a:p>
        </p:txBody>
      </p:sp>
      <p:sp>
        <p:nvSpPr>
          <p:cNvPr id="3" name="Content Placeholder 2">
            <a:extLst>
              <a:ext uri="{FF2B5EF4-FFF2-40B4-BE49-F238E27FC236}">
                <a16:creationId xmlns:a16="http://schemas.microsoft.com/office/drawing/2014/main" id="{A7227C22-34B9-42A4-BE4B-63F26CEA1BE1}"/>
              </a:ext>
            </a:extLst>
          </p:cNvPr>
          <p:cNvSpPr>
            <a:spLocks noGrp="1"/>
          </p:cNvSpPr>
          <p:nvPr>
            <p:ph idx="1"/>
          </p:nvPr>
        </p:nvSpPr>
        <p:spPr>
          <a:xfrm>
            <a:off x="685800" y="1125538"/>
            <a:ext cx="7772400" cy="4114800"/>
          </a:xfrm>
        </p:spPr>
        <p:txBody>
          <a:bodyPr/>
          <a:lstStyle/>
          <a:p>
            <a:pPr>
              <a:defRPr/>
            </a:pPr>
            <a:r>
              <a:rPr lang="en-US" dirty="0">
                <a:solidFill>
                  <a:srgbClr val="FF0000"/>
                </a:solidFill>
              </a:rPr>
              <a:t>1,25-dihydroxyvitamin D (</a:t>
            </a:r>
            <a:r>
              <a:rPr lang="en-US" dirty="0" err="1">
                <a:solidFill>
                  <a:srgbClr val="FF0000"/>
                </a:solidFill>
              </a:rPr>
              <a:t>calcitriol</a:t>
            </a:r>
            <a:r>
              <a:rPr lang="en-US" dirty="0">
                <a:solidFill>
                  <a:srgbClr val="FF0000"/>
                </a:solidFill>
              </a:rPr>
              <a:t>) </a:t>
            </a:r>
            <a:r>
              <a:rPr lang="en-US" dirty="0"/>
              <a:t>is The most active form of vitamin D.</a:t>
            </a:r>
          </a:p>
          <a:p>
            <a:pPr>
              <a:defRPr/>
            </a:pPr>
            <a:r>
              <a:rPr lang="es-ES" dirty="0"/>
              <a:t>25-hydroxyvitamin D (</a:t>
            </a:r>
            <a:r>
              <a:rPr lang="es-ES" dirty="0" err="1"/>
              <a:t>calcidiol</a:t>
            </a:r>
            <a:r>
              <a:rPr lang="es-ES" dirty="0"/>
              <a:t>, 25-hydroxycholecalciferol): </a:t>
            </a:r>
            <a:r>
              <a:rPr lang="es-ES" dirty="0" err="1"/>
              <a:t>an</a:t>
            </a:r>
            <a:r>
              <a:rPr lang="es-ES" dirty="0"/>
              <a:t> inactive</a:t>
            </a:r>
          </a:p>
          <a:p>
            <a:pPr marL="0" indent="0">
              <a:buFontTx/>
              <a:buNone/>
              <a:defRPr/>
            </a:pPr>
            <a:r>
              <a:rPr lang="en-US" dirty="0"/>
              <a:t>    form of vitamin D.</a:t>
            </a:r>
          </a:p>
          <a:p>
            <a:pPr>
              <a:defRPr/>
            </a:pPr>
            <a:r>
              <a:rPr lang="en-US" dirty="0">
                <a:solidFill>
                  <a:srgbClr val="FF0000"/>
                </a:solidFill>
              </a:rPr>
              <a:t>1alpha-hydroxylase: </a:t>
            </a:r>
            <a:r>
              <a:rPr lang="en-US" dirty="0"/>
              <a:t>The enzyme that converts the inactive form of vitamin D.</a:t>
            </a:r>
          </a:p>
          <a:p>
            <a:pPr marL="0" indent="0">
              <a:buFontTx/>
              <a:buNone/>
              <a:defRPr/>
            </a:pPr>
            <a:r>
              <a:rPr lang="en-US" dirty="0"/>
              <a:t>.</a:t>
            </a:r>
          </a:p>
        </p:txBody>
      </p:sp>
    </p:spTree>
  </p:cSld>
  <p:clrMapOvr>
    <a:masterClrMapping/>
  </p:clrMapOvr>
  <p:transition spd="slow">
    <p:randomBar dir="ver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42EF095C-2D5D-4C95-9FFA-18D30D37BA37}"/>
              </a:ext>
            </a:extLst>
          </p:cNvPr>
          <p:cNvSpPr>
            <a:spLocks noGrp="1" noChangeArrowheads="1"/>
          </p:cNvSpPr>
          <p:nvPr>
            <p:ph type="title"/>
          </p:nvPr>
        </p:nvSpPr>
        <p:spPr>
          <a:xfrm>
            <a:off x="685800" y="0"/>
            <a:ext cx="7772400" cy="1143000"/>
          </a:xfrm>
        </p:spPr>
        <p:txBody>
          <a:bodyPr/>
          <a:lstStyle/>
          <a:p>
            <a:pPr eaLnBrk="1" hangingPunct="1"/>
            <a:r>
              <a:rPr lang="en-US" altLang="zh-TW" b="1">
                <a:solidFill>
                  <a:srgbClr val="FF0000"/>
                </a:solidFill>
                <a:ea typeface="PMingLiU" panose="02020500000000000000" pitchFamily="18" charset="-120"/>
              </a:rPr>
              <a:t>Vitamin D </a:t>
            </a:r>
            <a:endParaRPr lang="zh-TW" altLang="en-US" b="1">
              <a:ea typeface="PMingLiU" panose="02020500000000000000" pitchFamily="18" charset="-120"/>
            </a:endParaRPr>
          </a:p>
        </p:txBody>
      </p:sp>
      <p:sp>
        <p:nvSpPr>
          <p:cNvPr id="20483" name="Rectangle 3">
            <a:extLst>
              <a:ext uri="{FF2B5EF4-FFF2-40B4-BE49-F238E27FC236}">
                <a16:creationId xmlns:a16="http://schemas.microsoft.com/office/drawing/2014/main" id="{F21DF588-717D-43F1-A5C5-770FF338A2E1}"/>
              </a:ext>
            </a:extLst>
          </p:cNvPr>
          <p:cNvSpPr>
            <a:spLocks noGrp="1" noChangeArrowheads="1"/>
          </p:cNvSpPr>
          <p:nvPr>
            <p:ph type="body" idx="1"/>
          </p:nvPr>
        </p:nvSpPr>
        <p:spPr>
          <a:xfrm>
            <a:off x="179388" y="1320800"/>
            <a:ext cx="8278812" cy="6429375"/>
          </a:xfrm>
        </p:spPr>
        <p:txBody>
          <a:bodyPr/>
          <a:lstStyle/>
          <a:p>
            <a:pPr>
              <a:defRPr/>
            </a:pPr>
            <a:r>
              <a:rPr lang="en-US" altLang="zh-TW" b="1" dirty="0" err="1">
                <a:ea typeface="PMingLiU" pitchFamily="18" charset="-120"/>
              </a:rPr>
              <a:t>Cholecalciferol</a:t>
            </a:r>
            <a:r>
              <a:rPr lang="en-US" altLang="zh-TW" b="1" dirty="0">
                <a:ea typeface="PMingLiU" pitchFamily="18" charset="-120"/>
              </a:rPr>
              <a:t> (</a:t>
            </a:r>
            <a:r>
              <a:rPr lang="en-US" altLang="zh-TW" b="1" dirty="0">
                <a:solidFill>
                  <a:srgbClr val="FF0000"/>
                </a:solidFill>
                <a:ea typeface="PMingLiU" pitchFamily="18" charset="-120"/>
              </a:rPr>
              <a:t>Vitamin D3</a:t>
            </a:r>
            <a:r>
              <a:rPr lang="en-US" altLang="zh-TW" b="1" dirty="0">
                <a:ea typeface="PMingLiU" pitchFamily="18" charset="-120"/>
              </a:rPr>
              <a:t>) in skin</a:t>
            </a:r>
          </a:p>
          <a:p>
            <a:pPr>
              <a:defRPr/>
            </a:pPr>
            <a:r>
              <a:rPr lang="en-US" altLang="zh-TW" b="1" dirty="0">
                <a:ea typeface="PMingLiU" pitchFamily="18" charset="-120"/>
              </a:rPr>
              <a:t> </a:t>
            </a:r>
            <a:r>
              <a:rPr lang="en-US" altLang="zh-TW" b="1" dirty="0" err="1">
                <a:ea typeface="PMingLiU" pitchFamily="18" charset="-120"/>
              </a:rPr>
              <a:t>Ergocalciferol</a:t>
            </a:r>
            <a:r>
              <a:rPr lang="en-US" altLang="zh-TW" b="1" dirty="0">
                <a:ea typeface="PMingLiU" pitchFamily="18" charset="-120"/>
              </a:rPr>
              <a:t> (</a:t>
            </a:r>
            <a:r>
              <a:rPr lang="en-US" altLang="zh-TW" b="1" dirty="0">
                <a:solidFill>
                  <a:srgbClr val="FF0000"/>
                </a:solidFill>
                <a:ea typeface="PMingLiU" pitchFamily="18" charset="-120"/>
              </a:rPr>
              <a:t>Vitamin D2</a:t>
            </a:r>
            <a:r>
              <a:rPr lang="en-US" altLang="zh-TW" b="1" dirty="0">
                <a:ea typeface="PMingLiU" pitchFamily="18" charset="-120"/>
              </a:rPr>
              <a:t>) in plants</a:t>
            </a:r>
          </a:p>
          <a:p>
            <a:pPr>
              <a:defRPr/>
            </a:pPr>
            <a:r>
              <a:rPr lang="en-US" altLang="zh-TW" b="1" dirty="0" err="1">
                <a:solidFill>
                  <a:schemeClr val="accent5">
                    <a:lumMod val="50000"/>
                  </a:schemeClr>
                </a:solidFill>
                <a:ea typeface="PMingLiU" pitchFamily="18" charset="-120"/>
              </a:rPr>
              <a:t>Vit</a:t>
            </a:r>
            <a:r>
              <a:rPr lang="en-US" altLang="zh-TW" b="1" dirty="0">
                <a:solidFill>
                  <a:schemeClr val="accent5">
                    <a:lumMod val="50000"/>
                  </a:schemeClr>
                </a:solidFill>
                <a:ea typeface="PMingLiU" pitchFamily="18" charset="-120"/>
              </a:rPr>
              <a:t> D2 and </a:t>
            </a:r>
            <a:r>
              <a:rPr lang="en-US" altLang="zh-TW" b="1" dirty="0" err="1">
                <a:solidFill>
                  <a:schemeClr val="accent5">
                    <a:lumMod val="50000"/>
                  </a:schemeClr>
                </a:solidFill>
                <a:ea typeface="PMingLiU" pitchFamily="18" charset="-120"/>
              </a:rPr>
              <a:t>Vit</a:t>
            </a:r>
            <a:r>
              <a:rPr lang="en-US" altLang="zh-TW" b="1" dirty="0">
                <a:solidFill>
                  <a:schemeClr val="accent5">
                    <a:lumMod val="50000"/>
                  </a:schemeClr>
                </a:solidFill>
                <a:ea typeface="PMingLiU" pitchFamily="18" charset="-120"/>
              </a:rPr>
              <a:t> D3 have equal biological activities. </a:t>
            </a:r>
            <a:endParaRPr lang="en-US" altLang="zh-TW" b="1" dirty="0">
              <a:ea typeface="PMingLiU" pitchFamily="18" charset="-120"/>
            </a:endParaRPr>
          </a:p>
          <a:p>
            <a:pPr>
              <a:defRPr/>
            </a:pPr>
            <a:r>
              <a:rPr lang="en-US" altLang="zh-TW" b="1" dirty="0">
                <a:ea typeface="PMingLiU" pitchFamily="18" charset="-120"/>
              </a:rPr>
              <a:t> </a:t>
            </a:r>
            <a:r>
              <a:rPr lang="en-US" altLang="zh-TW" b="1" dirty="0">
                <a:solidFill>
                  <a:schemeClr val="accent6">
                    <a:lumMod val="75000"/>
                  </a:schemeClr>
                </a:solidFill>
                <a:ea typeface="PMingLiU" pitchFamily="18" charset="-120"/>
              </a:rPr>
              <a:t>Vitamin D2 </a:t>
            </a:r>
            <a:r>
              <a:rPr lang="en-US" altLang="zh-TW" b="1" dirty="0">
                <a:ea typeface="PMingLiU" pitchFamily="18" charset="-120"/>
              </a:rPr>
              <a:t>is the </a:t>
            </a:r>
            <a:r>
              <a:rPr lang="en-US" altLang="zh-TW" b="1" dirty="0">
                <a:solidFill>
                  <a:schemeClr val="bg1">
                    <a:lumMod val="50000"/>
                  </a:schemeClr>
                </a:solidFill>
                <a:ea typeface="PMingLiU" pitchFamily="18" charset="-120"/>
              </a:rPr>
              <a:t>prescription form of vitamin D </a:t>
            </a:r>
            <a:r>
              <a:rPr lang="en-US" altLang="zh-TW" b="1" dirty="0">
                <a:ea typeface="PMingLiU" pitchFamily="18" charset="-120"/>
              </a:rPr>
              <a:t>&amp; is also used as food additive (milk).</a:t>
            </a:r>
          </a:p>
          <a:p>
            <a:pPr>
              <a:defRPr/>
            </a:pPr>
            <a:r>
              <a:rPr lang="en-US" altLang="zh-TW" b="1" dirty="0">
                <a:ea typeface="PMingLiU" pitchFamily="18" charset="-120"/>
              </a:rPr>
              <a:t> </a:t>
            </a:r>
            <a:r>
              <a:rPr lang="en-US" altLang="zh-TW" b="1" dirty="0">
                <a:solidFill>
                  <a:schemeClr val="accent6">
                    <a:lumMod val="75000"/>
                  </a:schemeClr>
                </a:solidFill>
                <a:ea typeface="PMingLiU" pitchFamily="18" charset="-120"/>
              </a:rPr>
              <a:t>Vitamin D3 </a:t>
            </a:r>
            <a:r>
              <a:rPr lang="en-US" altLang="zh-TW" b="1" dirty="0">
                <a:ea typeface="PMingLiU" pitchFamily="18" charset="-120"/>
              </a:rPr>
              <a:t>is usually for vitamin D- fortified milk &amp; foods &amp; also available in drug combination products.</a:t>
            </a:r>
          </a:p>
        </p:txBody>
      </p:sp>
    </p:spTree>
  </p:cSld>
  <p:clrMapOvr>
    <a:masterClrMapping/>
  </p:clrMapOvr>
  <p:transition spd="slow">
    <p:randomBar dir="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3DEE17A0-8AB7-4A3F-B346-438DCE463091}"/>
              </a:ext>
            </a:extLst>
          </p:cNvPr>
          <p:cNvSpPr>
            <a:spLocks noGrp="1" noChangeArrowheads="1"/>
          </p:cNvSpPr>
          <p:nvPr>
            <p:ph type="title"/>
          </p:nvPr>
        </p:nvSpPr>
        <p:spPr>
          <a:xfrm>
            <a:off x="685800" y="269875"/>
            <a:ext cx="7772400" cy="1143000"/>
          </a:xfrm>
          <a:noFill/>
          <a:extLst>
            <a:ext uri="{91240B29-F687-4F45-9708-019B960494DF}">
              <a14:hiddenLine xmlns:a14="http://schemas.microsoft.com/office/drawing/2010/main" w="9525" cap="flat" cmpd="sng">
                <a:solidFill>
                  <a:schemeClr val="tx1"/>
                </a:solidFill>
                <a:prstDash val="solid"/>
                <a:miter lim="800000"/>
                <a:headEnd/>
                <a:tailEnd/>
              </a14:hiddenLine>
            </a:ext>
          </a:extLst>
        </p:spPr>
        <p:txBody>
          <a:bodyPr/>
          <a:lstStyle/>
          <a:p>
            <a:r>
              <a:rPr lang="en-US" altLang="en-US" sz="4000" b="1">
                <a:solidFill>
                  <a:srgbClr val="FF0000"/>
                </a:solidFill>
                <a:cs typeface="Times New Roman" panose="02020603050405020304" pitchFamily="18" charset="0"/>
              </a:rPr>
              <a:t>Calcitonin</a:t>
            </a:r>
          </a:p>
        </p:txBody>
      </p:sp>
      <p:sp>
        <p:nvSpPr>
          <p:cNvPr id="38915" name="Rectangle 3">
            <a:extLst>
              <a:ext uri="{FF2B5EF4-FFF2-40B4-BE49-F238E27FC236}">
                <a16:creationId xmlns:a16="http://schemas.microsoft.com/office/drawing/2014/main" id="{08FA9ACE-16DB-41EA-9CE5-26BD6AD692F9}"/>
              </a:ext>
            </a:extLst>
          </p:cNvPr>
          <p:cNvSpPr>
            <a:spLocks noGrp="1" noChangeArrowheads="1"/>
          </p:cNvSpPr>
          <p:nvPr>
            <p:ph type="body" idx="1"/>
          </p:nvPr>
        </p:nvSpPr>
        <p:spPr>
          <a:xfrm>
            <a:off x="107950" y="1268413"/>
            <a:ext cx="8640763" cy="4114800"/>
          </a:xfrm>
        </p:spPr>
        <p:txBody>
          <a:bodyPr/>
          <a:lstStyle/>
          <a:p>
            <a:pPr>
              <a:defRPr/>
            </a:pPr>
            <a:r>
              <a:rPr lang="en-US" sz="3600" dirty="0">
                <a:cs typeface="Times New Roman" pitchFamily="18" charset="0"/>
              </a:rPr>
              <a:t> </a:t>
            </a:r>
            <a:r>
              <a:rPr lang="en-US" sz="2800" b="1" dirty="0">
                <a:cs typeface="Times New Roman" pitchFamily="18" charset="0"/>
              </a:rPr>
              <a:t>Calcitonin is synthesized and secreted by </a:t>
            </a:r>
            <a:r>
              <a:rPr lang="en-US" sz="2800" b="1" dirty="0"/>
              <a:t>the </a:t>
            </a:r>
            <a:r>
              <a:rPr lang="en-US" sz="2800" b="1" dirty="0" err="1"/>
              <a:t>parafollicular</a:t>
            </a:r>
            <a:r>
              <a:rPr lang="en-US" sz="2800" b="1" dirty="0"/>
              <a:t> cells (C cells) of the thyroid gland. It is released when there is </a:t>
            </a:r>
            <a:r>
              <a:rPr lang="en-US" sz="2800" b="1" dirty="0">
                <a:cs typeface="Times New Roman" pitchFamily="18" charset="0"/>
              </a:rPr>
              <a:t>a </a:t>
            </a:r>
            <a:r>
              <a:rPr lang="en-US" sz="2800" b="1" u="sng" dirty="0">
                <a:solidFill>
                  <a:srgbClr val="FF0000"/>
                </a:solidFill>
                <a:cs typeface="Times New Roman" pitchFamily="18" charset="0"/>
              </a:rPr>
              <a:t>rise in plasma Ca</a:t>
            </a:r>
            <a:r>
              <a:rPr lang="en-US" sz="2800" b="1" u="sng" baseline="30000" dirty="0">
                <a:solidFill>
                  <a:srgbClr val="FF0000"/>
                </a:solidFill>
                <a:cs typeface="Times New Roman" pitchFamily="18" charset="0"/>
              </a:rPr>
              <a:t>2+</a:t>
            </a:r>
            <a:r>
              <a:rPr lang="en-US" sz="2800" b="1" u="sng" dirty="0">
                <a:solidFill>
                  <a:srgbClr val="FF0000"/>
                </a:solidFill>
                <a:cs typeface="Times New Roman" pitchFamily="18" charset="0"/>
              </a:rPr>
              <a:t> levels</a:t>
            </a:r>
          </a:p>
          <a:p>
            <a:pPr>
              <a:defRPr/>
            </a:pPr>
            <a:r>
              <a:rPr lang="en-US" sz="2800" dirty="0">
                <a:cs typeface="Times New Roman" pitchFamily="18" charset="0"/>
              </a:rPr>
              <a:t>While </a:t>
            </a:r>
            <a:r>
              <a:rPr lang="en-US" sz="2800" b="1" u="sng" dirty="0">
                <a:solidFill>
                  <a:schemeClr val="bg1">
                    <a:lumMod val="50000"/>
                  </a:schemeClr>
                </a:solidFill>
                <a:cs typeface="Times New Roman" pitchFamily="18" charset="0"/>
              </a:rPr>
              <a:t>PTH and vitamin D act to increase plasma Ca</a:t>
            </a:r>
            <a:r>
              <a:rPr lang="en-US" sz="2800" b="1" u="sng" baseline="30000" dirty="0">
                <a:solidFill>
                  <a:schemeClr val="bg1">
                    <a:lumMod val="50000"/>
                  </a:schemeClr>
                </a:solidFill>
                <a:cs typeface="Times New Roman" pitchFamily="18" charset="0"/>
              </a:rPr>
              <a:t>2+</a:t>
            </a:r>
            <a:r>
              <a:rPr lang="en-US" sz="2800" dirty="0">
                <a:cs typeface="Times New Roman" pitchFamily="18" charset="0"/>
              </a:rPr>
              <a:t>, only </a:t>
            </a:r>
            <a:r>
              <a:rPr lang="en-US" sz="2800" b="1" u="sng" dirty="0">
                <a:solidFill>
                  <a:schemeClr val="accent5">
                    <a:lumMod val="50000"/>
                  </a:schemeClr>
                </a:solidFill>
                <a:cs typeface="Times New Roman" pitchFamily="18" charset="0"/>
              </a:rPr>
              <a:t>calcitonin causes a decrease in plasma Ca</a:t>
            </a:r>
            <a:r>
              <a:rPr lang="en-US" sz="2800" b="1" u="sng" baseline="30000" dirty="0">
                <a:solidFill>
                  <a:schemeClr val="accent5">
                    <a:lumMod val="50000"/>
                  </a:schemeClr>
                </a:solidFill>
                <a:cs typeface="Times New Roman" pitchFamily="18" charset="0"/>
              </a:rPr>
              <a:t>2+</a:t>
            </a:r>
          </a:p>
          <a:p>
            <a:pPr>
              <a:defRPr/>
            </a:pPr>
            <a:r>
              <a:rPr lang="en-US" sz="2800" kern="1200" dirty="0"/>
              <a:t> Calcitonin protects against development of </a:t>
            </a:r>
            <a:r>
              <a:rPr lang="en-US" sz="2800" b="1" kern="1200" dirty="0" err="1">
                <a:solidFill>
                  <a:srgbClr val="FF0000"/>
                </a:solidFill>
              </a:rPr>
              <a:t>hypercalcemia</a:t>
            </a:r>
            <a:r>
              <a:rPr lang="en-US" sz="2800" kern="1200" dirty="0"/>
              <a:t> </a:t>
            </a:r>
            <a:r>
              <a:rPr lang="en-US" sz="2800" dirty="0"/>
              <a:t>caused by a variety of conditions, including </a:t>
            </a:r>
            <a:r>
              <a:rPr lang="en-US" sz="2800" dirty="0">
                <a:solidFill>
                  <a:schemeClr val="bg2">
                    <a:lumMod val="60000"/>
                    <a:lumOff val="40000"/>
                  </a:schemeClr>
                </a:solidFill>
              </a:rPr>
              <a:t>increased calcium absorption </a:t>
            </a:r>
            <a:r>
              <a:rPr lang="en-US" sz="2800" dirty="0"/>
              <a:t>(milk-alkali syndrome) and </a:t>
            </a:r>
            <a:r>
              <a:rPr lang="en-US" sz="2800" dirty="0">
                <a:solidFill>
                  <a:schemeClr val="bg2">
                    <a:lumMod val="60000"/>
                    <a:lumOff val="40000"/>
                  </a:schemeClr>
                </a:solidFill>
              </a:rPr>
              <a:t>decreased calcium excretion         (</a:t>
            </a:r>
            <a:r>
              <a:rPr lang="en-US" sz="2800" dirty="0"/>
              <a:t>thiazide use</a:t>
            </a:r>
            <a:r>
              <a:rPr lang="en-US" sz="2800" dirty="0">
                <a:solidFill>
                  <a:schemeClr val="bg2">
                    <a:lumMod val="60000"/>
                    <a:lumOff val="40000"/>
                  </a:schemeClr>
                </a:solidFill>
              </a:rPr>
              <a:t>).</a:t>
            </a:r>
          </a:p>
          <a:p>
            <a:pPr>
              <a:defRPr/>
            </a:pPr>
            <a:endParaRPr lang="en-US" sz="2800" dirty="0">
              <a:cs typeface="Times New Roman" pitchFamily="18" charset="0"/>
            </a:endParaRPr>
          </a:p>
          <a:p>
            <a:pPr marL="0" indent="0">
              <a:lnSpc>
                <a:spcPct val="90000"/>
              </a:lnSpc>
              <a:buFontTx/>
              <a:buNone/>
              <a:defRPr/>
            </a:pPr>
            <a:endParaRPr lang="en-US" sz="2000" dirty="0">
              <a:cs typeface="Times New Roman" pitchFamily="18" charset="0"/>
            </a:endParaRPr>
          </a:p>
        </p:txBody>
      </p:sp>
    </p:spTree>
  </p:cSld>
  <p:clrMapOvr>
    <a:masterClrMapping/>
  </p:clrMapOvr>
  <p:transition spd="slow">
    <p:randomBar dir="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CB72C7F3-44EF-43E7-9EA0-263ECB8A49F9}"/>
              </a:ext>
            </a:extLst>
          </p:cNvPr>
          <p:cNvSpPr>
            <a:spLocks noGrp="1"/>
          </p:cNvSpPr>
          <p:nvPr>
            <p:ph type="title"/>
          </p:nvPr>
        </p:nvSpPr>
        <p:spPr>
          <a:xfrm>
            <a:off x="457200" y="333375"/>
            <a:ext cx="8229600" cy="1066800"/>
          </a:xfrm>
        </p:spPr>
        <p:txBody>
          <a:bodyPr/>
          <a:lstStyle/>
          <a:p>
            <a:r>
              <a:rPr lang="en-US" altLang="en-US" b="1">
                <a:solidFill>
                  <a:srgbClr val="FF0000"/>
                </a:solidFill>
              </a:rPr>
              <a:t>Calcitonin </a:t>
            </a:r>
            <a:r>
              <a:rPr lang="en-US" altLang="en-US"/>
              <a:t> </a:t>
            </a:r>
          </a:p>
        </p:txBody>
      </p:sp>
      <p:sp>
        <p:nvSpPr>
          <p:cNvPr id="26627" name="Content Placeholder 2">
            <a:extLst>
              <a:ext uri="{FF2B5EF4-FFF2-40B4-BE49-F238E27FC236}">
                <a16:creationId xmlns:a16="http://schemas.microsoft.com/office/drawing/2014/main" id="{6E72E501-E660-45FF-AEC6-4D14D564C3A5}"/>
              </a:ext>
            </a:extLst>
          </p:cNvPr>
          <p:cNvSpPr>
            <a:spLocks noGrp="1"/>
          </p:cNvSpPr>
          <p:nvPr>
            <p:ph idx="1"/>
          </p:nvPr>
        </p:nvSpPr>
        <p:spPr>
          <a:xfrm>
            <a:off x="304800" y="1447800"/>
            <a:ext cx="8534400" cy="2743200"/>
          </a:xfrm>
        </p:spPr>
        <p:txBody>
          <a:bodyPr/>
          <a:lstStyle/>
          <a:p>
            <a:pPr>
              <a:defRPr/>
            </a:pPr>
            <a:r>
              <a:rPr lang="en-US" dirty="0"/>
              <a:t> Calcitonin does not appear to be critical for the regulation of calcium homeostasis even if thyroid gland is removed.</a:t>
            </a:r>
          </a:p>
          <a:p>
            <a:pPr marL="0" indent="0">
              <a:buFontTx/>
              <a:buNone/>
              <a:defRPr/>
            </a:pPr>
            <a:endParaRPr lang="en-US" dirty="0"/>
          </a:p>
        </p:txBody>
      </p:sp>
      <p:pic>
        <p:nvPicPr>
          <p:cNvPr id="26628" name="Picture 3" descr="D:\3ed year\pharma reaserch\calcium_homeostasis.jpg">
            <a:extLst>
              <a:ext uri="{FF2B5EF4-FFF2-40B4-BE49-F238E27FC236}">
                <a16:creationId xmlns:a16="http://schemas.microsoft.com/office/drawing/2014/main" id="{92BC6417-7412-474D-9799-AFE25241F7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45804"/>
          <a:stretch>
            <a:fillRect/>
          </a:stretch>
        </p:blipFill>
        <p:spPr bwMode="auto">
          <a:xfrm>
            <a:off x="1187450" y="2997200"/>
            <a:ext cx="6986588" cy="359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randomBar dir="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6A54714A-F805-4F24-AFC0-5D30115C4DE5}"/>
              </a:ext>
            </a:extLst>
          </p:cNvPr>
          <p:cNvSpPr>
            <a:spLocks noGrp="1" noChangeArrowheads="1"/>
          </p:cNvSpPr>
          <p:nvPr>
            <p:ph type="title"/>
          </p:nvPr>
        </p:nvSpPr>
        <p:spPr>
          <a:xfrm>
            <a:off x="685800" y="0"/>
            <a:ext cx="7772400" cy="1857375"/>
          </a:xfrm>
        </p:spPr>
        <p:txBody>
          <a:bodyPr/>
          <a:lstStyle/>
          <a:p>
            <a:pPr eaLnBrk="1" hangingPunct="1"/>
            <a:r>
              <a:rPr lang="en-US" altLang="zh-TW" b="1">
                <a:solidFill>
                  <a:srgbClr val="FF0000"/>
                </a:solidFill>
                <a:ea typeface="PMingLiU" panose="02020500000000000000" pitchFamily="18" charset="-120"/>
              </a:rPr>
              <a:t>Effects of   calcitonin </a:t>
            </a:r>
            <a:endParaRPr lang="zh-TW" altLang="en-US" b="1">
              <a:solidFill>
                <a:srgbClr val="FF0000"/>
              </a:solidFill>
              <a:ea typeface="PMingLiU" panose="02020500000000000000" pitchFamily="18" charset="-120"/>
            </a:endParaRPr>
          </a:p>
        </p:txBody>
      </p:sp>
      <p:sp>
        <p:nvSpPr>
          <p:cNvPr id="31747" name="Rectangle 3">
            <a:extLst>
              <a:ext uri="{FF2B5EF4-FFF2-40B4-BE49-F238E27FC236}">
                <a16:creationId xmlns:a16="http://schemas.microsoft.com/office/drawing/2014/main" id="{8975BBF8-8E82-4E88-98A1-845751493E86}"/>
              </a:ext>
            </a:extLst>
          </p:cNvPr>
          <p:cNvSpPr>
            <a:spLocks noGrp="1" noChangeArrowheads="1"/>
          </p:cNvSpPr>
          <p:nvPr>
            <p:ph type="body" idx="1"/>
          </p:nvPr>
        </p:nvSpPr>
        <p:spPr>
          <a:xfrm>
            <a:off x="395288" y="1484313"/>
            <a:ext cx="8062912" cy="4114800"/>
          </a:xfrm>
        </p:spPr>
        <p:txBody>
          <a:bodyPr/>
          <a:lstStyle/>
          <a:p>
            <a:pPr marL="0" indent="0" eaLnBrk="1" hangingPunct="1">
              <a:buFontTx/>
              <a:buNone/>
              <a:defRPr/>
            </a:pPr>
            <a:r>
              <a:rPr lang="en-US" b="1" dirty="0">
                <a:solidFill>
                  <a:schemeClr val="accent5">
                    <a:lumMod val="50000"/>
                  </a:schemeClr>
                </a:solidFill>
                <a:cs typeface="Times New Roman" pitchFamily="18" charset="0"/>
              </a:rPr>
              <a:t>The major effect of calcitonin administration is </a:t>
            </a:r>
            <a:r>
              <a:rPr lang="en-US" b="1" dirty="0">
                <a:solidFill>
                  <a:srgbClr val="FF0000"/>
                </a:solidFill>
                <a:cs typeface="Times New Roman" pitchFamily="18" charset="0"/>
              </a:rPr>
              <a:t>a rapid fall in Ca</a:t>
            </a:r>
            <a:r>
              <a:rPr lang="en-US" b="1" baseline="30000" dirty="0">
                <a:solidFill>
                  <a:srgbClr val="FF0000"/>
                </a:solidFill>
                <a:cs typeface="Times New Roman" pitchFamily="18" charset="0"/>
              </a:rPr>
              <a:t>2+</a:t>
            </a:r>
            <a:r>
              <a:rPr lang="en-US" b="1" dirty="0">
                <a:solidFill>
                  <a:srgbClr val="FF0000"/>
                </a:solidFill>
                <a:cs typeface="Times New Roman" pitchFamily="18" charset="0"/>
              </a:rPr>
              <a:t> </a:t>
            </a:r>
            <a:r>
              <a:rPr lang="en-US" b="1" dirty="0">
                <a:solidFill>
                  <a:schemeClr val="bg1">
                    <a:lumMod val="50000"/>
                  </a:schemeClr>
                </a:solidFill>
                <a:cs typeface="Times New Roman" pitchFamily="18" charset="0"/>
              </a:rPr>
              <a:t>caused </a:t>
            </a:r>
            <a:r>
              <a:rPr lang="en-US" b="1" dirty="0">
                <a:solidFill>
                  <a:schemeClr val="accent5">
                    <a:lumMod val="50000"/>
                  </a:schemeClr>
                </a:solidFill>
                <a:cs typeface="Times New Roman" pitchFamily="18" charset="0"/>
              </a:rPr>
              <a:t>by: </a:t>
            </a:r>
            <a:endParaRPr lang="en-US" altLang="zh-TW" b="1" dirty="0">
              <a:solidFill>
                <a:schemeClr val="accent5">
                  <a:lumMod val="50000"/>
                </a:schemeClr>
              </a:solidFill>
              <a:ea typeface="PMingLiU" pitchFamily="18" charset="-120"/>
            </a:endParaRPr>
          </a:p>
          <a:p>
            <a:pPr>
              <a:defRPr/>
            </a:pPr>
            <a:r>
              <a:rPr lang="en-US" dirty="0">
                <a:cs typeface="Times New Roman" pitchFamily="18" charset="0"/>
              </a:rPr>
              <a:t> </a:t>
            </a:r>
            <a:r>
              <a:rPr lang="en-US" b="1" dirty="0">
                <a:cs typeface="Times New Roman" pitchFamily="18" charset="0"/>
              </a:rPr>
              <a:t>I</a:t>
            </a:r>
            <a:r>
              <a:rPr lang="en-US" b="1" dirty="0">
                <a:solidFill>
                  <a:schemeClr val="bg1">
                    <a:lumMod val="10000"/>
                  </a:schemeClr>
                </a:solidFill>
                <a:ea typeface="PMingLiU" pitchFamily="18" charset="-120"/>
              </a:rPr>
              <a:t>nhibiting</a:t>
            </a:r>
            <a:r>
              <a:rPr lang="en-US" dirty="0">
                <a:cs typeface="Times New Roman" pitchFamily="18" charset="0"/>
              </a:rPr>
              <a:t> </a:t>
            </a:r>
            <a:r>
              <a:rPr lang="en-US" altLang="zh-TW" b="1" dirty="0">
                <a:solidFill>
                  <a:schemeClr val="bg1">
                    <a:lumMod val="10000"/>
                  </a:schemeClr>
                </a:solidFill>
                <a:ea typeface="PMingLiU" pitchFamily="18" charset="-120"/>
              </a:rPr>
              <a:t>bone resorption by </a:t>
            </a:r>
            <a:r>
              <a:rPr lang="en-US" altLang="zh-TW" b="1" dirty="0">
                <a:solidFill>
                  <a:srgbClr val="FF0000"/>
                </a:solidFill>
                <a:ea typeface="PMingLiU" pitchFamily="18" charset="-120"/>
              </a:rPr>
              <a:t>inhibiting osteoclast </a:t>
            </a:r>
            <a:r>
              <a:rPr lang="en-US" altLang="zh-TW" b="1" dirty="0">
                <a:solidFill>
                  <a:schemeClr val="bg1">
                    <a:lumMod val="10000"/>
                  </a:schemeClr>
                </a:solidFill>
                <a:ea typeface="PMingLiU" pitchFamily="18" charset="-120"/>
              </a:rPr>
              <a:t>activity. </a:t>
            </a:r>
            <a:r>
              <a:rPr lang="en-US" b="1" dirty="0">
                <a:solidFill>
                  <a:schemeClr val="bg1">
                    <a:lumMod val="50000"/>
                  </a:schemeClr>
                </a:solidFill>
              </a:rPr>
              <a:t>The osteoclast bone cells appear to be a particular target of calcitonin</a:t>
            </a:r>
            <a:endParaRPr lang="en-US" altLang="zh-TW" b="1" dirty="0">
              <a:solidFill>
                <a:schemeClr val="bg1">
                  <a:lumMod val="50000"/>
                </a:schemeClr>
              </a:solidFill>
              <a:ea typeface="PMingLiU" pitchFamily="18" charset="-120"/>
            </a:endParaRPr>
          </a:p>
          <a:p>
            <a:pPr eaLnBrk="1" hangingPunct="1">
              <a:defRPr/>
            </a:pPr>
            <a:r>
              <a:rPr lang="en-US" altLang="zh-TW" b="1" dirty="0">
                <a:solidFill>
                  <a:schemeClr val="bg1">
                    <a:lumMod val="10000"/>
                  </a:schemeClr>
                </a:solidFill>
                <a:ea typeface="PMingLiU" pitchFamily="18" charset="-120"/>
              </a:rPr>
              <a:t>Decreasing reabsorption of </a:t>
            </a:r>
            <a:r>
              <a:rPr lang="en-US" altLang="zh-TW" b="1" dirty="0">
                <a:solidFill>
                  <a:srgbClr val="FF0000"/>
                </a:solidFill>
                <a:ea typeface="PMingLiU" pitchFamily="18" charset="-120"/>
              </a:rPr>
              <a:t>Ca</a:t>
            </a:r>
            <a:r>
              <a:rPr lang="en-US" altLang="zh-TW" b="1" baseline="30000" dirty="0">
                <a:solidFill>
                  <a:srgbClr val="FF0000"/>
                </a:solidFill>
                <a:ea typeface="PMingLiU" pitchFamily="18" charset="-120"/>
              </a:rPr>
              <a:t>2+</a:t>
            </a:r>
            <a:r>
              <a:rPr lang="en-US" altLang="zh-TW" b="1" dirty="0">
                <a:solidFill>
                  <a:srgbClr val="FF0000"/>
                </a:solidFill>
                <a:ea typeface="PMingLiU" pitchFamily="18" charset="-120"/>
              </a:rPr>
              <a:t> &amp; PO</a:t>
            </a:r>
            <a:r>
              <a:rPr lang="en-US" altLang="zh-TW" b="1" baseline="-25000" dirty="0">
                <a:solidFill>
                  <a:srgbClr val="FF0000"/>
                </a:solidFill>
                <a:ea typeface="PMingLiU" pitchFamily="18" charset="-120"/>
              </a:rPr>
              <a:t>4</a:t>
            </a:r>
            <a:r>
              <a:rPr lang="en-US" altLang="zh-TW" b="1" dirty="0">
                <a:solidFill>
                  <a:srgbClr val="FF0000"/>
                </a:solidFill>
                <a:ea typeface="PMingLiU" pitchFamily="18" charset="-120"/>
              </a:rPr>
              <a:t> </a:t>
            </a:r>
            <a:r>
              <a:rPr lang="en-US" altLang="zh-TW" b="1" dirty="0">
                <a:solidFill>
                  <a:schemeClr val="bg1">
                    <a:lumMod val="10000"/>
                  </a:schemeClr>
                </a:solidFill>
                <a:ea typeface="PMingLiU" pitchFamily="18" charset="-120"/>
              </a:rPr>
              <a:t>by the </a:t>
            </a:r>
            <a:r>
              <a:rPr lang="en-US" altLang="zh-TW" b="1" dirty="0">
                <a:solidFill>
                  <a:schemeClr val="bg1">
                    <a:lumMod val="50000"/>
                  </a:schemeClr>
                </a:solidFill>
              </a:rPr>
              <a:t>kidney</a:t>
            </a:r>
            <a:r>
              <a:rPr lang="en-US" altLang="zh-TW" b="1" dirty="0">
                <a:solidFill>
                  <a:schemeClr val="bg1">
                    <a:lumMod val="10000"/>
                  </a:schemeClr>
                </a:solidFill>
                <a:ea typeface="PMingLiU" pitchFamily="18" charset="-120"/>
              </a:rPr>
              <a:t>, thus </a:t>
            </a:r>
            <a:r>
              <a:rPr lang="en-US" altLang="zh-TW" b="1" dirty="0">
                <a:solidFill>
                  <a:srgbClr val="FF0000"/>
                </a:solidFill>
                <a:ea typeface="PMingLiU" pitchFamily="18" charset="-120"/>
              </a:rPr>
              <a:t>increasing their excretion </a:t>
            </a:r>
          </a:p>
          <a:p>
            <a:pPr eaLnBrk="1" hangingPunct="1">
              <a:defRPr/>
            </a:pPr>
            <a:endParaRPr lang="en-US" altLang="zh-TW" b="1" dirty="0">
              <a:ea typeface="PMingLiU" pitchFamily="18" charset="-120"/>
            </a:endParaRPr>
          </a:p>
          <a:p>
            <a:pPr eaLnBrk="1" hangingPunct="1">
              <a:buFontTx/>
              <a:buNone/>
              <a:defRPr/>
            </a:pPr>
            <a:endParaRPr lang="en-US" altLang="zh-TW" b="1" dirty="0">
              <a:ea typeface="PMingLiU" pitchFamily="18" charset="-120"/>
            </a:endParaRPr>
          </a:p>
          <a:p>
            <a:pPr eaLnBrk="1" hangingPunct="1">
              <a:defRPr/>
            </a:pPr>
            <a:endParaRPr lang="zh-TW" altLang="en-US" dirty="0">
              <a:ea typeface="PMingLiU" pitchFamily="18" charset="-120"/>
            </a:endParaRPr>
          </a:p>
        </p:txBody>
      </p:sp>
    </p:spTree>
  </p:cSld>
  <p:clrMapOvr>
    <a:masterClrMapping/>
  </p:clrMapOvr>
  <p:transition spd="slow">
    <p:randomBar dir="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E8AB29FA-97B3-4AD5-9E36-1A379413715A}"/>
              </a:ext>
            </a:extLst>
          </p:cNvPr>
          <p:cNvSpPr>
            <a:spLocks noGrp="1" noChangeArrowheads="1"/>
          </p:cNvSpPr>
          <p:nvPr>
            <p:ph type="title"/>
          </p:nvPr>
        </p:nvSpPr>
        <p:spPr>
          <a:xfrm>
            <a:off x="533400" y="0"/>
            <a:ext cx="7772400" cy="1143000"/>
          </a:xfrm>
        </p:spPr>
        <p:txBody>
          <a:bodyPr/>
          <a:lstStyle/>
          <a:p>
            <a:pPr eaLnBrk="1" hangingPunct="1"/>
            <a:br>
              <a:rPr lang="en-US" altLang="zh-TW" sz="3200" b="1">
                <a:solidFill>
                  <a:srgbClr val="FF0000"/>
                </a:solidFill>
                <a:ea typeface="PMingLiU" panose="02020500000000000000" pitchFamily="18" charset="-120"/>
              </a:rPr>
            </a:br>
            <a:r>
              <a:rPr lang="en-US" altLang="zh-TW" sz="3200" b="1">
                <a:solidFill>
                  <a:srgbClr val="FF0000"/>
                </a:solidFill>
                <a:ea typeface="PMingLiU" panose="02020500000000000000" pitchFamily="18" charset="-120"/>
              </a:rPr>
              <a:t>Clinical uses of  Calcitonin</a:t>
            </a:r>
            <a:endParaRPr lang="zh-TW" altLang="en-US" sz="3200" b="1">
              <a:solidFill>
                <a:srgbClr val="FF0000"/>
              </a:solidFill>
              <a:ea typeface="PMingLiU" panose="02020500000000000000" pitchFamily="18" charset="-120"/>
            </a:endParaRPr>
          </a:p>
        </p:txBody>
      </p:sp>
      <p:sp>
        <p:nvSpPr>
          <p:cNvPr id="28675" name="Rectangle 3">
            <a:extLst>
              <a:ext uri="{FF2B5EF4-FFF2-40B4-BE49-F238E27FC236}">
                <a16:creationId xmlns:a16="http://schemas.microsoft.com/office/drawing/2014/main" id="{9ABEA208-4E3B-4A38-8D7D-30D61BF80952}"/>
              </a:ext>
            </a:extLst>
          </p:cNvPr>
          <p:cNvSpPr>
            <a:spLocks noGrp="1" noChangeArrowheads="1"/>
          </p:cNvSpPr>
          <p:nvPr>
            <p:ph type="body" idx="1"/>
          </p:nvPr>
        </p:nvSpPr>
        <p:spPr>
          <a:xfrm>
            <a:off x="250825" y="1412875"/>
            <a:ext cx="8348663" cy="4256088"/>
          </a:xfrm>
        </p:spPr>
        <p:txBody>
          <a:bodyPr/>
          <a:lstStyle/>
          <a:p>
            <a:pPr marL="0" indent="0" eaLnBrk="1" hangingPunct="1">
              <a:spcBef>
                <a:spcPct val="30000"/>
              </a:spcBef>
              <a:buSzTx/>
              <a:buFontTx/>
              <a:buNone/>
              <a:defRPr/>
            </a:pPr>
            <a:r>
              <a:rPr lang="en-US" altLang="zh-TW" sz="3000" b="1" dirty="0">
                <a:ea typeface="PMingLiU" pitchFamily="18" charset="-120"/>
              </a:rPr>
              <a:t> </a:t>
            </a:r>
            <a:r>
              <a:rPr lang="en-US" sz="3000" b="1" dirty="0">
                <a:solidFill>
                  <a:schemeClr val="accent5">
                    <a:lumMod val="50000"/>
                  </a:schemeClr>
                </a:solidFill>
                <a:cs typeface="Times New Roman" pitchFamily="18" charset="0"/>
              </a:rPr>
              <a:t>Used clinically in treatment of </a:t>
            </a:r>
            <a:r>
              <a:rPr lang="en-US" sz="3000" b="1" dirty="0">
                <a:solidFill>
                  <a:srgbClr val="FF0000"/>
                </a:solidFill>
                <a:cs typeface="Times New Roman" pitchFamily="18" charset="0"/>
              </a:rPr>
              <a:t>hypercalcemia </a:t>
            </a:r>
            <a:r>
              <a:rPr lang="en-US" sz="3000" b="1" dirty="0">
                <a:solidFill>
                  <a:schemeClr val="accent5">
                    <a:lumMod val="50000"/>
                  </a:schemeClr>
                </a:solidFill>
                <a:cs typeface="Times New Roman" pitchFamily="18" charset="0"/>
              </a:rPr>
              <a:t>and in certain bone diseases in which sustained reduction of osteoclastic resorption is therapeutically advantageous </a:t>
            </a:r>
            <a:endParaRPr lang="en-US" altLang="zh-TW" sz="3000" b="1" dirty="0">
              <a:solidFill>
                <a:schemeClr val="accent5">
                  <a:lumMod val="50000"/>
                </a:schemeClr>
              </a:solidFill>
              <a:ea typeface="PMingLiU" pitchFamily="18" charset="-120"/>
            </a:endParaRPr>
          </a:p>
          <a:p>
            <a:pPr lvl="1" eaLnBrk="1" hangingPunct="1">
              <a:defRPr/>
            </a:pPr>
            <a:r>
              <a:rPr lang="en-US" altLang="zh-TW" sz="3000" b="1" dirty="0">
                <a:solidFill>
                  <a:srgbClr val="FF0000"/>
                </a:solidFill>
                <a:ea typeface="PMingLiU" pitchFamily="18" charset="-120"/>
              </a:rPr>
              <a:t>Osteoporosis </a:t>
            </a:r>
            <a:r>
              <a:rPr lang="en-US" altLang="zh-TW" sz="3000" b="1" dirty="0">
                <a:ea typeface="PMingLiU" pitchFamily="18" charset="-120"/>
              </a:rPr>
              <a:t>(major indication; alternative to other drugs).</a:t>
            </a:r>
          </a:p>
          <a:p>
            <a:pPr lvl="1" eaLnBrk="1" hangingPunct="1">
              <a:defRPr/>
            </a:pPr>
            <a:r>
              <a:rPr lang="en-US" altLang="zh-TW" sz="3000" b="1" dirty="0" err="1">
                <a:solidFill>
                  <a:srgbClr val="FF0000"/>
                </a:solidFill>
                <a:ea typeface="PMingLiU" pitchFamily="18" charset="-120"/>
              </a:rPr>
              <a:t>Hypercalcemia</a:t>
            </a:r>
            <a:r>
              <a:rPr lang="en-US" altLang="zh-TW" sz="3000" b="1" dirty="0">
                <a:ea typeface="PMingLiU" pitchFamily="18" charset="-120"/>
              </a:rPr>
              <a:t> (</a:t>
            </a:r>
            <a:r>
              <a:rPr lang="en-US" sz="3000" dirty="0"/>
              <a:t>short-term treatment of </a:t>
            </a:r>
            <a:r>
              <a:rPr lang="en-US" sz="3000" dirty="0" err="1"/>
              <a:t>hypercalcemia</a:t>
            </a:r>
            <a:r>
              <a:rPr lang="en-US" sz="3000" dirty="0"/>
              <a:t> of malignancy), Paget's disease.</a:t>
            </a:r>
          </a:p>
          <a:p>
            <a:pPr lvl="1" eaLnBrk="1" hangingPunct="1">
              <a:defRPr/>
            </a:pPr>
            <a:r>
              <a:rPr lang="en-US" altLang="zh-TW" sz="3000" b="1" dirty="0">
                <a:solidFill>
                  <a:srgbClr val="FF0000"/>
                </a:solidFill>
                <a:ea typeface="PMingLiU" pitchFamily="18" charset="-120"/>
              </a:rPr>
              <a:t> </a:t>
            </a:r>
            <a:r>
              <a:rPr lang="en-US" altLang="zh-TW" sz="3000" b="1" dirty="0">
                <a:solidFill>
                  <a:schemeClr val="accent5">
                    <a:lumMod val="50000"/>
                  </a:schemeClr>
                </a:solidFill>
                <a:ea typeface="+mn-ea"/>
                <a:cs typeface="Times New Roman" pitchFamily="18" charset="0"/>
              </a:rPr>
              <a:t>It has lower efficacy compared to other drugs.</a:t>
            </a:r>
          </a:p>
          <a:p>
            <a:pPr marL="457200" lvl="1" indent="0" eaLnBrk="1" hangingPunct="1">
              <a:buFontTx/>
              <a:buNone/>
              <a:defRPr/>
            </a:pPr>
            <a:endParaRPr lang="zh-TW" altLang="en-US" sz="3600" dirty="0">
              <a:ea typeface="PMingLiU" pitchFamily="18" charset="-120"/>
            </a:endParaRPr>
          </a:p>
        </p:txBody>
      </p:sp>
    </p:spTree>
  </p:cSld>
  <p:clrMapOvr>
    <a:masterClrMapping/>
  </p:clrMapOvr>
  <p:transition spd="slow">
    <p:randomBar dir="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A8AA309C-3948-4885-9238-8613DE63ADD3}"/>
              </a:ext>
            </a:extLst>
          </p:cNvPr>
          <p:cNvSpPr>
            <a:spLocks noGrp="1" noChangeArrowheads="1"/>
          </p:cNvSpPr>
          <p:nvPr>
            <p:ph type="title"/>
          </p:nvPr>
        </p:nvSpPr>
        <p:spPr>
          <a:xfrm>
            <a:off x="685800" y="0"/>
            <a:ext cx="7772400" cy="1752600"/>
          </a:xfrm>
        </p:spPr>
        <p:txBody>
          <a:bodyPr/>
          <a:lstStyle/>
          <a:p>
            <a:pPr marL="571500" indent="-571500" algn="l" eaLnBrk="1" hangingPunct="1">
              <a:buFont typeface="Wingdings" pitchFamily="2" charset="2"/>
              <a:buChar char="Ø"/>
              <a:defRPr/>
            </a:pPr>
            <a:br>
              <a:rPr lang="en-US" altLang="zh-TW" b="1" dirty="0">
                <a:ea typeface="PMingLiU" pitchFamily="18" charset="-120"/>
              </a:rPr>
            </a:br>
            <a:br>
              <a:rPr lang="en-US" altLang="zh-TW" b="1" dirty="0">
                <a:ea typeface="PMingLiU" pitchFamily="18" charset="-120"/>
              </a:rPr>
            </a:br>
            <a:br>
              <a:rPr lang="en-US" altLang="zh-TW" b="1" dirty="0">
                <a:ea typeface="PMingLiU" pitchFamily="18" charset="-120"/>
              </a:rPr>
            </a:br>
            <a:br>
              <a:rPr lang="en-US" altLang="zh-TW" b="1" dirty="0">
                <a:ea typeface="PMingLiU" pitchFamily="18" charset="-120"/>
              </a:rPr>
            </a:br>
            <a:br>
              <a:rPr lang="en-US" altLang="zh-TW" b="1" dirty="0">
                <a:ea typeface="PMingLiU" pitchFamily="18" charset="-120"/>
              </a:rPr>
            </a:br>
            <a:br>
              <a:rPr lang="en-US" altLang="zh-TW" b="1" dirty="0">
                <a:ea typeface="PMingLiU" pitchFamily="18" charset="-120"/>
              </a:rPr>
            </a:br>
            <a:br>
              <a:rPr lang="en-US" altLang="zh-TW" b="1" dirty="0">
                <a:ea typeface="PMingLiU" pitchFamily="18" charset="-120"/>
              </a:rPr>
            </a:br>
            <a:br>
              <a:rPr lang="en-US" altLang="zh-TW" b="1" dirty="0">
                <a:ea typeface="PMingLiU" pitchFamily="18" charset="-120"/>
              </a:rPr>
            </a:br>
            <a:br>
              <a:rPr lang="en-US" altLang="zh-TW" b="1" dirty="0">
                <a:ea typeface="PMingLiU" pitchFamily="18" charset="-120"/>
              </a:rPr>
            </a:br>
            <a:br>
              <a:rPr lang="en-US" altLang="zh-TW" b="1" dirty="0">
                <a:ea typeface="PMingLiU" pitchFamily="18" charset="-120"/>
              </a:rPr>
            </a:br>
            <a:br>
              <a:rPr lang="en-US" altLang="zh-TW" b="1" dirty="0">
                <a:ea typeface="PMingLiU" pitchFamily="18" charset="-120"/>
              </a:rPr>
            </a:br>
            <a:r>
              <a:rPr lang="en-US" altLang="zh-TW" sz="3600" b="1" dirty="0">
                <a:solidFill>
                  <a:srgbClr val="FF0000"/>
                </a:solidFill>
                <a:ea typeface="PMingLiU" pitchFamily="18" charset="-120"/>
              </a:rPr>
              <a:t>Routes of administration</a:t>
            </a:r>
            <a:br>
              <a:rPr lang="en-US" altLang="zh-TW" sz="3600" b="1" dirty="0">
                <a:solidFill>
                  <a:srgbClr val="FF0000"/>
                </a:solidFill>
                <a:ea typeface="PMingLiU" pitchFamily="18" charset="-120"/>
              </a:rPr>
            </a:br>
            <a:br>
              <a:rPr lang="en-US" altLang="zh-TW" sz="3200" b="1" dirty="0">
                <a:solidFill>
                  <a:srgbClr val="FF0000"/>
                </a:solidFill>
                <a:ea typeface="PMingLiU" pitchFamily="18" charset="-120"/>
              </a:rPr>
            </a:br>
            <a:r>
              <a:rPr lang="en-US" altLang="zh-TW" sz="3200" b="1" dirty="0">
                <a:ea typeface="PMingLiU" pitchFamily="18" charset="-120"/>
              </a:rPr>
              <a:t> </a:t>
            </a:r>
            <a:r>
              <a:rPr lang="en-US" altLang="zh-TW" sz="3200" b="1" dirty="0">
                <a:solidFill>
                  <a:schemeClr val="accent5">
                    <a:lumMod val="50000"/>
                  </a:schemeClr>
                </a:solidFill>
                <a:ea typeface="PMingLiU" pitchFamily="18" charset="-120"/>
              </a:rPr>
              <a:t>S.C., Nasal spray  or solution </a:t>
            </a:r>
            <a:r>
              <a:rPr lang="en-US" altLang="zh-TW" sz="3200" b="1" kern="1200" dirty="0">
                <a:solidFill>
                  <a:schemeClr val="accent5">
                    <a:lumMod val="50000"/>
                  </a:schemeClr>
                </a:solidFill>
              </a:rPr>
              <a:t>(</a:t>
            </a:r>
            <a:r>
              <a:rPr lang="en-US" sz="3200" b="1" kern="1200" dirty="0">
                <a:solidFill>
                  <a:schemeClr val="accent5">
                    <a:lumMod val="50000"/>
                  </a:schemeClr>
                </a:solidFill>
              </a:rPr>
              <a:t>Calcitonin Salmon ) </a:t>
            </a:r>
            <a:r>
              <a:rPr lang="en-US" altLang="zh-TW" sz="3200" dirty="0">
                <a:ea typeface="PMingLiU" pitchFamily="18" charset="-120"/>
              </a:rPr>
              <a:t>has more affinity towards human calcitonin receptors</a:t>
            </a:r>
            <a:br>
              <a:rPr lang="en-US" altLang="zh-TW" sz="3200" dirty="0">
                <a:ea typeface="PMingLiU" pitchFamily="18" charset="-120"/>
              </a:rPr>
            </a:br>
            <a:br>
              <a:rPr lang="en-US" altLang="zh-TW" sz="3200" dirty="0">
                <a:ea typeface="PMingLiU" pitchFamily="18" charset="-120"/>
              </a:rPr>
            </a:br>
            <a:r>
              <a:rPr lang="en-US" altLang="zh-TW" sz="3200" b="1" dirty="0">
                <a:solidFill>
                  <a:srgbClr val="FF0000"/>
                </a:solidFill>
                <a:ea typeface="PMingLiU" pitchFamily="18" charset="-120"/>
              </a:rPr>
              <a:t>Adverse effects </a:t>
            </a:r>
            <a:br>
              <a:rPr lang="en-US" altLang="zh-TW" sz="3200" b="1" dirty="0">
                <a:solidFill>
                  <a:srgbClr val="FF0000"/>
                </a:solidFill>
                <a:ea typeface="PMingLiU" pitchFamily="18" charset="-120"/>
              </a:rPr>
            </a:br>
            <a:r>
              <a:rPr lang="en-US" altLang="zh-TW" sz="3200" b="1" dirty="0">
                <a:solidFill>
                  <a:schemeClr val="accent5">
                    <a:lumMod val="50000"/>
                  </a:schemeClr>
                </a:solidFill>
                <a:ea typeface="PMingLiU" pitchFamily="18" charset="-120"/>
              </a:rPr>
              <a:t>-</a:t>
            </a:r>
            <a:r>
              <a:rPr lang="en-US" altLang="zh-TW" sz="3200" dirty="0">
                <a:ea typeface="PMingLiU" pitchFamily="18" charset="-120"/>
              </a:rPr>
              <a:t>Nausea </a:t>
            </a:r>
            <a:br>
              <a:rPr lang="en-US" altLang="zh-TW" sz="3200" dirty="0">
                <a:ea typeface="PMingLiU" pitchFamily="18" charset="-120"/>
              </a:rPr>
            </a:br>
            <a:r>
              <a:rPr lang="en-US" altLang="zh-TW" sz="3200" dirty="0">
                <a:ea typeface="PMingLiU" pitchFamily="18" charset="-120"/>
              </a:rPr>
              <a:t>-Local inflammation at site of injection</a:t>
            </a:r>
            <a:br>
              <a:rPr lang="en-US" altLang="zh-TW" sz="3200" dirty="0">
                <a:ea typeface="PMingLiU" pitchFamily="18" charset="-120"/>
              </a:rPr>
            </a:br>
            <a:r>
              <a:rPr lang="en-US" altLang="zh-TW" sz="3200" dirty="0">
                <a:ea typeface="PMingLiU" pitchFamily="18" charset="-120"/>
              </a:rPr>
              <a:t>-Flushing of face &amp; hands</a:t>
            </a:r>
            <a:br>
              <a:rPr lang="en-US" altLang="zh-TW" sz="3200" dirty="0">
                <a:ea typeface="PMingLiU" pitchFamily="18" charset="-120"/>
              </a:rPr>
            </a:br>
            <a:r>
              <a:rPr lang="en-US" altLang="zh-TW" sz="3200" dirty="0">
                <a:ea typeface="PMingLiU" pitchFamily="18" charset="-120"/>
              </a:rPr>
              <a:t>-Nasal irritation </a:t>
            </a:r>
            <a:br>
              <a:rPr lang="en-US" altLang="zh-TW" dirty="0">
                <a:ea typeface="PMingLiU" pitchFamily="18" charset="-120"/>
              </a:rPr>
            </a:br>
            <a:br>
              <a:rPr lang="en-US" altLang="zh-TW" sz="3200" b="1" dirty="0">
                <a:solidFill>
                  <a:srgbClr val="FF0000"/>
                </a:solidFill>
                <a:ea typeface="PMingLiU" pitchFamily="18" charset="-120"/>
              </a:rPr>
            </a:br>
            <a:br>
              <a:rPr lang="en-US" altLang="zh-TW" sz="3200" b="1" dirty="0">
                <a:solidFill>
                  <a:srgbClr val="FF0000"/>
                </a:solidFill>
                <a:ea typeface="PMingLiU" pitchFamily="18" charset="-120"/>
              </a:rPr>
            </a:br>
            <a:br>
              <a:rPr lang="en-US" altLang="zh-TW" sz="3200" b="1" dirty="0">
                <a:solidFill>
                  <a:srgbClr val="FF0000"/>
                </a:solidFill>
                <a:ea typeface="PMingLiU" pitchFamily="18" charset="-120"/>
              </a:rPr>
            </a:br>
            <a:br>
              <a:rPr lang="en-US" altLang="zh-TW" sz="3200" b="1" dirty="0">
                <a:solidFill>
                  <a:srgbClr val="FF0000"/>
                </a:solidFill>
                <a:ea typeface="PMingLiU" pitchFamily="18" charset="-120"/>
              </a:rPr>
            </a:br>
            <a:br>
              <a:rPr lang="en-US" altLang="zh-TW" sz="3200" b="1" dirty="0">
                <a:solidFill>
                  <a:srgbClr val="FF0000"/>
                </a:solidFill>
                <a:ea typeface="PMingLiU" pitchFamily="18" charset="-120"/>
              </a:rPr>
            </a:br>
            <a:endParaRPr lang="zh-TW" altLang="en-US" dirty="0">
              <a:ea typeface="PMingLiU" pitchFamily="18" charset="-120"/>
            </a:endParaRPr>
          </a:p>
        </p:txBody>
      </p:sp>
    </p:spTree>
  </p:cSld>
  <p:clrMapOvr>
    <a:masterClrMapping/>
  </p:clrMapOvr>
  <p:transition spd="slow">
    <p:randomBar dir="ver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a:extLst>
              <a:ext uri="{FF2B5EF4-FFF2-40B4-BE49-F238E27FC236}">
                <a16:creationId xmlns:a16="http://schemas.microsoft.com/office/drawing/2014/main" id="{378F8FDE-85E9-4152-A656-BFEBCDB003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F021AC54-20CC-4C0F-8DB0-2EB9BB32362F}"/>
              </a:ext>
            </a:extLst>
          </p:cNvPr>
          <p:cNvSpPr>
            <a:spLocks noGrp="1"/>
          </p:cNvSpPr>
          <p:nvPr>
            <p:ph type="title"/>
          </p:nvPr>
        </p:nvSpPr>
        <p:spPr>
          <a:xfrm>
            <a:off x="685800" y="188913"/>
            <a:ext cx="7772400" cy="1143000"/>
          </a:xfrm>
        </p:spPr>
        <p:txBody>
          <a:bodyPr/>
          <a:lstStyle/>
          <a:p>
            <a:r>
              <a:rPr lang="en-US" altLang="en-US" b="1">
                <a:solidFill>
                  <a:srgbClr val="FF0000"/>
                </a:solidFill>
              </a:rPr>
              <a:t>Calcium Metabolism</a:t>
            </a:r>
          </a:p>
        </p:txBody>
      </p:sp>
      <p:sp>
        <p:nvSpPr>
          <p:cNvPr id="3" name="Content Placeholder 2">
            <a:extLst>
              <a:ext uri="{FF2B5EF4-FFF2-40B4-BE49-F238E27FC236}">
                <a16:creationId xmlns:a16="http://schemas.microsoft.com/office/drawing/2014/main" id="{7A913476-1CE0-4EE6-9B96-439E37D12427}"/>
              </a:ext>
            </a:extLst>
          </p:cNvPr>
          <p:cNvSpPr>
            <a:spLocks noGrp="1"/>
          </p:cNvSpPr>
          <p:nvPr>
            <p:ph idx="1"/>
          </p:nvPr>
        </p:nvSpPr>
        <p:spPr>
          <a:xfrm>
            <a:off x="250825" y="1341438"/>
            <a:ext cx="8497888" cy="4114800"/>
          </a:xfrm>
        </p:spPr>
        <p:txBody>
          <a:bodyPr/>
          <a:lstStyle/>
          <a:p>
            <a:pPr>
              <a:defRPr/>
            </a:pPr>
            <a:r>
              <a:rPr lang="en-US" sz="3000" dirty="0"/>
              <a:t> </a:t>
            </a:r>
            <a:r>
              <a:rPr lang="en-US" dirty="0"/>
              <a:t>Calcium plays an essential role in many cellular processes, including muscle contraction, hormone secretion, cell proliferation, and gene expression.</a:t>
            </a:r>
          </a:p>
          <a:p>
            <a:pPr>
              <a:defRPr/>
            </a:pPr>
            <a:r>
              <a:rPr lang="en-US" dirty="0"/>
              <a:t>Calcium balance is a dynamic process that reflects a balance between calcium absorption by the </a:t>
            </a:r>
            <a:r>
              <a:rPr lang="en-US" b="1" dirty="0">
                <a:solidFill>
                  <a:schemeClr val="accent6">
                    <a:lumMod val="75000"/>
                  </a:schemeClr>
                </a:solidFill>
                <a:ea typeface="PMingLiU" pitchFamily="18" charset="-120"/>
              </a:rPr>
              <a:t>intestinal tract, </a:t>
            </a:r>
            <a:r>
              <a:rPr lang="en-US" dirty="0"/>
              <a:t>calcium excretion by the </a:t>
            </a:r>
            <a:r>
              <a:rPr lang="en-US" b="1" dirty="0">
                <a:solidFill>
                  <a:schemeClr val="accent6">
                    <a:lumMod val="75000"/>
                  </a:schemeClr>
                </a:solidFill>
                <a:ea typeface="PMingLiU" pitchFamily="18" charset="-120"/>
              </a:rPr>
              <a:t>kidney</a:t>
            </a:r>
            <a:r>
              <a:rPr lang="en-US" dirty="0"/>
              <a:t>, and release and uptake of calcium by </a:t>
            </a:r>
            <a:r>
              <a:rPr lang="en-US" b="1" dirty="0">
                <a:solidFill>
                  <a:schemeClr val="accent6">
                    <a:lumMod val="75000"/>
                  </a:schemeClr>
                </a:solidFill>
                <a:ea typeface="PMingLiU" pitchFamily="18" charset="-120"/>
              </a:rPr>
              <a:t>bone</a:t>
            </a:r>
            <a:r>
              <a:rPr lang="en-US" dirty="0"/>
              <a:t> during bone formation and </a:t>
            </a:r>
            <a:r>
              <a:rPr lang="en-US" dirty="0" err="1"/>
              <a:t>resorption</a:t>
            </a:r>
            <a:r>
              <a:rPr lang="en-US" dirty="0"/>
              <a:t>.</a:t>
            </a:r>
          </a:p>
          <a:p>
            <a:pPr>
              <a:defRPr/>
            </a:pPr>
            <a:endParaRPr lang="en-US" dirty="0"/>
          </a:p>
        </p:txBody>
      </p:sp>
    </p:spTree>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a:extLst>
              <a:ext uri="{FF2B5EF4-FFF2-40B4-BE49-F238E27FC236}">
                <a16:creationId xmlns:a16="http://schemas.microsoft.com/office/drawing/2014/main" id="{CB5BCD53-3475-4AF4-A66E-F11CB587F07A}"/>
              </a:ext>
            </a:extLst>
          </p:cNvPr>
          <p:cNvSpPr>
            <a:spLocks noGrp="1" noChangeArrowheads="1"/>
          </p:cNvSpPr>
          <p:nvPr>
            <p:ph type="body" idx="1"/>
          </p:nvPr>
        </p:nvSpPr>
        <p:spPr>
          <a:xfrm>
            <a:off x="611188" y="393700"/>
            <a:ext cx="7772400" cy="4114800"/>
          </a:xfrm>
        </p:spPr>
        <p:txBody>
          <a:bodyPr/>
          <a:lstStyle/>
          <a:p>
            <a:pPr eaLnBrk="1" hangingPunct="1">
              <a:lnSpc>
                <a:spcPct val="90000"/>
              </a:lnSpc>
              <a:buFontTx/>
              <a:buNone/>
              <a:defRPr/>
            </a:pPr>
            <a:r>
              <a:rPr lang="en-US" b="1" dirty="0">
                <a:solidFill>
                  <a:schemeClr val="accent3">
                    <a:lumMod val="50000"/>
                  </a:schemeClr>
                </a:solidFill>
              </a:rPr>
              <a:t>Three principal hormones</a:t>
            </a:r>
            <a:r>
              <a:rPr lang="en-US" dirty="0"/>
              <a:t> </a:t>
            </a:r>
            <a:r>
              <a:rPr lang="en-US" b="1" dirty="0"/>
              <a:t>regulate </a:t>
            </a:r>
            <a:r>
              <a:rPr lang="en-US" altLang="zh-TW" b="1" dirty="0">
                <a:solidFill>
                  <a:schemeClr val="accent1">
                    <a:lumMod val="75000"/>
                  </a:schemeClr>
                </a:solidFill>
                <a:ea typeface="PMingLiU" pitchFamily="18" charset="-120"/>
              </a:rPr>
              <a:t>Ca</a:t>
            </a:r>
            <a:r>
              <a:rPr lang="en-US" altLang="zh-TW" b="1" baseline="30000" dirty="0">
                <a:solidFill>
                  <a:schemeClr val="accent1">
                    <a:lumMod val="75000"/>
                  </a:schemeClr>
                </a:solidFill>
                <a:ea typeface="PMingLiU" pitchFamily="18" charset="-120"/>
              </a:rPr>
              <a:t>2+</a:t>
            </a:r>
            <a:r>
              <a:rPr lang="en-US" b="1" dirty="0">
                <a:solidFill>
                  <a:schemeClr val="accent5">
                    <a:lumMod val="50000"/>
                  </a:schemeClr>
                </a:solidFill>
                <a:ea typeface="PMingLiU" pitchFamily="18" charset="-120"/>
              </a:rPr>
              <a:t> </a:t>
            </a:r>
            <a:r>
              <a:rPr lang="en-US" b="1" dirty="0"/>
              <a:t>homeostasis</a:t>
            </a:r>
          </a:p>
          <a:p>
            <a:pPr eaLnBrk="1" hangingPunct="1">
              <a:lnSpc>
                <a:spcPct val="90000"/>
              </a:lnSpc>
              <a:buFont typeface="Wingdings" pitchFamily="2" charset="2"/>
              <a:buChar char="Ø"/>
              <a:defRPr/>
            </a:pPr>
            <a:r>
              <a:rPr lang="en-US" b="1" dirty="0">
                <a:solidFill>
                  <a:srgbClr val="FF0000"/>
                </a:solidFill>
                <a:ea typeface="PMingLiU" pitchFamily="18" charset="-120"/>
              </a:rPr>
              <a:t>Parathyroid hormone (PTH</a:t>
            </a:r>
            <a:r>
              <a:rPr lang="en-US" b="1" dirty="0">
                <a:ea typeface="PMingLiU" pitchFamily="18" charset="-120"/>
              </a:rPr>
              <a:t>)</a:t>
            </a:r>
          </a:p>
          <a:p>
            <a:pPr eaLnBrk="1" hangingPunct="1">
              <a:lnSpc>
                <a:spcPct val="90000"/>
              </a:lnSpc>
              <a:buFont typeface="Wingdings" pitchFamily="2" charset="2"/>
              <a:buChar char="Ø"/>
              <a:defRPr/>
            </a:pPr>
            <a:r>
              <a:rPr lang="en-US" b="1" dirty="0">
                <a:solidFill>
                  <a:schemeClr val="accent6">
                    <a:lumMod val="75000"/>
                  </a:schemeClr>
                </a:solidFill>
                <a:ea typeface="PMingLiU" pitchFamily="18" charset="-120"/>
              </a:rPr>
              <a:t> </a:t>
            </a:r>
            <a:r>
              <a:rPr lang="en-US" b="1" dirty="0">
                <a:solidFill>
                  <a:schemeClr val="accent6">
                    <a:lumMod val="75000"/>
                  </a:schemeClr>
                </a:solidFill>
              </a:rPr>
              <a:t>Vitamin D</a:t>
            </a:r>
          </a:p>
          <a:p>
            <a:pPr eaLnBrk="1" hangingPunct="1">
              <a:lnSpc>
                <a:spcPct val="90000"/>
              </a:lnSpc>
              <a:buFont typeface="Wingdings" pitchFamily="2" charset="2"/>
              <a:buChar char="Ø"/>
              <a:defRPr/>
            </a:pPr>
            <a:r>
              <a:rPr lang="en-US" b="1" dirty="0"/>
              <a:t> </a:t>
            </a:r>
            <a:r>
              <a:rPr lang="en-US" b="1" dirty="0">
                <a:solidFill>
                  <a:schemeClr val="accent3">
                    <a:lumMod val="50000"/>
                  </a:schemeClr>
                </a:solidFill>
              </a:rPr>
              <a:t>Calcitonin</a:t>
            </a:r>
          </a:p>
          <a:p>
            <a:pPr eaLnBrk="1" hangingPunct="1">
              <a:lnSpc>
                <a:spcPct val="90000"/>
              </a:lnSpc>
              <a:buFontTx/>
              <a:buNone/>
              <a:defRPr/>
            </a:pPr>
            <a:endParaRPr lang="en-US" sz="2400" b="1" dirty="0">
              <a:solidFill>
                <a:schemeClr val="accent3">
                  <a:lumMod val="50000"/>
                </a:schemeClr>
              </a:solidFill>
            </a:endParaRPr>
          </a:p>
          <a:p>
            <a:pPr eaLnBrk="1" hangingPunct="1">
              <a:lnSpc>
                <a:spcPct val="90000"/>
              </a:lnSpc>
              <a:buFontTx/>
              <a:buNone/>
              <a:defRPr/>
            </a:pPr>
            <a:r>
              <a:rPr lang="en-US" b="1" dirty="0">
                <a:solidFill>
                  <a:schemeClr val="accent3">
                    <a:lumMod val="50000"/>
                  </a:schemeClr>
                </a:solidFill>
              </a:rPr>
              <a:t>Three </a:t>
            </a:r>
            <a:r>
              <a:rPr lang="en-US" altLang="zh-TW" b="1" dirty="0">
                <a:solidFill>
                  <a:schemeClr val="accent3">
                    <a:lumMod val="50000"/>
                  </a:schemeClr>
                </a:solidFill>
              </a:rPr>
              <a:t>target tissues </a:t>
            </a:r>
            <a:r>
              <a:rPr lang="en-US" altLang="zh-TW" b="1" dirty="0">
                <a:ea typeface="PMingLiU" pitchFamily="18" charset="-120"/>
              </a:rPr>
              <a:t>regulate  calcium </a:t>
            </a:r>
            <a:r>
              <a:rPr lang="en-US" b="1" dirty="0">
                <a:ea typeface="PMingLiU" pitchFamily="18" charset="-120"/>
              </a:rPr>
              <a:t>homeostasis</a:t>
            </a:r>
          </a:p>
          <a:p>
            <a:pPr eaLnBrk="1" hangingPunct="1">
              <a:lnSpc>
                <a:spcPct val="90000"/>
              </a:lnSpc>
              <a:buFontTx/>
              <a:buNone/>
              <a:defRPr/>
            </a:pPr>
            <a:endParaRPr lang="en-US" altLang="zh-TW" sz="1600" b="1" dirty="0">
              <a:ea typeface="PMingLiU" pitchFamily="18" charset="-120"/>
            </a:endParaRPr>
          </a:p>
          <a:p>
            <a:pPr eaLnBrk="1" hangingPunct="1">
              <a:lnSpc>
                <a:spcPct val="90000"/>
              </a:lnSpc>
              <a:defRPr/>
            </a:pPr>
            <a:r>
              <a:rPr lang="en-US" altLang="zh-TW" sz="4000" b="1" dirty="0">
                <a:solidFill>
                  <a:srgbClr val="FF0000"/>
                </a:solidFill>
                <a:ea typeface="PMingLiU" pitchFamily="18" charset="-120"/>
              </a:rPr>
              <a:t>Bone</a:t>
            </a:r>
            <a:endParaRPr lang="en-US" altLang="zh-TW" sz="2800" dirty="0">
              <a:ea typeface="PMingLiU" pitchFamily="18" charset="-120"/>
            </a:endParaRPr>
          </a:p>
          <a:p>
            <a:pPr eaLnBrk="1" hangingPunct="1">
              <a:lnSpc>
                <a:spcPct val="90000"/>
              </a:lnSpc>
              <a:defRPr/>
            </a:pPr>
            <a:r>
              <a:rPr lang="en-US" altLang="zh-TW" sz="4000" dirty="0">
                <a:ea typeface="PMingLiU" pitchFamily="18" charset="-120"/>
              </a:rPr>
              <a:t> </a:t>
            </a:r>
            <a:r>
              <a:rPr lang="en-US" altLang="zh-TW" sz="4000" b="1" dirty="0">
                <a:solidFill>
                  <a:schemeClr val="accent2">
                    <a:lumMod val="75000"/>
                  </a:schemeClr>
                </a:solidFill>
                <a:ea typeface="PMingLiU" pitchFamily="18" charset="-120"/>
              </a:rPr>
              <a:t>kidney</a:t>
            </a:r>
            <a:endParaRPr lang="en-US" altLang="zh-TW" sz="4000" dirty="0">
              <a:ea typeface="PMingLiU" pitchFamily="18" charset="-120"/>
            </a:endParaRPr>
          </a:p>
          <a:p>
            <a:pPr eaLnBrk="1" hangingPunct="1">
              <a:lnSpc>
                <a:spcPct val="90000"/>
              </a:lnSpc>
              <a:defRPr/>
            </a:pPr>
            <a:r>
              <a:rPr lang="en-US" altLang="zh-TW" sz="4000" b="1" dirty="0">
                <a:solidFill>
                  <a:schemeClr val="accent1">
                    <a:lumMod val="75000"/>
                  </a:schemeClr>
                </a:solidFill>
                <a:ea typeface="PMingLiU" pitchFamily="18" charset="-120"/>
              </a:rPr>
              <a:t>Intestine</a:t>
            </a:r>
            <a:endParaRPr lang="en-US" altLang="zh-TW" sz="2800" dirty="0">
              <a:ea typeface="PMingLiU" pitchFamily="18" charset="-120"/>
            </a:endParaRPr>
          </a:p>
          <a:p>
            <a:pPr eaLnBrk="1" hangingPunct="1">
              <a:lnSpc>
                <a:spcPct val="90000"/>
              </a:lnSpc>
              <a:buFontTx/>
              <a:buNone/>
              <a:defRPr/>
            </a:pPr>
            <a:endParaRPr lang="en-US" altLang="zh-TW" sz="2800" dirty="0">
              <a:ea typeface="PMingLiU" pitchFamily="18" charset="-120"/>
            </a:endParaRPr>
          </a:p>
          <a:p>
            <a:pPr eaLnBrk="1" hangingPunct="1">
              <a:lnSpc>
                <a:spcPct val="90000"/>
              </a:lnSpc>
              <a:buFontTx/>
              <a:buNone/>
              <a:defRPr/>
            </a:pPr>
            <a:endParaRPr lang="en-US" altLang="zh-TW" sz="2800" dirty="0">
              <a:ea typeface="PMingLiU" pitchFamily="18" charset="-120"/>
            </a:endParaRPr>
          </a:p>
          <a:p>
            <a:pPr eaLnBrk="1" hangingPunct="1">
              <a:lnSpc>
                <a:spcPct val="90000"/>
              </a:lnSpc>
              <a:defRPr/>
            </a:pPr>
            <a:endParaRPr lang="en-US" altLang="zh-TW" sz="2800" dirty="0">
              <a:ea typeface="PMingLiU" pitchFamily="18" charset="-120"/>
            </a:endParaRPr>
          </a:p>
          <a:p>
            <a:pPr eaLnBrk="1" hangingPunct="1">
              <a:lnSpc>
                <a:spcPct val="90000"/>
              </a:lnSpc>
              <a:defRPr/>
            </a:pPr>
            <a:endParaRPr lang="en-US" altLang="zh-TW" sz="2800" dirty="0">
              <a:ea typeface="PMingLiU" pitchFamily="18" charset="-120"/>
            </a:endParaRPr>
          </a:p>
          <a:p>
            <a:pPr eaLnBrk="1" hangingPunct="1">
              <a:lnSpc>
                <a:spcPct val="90000"/>
              </a:lnSpc>
              <a:defRPr/>
            </a:pPr>
            <a:endParaRPr lang="en-US" altLang="zh-TW" sz="2800" dirty="0">
              <a:ea typeface="PMingLiU" pitchFamily="18" charset="-120"/>
            </a:endParaRPr>
          </a:p>
          <a:p>
            <a:pPr eaLnBrk="1" hangingPunct="1">
              <a:lnSpc>
                <a:spcPct val="90000"/>
              </a:lnSpc>
              <a:defRPr/>
            </a:pPr>
            <a:endParaRPr lang="zh-TW" altLang="en-US" sz="2800" dirty="0">
              <a:ea typeface="PMingLiU" pitchFamily="18" charset="-120"/>
            </a:endParaRPr>
          </a:p>
        </p:txBody>
      </p:sp>
    </p:spTree>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905FE043-5002-4C34-9C51-2103F90FB849}"/>
              </a:ext>
            </a:extLst>
          </p:cNvPr>
          <p:cNvSpPr>
            <a:spLocks noGrp="1"/>
          </p:cNvSpPr>
          <p:nvPr>
            <p:ph type="title"/>
          </p:nvPr>
        </p:nvSpPr>
        <p:spPr>
          <a:xfrm>
            <a:off x="685800" y="44450"/>
            <a:ext cx="7772400" cy="1143000"/>
          </a:xfrm>
        </p:spPr>
        <p:txBody>
          <a:bodyPr/>
          <a:lstStyle/>
          <a:p>
            <a:r>
              <a:rPr lang="en-US" altLang="en-US" sz="4800" b="1">
                <a:solidFill>
                  <a:srgbClr val="FF0000"/>
                </a:solidFill>
              </a:rPr>
              <a:t>Bone</a:t>
            </a:r>
          </a:p>
        </p:txBody>
      </p:sp>
      <p:sp>
        <p:nvSpPr>
          <p:cNvPr id="5123" name="Content Placeholder 2">
            <a:extLst>
              <a:ext uri="{FF2B5EF4-FFF2-40B4-BE49-F238E27FC236}">
                <a16:creationId xmlns:a16="http://schemas.microsoft.com/office/drawing/2014/main" id="{0452F99F-91CF-4C47-B078-7421F8DD656B}"/>
              </a:ext>
            </a:extLst>
          </p:cNvPr>
          <p:cNvSpPr>
            <a:spLocks noGrp="1"/>
          </p:cNvSpPr>
          <p:nvPr>
            <p:ph idx="1"/>
          </p:nvPr>
        </p:nvSpPr>
        <p:spPr>
          <a:xfrm>
            <a:off x="0" y="1484313"/>
            <a:ext cx="8458200" cy="4114800"/>
          </a:xfrm>
        </p:spPr>
        <p:txBody>
          <a:bodyPr/>
          <a:lstStyle/>
          <a:p>
            <a:pPr>
              <a:defRPr/>
            </a:pPr>
            <a:r>
              <a:rPr lang="en-US" sz="2800" b="1" dirty="0"/>
              <a:t>The dominant site of calcium storage in the body is bone, which contains nearly 99.9% of body calcium.</a:t>
            </a:r>
          </a:p>
          <a:p>
            <a:pPr>
              <a:defRPr/>
            </a:pPr>
            <a:r>
              <a:rPr lang="en-US" sz="2800" b="1" dirty="0"/>
              <a:t>Most body calcium is stored in bone (~1000 g), which is a very dynamic site as bone is remodeled continuously by </a:t>
            </a:r>
            <a:r>
              <a:rPr lang="en-US" sz="2800" b="1" dirty="0" err="1"/>
              <a:t>resorption</a:t>
            </a:r>
            <a:r>
              <a:rPr lang="en-US" sz="2800" b="1" dirty="0"/>
              <a:t> of old bone by </a:t>
            </a:r>
            <a:r>
              <a:rPr lang="en-US" sz="2800" b="1" dirty="0">
                <a:solidFill>
                  <a:schemeClr val="accent3">
                    <a:lumMod val="50000"/>
                  </a:schemeClr>
                </a:solidFill>
              </a:rPr>
              <a:t>osteoclasts</a:t>
            </a:r>
            <a:r>
              <a:rPr lang="en-US" sz="2800" b="1" dirty="0"/>
              <a:t> &amp; formation of new bone by</a:t>
            </a:r>
            <a:r>
              <a:rPr lang="en-US" sz="2800" b="1" dirty="0">
                <a:solidFill>
                  <a:schemeClr val="accent3">
                    <a:lumMod val="50000"/>
                  </a:schemeClr>
                </a:solidFill>
              </a:rPr>
              <a:t> osteoblasts</a:t>
            </a:r>
            <a:endParaRPr lang="en-US" sz="2800" b="1" dirty="0"/>
          </a:p>
          <a:p>
            <a:pPr>
              <a:defRPr/>
            </a:pPr>
            <a:r>
              <a:rPr lang="en-US" sz="2800" b="1" dirty="0"/>
              <a:t>Although only a small fraction of total body calcium is located in the plasma, </a:t>
            </a:r>
            <a:r>
              <a:rPr lang="en-US" sz="2800" b="1" dirty="0">
                <a:solidFill>
                  <a:schemeClr val="accent4">
                    <a:lumMod val="60000"/>
                    <a:lumOff val="40000"/>
                  </a:schemeClr>
                </a:solidFill>
              </a:rPr>
              <a:t>it is the plasma concentration of ionized calcium</a:t>
            </a:r>
            <a:r>
              <a:rPr lang="en-US" sz="2800" b="1" dirty="0"/>
              <a:t> that is tightly regulated, primarily under the control of </a:t>
            </a:r>
            <a:r>
              <a:rPr lang="en-US" sz="2800" b="1" dirty="0">
                <a:solidFill>
                  <a:srgbClr val="FF0000"/>
                </a:solidFill>
              </a:rPr>
              <a:t>PTH </a:t>
            </a:r>
            <a:r>
              <a:rPr lang="en-US" sz="2800" b="1" dirty="0"/>
              <a:t>and </a:t>
            </a:r>
            <a:r>
              <a:rPr lang="en-US" sz="2800" b="1" dirty="0">
                <a:solidFill>
                  <a:srgbClr val="FF0000"/>
                </a:solidFill>
              </a:rPr>
              <a:t>vitamin D</a:t>
            </a:r>
            <a:r>
              <a:rPr lang="en-US" sz="2800" b="1" dirty="0"/>
              <a:t>.</a:t>
            </a:r>
          </a:p>
          <a:p>
            <a:pPr>
              <a:defRPr/>
            </a:pPr>
            <a:endParaRPr lang="en-US" sz="2800" b="1" dirty="0"/>
          </a:p>
        </p:txBody>
      </p:sp>
    </p:spTree>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a:extLst>
              <a:ext uri="{FF2B5EF4-FFF2-40B4-BE49-F238E27FC236}">
                <a16:creationId xmlns:a16="http://schemas.microsoft.com/office/drawing/2014/main" id="{A430793D-7007-4AF6-9160-D2471C248AB3}"/>
              </a:ext>
            </a:extLst>
          </p:cNvPr>
          <p:cNvSpPr>
            <a:spLocks noGrp="1" noChangeArrowheads="1"/>
          </p:cNvSpPr>
          <p:nvPr>
            <p:ph type="body" idx="1"/>
          </p:nvPr>
        </p:nvSpPr>
        <p:spPr>
          <a:xfrm>
            <a:off x="611188" y="549275"/>
            <a:ext cx="7772400" cy="3455988"/>
          </a:xfrm>
        </p:spPr>
        <p:txBody>
          <a:bodyPr/>
          <a:lstStyle/>
          <a:p>
            <a:pPr eaLnBrk="1" hangingPunct="1">
              <a:buFontTx/>
              <a:buNone/>
              <a:defRPr/>
            </a:pPr>
            <a:r>
              <a:rPr lang="en-US" altLang="zh-TW" sz="3600" dirty="0">
                <a:ea typeface="PMingLiU" pitchFamily="18" charset="-120"/>
              </a:rPr>
              <a:t>The following are involved in calcium metabolism &amp; bone remodeling:</a:t>
            </a:r>
          </a:p>
          <a:p>
            <a:pPr eaLnBrk="1" hangingPunct="1">
              <a:defRPr/>
            </a:pPr>
            <a:r>
              <a:rPr lang="en-US" altLang="zh-TW" dirty="0">
                <a:ea typeface="PMingLiU" pitchFamily="18" charset="-120"/>
              </a:rPr>
              <a:t> </a:t>
            </a:r>
            <a:r>
              <a:rPr lang="en-US" altLang="zh-TW" b="1" dirty="0">
                <a:solidFill>
                  <a:srgbClr val="FF0000"/>
                </a:solidFill>
                <a:ea typeface="PMingLiU" pitchFamily="18" charset="-120"/>
              </a:rPr>
              <a:t>Parathyroid hormone ( PTH</a:t>
            </a:r>
            <a:r>
              <a:rPr lang="en-US" altLang="zh-TW" dirty="0">
                <a:ea typeface="PMingLiU" pitchFamily="18" charset="-120"/>
              </a:rPr>
              <a:t>)</a:t>
            </a:r>
          </a:p>
          <a:p>
            <a:pPr eaLnBrk="1" hangingPunct="1">
              <a:defRPr/>
            </a:pPr>
            <a:r>
              <a:rPr lang="en-US" b="1" dirty="0" err="1">
                <a:solidFill>
                  <a:schemeClr val="accent5">
                    <a:lumMod val="50000"/>
                  </a:schemeClr>
                </a:solidFill>
              </a:rPr>
              <a:t>Teriparatide</a:t>
            </a:r>
            <a:endParaRPr lang="en-US" altLang="zh-TW" dirty="0">
              <a:solidFill>
                <a:schemeClr val="accent5">
                  <a:lumMod val="50000"/>
                </a:schemeClr>
              </a:solidFill>
              <a:ea typeface="PMingLiU" pitchFamily="18" charset="-120"/>
            </a:endParaRPr>
          </a:p>
          <a:p>
            <a:pPr eaLnBrk="1" hangingPunct="1">
              <a:defRPr/>
            </a:pPr>
            <a:r>
              <a:rPr lang="en-US" altLang="zh-TW" dirty="0">
                <a:ea typeface="PMingLiU" pitchFamily="18" charset="-120"/>
              </a:rPr>
              <a:t> </a:t>
            </a:r>
            <a:r>
              <a:rPr lang="en-US" altLang="zh-TW" b="1" dirty="0">
                <a:solidFill>
                  <a:srgbClr val="FF0000"/>
                </a:solidFill>
                <a:ea typeface="PMingLiU" pitchFamily="18" charset="-120"/>
              </a:rPr>
              <a:t>Vitamin D</a:t>
            </a:r>
            <a:endParaRPr lang="en-US" altLang="zh-TW" dirty="0">
              <a:solidFill>
                <a:srgbClr val="FF0000"/>
              </a:solidFill>
              <a:ea typeface="PMingLiU" pitchFamily="18" charset="-120"/>
            </a:endParaRPr>
          </a:p>
          <a:p>
            <a:pPr eaLnBrk="1" hangingPunct="1">
              <a:defRPr/>
            </a:pPr>
            <a:r>
              <a:rPr lang="en-US" altLang="zh-TW" dirty="0">
                <a:ea typeface="PMingLiU" pitchFamily="18" charset="-120"/>
              </a:rPr>
              <a:t> </a:t>
            </a:r>
            <a:r>
              <a:rPr lang="en-US" altLang="zh-TW" b="1" dirty="0">
                <a:solidFill>
                  <a:schemeClr val="accent3">
                    <a:lumMod val="50000"/>
                  </a:schemeClr>
                </a:solidFill>
                <a:ea typeface="PMingLiU" pitchFamily="18" charset="-120"/>
              </a:rPr>
              <a:t>Calcitonin</a:t>
            </a:r>
            <a:r>
              <a:rPr lang="en-US" altLang="zh-TW" dirty="0">
                <a:solidFill>
                  <a:schemeClr val="accent3">
                    <a:lumMod val="50000"/>
                  </a:schemeClr>
                </a:solidFill>
                <a:ea typeface="PMingLiU" pitchFamily="18" charset="-120"/>
              </a:rPr>
              <a:t> </a:t>
            </a:r>
          </a:p>
          <a:p>
            <a:pPr eaLnBrk="1" hangingPunct="1">
              <a:buFontTx/>
              <a:buNone/>
              <a:defRPr/>
            </a:pPr>
            <a:endParaRPr lang="zh-TW" altLang="en-US" dirty="0">
              <a:ea typeface="PMingLiU" pitchFamily="18" charset="-120"/>
            </a:endParaRPr>
          </a:p>
        </p:txBody>
      </p:sp>
      <p:sp>
        <p:nvSpPr>
          <p:cNvPr id="6147" name="TextBox 3">
            <a:extLst>
              <a:ext uri="{FF2B5EF4-FFF2-40B4-BE49-F238E27FC236}">
                <a16:creationId xmlns:a16="http://schemas.microsoft.com/office/drawing/2014/main" id="{51C18B86-2478-4BCB-ACC1-01C6CD59BEB7}"/>
              </a:ext>
            </a:extLst>
          </p:cNvPr>
          <p:cNvSpPr txBox="1">
            <a:spLocks noChangeArrowheads="1"/>
          </p:cNvSpPr>
          <p:nvPr/>
        </p:nvSpPr>
        <p:spPr bwMode="auto">
          <a:xfrm>
            <a:off x="323850" y="4656138"/>
            <a:ext cx="741680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sz="3200" b="1" dirty="0">
                <a:solidFill>
                  <a:srgbClr val="FF0000"/>
                </a:solidFill>
              </a:rPr>
              <a:t>PTH</a:t>
            </a:r>
            <a:r>
              <a:rPr lang="en-US" sz="3200" b="1" dirty="0">
                <a:solidFill>
                  <a:schemeClr val="accent3">
                    <a:lumMod val="50000"/>
                  </a:schemeClr>
                </a:solidFill>
              </a:rPr>
              <a:t> and </a:t>
            </a:r>
            <a:r>
              <a:rPr lang="en-US" sz="3200" b="1" dirty="0">
                <a:solidFill>
                  <a:srgbClr val="FF0000"/>
                </a:solidFill>
              </a:rPr>
              <a:t>vitamin D </a:t>
            </a:r>
            <a:r>
              <a:rPr lang="en-US" sz="3200" b="1" dirty="0">
                <a:solidFill>
                  <a:schemeClr val="accent3">
                    <a:lumMod val="50000"/>
                  </a:schemeClr>
                </a:solidFill>
              </a:rPr>
              <a:t>play central roles in the regulation of bone metabolism.</a:t>
            </a:r>
          </a:p>
        </p:txBody>
      </p:sp>
    </p:spTree>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944AF22A-614F-4084-AE1C-4D530CC8E09B}"/>
              </a:ext>
            </a:extLst>
          </p:cNvPr>
          <p:cNvSpPr>
            <a:spLocks noGrp="1" noChangeArrowheads="1"/>
          </p:cNvSpPr>
          <p:nvPr>
            <p:ph type="title"/>
          </p:nvPr>
        </p:nvSpPr>
        <p:spPr>
          <a:xfrm>
            <a:off x="179388" y="26988"/>
            <a:ext cx="8970962" cy="1143000"/>
          </a:xfrm>
        </p:spPr>
        <p:txBody>
          <a:bodyPr/>
          <a:lstStyle/>
          <a:p>
            <a:pPr eaLnBrk="1" hangingPunct="1"/>
            <a:r>
              <a:rPr lang="en-US" altLang="zh-TW" b="1">
                <a:solidFill>
                  <a:srgbClr val="FF0000"/>
                </a:solidFill>
                <a:ea typeface="PMingLiU" panose="02020500000000000000" pitchFamily="18" charset="-120"/>
              </a:rPr>
              <a:t>Parathyroid Hormone </a:t>
            </a:r>
            <a:endParaRPr lang="zh-TW" altLang="en-US" b="1">
              <a:solidFill>
                <a:srgbClr val="FF0000"/>
              </a:solidFill>
              <a:ea typeface="PMingLiU" panose="02020500000000000000" pitchFamily="18" charset="-120"/>
            </a:endParaRPr>
          </a:p>
        </p:txBody>
      </p:sp>
      <p:sp>
        <p:nvSpPr>
          <p:cNvPr id="8195" name="Rectangle 3">
            <a:extLst>
              <a:ext uri="{FF2B5EF4-FFF2-40B4-BE49-F238E27FC236}">
                <a16:creationId xmlns:a16="http://schemas.microsoft.com/office/drawing/2014/main" id="{A89668AF-074F-44C8-9FEE-BE4FACBFEFA5}"/>
              </a:ext>
            </a:extLst>
          </p:cNvPr>
          <p:cNvSpPr>
            <a:spLocks noGrp="1" noChangeArrowheads="1"/>
          </p:cNvSpPr>
          <p:nvPr>
            <p:ph type="body" idx="1"/>
          </p:nvPr>
        </p:nvSpPr>
        <p:spPr>
          <a:xfrm>
            <a:off x="762000" y="1057275"/>
            <a:ext cx="7772400" cy="4675188"/>
          </a:xfrm>
        </p:spPr>
        <p:txBody>
          <a:bodyPr/>
          <a:lstStyle/>
          <a:p>
            <a:pPr>
              <a:defRPr/>
            </a:pPr>
            <a:r>
              <a:rPr lang="en-US" b="1" dirty="0"/>
              <a:t>PTH: A hormone that plays a critical role in controlling calcium and phosphate</a:t>
            </a:r>
          </a:p>
          <a:p>
            <a:pPr marL="0" indent="0">
              <a:buFontTx/>
              <a:buNone/>
              <a:defRPr/>
            </a:pPr>
            <a:r>
              <a:rPr lang="en-US" b="1" dirty="0"/>
              <a:t>    balance.</a:t>
            </a:r>
          </a:p>
          <a:p>
            <a:pPr>
              <a:lnSpc>
                <a:spcPct val="90000"/>
              </a:lnSpc>
              <a:defRPr/>
            </a:pPr>
            <a:r>
              <a:rPr lang="en-US" b="1" dirty="0">
                <a:ea typeface="PMingLiU" pitchFamily="18" charset="-120"/>
              </a:rPr>
              <a:t>PTH is</a:t>
            </a:r>
            <a:r>
              <a:rPr lang="en-US" altLang="zh-TW" b="1" dirty="0">
                <a:ea typeface="PMingLiU" pitchFamily="18" charset="-120"/>
              </a:rPr>
              <a:t> released from the </a:t>
            </a:r>
            <a:r>
              <a:rPr lang="en-US" altLang="zh-TW" b="1" dirty="0">
                <a:solidFill>
                  <a:schemeClr val="accent1">
                    <a:lumMod val="75000"/>
                  </a:schemeClr>
                </a:solidFill>
                <a:ea typeface="PMingLiU" pitchFamily="18" charset="-120"/>
              </a:rPr>
              <a:t>parathyroid gland </a:t>
            </a:r>
            <a:r>
              <a:rPr lang="en-US" altLang="zh-TW" b="1" dirty="0">
                <a:ea typeface="PMingLiU" pitchFamily="18" charset="-120"/>
              </a:rPr>
              <a:t>in  response to </a:t>
            </a:r>
            <a:r>
              <a:rPr lang="en-US" altLang="zh-TW" b="1" u="sng" dirty="0">
                <a:solidFill>
                  <a:srgbClr val="FF0000"/>
                </a:solidFill>
                <a:ea typeface="PMingLiU" pitchFamily="18" charset="-120"/>
              </a:rPr>
              <a:t>low plasma Ca</a:t>
            </a:r>
            <a:r>
              <a:rPr lang="en-US" altLang="zh-TW" b="1" u="sng" baseline="30000" dirty="0">
                <a:solidFill>
                  <a:srgbClr val="FF0000"/>
                </a:solidFill>
                <a:ea typeface="PMingLiU" pitchFamily="18" charset="-120"/>
              </a:rPr>
              <a:t>2+</a:t>
            </a:r>
            <a:r>
              <a:rPr lang="en-US" altLang="zh-TW" b="1" u="sng" dirty="0">
                <a:solidFill>
                  <a:srgbClr val="FF0000"/>
                </a:solidFill>
                <a:ea typeface="PMingLiU" pitchFamily="18" charset="-120"/>
              </a:rPr>
              <a:t> level</a:t>
            </a:r>
          </a:p>
          <a:p>
            <a:pPr>
              <a:lnSpc>
                <a:spcPct val="90000"/>
              </a:lnSpc>
              <a:defRPr/>
            </a:pPr>
            <a:r>
              <a:rPr lang="en-US" b="1" dirty="0">
                <a:ea typeface="PMingLiU" pitchFamily="18" charset="-120"/>
              </a:rPr>
              <a:t>Secretion of PTH is inversely related to [</a:t>
            </a:r>
            <a:r>
              <a:rPr lang="en-US" altLang="zh-TW" b="1" dirty="0">
                <a:solidFill>
                  <a:schemeClr val="accent1">
                    <a:lumMod val="75000"/>
                  </a:schemeClr>
                </a:solidFill>
                <a:ea typeface="PMingLiU" pitchFamily="18" charset="-120"/>
              </a:rPr>
              <a:t>Ca</a:t>
            </a:r>
            <a:r>
              <a:rPr lang="en-US" altLang="zh-TW" b="1" baseline="30000" dirty="0">
                <a:solidFill>
                  <a:schemeClr val="accent1">
                    <a:lumMod val="75000"/>
                  </a:schemeClr>
                </a:solidFill>
                <a:ea typeface="PMingLiU" pitchFamily="18" charset="-120"/>
              </a:rPr>
              <a:t>2+</a:t>
            </a:r>
            <a:r>
              <a:rPr lang="en-US" b="1" dirty="0">
                <a:solidFill>
                  <a:schemeClr val="accent5">
                    <a:lumMod val="50000"/>
                  </a:schemeClr>
                </a:solidFill>
                <a:ea typeface="PMingLiU" pitchFamily="18" charset="-120"/>
              </a:rPr>
              <a:t> </a:t>
            </a:r>
            <a:r>
              <a:rPr lang="en-US" b="1" dirty="0">
                <a:ea typeface="PMingLiU" pitchFamily="18" charset="-120"/>
              </a:rPr>
              <a:t>].  </a:t>
            </a:r>
          </a:p>
          <a:p>
            <a:pPr eaLnBrk="1" hangingPunct="1">
              <a:lnSpc>
                <a:spcPct val="90000"/>
              </a:lnSpc>
              <a:buFontTx/>
              <a:buNone/>
              <a:defRPr/>
            </a:pPr>
            <a:endParaRPr lang="en-US" altLang="zh-TW" dirty="0">
              <a:solidFill>
                <a:schemeClr val="accent1">
                  <a:lumMod val="75000"/>
                </a:schemeClr>
              </a:solidFill>
              <a:ea typeface="PMingLiU" pitchFamily="18" charset="-120"/>
            </a:endParaRPr>
          </a:p>
        </p:txBody>
      </p:sp>
      <p:sp>
        <p:nvSpPr>
          <p:cNvPr id="4" name="Rectangle 3">
            <a:extLst>
              <a:ext uri="{FF2B5EF4-FFF2-40B4-BE49-F238E27FC236}">
                <a16:creationId xmlns:a16="http://schemas.microsoft.com/office/drawing/2014/main" id="{DEC7A434-A4AC-4C30-863D-8FD132ABD635}"/>
              </a:ext>
            </a:extLst>
          </p:cNvPr>
          <p:cNvSpPr/>
          <p:nvPr/>
        </p:nvSpPr>
        <p:spPr>
          <a:xfrm>
            <a:off x="323850" y="620713"/>
            <a:ext cx="2286000" cy="954087"/>
          </a:xfrm>
          <a:prstGeom prst="rect">
            <a:avLst/>
          </a:prstGeom>
        </p:spPr>
        <p:txBody>
          <a:bodyPr>
            <a:spAutoFit/>
          </a:bodyPr>
          <a:lstStyle/>
          <a:p>
            <a:pPr marL="342900" indent="-342900">
              <a:lnSpc>
                <a:spcPct val="90000"/>
              </a:lnSpc>
              <a:spcBef>
                <a:spcPct val="20000"/>
              </a:spcBef>
              <a:buSzPct val="150000"/>
              <a:buFontTx/>
              <a:buBlip>
                <a:blip r:embed="rId3"/>
              </a:buBlip>
              <a:defRPr/>
            </a:pPr>
            <a:endParaRPr lang="en-US" altLang="zh-TW" sz="2800" kern="0" dirty="0">
              <a:solidFill>
                <a:srgbClr val="000000"/>
              </a:solidFill>
              <a:latin typeface="Times New Roman"/>
              <a:ea typeface="PMingLiU" pitchFamily="18" charset="-120"/>
            </a:endParaRPr>
          </a:p>
          <a:p>
            <a:pPr marL="342900" indent="-342900">
              <a:lnSpc>
                <a:spcPct val="90000"/>
              </a:lnSpc>
              <a:spcBef>
                <a:spcPct val="20000"/>
              </a:spcBef>
              <a:buSzPct val="150000"/>
              <a:defRPr/>
            </a:pPr>
            <a:r>
              <a:rPr lang="en-US" altLang="zh-TW" sz="2800" b="1" kern="0" dirty="0">
                <a:solidFill>
                  <a:srgbClr val="000000"/>
                </a:solidFill>
                <a:latin typeface="Times New Roman"/>
                <a:ea typeface="PMingLiU" pitchFamily="18" charset="-120"/>
              </a:rPr>
              <a:t> </a:t>
            </a:r>
            <a:endParaRPr lang="ar-EG" dirty="0"/>
          </a:p>
        </p:txBody>
      </p:sp>
    </p:spTree>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F6C4D414-2714-4F59-AED1-D841AC3A2A5C}"/>
              </a:ext>
            </a:extLst>
          </p:cNvPr>
          <p:cNvSpPr>
            <a:spLocks noGrp="1" noChangeArrowheads="1"/>
          </p:cNvSpPr>
          <p:nvPr>
            <p:ph type="title"/>
          </p:nvPr>
        </p:nvSpPr>
        <p:spPr>
          <a:xfrm>
            <a:off x="685800" y="-26988"/>
            <a:ext cx="7772400" cy="1143001"/>
          </a:xfrm>
          <a:extLst>
            <a:ext uri="{91240B29-F687-4F45-9708-019B960494DF}">
              <a14:hiddenLine xmlns:a14="http://schemas.microsoft.com/office/drawing/2010/main" w="9525" cap="flat" cmpd="sng">
                <a:solidFill>
                  <a:schemeClr val="tx1"/>
                </a:solidFill>
                <a:prstDash val="solid"/>
                <a:miter lim="800000"/>
                <a:headEnd/>
                <a:tailEnd/>
              </a14:hiddenLine>
            </a:ext>
          </a:extLst>
        </p:spPr>
        <p:txBody>
          <a:bodyPr/>
          <a:lstStyle/>
          <a:p>
            <a:pPr>
              <a:defRPr/>
            </a:pPr>
            <a:r>
              <a:rPr lang="en-US" sz="4000" b="1" dirty="0">
                <a:solidFill>
                  <a:srgbClr val="FF0000"/>
                </a:solidFill>
                <a:latin typeface="+mn-lt"/>
                <a:cs typeface="Times New Roman" pitchFamily="18" charset="0"/>
              </a:rPr>
              <a:t>PTH action</a:t>
            </a:r>
          </a:p>
        </p:txBody>
      </p:sp>
      <p:sp>
        <p:nvSpPr>
          <p:cNvPr id="37891" name="Rectangle 3">
            <a:extLst>
              <a:ext uri="{FF2B5EF4-FFF2-40B4-BE49-F238E27FC236}">
                <a16:creationId xmlns:a16="http://schemas.microsoft.com/office/drawing/2014/main" id="{399B1FD7-5BD1-4B10-8A1A-FF741D8F6596}"/>
              </a:ext>
            </a:extLst>
          </p:cNvPr>
          <p:cNvSpPr>
            <a:spLocks noGrp="1" noChangeArrowheads="1"/>
          </p:cNvSpPr>
          <p:nvPr>
            <p:ph type="body" idx="1"/>
          </p:nvPr>
        </p:nvSpPr>
        <p:spPr>
          <a:xfrm>
            <a:off x="179388" y="1125538"/>
            <a:ext cx="8785225" cy="4114800"/>
          </a:xfrm>
        </p:spPr>
        <p:txBody>
          <a:bodyPr/>
          <a:lstStyle/>
          <a:p>
            <a:pPr marL="0" indent="0">
              <a:buFontTx/>
              <a:buNone/>
              <a:defRPr/>
            </a:pPr>
            <a:r>
              <a:rPr lang="en-US" b="1" dirty="0">
                <a:solidFill>
                  <a:srgbClr val="FF0000"/>
                </a:solidFill>
                <a:ea typeface="PMingLiU" pitchFamily="18" charset="-120"/>
              </a:rPr>
              <a:t>The overall action of PTH is to </a:t>
            </a:r>
            <a:r>
              <a:rPr lang="en-US" b="1" u="sng" dirty="0">
                <a:solidFill>
                  <a:srgbClr val="FF0000"/>
                </a:solidFill>
                <a:ea typeface="PMingLiU" pitchFamily="18" charset="-120"/>
              </a:rPr>
              <a:t>increase </a:t>
            </a:r>
            <a:r>
              <a:rPr lang="en-US" altLang="zh-TW" b="1" u="sng" dirty="0">
                <a:solidFill>
                  <a:srgbClr val="FF0000"/>
                </a:solidFill>
                <a:ea typeface="PMingLiU" pitchFamily="18" charset="-120"/>
              </a:rPr>
              <a:t>plasma Ca</a:t>
            </a:r>
            <a:r>
              <a:rPr lang="en-US" altLang="zh-TW" b="1" u="sng" baseline="30000" dirty="0">
                <a:solidFill>
                  <a:srgbClr val="FF0000"/>
                </a:solidFill>
                <a:ea typeface="PMingLiU" pitchFamily="18" charset="-120"/>
              </a:rPr>
              <a:t>2+</a:t>
            </a:r>
            <a:r>
              <a:rPr lang="en-US" b="1" u="sng" dirty="0">
                <a:solidFill>
                  <a:srgbClr val="FF0000"/>
                </a:solidFill>
                <a:ea typeface="PMingLiU" pitchFamily="18" charset="-120"/>
              </a:rPr>
              <a:t> levels</a:t>
            </a:r>
            <a:r>
              <a:rPr lang="en-US" b="1" dirty="0">
                <a:solidFill>
                  <a:srgbClr val="FF0000"/>
                </a:solidFill>
                <a:ea typeface="PMingLiU" pitchFamily="18" charset="-120"/>
              </a:rPr>
              <a:t> </a:t>
            </a:r>
            <a:r>
              <a:rPr lang="en-US" altLang="zh-TW" b="1" dirty="0">
                <a:solidFill>
                  <a:srgbClr val="FF0000"/>
                </a:solidFill>
                <a:ea typeface="PMingLiU" pitchFamily="18" charset="-120"/>
              </a:rPr>
              <a:t>in response to hypocalcemia:</a:t>
            </a:r>
            <a:endParaRPr lang="en-US" b="1" dirty="0">
              <a:solidFill>
                <a:srgbClr val="FF0000"/>
              </a:solidFill>
              <a:ea typeface="PMingLiU" pitchFamily="18" charset="-120"/>
            </a:endParaRPr>
          </a:p>
          <a:p>
            <a:pPr>
              <a:defRPr/>
            </a:pPr>
            <a:r>
              <a:rPr lang="en-US" b="1" dirty="0">
                <a:ea typeface="PMingLiU" pitchFamily="18" charset="-120"/>
              </a:rPr>
              <a:t>First, PTH enhances </a:t>
            </a:r>
            <a:r>
              <a:rPr lang="en-US" b="1" dirty="0">
                <a:solidFill>
                  <a:schemeClr val="accent6">
                    <a:lumMod val="75000"/>
                  </a:schemeClr>
                </a:solidFill>
                <a:ea typeface="PMingLiU" pitchFamily="18" charset="-120"/>
              </a:rPr>
              <a:t>intestinal</a:t>
            </a:r>
            <a:r>
              <a:rPr lang="en-US" b="1" dirty="0">
                <a:solidFill>
                  <a:schemeClr val="accent4">
                    <a:lumMod val="60000"/>
                    <a:lumOff val="40000"/>
                  </a:schemeClr>
                </a:solidFill>
                <a:ea typeface="PMingLiU" pitchFamily="18" charset="-120"/>
              </a:rPr>
              <a:t> calcium </a:t>
            </a:r>
            <a:r>
              <a:rPr lang="en-US" b="1" dirty="0">
                <a:ea typeface="PMingLiU" pitchFamily="18" charset="-120"/>
              </a:rPr>
              <a:t>absorption in the presence of permissive amounts of </a:t>
            </a:r>
            <a:r>
              <a:rPr lang="en-US" b="1" dirty="0">
                <a:solidFill>
                  <a:schemeClr val="bg1">
                    <a:lumMod val="50000"/>
                  </a:schemeClr>
                </a:solidFill>
                <a:ea typeface="PMingLiU" pitchFamily="18" charset="-120"/>
              </a:rPr>
              <a:t>vitamin D</a:t>
            </a:r>
            <a:r>
              <a:rPr lang="en-US" b="1" dirty="0">
                <a:ea typeface="PMingLiU" pitchFamily="18" charset="-120"/>
              </a:rPr>
              <a:t>. </a:t>
            </a:r>
          </a:p>
          <a:p>
            <a:pPr>
              <a:defRPr/>
            </a:pPr>
            <a:r>
              <a:rPr lang="en-US" b="1" dirty="0">
                <a:ea typeface="PMingLiU" pitchFamily="18" charset="-120"/>
              </a:rPr>
              <a:t> Second, PTH stimulates </a:t>
            </a:r>
            <a:r>
              <a:rPr lang="en-US" b="1" dirty="0">
                <a:solidFill>
                  <a:schemeClr val="accent6">
                    <a:lumMod val="75000"/>
                  </a:schemeClr>
                </a:solidFill>
                <a:ea typeface="PMingLiU" pitchFamily="18" charset="-120"/>
              </a:rPr>
              <a:t>bone</a:t>
            </a:r>
            <a:r>
              <a:rPr lang="en-US" b="1" dirty="0">
                <a:ea typeface="PMingLiU" pitchFamily="18" charset="-120"/>
              </a:rPr>
              <a:t> </a:t>
            </a:r>
            <a:r>
              <a:rPr lang="en-US" b="1" dirty="0" err="1">
                <a:solidFill>
                  <a:schemeClr val="accent6">
                    <a:lumMod val="75000"/>
                  </a:schemeClr>
                </a:solidFill>
                <a:ea typeface="PMingLiU" pitchFamily="18" charset="-120"/>
              </a:rPr>
              <a:t>resorption</a:t>
            </a:r>
            <a:r>
              <a:rPr lang="en-US" b="1" dirty="0">
                <a:ea typeface="PMingLiU" pitchFamily="18" charset="-120"/>
              </a:rPr>
              <a:t> by </a:t>
            </a:r>
            <a:r>
              <a:rPr lang="en-US" altLang="zh-TW" b="1" dirty="0">
                <a:solidFill>
                  <a:schemeClr val="bg1">
                    <a:lumMod val="10000"/>
                  </a:schemeClr>
                </a:solidFill>
                <a:ea typeface="PMingLiU" pitchFamily="18" charset="-120"/>
              </a:rPr>
              <a:t>stimulating </a:t>
            </a:r>
            <a:r>
              <a:rPr lang="en-US" altLang="zh-TW" b="1" dirty="0">
                <a:solidFill>
                  <a:schemeClr val="accent5">
                    <a:lumMod val="50000"/>
                  </a:schemeClr>
                </a:solidFill>
                <a:ea typeface="PMingLiU" pitchFamily="18" charset="-120"/>
              </a:rPr>
              <a:t>osteoclasts</a:t>
            </a:r>
            <a:r>
              <a:rPr lang="en-US" altLang="zh-TW" b="1" dirty="0">
                <a:solidFill>
                  <a:schemeClr val="bg1">
                    <a:lumMod val="10000"/>
                  </a:schemeClr>
                </a:solidFill>
                <a:ea typeface="PMingLiU" pitchFamily="18" charset="-120"/>
              </a:rPr>
              <a:t> to increase the outward flux of calcium.</a:t>
            </a:r>
            <a:endParaRPr lang="en-US" b="1" dirty="0">
              <a:ea typeface="PMingLiU" pitchFamily="18" charset="-120"/>
            </a:endParaRPr>
          </a:p>
          <a:p>
            <a:pPr>
              <a:defRPr/>
            </a:pPr>
            <a:r>
              <a:rPr lang="en-US" b="1" dirty="0">
                <a:ea typeface="PMingLiU" pitchFamily="18" charset="-120"/>
              </a:rPr>
              <a:t>  Third, PTH stimulates the active reabsorption of calcium from the </a:t>
            </a:r>
            <a:r>
              <a:rPr lang="en-US" b="1" dirty="0">
                <a:solidFill>
                  <a:schemeClr val="accent6">
                    <a:lumMod val="75000"/>
                  </a:schemeClr>
                </a:solidFill>
                <a:ea typeface="PMingLiU" pitchFamily="18" charset="-120"/>
              </a:rPr>
              <a:t>kidney. </a:t>
            </a:r>
            <a:endParaRPr lang="en-US" altLang="zh-TW" b="1" dirty="0">
              <a:solidFill>
                <a:schemeClr val="accent6">
                  <a:lumMod val="75000"/>
                </a:schemeClr>
              </a:solidFill>
              <a:ea typeface="PMingLiU" pitchFamily="18" charset="-120"/>
            </a:endParaRPr>
          </a:p>
          <a:p>
            <a:pPr eaLnBrk="1" hangingPunct="1">
              <a:lnSpc>
                <a:spcPct val="90000"/>
              </a:lnSpc>
              <a:buFontTx/>
              <a:buNone/>
              <a:defRPr/>
            </a:pPr>
            <a:endParaRPr lang="en-US" altLang="zh-TW" b="1" dirty="0">
              <a:ea typeface="PMingLiU" pitchFamily="18" charset="-120"/>
            </a:endParaRPr>
          </a:p>
          <a:p>
            <a:pPr eaLnBrk="1" hangingPunct="1">
              <a:lnSpc>
                <a:spcPct val="90000"/>
              </a:lnSpc>
              <a:buFontTx/>
              <a:buNone/>
              <a:defRPr/>
            </a:pPr>
            <a:endParaRPr lang="en-US" altLang="zh-TW" b="1" dirty="0">
              <a:ea typeface="PMingLiU" pitchFamily="18" charset="-120"/>
            </a:endParaRPr>
          </a:p>
          <a:p>
            <a:pPr>
              <a:defRPr/>
            </a:pPr>
            <a:endParaRPr lang="en-US" b="1" dirty="0">
              <a:ea typeface="PMingLiU" pitchFamily="18" charset="-120"/>
            </a:endParaRPr>
          </a:p>
          <a:p>
            <a:pPr>
              <a:defRPr/>
            </a:pPr>
            <a:endParaRPr lang="en-US" b="1" dirty="0">
              <a:ea typeface="PMingLiU" pitchFamily="18" charset="-120"/>
            </a:endParaRPr>
          </a:p>
        </p:txBody>
      </p:sp>
    </p:spTree>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G:\Fig.30.3.JPG">
            <a:extLst>
              <a:ext uri="{FF2B5EF4-FFF2-40B4-BE49-F238E27FC236}">
                <a16:creationId xmlns:a16="http://schemas.microsoft.com/office/drawing/2014/main" id="{087A9208-1A0E-4C92-BBB6-3EC7067F7F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8" y="0"/>
            <a:ext cx="8358187" cy="558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C4BC782A-A620-43A7-BF14-56E3CF7E4BF6}"/>
              </a:ext>
            </a:extLst>
          </p:cNvPr>
          <p:cNvSpPr/>
          <p:nvPr/>
        </p:nvSpPr>
        <p:spPr>
          <a:xfrm>
            <a:off x="357188" y="5707063"/>
            <a:ext cx="7383462" cy="1200150"/>
          </a:xfrm>
          <a:prstGeom prst="rect">
            <a:avLst/>
          </a:prstGeom>
        </p:spPr>
        <p:txBody>
          <a:bodyPr>
            <a:spAutoFit/>
          </a:bodyPr>
          <a:lstStyle/>
          <a:p>
            <a:pPr algn="ctr">
              <a:lnSpc>
                <a:spcPct val="90000"/>
              </a:lnSpc>
              <a:defRPr/>
            </a:pPr>
            <a:r>
              <a:rPr lang="en-US" sz="2800" b="1" dirty="0">
                <a:solidFill>
                  <a:schemeClr val="accent5">
                    <a:lumMod val="50000"/>
                  </a:schemeClr>
                </a:solidFill>
                <a:cs typeface="Times New Roman" pitchFamily="18" charset="0"/>
              </a:rPr>
              <a:t>Calcitonin is a physiological antagonist to PTH with regard to Ca</a:t>
            </a:r>
            <a:r>
              <a:rPr lang="en-US" sz="2800" b="1" baseline="30000" dirty="0">
                <a:solidFill>
                  <a:schemeClr val="accent5">
                    <a:lumMod val="50000"/>
                  </a:schemeClr>
                </a:solidFill>
                <a:cs typeface="Times New Roman" pitchFamily="18" charset="0"/>
              </a:rPr>
              <a:t>2+ </a:t>
            </a:r>
            <a:r>
              <a:rPr lang="en-US" sz="2800" b="1" dirty="0">
                <a:solidFill>
                  <a:schemeClr val="accent5">
                    <a:lumMod val="50000"/>
                  </a:schemeClr>
                </a:solidFill>
                <a:cs typeface="Times New Roman" pitchFamily="18" charset="0"/>
              </a:rPr>
              <a:t>homeostasis</a:t>
            </a:r>
          </a:p>
          <a:p>
            <a:pPr>
              <a:lnSpc>
                <a:spcPct val="90000"/>
              </a:lnSpc>
              <a:defRPr/>
            </a:pPr>
            <a:endParaRPr lang="en-US" dirty="0">
              <a:solidFill>
                <a:schemeClr val="accent5">
                  <a:lumMod val="50000"/>
                </a:schemeClr>
              </a:solidFill>
              <a:cs typeface="Times New Roman" pitchFamily="18" charset="0"/>
            </a:endParaRPr>
          </a:p>
        </p:txBody>
      </p:sp>
    </p:spTree>
  </p:cSld>
  <p:clrMapOvr>
    <a:masterClrMapping/>
  </p:clrMapOvr>
  <p:transition spd="slow">
    <p:randomBar dir="vert"/>
  </p:transition>
</p:sld>
</file>

<file path=ppt/theme/theme1.xml><?xml version="1.0" encoding="utf-8"?>
<a:theme xmlns:a="http://schemas.openxmlformats.org/drawingml/2006/main" name="心得報告-6">
  <a:themeElements>
    <a:clrScheme name="心得報告-6 1">
      <a:dk1>
        <a:srgbClr val="990000"/>
      </a:dk1>
      <a:lt1>
        <a:srgbClr val="CCCCFF"/>
      </a:lt1>
      <a:dk2>
        <a:srgbClr val="FFFF99"/>
      </a:dk2>
      <a:lt2>
        <a:srgbClr val="000099"/>
      </a:lt2>
      <a:accent1>
        <a:srgbClr val="0000FF"/>
      </a:accent1>
      <a:accent2>
        <a:srgbClr val="FF33CC"/>
      </a:accent2>
      <a:accent3>
        <a:srgbClr val="E2E2FF"/>
      </a:accent3>
      <a:accent4>
        <a:srgbClr val="820000"/>
      </a:accent4>
      <a:accent5>
        <a:srgbClr val="AAAAFF"/>
      </a:accent5>
      <a:accent6>
        <a:srgbClr val="E72DB9"/>
      </a:accent6>
      <a:hlink>
        <a:srgbClr val="FF6600"/>
      </a:hlink>
      <a:folHlink>
        <a:srgbClr val="FFFF66"/>
      </a:folHlink>
    </a:clrScheme>
    <a:fontScheme name="心得報告-6">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心得報告-6 1">
        <a:dk1>
          <a:srgbClr val="990000"/>
        </a:dk1>
        <a:lt1>
          <a:srgbClr val="CCCCFF"/>
        </a:lt1>
        <a:dk2>
          <a:srgbClr val="FFFF99"/>
        </a:dk2>
        <a:lt2>
          <a:srgbClr val="000099"/>
        </a:lt2>
        <a:accent1>
          <a:srgbClr val="0000FF"/>
        </a:accent1>
        <a:accent2>
          <a:srgbClr val="FF33CC"/>
        </a:accent2>
        <a:accent3>
          <a:srgbClr val="E2E2FF"/>
        </a:accent3>
        <a:accent4>
          <a:srgbClr val="820000"/>
        </a:accent4>
        <a:accent5>
          <a:srgbClr val="AAAAFF"/>
        </a:accent5>
        <a:accent6>
          <a:srgbClr val="E72DB9"/>
        </a:accent6>
        <a:hlink>
          <a:srgbClr val="FF6600"/>
        </a:hlink>
        <a:folHlink>
          <a:srgbClr val="FFFF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D:\Documents and Settings\FUNG HON YIN\My Documents\endocrine\sandisc\簡報通\Template\心得報告-6.pot</Template>
  <TotalTime>8305</TotalTime>
  <Words>1514</Words>
  <Application>Microsoft Office PowerPoint</Application>
  <PresentationFormat>عرض على الشاشة (4:3)</PresentationFormat>
  <Paragraphs>172</Paragraphs>
  <Slides>29</Slides>
  <Notes>21</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29</vt:i4>
      </vt:variant>
    </vt:vector>
  </HeadingPairs>
  <TitlesOfParts>
    <vt:vector size="36" baseType="lpstr">
      <vt:lpstr>Times New Roman</vt:lpstr>
      <vt:lpstr>Arial</vt:lpstr>
      <vt:lpstr>PMingLiU</vt:lpstr>
      <vt:lpstr>Wingdings</vt:lpstr>
      <vt:lpstr>Symbol</vt:lpstr>
      <vt:lpstr>Tahoma</vt:lpstr>
      <vt:lpstr>心得報告-6</vt:lpstr>
      <vt:lpstr>Pharmacology of drugs used in calcium &amp; vitamin D disorders  </vt:lpstr>
      <vt:lpstr>Objectives </vt:lpstr>
      <vt:lpstr>Calcium Metabolism</vt:lpstr>
      <vt:lpstr>عرض تقديمي في PowerPoint</vt:lpstr>
      <vt:lpstr>Bone</vt:lpstr>
      <vt:lpstr>عرض تقديمي في PowerPoint</vt:lpstr>
      <vt:lpstr>Parathyroid Hormone </vt:lpstr>
      <vt:lpstr>PTH action</vt:lpstr>
      <vt:lpstr>عرض تقديمي في PowerPoint</vt:lpstr>
      <vt:lpstr>عرض تقديمي في PowerPoint</vt:lpstr>
      <vt:lpstr>Response to PTH  </vt:lpstr>
      <vt:lpstr>Clinical uses of PTH </vt:lpstr>
      <vt:lpstr>Teriparatide</vt:lpstr>
      <vt:lpstr>عرض تقديمي في PowerPoint</vt:lpstr>
      <vt:lpstr>Therapeutic uses of Teriparatide</vt:lpstr>
      <vt:lpstr>Adverse effects of Teriparatide</vt:lpstr>
      <vt:lpstr>Contraindications</vt:lpstr>
      <vt:lpstr>Vitamin D </vt:lpstr>
      <vt:lpstr>عرض تقديمي في PowerPoint</vt:lpstr>
      <vt:lpstr>Calcium and Vitamin D</vt:lpstr>
      <vt:lpstr>عرض تقديمي في PowerPoint</vt:lpstr>
      <vt:lpstr>Remember  that</vt:lpstr>
      <vt:lpstr>Vitamin D </vt:lpstr>
      <vt:lpstr>Calcitonin</vt:lpstr>
      <vt:lpstr>Calcitonin  </vt:lpstr>
      <vt:lpstr>Effects of   calcitonin </vt:lpstr>
      <vt:lpstr> Clinical uses of  Calcitonin</vt:lpstr>
      <vt:lpstr>           Routes of administration   S.C., Nasal spray  or solution (Calcitonin Salmon ) has more affinity towards human calcitonin receptors  Adverse effects  -Nausea  -Local inflammation at site of injection -Flushing of face &amp; hands -Nasal irritation       </vt:lpstr>
      <vt:lpstr>عرض تقديمي في PowerPoint</vt:lpstr>
    </vt:vector>
  </TitlesOfParts>
  <Manager>Sales@office3d.com</Manager>
  <Company>SYNNEX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Antithyroid Drugs</dc:title>
  <dc:subject>for PowerPoint Presentation Templates</dc:subject>
  <dc:creator>FUNG HON YIN</dc:creator>
  <cp:keywords>PresentPack;Office3D;PowerPoint;Templates;BEXTech;Microsoft</cp:keywords>
  <dc:description>PresentPack Template: _x000d_
1. Full range of categories to simulate all your presentation scenarios. _x000d_
2. Your best partner in global communications. _x000d_
3. Hit the mark with amazing templates._x000d_
4. Impress your audience throughout the presentation.</dc:description>
  <cp:lastModifiedBy>ftomy naje</cp:lastModifiedBy>
  <cp:revision>471</cp:revision>
  <dcterms:created xsi:type="dcterms:W3CDTF">2005-06-08T07:36:58Z</dcterms:created>
  <dcterms:modified xsi:type="dcterms:W3CDTF">2019-02-03T18:47:54Z</dcterms:modified>
  <cp:category>PowerPoint Templates</cp:category>
</cp:coreProperties>
</file>