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1"/>
  </p:sldMasterIdLst>
  <p:notesMasterIdLst>
    <p:notesMasterId r:id="rId31"/>
  </p:notesMasterIdLst>
  <p:handoutMasterIdLst>
    <p:handoutMasterId r:id="rId32"/>
  </p:handoutMasterIdLst>
  <p:sldIdLst>
    <p:sldId id="289" r:id="rId2"/>
    <p:sldId id="257" r:id="rId3"/>
    <p:sldId id="291" r:id="rId4"/>
    <p:sldId id="258" r:id="rId5"/>
    <p:sldId id="261" r:id="rId6"/>
    <p:sldId id="262" r:id="rId7"/>
    <p:sldId id="264" r:id="rId8"/>
    <p:sldId id="265" r:id="rId9"/>
    <p:sldId id="266" r:id="rId10"/>
    <p:sldId id="268" r:id="rId11"/>
    <p:sldId id="292" r:id="rId12"/>
    <p:sldId id="267" r:id="rId13"/>
    <p:sldId id="269" r:id="rId14"/>
    <p:sldId id="260" r:id="rId15"/>
    <p:sldId id="270" r:id="rId16"/>
    <p:sldId id="271" r:id="rId17"/>
    <p:sldId id="273" r:id="rId18"/>
    <p:sldId id="259" r:id="rId19"/>
    <p:sldId id="274" r:id="rId20"/>
    <p:sldId id="275" r:id="rId21"/>
    <p:sldId id="276" r:id="rId22"/>
    <p:sldId id="277" r:id="rId23"/>
    <p:sldId id="278" r:id="rId24"/>
    <p:sldId id="279" r:id="rId25"/>
    <p:sldId id="281" r:id="rId26"/>
    <p:sldId id="283" r:id="rId27"/>
    <p:sldId id="285" r:id="rId28"/>
    <p:sldId id="287" r:id="rId29"/>
    <p:sldId id="288" r:id="rId30"/>
  </p:sldIdLst>
  <p:sldSz cx="12192000" cy="6858000"/>
  <p:notesSz cx="68580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330" autoAdjust="0"/>
    <p:restoredTop sz="89405" autoAdjust="0"/>
  </p:normalViewPr>
  <p:slideViewPr>
    <p:cSldViewPr snapToGrid="0">
      <p:cViewPr varScale="1">
        <p:scale>
          <a:sx n="52" d="100"/>
          <a:sy n="52" d="100"/>
        </p:scale>
        <p:origin x="177" y="33"/>
      </p:cViewPr>
      <p:guideLst/>
    </p:cSldViewPr>
  </p:slideViewPr>
  <p:notesTextViewPr>
    <p:cViewPr>
      <p:scale>
        <a:sx n="1" d="1"/>
        <a:sy n="1" d="1"/>
      </p:scale>
      <p:origin x="0" y="0"/>
    </p:cViewPr>
  </p:notesTextViewPr>
  <p:sorterViewPr>
    <p:cViewPr varScale="1">
      <p:scale>
        <a:sx n="100" d="100"/>
        <a:sy n="100" d="100"/>
      </p:scale>
      <p:origin x="0" y="-11334"/>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66434"/>
          </a:xfrm>
          <a:prstGeom prst="rect">
            <a:avLst/>
          </a:prstGeom>
        </p:spPr>
        <p:txBody>
          <a:bodyPr vert="horz" lIns="93177" tIns="46589" rIns="93177" bIns="46589" rtlCol="0"/>
          <a:lstStyle>
            <a:lvl1pPr algn="r">
              <a:defRPr sz="1200"/>
            </a:lvl1pPr>
          </a:lstStyle>
          <a:p>
            <a:fld id="{069A98CA-A710-46B4-AEF6-6F19730EE8A9}" type="datetimeFigureOut">
              <a:rPr lang="en-US" smtClean="0"/>
              <a:t>2/13/2019</a:t>
            </a:fld>
            <a:endParaRPr lang="en-US"/>
          </a:p>
        </p:txBody>
      </p:sp>
      <p:sp>
        <p:nvSpPr>
          <p:cNvPr id="4" name="Footer Placeholder 3"/>
          <p:cNvSpPr>
            <a:spLocks noGrp="1"/>
          </p:cNvSpPr>
          <p:nvPr>
            <p:ph type="ftr" sz="quarter" idx="2"/>
          </p:nvPr>
        </p:nvSpPr>
        <p:spPr>
          <a:xfrm>
            <a:off x="0" y="8829968"/>
            <a:ext cx="2971800" cy="466433"/>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829968"/>
            <a:ext cx="2971800" cy="466433"/>
          </a:xfrm>
          <a:prstGeom prst="rect">
            <a:avLst/>
          </a:prstGeom>
        </p:spPr>
        <p:txBody>
          <a:bodyPr vert="horz" lIns="93177" tIns="46589" rIns="93177" bIns="46589" rtlCol="0" anchor="b"/>
          <a:lstStyle>
            <a:lvl1pPr algn="r">
              <a:defRPr sz="1200"/>
            </a:lvl1pPr>
          </a:lstStyle>
          <a:p>
            <a:fld id="{58EEF1BC-3F25-4651-A5E8-9AC8452D8D5F}" type="slidenum">
              <a:rPr lang="en-US" smtClean="0"/>
              <a:t>‹#›</a:t>
            </a:fld>
            <a:endParaRPr lang="en-US"/>
          </a:p>
        </p:txBody>
      </p:sp>
    </p:spTree>
    <p:extLst>
      <p:ext uri="{BB962C8B-B14F-4D97-AF65-F5344CB8AC3E}">
        <p14:creationId xmlns:p14="http://schemas.microsoft.com/office/powerpoint/2010/main" val="36130989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672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66725"/>
          </a:xfrm>
          <a:prstGeom prst="rect">
            <a:avLst/>
          </a:prstGeom>
        </p:spPr>
        <p:txBody>
          <a:bodyPr vert="horz" lIns="91440" tIns="45720" rIns="91440" bIns="45720" rtlCol="0"/>
          <a:lstStyle>
            <a:lvl1pPr algn="r">
              <a:defRPr sz="1200"/>
            </a:lvl1pPr>
          </a:lstStyle>
          <a:p>
            <a:fld id="{EBBF4677-B34C-4F0E-A640-0489D1467DE7}" type="datetimeFigureOut">
              <a:rPr lang="en-US" smtClean="0"/>
              <a:t>2/13/2019</a:t>
            </a:fld>
            <a:endParaRPr lang="en-US"/>
          </a:p>
        </p:txBody>
      </p:sp>
      <p:sp>
        <p:nvSpPr>
          <p:cNvPr id="4" name="Slide Image Placeholder 3"/>
          <p:cNvSpPr>
            <a:spLocks noGrp="1" noRot="1" noChangeAspect="1"/>
          </p:cNvSpPr>
          <p:nvPr>
            <p:ph type="sldImg" idx="2"/>
          </p:nvPr>
        </p:nvSpPr>
        <p:spPr>
          <a:xfrm>
            <a:off x="641350" y="1162050"/>
            <a:ext cx="5575300" cy="31369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73575"/>
            <a:ext cx="5486400" cy="366077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675"/>
            <a:ext cx="2971800" cy="466725"/>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829675"/>
            <a:ext cx="2971800" cy="466725"/>
          </a:xfrm>
          <a:prstGeom prst="rect">
            <a:avLst/>
          </a:prstGeom>
        </p:spPr>
        <p:txBody>
          <a:bodyPr vert="horz" lIns="91440" tIns="45720" rIns="91440" bIns="45720" rtlCol="0" anchor="b"/>
          <a:lstStyle>
            <a:lvl1pPr algn="r">
              <a:defRPr sz="1200"/>
            </a:lvl1pPr>
          </a:lstStyle>
          <a:p>
            <a:fld id="{5B251E2E-B92B-4917-9BB6-F618F224A74A}" type="slidenum">
              <a:rPr lang="en-US" smtClean="0"/>
              <a:t>‹#›</a:t>
            </a:fld>
            <a:endParaRPr lang="en-US"/>
          </a:p>
        </p:txBody>
      </p:sp>
    </p:spTree>
    <p:extLst>
      <p:ext uri="{BB962C8B-B14F-4D97-AF65-F5344CB8AC3E}">
        <p14:creationId xmlns:p14="http://schemas.microsoft.com/office/powerpoint/2010/main" val="40584406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8" Type="http://schemas.openxmlformats.org/officeDocument/2006/relationships/hyperlink" Target="https://www.ncbi.nlm.nih.gov/pubmedhealth/PMHT0022589" TargetMode="External"/><Relationship Id="rId13" Type="http://schemas.openxmlformats.org/officeDocument/2006/relationships/hyperlink" Target="https://en.wikipedia.org/wiki/Asthma" TargetMode="External"/><Relationship Id="rId18" Type="http://schemas.openxmlformats.org/officeDocument/2006/relationships/hyperlink" Target="https://en.wikipedia.org/wiki/Vertebrate" TargetMode="External"/><Relationship Id="rId3" Type="http://schemas.openxmlformats.org/officeDocument/2006/relationships/hyperlink" Target="https://www.ncbi.nlm.nih.gov/pubmedhealth/PMHT0025680" TargetMode="External"/><Relationship Id="rId21" Type="http://schemas.openxmlformats.org/officeDocument/2006/relationships/hyperlink" Target="https://en.wikipedia.org/wiki/Human" TargetMode="External"/><Relationship Id="rId7" Type="http://schemas.openxmlformats.org/officeDocument/2006/relationships/hyperlink" Target="https://www.ncbi.nlm.nih.gov/pubmedhealth/PMHT0024324" TargetMode="External"/><Relationship Id="rId12" Type="http://schemas.openxmlformats.org/officeDocument/2006/relationships/hyperlink" Target="https://en.wikipedia.org/wiki/Anaphylaxis" TargetMode="External"/><Relationship Id="rId17" Type="http://schemas.openxmlformats.org/officeDocument/2006/relationships/hyperlink" Target="https://en.wikipedia.org/wiki/Dendritic_cell" TargetMode="External"/><Relationship Id="rId2" Type="http://schemas.openxmlformats.org/officeDocument/2006/relationships/slide" Target="../slides/slide10.xml"/><Relationship Id="rId16" Type="http://schemas.openxmlformats.org/officeDocument/2006/relationships/hyperlink" Target="https://en.wikipedia.org/wiki/Macrophage" TargetMode="External"/><Relationship Id="rId20" Type="http://schemas.openxmlformats.org/officeDocument/2006/relationships/hyperlink" Target="https://en.wikipedia.org/wiki/Adaptive_immune_system" TargetMode="External"/><Relationship Id="rId1" Type="http://schemas.openxmlformats.org/officeDocument/2006/relationships/notesMaster" Target="../notesMasters/notesMaster1.xml"/><Relationship Id="rId6" Type="http://schemas.openxmlformats.org/officeDocument/2006/relationships/hyperlink" Target="https://www.ncbi.nlm.nih.gov/pubmedhealth/PMHT0022035" TargetMode="External"/><Relationship Id="rId11" Type="http://schemas.openxmlformats.org/officeDocument/2006/relationships/hyperlink" Target="https://en.wikipedia.org/wiki/Granulocyte" TargetMode="External"/><Relationship Id="rId5" Type="http://schemas.openxmlformats.org/officeDocument/2006/relationships/hyperlink" Target="https://www.ncbi.nlm.nih.gov/pubmedhealth/PMHT0022044" TargetMode="External"/><Relationship Id="rId15" Type="http://schemas.openxmlformats.org/officeDocument/2006/relationships/hyperlink" Target="https://en.wikipedia.org/wiki/Cellular_differentiation" TargetMode="External"/><Relationship Id="rId10" Type="http://schemas.openxmlformats.org/officeDocument/2006/relationships/hyperlink" Target="http://www.medicinenet.com/asthma_overview/article.htm" TargetMode="External"/><Relationship Id="rId19" Type="http://schemas.openxmlformats.org/officeDocument/2006/relationships/hyperlink" Target="https://en.wikipedia.org/wiki/Innate_immune_system" TargetMode="External"/><Relationship Id="rId4" Type="http://schemas.openxmlformats.org/officeDocument/2006/relationships/hyperlink" Target="https://www.ncbi.nlm.nih.gov/pubmedhealth/PMHT0022043" TargetMode="External"/><Relationship Id="rId9" Type="http://schemas.openxmlformats.org/officeDocument/2006/relationships/hyperlink" Target="https://www.ncbi.nlm.nih.gov/pubmedhealth/PMHT0022086" TargetMode="External"/><Relationship Id="rId14" Type="http://schemas.openxmlformats.org/officeDocument/2006/relationships/hyperlink" Target="https://en.wikipedia.org/wiki/Serotonin" TargetMode="External"/><Relationship Id="rId22" Type="http://schemas.openxmlformats.org/officeDocument/2006/relationships/hyperlink" Target="https://en.wikipedia.org/wiki/Blood" TargetMode="Externa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8" Type="http://schemas.openxmlformats.org/officeDocument/2006/relationships/hyperlink" Target="https://en.wikipedia.org/wiki/Inflammation" TargetMode="External"/><Relationship Id="rId3" Type="http://schemas.openxmlformats.org/officeDocument/2006/relationships/hyperlink" Target="https://en.wikipedia.org/wiki/Warm_autoimmune_hemolytic_anemia" TargetMode="External"/><Relationship Id="rId7" Type="http://schemas.openxmlformats.org/officeDocument/2006/relationships/hyperlink" Target="https://en.wikipedia.org/wiki/Antibody" TargetMode="External"/><Relationship Id="rId2" Type="http://schemas.openxmlformats.org/officeDocument/2006/relationships/slide" Target="../slides/slide22.xml"/><Relationship Id="rId1" Type="http://schemas.openxmlformats.org/officeDocument/2006/relationships/notesMaster" Target="../notesMasters/notesMaster1.xml"/><Relationship Id="rId6" Type="http://schemas.openxmlformats.org/officeDocument/2006/relationships/hyperlink" Target="https://en.wikipedia.org/wiki/Plasma_cell" TargetMode="External"/><Relationship Id="rId5" Type="http://schemas.openxmlformats.org/officeDocument/2006/relationships/hyperlink" Target="https://en.wikipedia.org/wiki/Cancer" TargetMode="External"/><Relationship Id="rId4" Type="http://schemas.openxmlformats.org/officeDocument/2006/relationships/hyperlink" Target="https://en.wikipedia.org/wiki/Idiopathic_thrombocytopenic_purpura" TargetMode="Externa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s://en.wikipedia.org/wiki/Bronchopneumonia" TargetMode="External"/><Relationship Id="rId2" Type="http://schemas.openxmlformats.org/officeDocument/2006/relationships/slide" Target="../slides/slide23.xml"/><Relationship Id="rId1" Type="http://schemas.openxmlformats.org/officeDocument/2006/relationships/notesMaster" Target="../notesMasters/notesMaster1.xml"/><Relationship Id="rId6" Type="http://schemas.openxmlformats.org/officeDocument/2006/relationships/hyperlink" Target="https://en.wikipedia.org/wiki/Glucocorticoids" TargetMode="External"/><Relationship Id="rId5" Type="http://schemas.openxmlformats.org/officeDocument/2006/relationships/hyperlink" Target="https://en.wikipedia.org/wiki/Granulomas" TargetMode="External"/><Relationship Id="rId4" Type="http://schemas.openxmlformats.org/officeDocument/2006/relationships/hyperlink" Target="http://www.webmd.com/lung/picture-of-the-lungs" TargetMode="External"/></Relationships>
</file>

<file path=ppt/notesSlides/_rels/notesSlide23.xml.rels><?xml version="1.0" encoding="UTF-8" standalone="yes"?>
<Relationships xmlns="http://schemas.openxmlformats.org/package/2006/relationships"><Relationship Id="rId8" Type="http://schemas.openxmlformats.org/officeDocument/2006/relationships/hyperlink" Target="https://en.wikipedia.org/wiki/Lipodystrophy" TargetMode="External"/><Relationship Id="rId13" Type="http://schemas.openxmlformats.org/officeDocument/2006/relationships/hyperlink" Target="https://en.wikipedia.org/wiki/Thought_disorder" TargetMode="External"/><Relationship Id="rId3" Type="http://schemas.openxmlformats.org/officeDocument/2006/relationships/hyperlink" Target="https://en.wikipedia.org/wiki/Cortisol" TargetMode="External"/><Relationship Id="rId7" Type="http://schemas.openxmlformats.org/officeDocument/2006/relationships/hyperlink" Target="https://en.wikipedia.org/wiki/Moon_facies" TargetMode="External"/><Relationship Id="rId12" Type="http://schemas.openxmlformats.org/officeDocument/2006/relationships/hyperlink" Target="https://en.wikipedia.org/wiki/Irregular_menstruation" TargetMode="External"/><Relationship Id="rId2" Type="http://schemas.openxmlformats.org/officeDocument/2006/relationships/slide" Target="../slides/slide24.xml"/><Relationship Id="rId1" Type="http://schemas.openxmlformats.org/officeDocument/2006/relationships/notesMaster" Target="../notesMasters/notesMaster1.xml"/><Relationship Id="rId6" Type="http://schemas.openxmlformats.org/officeDocument/2006/relationships/hyperlink" Target="https://en.wikipedia.org/wiki/Stretch_mark" TargetMode="External"/><Relationship Id="rId11" Type="http://schemas.openxmlformats.org/officeDocument/2006/relationships/hyperlink" Target="https://en.wikipedia.org/wiki/Acne" TargetMode="External"/><Relationship Id="rId5" Type="http://schemas.openxmlformats.org/officeDocument/2006/relationships/hyperlink" Target="https://en.wikipedia.org/wiki/Abdominal_obesity" TargetMode="External"/><Relationship Id="rId10" Type="http://schemas.openxmlformats.org/officeDocument/2006/relationships/hyperlink" Target="https://en.wikipedia.org/wiki/Osteoporosis" TargetMode="External"/><Relationship Id="rId4" Type="http://schemas.openxmlformats.org/officeDocument/2006/relationships/hyperlink" Target="https://en.wikipedia.org/wiki/Hypertension" TargetMode="External"/><Relationship Id="rId9" Type="http://schemas.openxmlformats.org/officeDocument/2006/relationships/hyperlink" Target="https://en.wikipedia.org/wiki/Muscle_weakness" TargetMode="Externa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s://en.wikipedia.org/wiki/Aldosterone" TargetMode="External"/><Relationship Id="rId2" Type="http://schemas.openxmlformats.org/officeDocument/2006/relationships/slide" Target="../slides/slide26.xml"/><Relationship Id="rId1" Type="http://schemas.openxmlformats.org/officeDocument/2006/relationships/notesMaster" Target="../notesMasters/notesMaster1.xml"/><Relationship Id="rId4" Type="http://schemas.openxmlformats.org/officeDocument/2006/relationships/hyperlink" Target="https://en.wikipedia.org/wiki/Adrenal_cortex" TargetMode="Externa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s://en.wikipedia.org/wiki/Hormone" TargetMode="External"/><Relationship Id="rId2" Type="http://schemas.openxmlformats.org/officeDocument/2006/relationships/slide" Target="../slides/slide27.xml"/><Relationship Id="rId1" Type="http://schemas.openxmlformats.org/officeDocument/2006/relationships/notesMaster" Target="../notesMasters/notesMaster1.xml"/><Relationship Id="rId5" Type="http://schemas.openxmlformats.org/officeDocument/2006/relationships/hyperlink" Target="https://en.wikipedia.org/wiki/Adrenal_gland" TargetMode="External"/><Relationship Id="rId4" Type="http://schemas.openxmlformats.org/officeDocument/2006/relationships/hyperlink" Target="https://en.wikipedia.org/wiki/Aldosterone" TargetMode="Externa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B251E2E-B92B-4917-9BB6-F618F224A74A}" type="slidenum">
              <a:rPr lang="en-US" smtClean="0"/>
              <a:t>1</a:t>
            </a:fld>
            <a:endParaRPr lang="en-US"/>
          </a:p>
        </p:txBody>
      </p:sp>
    </p:spTree>
    <p:extLst>
      <p:ext uri="{BB962C8B-B14F-4D97-AF65-F5344CB8AC3E}">
        <p14:creationId xmlns:p14="http://schemas.microsoft.com/office/powerpoint/2010/main" val="24410146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Neutrophils</a:t>
            </a:r>
            <a:r>
              <a:rPr lang="en-US" baseline="0" dirty="0"/>
              <a:t> have anti-inflammatory effect</a:t>
            </a:r>
            <a:endParaRPr lang="en-US" dirty="0"/>
          </a:p>
          <a:p>
            <a:r>
              <a:rPr lang="en-US" dirty="0"/>
              <a:t>A </a:t>
            </a:r>
            <a:r>
              <a:rPr lang="en-US" b="1" dirty="0"/>
              <a:t>lymphocyte</a:t>
            </a:r>
            <a:r>
              <a:rPr lang="en-US" dirty="0"/>
              <a:t> is a type of WBC that is part of the </a:t>
            </a:r>
            <a:r>
              <a:rPr lang="en-US" dirty="0">
                <a:hlinkClick r:id="rId3"/>
              </a:rPr>
              <a:t>immune system</a:t>
            </a:r>
            <a:r>
              <a:rPr lang="en-US" dirty="0"/>
              <a:t>. There are two main types of lymphocytes: </a:t>
            </a:r>
            <a:r>
              <a:rPr lang="en-US" dirty="0">
                <a:hlinkClick r:id="rId4"/>
              </a:rPr>
              <a:t>B cells</a:t>
            </a:r>
            <a:r>
              <a:rPr lang="en-US" dirty="0"/>
              <a:t> and </a:t>
            </a:r>
            <a:r>
              <a:rPr lang="en-US" dirty="0">
                <a:hlinkClick r:id="rId5"/>
              </a:rPr>
              <a:t>T cells</a:t>
            </a:r>
            <a:r>
              <a:rPr lang="en-US" dirty="0"/>
              <a:t>. </a:t>
            </a:r>
          </a:p>
          <a:p>
            <a:r>
              <a:rPr lang="en-US" dirty="0"/>
              <a:t>The </a:t>
            </a:r>
            <a:r>
              <a:rPr lang="en-US" b="1" dirty="0"/>
              <a:t>B</a:t>
            </a:r>
            <a:r>
              <a:rPr lang="en-US" dirty="0"/>
              <a:t> cells produce </a:t>
            </a:r>
            <a:r>
              <a:rPr lang="en-US" dirty="0">
                <a:hlinkClick r:id="rId6"/>
              </a:rPr>
              <a:t>antibodies</a:t>
            </a:r>
            <a:r>
              <a:rPr lang="en-US" dirty="0"/>
              <a:t> that are used to </a:t>
            </a:r>
            <a:r>
              <a:rPr lang="en-US" dirty="0">
                <a:hlinkClick r:id="rId7"/>
              </a:rPr>
              <a:t>attack</a:t>
            </a:r>
            <a:r>
              <a:rPr lang="en-US" dirty="0"/>
              <a:t> invading </a:t>
            </a:r>
            <a:r>
              <a:rPr lang="en-US" dirty="0">
                <a:hlinkClick r:id="rId8"/>
              </a:rPr>
              <a:t>bacteria</a:t>
            </a:r>
            <a:r>
              <a:rPr lang="en-US" dirty="0"/>
              <a:t>, </a:t>
            </a:r>
            <a:r>
              <a:rPr lang="en-US" dirty="0">
                <a:hlinkClick r:id="rId9"/>
              </a:rPr>
              <a:t>viruses</a:t>
            </a:r>
            <a:r>
              <a:rPr lang="en-US" dirty="0"/>
              <a:t>, and toxins. </a:t>
            </a:r>
          </a:p>
          <a:p>
            <a:r>
              <a:rPr lang="en-US" dirty="0"/>
              <a:t>The </a:t>
            </a:r>
            <a:r>
              <a:rPr lang="en-US" b="1" dirty="0"/>
              <a:t>T</a:t>
            </a:r>
            <a:r>
              <a:rPr lang="en-US" dirty="0"/>
              <a:t> cells destroy the </a:t>
            </a:r>
            <a:r>
              <a:rPr lang="en-US" i="1" dirty="0"/>
              <a:t>body's own cells </a:t>
            </a:r>
            <a:r>
              <a:rPr lang="en-US" dirty="0"/>
              <a:t>that have themselves been taken over by viruses or become cancerous.</a:t>
            </a:r>
          </a:p>
          <a:p>
            <a:r>
              <a:rPr lang="en-US" b="1" dirty="0"/>
              <a:t>Eosinophil:</a:t>
            </a:r>
            <a:r>
              <a:rPr lang="en-US" dirty="0"/>
              <a:t> A normal type of WBC that has coarse granules within its cytoplasm. </a:t>
            </a:r>
            <a:r>
              <a:rPr lang="en-US" dirty="0" err="1"/>
              <a:t>Eosinophils</a:t>
            </a:r>
            <a:r>
              <a:rPr lang="en-US" dirty="0"/>
              <a:t> are produced in the bone marrow and migrate to tissues throughout the body. When a foreign substance enters the body, other types of WBCs (lymphocytes and neutrophils) release substances to attract </a:t>
            </a:r>
            <a:r>
              <a:rPr lang="en-US" dirty="0" err="1"/>
              <a:t>eosinophils</a:t>
            </a:r>
            <a:r>
              <a:rPr lang="en-US" dirty="0"/>
              <a:t> and then release toxic substances to kill the invader. The numbers of </a:t>
            </a:r>
            <a:r>
              <a:rPr lang="en-US" dirty="0" err="1"/>
              <a:t>eosinophils</a:t>
            </a:r>
            <a:r>
              <a:rPr lang="en-US" dirty="0"/>
              <a:t> in blood often rise when an allergic reaction occurs. Elevated eosinophil counts are also common in some diseases, such as parasite diseases and </a:t>
            </a:r>
            <a:r>
              <a:rPr lang="en-US" dirty="0">
                <a:hlinkClick r:id="rId10"/>
              </a:rPr>
              <a:t>asthma</a:t>
            </a:r>
            <a:r>
              <a:rPr lang="en-US" dirty="0"/>
              <a:t>.</a:t>
            </a:r>
          </a:p>
          <a:p>
            <a:r>
              <a:rPr lang="en-US" dirty="0">
                <a:effectLst/>
              </a:rPr>
              <a:t>A </a:t>
            </a:r>
            <a:r>
              <a:rPr lang="en-US" b="1" dirty="0">
                <a:effectLst/>
              </a:rPr>
              <a:t>basophil</a:t>
            </a:r>
            <a:r>
              <a:rPr lang="en-US" dirty="0">
                <a:effectLst/>
              </a:rPr>
              <a:t> is a type of WBC. Basophils are the least common of the </a:t>
            </a:r>
            <a:r>
              <a:rPr lang="en-US" dirty="0">
                <a:effectLst/>
                <a:hlinkClick r:id="rId11" tooltip="Granulocyte"/>
              </a:rPr>
              <a:t>granulocytes</a:t>
            </a:r>
            <a:r>
              <a:rPr lang="en-US" dirty="0">
                <a:effectLst/>
              </a:rPr>
              <a:t>, representing about 0.5 to 1% of circulating WBC. However, they are the largest type of granulocyte. They are responsible for inflammatory reactions during immune response, as well as in the formation of acute and chronic allergic diseases, including </a:t>
            </a:r>
            <a:r>
              <a:rPr lang="en-US" dirty="0">
                <a:effectLst/>
                <a:hlinkClick r:id="rId12" tooltip="Anaphylaxis"/>
              </a:rPr>
              <a:t>anaphylaxis</a:t>
            </a:r>
            <a:r>
              <a:rPr lang="en-US" dirty="0">
                <a:effectLst/>
              </a:rPr>
              <a:t>, </a:t>
            </a:r>
            <a:r>
              <a:rPr lang="en-US" dirty="0">
                <a:effectLst/>
                <a:hlinkClick r:id="rId13" tooltip="Asthma"/>
              </a:rPr>
              <a:t>asthma</a:t>
            </a:r>
            <a:r>
              <a:rPr lang="en-US" dirty="0">
                <a:effectLst/>
              </a:rPr>
              <a:t>, atopic dermatitis and hay fever. They can perform phagocytosis, produce histamine and </a:t>
            </a:r>
            <a:r>
              <a:rPr lang="en-US" dirty="0">
                <a:effectLst/>
                <a:hlinkClick r:id="rId14" tooltip="Serotonin"/>
              </a:rPr>
              <a:t>serotonin</a:t>
            </a:r>
            <a:r>
              <a:rPr lang="en-US" dirty="0">
                <a:effectLst/>
              </a:rPr>
              <a:t> that induce inflammation, and heparin that prevents blood clotting.</a:t>
            </a:r>
          </a:p>
          <a:p>
            <a:r>
              <a:rPr lang="en-US" b="1" dirty="0">
                <a:effectLst/>
              </a:rPr>
              <a:t>Monocytes</a:t>
            </a:r>
            <a:r>
              <a:rPr lang="en-US" dirty="0">
                <a:effectLst/>
              </a:rPr>
              <a:t> are a type of WBC, or </a:t>
            </a:r>
            <a:r>
              <a:rPr lang="en-US" i="1" dirty="0">
                <a:effectLst/>
              </a:rPr>
              <a:t>leukocyte</a:t>
            </a:r>
            <a:r>
              <a:rPr lang="en-US" dirty="0">
                <a:effectLst/>
              </a:rPr>
              <a:t>. They are the largest type of leukocyte and can </a:t>
            </a:r>
            <a:r>
              <a:rPr lang="en-US" dirty="0">
                <a:effectLst/>
                <a:hlinkClick r:id="rId15" tooltip="Cellular differentiation"/>
              </a:rPr>
              <a:t>differentiate</a:t>
            </a:r>
            <a:r>
              <a:rPr lang="en-US" dirty="0">
                <a:effectLst/>
              </a:rPr>
              <a:t> into </a:t>
            </a:r>
            <a:r>
              <a:rPr lang="en-US" dirty="0">
                <a:effectLst/>
                <a:hlinkClick r:id="rId16" tooltip="Macrophage"/>
              </a:rPr>
              <a:t>macrophages</a:t>
            </a:r>
            <a:r>
              <a:rPr lang="en-US" dirty="0">
                <a:effectLst/>
              </a:rPr>
              <a:t> and myeloid lineage </a:t>
            </a:r>
            <a:r>
              <a:rPr lang="en-US" dirty="0">
                <a:effectLst/>
                <a:hlinkClick r:id="rId17" tooltip="Dendritic cell"/>
              </a:rPr>
              <a:t>dendritic cells</a:t>
            </a:r>
            <a:r>
              <a:rPr lang="en-US" dirty="0">
                <a:effectLst/>
              </a:rPr>
              <a:t>. As a part of the </a:t>
            </a:r>
            <a:r>
              <a:rPr lang="en-US" dirty="0">
                <a:effectLst/>
                <a:hlinkClick r:id="rId18" tooltip="Vertebrate"/>
              </a:rPr>
              <a:t>vertebrate</a:t>
            </a:r>
            <a:r>
              <a:rPr lang="en-US" dirty="0">
                <a:effectLst/>
              </a:rPr>
              <a:t> </a:t>
            </a:r>
            <a:r>
              <a:rPr lang="en-US" dirty="0">
                <a:effectLst/>
                <a:hlinkClick r:id="rId19" tooltip="Innate immune system"/>
              </a:rPr>
              <a:t>innate immune system</a:t>
            </a:r>
            <a:r>
              <a:rPr lang="en-US" dirty="0">
                <a:effectLst/>
              </a:rPr>
              <a:t> monocytes also influence the process of </a:t>
            </a:r>
            <a:r>
              <a:rPr lang="en-US" dirty="0">
                <a:effectLst/>
                <a:hlinkClick r:id="rId20" tooltip="Adaptive immune system"/>
              </a:rPr>
              <a:t>adaptive immunity</a:t>
            </a:r>
            <a:r>
              <a:rPr lang="en-US" dirty="0">
                <a:effectLst/>
              </a:rPr>
              <a:t>. There are at least three subclasses of monocytes in </a:t>
            </a:r>
            <a:r>
              <a:rPr lang="en-US" dirty="0">
                <a:effectLst/>
                <a:hlinkClick r:id="rId21" tooltip="Human"/>
              </a:rPr>
              <a:t>human</a:t>
            </a:r>
            <a:r>
              <a:rPr lang="en-US" dirty="0">
                <a:effectLst/>
              </a:rPr>
              <a:t> </a:t>
            </a:r>
            <a:r>
              <a:rPr lang="en-US" dirty="0">
                <a:effectLst/>
                <a:hlinkClick r:id="rId22" tooltip="Blood"/>
              </a:rPr>
              <a:t>blood</a:t>
            </a:r>
            <a:r>
              <a:rPr lang="en-US" dirty="0">
                <a:effectLst/>
              </a:rPr>
              <a:t> based on their phenotypic receptors.</a:t>
            </a:r>
            <a:endParaRPr lang="en-US" dirty="0"/>
          </a:p>
        </p:txBody>
      </p:sp>
      <p:sp>
        <p:nvSpPr>
          <p:cNvPr id="4" name="Slide Number Placeholder 3"/>
          <p:cNvSpPr>
            <a:spLocks noGrp="1"/>
          </p:cNvSpPr>
          <p:nvPr>
            <p:ph type="sldNum" sz="quarter" idx="10"/>
          </p:nvPr>
        </p:nvSpPr>
        <p:spPr/>
        <p:txBody>
          <a:bodyPr/>
          <a:lstStyle/>
          <a:p>
            <a:fld id="{5B251E2E-B92B-4917-9BB6-F618F224A74A}" type="slidenum">
              <a:rPr lang="en-US" smtClean="0"/>
              <a:t>10</a:t>
            </a:fld>
            <a:endParaRPr lang="en-US"/>
          </a:p>
        </p:txBody>
      </p:sp>
    </p:spTree>
    <p:extLst>
      <p:ext uri="{BB962C8B-B14F-4D97-AF65-F5344CB8AC3E}">
        <p14:creationId xmlns:p14="http://schemas.microsoft.com/office/powerpoint/2010/main" val="32282925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B-lymphocyte</a:t>
            </a:r>
            <a:r>
              <a:rPr lang="en-US" baseline="0" dirty="0"/>
              <a:t> (Ab-mediated)</a:t>
            </a:r>
          </a:p>
          <a:p>
            <a:r>
              <a:rPr lang="en-US" baseline="0" dirty="0" err="1"/>
              <a:t>Bec</a:t>
            </a:r>
            <a:r>
              <a:rPr lang="en-US" baseline="0" dirty="0"/>
              <a:t> they decrease lymphocyte</a:t>
            </a:r>
            <a:endParaRPr lang="en-US" dirty="0"/>
          </a:p>
        </p:txBody>
      </p:sp>
      <p:sp>
        <p:nvSpPr>
          <p:cNvPr id="4" name="Slide Number Placeholder 3"/>
          <p:cNvSpPr>
            <a:spLocks noGrp="1"/>
          </p:cNvSpPr>
          <p:nvPr>
            <p:ph type="sldNum" sz="quarter" idx="10"/>
          </p:nvPr>
        </p:nvSpPr>
        <p:spPr/>
        <p:txBody>
          <a:bodyPr/>
          <a:lstStyle/>
          <a:p>
            <a:fld id="{5B251E2E-B92B-4917-9BB6-F618F224A74A}" type="slidenum">
              <a:rPr lang="en-US" smtClean="0"/>
              <a:t>12</a:t>
            </a:fld>
            <a:endParaRPr lang="en-US"/>
          </a:p>
        </p:txBody>
      </p:sp>
    </p:spTree>
    <p:extLst>
      <p:ext uri="{BB962C8B-B14F-4D97-AF65-F5344CB8AC3E}">
        <p14:creationId xmlns:p14="http://schemas.microsoft.com/office/powerpoint/2010/main" val="5222791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Physiologically GC</a:t>
            </a:r>
            <a:r>
              <a:rPr lang="en-US" baseline="0" dirty="0"/>
              <a:t> help to control renal excretion of water</a:t>
            </a:r>
            <a:endParaRPr lang="en-US" dirty="0"/>
          </a:p>
        </p:txBody>
      </p:sp>
      <p:sp>
        <p:nvSpPr>
          <p:cNvPr id="4" name="Slide Number Placeholder 3"/>
          <p:cNvSpPr>
            <a:spLocks noGrp="1"/>
          </p:cNvSpPr>
          <p:nvPr>
            <p:ph type="sldNum" sz="quarter" idx="10"/>
          </p:nvPr>
        </p:nvSpPr>
        <p:spPr/>
        <p:txBody>
          <a:bodyPr/>
          <a:lstStyle/>
          <a:p>
            <a:fld id="{5B251E2E-B92B-4917-9BB6-F618F224A74A}" type="slidenum">
              <a:rPr lang="en-US" smtClean="0"/>
              <a:t>13</a:t>
            </a:fld>
            <a:endParaRPr lang="en-US"/>
          </a:p>
        </p:txBody>
      </p:sp>
    </p:spTree>
    <p:extLst>
      <p:ext uri="{BB962C8B-B14F-4D97-AF65-F5344CB8AC3E}">
        <p14:creationId xmlns:p14="http://schemas.microsoft.com/office/powerpoint/2010/main" val="16588783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B251E2E-B92B-4917-9BB6-F618F224A74A}" type="slidenum">
              <a:rPr lang="en-US" smtClean="0"/>
              <a:t>14</a:t>
            </a:fld>
            <a:endParaRPr lang="en-US"/>
          </a:p>
        </p:txBody>
      </p:sp>
    </p:spTree>
    <p:extLst>
      <p:ext uri="{BB962C8B-B14F-4D97-AF65-F5344CB8AC3E}">
        <p14:creationId xmlns:p14="http://schemas.microsoft.com/office/powerpoint/2010/main" val="6189778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solidFill>
                  <a:srgbClr val="7030A0"/>
                </a:solidFill>
              </a:rPr>
              <a:t>Hydrocortisone: the pharmaceutical</a:t>
            </a:r>
            <a:r>
              <a:rPr lang="en-US" sz="1200" b="1" baseline="0" dirty="0">
                <a:solidFill>
                  <a:srgbClr val="7030A0"/>
                </a:solidFill>
              </a:rPr>
              <a:t> preparation of cortisol</a:t>
            </a:r>
          </a:p>
          <a:p>
            <a:r>
              <a:rPr lang="en-US" sz="1200" dirty="0">
                <a:solidFill>
                  <a:schemeClr val="tx1"/>
                </a:solidFill>
                <a:latin typeface="Arial" panose="020B0604020202020204" pitchFamily="34" charset="0"/>
                <a:cs typeface="Arial" panose="020B0604020202020204" pitchFamily="34" charset="0"/>
              </a:rPr>
              <a:t>circadian rhythm: internal body clock</a:t>
            </a:r>
            <a:endParaRPr lang="en-US" dirty="0"/>
          </a:p>
        </p:txBody>
      </p:sp>
      <p:sp>
        <p:nvSpPr>
          <p:cNvPr id="4" name="Slide Number Placeholder 3"/>
          <p:cNvSpPr>
            <a:spLocks noGrp="1"/>
          </p:cNvSpPr>
          <p:nvPr>
            <p:ph type="sldNum" sz="quarter" idx="10"/>
          </p:nvPr>
        </p:nvSpPr>
        <p:spPr/>
        <p:txBody>
          <a:bodyPr/>
          <a:lstStyle/>
          <a:p>
            <a:fld id="{5B251E2E-B92B-4917-9BB6-F618F224A74A}" type="slidenum">
              <a:rPr lang="en-US" smtClean="0"/>
              <a:t>15</a:t>
            </a:fld>
            <a:endParaRPr lang="en-US"/>
          </a:p>
        </p:txBody>
      </p:sp>
    </p:spTree>
    <p:extLst>
      <p:ext uri="{BB962C8B-B14F-4D97-AF65-F5344CB8AC3E}">
        <p14:creationId xmlns:p14="http://schemas.microsoft.com/office/powerpoint/2010/main" val="8920392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B251E2E-B92B-4917-9BB6-F618F224A74A}" type="slidenum">
              <a:rPr lang="en-US" smtClean="0"/>
              <a:t>16</a:t>
            </a:fld>
            <a:endParaRPr lang="en-US"/>
          </a:p>
        </p:txBody>
      </p:sp>
    </p:spTree>
    <p:extLst>
      <p:ext uri="{BB962C8B-B14F-4D97-AF65-F5344CB8AC3E}">
        <p14:creationId xmlns:p14="http://schemas.microsoft.com/office/powerpoint/2010/main" val="20074730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B251E2E-B92B-4917-9BB6-F618F224A74A}" type="slidenum">
              <a:rPr lang="en-US" smtClean="0"/>
              <a:t>17</a:t>
            </a:fld>
            <a:endParaRPr lang="en-US"/>
          </a:p>
        </p:txBody>
      </p:sp>
    </p:spTree>
    <p:extLst>
      <p:ext uri="{BB962C8B-B14F-4D97-AF65-F5344CB8AC3E}">
        <p14:creationId xmlns:p14="http://schemas.microsoft.com/office/powerpoint/2010/main" val="327229761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30000" dirty="0"/>
              <a:t>1 </a:t>
            </a:r>
            <a:r>
              <a:rPr lang="en-US" dirty="0"/>
              <a:t>Potency relative to hydrocortisone</a:t>
            </a:r>
          </a:p>
          <a:p>
            <a:endParaRPr lang="en-US" dirty="0"/>
          </a:p>
          <a:p>
            <a:r>
              <a:rPr lang="en-US" dirty="0"/>
              <a:t>&gt; 1, These drugs</a:t>
            </a:r>
            <a:r>
              <a:rPr lang="en-US" baseline="0" dirty="0"/>
              <a:t> have </a:t>
            </a:r>
            <a:r>
              <a:rPr lang="en-US" dirty="0"/>
              <a:t>Higher affinity and</a:t>
            </a:r>
            <a:r>
              <a:rPr lang="en-US" baseline="0" dirty="0"/>
              <a:t> greater bioavailability, </a:t>
            </a:r>
            <a:r>
              <a:rPr lang="en-US" b="1" baseline="0" dirty="0"/>
              <a:t>poorly</a:t>
            </a:r>
            <a:r>
              <a:rPr lang="en-US" baseline="0" dirty="0"/>
              <a:t> </a:t>
            </a:r>
            <a:r>
              <a:rPr lang="en-US" baseline="0" dirty="0" err="1"/>
              <a:t>metabolised</a:t>
            </a:r>
            <a:endParaRPr lang="en-US" dirty="0"/>
          </a:p>
        </p:txBody>
      </p:sp>
      <p:sp>
        <p:nvSpPr>
          <p:cNvPr id="4" name="Slide Number Placeholder 3"/>
          <p:cNvSpPr>
            <a:spLocks noGrp="1"/>
          </p:cNvSpPr>
          <p:nvPr>
            <p:ph type="sldNum" sz="quarter" idx="10"/>
          </p:nvPr>
        </p:nvSpPr>
        <p:spPr/>
        <p:txBody>
          <a:bodyPr/>
          <a:lstStyle/>
          <a:p>
            <a:fld id="{5B251E2E-B92B-4917-9BB6-F618F224A74A}" type="slidenum">
              <a:rPr lang="en-US" smtClean="0"/>
              <a:t>18</a:t>
            </a:fld>
            <a:endParaRPr lang="en-US"/>
          </a:p>
        </p:txBody>
      </p:sp>
    </p:spTree>
    <p:extLst>
      <p:ext uri="{BB962C8B-B14F-4D97-AF65-F5344CB8AC3E}">
        <p14:creationId xmlns:p14="http://schemas.microsoft.com/office/powerpoint/2010/main" val="167424673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B251E2E-B92B-4917-9BB6-F618F224A74A}" type="slidenum">
              <a:rPr lang="en-US" smtClean="0"/>
              <a:t>19</a:t>
            </a:fld>
            <a:endParaRPr lang="en-US"/>
          </a:p>
        </p:txBody>
      </p:sp>
    </p:spTree>
    <p:extLst>
      <p:ext uri="{BB962C8B-B14F-4D97-AF65-F5344CB8AC3E}">
        <p14:creationId xmlns:p14="http://schemas.microsoft.com/office/powerpoint/2010/main" val="240601775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As a replacement for cortisol shortage</a:t>
            </a:r>
          </a:p>
          <a:p>
            <a:r>
              <a:rPr lang="en-US" sz="1200" dirty="0"/>
              <a:t>Addison’s disease : weaknes</a:t>
            </a:r>
            <a:r>
              <a:rPr lang="en-US" sz="1200" baseline="0" dirty="0"/>
              <a:t>s, fatigue, weight loss, hypotension, inability to maintain blood glucose level during fasting.</a:t>
            </a:r>
          </a:p>
          <a:p>
            <a:r>
              <a:rPr lang="en-US" sz="1200" baseline="0" dirty="0"/>
              <a:t>3: </a:t>
            </a:r>
            <a:r>
              <a:rPr lang="en-US" sz="1200" b="1" baseline="0" dirty="0"/>
              <a:t>defect</a:t>
            </a:r>
            <a:r>
              <a:rPr lang="en-US" sz="1200" baseline="0" dirty="0"/>
              <a:t> in cortisol synthesis</a:t>
            </a:r>
            <a:endParaRPr lang="en-US" dirty="0"/>
          </a:p>
        </p:txBody>
      </p:sp>
      <p:sp>
        <p:nvSpPr>
          <p:cNvPr id="4" name="Slide Number Placeholder 3"/>
          <p:cNvSpPr>
            <a:spLocks noGrp="1"/>
          </p:cNvSpPr>
          <p:nvPr>
            <p:ph type="sldNum" sz="quarter" idx="10"/>
          </p:nvPr>
        </p:nvSpPr>
        <p:spPr/>
        <p:txBody>
          <a:bodyPr/>
          <a:lstStyle/>
          <a:p>
            <a:fld id="{5B251E2E-B92B-4917-9BB6-F618F224A74A}" type="slidenum">
              <a:rPr lang="en-US" smtClean="0"/>
              <a:t>20</a:t>
            </a:fld>
            <a:endParaRPr lang="en-US"/>
          </a:p>
        </p:txBody>
      </p:sp>
    </p:spTree>
    <p:extLst>
      <p:ext uri="{BB962C8B-B14F-4D97-AF65-F5344CB8AC3E}">
        <p14:creationId xmlns:p14="http://schemas.microsoft.com/office/powerpoint/2010/main" val="9555997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adrenal gland produce various classes of hormones/ steroids. The 2</a:t>
            </a:r>
            <a:r>
              <a:rPr lang="en-US" baseline="0" dirty="0"/>
              <a:t> main </a:t>
            </a:r>
            <a:r>
              <a:rPr lang="en-US" baseline="0" dirty="0" err="1"/>
              <a:t>gps</a:t>
            </a:r>
            <a:r>
              <a:rPr lang="en-US" baseline="0" dirty="0"/>
              <a:t> that are important for life are </a:t>
            </a:r>
            <a:r>
              <a:rPr lang="en-US" baseline="0" dirty="0" err="1"/>
              <a:t>glucocor</a:t>
            </a:r>
            <a:r>
              <a:rPr lang="en-US" baseline="0" dirty="0"/>
              <a:t> and </a:t>
            </a:r>
            <a:r>
              <a:rPr lang="en-US" baseline="0" dirty="0" err="1"/>
              <a:t>mineralocor</a:t>
            </a:r>
            <a:r>
              <a:rPr lang="en-US" baseline="0" dirty="0"/>
              <a:t>.</a:t>
            </a:r>
            <a:endParaRPr lang="en-US" dirty="0"/>
          </a:p>
        </p:txBody>
      </p:sp>
      <p:sp>
        <p:nvSpPr>
          <p:cNvPr id="4" name="Slide Number Placeholder 3"/>
          <p:cNvSpPr>
            <a:spLocks noGrp="1"/>
          </p:cNvSpPr>
          <p:nvPr>
            <p:ph type="sldNum" sz="quarter" idx="10"/>
          </p:nvPr>
        </p:nvSpPr>
        <p:spPr/>
        <p:txBody>
          <a:bodyPr/>
          <a:lstStyle/>
          <a:p>
            <a:fld id="{5B251E2E-B92B-4917-9BB6-F618F224A74A}" type="slidenum">
              <a:rPr lang="en-US" smtClean="0"/>
              <a:t>2</a:t>
            </a:fld>
            <a:endParaRPr lang="en-US"/>
          </a:p>
        </p:txBody>
      </p:sp>
    </p:spTree>
    <p:extLst>
      <p:ext uri="{BB962C8B-B14F-4D97-AF65-F5344CB8AC3E}">
        <p14:creationId xmlns:p14="http://schemas.microsoft.com/office/powerpoint/2010/main" val="328488168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err="1"/>
              <a:t>Angioneurotic</a:t>
            </a:r>
            <a:r>
              <a:rPr lang="en-US" sz="1200" b="1" dirty="0"/>
              <a:t> edema</a:t>
            </a:r>
            <a:r>
              <a:rPr lang="en-US" sz="1200" dirty="0"/>
              <a:t>: </a:t>
            </a:r>
            <a:r>
              <a:rPr lang="en-US" dirty="0"/>
              <a:t>Patients can develop recurrent attacks of swollen tissues, pain in the abdomen, &amp; </a:t>
            </a:r>
            <a:r>
              <a:rPr lang="en-US" b="1" dirty="0"/>
              <a:t>swelling</a:t>
            </a:r>
            <a:r>
              <a:rPr lang="en-US" dirty="0"/>
              <a:t> of the voice box (larynx) </a:t>
            </a:r>
            <a:r>
              <a:rPr lang="en-US" dirty="0" err="1"/>
              <a:t>wh</a:t>
            </a:r>
            <a:r>
              <a:rPr lang="en-US" dirty="0"/>
              <a:t> can compromise breathing. </a:t>
            </a:r>
            <a:r>
              <a:rPr lang="en-US" dirty="0">
                <a:effectLst/>
              </a:rPr>
              <a:t>Angioedema is the swelling of deep dermis, subcutaneous, or </a:t>
            </a:r>
            <a:r>
              <a:rPr lang="en-US" dirty="0" err="1">
                <a:effectLst/>
              </a:rPr>
              <a:t>submucosal</a:t>
            </a:r>
            <a:r>
              <a:rPr lang="en-US" dirty="0">
                <a:effectLst/>
              </a:rPr>
              <a:t> tissue due to vascular leakage.</a:t>
            </a:r>
          </a:p>
          <a:p>
            <a:r>
              <a:rPr lang="en-US" sz="1200" b="1" dirty="0"/>
              <a:t>Collagen</a:t>
            </a:r>
            <a:r>
              <a:rPr lang="en-US" sz="1200" dirty="0"/>
              <a:t> </a:t>
            </a:r>
            <a:r>
              <a:rPr lang="en-US" sz="1200" b="1" dirty="0"/>
              <a:t>vascular disorder</a:t>
            </a:r>
            <a:r>
              <a:rPr lang="en-US" sz="1200" dirty="0"/>
              <a:t>:</a:t>
            </a:r>
            <a:r>
              <a:rPr lang="en-US" sz="1200" baseline="0" dirty="0"/>
              <a:t> a </a:t>
            </a:r>
            <a:r>
              <a:rPr lang="en-US" sz="1200" baseline="0" dirty="0" err="1"/>
              <a:t>gp</a:t>
            </a:r>
            <a:r>
              <a:rPr lang="en-US" sz="1200" baseline="0" dirty="0"/>
              <a:t> of diseases that affect </a:t>
            </a:r>
            <a:r>
              <a:rPr lang="en-US" sz="1200" b="1" baseline="0" dirty="0"/>
              <a:t>your connective tissue</a:t>
            </a:r>
            <a:r>
              <a:rPr lang="en-US" sz="1200" baseline="0" dirty="0"/>
              <a:t>.</a:t>
            </a:r>
            <a:endParaRPr lang="en-US" sz="1200" dirty="0"/>
          </a:p>
          <a:p>
            <a:r>
              <a:rPr lang="en-US" sz="1200" b="1" dirty="0"/>
              <a:t>systemic lupus </a:t>
            </a:r>
            <a:r>
              <a:rPr lang="en-US" sz="1200" b="1" dirty="0" err="1"/>
              <a:t>erythematosus</a:t>
            </a:r>
            <a:r>
              <a:rPr lang="en-US" sz="1200" dirty="0"/>
              <a:t>: Autoimmune disease. In which the immune</a:t>
            </a:r>
            <a:r>
              <a:rPr lang="en-US" sz="1200" baseline="0" dirty="0"/>
              <a:t> system mistakenly attacks health tissues.</a:t>
            </a:r>
          </a:p>
          <a:p>
            <a:r>
              <a:rPr lang="en-US" sz="1200" b="1" dirty="0"/>
              <a:t>mixed connective tissue syndrome</a:t>
            </a:r>
            <a:r>
              <a:rPr lang="en-US" sz="1200" dirty="0"/>
              <a:t>: autoimmune disease</a:t>
            </a:r>
            <a:endParaRPr lang="en-US" dirty="0"/>
          </a:p>
        </p:txBody>
      </p:sp>
      <p:sp>
        <p:nvSpPr>
          <p:cNvPr id="4" name="Slide Number Placeholder 3"/>
          <p:cNvSpPr>
            <a:spLocks noGrp="1"/>
          </p:cNvSpPr>
          <p:nvPr>
            <p:ph type="sldNum" sz="quarter" idx="10"/>
          </p:nvPr>
        </p:nvSpPr>
        <p:spPr/>
        <p:txBody>
          <a:bodyPr/>
          <a:lstStyle/>
          <a:p>
            <a:fld id="{5B251E2E-B92B-4917-9BB6-F618F224A74A}" type="slidenum">
              <a:rPr lang="en-US" smtClean="0"/>
              <a:t>21</a:t>
            </a:fld>
            <a:endParaRPr lang="en-US"/>
          </a:p>
        </p:txBody>
      </p:sp>
    </p:spTree>
    <p:extLst>
      <p:ext uri="{BB962C8B-B14F-4D97-AF65-F5344CB8AC3E}">
        <p14:creationId xmlns:p14="http://schemas.microsoft.com/office/powerpoint/2010/main" val="215754030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Leukemia</a:t>
            </a:r>
            <a:r>
              <a:rPr lang="en-US" dirty="0"/>
              <a:t>:</a:t>
            </a:r>
            <a:r>
              <a:rPr lang="en-US" baseline="0" dirty="0"/>
              <a:t> </a:t>
            </a:r>
            <a:r>
              <a:rPr lang="en-US" dirty="0">
                <a:effectLst/>
              </a:rPr>
              <a:t>They add corticosteroids to chemotherapy.</a:t>
            </a:r>
            <a:r>
              <a:rPr lang="en-US" baseline="0" dirty="0">
                <a:effectLst/>
              </a:rPr>
              <a:t> the</a:t>
            </a:r>
            <a:r>
              <a:rPr lang="en-US" dirty="0">
                <a:effectLst/>
              </a:rPr>
              <a:t> use of a corticosteroid has the additional benefit of </a:t>
            </a:r>
            <a:r>
              <a:rPr lang="en-US" b="1" u="sng" dirty="0">
                <a:effectLst/>
              </a:rPr>
              <a:t>suppressing some related autoimmune diseases</a:t>
            </a:r>
            <a:r>
              <a:rPr lang="en-US" b="1" dirty="0">
                <a:effectLst/>
              </a:rPr>
              <a:t>, such as </a:t>
            </a:r>
            <a:r>
              <a:rPr lang="en-US" b="1" dirty="0" err="1">
                <a:effectLst/>
                <a:hlinkClick r:id="rId3" tooltip="Warm autoimmune hemolytic anemia"/>
              </a:rPr>
              <a:t>immunohemolytic</a:t>
            </a:r>
            <a:r>
              <a:rPr lang="en-US" b="1" dirty="0">
                <a:effectLst/>
                <a:hlinkClick r:id="rId3" tooltip="Warm autoimmune hemolytic anemia"/>
              </a:rPr>
              <a:t> anemia</a:t>
            </a:r>
            <a:r>
              <a:rPr lang="en-US" b="1" dirty="0">
                <a:effectLst/>
              </a:rPr>
              <a:t> or </a:t>
            </a:r>
            <a:r>
              <a:rPr lang="en-US" b="1" dirty="0">
                <a:effectLst/>
                <a:hlinkClick r:id="rId4" tooltip="Idiopathic thrombocytopenic purpura"/>
              </a:rPr>
              <a:t>immune-mediated thrombocytopenia</a:t>
            </a:r>
            <a:r>
              <a:rPr lang="en-US" dirty="0">
                <a:effectLst/>
              </a:rPr>
              <a:t>. </a:t>
            </a:r>
          </a:p>
          <a:p>
            <a:r>
              <a:rPr lang="en-US" b="1" dirty="0">
                <a:effectLst/>
              </a:rPr>
              <a:t>Multiple myeloma</a:t>
            </a:r>
            <a:r>
              <a:rPr lang="en-US" dirty="0">
                <a:effectLst/>
              </a:rPr>
              <a:t>, also known as </a:t>
            </a:r>
            <a:r>
              <a:rPr lang="en-US" b="1" dirty="0">
                <a:effectLst/>
              </a:rPr>
              <a:t>plasma cell myeloma</a:t>
            </a:r>
            <a:r>
              <a:rPr lang="en-US" dirty="0">
                <a:effectLst/>
              </a:rPr>
              <a:t>, is a </a:t>
            </a:r>
            <a:r>
              <a:rPr lang="en-US" dirty="0">
                <a:effectLst/>
                <a:hlinkClick r:id="rId5" tooltip="Cancer"/>
              </a:rPr>
              <a:t>cancer</a:t>
            </a:r>
            <a:r>
              <a:rPr lang="en-US" dirty="0">
                <a:effectLst/>
              </a:rPr>
              <a:t> of </a:t>
            </a:r>
            <a:r>
              <a:rPr lang="en-US" dirty="0">
                <a:effectLst/>
                <a:hlinkClick r:id="rId6" tooltip="Plasma cell"/>
              </a:rPr>
              <a:t>plasma cells</a:t>
            </a:r>
            <a:r>
              <a:rPr lang="en-US" dirty="0">
                <a:effectLst/>
              </a:rPr>
              <a:t>, a type of WBC normally responsible for producing </a:t>
            </a:r>
            <a:r>
              <a:rPr lang="en-US" dirty="0">
                <a:effectLst/>
                <a:hlinkClick r:id="rId7" tooltip="Antibody"/>
              </a:rPr>
              <a:t>antibodies</a:t>
            </a:r>
            <a:endParaRPr lang="ar-SA" dirty="0">
              <a:effectLst/>
            </a:endParaRPr>
          </a:p>
          <a:p>
            <a:r>
              <a:rPr lang="en-US" b="1" dirty="0">
                <a:effectLst/>
              </a:rPr>
              <a:t>Acquired</a:t>
            </a:r>
            <a:r>
              <a:rPr lang="en-US" b="1" baseline="0" dirty="0">
                <a:effectLst/>
              </a:rPr>
              <a:t> hemolytic anemia: </a:t>
            </a:r>
            <a:r>
              <a:rPr lang="en-US" b="0" baseline="0" dirty="0">
                <a:effectLst/>
              </a:rPr>
              <a:t>immune mediated anemia.</a:t>
            </a:r>
            <a:endParaRPr lang="en-US" b="1" dirty="0">
              <a:effectLst/>
            </a:endParaRPr>
          </a:p>
          <a:p>
            <a:r>
              <a:rPr lang="en-US" b="1" dirty="0">
                <a:effectLst/>
              </a:rPr>
              <a:t>Allergic </a:t>
            </a:r>
            <a:r>
              <a:rPr lang="en-US" b="1" dirty="0" err="1">
                <a:effectLst/>
              </a:rPr>
              <a:t>purpura</a:t>
            </a:r>
            <a:r>
              <a:rPr lang="en-US" b="1" dirty="0">
                <a:effectLst/>
              </a:rPr>
              <a:t> (AP) </a:t>
            </a:r>
            <a:r>
              <a:rPr lang="en-US" dirty="0">
                <a:effectLst/>
              </a:rPr>
              <a:t>is an allergic reaction of unknown origin causing red patches on the skin and other symptoms. "</a:t>
            </a:r>
            <a:r>
              <a:rPr lang="en-US" dirty="0" err="1">
                <a:effectLst/>
              </a:rPr>
              <a:t>Purpura</a:t>
            </a:r>
            <a:r>
              <a:rPr lang="en-US" dirty="0">
                <a:effectLst/>
              </a:rPr>
              <a:t>" is a bleeding disorder that occurs when </a:t>
            </a:r>
            <a:r>
              <a:rPr lang="en-US" u="sng" dirty="0">
                <a:effectLst/>
              </a:rPr>
              <a:t>capillaries rupture</a:t>
            </a:r>
            <a:r>
              <a:rPr lang="en-US" dirty="0">
                <a:effectLst/>
              </a:rPr>
              <a:t>, allowing small amounts of blood to accumulate in the surrounding tissues. In AP, this occurs because the capillaries are blocked by protein complexes formed during an </a:t>
            </a:r>
            <a:r>
              <a:rPr lang="en-US" b="1" dirty="0">
                <a:effectLst/>
              </a:rPr>
              <a:t>abnormal immune reaction</a:t>
            </a:r>
            <a:r>
              <a:rPr lang="en-US" dirty="0">
                <a:effectLst/>
              </a:rPr>
              <a:t>.</a:t>
            </a:r>
          </a:p>
          <a:p>
            <a:r>
              <a:rPr lang="en-US" b="1" dirty="0">
                <a:effectLst/>
              </a:rPr>
              <a:t>ARDS: </a:t>
            </a:r>
            <a:r>
              <a:rPr lang="en-US" dirty="0">
                <a:effectLst/>
              </a:rPr>
              <a:t>widespread </a:t>
            </a:r>
            <a:r>
              <a:rPr lang="en-US" dirty="0">
                <a:effectLst/>
                <a:hlinkClick r:id="rId8" tooltip="Inflammation"/>
              </a:rPr>
              <a:t>inflammation</a:t>
            </a:r>
            <a:r>
              <a:rPr lang="en-US" dirty="0">
                <a:effectLst/>
              </a:rPr>
              <a:t> in the lungs</a:t>
            </a:r>
            <a:endParaRPr lang="ar-SA" dirty="0">
              <a:effectLst/>
            </a:endParaRPr>
          </a:p>
          <a:p>
            <a:r>
              <a:rPr lang="en-US" b="1" dirty="0">
                <a:effectLst/>
              </a:rPr>
              <a:t>Sepsis</a:t>
            </a:r>
            <a:r>
              <a:rPr lang="en-US" dirty="0">
                <a:effectLst/>
              </a:rPr>
              <a:t>: </a:t>
            </a:r>
            <a:r>
              <a:rPr lang="en-US" b="1" dirty="0">
                <a:effectLst/>
              </a:rPr>
              <a:t>immune response to infection </a:t>
            </a:r>
            <a:r>
              <a:rPr lang="en-US" dirty="0">
                <a:effectLst/>
              </a:rPr>
              <a:t>and </a:t>
            </a:r>
            <a:r>
              <a:rPr lang="en-US" b="1" dirty="0">
                <a:effectLst/>
              </a:rPr>
              <a:t>increased release</a:t>
            </a:r>
            <a:r>
              <a:rPr lang="en-US" b="1" baseline="0" dirty="0">
                <a:effectLst/>
              </a:rPr>
              <a:t> of cytokines</a:t>
            </a:r>
            <a:r>
              <a:rPr lang="en-US" baseline="0" dirty="0">
                <a:effectLst/>
              </a:rPr>
              <a:t>.</a:t>
            </a:r>
          </a:p>
          <a:p>
            <a:r>
              <a:rPr lang="en-US" b="1" baseline="0" dirty="0">
                <a:solidFill>
                  <a:schemeClr val="tx1"/>
                </a:solidFill>
                <a:effectLst/>
              </a:rPr>
              <a:t>MS: </a:t>
            </a:r>
            <a:r>
              <a:rPr lang="en-US" b="1" baseline="0" dirty="0" err="1">
                <a:solidFill>
                  <a:schemeClr val="tx1"/>
                </a:solidFill>
                <a:effectLst/>
              </a:rPr>
              <a:t>dystruction</a:t>
            </a:r>
            <a:r>
              <a:rPr lang="en-US" b="1" baseline="0" dirty="0">
                <a:solidFill>
                  <a:schemeClr val="tx1"/>
                </a:solidFill>
                <a:effectLst/>
              </a:rPr>
              <a:t> of nerve cells by immune system</a:t>
            </a:r>
            <a:r>
              <a:rPr lang="en-US" baseline="0" dirty="0">
                <a:effectLst/>
              </a:rPr>
              <a:t>.</a:t>
            </a:r>
          </a:p>
          <a:p>
            <a:r>
              <a:rPr lang="en-US" u="sng" baseline="0" dirty="0">
                <a:effectLst/>
              </a:rPr>
              <a:t>IN CANCER  corticosteroids are added </a:t>
            </a:r>
            <a:r>
              <a:rPr lang="en-US" u="sng" baseline="0" dirty="0" err="1">
                <a:effectLst/>
              </a:rPr>
              <a:t>bec</a:t>
            </a:r>
            <a:r>
              <a:rPr lang="en-US" u="sng" baseline="0" dirty="0">
                <a:effectLst/>
              </a:rPr>
              <a:t> they</a:t>
            </a:r>
          </a:p>
          <a:p>
            <a:r>
              <a:rPr lang="en-US" dirty="0"/>
              <a:t>Reduce inflammation</a:t>
            </a:r>
          </a:p>
          <a:p>
            <a:r>
              <a:rPr lang="en-US" dirty="0"/>
              <a:t>Reduce the immune response, for example, after a bone marrow transplant or stem cell transplant</a:t>
            </a:r>
          </a:p>
          <a:p>
            <a:r>
              <a:rPr lang="en-US" dirty="0"/>
              <a:t>Help to relieve sickness when having chemotherapy</a:t>
            </a:r>
          </a:p>
          <a:p>
            <a:r>
              <a:rPr lang="en-US" dirty="0"/>
              <a:t>Reduce cerebral edema in acute cases &amp; infections</a:t>
            </a:r>
          </a:p>
          <a:p>
            <a:endParaRPr lang="en-US" dirty="0"/>
          </a:p>
        </p:txBody>
      </p:sp>
      <p:sp>
        <p:nvSpPr>
          <p:cNvPr id="4" name="Slide Number Placeholder 3"/>
          <p:cNvSpPr>
            <a:spLocks noGrp="1"/>
          </p:cNvSpPr>
          <p:nvPr>
            <p:ph type="sldNum" sz="quarter" idx="10"/>
          </p:nvPr>
        </p:nvSpPr>
        <p:spPr/>
        <p:txBody>
          <a:bodyPr/>
          <a:lstStyle/>
          <a:p>
            <a:fld id="{5B251E2E-B92B-4917-9BB6-F618F224A74A}" type="slidenum">
              <a:rPr lang="en-US" smtClean="0"/>
              <a:t>22</a:t>
            </a:fld>
            <a:endParaRPr lang="en-US"/>
          </a:p>
        </p:txBody>
      </p:sp>
    </p:spTree>
    <p:extLst>
      <p:ext uri="{BB962C8B-B14F-4D97-AF65-F5344CB8AC3E}">
        <p14:creationId xmlns:p14="http://schemas.microsoft.com/office/powerpoint/2010/main" val="412559896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Aspiration pneumonia</a:t>
            </a:r>
            <a:r>
              <a:rPr lang="en-US" dirty="0">
                <a:effectLst/>
              </a:rPr>
              <a:t> is </a:t>
            </a:r>
            <a:r>
              <a:rPr lang="en-US" dirty="0">
                <a:effectLst/>
                <a:hlinkClick r:id="rId3" tooltip="Bronchopneumonia"/>
              </a:rPr>
              <a:t>bronchopneumonia</a:t>
            </a:r>
            <a:r>
              <a:rPr lang="en-US" dirty="0">
                <a:effectLst/>
              </a:rPr>
              <a:t> that develops due to the entrance of foreign materials into the bronchial tree, usually oral or gastric contents.</a:t>
            </a:r>
          </a:p>
          <a:p>
            <a:r>
              <a:rPr lang="en-US" b="1" dirty="0">
                <a:effectLst/>
              </a:rPr>
              <a:t>Sarcoidosis</a:t>
            </a:r>
            <a:r>
              <a:rPr lang="en-US" dirty="0">
                <a:effectLst/>
              </a:rPr>
              <a:t> an inflammatory disease that affects multiple organs in the body, but mostly the </a:t>
            </a:r>
            <a:r>
              <a:rPr lang="en-US" dirty="0">
                <a:effectLst/>
                <a:hlinkClick r:id="rId4"/>
              </a:rPr>
              <a:t>lungs</a:t>
            </a:r>
            <a:r>
              <a:rPr lang="en-US" dirty="0">
                <a:effectLst/>
              </a:rPr>
              <a:t> and lymph glands. is a disease involving </a:t>
            </a:r>
            <a:r>
              <a:rPr lang="en-US" b="1" dirty="0">
                <a:effectLst/>
              </a:rPr>
              <a:t>abnormal collections of inflammatory cells </a:t>
            </a:r>
            <a:r>
              <a:rPr lang="en-US" dirty="0">
                <a:effectLst/>
              </a:rPr>
              <a:t>that form lumps known as </a:t>
            </a:r>
            <a:r>
              <a:rPr lang="en-US" dirty="0">
                <a:effectLst/>
                <a:hlinkClick r:id="rId5" tooltip="Granulomas"/>
              </a:rPr>
              <a:t>granulomas</a:t>
            </a:r>
            <a:endParaRPr lang="en-US" dirty="0">
              <a:effectLst/>
            </a:endParaRPr>
          </a:p>
          <a:p>
            <a:r>
              <a:rPr lang="en-US" sz="1200" dirty="0">
                <a:solidFill>
                  <a:schemeClr val="tx1"/>
                </a:solidFill>
              </a:rPr>
              <a:t>malignant exophthalmos due to </a:t>
            </a:r>
            <a:r>
              <a:rPr lang="en-US" sz="1200" b="1" dirty="0">
                <a:solidFill>
                  <a:schemeClr val="tx1"/>
                </a:solidFill>
              </a:rPr>
              <a:t>hyperthyroidism and</a:t>
            </a:r>
            <a:r>
              <a:rPr lang="en-US" sz="1200" b="1" baseline="0" dirty="0">
                <a:solidFill>
                  <a:schemeClr val="tx1"/>
                </a:solidFill>
              </a:rPr>
              <a:t> gravis disease </a:t>
            </a:r>
            <a:r>
              <a:rPr lang="en-US" sz="1200" baseline="0" dirty="0">
                <a:solidFill>
                  <a:schemeClr val="tx1"/>
                </a:solidFill>
              </a:rPr>
              <a:t>(</a:t>
            </a:r>
            <a:r>
              <a:rPr lang="en-US" sz="1200" b="1" baseline="0" dirty="0">
                <a:solidFill>
                  <a:schemeClr val="tx1"/>
                </a:solidFill>
              </a:rPr>
              <a:t>autoimmune disease</a:t>
            </a:r>
            <a:r>
              <a:rPr lang="en-US" sz="1200" baseline="0" dirty="0">
                <a:solidFill>
                  <a:schemeClr val="tx1"/>
                </a:solidFill>
              </a:rPr>
              <a:t>). Protrusion of the eyeball and inflammation</a:t>
            </a:r>
          </a:p>
          <a:p>
            <a:r>
              <a:rPr lang="en-US" sz="1200" baseline="0" dirty="0" err="1">
                <a:solidFill>
                  <a:schemeClr val="tx1"/>
                </a:solidFill>
              </a:rPr>
              <a:t>Nephrotic</a:t>
            </a:r>
            <a:r>
              <a:rPr lang="en-US" sz="1200" baseline="0" dirty="0">
                <a:solidFill>
                  <a:schemeClr val="tx1"/>
                </a:solidFill>
              </a:rPr>
              <a:t> syndrome: is </a:t>
            </a:r>
            <a:r>
              <a:rPr lang="en-US" sz="1200" baseline="0" dirty="0" err="1">
                <a:solidFill>
                  <a:schemeClr val="tx1"/>
                </a:solidFill>
              </a:rPr>
              <a:t>nephrosis</a:t>
            </a:r>
            <a:r>
              <a:rPr lang="en-US" sz="1200" baseline="0" dirty="0">
                <a:solidFill>
                  <a:schemeClr val="tx1"/>
                </a:solidFill>
              </a:rPr>
              <a:t> (infection) accompanied with proteinuria &amp; edema. </a:t>
            </a:r>
          </a:p>
          <a:p>
            <a:r>
              <a:rPr lang="en-US" sz="1200" b="1" baseline="0" dirty="0" err="1">
                <a:solidFill>
                  <a:schemeClr val="tx1"/>
                </a:solidFill>
              </a:rPr>
              <a:t>HyperCa</a:t>
            </a:r>
            <a:r>
              <a:rPr lang="en-US" sz="1200" b="1" baseline="0" dirty="0">
                <a:solidFill>
                  <a:schemeClr val="tx1"/>
                </a:solidFill>
              </a:rPr>
              <a:t>:</a:t>
            </a:r>
            <a:r>
              <a:rPr lang="en-US" dirty="0">
                <a:solidFill>
                  <a:schemeClr val="tx1">
                    <a:lumMod val="95000"/>
                    <a:lumOff val="5000"/>
                  </a:schemeClr>
                </a:solidFill>
                <a:effectLst/>
                <a:hlinkClick r:id="rId6" tooltip="Glucocorticoids"/>
              </a:rPr>
              <a:t> </a:t>
            </a:r>
            <a:r>
              <a:rPr lang="en-US" dirty="0">
                <a:effectLst/>
                <a:hlinkClick r:id="rId6" tooltip="Glucocorticoids"/>
              </a:rPr>
              <a:t>glucocorticoids</a:t>
            </a:r>
            <a:r>
              <a:rPr lang="en-US" dirty="0">
                <a:effectLst/>
              </a:rPr>
              <a:t> </a:t>
            </a:r>
            <a:r>
              <a:rPr lang="en-US" b="1" dirty="0">
                <a:effectLst/>
              </a:rPr>
              <a:t>increase</a:t>
            </a:r>
            <a:r>
              <a:rPr lang="en-US" dirty="0">
                <a:effectLst/>
              </a:rPr>
              <a:t> urinary Ca excretion and </a:t>
            </a:r>
            <a:r>
              <a:rPr lang="en-US" b="1" dirty="0">
                <a:effectLst/>
              </a:rPr>
              <a:t>decrease</a:t>
            </a:r>
            <a:r>
              <a:rPr lang="en-US" dirty="0">
                <a:effectLst/>
              </a:rPr>
              <a:t> intestinal Ca absorption </a:t>
            </a:r>
          </a:p>
          <a:p>
            <a:r>
              <a:rPr lang="en-US" sz="1200" dirty="0">
                <a:solidFill>
                  <a:schemeClr val="tx1"/>
                </a:solidFill>
              </a:rPr>
              <a:t>mountain sickness: Corticosteroids decrease swelling.</a:t>
            </a:r>
            <a:endParaRPr lang="en-US" dirty="0"/>
          </a:p>
        </p:txBody>
      </p:sp>
      <p:sp>
        <p:nvSpPr>
          <p:cNvPr id="4" name="Slide Number Placeholder 3"/>
          <p:cNvSpPr>
            <a:spLocks noGrp="1"/>
          </p:cNvSpPr>
          <p:nvPr>
            <p:ph type="sldNum" sz="quarter" idx="10"/>
          </p:nvPr>
        </p:nvSpPr>
        <p:spPr/>
        <p:txBody>
          <a:bodyPr/>
          <a:lstStyle/>
          <a:p>
            <a:fld id="{5B251E2E-B92B-4917-9BB6-F618F224A74A}" type="slidenum">
              <a:rPr lang="en-US" smtClean="0"/>
              <a:t>23</a:t>
            </a:fld>
            <a:endParaRPr lang="en-US"/>
          </a:p>
        </p:txBody>
      </p:sp>
    </p:spTree>
    <p:extLst>
      <p:ext uri="{BB962C8B-B14F-4D97-AF65-F5344CB8AC3E}">
        <p14:creationId xmlns:p14="http://schemas.microsoft.com/office/powerpoint/2010/main" val="109921163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Cushing's syndrome</a:t>
            </a:r>
            <a:r>
              <a:rPr lang="en-US" dirty="0">
                <a:effectLst/>
              </a:rPr>
              <a:t> is a collection of signs and symptoms due to prolonged exposure to </a:t>
            </a:r>
            <a:r>
              <a:rPr lang="en-US" dirty="0">
                <a:effectLst/>
                <a:hlinkClick r:id="rId3" tooltip="Cortisol"/>
              </a:rPr>
              <a:t>cortisol</a:t>
            </a:r>
            <a:r>
              <a:rPr lang="en-US" dirty="0">
                <a:effectLst/>
              </a:rPr>
              <a:t>. Signs and symptoms may include: </a:t>
            </a:r>
            <a:r>
              <a:rPr lang="en-US" dirty="0">
                <a:effectLst/>
                <a:hlinkClick r:id="rId4" tooltip="Hypertension"/>
              </a:rPr>
              <a:t>high BP</a:t>
            </a:r>
            <a:r>
              <a:rPr lang="en-US" dirty="0">
                <a:effectLst/>
              </a:rPr>
              <a:t>, </a:t>
            </a:r>
            <a:r>
              <a:rPr lang="en-US" dirty="0">
                <a:effectLst/>
                <a:hlinkClick r:id="rId5" tooltip="Abdominal obesity"/>
              </a:rPr>
              <a:t>abdominal obesity</a:t>
            </a:r>
            <a:r>
              <a:rPr lang="en-US" dirty="0">
                <a:effectLst/>
              </a:rPr>
              <a:t> but with thin arms and legs, reddish </a:t>
            </a:r>
            <a:r>
              <a:rPr lang="en-US" dirty="0">
                <a:effectLst/>
                <a:hlinkClick r:id="rId6" tooltip="Stretch mark"/>
              </a:rPr>
              <a:t>stretch marks</a:t>
            </a:r>
            <a:r>
              <a:rPr lang="en-US" dirty="0">
                <a:effectLst/>
              </a:rPr>
              <a:t>, a </a:t>
            </a:r>
            <a:r>
              <a:rPr lang="en-US" dirty="0">
                <a:effectLst/>
                <a:hlinkClick r:id="rId7" tooltip="Moon facies"/>
              </a:rPr>
              <a:t>round red face</a:t>
            </a:r>
            <a:r>
              <a:rPr lang="en-US" dirty="0">
                <a:effectLst/>
              </a:rPr>
              <a:t>, a </a:t>
            </a:r>
            <a:r>
              <a:rPr lang="en-US" dirty="0">
                <a:effectLst/>
                <a:hlinkClick r:id="rId8" tooltip="Lipodystrophy"/>
              </a:rPr>
              <a:t>fat lump between the shoulders</a:t>
            </a:r>
            <a:r>
              <a:rPr lang="en-US" dirty="0">
                <a:effectLst/>
              </a:rPr>
              <a:t>, </a:t>
            </a:r>
            <a:r>
              <a:rPr lang="en-US" dirty="0">
                <a:effectLst/>
                <a:hlinkClick r:id="rId9" tooltip="Muscle weakness"/>
              </a:rPr>
              <a:t>weak muscles</a:t>
            </a:r>
            <a:r>
              <a:rPr lang="en-US" dirty="0">
                <a:effectLst/>
              </a:rPr>
              <a:t>, </a:t>
            </a:r>
            <a:r>
              <a:rPr lang="en-US" dirty="0">
                <a:effectLst/>
                <a:hlinkClick r:id="rId10" tooltip="Osteoporosis"/>
              </a:rPr>
              <a:t>weak bones</a:t>
            </a:r>
            <a:r>
              <a:rPr lang="en-US" dirty="0">
                <a:effectLst/>
              </a:rPr>
              <a:t>, </a:t>
            </a:r>
            <a:r>
              <a:rPr lang="en-US" dirty="0">
                <a:effectLst/>
                <a:hlinkClick r:id="rId11" tooltip="Acne"/>
              </a:rPr>
              <a:t>acne</a:t>
            </a:r>
            <a:r>
              <a:rPr lang="en-US" dirty="0">
                <a:effectLst/>
              </a:rPr>
              <a:t>, and fragile skin that heals poorly. Women may have &gt; hair and </a:t>
            </a:r>
            <a:r>
              <a:rPr lang="en-US" dirty="0">
                <a:effectLst/>
                <a:hlinkClick r:id="rId12" tooltip="Irregular menstruation"/>
              </a:rPr>
              <a:t>irregular menstruation</a:t>
            </a:r>
            <a:r>
              <a:rPr lang="en-US" dirty="0">
                <a:effectLst/>
              </a:rPr>
              <a:t>. </a:t>
            </a:r>
          </a:p>
          <a:p>
            <a:r>
              <a:rPr lang="en-US" b="1" dirty="0"/>
              <a:t>Aseptic necrosis</a:t>
            </a:r>
            <a:r>
              <a:rPr lang="en-US" dirty="0"/>
              <a:t> is a bone condition that results from </a:t>
            </a:r>
            <a:r>
              <a:rPr lang="en-US" b="1" dirty="0"/>
              <a:t>poor blood supply to an area of bone</a:t>
            </a:r>
            <a:r>
              <a:rPr lang="en-US" dirty="0"/>
              <a:t>, causing </a:t>
            </a:r>
            <a:r>
              <a:rPr lang="en-US" b="1" dirty="0"/>
              <a:t>localized bone death</a:t>
            </a:r>
            <a:r>
              <a:rPr lang="en-US" dirty="0"/>
              <a:t>. This is a serious condition because the dead areas of bone do not function normally, are weakened, and can collapse. Aseptic necrosis is also referred to as avascular necrosis or osteonecrosis.</a:t>
            </a:r>
          </a:p>
          <a:p>
            <a:r>
              <a:rPr lang="en-US" dirty="0">
                <a:effectLst/>
              </a:rPr>
              <a:t>Acute psychosis:</a:t>
            </a:r>
            <a:r>
              <a:rPr lang="en-US" baseline="0" dirty="0">
                <a:effectLst/>
              </a:rPr>
              <a:t> in overdose can produce </a:t>
            </a:r>
            <a:r>
              <a:rPr lang="en-US" dirty="0">
                <a:effectLst/>
              </a:rPr>
              <a:t>personality changes and </a:t>
            </a:r>
            <a:r>
              <a:rPr lang="en-US" dirty="0">
                <a:effectLst/>
                <a:hlinkClick r:id="rId13" tooltip="Thought disorder"/>
              </a:rPr>
              <a:t>thought disorder</a:t>
            </a:r>
            <a:endParaRPr lang="en-US" dirty="0"/>
          </a:p>
          <a:p>
            <a:r>
              <a:rPr lang="en-US" dirty="0"/>
              <a:t>Prolonged use of glucocorticoids is a significant risk factor for the development of posterior </a:t>
            </a:r>
            <a:r>
              <a:rPr lang="en-US" dirty="0" err="1"/>
              <a:t>subcapsular</a:t>
            </a:r>
            <a:r>
              <a:rPr lang="en-US" dirty="0"/>
              <a:t> cataract. Cataract (</a:t>
            </a:r>
            <a:r>
              <a:rPr lang="en-US" sz="1200" b="1" i="0" u="none" strike="noStrike" kern="1200" baseline="0" dirty="0">
                <a:solidFill>
                  <a:schemeClr val="tx1"/>
                </a:solidFill>
                <a:latin typeface="+mn-lt"/>
                <a:ea typeface="+mn-ea"/>
                <a:cs typeface="+mn-cs"/>
              </a:rPr>
              <a:t>Loss </a:t>
            </a:r>
            <a:r>
              <a:rPr lang="en-US" sz="1200" b="0" i="0" u="none" strike="noStrike" kern="1200" baseline="0" dirty="0">
                <a:solidFill>
                  <a:schemeClr val="tx1"/>
                </a:solidFill>
                <a:latin typeface="+mn-lt"/>
                <a:ea typeface="+mn-ea"/>
                <a:cs typeface="+mn-cs"/>
              </a:rPr>
              <a:t>of lens transparency)</a:t>
            </a:r>
            <a:r>
              <a:rPr lang="en-US" dirty="0"/>
              <a:t>: lens epithelial cells become necrotic</a:t>
            </a:r>
          </a:p>
        </p:txBody>
      </p:sp>
      <p:sp>
        <p:nvSpPr>
          <p:cNvPr id="4" name="Slide Number Placeholder 3"/>
          <p:cNvSpPr>
            <a:spLocks noGrp="1"/>
          </p:cNvSpPr>
          <p:nvPr>
            <p:ph type="sldNum" sz="quarter" idx="10"/>
          </p:nvPr>
        </p:nvSpPr>
        <p:spPr/>
        <p:txBody>
          <a:bodyPr/>
          <a:lstStyle/>
          <a:p>
            <a:fld id="{5B251E2E-B92B-4917-9BB6-F618F224A74A}" type="slidenum">
              <a:rPr lang="en-US" smtClean="0"/>
              <a:t>24</a:t>
            </a:fld>
            <a:endParaRPr lang="en-US"/>
          </a:p>
        </p:txBody>
      </p:sp>
    </p:spTree>
    <p:extLst>
      <p:ext uri="{BB962C8B-B14F-4D97-AF65-F5344CB8AC3E}">
        <p14:creationId xmlns:p14="http://schemas.microsoft.com/office/powerpoint/2010/main" val="206715271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Due to adrenal suppression</a:t>
            </a:r>
          </a:p>
          <a:p>
            <a:r>
              <a:rPr lang="en-US" dirty="0"/>
              <a:t>Patients with a normal HPA axis who are exposed to increased levels of stress will secrete increased amounts of cortisol, while patients exposed to chronic exogenous steroids exhibit blunted responses and have traditionally been considered at risk for adrenal crisis during these periods. The original recommendation of 200 to 300 mg of hydrocortisone as a </a:t>
            </a:r>
            <a:r>
              <a:rPr lang="en-US" dirty="0" err="1"/>
              <a:t>supraphysiologic</a:t>
            </a:r>
            <a:r>
              <a:rPr lang="en-US" dirty="0"/>
              <a:t> dose stemmed from the idea that this would be the amount of cortisol produced by a maximally stimulated adrenal gland. There is widespread disagreement about the amount, duration, and total exposure of exogenous steroids required to cause HPA-axis dysfunction &amp; how long the glands take to fully recover function after discontinuation of therapy.</a:t>
            </a:r>
          </a:p>
        </p:txBody>
      </p:sp>
      <p:sp>
        <p:nvSpPr>
          <p:cNvPr id="4" name="Slide Number Placeholder 3"/>
          <p:cNvSpPr>
            <a:spLocks noGrp="1"/>
          </p:cNvSpPr>
          <p:nvPr>
            <p:ph type="sldNum" sz="quarter" idx="10"/>
          </p:nvPr>
        </p:nvSpPr>
        <p:spPr/>
        <p:txBody>
          <a:bodyPr/>
          <a:lstStyle/>
          <a:p>
            <a:fld id="{5B251E2E-B92B-4917-9BB6-F618F224A74A}" type="slidenum">
              <a:rPr lang="en-US" smtClean="0"/>
              <a:t>25</a:t>
            </a:fld>
            <a:endParaRPr lang="en-US"/>
          </a:p>
        </p:txBody>
      </p:sp>
    </p:spTree>
    <p:extLst>
      <p:ext uri="{BB962C8B-B14F-4D97-AF65-F5344CB8AC3E}">
        <p14:creationId xmlns:p14="http://schemas.microsoft.com/office/powerpoint/2010/main" val="383273648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ffectLst/>
              </a:rPr>
              <a:t>Angiotensin II also stimulates the secretion of the hormone </a:t>
            </a:r>
            <a:r>
              <a:rPr lang="en-US" dirty="0">
                <a:effectLst/>
                <a:hlinkClick r:id="rId3" tooltip="Aldosterone"/>
              </a:rPr>
              <a:t>aldosterone</a:t>
            </a:r>
            <a:r>
              <a:rPr lang="en-US" dirty="0">
                <a:effectLst/>
              </a:rPr>
              <a:t> from the </a:t>
            </a:r>
            <a:r>
              <a:rPr lang="en-US" dirty="0">
                <a:effectLst/>
                <a:hlinkClick r:id="rId4" tooltip="Adrenal cortex"/>
              </a:rPr>
              <a:t>adrenal cortex</a:t>
            </a:r>
            <a:endParaRPr lang="en-US" dirty="0"/>
          </a:p>
        </p:txBody>
      </p:sp>
      <p:sp>
        <p:nvSpPr>
          <p:cNvPr id="4" name="Slide Number Placeholder 3"/>
          <p:cNvSpPr>
            <a:spLocks noGrp="1"/>
          </p:cNvSpPr>
          <p:nvPr>
            <p:ph type="sldNum" sz="quarter" idx="10"/>
          </p:nvPr>
        </p:nvSpPr>
        <p:spPr/>
        <p:txBody>
          <a:bodyPr/>
          <a:lstStyle/>
          <a:p>
            <a:fld id="{5B251E2E-B92B-4917-9BB6-F618F224A74A}" type="slidenum">
              <a:rPr lang="en-US" smtClean="0"/>
              <a:t>26</a:t>
            </a:fld>
            <a:endParaRPr lang="en-US"/>
          </a:p>
        </p:txBody>
      </p:sp>
    </p:spTree>
    <p:extLst>
      <p:ext uri="{BB962C8B-B14F-4D97-AF65-F5344CB8AC3E}">
        <p14:creationId xmlns:p14="http://schemas.microsoft.com/office/powerpoint/2010/main" val="285393922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Antagonists of</a:t>
            </a:r>
            <a:r>
              <a:rPr lang="en-US" baseline="0" dirty="0"/>
              <a:t> corticosteroids can either block corticosteroids </a:t>
            </a:r>
            <a:r>
              <a:rPr lang="en-US" baseline="0" dirty="0" err="1"/>
              <a:t>Rs</a:t>
            </a:r>
            <a:r>
              <a:rPr lang="en-US" baseline="0" dirty="0"/>
              <a:t> or inhibit steroid synthesis.</a:t>
            </a:r>
          </a:p>
          <a:p>
            <a:r>
              <a:rPr lang="en-US" sz="1200" dirty="0">
                <a:solidFill>
                  <a:schemeClr val="tx1"/>
                </a:solidFill>
              </a:rPr>
              <a:t>primary </a:t>
            </a:r>
            <a:r>
              <a:rPr lang="en-US" sz="1200" dirty="0" err="1">
                <a:solidFill>
                  <a:schemeClr val="tx1"/>
                </a:solidFill>
              </a:rPr>
              <a:t>aldosteronism</a:t>
            </a:r>
            <a:r>
              <a:rPr lang="en-US" sz="1200" dirty="0">
                <a:solidFill>
                  <a:schemeClr val="tx1"/>
                </a:solidFill>
              </a:rPr>
              <a:t>: </a:t>
            </a:r>
            <a:r>
              <a:rPr lang="en-US" b="1" dirty="0">
                <a:effectLst/>
              </a:rPr>
              <a:t>Conn's syndrome</a:t>
            </a:r>
            <a:r>
              <a:rPr lang="en-US" dirty="0">
                <a:effectLst/>
              </a:rPr>
              <a:t>, is excess production of the </a:t>
            </a:r>
            <a:r>
              <a:rPr lang="en-US" dirty="0">
                <a:effectLst/>
                <a:hlinkClick r:id="rId3" tooltip="Hormone"/>
              </a:rPr>
              <a:t>hormone</a:t>
            </a:r>
            <a:r>
              <a:rPr lang="en-US" dirty="0">
                <a:effectLst/>
              </a:rPr>
              <a:t> </a:t>
            </a:r>
            <a:r>
              <a:rPr lang="en-US" dirty="0">
                <a:effectLst/>
                <a:hlinkClick r:id="rId4" tooltip="Aldosterone"/>
              </a:rPr>
              <a:t>aldosterone</a:t>
            </a:r>
            <a:r>
              <a:rPr lang="en-US" dirty="0">
                <a:effectLst/>
              </a:rPr>
              <a:t> by the </a:t>
            </a:r>
            <a:r>
              <a:rPr lang="en-US" dirty="0">
                <a:effectLst/>
                <a:hlinkClick r:id="rId5" tooltip="Adrenal gland"/>
              </a:rPr>
              <a:t>adrenal glands</a:t>
            </a:r>
            <a:endParaRPr lang="en-US" baseline="0" dirty="0"/>
          </a:p>
          <a:p>
            <a:r>
              <a:rPr lang="en-US" baseline="0" dirty="0"/>
              <a:t>Cushing’s syndrome due to ectopic ACTH production or adrenal carcinoma.</a:t>
            </a:r>
            <a:endParaRPr lang="en-US" dirty="0"/>
          </a:p>
        </p:txBody>
      </p:sp>
      <p:sp>
        <p:nvSpPr>
          <p:cNvPr id="4" name="Slide Number Placeholder 3"/>
          <p:cNvSpPr>
            <a:spLocks noGrp="1"/>
          </p:cNvSpPr>
          <p:nvPr>
            <p:ph type="sldNum" sz="quarter" idx="10"/>
          </p:nvPr>
        </p:nvSpPr>
        <p:spPr/>
        <p:txBody>
          <a:bodyPr/>
          <a:lstStyle/>
          <a:p>
            <a:fld id="{5B251E2E-B92B-4917-9BB6-F618F224A74A}" type="slidenum">
              <a:rPr lang="en-US" smtClean="0"/>
              <a:t>27</a:t>
            </a:fld>
            <a:endParaRPr lang="en-US"/>
          </a:p>
        </p:txBody>
      </p:sp>
    </p:spTree>
    <p:extLst>
      <p:ext uri="{BB962C8B-B14F-4D97-AF65-F5344CB8AC3E}">
        <p14:creationId xmlns:p14="http://schemas.microsoft.com/office/powerpoint/2010/main" val="34364326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 antifungal imidazole deriv. potent nonselective inhibitor of adrenal and gonadal steroid synthesis.</a:t>
            </a:r>
          </a:p>
          <a:p>
            <a:r>
              <a:rPr lang="en-US" dirty="0"/>
              <a:t>At low dose : antifungal</a:t>
            </a:r>
          </a:p>
          <a:p>
            <a:r>
              <a:rPr lang="en-US" dirty="0"/>
              <a:t>At</a:t>
            </a:r>
            <a:r>
              <a:rPr lang="en-US" baseline="0" dirty="0"/>
              <a:t> H dose: inhibit steroid biosynthesis.</a:t>
            </a:r>
            <a:endParaRPr lang="en-US" dirty="0"/>
          </a:p>
        </p:txBody>
      </p:sp>
      <p:sp>
        <p:nvSpPr>
          <p:cNvPr id="4" name="Slide Number Placeholder 3"/>
          <p:cNvSpPr>
            <a:spLocks noGrp="1"/>
          </p:cNvSpPr>
          <p:nvPr>
            <p:ph type="sldNum" sz="quarter" idx="10"/>
          </p:nvPr>
        </p:nvSpPr>
        <p:spPr/>
        <p:txBody>
          <a:bodyPr/>
          <a:lstStyle/>
          <a:p>
            <a:fld id="{5B251E2E-B92B-4917-9BB6-F618F224A74A}" type="slidenum">
              <a:rPr lang="en-US" smtClean="0"/>
              <a:t>28</a:t>
            </a:fld>
            <a:endParaRPr lang="en-US"/>
          </a:p>
        </p:txBody>
      </p:sp>
    </p:spTree>
    <p:extLst>
      <p:ext uri="{BB962C8B-B14F-4D97-AF65-F5344CB8AC3E}">
        <p14:creationId xmlns:p14="http://schemas.microsoft.com/office/powerpoint/2010/main" val="297744448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Breast</a:t>
            </a:r>
            <a:r>
              <a:rPr lang="en-US" baseline="0" dirty="0"/>
              <a:t> &amp; prostate cancer: </a:t>
            </a:r>
            <a:r>
              <a:rPr lang="en-US" b="1" dirty="0"/>
              <a:t>sex-hormone related cancers</a:t>
            </a:r>
          </a:p>
          <a:p>
            <a:r>
              <a:rPr lang="en-US" sz="1200" b="1" kern="1200" dirty="0" err="1">
                <a:solidFill>
                  <a:schemeClr val="tx1"/>
                </a:solidFill>
                <a:effectLst/>
                <a:latin typeface="+mn-lt"/>
                <a:ea typeface="+mn-ea"/>
                <a:cs typeface="+mn-cs"/>
              </a:rPr>
              <a:t>Hirsutism</a:t>
            </a:r>
            <a:r>
              <a:rPr lang="en-US" sz="1200" b="0" kern="1200" dirty="0">
                <a:solidFill>
                  <a:schemeClr val="tx1"/>
                </a:solidFill>
                <a:effectLst/>
                <a:latin typeface="+mn-lt"/>
                <a:ea typeface="+mn-ea"/>
                <a:cs typeface="+mn-cs"/>
              </a:rPr>
              <a:t> is a condition of unwanted, male-pattern hair growth in women.</a:t>
            </a:r>
            <a:endParaRPr lang="en-US" b="1" dirty="0"/>
          </a:p>
        </p:txBody>
      </p:sp>
      <p:sp>
        <p:nvSpPr>
          <p:cNvPr id="4" name="Slide Number Placeholder 3"/>
          <p:cNvSpPr>
            <a:spLocks noGrp="1"/>
          </p:cNvSpPr>
          <p:nvPr>
            <p:ph type="sldNum" sz="quarter" idx="10"/>
          </p:nvPr>
        </p:nvSpPr>
        <p:spPr/>
        <p:txBody>
          <a:bodyPr/>
          <a:lstStyle/>
          <a:p>
            <a:fld id="{5B251E2E-B92B-4917-9BB6-F618F224A74A}" type="slidenum">
              <a:rPr lang="en-US" smtClean="0"/>
              <a:t>29</a:t>
            </a:fld>
            <a:endParaRPr lang="en-US"/>
          </a:p>
        </p:txBody>
      </p:sp>
    </p:spTree>
    <p:extLst>
      <p:ext uri="{BB962C8B-B14F-4D97-AF65-F5344CB8AC3E}">
        <p14:creationId xmlns:p14="http://schemas.microsoft.com/office/powerpoint/2010/main" val="41733872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Regulated</a:t>
            </a:r>
            <a:r>
              <a:rPr lang="en-US" dirty="0"/>
              <a:t> by CRH (</a:t>
            </a:r>
            <a:r>
              <a:rPr lang="en-US" dirty="0" err="1"/>
              <a:t>Corticotropin</a:t>
            </a:r>
            <a:r>
              <a:rPr lang="en-US" dirty="0"/>
              <a:t> releasing hormone) by the </a:t>
            </a:r>
            <a:r>
              <a:rPr lang="en-US" b="1" dirty="0"/>
              <a:t>hypothalamus</a:t>
            </a:r>
            <a:r>
              <a:rPr lang="en-US" dirty="0"/>
              <a:t>, w stimulate the </a:t>
            </a:r>
            <a:r>
              <a:rPr lang="en-US" b="1" dirty="0"/>
              <a:t>anterior pituitary </a:t>
            </a:r>
            <a:r>
              <a:rPr lang="en-US" dirty="0"/>
              <a:t>to secrete ACTH (Adrenocorticotropic hormone) that stimulate the</a:t>
            </a:r>
            <a:r>
              <a:rPr lang="en-US" baseline="0" dirty="0"/>
              <a:t> adrenal gland to secrete cortisol.</a:t>
            </a:r>
            <a:endParaRPr lang="en-US" dirty="0"/>
          </a:p>
        </p:txBody>
      </p:sp>
      <p:sp>
        <p:nvSpPr>
          <p:cNvPr id="4" name="Slide Number Placeholder 3"/>
          <p:cNvSpPr>
            <a:spLocks noGrp="1"/>
          </p:cNvSpPr>
          <p:nvPr>
            <p:ph type="sldNum" sz="quarter" idx="10"/>
          </p:nvPr>
        </p:nvSpPr>
        <p:spPr/>
        <p:txBody>
          <a:bodyPr/>
          <a:lstStyle/>
          <a:p>
            <a:fld id="{5B251E2E-B92B-4917-9BB6-F618F224A74A}" type="slidenum">
              <a:rPr lang="en-US" smtClean="0"/>
              <a:t>3</a:t>
            </a:fld>
            <a:endParaRPr lang="en-US"/>
          </a:p>
        </p:txBody>
      </p:sp>
    </p:spTree>
    <p:extLst>
      <p:ext uri="{BB962C8B-B14F-4D97-AF65-F5344CB8AC3E}">
        <p14:creationId xmlns:p14="http://schemas.microsoft.com/office/powerpoint/2010/main" val="25300609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Glucocorticoids</a:t>
            </a:r>
            <a:r>
              <a:rPr lang="en-US" baseline="0" dirty="0"/>
              <a:t> play important role </a:t>
            </a:r>
            <a:r>
              <a:rPr lang="en-US" b="0" baseline="0" dirty="0"/>
              <a:t>in</a:t>
            </a:r>
            <a:r>
              <a:rPr lang="en-US" b="1" baseline="0" dirty="0"/>
              <a:t> </a:t>
            </a:r>
            <a:r>
              <a:rPr lang="en-US" b="1" dirty="0"/>
              <a:t>Physiological effects</a:t>
            </a:r>
          </a:p>
          <a:p>
            <a:r>
              <a:rPr lang="en-US" dirty="0"/>
              <a:t>Intermediary metabolism, w describes all reactions concerned with the </a:t>
            </a:r>
            <a:r>
              <a:rPr lang="en-US" b="1" dirty="0"/>
              <a:t>storage &amp; generation of </a:t>
            </a:r>
            <a:r>
              <a:rPr lang="en-US" b="1" u="sng" dirty="0"/>
              <a:t>metabolic energy</a:t>
            </a:r>
            <a:r>
              <a:rPr lang="en-US" b="1" dirty="0"/>
              <a:t> </a:t>
            </a:r>
            <a:r>
              <a:rPr lang="en-US" dirty="0"/>
              <a:t>required for the biosynthesis of low-molecular weight compounds &amp; energy storage compounds.  </a:t>
            </a:r>
          </a:p>
        </p:txBody>
      </p:sp>
      <p:sp>
        <p:nvSpPr>
          <p:cNvPr id="4" name="Slide Number Placeholder 3"/>
          <p:cNvSpPr>
            <a:spLocks noGrp="1"/>
          </p:cNvSpPr>
          <p:nvPr>
            <p:ph type="sldNum" sz="quarter" idx="10"/>
          </p:nvPr>
        </p:nvSpPr>
        <p:spPr/>
        <p:txBody>
          <a:bodyPr/>
          <a:lstStyle/>
          <a:p>
            <a:fld id="{5B251E2E-B92B-4917-9BB6-F618F224A74A}" type="slidenum">
              <a:rPr lang="en-US" smtClean="0"/>
              <a:t>4</a:t>
            </a:fld>
            <a:endParaRPr lang="en-US"/>
          </a:p>
        </p:txBody>
      </p:sp>
    </p:spTree>
    <p:extLst>
      <p:ext uri="{BB962C8B-B14F-4D97-AF65-F5344CB8AC3E}">
        <p14:creationId xmlns:p14="http://schemas.microsoft.com/office/powerpoint/2010/main" val="14973153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B251E2E-B92B-4917-9BB6-F618F224A74A}" type="slidenum">
              <a:rPr lang="en-US" smtClean="0"/>
              <a:t>5</a:t>
            </a:fld>
            <a:endParaRPr lang="en-US"/>
          </a:p>
        </p:txBody>
      </p:sp>
    </p:spTree>
    <p:extLst>
      <p:ext uri="{BB962C8B-B14F-4D97-AF65-F5344CB8AC3E}">
        <p14:creationId xmlns:p14="http://schemas.microsoft.com/office/powerpoint/2010/main" val="13023554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B251E2E-B92B-4917-9BB6-F618F224A74A}" type="slidenum">
              <a:rPr lang="en-US" smtClean="0"/>
              <a:t>6</a:t>
            </a:fld>
            <a:endParaRPr lang="en-US"/>
          </a:p>
        </p:txBody>
      </p:sp>
    </p:spTree>
    <p:extLst>
      <p:ext uri="{BB962C8B-B14F-4D97-AF65-F5344CB8AC3E}">
        <p14:creationId xmlns:p14="http://schemas.microsoft.com/office/powerpoint/2010/main" val="34687270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B251E2E-B92B-4917-9BB6-F618F224A74A}" type="slidenum">
              <a:rPr lang="en-US" smtClean="0"/>
              <a:t>7</a:t>
            </a:fld>
            <a:endParaRPr lang="en-US"/>
          </a:p>
        </p:txBody>
      </p:sp>
    </p:spTree>
    <p:extLst>
      <p:ext uri="{BB962C8B-B14F-4D97-AF65-F5344CB8AC3E}">
        <p14:creationId xmlns:p14="http://schemas.microsoft.com/office/powerpoint/2010/main" val="22314400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t>So after </a:t>
            </a:r>
            <a:r>
              <a:rPr lang="en-US" sz="1200" b="1"/>
              <a:t>activating GRE</a:t>
            </a:r>
            <a:r>
              <a:rPr lang="en-US" sz="1200" b="1" baseline="0"/>
              <a:t> </a:t>
            </a:r>
            <a:r>
              <a:rPr lang="en-US" sz="1200" b="1" baseline="0" dirty="0"/>
              <a:t>and protein synthesis what are the expected response?</a:t>
            </a:r>
          </a:p>
          <a:p>
            <a:r>
              <a:rPr lang="en-US" sz="1200" dirty="0"/>
              <a:t>GCs are similar</a:t>
            </a:r>
            <a:r>
              <a:rPr lang="en-US" sz="1200" baseline="0" dirty="0"/>
              <a:t> to </a:t>
            </a:r>
            <a:r>
              <a:rPr lang="en-US" sz="1200" baseline="0" dirty="0" err="1"/>
              <a:t>catecholamines</a:t>
            </a:r>
            <a:r>
              <a:rPr lang="en-US" sz="1200" baseline="0" dirty="0"/>
              <a:t> </a:t>
            </a:r>
            <a:r>
              <a:rPr lang="en-US" sz="1200" dirty="0"/>
              <a:t>are called stress hormones </a:t>
            </a:r>
          </a:p>
          <a:p>
            <a:r>
              <a:rPr lang="en-US" sz="1200" dirty="0"/>
              <a:t>Stimulate lipolysis  (increase release</a:t>
            </a:r>
            <a:r>
              <a:rPr lang="en-US" sz="1200" baseline="0" dirty="0"/>
              <a:t> of FA in the blood)</a:t>
            </a:r>
          </a:p>
          <a:p>
            <a:r>
              <a:rPr lang="en-US" sz="1200" baseline="0" dirty="0"/>
              <a:t>Insulin promotes </a:t>
            </a:r>
            <a:r>
              <a:rPr lang="en-US" sz="1200" baseline="0" dirty="0" err="1"/>
              <a:t>lipogenesis</a:t>
            </a:r>
            <a:endParaRPr lang="en-US" dirty="0"/>
          </a:p>
        </p:txBody>
      </p:sp>
      <p:sp>
        <p:nvSpPr>
          <p:cNvPr id="4" name="Slide Number Placeholder 3"/>
          <p:cNvSpPr>
            <a:spLocks noGrp="1"/>
          </p:cNvSpPr>
          <p:nvPr>
            <p:ph type="sldNum" sz="quarter" idx="10"/>
          </p:nvPr>
        </p:nvSpPr>
        <p:spPr/>
        <p:txBody>
          <a:bodyPr/>
          <a:lstStyle/>
          <a:p>
            <a:fld id="{5B251E2E-B92B-4917-9BB6-F618F224A74A}" type="slidenum">
              <a:rPr lang="en-US" smtClean="0"/>
              <a:t>8</a:t>
            </a:fld>
            <a:endParaRPr lang="en-US"/>
          </a:p>
        </p:txBody>
      </p:sp>
    </p:spTree>
    <p:extLst>
      <p:ext uri="{BB962C8B-B14F-4D97-AF65-F5344CB8AC3E}">
        <p14:creationId xmlns:p14="http://schemas.microsoft.com/office/powerpoint/2010/main" val="14280231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Stimulate</a:t>
            </a:r>
            <a:r>
              <a:rPr lang="en-US" baseline="0" dirty="0"/>
              <a:t> the conversion of protein </a:t>
            </a:r>
            <a:r>
              <a:rPr lang="en-US" baseline="0" dirty="0" err="1"/>
              <a:t>aa</a:t>
            </a:r>
            <a:r>
              <a:rPr lang="en-US" baseline="0" dirty="0"/>
              <a:t> to carbohydrates as glucose (gluconeogenesis) and promote the storage of carbohydrates as glycogen.</a:t>
            </a:r>
            <a:endParaRPr lang="en-US" dirty="0"/>
          </a:p>
        </p:txBody>
      </p:sp>
      <p:sp>
        <p:nvSpPr>
          <p:cNvPr id="4" name="Slide Number Placeholder 3"/>
          <p:cNvSpPr>
            <a:spLocks noGrp="1"/>
          </p:cNvSpPr>
          <p:nvPr>
            <p:ph type="sldNum" sz="quarter" idx="10"/>
          </p:nvPr>
        </p:nvSpPr>
        <p:spPr/>
        <p:txBody>
          <a:bodyPr/>
          <a:lstStyle/>
          <a:p>
            <a:fld id="{5B251E2E-B92B-4917-9BB6-F618F224A74A}" type="slidenum">
              <a:rPr lang="en-US" smtClean="0"/>
              <a:t>9</a:t>
            </a:fld>
            <a:endParaRPr lang="en-US"/>
          </a:p>
        </p:txBody>
      </p:sp>
    </p:spTree>
    <p:extLst>
      <p:ext uri="{BB962C8B-B14F-4D97-AF65-F5344CB8AC3E}">
        <p14:creationId xmlns:p14="http://schemas.microsoft.com/office/powerpoint/2010/main" val="26129092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2D17DA0A-354A-4025-8996-562735606817}" type="datetime1">
              <a:rPr lang="en-US" smtClean="0"/>
              <a:t>2/13/2019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C6E9D76-D293-4F90-A411-38BF9142FEDD}" type="slidenum">
              <a:rPr lang="en-US" smtClean="0"/>
              <a:t>‹#›</a:t>
            </a:fld>
            <a:endParaRPr lang="en-US"/>
          </a:p>
        </p:txBody>
      </p:sp>
    </p:spTree>
    <p:extLst>
      <p:ext uri="{BB962C8B-B14F-4D97-AF65-F5344CB8AC3E}">
        <p14:creationId xmlns:p14="http://schemas.microsoft.com/office/powerpoint/2010/main" val="9693645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C1F3214-5FBF-4C71-8BBF-209F66D73A0A}" type="datetime1">
              <a:rPr lang="en-US" smtClean="0"/>
              <a:t>2/13/2019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C6E9D76-D293-4F90-A411-38BF9142FEDD}" type="slidenum">
              <a:rPr lang="en-US" smtClean="0"/>
              <a:t>‹#›</a:t>
            </a:fld>
            <a:endParaRPr lang="en-US"/>
          </a:p>
        </p:txBody>
      </p:sp>
    </p:spTree>
    <p:extLst>
      <p:ext uri="{BB962C8B-B14F-4D97-AF65-F5344CB8AC3E}">
        <p14:creationId xmlns:p14="http://schemas.microsoft.com/office/powerpoint/2010/main" val="22177348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C3F8267-16E2-4D37-82AD-884F26D1676C}" type="datetime1">
              <a:rPr lang="en-US" smtClean="0"/>
              <a:t>2/13/2019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C6E9D76-D293-4F90-A411-38BF9142FEDD}" type="slidenum">
              <a:rPr lang="en-US" smtClean="0"/>
              <a:t>‹#›</a:t>
            </a:fld>
            <a:endParaRPr lang="en-US"/>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240917137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B9C49E7-D3F0-45E3-9CB2-E4EC6C69310F}" type="datetime1">
              <a:rPr lang="en-US" smtClean="0"/>
              <a:t>2/13/2019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C6E9D76-D293-4F90-A411-38BF9142FEDD}" type="slidenum">
              <a:rPr lang="en-US" smtClean="0"/>
              <a:t>‹#›</a:t>
            </a:fld>
            <a:endParaRPr lang="en-US"/>
          </a:p>
        </p:txBody>
      </p:sp>
    </p:spTree>
    <p:extLst>
      <p:ext uri="{BB962C8B-B14F-4D97-AF65-F5344CB8AC3E}">
        <p14:creationId xmlns:p14="http://schemas.microsoft.com/office/powerpoint/2010/main" val="75432162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CC37EC7-9284-4248-8223-91F8102FC34A}" type="datetime1">
              <a:rPr lang="en-US" smtClean="0"/>
              <a:t>2/13/2019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C6E9D76-D293-4F90-A411-38BF9142FEDD}" type="slidenum">
              <a:rPr lang="en-US" smtClean="0"/>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6510647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55A9C5F-303A-4011-8FB9-18225397A9CB}" type="datetime1">
              <a:rPr lang="en-US" smtClean="0"/>
              <a:t>2/13/2019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C6E9D76-D293-4F90-A411-38BF9142FEDD}" type="slidenum">
              <a:rPr lang="en-US" smtClean="0"/>
              <a:t>‹#›</a:t>
            </a:fld>
            <a:endParaRPr lang="en-US"/>
          </a:p>
        </p:txBody>
      </p:sp>
    </p:spTree>
    <p:extLst>
      <p:ext uri="{BB962C8B-B14F-4D97-AF65-F5344CB8AC3E}">
        <p14:creationId xmlns:p14="http://schemas.microsoft.com/office/powerpoint/2010/main" val="238850648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0293246-298D-4152-8D08-DA0244370E70}" type="datetime1">
              <a:rPr lang="en-US" smtClean="0"/>
              <a:t>2/13/2019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C6E9D76-D293-4F90-A411-38BF9142FEDD}" type="slidenum">
              <a:rPr lang="en-US" smtClean="0"/>
              <a:t>‹#›</a:t>
            </a:fld>
            <a:endParaRPr lang="en-US"/>
          </a:p>
        </p:txBody>
      </p:sp>
    </p:spTree>
    <p:extLst>
      <p:ext uri="{BB962C8B-B14F-4D97-AF65-F5344CB8AC3E}">
        <p14:creationId xmlns:p14="http://schemas.microsoft.com/office/powerpoint/2010/main" val="141803106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655669E-ED45-4CC2-9126-1501217D3161}" type="datetime1">
              <a:rPr lang="en-US" smtClean="0"/>
              <a:t>2/13/2019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C6E9D76-D293-4F90-A411-38BF9142FEDD}" type="slidenum">
              <a:rPr lang="en-US" smtClean="0"/>
              <a:t>‹#›</a:t>
            </a:fld>
            <a:endParaRPr lang="en-US"/>
          </a:p>
        </p:txBody>
      </p:sp>
    </p:spTree>
    <p:extLst>
      <p:ext uri="{BB962C8B-B14F-4D97-AF65-F5344CB8AC3E}">
        <p14:creationId xmlns:p14="http://schemas.microsoft.com/office/powerpoint/2010/main" val="25112321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641C61A-5C77-4922-B205-5251CB212E1D}" type="datetime1">
              <a:rPr lang="en-US" smtClean="0"/>
              <a:t>2/13/2019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C6E9D76-D293-4F90-A411-38BF9142FEDD}" type="slidenum">
              <a:rPr lang="en-US" smtClean="0"/>
              <a:t>‹#›</a:t>
            </a:fld>
            <a:endParaRPr lang="en-US"/>
          </a:p>
        </p:txBody>
      </p:sp>
    </p:spTree>
    <p:extLst>
      <p:ext uri="{BB962C8B-B14F-4D97-AF65-F5344CB8AC3E}">
        <p14:creationId xmlns:p14="http://schemas.microsoft.com/office/powerpoint/2010/main" val="7971500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C01E8C2-B14D-4D0D-95B5-D5FA7842A562}" type="datetime1">
              <a:rPr lang="en-US" smtClean="0"/>
              <a:t>2/13/2019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C6E9D76-D293-4F90-A411-38BF9142FEDD}" type="slidenum">
              <a:rPr lang="en-US" smtClean="0"/>
              <a:t>‹#›</a:t>
            </a:fld>
            <a:endParaRPr lang="en-US"/>
          </a:p>
        </p:txBody>
      </p:sp>
    </p:spTree>
    <p:extLst>
      <p:ext uri="{BB962C8B-B14F-4D97-AF65-F5344CB8AC3E}">
        <p14:creationId xmlns:p14="http://schemas.microsoft.com/office/powerpoint/2010/main" val="8237483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B0575FC-0547-420C-BBFD-E759C2EF38A3}" type="datetime1">
              <a:rPr lang="en-US" smtClean="0"/>
              <a:t>2/13/2019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C6E9D76-D293-4F90-A411-38BF9142FEDD}" type="slidenum">
              <a:rPr lang="en-US" smtClean="0"/>
              <a:t>‹#›</a:t>
            </a:fld>
            <a:endParaRPr lang="en-US"/>
          </a:p>
        </p:txBody>
      </p:sp>
    </p:spTree>
    <p:extLst>
      <p:ext uri="{BB962C8B-B14F-4D97-AF65-F5344CB8AC3E}">
        <p14:creationId xmlns:p14="http://schemas.microsoft.com/office/powerpoint/2010/main" val="19942615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613D3E31-3F51-4978-BAF1-BF2F2FC8B37E}" type="datetime1">
              <a:rPr lang="en-US" smtClean="0"/>
              <a:t>2/13/2019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C6E9D76-D293-4F90-A411-38BF9142FEDD}" type="slidenum">
              <a:rPr lang="en-US" smtClean="0"/>
              <a:t>‹#›</a:t>
            </a:fld>
            <a:endParaRPr lang="en-US"/>
          </a:p>
        </p:txBody>
      </p:sp>
    </p:spTree>
    <p:extLst>
      <p:ext uri="{BB962C8B-B14F-4D97-AF65-F5344CB8AC3E}">
        <p14:creationId xmlns:p14="http://schemas.microsoft.com/office/powerpoint/2010/main" val="21975665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A7F06CA8-1498-40C2-8286-4206BC70380A}" type="datetime1">
              <a:rPr lang="en-US" smtClean="0"/>
              <a:t>2/13/2019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C6E9D76-D293-4F90-A411-38BF9142FEDD}" type="slidenum">
              <a:rPr lang="en-US" smtClean="0"/>
              <a:t>‹#›</a:t>
            </a:fld>
            <a:endParaRPr lang="en-US"/>
          </a:p>
        </p:txBody>
      </p:sp>
    </p:spTree>
    <p:extLst>
      <p:ext uri="{BB962C8B-B14F-4D97-AF65-F5344CB8AC3E}">
        <p14:creationId xmlns:p14="http://schemas.microsoft.com/office/powerpoint/2010/main" val="26065010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BE2FB4F-018F-4B61-8D30-7CEEEEF31784}" type="datetime1">
              <a:rPr lang="en-US" smtClean="0"/>
              <a:t>2/13/2019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C6E9D76-D293-4F90-A411-38BF9142FEDD}" type="slidenum">
              <a:rPr lang="en-US" smtClean="0"/>
              <a:t>‹#›</a:t>
            </a:fld>
            <a:endParaRPr lang="en-US"/>
          </a:p>
        </p:txBody>
      </p:sp>
    </p:spTree>
    <p:extLst>
      <p:ext uri="{BB962C8B-B14F-4D97-AF65-F5344CB8AC3E}">
        <p14:creationId xmlns:p14="http://schemas.microsoft.com/office/powerpoint/2010/main" val="41327063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D6C8202F-0076-447D-9E11-294D0BB57BC5}" type="datetime1">
              <a:rPr lang="en-US" smtClean="0"/>
              <a:t>2/13/2019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C6E9D76-D293-4F90-A411-38BF9142FEDD}" type="slidenum">
              <a:rPr lang="en-US" smtClean="0"/>
              <a:t>‹#›</a:t>
            </a:fld>
            <a:endParaRPr lang="en-US"/>
          </a:p>
        </p:txBody>
      </p:sp>
    </p:spTree>
    <p:extLst>
      <p:ext uri="{BB962C8B-B14F-4D97-AF65-F5344CB8AC3E}">
        <p14:creationId xmlns:p14="http://schemas.microsoft.com/office/powerpoint/2010/main" val="37353164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6FE7C94-3FC4-471F-8F31-AD602052BF42}" type="datetime1">
              <a:rPr lang="en-US" smtClean="0"/>
              <a:t>2/13/2019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C6E9D76-D293-4F90-A411-38BF9142FEDD}" type="slidenum">
              <a:rPr lang="en-US" smtClean="0"/>
              <a:t>‹#›</a:t>
            </a:fld>
            <a:endParaRPr lang="en-US"/>
          </a:p>
        </p:txBody>
      </p:sp>
    </p:spTree>
    <p:extLst>
      <p:ext uri="{BB962C8B-B14F-4D97-AF65-F5344CB8AC3E}">
        <p14:creationId xmlns:p14="http://schemas.microsoft.com/office/powerpoint/2010/main" val="24307514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1C1C091-50B5-4ADC-A06F-E58471A1C0B5}" type="datetime1">
              <a:rPr lang="en-US" smtClean="0"/>
              <a:t>2/13/2019</a:t>
            </a:fld>
            <a:endParaRPr lang="en-US"/>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3C6E9D76-D293-4F90-A411-38BF9142FEDD}" type="slidenum">
              <a:rPr lang="en-US" smtClean="0"/>
              <a:t>‹#›</a:t>
            </a:fld>
            <a:endParaRPr lang="en-US"/>
          </a:p>
        </p:txBody>
      </p:sp>
    </p:spTree>
    <p:extLst>
      <p:ext uri="{BB962C8B-B14F-4D97-AF65-F5344CB8AC3E}">
        <p14:creationId xmlns:p14="http://schemas.microsoft.com/office/powerpoint/2010/main" val="2372296418"/>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 id="2147483756" r:id="rId12"/>
    <p:sldLayoutId id="2147483757" r:id="rId13"/>
    <p:sldLayoutId id="2147483758" r:id="rId14"/>
    <p:sldLayoutId id="2147483759" r:id="rId15"/>
    <p:sldLayoutId id="2147483760" r:id="rId16"/>
  </p:sldLayoutIdLst>
  <p:hf hdr="0" ftr="0" dt="0"/>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1713470"/>
            <a:ext cx="8596668" cy="666173"/>
          </a:xfrm>
        </p:spPr>
        <p:txBody>
          <a:bodyPr>
            <a:normAutofit fontScale="90000"/>
          </a:bodyPr>
          <a:lstStyle/>
          <a:p>
            <a:pPr marL="0" indent="0" algn="ctr"/>
            <a:r>
              <a:rPr lang="en-US" sz="4400" b="1" dirty="0">
                <a:solidFill>
                  <a:srgbClr val="0070C0"/>
                </a:solidFill>
              </a:rPr>
              <a:t>Pharmacology of Corticosteroids</a:t>
            </a:r>
            <a:br>
              <a:rPr lang="en-US" sz="4400" b="1" dirty="0">
                <a:solidFill>
                  <a:srgbClr val="0070C0"/>
                </a:solidFill>
              </a:rPr>
            </a:br>
            <a:br>
              <a:rPr lang="en-US" sz="4400" b="1" dirty="0">
                <a:solidFill>
                  <a:srgbClr val="0070C0"/>
                </a:solidFill>
              </a:rPr>
            </a:br>
            <a:r>
              <a:rPr lang="en-US" b="1" dirty="0">
                <a:solidFill>
                  <a:srgbClr val="7030A0"/>
                </a:solidFill>
              </a:rPr>
              <a:t>Dr. </a:t>
            </a:r>
            <a:r>
              <a:rPr lang="en-US" b="1" dirty="0" err="1">
                <a:solidFill>
                  <a:srgbClr val="7030A0"/>
                </a:solidFill>
              </a:rPr>
              <a:t>Aliah</a:t>
            </a:r>
            <a:r>
              <a:rPr lang="ar-SA" b="1" dirty="0">
                <a:solidFill>
                  <a:srgbClr val="7030A0"/>
                </a:solidFill>
              </a:rPr>
              <a:t> </a:t>
            </a:r>
            <a:r>
              <a:rPr lang="en-US" b="1" dirty="0">
                <a:solidFill>
                  <a:srgbClr val="7030A0"/>
                </a:solidFill>
              </a:rPr>
              <a:t> </a:t>
            </a:r>
            <a:r>
              <a:rPr lang="en-US" b="1" dirty="0" err="1">
                <a:solidFill>
                  <a:srgbClr val="7030A0"/>
                </a:solidFill>
              </a:rPr>
              <a:t>Alshanwani</a:t>
            </a:r>
            <a:br>
              <a:rPr lang="en-US" b="1" dirty="0">
                <a:solidFill>
                  <a:srgbClr val="7030A0"/>
                </a:solidFill>
              </a:rPr>
            </a:br>
            <a:r>
              <a:rPr lang="en-US" b="1" dirty="0">
                <a:solidFill>
                  <a:srgbClr val="7030A0"/>
                </a:solidFill>
              </a:rPr>
              <a:t>Dept. of Pharmacology</a:t>
            </a:r>
            <a:br>
              <a:rPr lang="en-US" b="1" dirty="0">
                <a:solidFill>
                  <a:srgbClr val="7030A0"/>
                </a:solidFill>
              </a:rPr>
            </a:br>
            <a:br>
              <a:rPr lang="en-US" b="1" dirty="0">
                <a:solidFill>
                  <a:srgbClr val="7030A0"/>
                </a:solidFill>
              </a:rPr>
            </a:br>
            <a:br>
              <a:rPr lang="en-US" b="1" dirty="0">
                <a:solidFill>
                  <a:srgbClr val="7030A0"/>
                </a:solidFill>
              </a:rPr>
            </a:br>
            <a:br>
              <a:rPr lang="en-US" b="1" dirty="0">
                <a:solidFill>
                  <a:srgbClr val="7030A0"/>
                </a:solidFill>
              </a:rPr>
            </a:br>
            <a:r>
              <a:rPr lang="en-US" sz="1800" b="1" dirty="0">
                <a:solidFill>
                  <a:srgbClr val="7030A0"/>
                </a:solidFill>
              </a:rPr>
              <a:t>College of Medicine, KSU</a:t>
            </a:r>
            <a:br>
              <a:rPr lang="en-US" sz="1800" b="1" dirty="0">
                <a:solidFill>
                  <a:srgbClr val="7030A0"/>
                </a:solidFill>
              </a:rPr>
            </a:br>
            <a:r>
              <a:rPr lang="en-US" sz="1800" b="1">
                <a:solidFill>
                  <a:srgbClr val="7030A0"/>
                </a:solidFill>
              </a:rPr>
              <a:t>Feb 2019</a:t>
            </a:r>
            <a:br>
              <a:rPr lang="en-US" b="1" dirty="0">
                <a:solidFill>
                  <a:srgbClr val="7030A0"/>
                </a:solidFill>
              </a:rPr>
            </a:br>
            <a:endParaRPr lang="en-US" dirty="0"/>
          </a:p>
        </p:txBody>
      </p:sp>
      <p:sp>
        <p:nvSpPr>
          <p:cNvPr id="3" name="Content Placeholder 2"/>
          <p:cNvSpPr>
            <a:spLocks noGrp="1"/>
          </p:cNvSpPr>
          <p:nvPr>
            <p:ph idx="1"/>
          </p:nvPr>
        </p:nvSpPr>
        <p:spPr>
          <a:xfrm>
            <a:off x="677334" y="1482811"/>
            <a:ext cx="8596668" cy="1315473"/>
          </a:xfrm>
        </p:spPr>
        <p:txBody>
          <a:bodyPr/>
          <a:lstStyle/>
          <a:p>
            <a:pPr marL="0" indent="0">
              <a:buNone/>
            </a:pPr>
            <a:r>
              <a:rPr lang="en-US" dirty="0"/>
              <a:t>  </a:t>
            </a:r>
            <a:endParaRPr lang="en-US" sz="3200" b="1" dirty="0">
              <a:solidFill>
                <a:srgbClr val="7030A0"/>
              </a:solidFill>
            </a:endParaRPr>
          </a:p>
        </p:txBody>
      </p:sp>
      <p:sp>
        <p:nvSpPr>
          <p:cNvPr id="4" name="Slide Number Placeholder 3"/>
          <p:cNvSpPr>
            <a:spLocks noGrp="1"/>
          </p:cNvSpPr>
          <p:nvPr>
            <p:ph type="sldNum" sz="quarter" idx="12"/>
          </p:nvPr>
        </p:nvSpPr>
        <p:spPr/>
        <p:txBody>
          <a:bodyPr/>
          <a:lstStyle/>
          <a:p>
            <a:fld id="{3C6E9D76-D293-4F90-A411-38BF9142FEDD}" type="slidenum">
              <a:rPr lang="en-US" smtClean="0"/>
              <a:t>1</a:t>
            </a:fld>
            <a:endParaRPr lang="en-US"/>
          </a:p>
        </p:txBody>
      </p:sp>
    </p:spTree>
    <p:extLst>
      <p:ext uri="{BB962C8B-B14F-4D97-AF65-F5344CB8AC3E}">
        <p14:creationId xmlns:p14="http://schemas.microsoft.com/office/powerpoint/2010/main" val="132213907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5165" y="225466"/>
            <a:ext cx="10515600" cy="6325645"/>
          </a:xfrm>
        </p:spPr>
        <p:txBody>
          <a:bodyPr>
            <a:normAutofit lnSpcReduction="10000"/>
          </a:bodyPr>
          <a:lstStyle/>
          <a:p>
            <a:pPr marL="0" indent="0">
              <a:lnSpc>
                <a:spcPct val="150000"/>
              </a:lnSpc>
              <a:buNone/>
            </a:pPr>
            <a:r>
              <a:rPr lang="en-US" sz="3200" b="1" dirty="0">
                <a:solidFill>
                  <a:srgbClr val="00B0F0"/>
                </a:solidFill>
                <a:latin typeface="Arial" panose="020B0604020202020204" pitchFamily="34" charset="0"/>
                <a:cs typeface="Arial" panose="020B0604020202020204" pitchFamily="34" charset="0"/>
              </a:rPr>
              <a:t>D. Anti – inflammatory effects:</a:t>
            </a:r>
          </a:p>
          <a:p>
            <a:pPr>
              <a:lnSpc>
                <a:spcPct val="150000"/>
              </a:lnSpc>
            </a:pPr>
            <a:r>
              <a:rPr lang="en-US" sz="2800" dirty="0">
                <a:latin typeface="Arial" panose="020B0604020202020204" pitchFamily="34" charset="0"/>
                <a:cs typeface="Arial" panose="020B0604020202020204" pitchFamily="34" charset="0"/>
              </a:rPr>
              <a:t> </a:t>
            </a:r>
            <a:r>
              <a:rPr lang="en-US" sz="2800" dirty="0">
                <a:solidFill>
                  <a:schemeClr val="tx1"/>
                </a:solidFill>
                <a:latin typeface="Arial" panose="020B0604020202020204" pitchFamily="34" charset="0"/>
                <a:cs typeface="Arial" panose="020B0604020202020204" pitchFamily="34" charset="0"/>
              </a:rPr>
              <a:t>Glucocorticoids have important </a:t>
            </a:r>
            <a:r>
              <a:rPr lang="en-US" sz="2800" u="sng" dirty="0">
                <a:solidFill>
                  <a:schemeClr val="tx1"/>
                </a:solidFill>
                <a:latin typeface="Arial" panose="020B0604020202020204" pitchFamily="34" charset="0"/>
                <a:cs typeface="Arial" panose="020B0604020202020204" pitchFamily="34" charset="0"/>
              </a:rPr>
              <a:t>inhibitory</a:t>
            </a:r>
            <a:r>
              <a:rPr lang="en-US" sz="2800" dirty="0">
                <a:solidFill>
                  <a:schemeClr val="tx1"/>
                </a:solidFill>
                <a:latin typeface="Arial" panose="020B0604020202020204" pitchFamily="34" charset="0"/>
                <a:cs typeface="Arial" panose="020B0604020202020204" pitchFamily="34" charset="0"/>
              </a:rPr>
              <a:t> effects on the distribution, function &amp; migration of </a:t>
            </a:r>
            <a:r>
              <a:rPr lang="en-US" sz="2800" b="1" dirty="0">
                <a:solidFill>
                  <a:schemeClr val="tx1"/>
                </a:solidFill>
                <a:latin typeface="Arial" panose="020B0604020202020204" pitchFamily="34" charset="0"/>
                <a:cs typeface="Arial" panose="020B0604020202020204" pitchFamily="34" charset="0"/>
              </a:rPr>
              <a:t>leukocytes</a:t>
            </a:r>
            <a:endParaRPr lang="en-US" sz="2800" dirty="0">
              <a:solidFill>
                <a:schemeClr val="tx1"/>
              </a:solidFill>
              <a:latin typeface="Arial" panose="020B0604020202020204" pitchFamily="34" charset="0"/>
              <a:cs typeface="Arial" panose="020B0604020202020204" pitchFamily="34" charset="0"/>
            </a:endParaRPr>
          </a:p>
          <a:p>
            <a:pPr>
              <a:lnSpc>
                <a:spcPct val="150000"/>
              </a:lnSpc>
            </a:pPr>
            <a:r>
              <a:rPr lang="en-US" sz="2800" dirty="0">
                <a:solidFill>
                  <a:schemeClr val="tx1"/>
                </a:solidFill>
                <a:latin typeface="Arial" panose="020B0604020202020204" pitchFamily="34" charset="0"/>
                <a:cs typeface="Arial" panose="020B0604020202020204" pitchFamily="34" charset="0"/>
              </a:rPr>
              <a:t> </a:t>
            </a:r>
            <a:r>
              <a:rPr lang="en-US" sz="2800" u="sng" dirty="0">
                <a:solidFill>
                  <a:schemeClr val="tx1"/>
                </a:solidFill>
                <a:latin typeface="Arial" panose="020B0604020202020204" pitchFamily="34" charset="0"/>
                <a:cs typeface="Arial" panose="020B0604020202020204" pitchFamily="34" charset="0"/>
              </a:rPr>
              <a:t>Suppressive</a:t>
            </a:r>
            <a:r>
              <a:rPr lang="en-US" sz="2800" dirty="0">
                <a:solidFill>
                  <a:schemeClr val="tx1"/>
                </a:solidFill>
                <a:latin typeface="Arial" panose="020B0604020202020204" pitchFamily="34" charset="0"/>
                <a:cs typeface="Arial" panose="020B0604020202020204" pitchFamily="34" charset="0"/>
              </a:rPr>
              <a:t> effect on the inflammatory </a:t>
            </a:r>
            <a:r>
              <a:rPr lang="en-US" sz="2800" b="1" dirty="0">
                <a:solidFill>
                  <a:schemeClr val="tx1"/>
                </a:solidFill>
                <a:latin typeface="Arial" panose="020B0604020202020204" pitchFamily="34" charset="0"/>
                <a:cs typeface="Arial" panose="020B0604020202020204" pitchFamily="34" charset="0"/>
              </a:rPr>
              <a:t>cytokines</a:t>
            </a:r>
            <a:r>
              <a:rPr lang="en-US" sz="2800" dirty="0">
                <a:solidFill>
                  <a:schemeClr val="tx1"/>
                </a:solidFill>
                <a:latin typeface="Arial" panose="020B0604020202020204" pitchFamily="34" charset="0"/>
                <a:cs typeface="Arial" panose="020B0604020202020204" pitchFamily="34" charset="0"/>
              </a:rPr>
              <a:t> &amp; </a:t>
            </a:r>
            <a:r>
              <a:rPr lang="en-US" sz="2800" b="1" dirty="0" err="1">
                <a:solidFill>
                  <a:schemeClr val="tx1"/>
                </a:solidFill>
                <a:latin typeface="Arial" panose="020B0604020202020204" pitchFamily="34" charset="0"/>
                <a:cs typeface="Arial" panose="020B0604020202020204" pitchFamily="34" charset="0"/>
              </a:rPr>
              <a:t>chemokines</a:t>
            </a:r>
            <a:endParaRPr lang="en-US" sz="2800" b="1" dirty="0">
              <a:solidFill>
                <a:schemeClr val="tx1"/>
              </a:solidFill>
              <a:latin typeface="Arial" panose="020B0604020202020204" pitchFamily="34" charset="0"/>
              <a:cs typeface="Arial" panose="020B0604020202020204" pitchFamily="34" charset="0"/>
            </a:endParaRPr>
          </a:p>
          <a:p>
            <a:pPr marL="457200" lvl="1" indent="-457200">
              <a:lnSpc>
                <a:spcPct val="150000"/>
              </a:lnSpc>
            </a:pPr>
            <a:r>
              <a:rPr lang="en-US" sz="2600" dirty="0">
                <a:solidFill>
                  <a:schemeClr val="tx1"/>
                </a:solidFill>
                <a:latin typeface="Arial" panose="020B0604020202020204" pitchFamily="34" charset="0"/>
                <a:cs typeface="Arial" panose="020B0604020202020204" pitchFamily="34" charset="0"/>
              </a:rPr>
              <a:t>These drugs increase neutrophils </a:t>
            </a:r>
            <a:r>
              <a:rPr lang="en-US" sz="2400" dirty="0">
                <a:solidFill>
                  <a:schemeClr val="tx1"/>
                </a:solidFill>
                <a:latin typeface="Arial" panose="020B0604020202020204" pitchFamily="34" charset="0"/>
                <a:cs typeface="Arial" panose="020B0604020202020204" pitchFamily="34" charset="0"/>
              </a:rPr>
              <a:t>&amp; </a:t>
            </a:r>
            <a:r>
              <a:rPr lang="en-US" sz="2600" u="sng" dirty="0">
                <a:solidFill>
                  <a:schemeClr val="tx1"/>
                </a:solidFill>
                <a:latin typeface="Arial" panose="020B0604020202020204" pitchFamily="34" charset="0"/>
                <a:cs typeface="Arial" panose="020B0604020202020204" pitchFamily="34" charset="0"/>
              </a:rPr>
              <a:t>decrease</a:t>
            </a:r>
            <a:r>
              <a:rPr lang="en-US" sz="2600" dirty="0">
                <a:solidFill>
                  <a:schemeClr val="tx1"/>
                </a:solidFill>
                <a:latin typeface="Arial" panose="020B0604020202020204" pitchFamily="34" charset="0"/>
                <a:cs typeface="Arial" panose="020B0604020202020204" pitchFamily="34" charset="0"/>
              </a:rPr>
              <a:t> </a:t>
            </a:r>
            <a:r>
              <a:rPr lang="en-US" sz="2600" b="1" dirty="0">
                <a:solidFill>
                  <a:schemeClr val="tx1"/>
                </a:solidFill>
                <a:latin typeface="Arial" panose="020B0604020202020204" pitchFamily="34" charset="0"/>
                <a:cs typeface="Arial" panose="020B0604020202020204" pitchFamily="34" charset="0"/>
              </a:rPr>
              <a:t>lymphocytes</a:t>
            </a:r>
            <a:r>
              <a:rPr lang="en-US" sz="2600" dirty="0">
                <a:solidFill>
                  <a:schemeClr val="tx1"/>
                </a:solidFill>
                <a:latin typeface="Arial" panose="020B0604020202020204" pitchFamily="34" charset="0"/>
                <a:cs typeface="Arial" panose="020B0604020202020204" pitchFamily="34" charset="0"/>
              </a:rPr>
              <a:t>, </a:t>
            </a:r>
          </a:p>
          <a:p>
            <a:pPr marL="0" indent="0">
              <a:lnSpc>
                <a:spcPct val="150000"/>
              </a:lnSpc>
              <a:buNone/>
            </a:pPr>
            <a:r>
              <a:rPr lang="en-US" sz="2800" dirty="0">
                <a:solidFill>
                  <a:schemeClr val="tx1"/>
                </a:solidFill>
                <a:latin typeface="Arial" panose="020B0604020202020204" pitchFamily="34" charset="0"/>
                <a:cs typeface="Arial" panose="020B0604020202020204" pitchFamily="34" charset="0"/>
              </a:rPr>
              <a:t>      </a:t>
            </a:r>
            <a:r>
              <a:rPr lang="en-US" sz="2800" b="1" dirty="0" err="1">
                <a:solidFill>
                  <a:schemeClr val="tx1"/>
                </a:solidFill>
                <a:latin typeface="Arial" panose="020B0604020202020204" pitchFamily="34" charset="0"/>
                <a:cs typeface="Arial" panose="020B0604020202020204" pitchFamily="34" charset="0"/>
              </a:rPr>
              <a:t>eosinophils</a:t>
            </a:r>
            <a:r>
              <a:rPr lang="en-US" sz="2800" dirty="0">
                <a:solidFill>
                  <a:schemeClr val="tx1"/>
                </a:solidFill>
                <a:latin typeface="Arial" panose="020B0604020202020204" pitchFamily="34" charset="0"/>
                <a:cs typeface="Arial" panose="020B0604020202020204" pitchFamily="34" charset="0"/>
              </a:rPr>
              <a:t>, </a:t>
            </a:r>
            <a:r>
              <a:rPr lang="en-US" sz="2800" b="1" dirty="0">
                <a:solidFill>
                  <a:schemeClr val="tx1"/>
                </a:solidFill>
                <a:latin typeface="Arial" panose="020B0604020202020204" pitchFamily="34" charset="0"/>
                <a:cs typeface="Arial" panose="020B0604020202020204" pitchFamily="34" charset="0"/>
              </a:rPr>
              <a:t>basophils</a:t>
            </a:r>
            <a:r>
              <a:rPr lang="en-US" sz="2800" dirty="0">
                <a:solidFill>
                  <a:schemeClr val="tx1"/>
                </a:solidFill>
                <a:latin typeface="Arial" panose="020B0604020202020204" pitchFamily="34" charset="0"/>
                <a:cs typeface="Arial" panose="020B0604020202020204" pitchFamily="34" charset="0"/>
              </a:rPr>
              <a:t> &amp; </a:t>
            </a:r>
            <a:r>
              <a:rPr lang="en-US" sz="2800" b="1" dirty="0">
                <a:solidFill>
                  <a:schemeClr val="tx1"/>
                </a:solidFill>
                <a:latin typeface="Arial" panose="020B0604020202020204" pitchFamily="34" charset="0"/>
                <a:cs typeface="Arial" panose="020B0604020202020204" pitchFamily="34" charset="0"/>
              </a:rPr>
              <a:t>monocytes</a:t>
            </a:r>
            <a:endParaRPr lang="en-US" sz="2800" dirty="0">
              <a:solidFill>
                <a:schemeClr val="tx1"/>
              </a:solidFill>
              <a:latin typeface="Arial" panose="020B0604020202020204" pitchFamily="34" charset="0"/>
              <a:cs typeface="Arial" panose="020B0604020202020204" pitchFamily="34" charset="0"/>
            </a:endParaRPr>
          </a:p>
          <a:p>
            <a:pPr>
              <a:lnSpc>
                <a:spcPct val="150000"/>
              </a:lnSpc>
            </a:pPr>
            <a:r>
              <a:rPr lang="en-US" sz="2800" u="sng" dirty="0">
                <a:solidFill>
                  <a:schemeClr val="tx1"/>
                </a:solidFill>
                <a:latin typeface="Arial" panose="020B0604020202020204" pitchFamily="34" charset="0"/>
                <a:cs typeface="Arial" panose="020B0604020202020204" pitchFamily="34" charset="0"/>
              </a:rPr>
              <a:t>Inhibit</a:t>
            </a:r>
            <a:r>
              <a:rPr lang="en-US" sz="2800" dirty="0">
                <a:solidFill>
                  <a:schemeClr val="tx1"/>
                </a:solidFill>
                <a:latin typeface="Arial" panose="020B0604020202020204" pitchFamily="34" charset="0"/>
                <a:cs typeface="Arial" panose="020B0604020202020204" pitchFamily="34" charset="0"/>
              </a:rPr>
              <a:t> </a:t>
            </a:r>
            <a:r>
              <a:rPr lang="en-US" sz="2800" dirty="0">
                <a:solidFill>
                  <a:srgbClr val="FF0000"/>
                </a:solidFill>
                <a:latin typeface="Arial" panose="020B0604020202020204" pitchFamily="34" charset="0"/>
                <a:cs typeface="Arial" panose="020B0604020202020204" pitchFamily="34" charset="0"/>
              </a:rPr>
              <a:t>phospholipase A2 </a:t>
            </a:r>
            <a:r>
              <a:rPr lang="en-US" sz="2800" dirty="0">
                <a:solidFill>
                  <a:schemeClr val="tx1"/>
                </a:solidFill>
                <a:latin typeface="Arial" panose="020B0604020202020204" pitchFamily="34" charset="0"/>
                <a:cs typeface="Arial" panose="020B0604020202020204" pitchFamily="34" charset="0"/>
              </a:rPr>
              <a:t>&amp; </a:t>
            </a:r>
            <a:r>
              <a:rPr lang="en-US" sz="2800" b="1" dirty="0">
                <a:solidFill>
                  <a:schemeClr val="tx1"/>
                </a:solidFill>
                <a:latin typeface="Arial" panose="020B0604020202020204" pitchFamily="34" charset="0"/>
                <a:cs typeface="Arial" panose="020B0604020202020204" pitchFamily="34" charset="0"/>
              </a:rPr>
              <a:t>Prostaglandins</a:t>
            </a:r>
            <a:r>
              <a:rPr lang="en-US" sz="2800" dirty="0">
                <a:solidFill>
                  <a:schemeClr val="tx1"/>
                </a:solidFill>
                <a:latin typeface="Arial" panose="020B0604020202020204" pitchFamily="34" charset="0"/>
                <a:cs typeface="Arial" panose="020B0604020202020204" pitchFamily="34" charset="0"/>
              </a:rPr>
              <a:t> synthesis.</a:t>
            </a:r>
            <a:endParaRPr lang="ar-SA" sz="2800" dirty="0">
              <a:solidFill>
                <a:schemeClr val="tx1"/>
              </a:solidFill>
              <a:latin typeface="Arial" panose="020B0604020202020204" pitchFamily="34" charset="0"/>
              <a:cs typeface="Arial" panose="020B0604020202020204" pitchFamily="34" charset="0"/>
            </a:endParaRPr>
          </a:p>
          <a:p>
            <a:pPr marL="0" indent="0">
              <a:lnSpc>
                <a:spcPct val="150000"/>
              </a:lnSpc>
              <a:buNone/>
            </a:pPr>
            <a:r>
              <a:rPr lang="en-US" sz="2800" dirty="0">
                <a:solidFill>
                  <a:schemeClr val="tx1"/>
                </a:solidFill>
                <a:latin typeface="Arial" panose="020B0604020202020204" pitchFamily="34" charset="0"/>
                <a:cs typeface="Arial" panose="020B0604020202020204" pitchFamily="34" charset="0"/>
              </a:rPr>
              <a:t>  </a:t>
            </a:r>
          </a:p>
        </p:txBody>
      </p:sp>
      <p:sp>
        <p:nvSpPr>
          <p:cNvPr id="2" name="Slide Number Placeholder 1"/>
          <p:cNvSpPr>
            <a:spLocks noGrp="1"/>
          </p:cNvSpPr>
          <p:nvPr>
            <p:ph type="sldNum" sz="quarter" idx="12"/>
          </p:nvPr>
        </p:nvSpPr>
        <p:spPr/>
        <p:txBody>
          <a:bodyPr/>
          <a:lstStyle/>
          <a:p>
            <a:fld id="{3C6E9D76-D293-4F90-A411-38BF9142FEDD}" type="slidenum">
              <a:rPr lang="en-US" smtClean="0"/>
              <a:t>10</a:t>
            </a:fld>
            <a:endParaRPr lang="en-US"/>
          </a:p>
        </p:txBody>
      </p:sp>
    </p:spTree>
    <p:extLst>
      <p:ext uri="{BB962C8B-B14F-4D97-AF65-F5344CB8AC3E}">
        <p14:creationId xmlns:p14="http://schemas.microsoft.com/office/powerpoint/2010/main" val="13503111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C6E9D76-D293-4F90-A411-38BF9142FEDD}" type="slidenum">
              <a:rPr lang="en-US" smtClean="0"/>
              <a:t>11</a:t>
            </a:fld>
            <a:endParaRPr lang="en-US"/>
          </a:p>
        </p:txBody>
      </p:sp>
      <p:pic>
        <p:nvPicPr>
          <p:cNvPr id="5" name="Picture 1"/>
          <p:cNvPicPr>
            <a:picLocks noChangeAspect="1" noChangeArrowheads="1"/>
          </p:cNvPicPr>
          <p:nvPr/>
        </p:nvPicPr>
        <p:blipFill>
          <a:blip r:embed="rId2" cstate="print"/>
          <a:srcRect/>
          <a:stretch>
            <a:fillRect/>
          </a:stretch>
        </p:blipFill>
        <p:spPr bwMode="auto">
          <a:xfrm>
            <a:off x="2542030" y="391422"/>
            <a:ext cx="6731972" cy="5832502"/>
          </a:xfrm>
          <a:prstGeom prst="rect">
            <a:avLst/>
          </a:prstGeom>
          <a:noFill/>
          <a:ln w="9525">
            <a:noFill/>
            <a:miter lim="800000"/>
            <a:headEnd/>
            <a:tailEnd/>
          </a:ln>
        </p:spPr>
      </p:pic>
    </p:spTree>
    <p:extLst>
      <p:ext uri="{BB962C8B-B14F-4D97-AF65-F5344CB8AC3E}">
        <p14:creationId xmlns:p14="http://schemas.microsoft.com/office/powerpoint/2010/main" val="16009609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7578" y="200417"/>
            <a:ext cx="11224589" cy="6501008"/>
          </a:xfrm>
        </p:spPr>
        <p:txBody>
          <a:bodyPr>
            <a:normAutofit/>
          </a:bodyPr>
          <a:lstStyle/>
          <a:p>
            <a:pPr marL="0" indent="0">
              <a:lnSpc>
                <a:spcPct val="150000"/>
              </a:lnSpc>
              <a:buNone/>
            </a:pPr>
            <a:r>
              <a:rPr lang="en-US" sz="2800" dirty="0">
                <a:solidFill>
                  <a:srgbClr val="FF0000"/>
                </a:solidFill>
                <a:latin typeface="Arial" panose="020B0604020202020204" pitchFamily="34" charset="0"/>
                <a:cs typeface="Arial" panose="020B0604020202020204" pitchFamily="34" charset="0"/>
              </a:rPr>
              <a:t>  </a:t>
            </a:r>
            <a:r>
              <a:rPr lang="en-US" sz="3200" b="1" dirty="0">
                <a:solidFill>
                  <a:srgbClr val="00B0F0"/>
                </a:solidFill>
                <a:latin typeface="Arial" panose="020B0604020202020204" pitchFamily="34" charset="0"/>
                <a:cs typeface="Arial" panose="020B0604020202020204" pitchFamily="34" charset="0"/>
              </a:rPr>
              <a:t>E. Immunosuppressive effects:</a:t>
            </a:r>
          </a:p>
          <a:p>
            <a:pPr>
              <a:lnSpc>
                <a:spcPct val="150000"/>
              </a:lnSpc>
            </a:pPr>
            <a:r>
              <a:rPr lang="en-US" sz="2800" dirty="0">
                <a:solidFill>
                  <a:srgbClr val="FF0000"/>
                </a:solidFill>
                <a:latin typeface="Arial" panose="020B0604020202020204" pitchFamily="34" charset="0"/>
                <a:cs typeface="Arial" panose="020B0604020202020204" pitchFamily="34" charset="0"/>
              </a:rPr>
              <a:t> </a:t>
            </a:r>
            <a:r>
              <a:rPr lang="en-US" sz="2800" dirty="0">
                <a:solidFill>
                  <a:schemeClr val="tx1"/>
                </a:solidFill>
                <a:latin typeface="Arial" panose="020B0604020202020204" pitchFamily="34" charset="0"/>
                <a:cs typeface="Arial" panose="020B0604020202020204" pitchFamily="34" charset="0"/>
              </a:rPr>
              <a:t>Glucocorticoids </a:t>
            </a:r>
            <a:r>
              <a:rPr lang="en-US" sz="2800" b="1" dirty="0">
                <a:solidFill>
                  <a:schemeClr val="tx1"/>
                </a:solidFill>
                <a:latin typeface="Arial" panose="020B0604020202020204" pitchFamily="34" charset="0"/>
                <a:cs typeface="Arial" panose="020B0604020202020204" pitchFamily="34" charset="0"/>
              </a:rPr>
              <a:t>inhibit</a:t>
            </a:r>
            <a:r>
              <a:rPr lang="en-US" sz="2800" dirty="0">
                <a:solidFill>
                  <a:schemeClr val="tx1"/>
                </a:solidFill>
                <a:latin typeface="Arial" panose="020B0604020202020204" pitchFamily="34" charset="0"/>
                <a:cs typeface="Arial" panose="020B0604020202020204" pitchFamily="34" charset="0"/>
              </a:rPr>
              <a:t> cell-mediated immunologic functions, especially dependent on </a:t>
            </a:r>
            <a:r>
              <a:rPr lang="en-US" sz="2800" b="1" dirty="0">
                <a:solidFill>
                  <a:schemeClr val="tx1"/>
                </a:solidFill>
                <a:latin typeface="Arial" panose="020B0604020202020204" pitchFamily="34" charset="0"/>
                <a:cs typeface="Arial" panose="020B0604020202020204" pitchFamily="34" charset="0"/>
              </a:rPr>
              <a:t>lymphocytes </a:t>
            </a:r>
            <a:r>
              <a:rPr lang="en-US" sz="2800" dirty="0">
                <a:solidFill>
                  <a:schemeClr val="tx1"/>
                </a:solidFill>
                <a:latin typeface="Arial" panose="020B0604020202020204" pitchFamily="34" charset="0"/>
                <a:cs typeface="Arial" panose="020B0604020202020204" pitchFamily="34" charset="0"/>
              </a:rPr>
              <a:t>&amp;</a:t>
            </a:r>
          </a:p>
          <a:p>
            <a:pPr marL="0" indent="0">
              <a:lnSpc>
                <a:spcPct val="150000"/>
              </a:lnSpc>
              <a:buNone/>
            </a:pPr>
            <a:r>
              <a:rPr lang="en-US" sz="2800" dirty="0">
                <a:solidFill>
                  <a:schemeClr val="tx1"/>
                </a:solidFill>
                <a:latin typeface="Arial" panose="020B0604020202020204" pitchFamily="34" charset="0"/>
                <a:cs typeface="Arial" panose="020B0604020202020204" pitchFamily="34" charset="0"/>
              </a:rPr>
              <a:t>     decrease </a:t>
            </a:r>
            <a:r>
              <a:rPr lang="en-US" sz="2800" b="1" dirty="0">
                <a:solidFill>
                  <a:schemeClr val="tx1"/>
                </a:solidFill>
                <a:latin typeface="Arial" panose="020B0604020202020204" pitchFamily="34" charset="0"/>
                <a:cs typeface="Arial" panose="020B0604020202020204" pitchFamily="34" charset="0"/>
              </a:rPr>
              <a:t>interleukins</a:t>
            </a:r>
            <a:r>
              <a:rPr lang="en-US" sz="2800" dirty="0">
                <a:solidFill>
                  <a:schemeClr val="tx1"/>
                </a:solidFill>
                <a:latin typeface="Arial" panose="020B0604020202020204" pitchFamily="34" charset="0"/>
                <a:cs typeface="Arial" panose="020B0604020202020204" pitchFamily="34" charset="0"/>
              </a:rPr>
              <a:t> secretion.</a:t>
            </a:r>
          </a:p>
          <a:p>
            <a:pPr>
              <a:lnSpc>
                <a:spcPct val="150000"/>
              </a:lnSpc>
            </a:pPr>
            <a:r>
              <a:rPr lang="en-US" sz="2800" dirty="0">
                <a:solidFill>
                  <a:schemeClr val="tx1"/>
                </a:solidFill>
                <a:latin typeface="Arial" panose="020B0604020202020204" pitchFamily="34" charset="0"/>
                <a:cs typeface="Arial" panose="020B0604020202020204" pitchFamily="34" charset="0"/>
              </a:rPr>
              <a:t> Glucocorticoids do not interfere with the development of </a:t>
            </a:r>
          </a:p>
          <a:p>
            <a:pPr marL="0" indent="0">
              <a:lnSpc>
                <a:spcPct val="150000"/>
              </a:lnSpc>
              <a:buNone/>
            </a:pPr>
            <a:r>
              <a:rPr lang="en-US" sz="2800" dirty="0">
                <a:solidFill>
                  <a:schemeClr val="tx1"/>
                </a:solidFill>
                <a:latin typeface="Arial" panose="020B0604020202020204" pitchFamily="34" charset="0"/>
                <a:cs typeface="Arial" panose="020B0604020202020204" pitchFamily="34" charset="0"/>
              </a:rPr>
              <a:t>      normal acquired immunity but delay rejection reactions in patients       </a:t>
            </a:r>
          </a:p>
          <a:p>
            <a:pPr marL="0" indent="0">
              <a:lnSpc>
                <a:spcPct val="150000"/>
              </a:lnSpc>
              <a:buNone/>
            </a:pPr>
            <a:r>
              <a:rPr lang="en-US" sz="2800" dirty="0">
                <a:solidFill>
                  <a:schemeClr val="tx1"/>
                </a:solidFill>
                <a:latin typeface="Arial" panose="020B0604020202020204" pitchFamily="34" charset="0"/>
                <a:cs typeface="Arial" panose="020B0604020202020204" pitchFamily="34" charset="0"/>
              </a:rPr>
              <a:t>      with organ transplants.</a:t>
            </a:r>
          </a:p>
        </p:txBody>
      </p:sp>
      <p:sp>
        <p:nvSpPr>
          <p:cNvPr id="2" name="Slide Number Placeholder 1"/>
          <p:cNvSpPr>
            <a:spLocks noGrp="1"/>
          </p:cNvSpPr>
          <p:nvPr>
            <p:ph type="sldNum" sz="quarter" idx="12"/>
          </p:nvPr>
        </p:nvSpPr>
        <p:spPr/>
        <p:txBody>
          <a:bodyPr/>
          <a:lstStyle/>
          <a:p>
            <a:fld id="{3C6E9D76-D293-4F90-A411-38BF9142FEDD}" type="slidenum">
              <a:rPr lang="en-US" smtClean="0"/>
              <a:t>12</a:t>
            </a:fld>
            <a:endParaRPr lang="en-US"/>
          </a:p>
        </p:txBody>
      </p:sp>
    </p:spTree>
    <p:extLst>
      <p:ext uri="{BB962C8B-B14F-4D97-AF65-F5344CB8AC3E}">
        <p14:creationId xmlns:p14="http://schemas.microsoft.com/office/powerpoint/2010/main" val="24786282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7578" y="86061"/>
            <a:ext cx="10258816" cy="6627890"/>
          </a:xfrm>
        </p:spPr>
        <p:txBody>
          <a:bodyPr>
            <a:normAutofit/>
          </a:bodyPr>
          <a:lstStyle/>
          <a:p>
            <a:pPr marL="0" indent="0">
              <a:lnSpc>
                <a:spcPct val="150000"/>
              </a:lnSpc>
              <a:buNone/>
            </a:pPr>
            <a:r>
              <a:rPr lang="en-US" sz="3200" dirty="0">
                <a:solidFill>
                  <a:srgbClr val="00B0F0"/>
                </a:solidFill>
                <a:latin typeface="Arial" panose="020B0604020202020204" pitchFamily="34" charset="0"/>
                <a:cs typeface="Arial" panose="020B0604020202020204" pitchFamily="34" charset="0"/>
              </a:rPr>
              <a:t>F. Other effects:                                       </a:t>
            </a:r>
          </a:p>
          <a:p>
            <a:pPr>
              <a:lnSpc>
                <a:spcPct val="150000"/>
              </a:lnSpc>
            </a:pPr>
            <a:r>
              <a:rPr lang="en-US" sz="2800" dirty="0">
                <a:solidFill>
                  <a:schemeClr val="tx1"/>
                </a:solidFill>
                <a:latin typeface="Arial" panose="020B0604020202020204" pitchFamily="34" charset="0"/>
                <a:cs typeface="Arial" panose="020B0604020202020204" pitchFamily="34" charset="0"/>
              </a:rPr>
              <a:t>Glucocorticoids such as </a:t>
            </a:r>
            <a:r>
              <a:rPr lang="en-US" sz="2800" b="1" dirty="0">
                <a:solidFill>
                  <a:schemeClr val="tx1"/>
                </a:solidFill>
                <a:latin typeface="Arial" panose="020B0604020202020204" pitchFamily="34" charset="0"/>
                <a:cs typeface="Arial" panose="020B0604020202020204" pitchFamily="34" charset="0"/>
              </a:rPr>
              <a:t>cortisol</a:t>
            </a:r>
            <a:r>
              <a:rPr lang="en-US" sz="2800" dirty="0">
                <a:solidFill>
                  <a:schemeClr val="tx1"/>
                </a:solidFill>
                <a:latin typeface="Arial" panose="020B0604020202020204" pitchFamily="34" charset="0"/>
                <a:cs typeface="Arial" panose="020B0604020202020204" pitchFamily="34" charset="0"/>
              </a:rPr>
              <a:t> are required for normal </a:t>
            </a:r>
            <a:r>
              <a:rPr lang="en-US" sz="2800" b="1" dirty="0">
                <a:solidFill>
                  <a:schemeClr val="tx1"/>
                </a:solidFill>
                <a:latin typeface="Arial" panose="020B0604020202020204" pitchFamily="34" charset="0"/>
                <a:cs typeface="Arial" panose="020B0604020202020204" pitchFamily="34" charset="0"/>
              </a:rPr>
              <a:t>renal excretion of water </a:t>
            </a:r>
            <a:r>
              <a:rPr lang="en-US" sz="2800" dirty="0">
                <a:solidFill>
                  <a:schemeClr val="tx1"/>
                </a:solidFill>
                <a:latin typeface="Arial" panose="020B0604020202020204" pitchFamily="34" charset="0"/>
                <a:cs typeface="Arial" panose="020B0604020202020204" pitchFamily="34" charset="0"/>
              </a:rPr>
              <a:t>loads.</a:t>
            </a:r>
          </a:p>
          <a:p>
            <a:pPr>
              <a:lnSpc>
                <a:spcPct val="150000"/>
              </a:lnSpc>
            </a:pPr>
            <a:r>
              <a:rPr lang="en-US" sz="2800" b="1" dirty="0">
                <a:solidFill>
                  <a:schemeClr val="tx1"/>
                </a:solidFill>
                <a:latin typeface="Arial" panose="020B0604020202020204" pitchFamily="34" charset="0"/>
                <a:cs typeface="Arial" panose="020B0604020202020204" pitchFamily="34" charset="0"/>
              </a:rPr>
              <a:t>CNS</a:t>
            </a:r>
            <a:r>
              <a:rPr lang="en-US" sz="2800" dirty="0">
                <a:solidFill>
                  <a:schemeClr val="tx1"/>
                </a:solidFill>
                <a:latin typeface="Arial" panose="020B0604020202020204" pitchFamily="34" charset="0"/>
                <a:cs typeface="Arial" panose="020B0604020202020204" pitchFamily="34" charset="0"/>
              </a:rPr>
              <a:t>: When given in </a:t>
            </a:r>
            <a:r>
              <a:rPr lang="en-US" sz="2800" u="sng" dirty="0">
                <a:solidFill>
                  <a:schemeClr val="tx1"/>
                </a:solidFill>
                <a:latin typeface="Arial" panose="020B0604020202020204" pitchFamily="34" charset="0"/>
                <a:cs typeface="Arial" panose="020B0604020202020204" pitchFamily="34" charset="0"/>
              </a:rPr>
              <a:t>large doses </a:t>
            </a:r>
            <a:r>
              <a:rPr lang="en-US" sz="2800" dirty="0">
                <a:solidFill>
                  <a:schemeClr val="tx1"/>
                </a:solidFill>
                <a:latin typeface="Arial" panose="020B0604020202020204" pitchFamily="34" charset="0"/>
                <a:cs typeface="Arial" panose="020B0604020202020204" pitchFamily="34" charset="0"/>
              </a:rPr>
              <a:t>these drugs may cause profound behavioral changes (first insomnia &amp; euphoria then depression).</a:t>
            </a:r>
          </a:p>
          <a:p>
            <a:pPr>
              <a:lnSpc>
                <a:spcPct val="150000"/>
              </a:lnSpc>
            </a:pPr>
            <a:r>
              <a:rPr lang="en-US" sz="2800" b="1" dirty="0">
                <a:solidFill>
                  <a:schemeClr val="tx1"/>
                </a:solidFill>
                <a:latin typeface="Arial" panose="020B0604020202020204" pitchFamily="34" charset="0"/>
                <a:cs typeface="Arial" panose="020B0604020202020204" pitchFamily="34" charset="0"/>
              </a:rPr>
              <a:t>GIT</a:t>
            </a:r>
            <a:r>
              <a:rPr lang="en-US" sz="2800" dirty="0">
                <a:solidFill>
                  <a:schemeClr val="tx1"/>
                </a:solidFill>
                <a:latin typeface="Arial" panose="020B0604020202020204" pitchFamily="34" charset="0"/>
                <a:cs typeface="Arial" panose="020B0604020202020204" pitchFamily="34" charset="0"/>
              </a:rPr>
              <a:t>: </a:t>
            </a:r>
            <a:r>
              <a:rPr lang="en-US" sz="2800" u="sng" dirty="0">
                <a:solidFill>
                  <a:schemeClr val="tx1"/>
                </a:solidFill>
                <a:latin typeface="Arial" panose="020B0604020202020204" pitchFamily="34" charset="0"/>
                <a:cs typeface="Arial" panose="020B0604020202020204" pitchFamily="34" charset="0"/>
              </a:rPr>
              <a:t>Large doses </a:t>
            </a:r>
            <a:r>
              <a:rPr lang="en-US" sz="2800" dirty="0">
                <a:solidFill>
                  <a:schemeClr val="tx1"/>
                </a:solidFill>
                <a:latin typeface="Arial" panose="020B0604020202020204" pitchFamily="34" charset="0"/>
                <a:cs typeface="Arial" panose="020B0604020202020204" pitchFamily="34" charset="0"/>
              </a:rPr>
              <a:t>also stimulate </a:t>
            </a:r>
            <a:r>
              <a:rPr lang="en-US" sz="2800" b="1" dirty="0">
                <a:solidFill>
                  <a:schemeClr val="tx1"/>
                </a:solidFill>
                <a:latin typeface="Arial" panose="020B0604020202020204" pitchFamily="34" charset="0"/>
                <a:cs typeface="Arial" panose="020B0604020202020204" pitchFamily="34" charset="0"/>
              </a:rPr>
              <a:t>gastric acid secretion </a:t>
            </a:r>
            <a:r>
              <a:rPr lang="en-US" sz="2800" dirty="0">
                <a:solidFill>
                  <a:schemeClr val="tx1"/>
                </a:solidFill>
                <a:latin typeface="Arial" panose="020B0604020202020204" pitchFamily="34" charset="0"/>
                <a:cs typeface="Arial" panose="020B0604020202020204" pitchFamily="34" charset="0"/>
              </a:rPr>
              <a:t>&amp; decrease resistance to ulcer formation.  </a:t>
            </a:r>
          </a:p>
          <a:p>
            <a:pPr marL="0" indent="0">
              <a:buNone/>
            </a:pPr>
            <a:endParaRPr lang="en-US" dirty="0">
              <a:latin typeface="Arial" panose="020B0604020202020204" pitchFamily="34" charset="0"/>
              <a:cs typeface="Arial" panose="020B0604020202020204" pitchFamily="34" charset="0"/>
            </a:endParaRPr>
          </a:p>
        </p:txBody>
      </p:sp>
      <p:sp>
        <p:nvSpPr>
          <p:cNvPr id="2" name="Slide Number Placeholder 1"/>
          <p:cNvSpPr>
            <a:spLocks noGrp="1"/>
          </p:cNvSpPr>
          <p:nvPr>
            <p:ph type="sldNum" sz="quarter" idx="12"/>
          </p:nvPr>
        </p:nvSpPr>
        <p:spPr/>
        <p:txBody>
          <a:bodyPr/>
          <a:lstStyle/>
          <a:p>
            <a:fld id="{3C6E9D76-D293-4F90-A411-38BF9142FEDD}" type="slidenum">
              <a:rPr lang="en-US" smtClean="0"/>
              <a:t>13</a:t>
            </a:fld>
            <a:endParaRPr lang="en-US"/>
          </a:p>
        </p:txBody>
      </p:sp>
    </p:spTree>
    <p:extLst>
      <p:ext uri="{BB962C8B-B14F-4D97-AF65-F5344CB8AC3E}">
        <p14:creationId xmlns:p14="http://schemas.microsoft.com/office/powerpoint/2010/main" val="39110756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a:blip r:embed="rId3" cstate="print"/>
          <a:stretch>
            <a:fillRect/>
          </a:stretch>
        </p:blipFill>
        <p:spPr>
          <a:xfrm>
            <a:off x="88136" y="77118"/>
            <a:ext cx="12103864" cy="6780882"/>
          </a:xfrm>
          <a:prstGeom prst="rect">
            <a:avLst/>
          </a:prstGeom>
        </p:spPr>
      </p:pic>
      <p:sp>
        <p:nvSpPr>
          <p:cNvPr id="2" name="Slide Number Placeholder 1"/>
          <p:cNvSpPr>
            <a:spLocks noGrp="1"/>
          </p:cNvSpPr>
          <p:nvPr>
            <p:ph type="sldNum" sz="quarter" idx="12"/>
          </p:nvPr>
        </p:nvSpPr>
        <p:spPr/>
        <p:txBody>
          <a:bodyPr/>
          <a:lstStyle/>
          <a:p>
            <a:fld id="{3C6E9D76-D293-4F90-A411-38BF9142FEDD}" type="slidenum">
              <a:rPr lang="en-US" smtClean="0"/>
              <a:t>14</a:t>
            </a:fld>
            <a:endParaRPr lang="en-US"/>
          </a:p>
        </p:txBody>
      </p:sp>
    </p:spTree>
    <p:extLst>
      <p:ext uri="{BB962C8B-B14F-4D97-AF65-F5344CB8AC3E}">
        <p14:creationId xmlns:p14="http://schemas.microsoft.com/office/powerpoint/2010/main" val="272384324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0208" y="125260"/>
            <a:ext cx="10346500" cy="6613742"/>
          </a:xfrm>
        </p:spPr>
        <p:txBody>
          <a:bodyPr>
            <a:normAutofit/>
          </a:bodyPr>
          <a:lstStyle/>
          <a:p>
            <a:pPr marL="0" indent="0">
              <a:lnSpc>
                <a:spcPct val="150000"/>
              </a:lnSpc>
              <a:buNone/>
            </a:pPr>
            <a:r>
              <a:rPr lang="en-US" b="1" dirty="0">
                <a:solidFill>
                  <a:srgbClr val="92D050"/>
                </a:solidFill>
                <a:latin typeface="Arial" panose="020B0604020202020204" pitchFamily="34" charset="0"/>
                <a:cs typeface="Arial" panose="020B0604020202020204" pitchFamily="34" charset="0"/>
              </a:rPr>
              <a:t> </a:t>
            </a:r>
            <a:r>
              <a:rPr lang="en-US" sz="2800" b="1" dirty="0">
                <a:solidFill>
                  <a:srgbClr val="00B050"/>
                </a:solidFill>
                <a:latin typeface="Arial" panose="020B0604020202020204" pitchFamily="34" charset="0"/>
                <a:cs typeface="Arial" panose="020B0604020202020204" pitchFamily="34" charset="0"/>
              </a:rPr>
              <a:t>Important Glucocorticoids:</a:t>
            </a:r>
          </a:p>
          <a:p>
            <a:pPr marL="0" indent="0">
              <a:lnSpc>
                <a:spcPct val="150000"/>
              </a:lnSpc>
              <a:buNone/>
            </a:pPr>
            <a:r>
              <a:rPr lang="en-US" sz="2800" dirty="0">
                <a:solidFill>
                  <a:srgbClr val="92D050"/>
                </a:solidFill>
                <a:latin typeface="Arial" panose="020B0604020202020204" pitchFamily="34" charset="0"/>
                <a:cs typeface="Arial" panose="020B0604020202020204" pitchFamily="34" charset="0"/>
              </a:rPr>
              <a:t>     </a:t>
            </a:r>
            <a:r>
              <a:rPr lang="en-US" sz="2800" dirty="0">
                <a:solidFill>
                  <a:srgbClr val="FF0000"/>
                </a:solidFill>
                <a:latin typeface="Arial" panose="020B0604020202020204" pitchFamily="34" charset="0"/>
                <a:cs typeface="Arial" panose="020B0604020202020204" pitchFamily="34" charset="0"/>
              </a:rPr>
              <a:t>1- </a:t>
            </a:r>
            <a:r>
              <a:rPr lang="en-US" sz="2800" b="1" dirty="0">
                <a:solidFill>
                  <a:srgbClr val="FF0000"/>
                </a:solidFill>
                <a:latin typeface="Arial" panose="020B0604020202020204" pitchFamily="34" charset="0"/>
                <a:cs typeface="Arial" panose="020B0604020202020204" pitchFamily="34" charset="0"/>
              </a:rPr>
              <a:t>Cortisol (hydrocortisone)</a:t>
            </a:r>
          </a:p>
          <a:p>
            <a:pPr>
              <a:lnSpc>
                <a:spcPct val="150000"/>
              </a:lnSpc>
            </a:pPr>
            <a:r>
              <a:rPr lang="en-US" sz="2800" dirty="0">
                <a:solidFill>
                  <a:schemeClr val="tx1"/>
                </a:solidFill>
                <a:latin typeface="Arial" panose="020B0604020202020204" pitchFamily="34" charset="0"/>
                <a:cs typeface="Arial" panose="020B0604020202020204" pitchFamily="34" charset="0"/>
              </a:rPr>
              <a:t>The major </a:t>
            </a:r>
            <a:r>
              <a:rPr lang="en-US" sz="2800" b="1" dirty="0">
                <a:solidFill>
                  <a:schemeClr val="tx1"/>
                </a:solidFill>
                <a:latin typeface="Arial" panose="020B0604020202020204" pitchFamily="34" charset="0"/>
                <a:cs typeface="Arial" panose="020B0604020202020204" pitchFamily="34" charset="0"/>
              </a:rPr>
              <a:t>natural</a:t>
            </a:r>
            <a:r>
              <a:rPr lang="en-US" sz="2800" dirty="0">
                <a:solidFill>
                  <a:schemeClr val="tx1"/>
                </a:solidFill>
                <a:latin typeface="Arial" panose="020B0604020202020204" pitchFamily="34" charset="0"/>
                <a:cs typeface="Arial" panose="020B0604020202020204" pitchFamily="34" charset="0"/>
              </a:rPr>
              <a:t> glucocorticoid</a:t>
            </a:r>
          </a:p>
          <a:p>
            <a:pPr>
              <a:lnSpc>
                <a:spcPct val="150000"/>
              </a:lnSpc>
            </a:pPr>
            <a:r>
              <a:rPr lang="en-US" sz="2800" dirty="0">
                <a:solidFill>
                  <a:schemeClr val="tx1"/>
                </a:solidFill>
                <a:latin typeface="Arial" panose="020B0604020202020204" pitchFamily="34" charset="0"/>
                <a:cs typeface="Arial" panose="020B0604020202020204" pitchFamily="34" charset="0"/>
              </a:rPr>
              <a:t>The physiologic secretion of cortisol is regulated by </a:t>
            </a:r>
            <a:r>
              <a:rPr lang="en-US" sz="2800" dirty="0" err="1">
                <a:solidFill>
                  <a:schemeClr val="tx1"/>
                </a:solidFill>
                <a:latin typeface="Arial" panose="020B0604020202020204" pitchFamily="34" charset="0"/>
                <a:cs typeface="Arial" panose="020B0604020202020204" pitchFamily="34" charset="0"/>
              </a:rPr>
              <a:t>adrenocorticotropin</a:t>
            </a:r>
            <a:r>
              <a:rPr lang="en-US" sz="2800" dirty="0">
                <a:solidFill>
                  <a:schemeClr val="tx1"/>
                </a:solidFill>
                <a:latin typeface="Arial" panose="020B0604020202020204" pitchFamily="34" charset="0"/>
                <a:cs typeface="Arial" panose="020B0604020202020204" pitchFamily="34" charset="0"/>
              </a:rPr>
              <a:t> hormone (ACTH) &amp; secretion rate varies during the day (circadian rhythm), peaks in the early morning &amp; declines about midnight.</a:t>
            </a:r>
          </a:p>
          <a:p>
            <a:pPr>
              <a:lnSpc>
                <a:spcPct val="150000"/>
              </a:lnSpc>
            </a:pPr>
            <a:endParaRPr lang="en-US" dirty="0">
              <a:latin typeface="Arial" panose="020B0604020202020204" pitchFamily="34" charset="0"/>
              <a:cs typeface="Arial" panose="020B0604020202020204" pitchFamily="34" charset="0"/>
            </a:endParaRPr>
          </a:p>
          <a:p>
            <a:pPr>
              <a:lnSpc>
                <a:spcPct val="150000"/>
              </a:lnSpc>
            </a:pPr>
            <a:endParaRPr lang="en-US" u="sng" dirty="0">
              <a:latin typeface="Arial" panose="020B0604020202020204" pitchFamily="34" charset="0"/>
              <a:cs typeface="Arial" panose="020B0604020202020204" pitchFamily="34" charset="0"/>
            </a:endParaRPr>
          </a:p>
          <a:p>
            <a:pPr>
              <a:lnSpc>
                <a:spcPct val="150000"/>
              </a:lnSpc>
            </a:pPr>
            <a:endParaRPr lang="en-US" u="sng" dirty="0">
              <a:latin typeface="Arial" panose="020B0604020202020204" pitchFamily="34" charset="0"/>
              <a:cs typeface="Arial" panose="020B0604020202020204" pitchFamily="34" charset="0"/>
            </a:endParaRPr>
          </a:p>
        </p:txBody>
      </p:sp>
      <p:sp>
        <p:nvSpPr>
          <p:cNvPr id="2" name="Slide Number Placeholder 1"/>
          <p:cNvSpPr>
            <a:spLocks noGrp="1"/>
          </p:cNvSpPr>
          <p:nvPr>
            <p:ph type="sldNum" sz="quarter" idx="12"/>
          </p:nvPr>
        </p:nvSpPr>
        <p:spPr/>
        <p:txBody>
          <a:bodyPr/>
          <a:lstStyle/>
          <a:p>
            <a:fld id="{3C6E9D76-D293-4F90-A411-38BF9142FEDD}" type="slidenum">
              <a:rPr lang="en-US" smtClean="0"/>
              <a:t>15</a:t>
            </a:fld>
            <a:endParaRPr lang="en-US"/>
          </a:p>
        </p:txBody>
      </p:sp>
    </p:spTree>
    <p:extLst>
      <p:ext uri="{BB962C8B-B14F-4D97-AF65-F5344CB8AC3E}">
        <p14:creationId xmlns:p14="http://schemas.microsoft.com/office/powerpoint/2010/main" val="200481236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 y="75304"/>
            <a:ext cx="10891779" cy="6782696"/>
          </a:xfrm>
        </p:spPr>
        <p:txBody>
          <a:bodyPr>
            <a:normAutofit lnSpcReduction="10000"/>
          </a:bodyPr>
          <a:lstStyle/>
          <a:p>
            <a:pPr marL="0" indent="0">
              <a:buNone/>
            </a:pPr>
            <a:r>
              <a:rPr lang="en-US" dirty="0">
                <a:latin typeface="Arial" panose="020B0604020202020204" pitchFamily="34" charset="0"/>
                <a:cs typeface="Arial" panose="020B0604020202020204" pitchFamily="34" charset="0"/>
              </a:rPr>
              <a:t>    </a:t>
            </a:r>
            <a:r>
              <a:rPr lang="en-US" sz="3200" b="1" dirty="0">
                <a:solidFill>
                  <a:srgbClr val="7030A0"/>
                </a:solidFill>
                <a:latin typeface="Arial" panose="020B0604020202020204" pitchFamily="34" charset="0"/>
                <a:cs typeface="Arial" panose="020B0604020202020204" pitchFamily="34" charset="0"/>
              </a:rPr>
              <a:t>Pharmacokinetics:</a:t>
            </a:r>
          </a:p>
          <a:p>
            <a:pPr>
              <a:lnSpc>
                <a:spcPct val="150000"/>
              </a:lnSpc>
            </a:pPr>
            <a:r>
              <a:rPr lang="en-US" sz="2800" dirty="0">
                <a:latin typeface="Arial" panose="020B0604020202020204" pitchFamily="34" charset="0"/>
                <a:cs typeface="Arial" panose="020B0604020202020204" pitchFamily="34" charset="0"/>
              </a:rPr>
              <a:t>  </a:t>
            </a:r>
            <a:r>
              <a:rPr lang="en-US" sz="2800" dirty="0">
                <a:solidFill>
                  <a:schemeClr val="tx1"/>
                </a:solidFill>
                <a:latin typeface="Arial" panose="020B0604020202020204" pitchFamily="34" charset="0"/>
                <a:cs typeface="Arial" panose="020B0604020202020204" pitchFamily="34" charset="0"/>
              </a:rPr>
              <a:t>Given </a:t>
            </a:r>
            <a:r>
              <a:rPr lang="en-US" sz="2800" b="1" dirty="0">
                <a:solidFill>
                  <a:schemeClr val="tx1"/>
                </a:solidFill>
                <a:latin typeface="Arial" panose="020B0604020202020204" pitchFamily="34" charset="0"/>
                <a:cs typeface="Arial" panose="020B0604020202020204" pitchFamily="34" charset="0"/>
              </a:rPr>
              <a:t>orally</a:t>
            </a:r>
            <a:r>
              <a:rPr lang="en-US" sz="2800" dirty="0">
                <a:solidFill>
                  <a:schemeClr val="tx1"/>
                </a:solidFill>
                <a:latin typeface="Arial" panose="020B0604020202020204" pitchFamily="34" charset="0"/>
                <a:cs typeface="Arial" panose="020B0604020202020204" pitchFamily="34" charset="0"/>
              </a:rPr>
              <a:t>, cortisol is well absorbed from GIT</a:t>
            </a:r>
          </a:p>
          <a:p>
            <a:pPr>
              <a:lnSpc>
                <a:spcPct val="150000"/>
              </a:lnSpc>
            </a:pPr>
            <a:r>
              <a:rPr lang="en-US" sz="2800" dirty="0">
                <a:solidFill>
                  <a:schemeClr val="tx1"/>
                </a:solidFill>
                <a:latin typeface="Arial" panose="020B0604020202020204" pitchFamily="34" charset="0"/>
                <a:cs typeface="Arial" panose="020B0604020202020204" pitchFamily="34" charset="0"/>
              </a:rPr>
              <a:t>  Cortisol in the plasma is 95% bound to </a:t>
            </a:r>
            <a:r>
              <a:rPr lang="en-US" sz="2800" b="1" dirty="0">
                <a:solidFill>
                  <a:schemeClr val="tx1"/>
                </a:solidFill>
                <a:latin typeface="Arial" panose="020B0604020202020204" pitchFamily="34" charset="0"/>
                <a:cs typeface="Arial" panose="020B0604020202020204" pitchFamily="34" charset="0"/>
              </a:rPr>
              <a:t>CBG</a:t>
            </a:r>
          </a:p>
          <a:p>
            <a:pPr>
              <a:lnSpc>
                <a:spcPct val="150000"/>
              </a:lnSpc>
            </a:pPr>
            <a:r>
              <a:rPr lang="en-US" sz="2800" dirty="0">
                <a:solidFill>
                  <a:schemeClr val="tx1"/>
                </a:solidFill>
                <a:latin typeface="Arial" panose="020B0604020202020204" pitchFamily="34" charset="0"/>
                <a:cs typeface="Arial" panose="020B0604020202020204" pitchFamily="34" charset="0"/>
              </a:rPr>
              <a:t>  It is metabolized by the </a:t>
            </a:r>
            <a:r>
              <a:rPr lang="en-US" sz="2800" b="1" dirty="0">
                <a:solidFill>
                  <a:schemeClr val="tx1"/>
                </a:solidFill>
                <a:latin typeface="Arial" panose="020B0604020202020204" pitchFamily="34" charset="0"/>
                <a:cs typeface="Arial" panose="020B0604020202020204" pitchFamily="34" charset="0"/>
              </a:rPr>
              <a:t>liver</a:t>
            </a:r>
            <a:r>
              <a:rPr lang="en-US" sz="2800" dirty="0">
                <a:solidFill>
                  <a:schemeClr val="tx1"/>
                </a:solidFill>
                <a:latin typeface="Arial" panose="020B0604020202020204" pitchFamily="34" charset="0"/>
                <a:cs typeface="Arial" panose="020B0604020202020204" pitchFamily="34" charset="0"/>
              </a:rPr>
              <a:t> &amp; has </a:t>
            </a:r>
            <a:r>
              <a:rPr lang="en-US" sz="2800" b="1" dirty="0">
                <a:solidFill>
                  <a:schemeClr val="tx1"/>
                </a:solidFill>
                <a:latin typeface="Arial" panose="020B0604020202020204" pitchFamily="34" charset="0"/>
                <a:cs typeface="Arial" panose="020B0604020202020204" pitchFamily="34" charset="0"/>
              </a:rPr>
              <a:t>short</a:t>
            </a:r>
            <a:r>
              <a:rPr lang="en-US" sz="2800" dirty="0">
                <a:solidFill>
                  <a:schemeClr val="tx1"/>
                </a:solidFill>
                <a:latin typeface="Arial" panose="020B0604020202020204" pitchFamily="34" charset="0"/>
                <a:cs typeface="Arial" panose="020B0604020202020204" pitchFamily="34" charset="0"/>
              </a:rPr>
              <a:t> duration of</a:t>
            </a:r>
          </a:p>
          <a:p>
            <a:pPr marL="0" indent="0">
              <a:lnSpc>
                <a:spcPct val="150000"/>
              </a:lnSpc>
              <a:buNone/>
            </a:pPr>
            <a:r>
              <a:rPr lang="en-US" sz="2800" dirty="0">
                <a:solidFill>
                  <a:schemeClr val="tx1"/>
                </a:solidFill>
                <a:latin typeface="Arial" panose="020B0604020202020204" pitchFamily="34" charset="0"/>
                <a:cs typeface="Arial" panose="020B0604020202020204" pitchFamily="34" charset="0"/>
              </a:rPr>
              <a:t>      action compared with the synthetic congeners</a:t>
            </a:r>
          </a:p>
          <a:p>
            <a:pPr>
              <a:lnSpc>
                <a:spcPct val="150000"/>
              </a:lnSpc>
            </a:pPr>
            <a:r>
              <a:rPr lang="en-US" sz="2800" dirty="0">
                <a:solidFill>
                  <a:schemeClr val="tx1"/>
                </a:solidFill>
                <a:latin typeface="Arial" panose="020B0604020202020204" pitchFamily="34" charset="0"/>
                <a:cs typeface="Arial" panose="020B0604020202020204" pitchFamily="34" charset="0"/>
              </a:rPr>
              <a:t>  It diffuses </a:t>
            </a:r>
            <a:r>
              <a:rPr lang="en-US" sz="2800" b="1" dirty="0">
                <a:solidFill>
                  <a:schemeClr val="tx1"/>
                </a:solidFill>
                <a:latin typeface="Arial" panose="020B0604020202020204" pitchFamily="34" charset="0"/>
                <a:cs typeface="Arial" panose="020B0604020202020204" pitchFamily="34" charset="0"/>
              </a:rPr>
              <a:t>poorly</a:t>
            </a:r>
            <a:r>
              <a:rPr lang="en-US" sz="2800" dirty="0">
                <a:solidFill>
                  <a:schemeClr val="tx1"/>
                </a:solidFill>
                <a:latin typeface="Arial" panose="020B0604020202020204" pitchFamily="34" charset="0"/>
                <a:cs typeface="Arial" panose="020B0604020202020204" pitchFamily="34" charset="0"/>
              </a:rPr>
              <a:t> across normal skin &amp; mucous membranes</a:t>
            </a:r>
          </a:p>
          <a:p>
            <a:pPr>
              <a:lnSpc>
                <a:spcPct val="150000"/>
              </a:lnSpc>
            </a:pPr>
            <a:r>
              <a:rPr lang="en-US" sz="2800" dirty="0">
                <a:solidFill>
                  <a:schemeClr val="tx1"/>
                </a:solidFill>
                <a:latin typeface="Arial" panose="020B0604020202020204" pitchFamily="34" charset="0"/>
                <a:cs typeface="Arial" panose="020B0604020202020204" pitchFamily="34" charset="0"/>
              </a:rPr>
              <a:t> The cortisol molecule also has a small but significant mineralocorticoid effect. This is an important cause of </a:t>
            </a:r>
            <a:r>
              <a:rPr lang="en-US" sz="2800" b="1" dirty="0">
                <a:solidFill>
                  <a:schemeClr val="tx1"/>
                </a:solidFill>
                <a:latin typeface="Arial" panose="020B0604020202020204" pitchFamily="34" charset="0"/>
                <a:cs typeface="Arial" panose="020B0604020202020204" pitchFamily="34" charset="0"/>
              </a:rPr>
              <a:t>hypertension</a:t>
            </a:r>
            <a:r>
              <a:rPr lang="en-US" sz="2800" dirty="0">
                <a:solidFill>
                  <a:schemeClr val="tx1"/>
                </a:solidFill>
                <a:latin typeface="Arial" panose="020B0604020202020204" pitchFamily="34" charset="0"/>
                <a:cs typeface="Arial" panose="020B0604020202020204" pitchFamily="34" charset="0"/>
              </a:rPr>
              <a:t> in patients with </a:t>
            </a:r>
            <a:r>
              <a:rPr lang="en-US" sz="2800" dirty="0">
                <a:solidFill>
                  <a:srgbClr val="FF0000"/>
                </a:solidFill>
                <a:latin typeface="Arial" panose="020B0604020202020204" pitchFamily="34" charset="0"/>
                <a:cs typeface="Arial" panose="020B0604020202020204" pitchFamily="34" charset="0"/>
              </a:rPr>
              <a:t>cortisol</a:t>
            </a:r>
            <a:r>
              <a:rPr lang="en-US" sz="2800" dirty="0">
                <a:solidFill>
                  <a:schemeClr val="tx1"/>
                </a:solidFill>
                <a:latin typeface="Arial" panose="020B0604020202020204" pitchFamily="34" charset="0"/>
                <a:cs typeface="Arial" panose="020B0604020202020204" pitchFamily="34" charset="0"/>
              </a:rPr>
              <a:t> secreting </a:t>
            </a:r>
            <a:r>
              <a:rPr lang="en-US" sz="2800" b="1" dirty="0">
                <a:solidFill>
                  <a:schemeClr val="tx1"/>
                </a:solidFill>
                <a:latin typeface="Arial" panose="020B0604020202020204" pitchFamily="34" charset="0"/>
                <a:cs typeface="Arial" panose="020B0604020202020204" pitchFamily="34" charset="0"/>
              </a:rPr>
              <a:t>adrenal</a:t>
            </a:r>
            <a:r>
              <a:rPr lang="en-US" sz="2800" dirty="0">
                <a:solidFill>
                  <a:schemeClr val="tx1"/>
                </a:solidFill>
                <a:latin typeface="Arial" panose="020B0604020202020204" pitchFamily="34" charset="0"/>
                <a:cs typeface="Arial" panose="020B0604020202020204" pitchFamily="34" charset="0"/>
              </a:rPr>
              <a:t> tumor or a </a:t>
            </a:r>
            <a:r>
              <a:rPr lang="en-US" sz="2800" b="1" dirty="0">
                <a:solidFill>
                  <a:schemeClr val="tx1"/>
                </a:solidFill>
                <a:latin typeface="Arial" panose="020B0604020202020204" pitchFamily="34" charset="0"/>
                <a:cs typeface="Arial" panose="020B0604020202020204" pitchFamily="34" charset="0"/>
              </a:rPr>
              <a:t>pituitary</a:t>
            </a:r>
            <a:r>
              <a:rPr lang="en-US" sz="2800" dirty="0">
                <a:solidFill>
                  <a:schemeClr val="tx1"/>
                </a:solidFill>
                <a:latin typeface="Arial" panose="020B0604020202020204" pitchFamily="34" charset="0"/>
                <a:cs typeface="Arial" panose="020B0604020202020204" pitchFamily="34" charset="0"/>
              </a:rPr>
              <a:t> ACTH secreting tumor (Cushing’s syndrome).</a:t>
            </a:r>
          </a:p>
          <a:p>
            <a:endParaRPr lang="en-US" sz="2800" dirty="0">
              <a:latin typeface="Arial" panose="020B0604020202020204" pitchFamily="34" charset="0"/>
              <a:cs typeface="Arial" panose="020B0604020202020204" pitchFamily="34" charset="0"/>
            </a:endParaRPr>
          </a:p>
        </p:txBody>
      </p:sp>
      <p:sp>
        <p:nvSpPr>
          <p:cNvPr id="2" name="Slide Number Placeholder 1"/>
          <p:cNvSpPr>
            <a:spLocks noGrp="1"/>
          </p:cNvSpPr>
          <p:nvPr>
            <p:ph type="sldNum" sz="quarter" idx="12"/>
          </p:nvPr>
        </p:nvSpPr>
        <p:spPr/>
        <p:txBody>
          <a:bodyPr/>
          <a:lstStyle/>
          <a:p>
            <a:fld id="{3C6E9D76-D293-4F90-A411-38BF9142FEDD}" type="slidenum">
              <a:rPr lang="en-US" smtClean="0"/>
              <a:t>16</a:t>
            </a:fld>
            <a:endParaRPr lang="en-US"/>
          </a:p>
        </p:txBody>
      </p:sp>
    </p:spTree>
    <p:extLst>
      <p:ext uri="{BB962C8B-B14F-4D97-AF65-F5344CB8AC3E}">
        <p14:creationId xmlns:p14="http://schemas.microsoft.com/office/powerpoint/2010/main" val="8923360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052" y="79348"/>
            <a:ext cx="10515600" cy="6753599"/>
          </a:xfrm>
        </p:spPr>
        <p:txBody>
          <a:bodyPr>
            <a:normAutofit fontScale="92500" lnSpcReduction="20000"/>
          </a:bodyPr>
          <a:lstStyle/>
          <a:p>
            <a:pPr marL="0" indent="0">
              <a:lnSpc>
                <a:spcPct val="150000"/>
              </a:lnSpc>
              <a:buNone/>
            </a:pPr>
            <a:r>
              <a:rPr lang="en-US" sz="2800" b="1" dirty="0">
                <a:solidFill>
                  <a:srgbClr val="FF0000"/>
                </a:solidFill>
                <a:latin typeface="Arial" panose="020B0604020202020204" pitchFamily="34" charset="0"/>
                <a:cs typeface="Arial" panose="020B0604020202020204" pitchFamily="34" charset="0"/>
              </a:rPr>
              <a:t>2. Synthetic Glucocorticoids</a:t>
            </a:r>
          </a:p>
          <a:p>
            <a:pPr marL="0" indent="0">
              <a:lnSpc>
                <a:spcPct val="150000"/>
              </a:lnSpc>
              <a:buNone/>
            </a:pPr>
            <a:r>
              <a:rPr lang="en-US" sz="2800" dirty="0">
                <a:latin typeface="Arial" panose="020B0604020202020204" pitchFamily="34" charset="0"/>
                <a:cs typeface="Arial" panose="020B0604020202020204" pitchFamily="34" charset="0"/>
              </a:rPr>
              <a:t>  </a:t>
            </a:r>
            <a:r>
              <a:rPr lang="en-US" sz="2800" b="1" dirty="0">
                <a:solidFill>
                  <a:schemeClr val="tx1"/>
                </a:solidFill>
                <a:latin typeface="Arial" panose="020B0604020202020204" pitchFamily="34" charset="0"/>
                <a:cs typeface="Arial" panose="020B0604020202020204" pitchFamily="34" charset="0"/>
              </a:rPr>
              <a:t>Large number are available for use:</a:t>
            </a:r>
          </a:p>
          <a:p>
            <a:pPr marL="0" indent="0">
              <a:lnSpc>
                <a:spcPct val="150000"/>
              </a:lnSpc>
              <a:buNone/>
            </a:pPr>
            <a:r>
              <a:rPr lang="en-US" sz="2800" dirty="0">
                <a:solidFill>
                  <a:schemeClr val="tx1"/>
                </a:solidFill>
                <a:latin typeface="Arial" panose="020B0604020202020204" pitchFamily="34" charset="0"/>
                <a:cs typeface="Arial" panose="020B0604020202020204" pitchFamily="34" charset="0"/>
              </a:rPr>
              <a:t>     </a:t>
            </a:r>
            <a:r>
              <a:rPr lang="en-US" sz="2800" dirty="0">
                <a:solidFill>
                  <a:srgbClr val="FF0000"/>
                </a:solidFill>
                <a:latin typeface="Arial" panose="020B0604020202020204" pitchFamily="34" charset="0"/>
                <a:cs typeface="Arial" panose="020B0604020202020204" pitchFamily="34" charset="0"/>
              </a:rPr>
              <a:t>Predni</a:t>
            </a:r>
            <a:r>
              <a:rPr lang="en-US" sz="2800" dirty="0">
                <a:solidFill>
                  <a:schemeClr val="tx1"/>
                </a:solidFill>
                <a:latin typeface="Arial" panose="020B0604020202020204" pitchFamily="34" charset="0"/>
                <a:cs typeface="Arial" panose="020B0604020202020204" pitchFamily="34" charset="0"/>
              </a:rPr>
              <a:t>sone &amp; its active metabolite prednisolone</a:t>
            </a:r>
          </a:p>
          <a:p>
            <a:pPr marL="0" indent="0">
              <a:lnSpc>
                <a:spcPct val="150000"/>
              </a:lnSpc>
              <a:buNone/>
            </a:pPr>
            <a:r>
              <a:rPr lang="en-US" sz="2800" dirty="0">
                <a:solidFill>
                  <a:schemeClr val="tx1"/>
                </a:solidFill>
                <a:latin typeface="Arial" panose="020B0604020202020204" pitchFamily="34" charset="0"/>
                <a:cs typeface="Arial" panose="020B0604020202020204" pitchFamily="34" charset="0"/>
              </a:rPr>
              <a:t>     </a:t>
            </a:r>
            <a:r>
              <a:rPr lang="en-US" sz="2800" dirty="0">
                <a:solidFill>
                  <a:srgbClr val="FF0000"/>
                </a:solidFill>
                <a:latin typeface="Arial" panose="020B0604020202020204" pitchFamily="34" charset="0"/>
                <a:cs typeface="Arial" panose="020B0604020202020204" pitchFamily="34" charset="0"/>
              </a:rPr>
              <a:t>Dexametha</a:t>
            </a:r>
            <a:r>
              <a:rPr lang="en-US" sz="2800" dirty="0">
                <a:solidFill>
                  <a:schemeClr val="tx1"/>
                </a:solidFill>
                <a:latin typeface="Arial" panose="020B0604020202020204" pitchFamily="34" charset="0"/>
                <a:cs typeface="Arial" panose="020B0604020202020204" pitchFamily="34" charset="0"/>
              </a:rPr>
              <a:t>sone </a:t>
            </a:r>
          </a:p>
          <a:p>
            <a:pPr marL="0" indent="0">
              <a:lnSpc>
                <a:spcPct val="150000"/>
              </a:lnSpc>
              <a:buNone/>
            </a:pPr>
            <a:r>
              <a:rPr lang="en-US" sz="2800" dirty="0">
                <a:solidFill>
                  <a:schemeClr val="tx1"/>
                </a:solidFill>
                <a:latin typeface="Arial" panose="020B0604020202020204" pitchFamily="34" charset="0"/>
                <a:cs typeface="Arial" panose="020B0604020202020204" pitchFamily="34" charset="0"/>
              </a:rPr>
              <a:t>     </a:t>
            </a:r>
            <a:r>
              <a:rPr lang="en-US" sz="2800" dirty="0" err="1">
                <a:solidFill>
                  <a:srgbClr val="FF0000"/>
                </a:solidFill>
                <a:latin typeface="Arial" panose="020B0604020202020204" pitchFamily="34" charset="0"/>
                <a:cs typeface="Arial" panose="020B0604020202020204" pitchFamily="34" charset="0"/>
              </a:rPr>
              <a:t>Beclometha</a:t>
            </a:r>
            <a:r>
              <a:rPr lang="en-US" sz="2800" dirty="0" err="1">
                <a:solidFill>
                  <a:schemeClr val="tx1"/>
                </a:solidFill>
                <a:latin typeface="Arial" panose="020B0604020202020204" pitchFamily="34" charset="0"/>
                <a:cs typeface="Arial" panose="020B0604020202020204" pitchFamily="34" charset="0"/>
              </a:rPr>
              <a:t>sone</a:t>
            </a:r>
            <a:r>
              <a:rPr lang="en-US" sz="2800" dirty="0">
                <a:solidFill>
                  <a:schemeClr val="tx1"/>
                </a:solidFill>
                <a:latin typeface="Arial" panose="020B0604020202020204" pitchFamily="34" charset="0"/>
                <a:cs typeface="Arial" panose="020B0604020202020204" pitchFamily="34" charset="0"/>
              </a:rPr>
              <a:t> </a:t>
            </a:r>
          </a:p>
          <a:p>
            <a:pPr marL="0" indent="0">
              <a:lnSpc>
                <a:spcPct val="150000"/>
              </a:lnSpc>
              <a:buNone/>
            </a:pPr>
            <a:r>
              <a:rPr lang="en-US" sz="2800" dirty="0">
                <a:solidFill>
                  <a:schemeClr val="tx1"/>
                </a:solidFill>
                <a:latin typeface="Arial" panose="020B0604020202020204" pitchFamily="34" charset="0"/>
                <a:cs typeface="Arial" panose="020B0604020202020204" pitchFamily="34" charset="0"/>
              </a:rPr>
              <a:t>     </a:t>
            </a:r>
            <a:r>
              <a:rPr lang="en-US" sz="2800" dirty="0">
                <a:solidFill>
                  <a:srgbClr val="FF0000"/>
                </a:solidFill>
                <a:latin typeface="Arial" panose="020B0604020202020204" pitchFamily="34" charset="0"/>
                <a:cs typeface="Arial" panose="020B0604020202020204" pitchFamily="34" charset="0"/>
              </a:rPr>
              <a:t>Budesonide</a:t>
            </a:r>
            <a:r>
              <a:rPr lang="en-US" sz="2800" dirty="0">
                <a:solidFill>
                  <a:schemeClr val="tx1"/>
                </a:solidFill>
                <a:latin typeface="Arial" panose="020B0604020202020204" pitchFamily="34" charset="0"/>
                <a:cs typeface="Arial" panose="020B0604020202020204" pitchFamily="34" charset="0"/>
              </a:rPr>
              <a:t> </a:t>
            </a:r>
          </a:p>
          <a:p>
            <a:pPr marL="0" indent="0">
              <a:lnSpc>
                <a:spcPct val="150000"/>
              </a:lnSpc>
              <a:buNone/>
            </a:pPr>
            <a:r>
              <a:rPr lang="en-US" sz="2800" b="1" dirty="0">
                <a:solidFill>
                  <a:schemeClr val="tx1"/>
                </a:solidFill>
                <a:latin typeface="Arial" panose="020B0604020202020204" pitchFamily="34" charset="0"/>
                <a:cs typeface="Arial" panose="020B0604020202020204" pitchFamily="34" charset="0"/>
              </a:rPr>
              <a:t>  Their properties (compared with cortisol) include:</a:t>
            </a:r>
          </a:p>
          <a:p>
            <a:pPr marL="0" indent="0">
              <a:lnSpc>
                <a:spcPct val="150000"/>
              </a:lnSpc>
              <a:buNone/>
            </a:pPr>
            <a:r>
              <a:rPr lang="en-US" sz="2800" dirty="0">
                <a:solidFill>
                  <a:schemeClr val="tx1"/>
                </a:solidFill>
                <a:latin typeface="Arial" panose="020B0604020202020204" pitchFamily="34" charset="0"/>
                <a:cs typeface="Arial" panose="020B0604020202020204" pitchFamily="34" charset="0"/>
              </a:rPr>
              <a:t>      longer half life &amp; duration of action</a:t>
            </a:r>
          </a:p>
          <a:p>
            <a:pPr marL="0" indent="0">
              <a:lnSpc>
                <a:spcPct val="150000"/>
              </a:lnSpc>
              <a:buNone/>
            </a:pPr>
            <a:r>
              <a:rPr lang="en-US" sz="2800" dirty="0">
                <a:solidFill>
                  <a:schemeClr val="tx1"/>
                </a:solidFill>
                <a:latin typeface="Arial" panose="020B0604020202020204" pitchFamily="34" charset="0"/>
                <a:cs typeface="Arial" panose="020B0604020202020204" pitchFamily="34" charset="0"/>
              </a:rPr>
              <a:t>      reduce salt retaining effect</a:t>
            </a:r>
          </a:p>
          <a:p>
            <a:pPr marL="0" indent="0">
              <a:lnSpc>
                <a:spcPct val="150000"/>
              </a:lnSpc>
              <a:buNone/>
            </a:pPr>
            <a:r>
              <a:rPr lang="en-US" sz="2800" dirty="0">
                <a:solidFill>
                  <a:schemeClr val="tx1"/>
                </a:solidFill>
                <a:latin typeface="Arial" panose="020B0604020202020204" pitchFamily="34" charset="0"/>
                <a:cs typeface="Arial" panose="020B0604020202020204" pitchFamily="34" charset="0"/>
              </a:rPr>
              <a:t>      better penetration of lipid barriers for topical activity.</a:t>
            </a:r>
          </a:p>
        </p:txBody>
      </p:sp>
      <p:sp>
        <p:nvSpPr>
          <p:cNvPr id="2" name="Slide Number Placeholder 1"/>
          <p:cNvSpPr>
            <a:spLocks noGrp="1"/>
          </p:cNvSpPr>
          <p:nvPr>
            <p:ph type="sldNum" sz="quarter" idx="12"/>
          </p:nvPr>
        </p:nvSpPr>
        <p:spPr/>
        <p:txBody>
          <a:bodyPr/>
          <a:lstStyle/>
          <a:p>
            <a:fld id="{3C6E9D76-D293-4F90-A411-38BF9142FEDD}" type="slidenum">
              <a:rPr lang="en-US" smtClean="0"/>
              <a:t>17</a:t>
            </a:fld>
            <a:endParaRPr lang="en-US"/>
          </a:p>
        </p:txBody>
      </p:sp>
    </p:spTree>
    <p:extLst>
      <p:ext uri="{BB962C8B-B14F-4D97-AF65-F5344CB8AC3E}">
        <p14:creationId xmlns:p14="http://schemas.microsoft.com/office/powerpoint/2010/main" val="101836332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rotWithShape="1">
          <a:blip r:embed="rId3" cstate="print"/>
          <a:srcRect t="4051"/>
          <a:stretch/>
        </p:blipFill>
        <p:spPr>
          <a:xfrm>
            <a:off x="23150" y="23146"/>
            <a:ext cx="11366339" cy="6626504"/>
          </a:xfrm>
          <a:prstGeom prst="rect">
            <a:avLst/>
          </a:prstGeom>
        </p:spPr>
      </p:pic>
      <p:sp>
        <p:nvSpPr>
          <p:cNvPr id="2" name="Slide Number Placeholder 1"/>
          <p:cNvSpPr>
            <a:spLocks noGrp="1"/>
          </p:cNvSpPr>
          <p:nvPr>
            <p:ph type="sldNum" sz="quarter" idx="12"/>
          </p:nvPr>
        </p:nvSpPr>
        <p:spPr/>
        <p:txBody>
          <a:bodyPr/>
          <a:lstStyle/>
          <a:p>
            <a:fld id="{3C6E9D76-D293-4F90-A411-38BF9142FEDD}" type="slidenum">
              <a:rPr lang="en-US" smtClean="0"/>
              <a:t>18</a:t>
            </a:fld>
            <a:endParaRPr lang="en-US"/>
          </a:p>
        </p:txBody>
      </p:sp>
      <p:sp>
        <p:nvSpPr>
          <p:cNvPr id="3" name="5-Point Star 2"/>
          <p:cNvSpPr/>
          <p:nvPr/>
        </p:nvSpPr>
        <p:spPr>
          <a:xfrm>
            <a:off x="606912" y="2231327"/>
            <a:ext cx="72188" cy="120313"/>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8617626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5156" y="102270"/>
            <a:ext cx="9745249" cy="6755729"/>
          </a:xfrm>
        </p:spPr>
        <p:txBody>
          <a:bodyPr>
            <a:normAutofit/>
          </a:bodyPr>
          <a:lstStyle/>
          <a:p>
            <a:pPr>
              <a:lnSpc>
                <a:spcPct val="150000"/>
              </a:lnSpc>
            </a:pPr>
            <a:r>
              <a:rPr lang="en-US" sz="2800" b="1" dirty="0" err="1">
                <a:solidFill>
                  <a:schemeClr val="tx1"/>
                </a:solidFill>
                <a:latin typeface="Arial" panose="020B0604020202020204" pitchFamily="34" charset="0"/>
                <a:cs typeface="Arial" panose="020B0604020202020204" pitchFamily="34" charset="0"/>
              </a:rPr>
              <a:t>Beclomethasone</a:t>
            </a:r>
            <a:r>
              <a:rPr lang="en-US" sz="2800" dirty="0">
                <a:solidFill>
                  <a:schemeClr val="tx1"/>
                </a:solidFill>
                <a:latin typeface="Arial" panose="020B0604020202020204" pitchFamily="34" charset="0"/>
                <a:cs typeface="Arial" panose="020B0604020202020204" pitchFamily="34" charset="0"/>
              </a:rPr>
              <a:t> &amp; </a:t>
            </a:r>
            <a:r>
              <a:rPr lang="en-US" sz="2800" b="1" dirty="0">
                <a:solidFill>
                  <a:schemeClr val="tx1"/>
                </a:solidFill>
                <a:latin typeface="Arial" panose="020B0604020202020204" pitchFamily="34" charset="0"/>
                <a:cs typeface="Arial" panose="020B0604020202020204" pitchFamily="34" charset="0"/>
              </a:rPr>
              <a:t>budesonide</a:t>
            </a:r>
            <a:r>
              <a:rPr lang="en-US" sz="2800" dirty="0">
                <a:solidFill>
                  <a:schemeClr val="tx1"/>
                </a:solidFill>
                <a:latin typeface="Arial" panose="020B0604020202020204" pitchFamily="34" charset="0"/>
                <a:cs typeface="Arial" panose="020B0604020202020204" pitchFamily="34" charset="0"/>
              </a:rPr>
              <a:t> have been developed for use in </a:t>
            </a:r>
            <a:r>
              <a:rPr lang="en-US" sz="2800" b="1" dirty="0">
                <a:solidFill>
                  <a:schemeClr val="tx1"/>
                </a:solidFill>
                <a:latin typeface="Arial" panose="020B0604020202020204" pitchFamily="34" charset="0"/>
                <a:cs typeface="Arial" panose="020B0604020202020204" pitchFamily="34" charset="0"/>
              </a:rPr>
              <a:t>asthma</a:t>
            </a:r>
            <a:r>
              <a:rPr lang="en-US" sz="2800" dirty="0">
                <a:solidFill>
                  <a:schemeClr val="tx1"/>
                </a:solidFill>
                <a:latin typeface="Arial" panose="020B0604020202020204" pitchFamily="34" charset="0"/>
                <a:cs typeface="Arial" panose="020B0604020202020204" pitchFamily="34" charset="0"/>
              </a:rPr>
              <a:t> &amp; other conditions in which good surface activity on </a:t>
            </a:r>
            <a:r>
              <a:rPr lang="en-US" sz="2800" b="1" dirty="0">
                <a:solidFill>
                  <a:schemeClr val="tx1"/>
                </a:solidFill>
                <a:latin typeface="Arial" panose="020B0604020202020204" pitchFamily="34" charset="0"/>
                <a:cs typeface="Arial" panose="020B0604020202020204" pitchFamily="34" charset="0"/>
              </a:rPr>
              <a:t>mucous membrane or skin </a:t>
            </a:r>
            <a:r>
              <a:rPr lang="en-US" sz="2800" dirty="0">
                <a:solidFill>
                  <a:schemeClr val="tx1"/>
                </a:solidFill>
                <a:latin typeface="Arial" panose="020B0604020202020204" pitchFamily="34" charset="0"/>
                <a:cs typeface="Arial" panose="020B0604020202020204" pitchFamily="34" charset="0"/>
              </a:rPr>
              <a:t>is needed &amp; systemic effects are to be avoided.</a:t>
            </a:r>
          </a:p>
          <a:p>
            <a:pPr>
              <a:lnSpc>
                <a:spcPct val="150000"/>
              </a:lnSpc>
            </a:pPr>
            <a:endParaRPr lang="en-US" sz="800" dirty="0">
              <a:solidFill>
                <a:schemeClr val="tx1"/>
              </a:solidFill>
              <a:latin typeface="Arial" panose="020B0604020202020204" pitchFamily="34" charset="0"/>
              <a:cs typeface="Arial" panose="020B0604020202020204" pitchFamily="34" charset="0"/>
            </a:endParaRPr>
          </a:p>
          <a:p>
            <a:pPr>
              <a:lnSpc>
                <a:spcPct val="150000"/>
              </a:lnSpc>
            </a:pPr>
            <a:r>
              <a:rPr lang="en-US" sz="2800" dirty="0">
                <a:solidFill>
                  <a:schemeClr val="tx1"/>
                </a:solidFill>
                <a:latin typeface="Arial" panose="020B0604020202020204" pitchFamily="34" charset="0"/>
                <a:cs typeface="Arial" panose="020B0604020202020204" pitchFamily="34" charset="0"/>
              </a:rPr>
              <a:t>These drugs </a:t>
            </a:r>
            <a:r>
              <a:rPr lang="en-US" sz="2800" b="1" dirty="0">
                <a:solidFill>
                  <a:schemeClr val="tx1"/>
                </a:solidFill>
                <a:latin typeface="Arial" panose="020B0604020202020204" pitchFamily="34" charset="0"/>
                <a:cs typeface="Arial" panose="020B0604020202020204" pitchFamily="34" charset="0"/>
              </a:rPr>
              <a:t>rapidly</a:t>
            </a:r>
            <a:r>
              <a:rPr lang="en-US" sz="2800" dirty="0">
                <a:solidFill>
                  <a:schemeClr val="tx1"/>
                </a:solidFill>
                <a:latin typeface="Arial" panose="020B0604020202020204" pitchFamily="34" charset="0"/>
                <a:cs typeface="Arial" panose="020B0604020202020204" pitchFamily="34" charset="0"/>
              </a:rPr>
              <a:t> penetrate the </a:t>
            </a:r>
            <a:r>
              <a:rPr lang="en-US" sz="2800" b="1" dirty="0">
                <a:solidFill>
                  <a:schemeClr val="tx1"/>
                </a:solidFill>
                <a:latin typeface="Arial" panose="020B0604020202020204" pitchFamily="34" charset="0"/>
                <a:cs typeface="Arial" panose="020B0604020202020204" pitchFamily="34" charset="0"/>
              </a:rPr>
              <a:t>airway mucosa </a:t>
            </a:r>
            <a:r>
              <a:rPr lang="en-US" sz="2800" dirty="0">
                <a:solidFill>
                  <a:schemeClr val="tx1"/>
                </a:solidFill>
                <a:latin typeface="Arial" panose="020B0604020202020204" pitchFamily="34" charset="0"/>
                <a:cs typeface="Arial" panose="020B0604020202020204" pitchFamily="34" charset="0"/>
              </a:rPr>
              <a:t>but have very short half lives after they enter the blood, so that systemic effects &amp; toxicity are greatly </a:t>
            </a:r>
            <a:r>
              <a:rPr lang="en-US" sz="2800" b="1" dirty="0">
                <a:solidFill>
                  <a:schemeClr val="tx1"/>
                </a:solidFill>
                <a:latin typeface="Arial" panose="020B0604020202020204" pitchFamily="34" charset="0"/>
                <a:cs typeface="Arial" panose="020B0604020202020204" pitchFamily="34" charset="0"/>
              </a:rPr>
              <a:t>reduced</a:t>
            </a:r>
            <a:r>
              <a:rPr lang="en-US" sz="2800" dirty="0">
                <a:solidFill>
                  <a:schemeClr val="tx1"/>
                </a:solidFill>
                <a:latin typeface="Arial" panose="020B0604020202020204" pitchFamily="34" charset="0"/>
                <a:cs typeface="Arial" panose="020B0604020202020204" pitchFamily="34" charset="0"/>
              </a:rPr>
              <a:t>.</a:t>
            </a:r>
          </a:p>
        </p:txBody>
      </p:sp>
      <p:sp>
        <p:nvSpPr>
          <p:cNvPr id="2" name="Slide Number Placeholder 1"/>
          <p:cNvSpPr>
            <a:spLocks noGrp="1"/>
          </p:cNvSpPr>
          <p:nvPr>
            <p:ph type="sldNum" sz="quarter" idx="12"/>
          </p:nvPr>
        </p:nvSpPr>
        <p:spPr/>
        <p:txBody>
          <a:bodyPr/>
          <a:lstStyle/>
          <a:p>
            <a:fld id="{3C6E9D76-D293-4F90-A411-38BF9142FEDD}" type="slidenum">
              <a:rPr lang="en-US" smtClean="0"/>
              <a:t>19</a:t>
            </a:fld>
            <a:endParaRPr lang="en-US"/>
          </a:p>
        </p:txBody>
      </p:sp>
    </p:spTree>
    <p:extLst>
      <p:ext uri="{BB962C8B-B14F-4D97-AF65-F5344CB8AC3E}">
        <p14:creationId xmlns:p14="http://schemas.microsoft.com/office/powerpoint/2010/main" val="42062035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83913" y="804230"/>
            <a:ext cx="9744170" cy="4708321"/>
          </a:xfrm>
        </p:spPr>
        <p:txBody>
          <a:bodyPr>
            <a:normAutofit fontScale="92500" lnSpcReduction="10000"/>
          </a:bodyPr>
          <a:lstStyle/>
          <a:p>
            <a:pPr marL="0" indent="0">
              <a:lnSpc>
                <a:spcPct val="150000"/>
              </a:lnSpc>
              <a:buNone/>
            </a:pPr>
            <a:r>
              <a:rPr lang="en-US" sz="2800" dirty="0">
                <a:solidFill>
                  <a:schemeClr val="tx1"/>
                </a:solidFill>
                <a:latin typeface="Arial" panose="020B0604020202020204" pitchFamily="34" charset="0"/>
                <a:cs typeface="Arial" panose="020B0604020202020204" pitchFamily="34" charset="0"/>
              </a:rPr>
              <a:t>The </a:t>
            </a:r>
            <a:r>
              <a:rPr lang="en-US" sz="2800" b="1" dirty="0">
                <a:solidFill>
                  <a:schemeClr val="tx1"/>
                </a:solidFill>
                <a:latin typeface="Arial" panose="020B0604020202020204" pitchFamily="34" charset="0"/>
                <a:cs typeface="Arial" panose="020B0604020202020204" pitchFamily="34" charset="0"/>
              </a:rPr>
              <a:t>Corticosteroids</a:t>
            </a:r>
            <a:r>
              <a:rPr lang="en-US" sz="2800" dirty="0">
                <a:solidFill>
                  <a:schemeClr val="tx1"/>
                </a:solidFill>
                <a:latin typeface="Arial" panose="020B0604020202020204" pitchFamily="34" charset="0"/>
                <a:cs typeface="Arial" panose="020B0604020202020204" pitchFamily="34" charset="0"/>
              </a:rPr>
              <a:t> are steroid hormones produced by the </a:t>
            </a:r>
            <a:r>
              <a:rPr lang="en-US" sz="2800" u="sng" dirty="0">
                <a:solidFill>
                  <a:schemeClr val="tx1"/>
                </a:solidFill>
                <a:latin typeface="Arial" panose="020B0604020202020204" pitchFamily="34" charset="0"/>
                <a:cs typeface="Arial" panose="020B0604020202020204" pitchFamily="34" charset="0"/>
              </a:rPr>
              <a:t>adrenal cortex</a:t>
            </a:r>
            <a:r>
              <a:rPr lang="en-US" sz="2800" dirty="0">
                <a:solidFill>
                  <a:schemeClr val="tx1"/>
                </a:solidFill>
                <a:latin typeface="Arial" panose="020B0604020202020204" pitchFamily="34" charset="0"/>
                <a:cs typeface="Arial" panose="020B0604020202020204" pitchFamily="34" charset="0"/>
              </a:rPr>
              <a:t>.</a:t>
            </a:r>
          </a:p>
          <a:p>
            <a:pPr marL="0" indent="0">
              <a:lnSpc>
                <a:spcPct val="150000"/>
              </a:lnSpc>
              <a:buNone/>
            </a:pPr>
            <a:endParaRPr lang="en-US" sz="2800" dirty="0">
              <a:latin typeface="Arial" panose="020B0604020202020204" pitchFamily="34" charset="0"/>
              <a:cs typeface="Arial" panose="020B0604020202020204" pitchFamily="34" charset="0"/>
            </a:endParaRPr>
          </a:p>
          <a:p>
            <a:pPr marL="0" indent="0">
              <a:lnSpc>
                <a:spcPct val="150000"/>
              </a:lnSpc>
              <a:buNone/>
            </a:pPr>
            <a:r>
              <a:rPr lang="en-US" sz="2800" b="1" dirty="0">
                <a:solidFill>
                  <a:srgbClr val="FF0000"/>
                </a:solidFill>
                <a:latin typeface="Arial" panose="020B0604020202020204" pitchFamily="34" charset="0"/>
                <a:cs typeface="Arial" panose="020B0604020202020204" pitchFamily="34" charset="0"/>
              </a:rPr>
              <a:t>They consist of two major groups:</a:t>
            </a:r>
          </a:p>
          <a:p>
            <a:pPr marL="0" lvl="1" indent="0">
              <a:lnSpc>
                <a:spcPct val="150000"/>
              </a:lnSpc>
              <a:buNone/>
            </a:pPr>
            <a:r>
              <a:rPr lang="en-US" sz="2800" dirty="0">
                <a:latin typeface="Arial" panose="020B0604020202020204" pitchFamily="34" charset="0"/>
                <a:cs typeface="Arial" panose="020B0604020202020204" pitchFamily="34" charset="0"/>
              </a:rPr>
              <a:t>      </a:t>
            </a:r>
            <a:r>
              <a:rPr lang="en-US" sz="2800" b="1" dirty="0">
                <a:solidFill>
                  <a:srgbClr val="0070C0"/>
                </a:solidFill>
                <a:latin typeface="Arial" panose="020B0604020202020204" pitchFamily="34" charset="0"/>
                <a:cs typeface="Arial" panose="020B0604020202020204" pitchFamily="34" charset="0"/>
              </a:rPr>
              <a:t>1. Glucocorticoids [Major cortisol</a:t>
            </a:r>
            <a:r>
              <a:rPr lang="ar-SA" sz="2800" b="1" dirty="0">
                <a:solidFill>
                  <a:srgbClr val="0070C0"/>
                </a:solidFill>
                <a:latin typeface="Arial" panose="020B0604020202020204" pitchFamily="34" charset="0"/>
                <a:cs typeface="Arial" panose="020B0604020202020204" pitchFamily="34" charset="0"/>
              </a:rPr>
              <a:t> </a:t>
            </a:r>
            <a:r>
              <a:rPr lang="en-US" sz="2800" b="1" dirty="0">
                <a:solidFill>
                  <a:srgbClr val="0070C0"/>
                </a:solidFill>
                <a:latin typeface="Arial" panose="020B0604020202020204" pitchFamily="34" charset="0"/>
                <a:cs typeface="Arial" panose="020B0604020202020204" pitchFamily="34" charset="0"/>
              </a:rPr>
              <a:t>(Hydrocortisone)]</a:t>
            </a:r>
          </a:p>
          <a:p>
            <a:pPr marL="0" indent="0">
              <a:lnSpc>
                <a:spcPct val="150000"/>
              </a:lnSpc>
              <a:buNone/>
            </a:pPr>
            <a:endParaRPr lang="en-US" sz="2800" b="1" dirty="0">
              <a:solidFill>
                <a:srgbClr val="0070C0"/>
              </a:solidFill>
              <a:latin typeface="Arial" panose="020B0604020202020204" pitchFamily="34" charset="0"/>
              <a:cs typeface="Arial" panose="020B0604020202020204" pitchFamily="34" charset="0"/>
            </a:endParaRPr>
          </a:p>
          <a:p>
            <a:pPr marL="0" indent="0">
              <a:lnSpc>
                <a:spcPct val="150000"/>
              </a:lnSpc>
              <a:buNone/>
            </a:pPr>
            <a:r>
              <a:rPr lang="en-US" sz="2800" b="1" dirty="0">
                <a:solidFill>
                  <a:srgbClr val="0070C0"/>
                </a:solidFill>
                <a:latin typeface="Arial" panose="020B0604020202020204" pitchFamily="34" charset="0"/>
                <a:cs typeface="Arial" panose="020B0604020202020204" pitchFamily="34" charset="0"/>
              </a:rPr>
              <a:t>      2. Mineralocorticoids</a:t>
            </a:r>
            <a:r>
              <a:rPr lang="ar-SA" sz="2800" b="1" dirty="0">
                <a:solidFill>
                  <a:srgbClr val="0070C0"/>
                </a:solidFill>
                <a:latin typeface="Arial" panose="020B0604020202020204" pitchFamily="34" charset="0"/>
                <a:cs typeface="Arial" panose="020B0604020202020204" pitchFamily="34" charset="0"/>
              </a:rPr>
              <a:t> </a:t>
            </a:r>
            <a:r>
              <a:rPr lang="en-US" sz="2800" b="1" dirty="0">
                <a:solidFill>
                  <a:srgbClr val="0070C0"/>
                </a:solidFill>
                <a:latin typeface="Arial" panose="020B0604020202020204" pitchFamily="34" charset="0"/>
                <a:cs typeface="Arial" panose="020B0604020202020204" pitchFamily="34" charset="0"/>
              </a:rPr>
              <a:t>(most important Aldosterone) </a:t>
            </a:r>
          </a:p>
          <a:p>
            <a:pPr>
              <a:lnSpc>
                <a:spcPct val="150000"/>
              </a:lnSpc>
            </a:pPr>
            <a:endParaRPr lang="en-US" sz="2800" dirty="0"/>
          </a:p>
        </p:txBody>
      </p:sp>
      <p:sp>
        <p:nvSpPr>
          <p:cNvPr id="2" name="Slide Number Placeholder 1"/>
          <p:cNvSpPr>
            <a:spLocks noGrp="1"/>
          </p:cNvSpPr>
          <p:nvPr>
            <p:ph type="sldNum" sz="quarter" idx="12"/>
          </p:nvPr>
        </p:nvSpPr>
        <p:spPr/>
        <p:txBody>
          <a:bodyPr/>
          <a:lstStyle/>
          <a:p>
            <a:fld id="{3C6E9D76-D293-4F90-A411-38BF9142FEDD}" type="slidenum">
              <a:rPr lang="en-US" smtClean="0"/>
              <a:t>2</a:t>
            </a:fld>
            <a:endParaRPr lang="en-US"/>
          </a:p>
        </p:txBody>
      </p:sp>
    </p:spTree>
    <p:extLst>
      <p:ext uri="{BB962C8B-B14F-4D97-AF65-F5344CB8AC3E}">
        <p14:creationId xmlns:p14="http://schemas.microsoft.com/office/powerpoint/2010/main" val="173378687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81984" y="200415"/>
            <a:ext cx="10515600" cy="6576165"/>
          </a:xfrm>
        </p:spPr>
        <p:txBody>
          <a:bodyPr>
            <a:normAutofit fontScale="92500" lnSpcReduction="10000"/>
          </a:bodyPr>
          <a:lstStyle/>
          <a:p>
            <a:pPr marL="0" indent="0">
              <a:buNone/>
            </a:pPr>
            <a:r>
              <a:rPr lang="en-US" sz="2800" b="1" dirty="0">
                <a:solidFill>
                  <a:schemeClr val="tx1"/>
                </a:solidFill>
                <a:latin typeface="Arial" panose="020B0604020202020204" pitchFamily="34" charset="0"/>
                <a:cs typeface="Arial" panose="020B0604020202020204" pitchFamily="34" charset="0"/>
              </a:rPr>
              <a:t>   </a:t>
            </a:r>
            <a:r>
              <a:rPr lang="en-US" sz="3900" b="1" dirty="0">
                <a:solidFill>
                  <a:srgbClr val="FF0000"/>
                </a:solidFill>
                <a:latin typeface="Arial" panose="020B0604020202020204" pitchFamily="34" charset="0"/>
                <a:cs typeface="Arial" panose="020B0604020202020204" pitchFamily="34" charset="0"/>
              </a:rPr>
              <a:t>Clinical uses of corticosteroids</a:t>
            </a:r>
          </a:p>
          <a:p>
            <a:pPr marL="0" indent="0">
              <a:buNone/>
            </a:pPr>
            <a:endParaRPr lang="en-US" sz="3900" b="1" dirty="0">
              <a:solidFill>
                <a:schemeClr val="tx1"/>
              </a:solidFill>
              <a:latin typeface="Arial" panose="020B0604020202020204" pitchFamily="34" charset="0"/>
              <a:cs typeface="Arial" panose="020B0604020202020204" pitchFamily="34" charset="0"/>
            </a:endParaRPr>
          </a:p>
          <a:p>
            <a:r>
              <a:rPr lang="en-US" sz="2800" b="1" dirty="0">
                <a:solidFill>
                  <a:schemeClr val="tx1"/>
                </a:solidFill>
                <a:latin typeface="Arial" panose="020B0604020202020204" pitchFamily="34" charset="0"/>
                <a:cs typeface="Arial" panose="020B0604020202020204" pitchFamily="34" charset="0"/>
              </a:rPr>
              <a:t>A. Adrenal disorders:</a:t>
            </a:r>
          </a:p>
          <a:p>
            <a:pPr marL="0" indent="0">
              <a:buNone/>
            </a:pPr>
            <a:endParaRPr lang="en-US" sz="2800" dirty="0">
              <a:solidFill>
                <a:schemeClr val="tx1"/>
              </a:solidFill>
              <a:latin typeface="Arial" panose="020B0604020202020204" pitchFamily="34" charset="0"/>
              <a:cs typeface="Arial" panose="020B0604020202020204" pitchFamily="34" charset="0"/>
            </a:endParaRPr>
          </a:p>
          <a:p>
            <a:pPr marL="0" indent="0">
              <a:buNone/>
            </a:pPr>
            <a:r>
              <a:rPr lang="en-US" sz="2800" dirty="0">
                <a:solidFill>
                  <a:schemeClr val="tx1"/>
                </a:solidFill>
                <a:latin typeface="Arial" panose="020B0604020202020204" pitchFamily="34" charset="0"/>
                <a:cs typeface="Arial" panose="020B0604020202020204" pitchFamily="34" charset="0"/>
              </a:rPr>
              <a:t>1. Addison’s disease (</a:t>
            </a:r>
            <a:r>
              <a:rPr lang="en-US" sz="2800" b="1" dirty="0">
                <a:solidFill>
                  <a:schemeClr val="tx1"/>
                </a:solidFill>
                <a:latin typeface="Arial" panose="020B0604020202020204" pitchFamily="34" charset="0"/>
                <a:cs typeface="Arial" panose="020B0604020202020204" pitchFamily="34" charset="0"/>
              </a:rPr>
              <a:t>chronic</a:t>
            </a:r>
            <a:r>
              <a:rPr lang="en-US" sz="2800" dirty="0">
                <a:solidFill>
                  <a:schemeClr val="tx1"/>
                </a:solidFill>
                <a:latin typeface="Arial" panose="020B0604020202020204" pitchFamily="34" charset="0"/>
                <a:cs typeface="Arial" panose="020B0604020202020204" pitchFamily="34" charset="0"/>
              </a:rPr>
              <a:t> adrenal cortical insufficiency)</a:t>
            </a:r>
          </a:p>
          <a:p>
            <a:pPr marL="0" indent="0">
              <a:buNone/>
            </a:pPr>
            <a:endParaRPr lang="en-US" sz="2800" dirty="0">
              <a:solidFill>
                <a:schemeClr val="tx1"/>
              </a:solidFill>
              <a:latin typeface="Arial" panose="020B0604020202020204" pitchFamily="34" charset="0"/>
              <a:cs typeface="Arial" panose="020B0604020202020204" pitchFamily="34" charset="0"/>
            </a:endParaRPr>
          </a:p>
          <a:p>
            <a:pPr marL="0" indent="0">
              <a:lnSpc>
                <a:spcPct val="160000"/>
              </a:lnSpc>
              <a:buNone/>
            </a:pPr>
            <a:r>
              <a:rPr lang="en-US" sz="2800" dirty="0">
                <a:solidFill>
                  <a:schemeClr val="tx1"/>
                </a:solidFill>
                <a:latin typeface="Arial" panose="020B0604020202020204" pitchFamily="34" charset="0"/>
                <a:cs typeface="Arial" panose="020B0604020202020204" pitchFamily="34" charset="0"/>
              </a:rPr>
              <a:t>2. </a:t>
            </a:r>
            <a:r>
              <a:rPr lang="en-US" sz="2800" b="1" dirty="0">
                <a:solidFill>
                  <a:schemeClr val="tx1"/>
                </a:solidFill>
                <a:latin typeface="Arial" panose="020B0604020202020204" pitchFamily="34" charset="0"/>
                <a:cs typeface="Arial" panose="020B0604020202020204" pitchFamily="34" charset="0"/>
              </a:rPr>
              <a:t>Acute</a:t>
            </a:r>
            <a:r>
              <a:rPr lang="en-US" sz="2800" dirty="0">
                <a:solidFill>
                  <a:schemeClr val="tx1"/>
                </a:solidFill>
                <a:latin typeface="Arial" panose="020B0604020202020204" pitchFamily="34" charset="0"/>
                <a:cs typeface="Arial" panose="020B0604020202020204" pitchFamily="34" charset="0"/>
              </a:rPr>
              <a:t> adrenal insufficiency associated with life threatening</a:t>
            </a:r>
          </a:p>
          <a:p>
            <a:pPr marL="0" indent="0">
              <a:buNone/>
            </a:pPr>
            <a:r>
              <a:rPr lang="en-US" sz="2800" dirty="0">
                <a:solidFill>
                  <a:schemeClr val="tx1"/>
                </a:solidFill>
                <a:latin typeface="Arial" panose="020B0604020202020204" pitchFamily="34" charset="0"/>
                <a:cs typeface="Arial" panose="020B0604020202020204" pitchFamily="34" charset="0"/>
              </a:rPr>
              <a:t>  shock, infections or trauma</a:t>
            </a:r>
          </a:p>
          <a:p>
            <a:pPr marL="0" indent="0">
              <a:buNone/>
            </a:pPr>
            <a:endParaRPr lang="en-US" sz="2800" dirty="0">
              <a:solidFill>
                <a:schemeClr val="tx1"/>
              </a:solidFill>
              <a:latin typeface="Arial" panose="020B0604020202020204" pitchFamily="34" charset="0"/>
              <a:cs typeface="Arial" panose="020B0604020202020204" pitchFamily="34" charset="0"/>
            </a:endParaRPr>
          </a:p>
          <a:p>
            <a:pPr marL="0" indent="0">
              <a:buNone/>
            </a:pPr>
            <a:r>
              <a:rPr lang="en-US" sz="2800" dirty="0">
                <a:solidFill>
                  <a:schemeClr val="tx1"/>
                </a:solidFill>
                <a:latin typeface="Arial" panose="020B0604020202020204" pitchFamily="34" charset="0"/>
                <a:cs typeface="Arial" panose="020B0604020202020204" pitchFamily="34" charset="0"/>
              </a:rPr>
              <a:t>3. Congenital adrenal hyperplasia (in which synthesis of </a:t>
            </a:r>
          </a:p>
          <a:p>
            <a:pPr marL="0" indent="0">
              <a:buNone/>
            </a:pPr>
            <a:r>
              <a:rPr lang="en-US" sz="2800" dirty="0">
                <a:solidFill>
                  <a:schemeClr val="tx1"/>
                </a:solidFill>
                <a:latin typeface="Arial" panose="020B0604020202020204" pitchFamily="34" charset="0"/>
                <a:cs typeface="Arial" panose="020B0604020202020204" pitchFamily="34" charset="0"/>
              </a:rPr>
              <a:t>   </a:t>
            </a:r>
            <a:r>
              <a:rPr lang="en-US" sz="2800" b="1" dirty="0">
                <a:solidFill>
                  <a:schemeClr val="tx1"/>
                </a:solidFill>
                <a:latin typeface="Arial" panose="020B0604020202020204" pitchFamily="34" charset="0"/>
                <a:cs typeface="Arial" panose="020B0604020202020204" pitchFamily="34" charset="0"/>
              </a:rPr>
              <a:t>abnormal forms </a:t>
            </a:r>
            <a:r>
              <a:rPr lang="en-US" sz="2800" dirty="0">
                <a:solidFill>
                  <a:schemeClr val="tx1"/>
                </a:solidFill>
                <a:latin typeface="Arial" panose="020B0604020202020204" pitchFamily="34" charset="0"/>
                <a:cs typeface="Arial" panose="020B0604020202020204" pitchFamily="34" charset="0"/>
              </a:rPr>
              <a:t>of corticosteroids are stimulated by ACTH).</a:t>
            </a:r>
          </a:p>
          <a:p>
            <a:pPr marL="0" indent="0">
              <a:buNone/>
            </a:pPr>
            <a:r>
              <a:rPr lang="en-US" sz="2800" dirty="0">
                <a:solidFill>
                  <a:schemeClr val="tx1"/>
                </a:solidFill>
                <a:latin typeface="Arial" panose="020B0604020202020204" pitchFamily="34" charset="0"/>
                <a:cs typeface="Arial" panose="020B0604020202020204" pitchFamily="34" charset="0"/>
              </a:rPr>
              <a:t>   </a:t>
            </a:r>
          </a:p>
        </p:txBody>
      </p:sp>
      <p:sp>
        <p:nvSpPr>
          <p:cNvPr id="2" name="Slide Number Placeholder 1"/>
          <p:cNvSpPr>
            <a:spLocks noGrp="1"/>
          </p:cNvSpPr>
          <p:nvPr>
            <p:ph type="sldNum" sz="quarter" idx="12"/>
          </p:nvPr>
        </p:nvSpPr>
        <p:spPr/>
        <p:txBody>
          <a:bodyPr/>
          <a:lstStyle/>
          <a:p>
            <a:fld id="{3C6E9D76-D293-4F90-A411-38BF9142FEDD}" type="slidenum">
              <a:rPr lang="en-US" smtClean="0"/>
              <a:t>20</a:t>
            </a:fld>
            <a:endParaRPr lang="en-US"/>
          </a:p>
        </p:txBody>
      </p:sp>
    </p:spTree>
    <p:extLst>
      <p:ext uri="{BB962C8B-B14F-4D97-AF65-F5344CB8AC3E}">
        <p14:creationId xmlns:p14="http://schemas.microsoft.com/office/powerpoint/2010/main" val="314458920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6117" y="86060"/>
            <a:ext cx="10978728" cy="6771939"/>
          </a:xfrm>
        </p:spPr>
        <p:txBody>
          <a:bodyPr>
            <a:normAutofit fontScale="92500" lnSpcReduction="20000"/>
          </a:bodyPr>
          <a:lstStyle/>
          <a:p>
            <a:pPr>
              <a:lnSpc>
                <a:spcPct val="160000"/>
              </a:lnSpc>
            </a:pPr>
            <a:r>
              <a:rPr lang="en-US" sz="2800" b="1" dirty="0">
                <a:solidFill>
                  <a:schemeClr val="tx1"/>
                </a:solidFill>
                <a:latin typeface="Arial" panose="020B0604020202020204" pitchFamily="34" charset="0"/>
                <a:cs typeface="Arial" panose="020B0604020202020204" pitchFamily="34" charset="0"/>
              </a:rPr>
              <a:t>B. Non-adrenal disorders:</a:t>
            </a:r>
          </a:p>
          <a:p>
            <a:pPr marL="0" indent="0">
              <a:lnSpc>
                <a:spcPct val="160000"/>
              </a:lnSpc>
              <a:buNone/>
            </a:pPr>
            <a:endParaRPr lang="en-US" dirty="0">
              <a:solidFill>
                <a:schemeClr val="tx1"/>
              </a:solidFill>
              <a:latin typeface="Arial" panose="020B0604020202020204" pitchFamily="34" charset="0"/>
              <a:cs typeface="Arial" panose="020B0604020202020204" pitchFamily="34" charset="0"/>
            </a:endParaRPr>
          </a:p>
          <a:p>
            <a:pPr marL="0" indent="0">
              <a:lnSpc>
                <a:spcPct val="160000"/>
              </a:lnSpc>
              <a:buNone/>
            </a:pPr>
            <a:r>
              <a:rPr lang="en-US" sz="2800" dirty="0">
                <a:solidFill>
                  <a:schemeClr val="tx1"/>
                </a:solidFill>
                <a:latin typeface="Arial" panose="020B0604020202020204" pitchFamily="34" charset="0"/>
                <a:cs typeface="Arial" panose="020B0604020202020204" pitchFamily="34" charset="0"/>
              </a:rPr>
              <a:t> 1. Allergic reactions (e.g. bronchial asthma, </a:t>
            </a:r>
            <a:r>
              <a:rPr lang="en-US" sz="2800" dirty="0" err="1">
                <a:solidFill>
                  <a:schemeClr val="tx1"/>
                </a:solidFill>
                <a:latin typeface="Arial" panose="020B0604020202020204" pitchFamily="34" charset="0"/>
                <a:cs typeface="Arial" panose="020B0604020202020204" pitchFamily="34" charset="0"/>
              </a:rPr>
              <a:t>angioneurotic</a:t>
            </a:r>
            <a:r>
              <a:rPr lang="en-US" sz="2800" dirty="0">
                <a:solidFill>
                  <a:schemeClr val="tx1"/>
                </a:solidFill>
                <a:latin typeface="Arial" panose="020B0604020202020204" pitchFamily="34" charset="0"/>
                <a:cs typeface="Arial" panose="020B0604020202020204" pitchFamily="34" charset="0"/>
              </a:rPr>
              <a:t> edema,</a:t>
            </a:r>
          </a:p>
          <a:p>
            <a:pPr marL="0" indent="0">
              <a:lnSpc>
                <a:spcPct val="160000"/>
              </a:lnSpc>
              <a:buNone/>
            </a:pPr>
            <a:r>
              <a:rPr lang="en-US" sz="2800" dirty="0">
                <a:solidFill>
                  <a:schemeClr val="tx1"/>
                </a:solidFill>
                <a:latin typeface="Arial" panose="020B0604020202020204" pitchFamily="34" charset="0"/>
                <a:cs typeface="Arial" panose="020B0604020202020204" pitchFamily="34" charset="0"/>
              </a:rPr>
              <a:t>     drug reactions, </a:t>
            </a:r>
            <a:r>
              <a:rPr lang="en-US" sz="2800" dirty="0" err="1">
                <a:solidFill>
                  <a:schemeClr val="tx1"/>
                </a:solidFill>
                <a:latin typeface="Arial" panose="020B0604020202020204" pitchFamily="34" charset="0"/>
                <a:cs typeface="Arial" panose="020B0604020202020204" pitchFamily="34" charset="0"/>
              </a:rPr>
              <a:t>urticaria</a:t>
            </a:r>
            <a:r>
              <a:rPr lang="en-US" sz="2800" dirty="0">
                <a:solidFill>
                  <a:schemeClr val="tx1"/>
                </a:solidFill>
                <a:latin typeface="Arial" panose="020B0604020202020204" pitchFamily="34" charset="0"/>
                <a:cs typeface="Arial" panose="020B0604020202020204" pitchFamily="34" charset="0"/>
              </a:rPr>
              <a:t>, allergic rhinitis)</a:t>
            </a:r>
          </a:p>
          <a:p>
            <a:pPr marL="0" indent="0">
              <a:lnSpc>
                <a:spcPct val="160000"/>
              </a:lnSpc>
              <a:buNone/>
            </a:pPr>
            <a:r>
              <a:rPr lang="en-US" sz="1300" dirty="0">
                <a:solidFill>
                  <a:schemeClr val="tx1"/>
                </a:solidFill>
                <a:latin typeface="Arial" panose="020B0604020202020204" pitchFamily="34" charset="0"/>
                <a:cs typeface="Arial" panose="020B0604020202020204" pitchFamily="34" charset="0"/>
              </a:rPr>
              <a:t> </a:t>
            </a:r>
          </a:p>
          <a:p>
            <a:pPr marL="0" indent="0">
              <a:lnSpc>
                <a:spcPct val="160000"/>
              </a:lnSpc>
              <a:buNone/>
            </a:pPr>
            <a:r>
              <a:rPr lang="en-US" sz="2800" dirty="0">
                <a:solidFill>
                  <a:schemeClr val="tx1"/>
                </a:solidFill>
                <a:latin typeface="Arial" panose="020B0604020202020204" pitchFamily="34" charset="0"/>
                <a:cs typeface="Arial" panose="020B0604020202020204" pitchFamily="34" charset="0"/>
              </a:rPr>
              <a:t> 2. Collagen vascular disorder (</a:t>
            </a:r>
            <a:r>
              <a:rPr lang="en-US" sz="2800" dirty="0" err="1">
                <a:solidFill>
                  <a:schemeClr val="tx1"/>
                </a:solidFill>
                <a:latin typeface="Arial" panose="020B0604020202020204" pitchFamily="34" charset="0"/>
                <a:cs typeface="Arial" panose="020B0604020202020204" pitchFamily="34" charset="0"/>
              </a:rPr>
              <a:t>e.g</a:t>
            </a:r>
            <a:r>
              <a:rPr lang="en-US" sz="2800" dirty="0">
                <a:solidFill>
                  <a:schemeClr val="tx1"/>
                </a:solidFill>
                <a:latin typeface="Arial" panose="020B0604020202020204" pitchFamily="34" charset="0"/>
                <a:cs typeface="Arial" panose="020B0604020202020204" pitchFamily="34" charset="0"/>
              </a:rPr>
              <a:t>; rheumatoid arthritis,</a:t>
            </a:r>
          </a:p>
          <a:p>
            <a:pPr marL="0" indent="0">
              <a:lnSpc>
                <a:spcPct val="160000"/>
              </a:lnSpc>
              <a:buNone/>
            </a:pPr>
            <a:r>
              <a:rPr lang="en-US" sz="2800" dirty="0">
                <a:solidFill>
                  <a:schemeClr val="tx1"/>
                </a:solidFill>
                <a:latin typeface="Arial" panose="020B0604020202020204" pitchFamily="34" charset="0"/>
                <a:cs typeface="Arial" panose="020B0604020202020204" pitchFamily="34" charset="0"/>
              </a:rPr>
              <a:t>     systemic lupus erythematosus, giant cell arteritis, </a:t>
            </a:r>
            <a:r>
              <a:rPr lang="en-US" sz="2800" dirty="0" err="1">
                <a:solidFill>
                  <a:schemeClr val="tx1"/>
                </a:solidFill>
                <a:latin typeface="Arial" panose="020B0604020202020204" pitchFamily="34" charset="0"/>
                <a:cs typeface="Arial" panose="020B0604020202020204" pitchFamily="34" charset="0"/>
              </a:rPr>
              <a:t>polymyositis</a:t>
            </a:r>
            <a:r>
              <a:rPr lang="en-US" sz="2800" dirty="0">
                <a:solidFill>
                  <a:schemeClr val="tx1"/>
                </a:solidFill>
                <a:latin typeface="Arial" panose="020B0604020202020204" pitchFamily="34" charset="0"/>
                <a:cs typeface="Arial" panose="020B0604020202020204" pitchFamily="34" charset="0"/>
              </a:rPr>
              <a:t>, mixed connective tissue syndrome) </a:t>
            </a:r>
          </a:p>
          <a:p>
            <a:pPr marL="0" indent="0">
              <a:lnSpc>
                <a:spcPct val="160000"/>
              </a:lnSpc>
              <a:buNone/>
            </a:pPr>
            <a:endParaRPr lang="en-US" sz="1300" dirty="0">
              <a:solidFill>
                <a:schemeClr val="tx1"/>
              </a:solidFill>
              <a:latin typeface="Arial" panose="020B0604020202020204" pitchFamily="34" charset="0"/>
              <a:cs typeface="Arial" panose="020B0604020202020204" pitchFamily="34" charset="0"/>
            </a:endParaRPr>
          </a:p>
          <a:p>
            <a:pPr marL="0" indent="0">
              <a:lnSpc>
                <a:spcPct val="160000"/>
              </a:lnSpc>
              <a:buNone/>
            </a:pPr>
            <a:r>
              <a:rPr lang="en-US" sz="2800" dirty="0">
                <a:solidFill>
                  <a:schemeClr val="tx1"/>
                </a:solidFill>
                <a:latin typeface="Arial" panose="020B0604020202020204" pitchFamily="34" charset="0"/>
                <a:cs typeface="Arial" panose="020B0604020202020204" pitchFamily="34" charset="0"/>
              </a:rPr>
              <a:t> 3. Organ transplants (prevention &amp; treatment of rejection – </a:t>
            </a:r>
          </a:p>
          <a:p>
            <a:pPr marL="0" indent="0">
              <a:lnSpc>
                <a:spcPct val="160000"/>
              </a:lnSpc>
              <a:buNone/>
            </a:pPr>
            <a:r>
              <a:rPr lang="en-US" sz="2800" dirty="0">
                <a:solidFill>
                  <a:schemeClr val="tx1"/>
                </a:solidFill>
                <a:latin typeface="Arial" panose="020B0604020202020204" pitchFamily="34" charset="0"/>
                <a:cs typeface="Arial" panose="020B0604020202020204" pitchFamily="34" charset="0"/>
              </a:rPr>
              <a:t>    immunosuppression).</a:t>
            </a:r>
          </a:p>
        </p:txBody>
      </p:sp>
      <p:sp>
        <p:nvSpPr>
          <p:cNvPr id="2" name="Slide Number Placeholder 1"/>
          <p:cNvSpPr>
            <a:spLocks noGrp="1"/>
          </p:cNvSpPr>
          <p:nvPr>
            <p:ph type="sldNum" sz="quarter" idx="12"/>
          </p:nvPr>
        </p:nvSpPr>
        <p:spPr/>
        <p:txBody>
          <a:bodyPr/>
          <a:lstStyle/>
          <a:p>
            <a:fld id="{3C6E9D76-D293-4F90-A411-38BF9142FEDD}" type="slidenum">
              <a:rPr lang="en-US" smtClean="0"/>
              <a:t>21</a:t>
            </a:fld>
            <a:endParaRPr lang="en-US"/>
          </a:p>
        </p:txBody>
      </p:sp>
      <p:sp>
        <p:nvSpPr>
          <p:cNvPr id="4" name="TextBox 3"/>
          <p:cNvSpPr txBox="1"/>
          <p:nvPr/>
        </p:nvSpPr>
        <p:spPr>
          <a:xfrm>
            <a:off x="6458673" y="102143"/>
            <a:ext cx="4676172" cy="369332"/>
          </a:xfrm>
          <a:prstGeom prst="rect">
            <a:avLst/>
          </a:prstGeom>
          <a:noFill/>
        </p:spPr>
        <p:txBody>
          <a:bodyPr wrap="square" rtlCol="0">
            <a:spAutoFit/>
          </a:bodyPr>
          <a:lstStyle/>
          <a:p>
            <a:r>
              <a:rPr lang="en-US" b="1" dirty="0">
                <a:solidFill>
                  <a:srgbClr val="FF0000"/>
                </a:solidFill>
                <a:latin typeface="Arial" panose="020B0604020202020204" pitchFamily="34" charset="0"/>
                <a:cs typeface="Arial" panose="020B0604020202020204" pitchFamily="34" charset="0"/>
              </a:rPr>
              <a:t>Clinical uses of corticosteroids </a:t>
            </a:r>
            <a:r>
              <a:rPr lang="en-US" b="1" dirty="0" err="1">
                <a:solidFill>
                  <a:srgbClr val="FF0000"/>
                </a:solidFill>
                <a:latin typeface="Arial" panose="020B0604020202020204" pitchFamily="34" charset="0"/>
                <a:cs typeface="Arial" panose="020B0604020202020204" pitchFamily="34" charset="0"/>
              </a:rPr>
              <a:t>Cont</a:t>
            </a:r>
            <a:r>
              <a:rPr lang="en-US" b="1" dirty="0">
                <a:solidFill>
                  <a:srgbClr val="FF0000"/>
                </a:solidFill>
                <a:latin typeface="Arial" panose="020B0604020202020204" pitchFamily="34" charset="0"/>
                <a:cs typeface="Arial" panose="020B0604020202020204" pitchFamily="34" charset="0"/>
              </a:rPr>
              <a:t>’</a:t>
            </a:r>
            <a:endParaRPr lang="en-US" dirty="0"/>
          </a:p>
        </p:txBody>
      </p:sp>
    </p:spTree>
    <p:extLst>
      <p:ext uri="{BB962C8B-B14F-4D97-AF65-F5344CB8AC3E}">
        <p14:creationId xmlns:p14="http://schemas.microsoft.com/office/powerpoint/2010/main" val="82410752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2663" y="254352"/>
            <a:ext cx="9935738" cy="6728908"/>
          </a:xfrm>
        </p:spPr>
        <p:txBody>
          <a:bodyPr>
            <a:normAutofit/>
          </a:bodyPr>
          <a:lstStyle/>
          <a:p>
            <a:pPr marL="0" indent="0">
              <a:lnSpc>
                <a:spcPct val="150000"/>
              </a:lnSpc>
              <a:buNone/>
            </a:pPr>
            <a:r>
              <a:rPr lang="en-US" sz="2800" dirty="0">
                <a:solidFill>
                  <a:schemeClr val="tx1"/>
                </a:solidFill>
                <a:latin typeface="Arial" panose="020B0604020202020204" pitchFamily="34" charset="0"/>
                <a:cs typeface="Arial" panose="020B0604020202020204" pitchFamily="34" charset="0"/>
              </a:rPr>
              <a:t>4. GI disorders such as inflammatory bowel disease</a:t>
            </a:r>
          </a:p>
          <a:p>
            <a:pPr marL="0" indent="0">
              <a:lnSpc>
                <a:spcPct val="150000"/>
              </a:lnSpc>
              <a:buNone/>
            </a:pPr>
            <a:endParaRPr lang="en-US" sz="1300" dirty="0">
              <a:solidFill>
                <a:schemeClr val="tx1"/>
              </a:solidFill>
              <a:latin typeface="Arial" panose="020B0604020202020204" pitchFamily="34" charset="0"/>
              <a:cs typeface="Arial" panose="020B0604020202020204" pitchFamily="34" charset="0"/>
            </a:endParaRPr>
          </a:p>
          <a:p>
            <a:pPr marL="0" indent="0">
              <a:lnSpc>
                <a:spcPct val="150000"/>
              </a:lnSpc>
              <a:buNone/>
            </a:pPr>
            <a:r>
              <a:rPr lang="en-US" sz="2800" dirty="0">
                <a:solidFill>
                  <a:schemeClr val="tx1"/>
                </a:solidFill>
                <a:latin typeface="Arial" panose="020B0604020202020204" pitchFamily="34" charset="0"/>
                <a:cs typeface="Arial" panose="020B0604020202020204" pitchFamily="34" charset="0"/>
              </a:rPr>
              <a:t>5. Hematologic disorders (leukemia, multiple myeloma, acquired hemolytic anemia, acute allergic </a:t>
            </a:r>
            <a:r>
              <a:rPr lang="en-US" sz="2800" dirty="0" err="1">
                <a:solidFill>
                  <a:schemeClr val="tx1"/>
                </a:solidFill>
                <a:latin typeface="Arial" panose="020B0604020202020204" pitchFamily="34" charset="0"/>
                <a:cs typeface="Arial" panose="020B0604020202020204" pitchFamily="34" charset="0"/>
              </a:rPr>
              <a:t>purpura</a:t>
            </a:r>
            <a:r>
              <a:rPr lang="en-US" sz="2800" dirty="0">
                <a:solidFill>
                  <a:schemeClr val="tx1"/>
                </a:solidFill>
                <a:latin typeface="Arial" panose="020B0604020202020204" pitchFamily="34" charset="0"/>
                <a:cs typeface="Arial" panose="020B0604020202020204" pitchFamily="34" charset="0"/>
              </a:rPr>
              <a:t>)</a:t>
            </a:r>
          </a:p>
          <a:p>
            <a:pPr marL="0" indent="0">
              <a:lnSpc>
                <a:spcPct val="150000"/>
              </a:lnSpc>
              <a:buNone/>
            </a:pPr>
            <a:endParaRPr lang="en-US" sz="1300" dirty="0">
              <a:solidFill>
                <a:schemeClr val="tx1"/>
              </a:solidFill>
              <a:latin typeface="Arial" panose="020B0604020202020204" pitchFamily="34" charset="0"/>
              <a:cs typeface="Arial" panose="020B0604020202020204" pitchFamily="34" charset="0"/>
            </a:endParaRPr>
          </a:p>
          <a:p>
            <a:pPr marL="0" indent="0">
              <a:lnSpc>
                <a:spcPct val="150000"/>
              </a:lnSpc>
              <a:buNone/>
            </a:pPr>
            <a:r>
              <a:rPr lang="en-US" sz="2800" dirty="0">
                <a:solidFill>
                  <a:schemeClr val="tx1"/>
                </a:solidFill>
                <a:latin typeface="Arial" panose="020B0604020202020204" pitchFamily="34" charset="0"/>
                <a:cs typeface="Arial" panose="020B0604020202020204" pitchFamily="34" charset="0"/>
              </a:rPr>
              <a:t>6. Infections (acute respiratory distress syndrome, sepsis)</a:t>
            </a:r>
          </a:p>
          <a:p>
            <a:pPr marL="0" indent="0">
              <a:lnSpc>
                <a:spcPct val="150000"/>
              </a:lnSpc>
              <a:buNone/>
            </a:pPr>
            <a:endParaRPr lang="en-US" sz="1200" dirty="0">
              <a:solidFill>
                <a:schemeClr val="tx1"/>
              </a:solidFill>
              <a:latin typeface="Arial" panose="020B0604020202020204" pitchFamily="34" charset="0"/>
              <a:cs typeface="Arial" panose="020B0604020202020204" pitchFamily="34" charset="0"/>
            </a:endParaRPr>
          </a:p>
          <a:p>
            <a:pPr marL="0" indent="0">
              <a:lnSpc>
                <a:spcPct val="150000"/>
              </a:lnSpc>
              <a:buNone/>
            </a:pPr>
            <a:r>
              <a:rPr lang="en-US" sz="2800" dirty="0">
                <a:solidFill>
                  <a:schemeClr val="tx1"/>
                </a:solidFill>
                <a:latin typeface="Arial" panose="020B0604020202020204" pitchFamily="34" charset="0"/>
                <a:cs typeface="Arial" panose="020B0604020202020204" pitchFamily="34" charset="0"/>
              </a:rPr>
              <a:t>7. Neurologic disorders (to minimize cerebral edema after brain surgery, multiple sclerosis).</a:t>
            </a:r>
            <a:endParaRPr lang="en-US" dirty="0">
              <a:solidFill>
                <a:schemeClr val="tx1"/>
              </a:solidFill>
              <a:latin typeface="Arial" panose="020B0604020202020204" pitchFamily="34" charset="0"/>
              <a:cs typeface="Arial" panose="020B0604020202020204" pitchFamily="34" charset="0"/>
            </a:endParaRPr>
          </a:p>
        </p:txBody>
      </p:sp>
      <p:sp>
        <p:nvSpPr>
          <p:cNvPr id="2" name="Slide Number Placeholder 1"/>
          <p:cNvSpPr>
            <a:spLocks noGrp="1"/>
          </p:cNvSpPr>
          <p:nvPr>
            <p:ph type="sldNum" sz="quarter" idx="12"/>
          </p:nvPr>
        </p:nvSpPr>
        <p:spPr/>
        <p:txBody>
          <a:bodyPr/>
          <a:lstStyle/>
          <a:p>
            <a:fld id="{3C6E9D76-D293-4F90-A411-38BF9142FEDD}" type="slidenum">
              <a:rPr lang="en-US" smtClean="0"/>
              <a:t>22</a:t>
            </a:fld>
            <a:endParaRPr lang="en-US"/>
          </a:p>
        </p:txBody>
      </p:sp>
      <p:sp>
        <p:nvSpPr>
          <p:cNvPr id="4" name="TextBox 3"/>
          <p:cNvSpPr txBox="1"/>
          <p:nvPr/>
        </p:nvSpPr>
        <p:spPr>
          <a:xfrm>
            <a:off x="7812913" y="59647"/>
            <a:ext cx="4676172" cy="369332"/>
          </a:xfrm>
          <a:prstGeom prst="rect">
            <a:avLst/>
          </a:prstGeom>
          <a:noFill/>
        </p:spPr>
        <p:txBody>
          <a:bodyPr wrap="square" rtlCol="0">
            <a:spAutoFit/>
          </a:bodyPr>
          <a:lstStyle/>
          <a:p>
            <a:r>
              <a:rPr lang="en-US" b="1" dirty="0">
                <a:solidFill>
                  <a:srgbClr val="FF0000"/>
                </a:solidFill>
                <a:latin typeface="Arial" panose="020B0604020202020204" pitchFamily="34" charset="0"/>
                <a:cs typeface="Arial" panose="020B0604020202020204" pitchFamily="34" charset="0"/>
              </a:rPr>
              <a:t>Clinical uses of corticosteroids </a:t>
            </a:r>
            <a:r>
              <a:rPr lang="en-US" b="1" dirty="0" err="1">
                <a:solidFill>
                  <a:srgbClr val="FF0000"/>
                </a:solidFill>
                <a:latin typeface="Arial" panose="020B0604020202020204" pitchFamily="34" charset="0"/>
                <a:cs typeface="Arial" panose="020B0604020202020204" pitchFamily="34" charset="0"/>
              </a:rPr>
              <a:t>Cont</a:t>
            </a:r>
            <a:r>
              <a:rPr lang="en-US" b="1" dirty="0">
                <a:solidFill>
                  <a:srgbClr val="FF0000"/>
                </a:solidFill>
                <a:latin typeface="Arial" panose="020B0604020202020204" pitchFamily="34" charset="0"/>
                <a:cs typeface="Arial" panose="020B0604020202020204" pitchFamily="34" charset="0"/>
              </a:rPr>
              <a:t>’</a:t>
            </a:r>
            <a:endParaRPr lang="en-US" dirty="0"/>
          </a:p>
        </p:txBody>
      </p:sp>
    </p:spTree>
    <p:extLst>
      <p:ext uri="{BB962C8B-B14F-4D97-AF65-F5344CB8AC3E}">
        <p14:creationId xmlns:p14="http://schemas.microsoft.com/office/powerpoint/2010/main" val="50662028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64123" y="451690"/>
            <a:ext cx="9938344" cy="6230038"/>
          </a:xfrm>
        </p:spPr>
        <p:txBody>
          <a:bodyPr>
            <a:normAutofit/>
          </a:bodyPr>
          <a:lstStyle/>
          <a:p>
            <a:pPr marL="0" indent="0">
              <a:lnSpc>
                <a:spcPct val="150000"/>
              </a:lnSpc>
              <a:buNone/>
            </a:pPr>
            <a:r>
              <a:rPr lang="en-US" sz="2800" dirty="0">
                <a:solidFill>
                  <a:schemeClr val="tx1"/>
                </a:solidFill>
                <a:latin typeface="Arial" panose="020B0604020202020204" pitchFamily="34" charset="0"/>
                <a:cs typeface="Arial" panose="020B0604020202020204" pitchFamily="34" charset="0"/>
              </a:rPr>
              <a:t>8. Pulmonary diseases (e.g.; aspiration pneumonia, bronchial asthma, sarcoidosis).</a:t>
            </a:r>
          </a:p>
          <a:p>
            <a:pPr>
              <a:lnSpc>
                <a:spcPct val="150000"/>
              </a:lnSpc>
            </a:pPr>
            <a:endParaRPr lang="en-US" sz="1300" dirty="0">
              <a:solidFill>
                <a:schemeClr val="tx1"/>
              </a:solidFill>
              <a:latin typeface="Arial" panose="020B0604020202020204" pitchFamily="34" charset="0"/>
              <a:cs typeface="Arial" panose="020B0604020202020204" pitchFamily="34" charset="0"/>
            </a:endParaRPr>
          </a:p>
          <a:p>
            <a:pPr marL="0" indent="0">
              <a:lnSpc>
                <a:spcPct val="150000"/>
              </a:lnSpc>
              <a:buNone/>
            </a:pPr>
            <a:r>
              <a:rPr lang="en-US" sz="2800" dirty="0">
                <a:solidFill>
                  <a:schemeClr val="tx1"/>
                </a:solidFill>
                <a:latin typeface="Arial" panose="020B0604020202020204" pitchFamily="34" charset="0"/>
                <a:cs typeface="Arial" panose="020B0604020202020204" pitchFamily="34" charset="0"/>
              </a:rPr>
              <a:t>9. Thyroid diseases (malignant exophthalmos, subacute thyroiditis)</a:t>
            </a:r>
          </a:p>
          <a:p>
            <a:pPr>
              <a:lnSpc>
                <a:spcPct val="150000"/>
              </a:lnSpc>
            </a:pPr>
            <a:endParaRPr lang="en-US" sz="1200" dirty="0">
              <a:solidFill>
                <a:schemeClr val="tx1"/>
              </a:solidFill>
              <a:latin typeface="Arial" panose="020B0604020202020204" pitchFamily="34" charset="0"/>
              <a:cs typeface="Arial" panose="020B0604020202020204" pitchFamily="34" charset="0"/>
            </a:endParaRPr>
          </a:p>
          <a:p>
            <a:pPr marL="0" indent="0">
              <a:lnSpc>
                <a:spcPct val="150000"/>
              </a:lnSpc>
              <a:buNone/>
            </a:pPr>
            <a:r>
              <a:rPr lang="en-US" sz="2800" dirty="0">
                <a:solidFill>
                  <a:schemeClr val="tx1"/>
                </a:solidFill>
                <a:latin typeface="Arial" panose="020B0604020202020204" pitchFamily="34" charset="0"/>
                <a:cs typeface="Arial" panose="020B0604020202020204" pitchFamily="34" charset="0"/>
              </a:rPr>
              <a:t>10. Renal disorders (nephrotic syndrome)</a:t>
            </a:r>
          </a:p>
          <a:p>
            <a:pPr>
              <a:lnSpc>
                <a:spcPct val="150000"/>
              </a:lnSpc>
            </a:pPr>
            <a:endParaRPr lang="en-US" sz="1200" dirty="0">
              <a:solidFill>
                <a:schemeClr val="tx1"/>
              </a:solidFill>
              <a:latin typeface="Arial" panose="020B0604020202020204" pitchFamily="34" charset="0"/>
              <a:cs typeface="Arial" panose="020B0604020202020204" pitchFamily="34" charset="0"/>
            </a:endParaRPr>
          </a:p>
          <a:p>
            <a:pPr marL="0" indent="0">
              <a:lnSpc>
                <a:spcPct val="150000"/>
              </a:lnSpc>
              <a:buNone/>
            </a:pPr>
            <a:r>
              <a:rPr lang="en-US" sz="2800" dirty="0">
                <a:solidFill>
                  <a:schemeClr val="tx1"/>
                </a:solidFill>
                <a:latin typeface="Arial" panose="020B0604020202020204" pitchFamily="34" charset="0"/>
                <a:cs typeface="Arial" panose="020B0604020202020204" pitchFamily="34" charset="0"/>
              </a:rPr>
              <a:t>11. Miscellaneous (</a:t>
            </a:r>
            <a:r>
              <a:rPr lang="en-US" sz="2800" dirty="0" err="1">
                <a:solidFill>
                  <a:schemeClr val="tx1"/>
                </a:solidFill>
                <a:latin typeface="Arial" panose="020B0604020202020204" pitchFamily="34" charset="0"/>
                <a:cs typeface="Arial" panose="020B0604020202020204" pitchFamily="34" charset="0"/>
              </a:rPr>
              <a:t>hypercalcaemia</a:t>
            </a:r>
            <a:r>
              <a:rPr lang="en-US" sz="2800" dirty="0">
                <a:solidFill>
                  <a:schemeClr val="tx1"/>
                </a:solidFill>
                <a:latin typeface="Arial" panose="020B0604020202020204" pitchFamily="34" charset="0"/>
                <a:cs typeface="Arial" panose="020B0604020202020204" pitchFamily="34" charset="0"/>
              </a:rPr>
              <a:t>, mountain sickness).</a:t>
            </a:r>
          </a:p>
        </p:txBody>
      </p:sp>
      <p:sp>
        <p:nvSpPr>
          <p:cNvPr id="2" name="Slide Number Placeholder 1"/>
          <p:cNvSpPr>
            <a:spLocks noGrp="1"/>
          </p:cNvSpPr>
          <p:nvPr>
            <p:ph type="sldNum" sz="quarter" idx="12"/>
          </p:nvPr>
        </p:nvSpPr>
        <p:spPr/>
        <p:txBody>
          <a:bodyPr/>
          <a:lstStyle/>
          <a:p>
            <a:fld id="{3C6E9D76-D293-4F90-A411-38BF9142FEDD}" type="slidenum">
              <a:rPr lang="en-US" smtClean="0"/>
              <a:t>23</a:t>
            </a:fld>
            <a:endParaRPr lang="en-US"/>
          </a:p>
        </p:txBody>
      </p:sp>
      <p:sp>
        <p:nvSpPr>
          <p:cNvPr id="4" name="TextBox 3"/>
          <p:cNvSpPr txBox="1"/>
          <p:nvPr/>
        </p:nvSpPr>
        <p:spPr>
          <a:xfrm>
            <a:off x="6458673" y="102143"/>
            <a:ext cx="4676172" cy="369332"/>
          </a:xfrm>
          <a:prstGeom prst="rect">
            <a:avLst/>
          </a:prstGeom>
          <a:noFill/>
        </p:spPr>
        <p:txBody>
          <a:bodyPr wrap="square" rtlCol="0">
            <a:spAutoFit/>
          </a:bodyPr>
          <a:lstStyle/>
          <a:p>
            <a:r>
              <a:rPr lang="en-US" b="1" dirty="0">
                <a:solidFill>
                  <a:srgbClr val="FF0000"/>
                </a:solidFill>
                <a:latin typeface="Arial" panose="020B0604020202020204" pitchFamily="34" charset="0"/>
                <a:cs typeface="Arial" panose="020B0604020202020204" pitchFamily="34" charset="0"/>
              </a:rPr>
              <a:t>Clinical uses of corticosteroids </a:t>
            </a:r>
            <a:r>
              <a:rPr lang="en-US" b="1" dirty="0" err="1">
                <a:solidFill>
                  <a:srgbClr val="FF0000"/>
                </a:solidFill>
                <a:latin typeface="Arial" panose="020B0604020202020204" pitchFamily="34" charset="0"/>
                <a:cs typeface="Arial" panose="020B0604020202020204" pitchFamily="34" charset="0"/>
              </a:rPr>
              <a:t>Cont</a:t>
            </a:r>
            <a:r>
              <a:rPr lang="en-US" b="1" dirty="0">
                <a:solidFill>
                  <a:srgbClr val="FF0000"/>
                </a:solidFill>
                <a:latin typeface="Arial" panose="020B0604020202020204" pitchFamily="34" charset="0"/>
                <a:cs typeface="Arial" panose="020B0604020202020204" pitchFamily="34" charset="0"/>
              </a:rPr>
              <a:t>’</a:t>
            </a:r>
            <a:endParaRPr lang="en-US" dirty="0"/>
          </a:p>
        </p:txBody>
      </p:sp>
    </p:spTree>
    <p:extLst>
      <p:ext uri="{BB962C8B-B14F-4D97-AF65-F5344CB8AC3E}">
        <p14:creationId xmlns:p14="http://schemas.microsoft.com/office/powerpoint/2010/main" val="68484095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32203"/>
            <a:ext cx="10510092" cy="6896558"/>
          </a:xfrm>
        </p:spPr>
        <p:txBody>
          <a:bodyPr>
            <a:normAutofit fontScale="55000" lnSpcReduction="20000"/>
          </a:bodyPr>
          <a:lstStyle/>
          <a:p>
            <a:pPr marL="0" indent="0">
              <a:buNone/>
            </a:pPr>
            <a:r>
              <a:rPr lang="en-US" sz="3800" b="1" dirty="0">
                <a:solidFill>
                  <a:schemeClr val="accent5"/>
                </a:solidFill>
                <a:latin typeface="Arial" panose="020B0604020202020204" pitchFamily="34" charset="0"/>
                <a:cs typeface="Arial" panose="020B0604020202020204" pitchFamily="34" charset="0"/>
              </a:rPr>
              <a:t>Toxicity (Adverse effects) </a:t>
            </a:r>
          </a:p>
          <a:p>
            <a:pPr>
              <a:lnSpc>
                <a:spcPct val="170000"/>
              </a:lnSpc>
            </a:pPr>
            <a:r>
              <a:rPr lang="en-US" sz="3300" dirty="0">
                <a:solidFill>
                  <a:schemeClr val="tx1"/>
                </a:solidFill>
                <a:latin typeface="Arial" panose="020B0604020202020204" pitchFamily="34" charset="0"/>
                <a:cs typeface="Arial" panose="020B0604020202020204" pitchFamily="34" charset="0"/>
              </a:rPr>
              <a:t>Cushing’s syndrome (iatrogenic, by higher doses &gt; than 100 mg hydrocortisone daily for &gt; than 2 weeks characterized by moon shape face </a:t>
            </a:r>
            <a:r>
              <a:rPr lang="en-US" sz="3600" dirty="0">
                <a:solidFill>
                  <a:schemeClr val="tx1"/>
                </a:solidFill>
                <a:latin typeface="Arial" panose="020B0604020202020204" pitchFamily="34" charset="0"/>
                <a:cs typeface="Arial" panose="020B0604020202020204" pitchFamily="34" charset="0"/>
              </a:rPr>
              <a:t>&amp; </a:t>
            </a:r>
            <a:r>
              <a:rPr lang="en-US" sz="3300" dirty="0">
                <a:solidFill>
                  <a:schemeClr val="tx1"/>
                </a:solidFill>
                <a:latin typeface="Arial" panose="020B0604020202020204" pitchFamily="34" charset="0"/>
                <a:cs typeface="Arial" panose="020B0604020202020204" pitchFamily="34" charset="0"/>
              </a:rPr>
              <a:t>buffalo hump)</a:t>
            </a:r>
          </a:p>
          <a:p>
            <a:pPr>
              <a:lnSpc>
                <a:spcPct val="170000"/>
              </a:lnSpc>
            </a:pPr>
            <a:r>
              <a:rPr lang="en-US" sz="3300" dirty="0">
                <a:solidFill>
                  <a:schemeClr val="tx1"/>
                </a:solidFill>
                <a:latin typeface="Arial" panose="020B0604020202020204" pitchFamily="34" charset="0"/>
                <a:cs typeface="Arial" panose="020B0604020202020204" pitchFamily="34" charset="0"/>
              </a:rPr>
              <a:t>Increased growth of fine hair on face, thighs </a:t>
            </a:r>
            <a:r>
              <a:rPr lang="en-US" sz="3600" dirty="0">
                <a:solidFill>
                  <a:schemeClr val="tx1"/>
                </a:solidFill>
                <a:latin typeface="Arial" panose="020B0604020202020204" pitchFamily="34" charset="0"/>
                <a:cs typeface="Arial" panose="020B0604020202020204" pitchFamily="34" charset="0"/>
              </a:rPr>
              <a:t>&amp; </a:t>
            </a:r>
            <a:r>
              <a:rPr lang="en-US" sz="3300" dirty="0">
                <a:solidFill>
                  <a:schemeClr val="tx1"/>
                </a:solidFill>
                <a:latin typeface="Arial" panose="020B0604020202020204" pitchFamily="34" charset="0"/>
                <a:cs typeface="Arial" panose="020B0604020202020204" pitchFamily="34" charset="0"/>
              </a:rPr>
              <a:t>trunk. Myopathy, muscle wasting, thinning of skin, Diabetes Mellitus</a:t>
            </a:r>
          </a:p>
          <a:p>
            <a:pPr>
              <a:lnSpc>
                <a:spcPct val="170000"/>
              </a:lnSpc>
            </a:pPr>
            <a:r>
              <a:rPr lang="en-US" sz="3300" dirty="0">
                <a:solidFill>
                  <a:schemeClr val="tx1"/>
                </a:solidFill>
                <a:latin typeface="Arial" panose="020B0604020202020204" pitchFamily="34" charset="0"/>
                <a:cs typeface="Arial" panose="020B0604020202020204" pitchFamily="34" charset="0"/>
              </a:rPr>
              <a:t>Osteoporosis </a:t>
            </a:r>
            <a:r>
              <a:rPr lang="en-US" sz="3600" dirty="0">
                <a:solidFill>
                  <a:schemeClr val="tx1"/>
                </a:solidFill>
                <a:latin typeface="Arial" panose="020B0604020202020204" pitchFamily="34" charset="0"/>
                <a:cs typeface="Arial" panose="020B0604020202020204" pitchFamily="34" charset="0"/>
              </a:rPr>
              <a:t>&amp; </a:t>
            </a:r>
            <a:r>
              <a:rPr lang="en-US" sz="3300" dirty="0">
                <a:solidFill>
                  <a:schemeClr val="tx1"/>
                </a:solidFill>
                <a:latin typeface="Arial" panose="020B0604020202020204" pitchFamily="34" charset="0"/>
                <a:cs typeface="Arial" panose="020B0604020202020204" pitchFamily="34" charset="0"/>
              </a:rPr>
              <a:t>aseptic necrosis of the hip</a:t>
            </a:r>
          </a:p>
          <a:p>
            <a:pPr>
              <a:lnSpc>
                <a:spcPct val="170000"/>
              </a:lnSpc>
            </a:pPr>
            <a:r>
              <a:rPr lang="en-US" sz="3300" dirty="0">
                <a:solidFill>
                  <a:schemeClr val="tx1"/>
                </a:solidFill>
                <a:latin typeface="Arial" panose="020B0604020202020204" pitchFamily="34" charset="0"/>
                <a:cs typeface="Arial" panose="020B0604020202020204" pitchFamily="34" charset="0"/>
              </a:rPr>
              <a:t>Wound healing is impaired</a:t>
            </a:r>
          </a:p>
          <a:p>
            <a:pPr>
              <a:lnSpc>
                <a:spcPct val="170000"/>
              </a:lnSpc>
            </a:pPr>
            <a:r>
              <a:rPr lang="en-US" sz="3300" dirty="0">
                <a:solidFill>
                  <a:schemeClr val="tx1"/>
                </a:solidFill>
                <a:latin typeface="Arial" panose="020B0604020202020204" pitchFamily="34" charset="0"/>
                <a:cs typeface="Arial" panose="020B0604020202020204" pitchFamily="34" charset="0"/>
              </a:rPr>
              <a:t>Peptic ulcer</a:t>
            </a:r>
          </a:p>
          <a:p>
            <a:pPr>
              <a:lnSpc>
                <a:spcPct val="170000"/>
              </a:lnSpc>
            </a:pPr>
            <a:r>
              <a:rPr lang="en-US" sz="3300" dirty="0">
                <a:solidFill>
                  <a:schemeClr val="tx1"/>
                </a:solidFill>
                <a:latin typeface="Arial" panose="020B0604020202020204" pitchFamily="34" charset="0"/>
                <a:cs typeface="Arial" panose="020B0604020202020204" pitchFamily="34" charset="0"/>
              </a:rPr>
              <a:t>Acute psychosis, depression</a:t>
            </a:r>
          </a:p>
          <a:p>
            <a:pPr>
              <a:lnSpc>
                <a:spcPct val="170000"/>
              </a:lnSpc>
            </a:pPr>
            <a:r>
              <a:rPr lang="en-US" sz="3300" dirty="0" err="1">
                <a:solidFill>
                  <a:schemeClr val="tx1"/>
                </a:solidFill>
                <a:latin typeface="Arial" panose="020B0604020202020204" pitchFamily="34" charset="0"/>
                <a:cs typeface="Arial" panose="020B0604020202020204" pitchFamily="34" charset="0"/>
              </a:rPr>
              <a:t>Subcapsular</a:t>
            </a:r>
            <a:r>
              <a:rPr lang="en-US" sz="3300" dirty="0">
                <a:solidFill>
                  <a:schemeClr val="tx1"/>
                </a:solidFill>
                <a:latin typeface="Arial" panose="020B0604020202020204" pitchFamily="34" charset="0"/>
                <a:cs typeface="Arial" panose="020B0604020202020204" pitchFamily="34" charset="0"/>
              </a:rPr>
              <a:t> cataracts</a:t>
            </a:r>
          </a:p>
          <a:p>
            <a:pPr>
              <a:lnSpc>
                <a:spcPct val="170000"/>
              </a:lnSpc>
            </a:pPr>
            <a:r>
              <a:rPr lang="en-US" sz="3300" dirty="0">
                <a:solidFill>
                  <a:schemeClr val="tx1"/>
                </a:solidFill>
                <a:latin typeface="Arial" panose="020B0604020202020204" pitchFamily="34" charset="0"/>
                <a:cs typeface="Arial" panose="020B0604020202020204" pitchFamily="34" charset="0"/>
              </a:rPr>
              <a:t>Growth suppression</a:t>
            </a:r>
          </a:p>
          <a:p>
            <a:pPr>
              <a:lnSpc>
                <a:spcPct val="170000"/>
              </a:lnSpc>
            </a:pPr>
            <a:r>
              <a:rPr lang="en-US" sz="3300" dirty="0">
                <a:solidFill>
                  <a:schemeClr val="tx1"/>
                </a:solidFill>
                <a:latin typeface="Arial" panose="020B0604020202020204" pitchFamily="34" charset="0"/>
                <a:cs typeface="Arial" panose="020B0604020202020204" pitchFamily="34" charset="0"/>
              </a:rPr>
              <a:t>Hypertension</a:t>
            </a:r>
          </a:p>
          <a:p>
            <a:pPr>
              <a:lnSpc>
                <a:spcPct val="170000"/>
              </a:lnSpc>
            </a:pPr>
            <a:r>
              <a:rPr lang="en-US" sz="3300" dirty="0">
                <a:solidFill>
                  <a:schemeClr val="tx1"/>
                </a:solidFill>
                <a:latin typeface="Arial" panose="020B0604020202020204" pitchFamily="34" charset="0"/>
                <a:cs typeface="Arial" panose="020B0604020202020204" pitchFamily="34" charset="0"/>
              </a:rPr>
              <a:t>Adrenal suppression.</a:t>
            </a:r>
            <a:endParaRPr lang="en-US" sz="2800" dirty="0">
              <a:latin typeface="Arial" panose="020B0604020202020204" pitchFamily="34" charset="0"/>
              <a:cs typeface="Arial" panose="020B0604020202020204" pitchFamily="34" charset="0"/>
            </a:endParaRPr>
          </a:p>
        </p:txBody>
      </p:sp>
      <p:sp>
        <p:nvSpPr>
          <p:cNvPr id="2" name="Slide Number Placeholder 1"/>
          <p:cNvSpPr>
            <a:spLocks noGrp="1"/>
          </p:cNvSpPr>
          <p:nvPr>
            <p:ph type="sldNum" sz="quarter" idx="12"/>
          </p:nvPr>
        </p:nvSpPr>
        <p:spPr/>
        <p:txBody>
          <a:bodyPr/>
          <a:lstStyle/>
          <a:p>
            <a:fld id="{3C6E9D76-D293-4F90-A411-38BF9142FEDD}" type="slidenum">
              <a:rPr lang="en-US" smtClean="0"/>
              <a:t>24</a:t>
            </a:fld>
            <a:endParaRPr lang="en-US"/>
          </a:p>
        </p:txBody>
      </p:sp>
    </p:spTree>
    <p:extLst>
      <p:ext uri="{BB962C8B-B14F-4D97-AF65-F5344CB8AC3E}">
        <p14:creationId xmlns:p14="http://schemas.microsoft.com/office/powerpoint/2010/main" val="390565781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5364" y="329107"/>
            <a:ext cx="10515600" cy="6133171"/>
          </a:xfrm>
        </p:spPr>
        <p:txBody>
          <a:bodyPr>
            <a:normAutofit/>
          </a:bodyPr>
          <a:lstStyle/>
          <a:p>
            <a:pPr marL="0" indent="0">
              <a:lnSpc>
                <a:spcPct val="150000"/>
              </a:lnSpc>
              <a:buNone/>
            </a:pPr>
            <a:r>
              <a:rPr lang="en-US" sz="2800" b="1" dirty="0">
                <a:solidFill>
                  <a:srgbClr val="FF0000"/>
                </a:solidFill>
                <a:latin typeface="Arial" panose="020B0604020202020204" pitchFamily="34" charset="0"/>
                <a:cs typeface="Arial" panose="020B0604020202020204" pitchFamily="34" charset="0"/>
              </a:rPr>
              <a:t>Methods for minimizing these toxicities include</a:t>
            </a:r>
          </a:p>
          <a:p>
            <a:pPr>
              <a:lnSpc>
                <a:spcPct val="150000"/>
              </a:lnSpc>
            </a:pPr>
            <a:r>
              <a:rPr lang="en-US" sz="2800" dirty="0">
                <a:solidFill>
                  <a:schemeClr val="tx1"/>
                </a:solidFill>
                <a:latin typeface="Arial" panose="020B0604020202020204" pitchFamily="34" charset="0"/>
                <a:cs typeface="Arial" panose="020B0604020202020204" pitchFamily="34" charset="0"/>
              </a:rPr>
              <a:t>Local application (</a:t>
            </a:r>
            <a:r>
              <a:rPr lang="en-US" sz="2800" dirty="0" err="1">
                <a:solidFill>
                  <a:schemeClr val="tx1"/>
                </a:solidFill>
                <a:latin typeface="Arial" panose="020B0604020202020204" pitchFamily="34" charset="0"/>
                <a:cs typeface="Arial" panose="020B0604020202020204" pitchFamily="34" charset="0"/>
              </a:rPr>
              <a:t>e.g</a:t>
            </a:r>
            <a:r>
              <a:rPr lang="en-US" sz="2800" dirty="0">
                <a:solidFill>
                  <a:schemeClr val="tx1"/>
                </a:solidFill>
                <a:latin typeface="Arial" panose="020B0604020202020204" pitchFamily="34" charset="0"/>
                <a:cs typeface="Arial" panose="020B0604020202020204" pitchFamily="34" charset="0"/>
              </a:rPr>
              <a:t>, aerosol for asthma)</a:t>
            </a:r>
          </a:p>
          <a:p>
            <a:pPr>
              <a:lnSpc>
                <a:spcPct val="150000"/>
              </a:lnSpc>
            </a:pPr>
            <a:r>
              <a:rPr lang="en-US" sz="2800" dirty="0">
                <a:solidFill>
                  <a:schemeClr val="tx1"/>
                </a:solidFill>
                <a:latin typeface="Arial" panose="020B0604020202020204" pitchFamily="34" charset="0"/>
                <a:cs typeface="Arial" panose="020B0604020202020204" pitchFamily="34" charset="0"/>
              </a:rPr>
              <a:t> Alternate day therapy (to reduce pituitary suppression)</a:t>
            </a:r>
          </a:p>
          <a:p>
            <a:pPr>
              <a:lnSpc>
                <a:spcPct val="150000"/>
              </a:lnSpc>
            </a:pPr>
            <a:r>
              <a:rPr lang="en-US" sz="2800" dirty="0">
                <a:solidFill>
                  <a:schemeClr val="tx1"/>
                </a:solidFill>
                <a:latin typeface="Arial" panose="020B0604020202020204" pitchFamily="34" charset="0"/>
                <a:cs typeface="Arial" panose="020B0604020202020204" pitchFamily="34" charset="0"/>
              </a:rPr>
              <a:t>Tapering the dose soon after achieving a therapeutic response</a:t>
            </a:r>
          </a:p>
          <a:p>
            <a:pPr>
              <a:lnSpc>
                <a:spcPct val="150000"/>
              </a:lnSpc>
            </a:pPr>
            <a:r>
              <a:rPr lang="en-US" sz="2800" dirty="0">
                <a:solidFill>
                  <a:schemeClr val="tx1"/>
                </a:solidFill>
                <a:latin typeface="Arial" panose="020B0604020202020204" pitchFamily="34" charset="0"/>
                <a:cs typeface="Arial" panose="020B0604020202020204" pitchFamily="34" charset="0"/>
              </a:rPr>
              <a:t>To avoid adrenal insufficiency in patients who have had long term therapy, </a:t>
            </a:r>
            <a:r>
              <a:rPr lang="en-US" sz="2800" b="1" dirty="0">
                <a:solidFill>
                  <a:schemeClr val="tx1"/>
                </a:solidFill>
                <a:latin typeface="Arial" panose="020B0604020202020204" pitchFamily="34" charset="0"/>
                <a:cs typeface="Arial" panose="020B0604020202020204" pitchFamily="34" charset="0"/>
              </a:rPr>
              <a:t>additional stress doses </a:t>
            </a:r>
            <a:r>
              <a:rPr lang="en-US" sz="2800" dirty="0">
                <a:solidFill>
                  <a:schemeClr val="tx1"/>
                </a:solidFill>
                <a:latin typeface="Arial" panose="020B0604020202020204" pitchFamily="34" charset="0"/>
                <a:cs typeface="Arial" panose="020B0604020202020204" pitchFamily="34" charset="0"/>
              </a:rPr>
              <a:t>may need to be given during serious illness, or before major surgery.</a:t>
            </a:r>
          </a:p>
          <a:p>
            <a:pPr>
              <a:lnSpc>
                <a:spcPct val="150000"/>
              </a:lnSpc>
            </a:pPr>
            <a:endParaRPr lang="en-US" sz="2800" dirty="0">
              <a:solidFill>
                <a:schemeClr val="tx1"/>
              </a:solidFill>
              <a:latin typeface="Arial" panose="020B0604020202020204" pitchFamily="34" charset="0"/>
              <a:cs typeface="Arial" panose="020B0604020202020204" pitchFamily="34" charset="0"/>
            </a:endParaRPr>
          </a:p>
          <a:p>
            <a:pPr>
              <a:lnSpc>
                <a:spcPct val="150000"/>
              </a:lnSpc>
            </a:pPr>
            <a:endParaRPr lang="en-US" sz="2800" dirty="0">
              <a:latin typeface="Arial" panose="020B0604020202020204" pitchFamily="34" charset="0"/>
              <a:cs typeface="Arial" panose="020B0604020202020204" pitchFamily="34" charset="0"/>
            </a:endParaRPr>
          </a:p>
        </p:txBody>
      </p:sp>
      <p:sp>
        <p:nvSpPr>
          <p:cNvPr id="2" name="Slide Number Placeholder 1"/>
          <p:cNvSpPr>
            <a:spLocks noGrp="1"/>
          </p:cNvSpPr>
          <p:nvPr>
            <p:ph type="sldNum" sz="quarter" idx="12"/>
          </p:nvPr>
        </p:nvSpPr>
        <p:spPr/>
        <p:txBody>
          <a:bodyPr/>
          <a:lstStyle/>
          <a:p>
            <a:fld id="{3C6E9D76-D293-4F90-A411-38BF9142FEDD}" type="slidenum">
              <a:rPr lang="en-US" smtClean="0"/>
              <a:t>25</a:t>
            </a:fld>
            <a:endParaRPr lang="en-US"/>
          </a:p>
        </p:txBody>
      </p:sp>
    </p:spTree>
    <p:extLst>
      <p:ext uri="{BB962C8B-B14F-4D97-AF65-F5344CB8AC3E}">
        <p14:creationId xmlns:p14="http://schemas.microsoft.com/office/powerpoint/2010/main" val="69283604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6906" y="0"/>
            <a:ext cx="10058400" cy="6722076"/>
          </a:xfrm>
        </p:spPr>
        <p:txBody>
          <a:bodyPr>
            <a:normAutofit fontScale="77500" lnSpcReduction="20000"/>
          </a:bodyPr>
          <a:lstStyle/>
          <a:p>
            <a:pPr marL="0" indent="0">
              <a:lnSpc>
                <a:spcPct val="160000"/>
              </a:lnSpc>
              <a:buNone/>
            </a:pPr>
            <a:r>
              <a:rPr lang="en-US" sz="2800" b="1" dirty="0">
                <a:solidFill>
                  <a:srgbClr val="00B0F0"/>
                </a:solidFill>
                <a:latin typeface="Arial" panose="020B0604020202020204" pitchFamily="34" charset="0"/>
                <a:cs typeface="Arial" panose="020B0604020202020204" pitchFamily="34" charset="0"/>
              </a:rPr>
              <a:t> Mineralocorticoids:</a:t>
            </a:r>
          </a:p>
          <a:p>
            <a:pPr marL="0" indent="0">
              <a:lnSpc>
                <a:spcPct val="160000"/>
              </a:lnSpc>
              <a:buNone/>
            </a:pPr>
            <a:r>
              <a:rPr lang="en-US" sz="2800" b="1" dirty="0">
                <a:solidFill>
                  <a:srgbClr val="7030A0"/>
                </a:solidFill>
                <a:latin typeface="Arial" panose="020B0604020202020204" pitchFamily="34" charset="0"/>
                <a:cs typeface="Arial" panose="020B0604020202020204" pitchFamily="34" charset="0"/>
              </a:rPr>
              <a:t>  A. Aldosterone:</a:t>
            </a:r>
          </a:p>
          <a:p>
            <a:pPr>
              <a:lnSpc>
                <a:spcPct val="160000"/>
              </a:lnSpc>
            </a:pPr>
            <a:r>
              <a:rPr lang="en-US" sz="2800" dirty="0">
                <a:latin typeface="Arial" panose="020B0604020202020204" pitchFamily="34" charset="0"/>
                <a:cs typeface="Arial" panose="020B0604020202020204" pitchFamily="34" charset="0"/>
              </a:rPr>
              <a:t> </a:t>
            </a:r>
            <a:r>
              <a:rPr lang="en-US" sz="2800" dirty="0">
                <a:solidFill>
                  <a:schemeClr val="tx1"/>
                </a:solidFill>
                <a:latin typeface="Arial" panose="020B0604020202020204" pitchFamily="34" charset="0"/>
                <a:cs typeface="Arial" panose="020B0604020202020204" pitchFamily="34" charset="0"/>
              </a:rPr>
              <a:t>The major </a:t>
            </a:r>
            <a:r>
              <a:rPr lang="en-US" sz="2800" b="1" dirty="0">
                <a:solidFill>
                  <a:schemeClr val="tx1"/>
                </a:solidFill>
                <a:latin typeface="Arial" panose="020B0604020202020204" pitchFamily="34" charset="0"/>
                <a:cs typeface="Arial" panose="020B0604020202020204" pitchFamily="34" charset="0"/>
              </a:rPr>
              <a:t>natural</a:t>
            </a:r>
            <a:r>
              <a:rPr lang="en-US" sz="2800" dirty="0">
                <a:solidFill>
                  <a:schemeClr val="tx1"/>
                </a:solidFill>
                <a:latin typeface="Arial" panose="020B0604020202020204" pitchFamily="34" charset="0"/>
                <a:cs typeface="Arial" panose="020B0604020202020204" pitchFamily="34" charset="0"/>
              </a:rPr>
              <a:t> mineralocorticoid in human.</a:t>
            </a:r>
          </a:p>
          <a:p>
            <a:pPr>
              <a:lnSpc>
                <a:spcPct val="160000"/>
              </a:lnSpc>
            </a:pPr>
            <a:r>
              <a:rPr lang="en-US" sz="2800" dirty="0">
                <a:solidFill>
                  <a:schemeClr val="tx1"/>
                </a:solidFill>
                <a:latin typeface="Arial" panose="020B0604020202020204" pitchFamily="34" charset="0"/>
                <a:cs typeface="Arial" panose="020B0604020202020204" pitchFamily="34" charset="0"/>
              </a:rPr>
              <a:t>Aldosterone is the main salt-retaining hormone, promotes Na reabsorption, K excretion, in the distal convoluted tubule &amp; thus it is very important in the regulation of blood volume &amp; blood pressure. Its secretion is regulated by ACTH &amp; by the renin-angiotensin system.</a:t>
            </a:r>
          </a:p>
          <a:p>
            <a:pPr>
              <a:lnSpc>
                <a:spcPct val="160000"/>
              </a:lnSpc>
            </a:pPr>
            <a:r>
              <a:rPr lang="en-US" sz="2800" dirty="0">
                <a:solidFill>
                  <a:schemeClr val="tx1"/>
                </a:solidFill>
                <a:latin typeface="Arial" panose="020B0604020202020204" pitchFamily="34" charset="0"/>
                <a:cs typeface="Arial" panose="020B0604020202020204" pitchFamily="34" charset="0"/>
              </a:rPr>
              <a:t>Aldosterone has short half life &amp; little glucocorticoid activity.  </a:t>
            </a:r>
          </a:p>
          <a:p>
            <a:pPr marL="0" indent="0">
              <a:lnSpc>
                <a:spcPct val="160000"/>
              </a:lnSpc>
              <a:buNone/>
            </a:pPr>
            <a:r>
              <a:rPr lang="en-US" sz="2800" b="1" dirty="0">
                <a:solidFill>
                  <a:schemeClr val="accent2"/>
                </a:solidFill>
                <a:latin typeface="Arial" panose="020B0604020202020204" pitchFamily="34" charset="0"/>
                <a:cs typeface="Arial" panose="020B0604020202020204" pitchFamily="34" charset="0"/>
              </a:rPr>
              <a:t> </a:t>
            </a:r>
            <a:r>
              <a:rPr lang="en-US" sz="2800" b="1" dirty="0">
                <a:solidFill>
                  <a:srgbClr val="FF0000"/>
                </a:solidFill>
                <a:latin typeface="Arial" panose="020B0604020202020204" pitchFamily="34" charset="0"/>
                <a:cs typeface="Arial" panose="020B0604020202020204" pitchFamily="34" charset="0"/>
              </a:rPr>
              <a:t>Mechanism of action:</a:t>
            </a:r>
          </a:p>
          <a:p>
            <a:pPr marL="0" indent="0">
              <a:lnSpc>
                <a:spcPct val="160000"/>
              </a:lnSpc>
              <a:buNone/>
            </a:pPr>
            <a:r>
              <a:rPr lang="en-US" sz="2800" dirty="0">
                <a:latin typeface="Arial" panose="020B0604020202020204" pitchFamily="34" charset="0"/>
                <a:cs typeface="Arial" panose="020B0604020202020204" pitchFamily="34" charset="0"/>
              </a:rPr>
              <a:t>  </a:t>
            </a:r>
            <a:r>
              <a:rPr lang="en-US" sz="2800" dirty="0">
                <a:solidFill>
                  <a:schemeClr val="tx1"/>
                </a:solidFill>
                <a:latin typeface="Arial" panose="020B0604020202020204" pitchFamily="34" charset="0"/>
                <a:cs typeface="Arial" panose="020B0604020202020204" pitchFamily="34" charset="0"/>
              </a:rPr>
              <a:t>Same as that of glucocorticoids.</a:t>
            </a:r>
          </a:p>
          <a:p>
            <a:pPr marL="0" indent="0">
              <a:lnSpc>
                <a:spcPct val="160000"/>
              </a:lnSpc>
              <a:buNone/>
            </a:pPr>
            <a:r>
              <a:rPr lang="en-US" sz="2800" b="1" dirty="0">
                <a:solidFill>
                  <a:schemeClr val="tx1"/>
                </a:solidFill>
                <a:latin typeface="Arial" panose="020B0604020202020204" pitchFamily="34" charset="0"/>
                <a:cs typeface="Arial" panose="020B0604020202020204" pitchFamily="34" charset="0"/>
              </a:rPr>
              <a:t>Fludrocortisone</a:t>
            </a:r>
            <a:r>
              <a:rPr lang="en-US" sz="2800" dirty="0">
                <a:solidFill>
                  <a:schemeClr val="tx1"/>
                </a:solidFill>
                <a:latin typeface="Arial" panose="020B0604020202020204" pitchFamily="34" charset="0"/>
                <a:cs typeface="Arial" panose="020B0604020202020204" pitchFamily="34" charset="0"/>
              </a:rPr>
              <a:t> is favored for </a:t>
            </a:r>
            <a:r>
              <a:rPr lang="en-US" sz="2800" u="sng" dirty="0">
                <a:solidFill>
                  <a:schemeClr val="tx1"/>
                </a:solidFill>
                <a:latin typeface="Arial" panose="020B0604020202020204" pitchFamily="34" charset="0"/>
                <a:cs typeface="Arial" panose="020B0604020202020204" pitchFamily="34" charset="0"/>
              </a:rPr>
              <a:t>replacement therapy</a:t>
            </a:r>
            <a:r>
              <a:rPr lang="en-US" sz="2800" dirty="0">
                <a:solidFill>
                  <a:schemeClr val="tx1"/>
                </a:solidFill>
                <a:latin typeface="Arial" panose="020B0604020202020204" pitchFamily="34" charset="0"/>
                <a:cs typeface="Arial" panose="020B0604020202020204" pitchFamily="34" charset="0"/>
              </a:rPr>
              <a:t> after </a:t>
            </a:r>
            <a:r>
              <a:rPr lang="en-US" sz="2800" dirty="0" err="1">
                <a:solidFill>
                  <a:schemeClr val="tx1"/>
                </a:solidFill>
                <a:latin typeface="Arial" panose="020B0604020202020204" pitchFamily="34" charset="0"/>
                <a:cs typeface="Arial" panose="020B0604020202020204" pitchFamily="34" charset="0"/>
              </a:rPr>
              <a:t>adrenalectomy</a:t>
            </a:r>
            <a:r>
              <a:rPr lang="en-US" sz="2800" dirty="0">
                <a:solidFill>
                  <a:schemeClr val="tx1"/>
                </a:solidFill>
                <a:latin typeface="Arial" panose="020B0604020202020204" pitchFamily="34" charset="0"/>
                <a:cs typeface="Arial" panose="020B0604020202020204" pitchFamily="34" charset="0"/>
              </a:rPr>
              <a:t> &amp; in other conditions in which mineralocorticoid therapy is needed. </a:t>
            </a:r>
          </a:p>
          <a:p>
            <a:pPr marL="0" indent="0">
              <a:buNone/>
            </a:pPr>
            <a:endParaRPr lang="en-US" sz="2800" dirty="0">
              <a:latin typeface="Arial" panose="020B0604020202020204" pitchFamily="34" charset="0"/>
              <a:cs typeface="Arial" panose="020B0604020202020204" pitchFamily="34" charset="0"/>
            </a:endParaRPr>
          </a:p>
          <a:p>
            <a:endParaRPr lang="en-US" sz="2800" dirty="0">
              <a:latin typeface="Arial" panose="020B0604020202020204" pitchFamily="34" charset="0"/>
              <a:cs typeface="Arial" panose="020B0604020202020204" pitchFamily="34" charset="0"/>
            </a:endParaRPr>
          </a:p>
          <a:p>
            <a:endParaRPr lang="en-US" sz="2800" dirty="0">
              <a:latin typeface="Arial" panose="020B0604020202020204" pitchFamily="34" charset="0"/>
              <a:cs typeface="Arial" panose="020B0604020202020204" pitchFamily="34" charset="0"/>
            </a:endParaRPr>
          </a:p>
          <a:p>
            <a:endParaRPr lang="en-US" sz="2800" dirty="0">
              <a:latin typeface="Arial" panose="020B0604020202020204" pitchFamily="34" charset="0"/>
              <a:cs typeface="Arial" panose="020B0604020202020204" pitchFamily="34" charset="0"/>
            </a:endParaRPr>
          </a:p>
        </p:txBody>
      </p:sp>
      <p:sp>
        <p:nvSpPr>
          <p:cNvPr id="2" name="Slide Number Placeholder 1"/>
          <p:cNvSpPr>
            <a:spLocks noGrp="1"/>
          </p:cNvSpPr>
          <p:nvPr>
            <p:ph type="sldNum" sz="quarter" idx="12"/>
          </p:nvPr>
        </p:nvSpPr>
        <p:spPr/>
        <p:txBody>
          <a:bodyPr/>
          <a:lstStyle/>
          <a:p>
            <a:fld id="{3C6E9D76-D293-4F90-A411-38BF9142FEDD}" type="slidenum">
              <a:rPr lang="en-US" smtClean="0"/>
              <a:t>26</a:t>
            </a:fld>
            <a:endParaRPr lang="en-US"/>
          </a:p>
        </p:txBody>
      </p:sp>
    </p:spTree>
    <p:extLst>
      <p:ext uri="{BB962C8B-B14F-4D97-AF65-F5344CB8AC3E}">
        <p14:creationId xmlns:p14="http://schemas.microsoft.com/office/powerpoint/2010/main" val="382054660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 y="54430"/>
            <a:ext cx="10058400" cy="6643825"/>
          </a:xfrm>
        </p:spPr>
        <p:txBody>
          <a:bodyPr>
            <a:normAutofit fontScale="92500" lnSpcReduction="10000"/>
          </a:bodyPr>
          <a:lstStyle/>
          <a:p>
            <a:pPr marL="0" indent="0">
              <a:lnSpc>
                <a:spcPct val="150000"/>
              </a:lnSpc>
              <a:buNone/>
            </a:pPr>
            <a:r>
              <a:rPr lang="en-US" sz="2800" b="1" dirty="0">
                <a:solidFill>
                  <a:schemeClr val="accent2"/>
                </a:solidFill>
                <a:latin typeface="Arial" panose="020B0604020202020204" pitchFamily="34" charset="0"/>
                <a:cs typeface="Arial" panose="020B0604020202020204" pitchFamily="34" charset="0"/>
              </a:rPr>
              <a:t>  Corticosteroid Antagonists</a:t>
            </a:r>
            <a:r>
              <a:rPr lang="en-US" sz="2800" dirty="0">
                <a:solidFill>
                  <a:schemeClr val="accent2"/>
                </a:solidFill>
                <a:latin typeface="Arial" panose="020B0604020202020204" pitchFamily="34" charset="0"/>
                <a:cs typeface="Arial" panose="020B0604020202020204" pitchFamily="34" charset="0"/>
              </a:rPr>
              <a:t>:</a:t>
            </a:r>
          </a:p>
          <a:p>
            <a:pPr marL="0" indent="0">
              <a:lnSpc>
                <a:spcPct val="150000"/>
              </a:lnSpc>
              <a:buNone/>
            </a:pPr>
            <a:r>
              <a:rPr lang="en-US" sz="2800" b="1" dirty="0">
                <a:latin typeface="Arial" panose="020B0604020202020204" pitchFamily="34" charset="0"/>
                <a:cs typeface="Arial" panose="020B0604020202020204" pitchFamily="34" charset="0"/>
              </a:rPr>
              <a:t>  </a:t>
            </a:r>
            <a:r>
              <a:rPr lang="en-US" sz="2800" b="1" dirty="0">
                <a:solidFill>
                  <a:schemeClr val="tx1"/>
                </a:solidFill>
                <a:latin typeface="Arial" panose="020B0604020202020204" pitchFamily="34" charset="0"/>
                <a:cs typeface="Arial" panose="020B0604020202020204" pitchFamily="34" charset="0"/>
              </a:rPr>
              <a:t>A. Receptor Antagonists</a:t>
            </a:r>
          </a:p>
          <a:p>
            <a:pPr marL="0" indent="0">
              <a:lnSpc>
                <a:spcPct val="150000"/>
              </a:lnSpc>
              <a:buNone/>
            </a:pPr>
            <a:endParaRPr lang="en-US" sz="1200" b="1" dirty="0">
              <a:solidFill>
                <a:schemeClr val="tx1"/>
              </a:solidFill>
              <a:latin typeface="Arial" panose="020B0604020202020204" pitchFamily="34" charset="0"/>
              <a:cs typeface="Arial" panose="020B0604020202020204" pitchFamily="34" charset="0"/>
            </a:endParaRPr>
          </a:p>
          <a:p>
            <a:pPr>
              <a:lnSpc>
                <a:spcPct val="150000"/>
              </a:lnSpc>
            </a:pPr>
            <a:r>
              <a:rPr lang="en-US" sz="2800" b="1" dirty="0">
                <a:solidFill>
                  <a:schemeClr val="tx1"/>
                </a:solidFill>
                <a:latin typeface="Arial" panose="020B0604020202020204" pitchFamily="34" charset="0"/>
                <a:cs typeface="Arial" panose="020B0604020202020204" pitchFamily="34" charset="0"/>
              </a:rPr>
              <a:t>Spironolactone </a:t>
            </a:r>
            <a:r>
              <a:rPr lang="en-US" sz="2800" dirty="0">
                <a:solidFill>
                  <a:schemeClr val="tx1"/>
                </a:solidFill>
                <a:latin typeface="Arial" panose="020B0604020202020204" pitchFamily="34" charset="0"/>
                <a:cs typeface="Arial" panose="020B0604020202020204" pitchFamily="34" charset="0"/>
              </a:rPr>
              <a:t>(</a:t>
            </a:r>
            <a:r>
              <a:rPr lang="en-US" sz="2800" u="sng" dirty="0">
                <a:solidFill>
                  <a:schemeClr val="tx1"/>
                </a:solidFill>
                <a:latin typeface="Arial" panose="020B0604020202020204" pitchFamily="34" charset="0"/>
                <a:cs typeface="Arial" panose="020B0604020202020204" pitchFamily="34" charset="0"/>
              </a:rPr>
              <a:t>mineralocorticoid</a:t>
            </a:r>
            <a:r>
              <a:rPr lang="en-US" sz="2800" dirty="0">
                <a:solidFill>
                  <a:schemeClr val="tx1"/>
                </a:solidFill>
                <a:latin typeface="Arial" panose="020B0604020202020204" pitchFamily="34" charset="0"/>
                <a:cs typeface="Arial" panose="020B0604020202020204" pitchFamily="34" charset="0"/>
              </a:rPr>
              <a:t> antagonist &amp; K-sparing diuretic)</a:t>
            </a:r>
          </a:p>
          <a:p>
            <a:pPr marL="0" indent="0">
              <a:lnSpc>
                <a:spcPct val="150000"/>
              </a:lnSpc>
              <a:buNone/>
            </a:pPr>
            <a:r>
              <a:rPr lang="en-US" sz="2800" dirty="0">
                <a:solidFill>
                  <a:schemeClr val="tx1"/>
                </a:solidFill>
                <a:latin typeface="Arial" panose="020B0604020202020204" pitchFamily="34" charset="0"/>
                <a:cs typeface="Arial" panose="020B0604020202020204" pitchFamily="34" charset="0"/>
              </a:rPr>
              <a:t>    antagonists of aldosterone at its receptor, used in the treatment of primary </a:t>
            </a:r>
            <a:r>
              <a:rPr lang="en-US" sz="2800" dirty="0" err="1">
                <a:solidFill>
                  <a:schemeClr val="tx1"/>
                </a:solidFill>
                <a:latin typeface="Arial" panose="020B0604020202020204" pitchFamily="34" charset="0"/>
                <a:cs typeface="Arial" panose="020B0604020202020204" pitchFamily="34" charset="0"/>
              </a:rPr>
              <a:t>aldosteronism</a:t>
            </a:r>
            <a:endParaRPr lang="en-US" sz="2800" dirty="0">
              <a:solidFill>
                <a:schemeClr val="tx1"/>
              </a:solidFill>
              <a:latin typeface="Arial" panose="020B0604020202020204" pitchFamily="34" charset="0"/>
              <a:cs typeface="Arial" panose="020B0604020202020204" pitchFamily="34" charset="0"/>
            </a:endParaRPr>
          </a:p>
          <a:p>
            <a:pPr marL="0" indent="0">
              <a:lnSpc>
                <a:spcPct val="150000"/>
              </a:lnSpc>
              <a:buNone/>
            </a:pPr>
            <a:endParaRPr lang="en-US" sz="1300" dirty="0">
              <a:solidFill>
                <a:schemeClr val="tx1"/>
              </a:solidFill>
              <a:latin typeface="Arial" panose="020B0604020202020204" pitchFamily="34" charset="0"/>
              <a:cs typeface="Arial" panose="020B0604020202020204" pitchFamily="34" charset="0"/>
            </a:endParaRPr>
          </a:p>
          <a:p>
            <a:pPr>
              <a:lnSpc>
                <a:spcPct val="150000"/>
              </a:lnSpc>
            </a:pPr>
            <a:r>
              <a:rPr lang="en-US" sz="2800" b="1" dirty="0">
                <a:solidFill>
                  <a:schemeClr val="tx1"/>
                </a:solidFill>
                <a:latin typeface="Arial" panose="020B0604020202020204" pitchFamily="34" charset="0"/>
                <a:cs typeface="Arial" panose="020B0604020202020204" pitchFamily="34" charset="0"/>
              </a:rPr>
              <a:t>Mifepristone:</a:t>
            </a:r>
          </a:p>
          <a:p>
            <a:pPr marL="0" indent="0">
              <a:lnSpc>
                <a:spcPct val="150000"/>
              </a:lnSpc>
              <a:buNone/>
            </a:pPr>
            <a:r>
              <a:rPr lang="en-US" sz="2800" dirty="0">
                <a:solidFill>
                  <a:schemeClr val="tx1"/>
                </a:solidFill>
                <a:latin typeface="Arial" panose="020B0604020202020204" pitchFamily="34" charset="0"/>
                <a:cs typeface="Arial" panose="020B0604020202020204" pitchFamily="34" charset="0"/>
              </a:rPr>
              <a:t>   A competitive inhibitor of </a:t>
            </a:r>
            <a:r>
              <a:rPr lang="en-US" sz="2800" u="sng" dirty="0">
                <a:solidFill>
                  <a:schemeClr val="tx1"/>
                </a:solidFill>
                <a:latin typeface="Arial" panose="020B0604020202020204" pitchFamily="34" charset="0"/>
                <a:cs typeface="Arial" panose="020B0604020202020204" pitchFamily="34" charset="0"/>
              </a:rPr>
              <a:t>glucocorticoid</a:t>
            </a:r>
            <a:r>
              <a:rPr lang="en-US" sz="2800" dirty="0">
                <a:solidFill>
                  <a:schemeClr val="tx1"/>
                </a:solidFill>
                <a:latin typeface="Arial" panose="020B0604020202020204" pitchFamily="34" charset="0"/>
                <a:cs typeface="Arial" panose="020B0604020202020204" pitchFamily="34" charset="0"/>
              </a:rPr>
              <a:t> receptors &amp;</a:t>
            </a:r>
          </a:p>
          <a:p>
            <a:pPr marL="0" indent="0">
              <a:lnSpc>
                <a:spcPct val="150000"/>
              </a:lnSpc>
              <a:buNone/>
            </a:pPr>
            <a:r>
              <a:rPr lang="en-US" sz="2800" dirty="0">
                <a:solidFill>
                  <a:schemeClr val="tx1"/>
                </a:solidFill>
                <a:latin typeface="Arial" panose="020B0604020202020204" pitchFamily="34" charset="0"/>
                <a:cs typeface="Arial" panose="020B0604020202020204" pitchFamily="34" charset="0"/>
              </a:rPr>
              <a:t>   useful in the treatment of Cushing's syndrome.</a:t>
            </a:r>
          </a:p>
          <a:p>
            <a:pPr marL="0" indent="0">
              <a:lnSpc>
                <a:spcPct val="150000"/>
              </a:lnSpc>
              <a:buNone/>
            </a:pPr>
            <a:endParaRPr lang="en-US" sz="2800" dirty="0">
              <a:latin typeface="Arial" panose="020B0604020202020204" pitchFamily="34" charset="0"/>
              <a:cs typeface="Arial" panose="020B0604020202020204" pitchFamily="34" charset="0"/>
            </a:endParaRPr>
          </a:p>
        </p:txBody>
      </p:sp>
      <p:sp>
        <p:nvSpPr>
          <p:cNvPr id="2" name="Slide Number Placeholder 1"/>
          <p:cNvSpPr>
            <a:spLocks noGrp="1"/>
          </p:cNvSpPr>
          <p:nvPr>
            <p:ph type="sldNum" sz="quarter" idx="12"/>
          </p:nvPr>
        </p:nvSpPr>
        <p:spPr/>
        <p:txBody>
          <a:bodyPr/>
          <a:lstStyle/>
          <a:p>
            <a:fld id="{3C6E9D76-D293-4F90-A411-38BF9142FEDD}" type="slidenum">
              <a:rPr lang="en-US" smtClean="0"/>
              <a:t>27</a:t>
            </a:fld>
            <a:endParaRPr lang="en-US"/>
          </a:p>
        </p:txBody>
      </p:sp>
    </p:spTree>
    <p:extLst>
      <p:ext uri="{BB962C8B-B14F-4D97-AF65-F5344CB8AC3E}">
        <p14:creationId xmlns:p14="http://schemas.microsoft.com/office/powerpoint/2010/main" val="154892353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8953" y="387179"/>
            <a:ext cx="10058400" cy="6196600"/>
          </a:xfrm>
        </p:spPr>
        <p:txBody>
          <a:bodyPr>
            <a:normAutofit/>
          </a:bodyPr>
          <a:lstStyle/>
          <a:p>
            <a:pPr marL="0" indent="0">
              <a:lnSpc>
                <a:spcPct val="150000"/>
              </a:lnSpc>
              <a:buNone/>
            </a:pPr>
            <a:r>
              <a:rPr lang="en-US" sz="2800" b="1" dirty="0">
                <a:latin typeface="Arial" panose="020B0604020202020204" pitchFamily="34" charset="0"/>
                <a:cs typeface="Arial" panose="020B0604020202020204" pitchFamily="34" charset="0"/>
              </a:rPr>
              <a:t>  </a:t>
            </a:r>
            <a:r>
              <a:rPr lang="en-US" sz="2800" b="1" dirty="0">
                <a:solidFill>
                  <a:schemeClr val="accent2"/>
                </a:solidFill>
                <a:latin typeface="Arial" panose="020B0604020202020204" pitchFamily="34" charset="0"/>
                <a:cs typeface="Arial" panose="020B0604020202020204" pitchFamily="34" charset="0"/>
              </a:rPr>
              <a:t>B. Synthesis inhibitors:</a:t>
            </a:r>
          </a:p>
          <a:p>
            <a:pPr marL="0" indent="0">
              <a:lnSpc>
                <a:spcPct val="150000"/>
              </a:lnSpc>
              <a:buNone/>
            </a:pPr>
            <a:endParaRPr lang="en-US" sz="1200" b="1" dirty="0">
              <a:solidFill>
                <a:schemeClr val="accent2"/>
              </a:solidFill>
              <a:latin typeface="Arial" panose="020B0604020202020204" pitchFamily="34" charset="0"/>
              <a:cs typeface="Arial" panose="020B0604020202020204" pitchFamily="34" charset="0"/>
            </a:endParaRPr>
          </a:p>
          <a:p>
            <a:pPr>
              <a:lnSpc>
                <a:spcPct val="150000"/>
              </a:lnSpc>
            </a:pPr>
            <a:r>
              <a:rPr lang="en-US" sz="2800" b="1" dirty="0">
                <a:latin typeface="Arial" panose="020B0604020202020204" pitchFamily="34" charset="0"/>
                <a:cs typeface="Arial" panose="020B0604020202020204" pitchFamily="34" charset="0"/>
              </a:rPr>
              <a:t> </a:t>
            </a:r>
            <a:r>
              <a:rPr lang="en-US" sz="2800" b="1" dirty="0">
                <a:solidFill>
                  <a:schemeClr val="tx1"/>
                </a:solidFill>
                <a:latin typeface="Arial" panose="020B0604020202020204" pitchFamily="34" charset="0"/>
                <a:cs typeface="Arial" panose="020B0604020202020204" pitchFamily="34" charset="0"/>
              </a:rPr>
              <a:t>Ketoconazole</a:t>
            </a:r>
            <a:r>
              <a:rPr lang="en-US" sz="2800" b="1" dirty="0">
                <a:latin typeface="Arial" panose="020B0604020202020204" pitchFamily="34" charset="0"/>
                <a:cs typeface="Arial" panose="020B0604020202020204" pitchFamily="34" charset="0"/>
              </a:rPr>
              <a:t> </a:t>
            </a:r>
            <a:r>
              <a:rPr lang="en-US" sz="2800" b="1" dirty="0">
                <a:solidFill>
                  <a:schemeClr val="accent4">
                    <a:lumMod val="50000"/>
                  </a:schemeClr>
                </a:solidFill>
                <a:latin typeface="Arial" panose="020B0604020202020204" pitchFamily="34" charset="0"/>
                <a:cs typeface="Arial" panose="020B0604020202020204" pitchFamily="34" charset="0"/>
              </a:rPr>
              <a:t>(anti fungal)</a:t>
            </a:r>
            <a:endParaRPr lang="en-US" sz="2800" b="1" dirty="0">
              <a:latin typeface="Arial" panose="020B0604020202020204" pitchFamily="34" charset="0"/>
              <a:cs typeface="Arial" panose="020B0604020202020204" pitchFamily="34" charset="0"/>
            </a:endParaRPr>
          </a:p>
          <a:p>
            <a:pPr marL="0" indent="0">
              <a:lnSpc>
                <a:spcPct val="150000"/>
              </a:lnSpc>
              <a:buNone/>
            </a:pPr>
            <a:r>
              <a:rPr lang="en-US" sz="2800" b="1" dirty="0">
                <a:latin typeface="Arial" panose="020B0604020202020204" pitchFamily="34" charset="0"/>
                <a:cs typeface="Arial" panose="020B0604020202020204" pitchFamily="34" charset="0"/>
              </a:rPr>
              <a:t>  </a:t>
            </a:r>
            <a:r>
              <a:rPr lang="en-US" sz="2800" b="1" dirty="0">
                <a:solidFill>
                  <a:schemeClr val="tx1"/>
                </a:solidFill>
                <a:latin typeface="Arial" panose="020B0604020202020204" pitchFamily="34" charset="0"/>
                <a:cs typeface="Arial" panose="020B0604020202020204" pitchFamily="34" charset="0"/>
              </a:rPr>
              <a:t>Clinical uses:</a:t>
            </a:r>
          </a:p>
          <a:p>
            <a:pPr marL="0" indent="0">
              <a:lnSpc>
                <a:spcPct val="150000"/>
              </a:lnSpc>
              <a:buNone/>
            </a:pPr>
            <a:r>
              <a:rPr lang="en-US" sz="2800" dirty="0">
                <a:solidFill>
                  <a:schemeClr val="tx1"/>
                </a:solidFill>
                <a:latin typeface="Arial" panose="020B0604020202020204" pitchFamily="34" charset="0"/>
                <a:cs typeface="Arial" panose="020B0604020202020204" pitchFamily="34" charset="0"/>
              </a:rPr>
              <a:t>       </a:t>
            </a:r>
            <a:r>
              <a:rPr lang="en-US" sz="2800" b="1" dirty="0">
                <a:solidFill>
                  <a:schemeClr val="tx1"/>
                </a:solidFill>
                <a:latin typeface="Arial" panose="020B0604020202020204" pitchFamily="34" charset="0"/>
                <a:cs typeface="Arial" panose="020B0604020202020204" pitchFamily="34" charset="0"/>
              </a:rPr>
              <a:t>Adrenal cancer</a:t>
            </a:r>
            <a:r>
              <a:rPr lang="en-US" sz="2800" dirty="0">
                <a:solidFill>
                  <a:schemeClr val="tx1"/>
                </a:solidFill>
                <a:latin typeface="Arial" panose="020B0604020202020204" pitchFamily="34" charset="0"/>
                <a:cs typeface="Arial" panose="020B0604020202020204" pitchFamily="34" charset="0"/>
              </a:rPr>
              <a:t>, when surgical therapy is impractical or </a:t>
            </a:r>
          </a:p>
          <a:p>
            <a:pPr marL="0" indent="0">
              <a:lnSpc>
                <a:spcPct val="150000"/>
              </a:lnSpc>
              <a:buNone/>
            </a:pPr>
            <a:r>
              <a:rPr lang="en-US" sz="2800" dirty="0">
                <a:solidFill>
                  <a:schemeClr val="tx1"/>
                </a:solidFill>
                <a:latin typeface="Arial" panose="020B0604020202020204" pitchFamily="34" charset="0"/>
                <a:cs typeface="Arial" panose="020B0604020202020204" pitchFamily="34" charset="0"/>
              </a:rPr>
              <a:t>       unsuccessful because of metastasis.</a:t>
            </a:r>
          </a:p>
        </p:txBody>
      </p:sp>
      <p:sp>
        <p:nvSpPr>
          <p:cNvPr id="2" name="Slide Number Placeholder 1"/>
          <p:cNvSpPr>
            <a:spLocks noGrp="1"/>
          </p:cNvSpPr>
          <p:nvPr>
            <p:ph type="sldNum" sz="quarter" idx="12"/>
          </p:nvPr>
        </p:nvSpPr>
        <p:spPr/>
        <p:txBody>
          <a:bodyPr/>
          <a:lstStyle/>
          <a:p>
            <a:fld id="{3C6E9D76-D293-4F90-A411-38BF9142FEDD}" type="slidenum">
              <a:rPr lang="en-US" smtClean="0"/>
              <a:t>28</a:t>
            </a:fld>
            <a:endParaRPr lang="en-US"/>
          </a:p>
        </p:txBody>
      </p:sp>
    </p:spTree>
    <p:extLst>
      <p:ext uri="{BB962C8B-B14F-4D97-AF65-F5344CB8AC3E}">
        <p14:creationId xmlns:p14="http://schemas.microsoft.com/office/powerpoint/2010/main" val="155036881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97040" y="85725"/>
            <a:ext cx="10147797" cy="6546429"/>
          </a:xfrm>
        </p:spPr>
        <p:txBody>
          <a:bodyPr>
            <a:normAutofit lnSpcReduction="10000"/>
          </a:bodyPr>
          <a:lstStyle/>
          <a:p>
            <a:pPr marL="0" indent="0">
              <a:lnSpc>
                <a:spcPct val="150000"/>
              </a:lnSpc>
              <a:buNone/>
            </a:pPr>
            <a:r>
              <a:rPr lang="en-US" sz="2800" b="1" dirty="0">
                <a:solidFill>
                  <a:schemeClr val="accent4">
                    <a:lumMod val="50000"/>
                  </a:schemeClr>
                </a:solidFill>
                <a:latin typeface="Arial" panose="020B0604020202020204" pitchFamily="34" charset="0"/>
                <a:cs typeface="Arial" panose="020B0604020202020204" pitchFamily="34" charset="0"/>
              </a:rPr>
              <a:t>Ketoconazole :</a:t>
            </a:r>
          </a:p>
          <a:p>
            <a:pPr marL="0" indent="0">
              <a:lnSpc>
                <a:spcPct val="150000"/>
              </a:lnSpc>
              <a:buNone/>
            </a:pPr>
            <a:r>
              <a:rPr lang="en-US" sz="2800" b="1" dirty="0">
                <a:solidFill>
                  <a:schemeClr val="accent2"/>
                </a:solidFill>
                <a:latin typeface="Arial" panose="020B0604020202020204" pitchFamily="34" charset="0"/>
                <a:cs typeface="Arial" panose="020B0604020202020204" pitchFamily="34" charset="0"/>
              </a:rPr>
              <a:t>Mechanism of Action: </a:t>
            </a:r>
          </a:p>
          <a:p>
            <a:pPr marL="0" indent="0">
              <a:lnSpc>
                <a:spcPct val="150000"/>
              </a:lnSpc>
              <a:buNone/>
            </a:pPr>
            <a:r>
              <a:rPr lang="en-US" sz="2800" dirty="0">
                <a:solidFill>
                  <a:schemeClr val="tx1"/>
                </a:solidFill>
                <a:latin typeface="Arial" panose="020B0604020202020204" pitchFamily="34" charset="0"/>
                <a:cs typeface="Arial" panose="020B0604020202020204" pitchFamily="34" charset="0"/>
              </a:rPr>
              <a:t>It inhibits the cytochrome p450 enzymes necessary for the synthesis of all steroids &amp; is used in a no. of conditions in which </a:t>
            </a:r>
            <a:r>
              <a:rPr lang="en-US" sz="2800" u="sng" dirty="0">
                <a:solidFill>
                  <a:schemeClr val="tx1"/>
                </a:solidFill>
                <a:latin typeface="Arial" panose="020B0604020202020204" pitchFamily="34" charset="0"/>
                <a:cs typeface="Arial" panose="020B0604020202020204" pitchFamily="34" charset="0"/>
              </a:rPr>
              <a:t>reduced steroid</a:t>
            </a:r>
            <a:r>
              <a:rPr lang="en-US" sz="2800" dirty="0">
                <a:solidFill>
                  <a:schemeClr val="tx1"/>
                </a:solidFill>
                <a:latin typeface="Arial" panose="020B0604020202020204" pitchFamily="34" charset="0"/>
                <a:cs typeface="Arial" panose="020B0604020202020204" pitchFamily="34" charset="0"/>
              </a:rPr>
              <a:t> level are desirable such as:</a:t>
            </a:r>
          </a:p>
          <a:p>
            <a:pPr marL="0" indent="0">
              <a:lnSpc>
                <a:spcPct val="150000"/>
              </a:lnSpc>
              <a:buNone/>
            </a:pPr>
            <a:r>
              <a:rPr lang="en-US" sz="2800" dirty="0">
                <a:solidFill>
                  <a:schemeClr val="tx1"/>
                </a:solidFill>
                <a:latin typeface="Arial" panose="020B0604020202020204" pitchFamily="34" charset="0"/>
                <a:cs typeface="Arial" panose="020B0604020202020204" pitchFamily="34" charset="0"/>
              </a:rPr>
              <a:t>1. Adrenal carcinoma</a:t>
            </a:r>
          </a:p>
          <a:p>
            <a:pPr marL="0" indent="0">
              <a:lnSpc>
                <a:spcPct val="150000"/>
              </a:lnSpc>
              <a:buNone/>
            </a:pPr>
            <a:r>
              <a:rPr lang="en-US" sz="2800" dirty="0">
                <a:solidFill>
                  <a:schemeClr val="tx1"/>
                </a:solidFill>
                <a:latin typeface="Arial" panose="020B0604020202020204" pitchFamily="34" charset="0"/>
                <a:cs typeface="Arial" panose="020B0604020202020204" pitchFamily="34" charset="0"/>
              </a:rPr>
              <a:t>2. </a:t>
            </a:r>
            <a:r>
              <a:rPr lang="en-US" sz="2800" dirty="0" err="1">
                <a:solidFill>
                  <a:schemeClr val="tx1"/>
                </a:solidFill>
                <a:latin typeface="Arial" panose="020B0604020202020204" pitchFamily="34" charset="0"/>
                <a:cs typeface="Arial" panose="020B0604020202020204" pitchFamily="34" charset="0"/>
              </a:rPr>
              <a:t>Hirsutism</a:t>
            </a:r>
            <a:endParaRPr lang="en-US" sz="2800" dirty="0">
              <a:solidFill>
                <a:schemeClr val="tx1"/>
              </a:solidFill>
              <a:latin typeface="Arial" panose="020B0604020202020204" pitchFamily="34" charset="0"/>
              <a:cs typeface="Arial" panose="020B0604020202020204" pitchFamily="34" charset="0"/>
            </a:endParaRPr>
          </a:p>
          <a:p>
            <a:pPr marL="0" indent="0">
              <a:lnSpc>
                <a:spcPct val="150000"/>
              </a:lnSpc>
              <a:buNone/>
            </a:pPr>
            <a:r>
              <a:rPr lang="en-US" sz="2800" dirty="0">
                <a:solidFill>
                  <a:schemeClr val="tx1"/>
                </a:solidFill>
                <a:latin typeface="Arial" panose="020B0604020202020204" pitchFamily="34" charset="0"/>
                <a:cs typeface="Arial" panose="020B0604020202020204" pitchFamily="34" charset="0"/>
              </a:rPr>
              <a:t>3. Breast cancer</a:t>
            </a:r>
          </a:p>
          <a:p>
            <a:pPr marL="0" indent="0">
              <a:lnSpc>
                <a:spcPct val="150000"/>
              </a:lnSpc>
              <a:buNone/>
            </a:pPr>
            <a:r>
              <a:rPr lang="en-US" sz="2800" dirty="0">
                <a:solidFill>
                  <a:schemeClr val="tx1"/>
                </a:solidFill>
                <a:latin typeface="Arial" panose="020B0604020202020204" pitchFamily="34" charset="0"/>
                <a:cs typeface="Arial" panose="020B0604020202020204" pitchFamily="34" charset="0"/>
              </a:rPr>
              <a:t>4. Prostate cancer.</a:t>
            </a:r>
          </a:p>
        </p:txBody>
      </p:sp>
      <p:sp>
        <p:nvSpPr>
          <p:cNvPr id="2" name="Slide Number Placeholder 1"/>
          <p:cNvSpPr>
            <a:spLocks noGrp="1"/>
          </p:cNvSpPr>
          <p:nvPr>
            <p:ph type="sldNum" sz="quarter" idx="12"/>
          </p:nvPr>
        </p:nvSpPr>
        <p:spPr/>
        <p:txBody>
          <a:bodyPr/>
          <a:lstStyle/>
          <a:p>
            <a:fld id="{3C6E9D76-D293-4F90-A411-38BF9142FEDD}" type="slidenum">
              <a:rPr lang="en-US" smtClean="0"/>
              <a:t>29</a:t>
            </a:fld>
            <a:endParaRPr lang="en-US"/>
          </a:p>
        </p:txBody>
      </p:sp>
    </p:spTree>
    <p:extLst>
      <p:ext uri="{BB962C8B-B14F-4D97-AF65-F5344CB8AC3E}">
        <p14:creationId xmlns:p14="http://schemas.microsoft.com/office/powerpoint/2010/main" val="33636486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C6E9D76-D293-4F90-A411-38BF9142FEDD}" type="slidenum">
              <a:rPr lang="en-US" smtClean="0"/>
              <a:t>3</a:t>
            </a:fld>
            <a:endParaRPr lang="en-US"/>
          </a:p>
        </p:txBody>
      </p:sp>
      <p:grpSp>
        <p:nvGrpSpPr>
          <p:cNvPr id="8" name="Group 7"/>
          <p:cNvGrpSpPr/>
          <p:nvPr/>
        </p:nvGrpSpPr>
        <p:grpSpPr>
          <a:xfrm>
            <a:off x="130002" y="1429089"/>
            <a:ext cx="9144000" cy="4977398"/>
            <a:chOff x="130002" y="1483862"/>
            <a:chExt cx="9144000" cy="4977398"/>
          </a:xfrm>
        </p:grpSpPr>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t="27060" b="953"/>
            <a:stretch/>
          </p:blipFill>
          <p:spPr>
            <a:xfrm>
              <a:off x="130002" y="1483862"/>
              <a:ext cx="9144000" cy="4942116"/>
            </a:xfrm>
            <a:prstGeom prst="rect">
              <a:avLst/>
            </a:prstGeom>
          </p:spPr>
        </p:pic>
        <p:sp>
          <p:nvSpPr>
            <p:cNvPr id="6" name="TextBox 5"/>
            <p:cNvSpPr txBox="1"/>
            <p:nvPr/>
          </p:nvSpPr>
          <p:spPr>
            <a:xfrm>
              <a:off x="8137415" y="6091928"/>
              <a:ext cx="906496" cy="369332"/>
            </a:xfrm>
            <a:prstGeom prst="rect">
              <a:avLst/>
            </a:prstGeom>
            <a:solidFill>
              <a:schemeClr val="bg1"/>
            </a:solidFill>
          </p:spPr>
          <p:txBody>
            <a:bodyPr wrap="square" rtlCol="0">
              <a:spAutoFit/>
            </a:bodyPr>
            <a:lstStyle/>
            <a:p>
              <a:endParaRPr lang="en-US" dirty="0"/>
            </a:p>
          </p:txBody>
        </p:sp>
      </p:grpSp>
      <p:sp>
        <p:nvSpPr>
          <p:cNvPr id="7" name="TextBox 6"/>
          <p:cNvSpPr txBox="1"/>
          <p:nvPr/>
        </p:nvSpPr>
        <p:spPr>
          <a:xfrm>
            <a:off x="293914" y="468085"/>
            <a:ext cx="6093305" cy="523220"/>
          </a:xfrm>
          <a:prstGeom prst="rect">
            <a:avLst/>
          </a:prstGeom>
          <a:solidFill>
            <a:schemeClr val="accent1">
              <a:lumMod val="40000"/>
              <a:lumOff val="60000"/>
            </a:schemeClr>
          </a:solidFill>
        </p:spPr>
        <p:txBody>
          <a:bodyPr wrap="square" rtlCol="0">
            <a:spAutoFit/>
          </a:bodyPr>
          <a:lstStyle/>
          <a:p>
            <a:r>
              <a:rPr lang="en-US" sz="2800" dirty="0"/>
              <a:t>Biosynthesis of adrenal hormones</a:t>
            </a:r>
          </a:p>
        </p:txBody>
      </p:sp>
    </p:spTree>
    <p:extLst>
      <p:ext uri="{BB962C8B-B14F-4D97-AF65-F5344CB8AC3E}">
        <p14:creationId xmlns:p14="http://schemas.microsoft.com/office/powerpoint/2010/main" val="6160747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0471" y="111512"/>
            <a:ext cx="10576868" cy="6746488"/>
          </a:xfrm>
        </p:spPr>
        <p:txBody>
          <a:bodyPr>
            <a:normAutofit/>
          </a:bodyPr>
          <a:lstStyle/>
          <a:p>
            <a:pPr marL="457200" lvl="1" indent="0">
              <a:lnSpc>
                <a:spcPct val="160000"/>
              </a:lnSpc>
              <a:buNone/>
            </a:pPr>
            <a:r>
              <a:rPr lang="en-US" sz="2800" b="1" dirty="0">
                <a:solidFill>
                  <a:schemeClr val="tx1"/>
                </a:solidFill>
                <a:latin typeface="Arial" panose="020B0604020202020204" pitchFamily="34" charset="0"/>
                <a:cs typeface="Arial" panose="020B0604020202020204" pitchFamily="34" charset="0"/>
              </a:rPr>
              <a:t>1.  Glucocorticoids:</a:t>
            </a:r>
          </a:p>
          <a:p>
            <a:pPr marL="457200" lvl="1" indent="0">
              <a:lnSpc>
                <a:spcPct val="160000"/>
              </a:lnSpc>
              <a:buNone/>
            </a:pPr>
            <a:r>
              <a:rPr lang="en-US" sz="2800" b="1" dirty="0">
                <a:solidFill>
                  <a:schemeClr val="tx1"/>
                </a:solidFill>
                <a:latin typeface="Arial" panose="020B0604020202020204" pitchFamily="34" charset="0"/>
                <a:cs typeface="Arial" panose="020B0604020202020204" pitchFamily="34" charset="0"/>
              </a:rPr>
              <a:t>      </a:t>
            </a:r>
            <a:r>
              <a:rPr lang="en-US" sz="2800" dirty="0">
                <a:solidFill>
                  <a:schemeClr val="tx1"/>
                </a:solidFill>
                <a:latin typeface="Arial" panose="020B0604020202020204" pitchFamily="34" charset="0"/>
                <a:cs typeface="Arial" panose="020B0604020202020204" pitchFamily="34" charset="0"/>
              </a:rPr>
              <a:t>They have important effects on intermediary metabolism, catabolism, immune responses, growth &amp; inflammation.</a:t>
            </a:r>
          </a:p>
          <a:p>
            <a:pPr marL="457200" lvl="1" indent="0">
              <a:lnSpc>
                <a:spcPct val="160000"/>
              </a:lnSpc>
              <a:buNone/>
            </a:pPr>
            <a:endParaRPr lang="en-US" sz="1300" dirty="0">
              <a:solidFill>
                <a:schemeClr val="tx1"/>
              </a:solidFill>
              <a:latin typeface="Arial" panose="020B0604020202020204" pitchFamily="34" charset="0"/>
              <a:cs typeface="Arial" panose="020B0604020202020204" pitchFamily="34" charset="0"/>
            </a:endParaRPr>
          </a:p>
          <a:p>
            <a:pPr marL="457200" lvl="1" indent="0">
              <a:lnSpc>
                <a:spcPct val="160000"/>
              </a:lnSpc>
              <a:buNone/>
            </a:pPr>
            <a:r>
              <a:rPr lang="en-US" sz="2800" b="1" dirty="0">
                <a:solidFill>
                  <a:schemeClr val="tx1"/>
                </a:solidFill>
                <a:latin typeface="Arial" panose="020B0604020202020204" pitchFamily="34" charset="0"/>
                <a:cs typeface="Arial" panose="020B0604020202020204" pitchFamily="34" charset="0"/>
              </a:rPr>
              <a:t>2.  Mineralocorticoids:</a:t>
            </a:r>
          </a:p>
          <a:p>
            <a:pPr marL="457200" lvl="1" indent="0">
              <a:lnSpc>
                <a:spcPct val="160000"/>
              </a:lnSpc>
              <a:buNone/>
            </a:pPr>
            <a:r>
              <a:rPr lang="en-US" sz="2800" dirty="0">
                <a:solidFill>
                  <a:schemeClr val="tx1"/>
                </a:solidFill>
                <a:latin typeface="Arial" panose="020B0604020202020204" pitchFamily="34" charset="0"/>
                <a:cs typeface="Arial" panose="020B0604020202020204" pitchFamily="34" charset="0"/>
              </a:rPr>
              <a:t>      They have </a:t>
            </a:r>
            <a:r>
              <a:rPr lang="en-US" sz="2800" b="1" dirty="0">
                <a:solidFill>
                  <a:schemeClr val="tx1"/>
                </a:solidFill>
                <a:latin typeface="Arial" panose="020B0604020202020204" pitchFamily="34" charset="0"/>
                <a:cs typeface="Arial" panose="020B0604020202020204" pitchFamily="34" charset="0"/>
              </a:rPr>
              <a:t>salt-retaining activity </a:t>
            </a:r>
            <a:r>
              <a:rPr lang="en-US" sz="2800" dirty="0">
                <a:solidFill>
                  <a:schemeClr val="tx1"/>
                </a:solidFill>
                <a:latin typeface="Arial" panose="020B0604020202020204" pitchFamily="34" charset="0"/>
                <a:cs typeface="Arial" panose="020B0604020202020204" pitchFamily="34" charset="0"/>
              </a:rPr>
              <a:t>which regulate sodium &amp; potassium reabsorption in the collecting tubules of the kidney.</a:t>
            </a:r>
          </a:p>
          <a:p>
            <a:pPr marL="457200" lvl="1" indent="0">
              <a:lnSpc>
                <a:spcPct val="160000"/>
              </a:lnSpc>
              <a:buNone/>
            </a:pPr>
            <a:endParaRPr lang="en-US" sz="2800" dirty="0">
              <a:solidFill>
                <a:schemeClr val="tx1"/>
              </a:solidFill>
              <a:latin typeface="Arial" panose="020B0604020202020204" pitchFamily="34" charset="0"/>
              <a:cs typeface="Arial" panose="020B0604020202020204" pitchFamily="34" charset="0"/>
            </a:endParaRPr>
          </a:p>
          <a:p>
            <a:pPr marL="457200" lvl="1" indent="0">
              <a:lnSpc>
                <a:spcPct val="160000"/>
              </a:lnSpc>
              <a:buNone/>
            </a:pPr>
            <a:r>
              <a:rPr lang="en-US" sz="2800" dirty="0">
                <a:solidFill>
                  <a:schemeClr val="tx1"/>
                </a:solidFill>
                <a:latin typeface="Arial" panose="020B0604020202020204" pitchFamily="34" charset="0"/>
                <a:cs typeface="Arial" panose="020B0604020202020204" pitchFamily="34" charset="0"/>
              </a:rPr>
              <a:t>    </a:t>
            </a:r>
          </a:p>
        </p:txBody>
      </p:sp>
      <p:sp>
        <p:nvSpPr>
          <p:cNvPr id="2" name="Slide Number Placeholder 1"/>
          <p:cNvSpPr>
            <a:spLocks noGrp="1"/>
          </p:cNvSpPr>
          <p:nvPr>
            <p:ph type="sldNum" sz="quarter" idx="12"/>
          </p:nvPr>
        </p:nvSpPr>
        <p:spPr/>
        <p:txBody>
          <a:bodyPr/>
          <a:lstStyle/>
          <a:p>
            <a:fld id="{3C6E9D76-D293-4F90-A411-38BF9142FEDD}" type="slidenum">
              <a:rPr lang="en-US" smtClean="0"/>
              <a:t>4</a:t>
            </a:fld>
            <a:endParaRPr lang="en-US"/>
          </a:p>
        </p:txBody>
      </p:sp>
    </p:spTree>
    <p:extLst>
      <p:ext uri="{BB962C8B-B14F-4D97-AF65-F5344CB8AC3E}">
        <p14:creationId xmlns:p14="http://schemas.microsoft.com/office/powerpoint/2010/main" val="18629075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a:blip r:embed="rId3" cstate="print"/>
          <a:stretch>
            <a:fillRect/>
          </a:stretch>
        </p:blipFill>
        <p:spPr>
          <a:xfrm>
            <a:off x="239494" y="0"/>
            <a:ext cx="10245686" cy="6940626"/>
          </a:xfrm>
          <a:prstGeom prst="rect">
            <a:avLst/>
          </a:prstGeom>
        </p:spPr>
      </p:pic>
      <p:sp>
        <p:nvSpPr>
          <p:cNvPr id="2" name="Slide Number Placeholder 1"/>
          <p:cNvSpPr>
            <a:spLocks noGrp="1"/>
          </p:cNvSpPr>
          <p:nvPr>
            <p:ph type="sldNum" sz="quarter" idx="12"/>
          </p:nvPr>
        </p:nvSpPr>
        <p:spPr/>
        <p:txBody>
          <a:bodyPr/>
          <a:lstStyle/>
          <a:p>
            <a:fld id="{3C6E9D76-D293-4F90-A411-38BF9142FEDD}" type="slidenum">
              <a:rPr lang="en-US" smtClean="0"/>
              <a:t>5</a:t>
            </a:fld>
            <a:endParaRPr lang="en-US"/>
          </a:p>
        </p:txBody>
      </p:sp>
      <p:cxnSp>
        <p:nvCxnSpPr>
          <p:cNvPr id="5" name="Straight Connector 4"/>
          <p:cNvCxnSpPr/>
          <p:nvPr/>
        </p:nvCxnSpPr>
        <p:spPr>
          <a:xfrm flipV="1">
            <a:off x="1876926" y="5017167"/>
            <a:ext cx="2923674" cy="12033"/>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flipV="1">
            <a:off x="601579" y="5374106"/>
            <a:ext cx="2737184" cy="4010"/>
          </a:xfrm>
          <a:prstGeom prst="line">
            <a:avLst/>
          </a:prstGeom>
          <a:ln>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flipV="1">
            <a:off x="2536473" y="5989487"/>
            <a:ext cx="2737184" cy="4010"/>
          </a:xfrm>
          <a:prstGeom prst="line">
            <a:avLst/>
          </a:prstGeom>
          <a:ln>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903191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50329" y="172994"/>
            <a:ext cx="8596668" cy="1320800"/>
          </a:xfrm>
        </p:spPr>
        <p:txBody>
          <a:bodyPr>
            <a:normAutofit fontScale="90000"/>
          </a:bodyPr>
          <a:lstStyle/>
          <a:p>
            <a:r>
              <a:rPr lang="en-US" b="1" dirty="0">
                <a:solidFill>
                  <a:srgbClr val="FF0000"/>
                </a:solidFill>
                <a:latin typeface="Arial" panose="020B0604020202020204" pitchFamily="34" charset="0"/>
                <a:cs typeface="Arial" panose="020B0604020202020204" pitchFamily="34" charset="0"/>
              </a:rPr>
              <a:t>Pharmacodynamics</a:t>
            </a:r>
            <a:br>
              <a:rPr lang="en-US" b="1" dirty="0">
                <a:solidFill>
                  <a:srgbClr val="FF0000"/>
                </a:solidFill>
                <a:latin typeface="Arial" panose="020B0604020202020204" pitchFamily="34" charset="0"/>
                <a:cs typeface="Arial" panose="020B0604020202020204" pitchFamily="34" charset="0"/>
              </a:rPr>
            </a:br>
            <a:r>
              <a:rPr lang="en-US" b="1" dirty="0">
                <a:solidFill>
                  <a:srgbClr val="00B0F0"/>
                </a:solidFill>
                <a:latin typeface="Arial" panose="020B0604020202020204" pitchFamily="34" charset="0"/>
                <a:cs typeface="Arial" panose="020B0604020202020204" pitchFamily="34" charset="0"/>
              </a:rPr>
              <a:t>A. Mechanism of Action</a:t>
            </a:r>
            <a:br>
              <a:rPr lang="en-US" b="1" dirty="0">
                <a:solidFill>
                  <a:srgbClr val="FF0000"/>
                </a:solidFill>
                <a:latin typeface="Arial" panose="020B0604020202020204" pitchFamily="34" charset="0"/>
                <a:cs typeface="Arial" panose="020B0604020202020204" pitchFamily="34" charset="0"/>
              </a:rPr>
            </a:br>
            <a:endParaRPr lang="en-US"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336885" y="1612231"/>
            <a:ext cx="9288378" cy="5221705"/>
          </a:xfrm>
        </p:spPr>
        <p:txBody>
          <a:bodyPr>
            <a:normAutofit lnSpcReduction="10000"/>
          </a:bodyPr>
          <a:lstStyle/>
          <a:p>
            <a:pPr>
              <a:lnSpc>
                <a:spcPct val="150000"/>
              </a:lnSpc>
            </a:pPr>
            <a:r>
              <a:rPr lang="en-US" sz="2800" dirty="0">
                <a:solidFill>
                  <a:schemeClr val="tx1"/>
                </a:solidFill>
                <a:latin typeface="Arial" panose="020B0604020202020204" pitchFamily="34" charset="0"/>
                <a:cs typeface="Arial" panose="020B0604020202020204" pitchFamily="34" charset="0"/>
              </a:rPr>
              <a:t>Corticosteroid is present in the blood bound to the </a:t>
            </a:r>
            <a:r>
              <a:rPr lang="en-US" sz="2800" b="1" dirty="0">
                <a:solidFill>
                  <a:schemeClr val="tx1"/>
                </a:solidFill>
                <a:latin typeface="Arial" panose="020B0604020202020204" pitchFamily="34" charset="0"/>
                <a:cs typeface="Arial" panose="020B0604020202020204" pitchFamily="34" charset="0"/>
              </a:rPr>
              <a:t>corticosteroid binding globulin </a:t>
            </a:r>
            <a:r>
              <a:rPr lang="en-US" sz="2800" dirty="0">
                <a:solidFill>
                  <a:schemeClr val="tx1"/>
                </a:solidFill>
                <a:latin typeface="Arial" panose="020B0604020202020204" pitchFamily="34" charset="0"/>
                <a:cs typeface="Arial" panose="020B0604020202020204" pitchFamily="34" charset="0"/>
              </a:rPr>
              <a:t>(CBG) &amp; enters the cell as the free molecule.</a:t>
            </a:r>
          </a:p>
          <a:p>
            <a:pPr>
              <a:lnSpc>
                <a:spcPct val="150000"/>
              </a:lnSpc>
            </a:pPr>
            <a:r>
              <a:rPr lang="en-US" sz="2800" dirty="0">
                <a:solidFill>
                  <a:schemeClr val="tx1"/>
                </a:solidFill>
                <a:latin typeface="Arial" panose="020B0604020202020204" pitchFamily="34" charset="0"/>
                <a:cs typeface="Arial" panose="020B0604020202020204" pitchFamily="34" charset="0"/>
              </a:rPr>
              <a:t>The intracellular receptor (R) is bound to the stabilizing proteins, including heat shock protein 90 (Hsp90) &amp; several others(X). When the complex binds a molecule of steroid, the Hsp90 &amp; associated molecules are released. </a:t>
            </a:r>
          </a:p>
          <a:p>
            <a:pPr marL="0" indent="0">
              <a:buNone/>
            </a:pPr>
            <a:endParaRPr lang="en-US" sz="2800" dirty="0">
              <a:latin typeface="Arial" panose="020B0604020202020204" pitchFamily="34" charset="0"/>
              <a:cs typeface="Arial" panose="020B0604020202020204" pitchFamily="34" charset="0"/>
            </a:endParaRPr>
          </a:p>
        </p:txBody>
      </p:sp>
      <p:sp>
        <p:nvSpPr>
          <p:cNvPr id="2" name="Slide Number Placeholder 1"/>
          <p:cNvSpPr>
            <a:spLocks noGrp="1"/>
          </p:cNvSpPr>
          <p:nvPr>
            <p:ph type="sldNum" sz="quarter" idx="12"/>
          </p:nvPr>
        </p:nvSpPr>
        <p:spPr/>
        <p:txBody>
          <a:bodyPr/>
          <a:lstStyle/>
          <a:p>
            <a:fld id="{3C6E9D76-D293-4F90-A411-38BF9142FEDD}" type="slidenum">
              <a:rPr lang="en-US" smtClean="0">
                <a:latin typeface="Arial" panose="020B0604020202020204" pitchFamily="34" charset="0"/>
                <a:cs typeface="Arial" panose="020B0604020202020204" pitchFamily="34" charset="0"/>
              </a:rPr>
              <a:t>6</a:t>
            </a:fld>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861661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2733" y="450937"/>
            <a:ext cx="10133556" cy="6407063"/>
          </a:xfrm>
        </p:spPr>
        <p:txBody>
          <a:bodyPr>
            <a:normAutofit/>
          </a:bodyPr>
          <a:lstStyle/>
          <a:p>
            <a:pPr marL="640080" lvl="8" indent="-457200">
              <a:lnSpc>
                <a:spcPct val="150000"/>
              </a:lnSpc>
            </a:pPr>
            <a:r>
              <a:rPr lang="en-US" sz="2800" dirty="0">
                <a:solidFill>
                  <a:schemeClr val="tx1"/>
                </a:solidFill>
                <a:latin typeface="Arial" panose="020B0604020202020204" pitchFamily="34" charset="0"/>
                <a:cs typeface="Arial" panose="020B0604020202020204" pitchFamily="34" charset="0"/>
              </a:rPr>
              <a:t>The Steroid– R complex enters the nucleus as a dimer, binds to the </a:t>
            </a:r>
            <a:r>
              <a:rPr lang="en-US" sz="2800" b="1" dirty="0">
                <a:solidFill>
                  <a:schemeClr val="tx1"/>
                </a:solidFill>
                <a:latin typeface="Arial" panose="020B0604020202020204" pitchFamily="34" charset="0"/>
                <a:cs typeface="Arial" panose="020B0604020202020204" pitchFamily="34" charset="0"/>
              </a:rPr>
              <a:t>glucocorticoid response element </a:t>
            </a:r>
            <a:r>
              <a:rPr lang="en-US" sz="2800" dirty="0">
                <a:solidFill>
                  <a:schemeClr val="tx1"/>
                </a:solidFill>
                <a:latin typeface="Arial" panose="020B0604020202020204" pitchFamily="34" charset="0"/>
                <a:cs typeface="Arial" panose="020B0604020202020204" pitchFamily="34" charset="0"/>
              </a:rPr>
              <a:t>(GRE) on the gene &amp; regulates gene transcription by RNA polymerase II &amp; associated transcription factors.</a:t>
            </a:r>
          </a:p>
          <a:p>
            <a:pPr marL="640080" lvl="8" indent="-457200">
              <a:lnSpc>
                <a:spcPct val="150000"/>
              </a:lnSpc>
            </a:pPr>
            <a:endParaRPr lang="en-US" dirty="0">
              <a:solidFill>
                <a:schemeClr val="tx1"/>
              </a:solidFill>
              <a:latin typeface="Arial" panose="020B0604020202020204" pitchFamily="34" charset="0"/>
              <a:cs typeface="Arial" panose="020B0604020202020204" pitchFamily="34" charset="0"/>
            </a:endParaRPr>
          </a:p>
          <a:p>
            <a:pPr marL="640080" lvl="8" indent="-457200">
              <a:lnSpc>
                <a:spcPct val="150000"/>
              </a:lnSpc>
            </a:pPr>
            <a:r>
              <a:rPr lang="en-US" sz="2800" dirty="0">
                <a:solidFill>
                  <a:schemeClr val="tx1"/>
                </a:solidFill>
                <a:latin typeface="Arial" panose="020B0604020202020204" pitchFamily="34" charset="0"/>
                <a:cs typeface="Arial" panose="020B0604020202020204" pitchFamily="34" charset="0"/>
              </a:rPr>
              <a:t>The resulting mRNA is edited &amp; exported to the cytoplasm for the production of protein that brings about the final hormone response.</a:t>
            </a:r>
          </a:p>
        </p:txBody>
      </p:sp>
      <p:sp>
        <p:nvSpPr>
          <p:cNvPr id="2" name="Slide Number Placeholder 1"/>
          <p:cNvSpPr>
            <a:spLocks noGrp="1"/>
          </p:cNvSpPr>
          <p:nvPr>
            <p:ph type="sldNum" sz="quarter" idx="12"/>
          </p:nvPr>
        </p:nvSpPr>
        <p:spPr/>
        <p:txBody>
          <a:bodyPr/>
          <a:lstStyle/>
          <a:p>
            <a:fld id="{3C6E9D76-D293-4F90-A411-38BF9142FEDD}" type="slidenum">
              <a:rPr lang="en-US" smtClean="0"/>
              <a:t>7</a:t>
            </a:fld>
            <a:endParaRPr lang="en-US"/>
          </a:p>
        </p:txBody>
      </p:sp>
    </p:spTree>
    <p:extLst>
      <p:ext uri="{BB962C8B-B14F-4D97-AF65-F5344CB8AC3E}">
        <p14:creationId xmlns:p14="http://schemas.microsoft.com/office/powerpoint/2010/main" val="35054438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31057" y="288097"/>
            <a:ext cx="10290806" cy="5987443"/>
          </a:xfrm>
        </p:spPr>
        <p:txBody>
          <a:bodyPr>
            <a:normAutofit/>
          </a:bodyPr>
          <a:lstStyle/>
          <a:p>
            <a:pPr marL="0" indent="0">
              <a:buNone/>
            </a:pPr>
            <a:r>
              <a:rPr lang="en-US" sz="3200" dirty="0">
                <a:solidFill>
                  <a:srgbClr val="00B0F0"/>
                </a:solidFill>
                <a:latin typeface="Arial" panose="020B0604020202020204" pitchFamily="34" charset="0"/>
                <a:cs typeface="Arial" panose="020B0604020202020204" pitchFamily="34" charset="0"/>
              </a:rPr>
              <a:t>B. </a:t>
            </a:r>
            <a:r>
              <a:rPr lang="en-US" sz="3200" b="1" dirty="0">
                <a:solidFill>
                  <a:srgbClr val="00B0F0"/>
                </a:solidFill>
                <a:latin typeface="Arial" panose="020B0604020202020204" pitchFamily="34" charset="0"/>
                <a:cs typeface="Arial" panose="020B0604020202020204" pitchFamily="34" charset="0"/>
              </a:rPr>
              <a:t>Metabolic effects:</a:t>
            </a:r>
          </a:p>
          <a:p>
            <a:r>
              <a:rPr lang="en-US" sz="2400" dirty="0">
                <a:latin typeface="Arial" panose="020B0604020202020204" pitchFamily="34" charset="0"/>
                <a:cs typeface="Arial" panose="020B0604020202020204" pitchFamily="34" charset="0"/>
              </a:rPr>
              <a:t> </a:t>
            </a:r>
            <a:r>
              <a:rPr lang="en-US" sz="2400" b="1" dirty="0">
                <a:solidFill>
                  <a:schemeClr val="tx1"/>
                </a:solidFill>
                <a:latin typeface="Arial" panose="020B0604020202020204" pitchFamily="34" charset="0"/>
                <a:cs typeface="Arial" panose="020B0604020202020204" pitchFamily="34" charset="0"/>
              </a:rPr>
              <a:t>Glucocorticoids stimulate gluconeogenesis, as a result:</a:t>
            </a:r>
          </a:p>
          <a:p>
            <a:pPr marL="0" indent="0">
              <a:lnSpc>
                <a:spcPct val="150000"/>
              </a:lnSpc>
              <a:buNone/>
            </a:pPr>
            <a:r>
              <a:rPr lang="en-US" sz="2400" dirty="0">
                <a:solidFill>
                  <a:schemeClr val="tx1"/>
                </a:solidFill>
                <a:latin typeface="Arial" panose="020B0604020202020204" pitchFamily="34" charset="0"/>
                <a:cs typeface="Arial" panose="020B0604020202020204" pitchFamily="34" charset="0"/>
              </a:rPr>
              <a:t>          Blood glucose rises</a:t>
            </a:r>
          </a:p>
          <a:p>
            <a:pPr marL="0" indent="0">
              <a:lnSpc>
                <a:spcPct val="150000"/>
              </a:lnSpc>
              <a:buNone/>
            </a:pPr>
            <a:r>
              <a:rPr lang="en-US" sz="2400" dirty="0">
                <a:solidFill>
                  <a:schemeClr val="tx1"/>
                </a:solidFill>
                <a:latin typeface="Arial" panose="020B0604020202020204" pitchFamily="34" charset="0"/>
                <a:cs typeface="Arial" panose="020B0604020202020204" pitchFamily="34" charset="0"/>
              </a:rPr>
              <a:t>          Insulin secretion is stimulated</a:t>
            </a:r>
          </a:p>
          <a:p>
            <a:pPr marL="0" indent="0">
              <a:lnSpc>
                <a:spcPct val="150000"/>
              </a:lnSpc>
              <a:buNone/>
            </a:pPr>
            <a:r>
              <a:rPr lang="en-US" sz="2400" dirty="0">
                <a:solidFill>
                  <a:schemeClr val="tx1"/>
                </a:solidFill>
                <a:latin typeface="Arial" panose="020B0604020202020204" pitchFamily="34" charset="0"/>
                <a:cs typeface="Arial" panose="020B0604020202020204" pitchFamily="34" charset="0"/>
              </a:rPr>
              <a:t>          Stimulate lipolysis &amp; </a:t>
            </a:r>
            <a:r>
              <a:rPr lang="en-US" sz="2400" dirty="0" err="1">
                <a:solidFill>
                  <a:schemeClr val="tx1"/>
                </a:solidFill>
                <a:latin typeface="Arial" panose="020B0604020202020204" pitchFamily="34" charset="0"/>
                <a:cs typeface="Arial" panose="020B0604020202020204" pitchFamily="34" charset="0"/>
              </a:rPr>
              <a:t>lipogenesis</a:t>
            </a:r>
            <a:r>
              <a:rPr lang="en-US" sz="2400" dirty="0">
                <a:solidFill>
                  <a:schemeClr val="tx1"/>
                </a:solidFill>
                <a:latin typeface="Arial" panose="020B0604020202020204" pitchFamily="34" charset="0"/>
                <a:cs typeface="Arial" panose="020B0604020202020204" pitchFamily="34" charset="0"/>
              </a:rPr>
              <a:t> (due to increased insulin)</a:t>
            </a:r>
          </a:p>
          <a:p>
            <a:pPr marL="0" indent="0">
              <a:lnSpc>
                <a:spcPct val="150000"/>
              </a:lnSpc>
              <a:buNone/>
            </a:pPr>
            <a:r>
              <a:rPr lang="en-US" sz="2400" dirty="0">
                <a:solidFill>
                  <a:schemeClr val="tx1"/>
                </a:solidFill>
                <a:latin typeface="Arial" panose="020B0604020202020204" pitchFamily="34" charset="0"/>
                <a:cs typeface="Arial" panose="020B0604020202020204" pitchFamily="34" charset="0"/>
              </a:rPr>
              <a:t>  With a net increase of fat deposition in certain areas (</a:t>
            </a:r>
            <a:r>
              <a:rPr lang="en-US" sz="2400" dirty="0" err="1">
                <a:solidFill>
                  <a:schemeClr val="tx1"/>
                </a:solidFill>
                <a:latin typeface="Arial" panose="020B0604020202020204" pitchFamily="34" charset="0"/>
                <a:cs typeface="Arial" panose="020B0604020202020204" pitchFamily="34" charset="0"/>
              </a:rPr>
              <a:t>e.g</a:t>
            </a:r>
            <a:r>
              <a:rPr lang="en-US" sz="2400" dirty="0">
                <a:solidFill>
                  <a:schemeClr val="tx1"/>
                </a:solidFill>
                <a:latin typeface="Arial" panose="020B0604020202020204" pitchFamily="34" charset="0"/>
                <a:cs typeface="Arial" panose="020B0604020202020204" pitchFamily="34" charset="0"/>
              </a:rPr>
              <a:t>, the face (moon faces) &amp; shoulder &amp; back (buffalo hump).</a:t>
            </a:r>
          </a:p>
          <a:p>
            <a:pPr marL="0" indent="0">
              <a:lnSpc>
                <a:spcPct val="150000"/>
              </a:lnSpc>
              <a:buNone/>
            </a:pPr>
            <a:endParaRPr lang="en-US" sz="1200" dirty="0">
              <a:solidFill>
                <a:schemeClr val="tx1"/>
              </a:solidFill>
              <a:latin typeface="Arial" panose="020B0604020202020204" pitchFamily="34" charset="0"/>
              <a:cs typeface="Arial" panose="020B0604020202020204" pitchFamily="34" charset="0"/>
            </a:endParaRPr>
          </a:p>
          <a:p>
            <a:pPr marL="0" indent="0">
              <a:lnSpc>
                <a:spcPct val="150000"/>
              </a:lnSpc>
              <a:buNone/>
            </a:pPr>
            <a:r>
              <a:rPr lang="en-US" sz="2400" dirty="0">
                <a:solidFill>
                  <a:schemeClr val="tx1"/>
                </a:solidFill>
                <a:latin typeface="Arial" panose="020B0604020202020204" pitchFamily="34" charset="0"/>
                <a:cs typeface="Arial" panose="020B0604020202020204" pitchFamily="34" charset="0"/>
              </a:rPr>
              <a:t>   These effects occur when the patient is treated with 100 mg of hydrocortisone or &gt; for longer than 2 weeks. </a:t>
            </a:r>
          </a:p>
        </p:txBody>
      </p:sp>
      <p:sp>
        <p:nvSpPr>
          <p:cNvPr id="2" name="Slide Number Placeholder 1"/>
          <p:cNvSpPr>
            <a:spLocks noGrp="1"/>
          </p:cNvSpPr>
          <p:nvPr>
            <p:ph type="sldNum" sz="quarter" idx="12"/>
          </p:nvPr>
        </p:nvSpPr>
        <p:spPr/>
        <p:txBody>
          <a:bodyPr/>
          <a:lstStyle/>
          <a:p>
            <a:fld id="{3C6E9D76-D293-4F90-A411-38BF9142FEDD}" type="slidenum">
              <a:rPr lang="en-US" smtClean="0"/>
              <a:t>8</a:t>
            </a:fld>
            <a:endParaRPr lang="en-US"/>
          </a:p>
        </p:txBody>
      </p:sp>
    </p:spTree>
    <p:extLst>
      <p:ext uri="{BB962C8B-B14F-4D97-AF65-F5344CB8AC3E}">
        <p14:creationId xmlns:p14="http://schemas.microsoft.com/office/powerpoint/2010/main" val="39356783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9206" y="326659"/>
            <a:ext cx="10286435" cy="6363507"/>
          </a:xfrm>
        </p:spPr>
        <p:txBody>
          <a:bodyPr>
            <a:normAutofit/>
          </a:bodyPr>
          <a:lstStyle/>
          <a:p>
            <a:pPr marL="0" indent="0">
              <a:lnSpc>
                <a:spcPct val="150000"/>
              </a:lnSpc>
              <a:buNone/>
            </a:pPr>
            <a:r>
              <a:rPr lang="en-US" sz="3200" b="1" dirty="0">
                <a:solidFill>
                  <a:srgbClr val="00B0F0"/>
                </a:solidFill>
                <a:latin typeface="Arial" panose="020B0604020202020204" pitchFamily="34" charset="0"/>
                <a:cs typeface="Arial" panose="020B0604020202020204" pitchFamily="34" charset="0"/>
              </a:rPr>
              <a:t>C. Catabolic effects:</a:t>
            </a:r>
          </a:p>
          <a:p>
            <a:pPr>
              <a:lnSpc>
                <a:spcPct val="150000"/>
              </a:lnSpc>
            </a:pPr>
            <a:r>
              <a:rPr lang="en-US" sz="2800" dirty="0">
                <a:latin typeface="Arial" panose="020B0604020202020204" pitchFamily="34" charset="0"/>
                <a:cs typeface="Arial" panose="020B0604020202020204" pitchFamily="34" charset="0"/>
              </a:rPr>
              <a:t> </a:t>
            </a:r>
            <a:r>
              <a:rPr lang="en-US" sz="2800" dirty="0">
                <a:solidFill>
                  <a:schemeClr val="tx1"/>
                </a:solidFill>
                <a:latin typeface="Arial" panose="020B0604020202020204" pitchFamily="34" charset="0"/>
                <a:cs typeface="Arial" panose="020B0604020202020204" pitchFamily="34" charset="0"/>
              </a:rPr>
              <a:t>Glucocorticoids cause muscle </a:t>
            </a:r>
            <a:r>
              <a:rPr lang="en-US" sz="2800" b="1" dirty="0">
                <a:solidFill>
                  <a:schemeClr val="tx1"/>
                </a:solidFill>
                <a:latin typeface="Arial" panose="020B0604020202020204" pitchFamily="34" charset="0"/>
                <a:cs typeface="Arial" panose="020B0604020202020204" pitchFamily="34" charset="0"/>
              </a:rPr>
              <a:t>protein</a:t>
            </a:r>
            <a:r>
              <a:rPr lang="en-US" sz="2800" dirty="0">
                <a:solidFill>
                  <a:schemeClr val="tx1"/>
                </a:solidFill>
                <a:latin typeface="Arial" panose="020B0604020202020204" pitchFamily="34" charset="0"/>
                <a:cs typeface="Arial" panose="020B0604020202020204" pitchFamily="34" charset="0"/>
              </a:rPr>
              <a:t> catabolism (  muscle mass)</a:t>
            </a:r>
          </a:p>
          <a:p>
            <a:pPr>
              <a:lnSpc>
                <a:spcPct val="150000"/>
              </a:lnSpc>
            </a:pPr>
            <a:r>
              <a:rPr lang="en-US" sz="2800" dirty="0">
                <a:solidFill>
                  <a:schemeClr val="tx1"/>
                </a:solidFill>
                <a:latin typeface="Arial" panose="020B0604020202020204" pitchFamily="34" charset="0"/>
                <a:cs typeface="Arial" panose="020B0604020202020204" pitchFamily="34" charset="0"/>
              </a:rPr>
              <a:t> Lymphoid &amp; connective tissue </a:t>
            </a:r>
            <a:r>
              <a:rPr lang="en-US" sz="2800" b="1" dirty="0">
                <a:solidFill>
                  <a:schemeClr val="tx1"/>
                </a:solidFill>
                <a:latin typeface="Arial" panose="020B0604020202020204" pitchFamily="34" charset="0"/>
                <a:cs typeface="Arial" panose="020B0604020202020204" pitchFamily="34" charset="0"/>
              </a:rPr>
              <a:t>fat</a:t>
            </a:r>
            <a:r>
              <a:rPr lang="en-US" sz="2800" dirty="0">
                <a:solidFill>
                  <a:schemeClr val="tx1"/>
                </a:solidFill>
                <a:latin typeface="Arial" panose="020B0604020202020204" pitchFamily="34" charset="0"/>
                <a:cs typeface="Arial" panose="020B0604020202020204" pitchFamily="34" charset="0"/>
              </a:rPr>
              <a:t> &amp; skin undergo wasting</a:t>
            </a:r>
          </a:p>
          <a:p>
            <a:pPr>
              <a:lnSpc>
                <a:spcPct val="150000"/>
              </a:lnSpc>
            </a:pPr>
            <a:r>
              <a:rPr lang="en-US" sz="2800" dirty="0">
                <a:solidFill>
                  <a:schemeClr val="tx1"/>
                </a:solidFill>
                <a:latin typeface="Arial" panose="020B0604020202020204" pitchFamily="34" charset="0"/>
                <a:cs typeface="Arial" panose="020B0604020202020204" pitchFamily="34" charset="0"/>
              </a:rPr>
              <a:t> Catabolic effects on </a:t>
            </a:r>
            <a:r>
              <a:rPr lang="en-US" sz="2800" b="1" dirty="0">
                <a:solidFill>
                  <a:schemeClr val="tx1"/>
                </a:solidFill>
                <a:latin typeface="Arial" panose="020B0604020202020204" pitchFamily="34" charset="0"/>
                <a:cs typeface="Arial" panose="020B0604020202020204" pitchFamily="34" charset="0"/>
              </a:rPr>
              <a:t>bone</a:t>
            </a:r>
            <a:r>
              <a:rPr lang="en-US" sz="2800" dirty="0">
                <a:solidFill>
                  <a:schemeClr val="tx1"/>
                </a:solidFill>
                <a:latin typeface="Arial" panose="020B0604020202020204" pitchFamily="34" charset="0"/>
                <a:cs typeface="Arial" panose="020B0604020202020204" pitchFamily="34" charset="0"/>
              </a:rPr>
              <a:t> lead to osteoporosis</a:t>
            </a:r>
          </a:p>
          <a:p>
            <a:pPr>
              <a:lnSpc>
                <a:spcPct val="150000"/>
              </a:lnSpc>
            </a:pPr>
            <a:r>
              <a:rPr lang="en-US" sz="2800" dirty="0">
                <a:solidFill>
                  <a:schemeClr val="tx1"/>
                </a:solidFill>
                <a:latin typeface="Arial" panose="020B0604020202020204" pitchFamily="34" charset="0"/>
                <a:cs typeface="Arial" panose="020B0604020202020204" pitchFamily="34" charset="0"/>
              </a:rPr>
              <a:t> In </a:t>
            </a:r>
            <a:r>
              <a:rPr lang="en-US" sz="2800" b="1" dirty="0">
                <a:solidFill>
                  <a:schemeClr val="tx1"/>
                </a:solidFill>
                <a:latin typeface="Arial" panose="020B0604020202020204" pitchFamily="34" charset="0"/>
                <a:cs typeface="Arial" panose="020B0604020202020204" pitchFamily="34" charset="0"/>
              </a:rPr>
              <a:t>children, growth</a:t>
            </a:r>
            <a:r>
              <a:rPr lang="en-US" sz="2800" dirty="0">
                <a:solidFill>
                  <a:schemeClr val="tx1"/>
                </a:solidFill>
                <a:latin typeface="Arial" panose="020B0604020202020204" pitchFamily="34" charset="0"/>
                <a:cs typeface="Arial" panose="020B0604020202020204" pitchFamily="34" charset="0"/>
              </a:rPr>
              <a:t> is inhibited.</a:t>
            </a:r>
          </a:p>
        </p:txBody>
      </p:sp>
      <p:sp>
        <p:nvSpPr>
          <p:cNvPr id="2" name="Slide Number Placeholder 1"/>
          <p:cNvSpPr>
            <a:spLocks noGrp="1"/>
          </p:cNvSpPr>
          <p:nvPr>
            <p:ph type="sldNum" sz="quarter" idx="12"/>
          </p:nvPr>
        </p:nvSpPr>
        <p:spPr/>
        <p:txBody>
          <a:bodyPr/>
          <a:lstStyle/>
          <a:p>
            <a:fld id="{3C6E9D76-D293-4F90-A411-38BF9142FEDD}" type="slidenum">
              <a:rPr lang="en-US" smtClean="0"/>
              <a:t>9</a:t>
            </a:fld>
            <a:endParaRPr lang="en-US"/>
          </a:p>
        </p:txBody>
      </p:sp>
      <p:cxnSp>
        <p:nvCxnSpPr>
          <p:cNvPr id="5" name="Straight Arrow Connector 4"/>
          <p:cNvCxnSpPr/>
          <p:nvPr/>
        </p:nvCxnSpPr>
        <p:spPr>
          <a:xfrm>
            <a:off x="8793113" y="1361373"/>
            <a:ext cx="0" cy="388307"/>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46697482"/>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7639</TotalTime>
  <Words>2804</Words>
  <Application>Microsoft Office PowerPoint</Application>
  <PresentationFormat>Widescreen</PresentationFormat>
  <Paragraphs>285</Paragraphs>
  <Slides>29</Slides>
  <Notes>28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29</vt:i4>
      </vt:variant>
    </vt:vector>
  </HeadingPairs>
  <TitlesOfParts>
    <vt:vector size="34" baseType="lpstr">
      <vt:lpstr>Arial</vt:lpstr>
      <vt:lpstr>Calibri</vt:lpstr>
      <vt:lpstr>Trebuchet MS</vt:lpstr>
      <vt:lpstr>Wingdings 3</vt:lpstr>
      <vt:lpstr>Facet</vt:lpstr>
      <vt:lpstr>Pharmacology of Corticosteroids  Dr. Aliah  Alshanwani Dept. of Pharmacology    College of Medicine, KSU Feb 2019 </vt:lpstr>
      <vt:lpstr>PowerPoint Presentation</vt:lpstr>
      <vt:lpstr>PowerPoint Presentation</vt:lpstr>
      <vt:lpstr>PowerPoint Presentation</vt:lpstr>
      <vt:lpstr>PowerPoint Presentation</vt:lpstr>
      <vt:lpstr>Pharmacodynamics A. Mechanism of Action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Pharmacology of corticosteroids</dc:title>
  <dc:creator>User</dc:creator>
  <cp:lastModifiedBy>Dana Al-Kadi</cp:lastModifiedBy>
  <cp:revision>433</cp:revision>
  <cp:lastPrinted>2018-02-12T11:23:55Z</cp:lastPrinted>
  <dcterms:created xsi:type="dcterms:W3CDTF">2016-01-28T05:17:59Z</dcterms:created>
  <dcterms:modified xsi:type="dcterms:W3CDTF">2019-02-13T08:04:18Z</dcterms:modified>
</cp:coreProperties>
</file>