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2" r:id="rId2"/>
    <p:sldId id="273" r:id="rId3"/>
    <p:sldId id="319" r:id="rId4"/>
    <p:sldId id="275" r:id="rId5"/>
    <p:sldId id="263" r:id="rId6"/>
    <p:sldId id="280" r:id="rId7"/>
    <p:sldId id="310" r:id="rId8"/>
    <p:sldId id="317" r:id="rId9"/>
    <p:sldId id="277" r:id="rId10"/>
    <p:sldId id="278" r:id="rId11"/>
    <p:sldId id="305" r:id="rId12"/>
    <p:sldId id="313" r:id="rId13"/>
    <p:sldId id="308" r:id="rId14"/>
    <p:sldId id="306" r:id="rId15"/>
    <p:sldId id="307" r:id="rId16"/>
    <p:sldId id="314" r:id="rId17"/>
    <p:sldId id="279" r:id="rId18"/>
    <p:sldId id="282" r:id="rId19"/>
    <p:sldId id="283" r:id="rId20"/>
    <p:sldId id="303" r:id="rId21"/>
    <p:sldId id="304" r:id="rId22"/>
    <p:sldId id="309" r:id="rId23"/>
    <p:sldId id="311" r:id="rId24"/>
    <p:sldId id="284" r:id="rId25"/>
    <p:sldId id="296" r:id="rId26"/>
    <p:sldId id="297" r:id="rId27"/>
    <p:sldId id="298" r:id="rId28"/>
    <p:sldId id="318" r:id="rId29"/>
    <p:sldId id="294" r:id="rId30"/>
    <p:sldId id="295" r:id="rId31"/>
    <p:sldId id="299" r:id="rId32"/>
    <p:sldId id="315" r:id="rId33"/>
    <p:sldId id="316" r:id="rId34"/>
    <p:sldId id="321" r:id="rId35"/>
    <p:sldId id="289" r:id="rId3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0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EF37E-14C0-4558-AF5A-EC51189985C9}" type="slidenum">
              <a:rPr lang="ar-SA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3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1/21/2019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Endocrinology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/>
              <a:t>Dr. Hana Alzamil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Mechanisms of bone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/>
              <a:t>1.  Linear growth of long bones: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/>
              <a:t>      ●  Long bones grow in length at </a:t>
            </a:r>
            <a:r>
              <a:rPr lang="en-US" dirty="0" err="1"/>
              <a:t>epiphyseal</a:t>
            </a:r>
            <a:r>
              <a:rPr lang="en-US" dirty="0"/>
              <a:t> cartilages, causing deposition of </a:t>
            </a:r>
            <a:r>
              <a:rPr lang="en-US" b="1" dirty="0"/>
              <a:t>New Cartilage</a:t>
            </a:r>
            <a:r>
              <a:rPr lang="en-US" dirty="0"/>
              <a:t> (</a:t>
            </a:r>
            <a:r>
              <a:rPr lang="en-US" dirty="0">
                <a:sym typeface="Symbol"/>
              </a:rPr>
              <a:t></a:t>
            </a:r>
            <a:r>
              <a:rPr lang="en-US" dirty="0"/>
              <a:t>collagen synthesis) followed  by its conversion into bone.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/>
              <a:t>      ●  When bony fusion occurs between shaft &amp; epiphysis at each end, </a:t>
            </a:r>
            <a:r>
              <a:rPr lang="en-US" u="sng" dirty="0"/>
              <a:t>no further lengthening</a:t>
            </a:r>
            <a:r>
              <a:rPr lang="en-US" dirty="0"/>
              <a:t> of long bone occur.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  <a:p>
            <a:pPr marL="722313" indent="-7223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2. Deposition of </a:t>
            </a:r>
            <a:r>
              <a:rPr lang="en-US" sz="2800" b="1" dirty="0"/>
              <a:t>New Bone</a:t>
            </a:r>
            <a:r>
              <a:rPr lang="en-US" sz="2800" dirty="0"/>
              <a:t> (</a:t>
            </a:r>
            <a:r>
              <a:rPr lang="en-US" sz="2800" dirty="0">
                <a:sym typeface="Symbol"/>
              </a:rPr>
              <a:t></a:t>
            </a:r>
            <a:r>
              <a:rPr lang="en-US" sz="2800" dirty="0"/>
              <a:t> cell proliferation) on surfaces of older bone &amp; in some bone cavities, </a:t>
            </a:r>
            <a:r>
              <a:rPr lang="en-US" sz="2400" dirty="0">
                <a:sym typeface="Symbol"/>
              </a:rPr>
              <a:t> </a:t>
            </a:r>
            <a:r>
              <a:rPr lang="en-US" sz="2800" dirty="0"/>
              <a:t>thickness of bone. </a:t>
            </a:r>
          </a:p>
          <a:p>
            <a:pPr marL="722313" indent="-7223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         ●  Occurs in membranous bones, e.g. jaw, &amp; skull bones.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growth</a:t>
            </a:r>
            <a:endParaRPr lang="ar-SA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2209800"/>
            <a:ext cx="8001000" cy="3962400"/>
            <a:chOff x="266700" y="1338263"/>
            <a:chExt cx="8420100" cy="4378325"/>
          </a:xfrm>
        </p:grpSpPr>
        <p:pic>
          <p:nvPicPr>
            <p:cNvPr id="5" name="Picture 2" descr="figure_23_16-jLE"/>
            <p:cNvPicPr>
              <a:picLocks noChangeAspect="1" noChangeArrowheads="1"/>
            </p:cNvPicPr>
            <p:nvPr/>
          </p:nvPicPr>
          <p:blipFill>
            <a:blip r:embed="rId2" cstate="print"/>
            <a:srcRect t="25481"/>
            <a:stretch>
              <a:fillRect/>
            </a:stretch>
          </p:blipFill>
          <p:spPr bwMode="auto">
            <a:xfrm>
              <a:off x="455613" y="1338263"/>
              <a:ext cx="8231187" cy="437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2038350" y="4694238"/>
              <a:ext cx="66675" cy="257175"/>
            </a:xfrm>
            <a:custGeom>
              <a:avLst/>
              <a:gdLst>
                <a:gd name="T0" fmla="*/ 116988314 w 38"/>
                <a:gd name="T1" fmla="*/ 0 h 350"/>
                <a:gd name="T2" fmla="*/ 0 w 38"/>
                <a:gd name="T3" fmla="*/ 0 h 350"/>
                <a:gd name="T4" fmla="*/ 0 w 38"/>
                <a:gd name="T5" fmla="*/ 188968496 h 350"/>
                <a:gd name="T6" fmla="*/ 110831379 w 38"/>
                <a:gd name="T7" fmla="*/ 18896849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551738" y="3262313"/>
              <a:ext cx="1682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427913" y="4570413"/>
              <a:ext cx="2825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532688" y="5103813"/>
              <a:ext cx="1778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7291388" y="5370513"/>
              <a:ext cx="4191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7313613" y="3935413"/>
              <a:ext cx="3937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65275" y="1377950"/>
              <a:ext cx="381000" cy="727075"/>
            </a:xfrm>
            <a:custGeom>
              <a:avLst/>
              <a:gdLst>
                <a:gd name="T0" fmla="*/ 0 w 240"/>
                <a:gd name="T1" fmla="*/ 0 h 458"/>
                <a:gd name="T2" fmla="*/ 604837545 w 240"/>
                <a:gd name="T3" fmla="*/ 0 h 458"/>
                <a:gd name="T4" fmla="*/ 604837545 w 240"/>
                <a:gd name="T5" fmla="*/ 1154231652 h 458"/>
                <a:gd name="T6" fmla="*/ 337700951 w 240"/>
                <a:gd name="T7" fmla="*/ 1154231652 h 4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58"/>
                <a:gd name="T14" fmla="*/ 240 w 240"/>
                <a:gd name="T15" fmla="*/ 458 h 4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58">
                  <a:moveTo>
                    <a:pt x="0" y="0"/>
                  </a:moveTo>
                  <a:lnTo>
                    <a:pt x="240" y="0"/>
                  </a:lnTo>
                  <a:lnTo>
                    <a:pt x="240" y="458"/>
                  </a:lnTo>
                  <a:lnTo>
                    <a:pt x="134" y="458"/>
                  </a:lnTo>
                </a:path>
              </a:pathLst>
            </a:custGeom>
            <a:noFill/>
            <a:ln w="63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022350" y="2444750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022350" y="1654175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298575" y="4811713"/>
              <a:ext cx="7397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311275" y="5237163"/>
              <a:ext cx="555625" cy="200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92113" y="1574800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Epiphysis</a:t>
              </a:r>
              <a:endParaRPr lang="en-US" b="1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2113" y="2359025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Diaphysis</a:t>
              </a:r>
              <a:endParaRPr lang="en-US" b="1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66700" y="4732338"/>
              <a:ext cx="1001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Epiphyseal plate</a:t>
              </a:r>
              <a:endParaRPr lang="en-US" b="1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87463" y="5256213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Diaphysis</a:t>
              </a:r>
              <a:endParaRPr lang="en-US" b="1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742238" y="3198813"/>
              <a:ext cx="542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231F20"/>
                  </a:solidFill>
                </a:rPr>
                <a:t>Compact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bone</a:t>
              </a:r>
              <a:endParaRPr lang="en-US" b="1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742238" y="5037138"/>
              <a:ext cx="6556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Osteoblast</a:t>
              </a:r>
              <a:endParaRPr lang="en-US" b="1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7729538" y="3871913"/>
              <a:ext cx="7826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Chondrocyte</a:t>
              </a:r>
              <a:endParaRPr lang="en-US" b="1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7710488" y="4494213"/>
              <a:ext cx="660400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739063" y="4497388"/>
              <a:ext cx="5429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Cartilage</a:t>
              </a:r>
              <a:endParaRPr lang="en-US" b="1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32413" y="3182938"/>
              <a:ext cx="77628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Bone growth</a:t>
              </a:r>
              <a:endParaRPr lang="en-US" b="1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735888" y="5303838"/>
              <a:ext cx="5080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1">
                  <a:solidFill>
                    <a:srgbClr val="231F20"/>
                  </a:solidFill>
                </a:rPr>
                <a:t>Newly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calcified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bone</a:t>
              </a:r>
              <a:endParaRPr lang="en-US" b="1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 rot="-5400000">
              <a:off x="8019256" y="5058569"/>
              <a:ext cx="11636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Direction of growth</a:t>
              </a:r>
              <a:endParaRPr lang="en-US" b="1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172075" y="5257800"/>
              <a:ext cx="727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Osteoblasts</a:t>
              </a:r>
              <a:endParaRPr lang="en-US" b="1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994275" y="4646613"/>
              <a:ext cx="1079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Old chondrocytes</a:t>
              </a:r>
              <a:endParaRPr lang="en-US" b="1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5159375" y="3992563"/>
              <a:ext cx="854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Chondrocytes</a:t>
              </a:r>
              <a:endParaRPr lang="en-US" b="1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889500" y="3548063"/>
              <a:ext cx="13684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Dividing chondrocytes</a:t>
              </a:r>
              <a:endParaRPr lang="en-US" b="1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085850" y="1384300"/>
              <a:ext cx="57150" cy="555625"/>
            </a:xfrm>
            <a:custGeom>
              <a:avLst/>
              <a:gdLst>
                <a:gd name="T0" fmla="*/ 85950581 w 38"/>
                <a:gd name="T1" fmla="*/ 0 h 350"/>
                <a:gd name="T2" fmla="*/ 0 w 38"/>
                <a:gd name="T3" fmla="*/ 0 h 350"/>
                <a:gd name="T4" fmla="*/ 0 w 38"/>
                <a:gd name="T5" fmla="*/ 882054777 h 350"/>
                <a:gd name="T6" fmla="*/ 81426709 w 38"/>
                <a:gd name="T7" fmla="*/ 882054777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085850" y="1955800"/>
              <a:ext cx="57150" cy="1065213"/>
            </a:xfrm>
            <a:custGeom>
              <a:avLst/>
              <a:gdLst>
                <a:gd name="T0" fmla="*/ 85950581 w 38"/>
                <a:gd name="T1" fmla="*/ 0 h 350"/>
                <a:gd name="T2" fmla="*/ 0 w 38"/>
                <a:gd name="T3" fmla="*/ 0 h 350"/>
                <a:gd name="T4" fmla="*/ 0 w 38"/>
                <a:gd name="T5" fmla="*/ 2147483647 h 350"/>
                <a:gd name="T6" fmla="*/ 81426709 w 38"/>
                <a:gd name="T7" fmla="*/ 2147483647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038350" y="4694238"/>
              <a:ext cx="66675" cy="257175"/>
            </a:xfrm>
            <a:custGeom>
              <a:avLst/>
              <a:gdLst>
                <a:gd name="T0" fmla="*/ 116988314 w 38"/>
                <a:gd name="T1" fmla="*/ 0 h 350"/>
                <a:gd name="T2" fmla="*/ 0 w 38"/>
                <a:gd name="T3" fmla="*/ 0 h 350"/>
                <a:gd name="T4" fmla="*/ 0 w 38"/>
                <a:gd name="T5" fmla="*/ 188968496 h 350"/>
                <a:gd name="T6" fmla="*/ 110831379 w 38"/>
                <a:gd name="T7" fmla="*/ 18896849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269038" y="3382963"/>
              <a:ext cx="63500" cy="49530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700920190 h 350"/>
                <a:gd name="T6" fmla="*/ 100527170 w 38"/>
                <a:gd name="T7" fmla="*/ 70092019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269038" y="3930650"/>
              <a:ext cx="63500" cy="6572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234127755 h 350"/>
                <a:gd name="T6" fmla="*/ 100527170 w 38"/>
                <a:gd name="T7" fmla="*/ 12341277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6269038" y="4610100"/>
              <a:ext cx="63500" cy="3492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48501610 h 350"/>
                <a:gd name="T6" fmla="*/ 100527170 w 38"/>
                <a:gd name="T7" fmla="*/ 34850161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6269038" y="4997450"/>
              <a:ext cx="63500" cy="6794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319006604 h 350"/>
                <a:gd name="T6" fmla="*/ 100527170 w 38"/>
                <a:gd name="T7" fmla="*/ 1319006604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 flipH="1">
              <a:off x="4816475" y="3622675"/>
              <a:ext cx="63500" cy="2603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93663186 h 350"/>
                <a:gd name="T6" fmla="*/ 100527170 w 38"/>
                <a:gd name="T7" fmla="*/ 19366318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 flipH="1">
              <a:off x="4816475" y="3914775"/>
              <a:ext cx="63500" cy="71437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458090404 h 350"/>
                <a:gd name="T6" fmla="*/ 100527170 w 38"/>
                <a:gd name="T7" fmla="*/ 1458090404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 flipH="1">
              <a:off x="4816475" y="4660900"/>
              <a:ext cx="63500" cy="3270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05558155 h 350"/>
                <a:gd name="T6" fmla="*/ 100527170 w 38"/>
                <a:gd name="T7" fmla="*/ 3055581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 flipH="1">
              <a:off x="4816475" y="5340350"/>
              <a:ext cx="63500" cy="3270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05558155 h 350"/>
                <a:gd name="T6" fmla="*/ 100527170 w 38"/>
                <a:gd name="T7" fmla="*/ 3055581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of growth</a:t>
            </a:r>
            <a:endParaRPr lang="ar-SA" dirty="0"/>
          </a:p>
        </p:txBody>
      </p:sp>
      <p:pic>
        <p:nvPicPr>
          <p:cNvPr id="43010" name="Picture 2" descr="http://images-mediawiki-sites.thefullwiki.org/10/9/0/5/8135661281011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1676400"/>
            <a:ext cx="373224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cs typeface="Traditional Arabic" pitchFamily="2" charset="-78"/>
              </a:rPr>
              <a:t>Functions of growth hormone: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+mj-lt"/>
              <a:buAutoNum type="alphaUcPeriod" startAt="2"/>
              <a:defRPr/>
            </a:pPr>
            <a:r>
              <a:rPr lang="en-US" sz="3200" b="1" dirty="0">
                <a:solidFill>
                  <a:schemeClr val="tx1">
                    <a:tint val="85000"/>
                  </a:schemeClr>
                </a:solidFill>
              </a:rPr>
              <a:t>Short term</a:t>
            </a:r>
            <a:endParaRPr lang="en-US" b="1" dirty="0">
              <a:solidFill>
                <a:srgbClr val="FFCC66"/>
              </a:solidFill>
            </a:endParaRPr>
          </a:p>
          <a:p>
            <a:pPr marL="1143000" indent="-1143000" fontAlgn="auto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>
                    <a:tint val="85000"/>
                  </a:schemeClr>
                </a:solidFill>
              </a:rPr>
              <a:t>	Metabolic effects:</a:t>
            </a:r>
          </a:p>
          <a:p>
            <a:pPr marL="1646238" lvl="3" indent="-9144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/>
              <a:t>Protein metabolism </a:t>
            </a:r>
            <a:r>
              <a:rPr lang="en-US" sz="2600" dirty="0">
                <a:solidFill>
                  <a:srgbClr val="0070C0"/>
                </a:solidFill>
              </a:rPr>
              <a:t>(Anabolic)</a:t>
            </a:r>
            <a:r>
              <a:rPr lang="en-US" sz="2600" dirty="0">
                <a:sym typeface="Symbol" pitchFamily="18" charset="2"/>
              </a:rPr>
              <a:t> </a:t>
            </a:r>
          </a:p>
          <a:p>
            <a:pPr marL="609600" indent="-6096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3200" dirty="0">
                <a:sym typeface="Symbol" pitchFamily="18" charset="2"/>
              </a:rPr>
              <a:t>     rate of protein synthesis in all cells through: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>
                <a:sym typeface="Symbol" pitchFamily="18" charset="2"/>
              </a:rPr>
              <a:t> amino acids transport into cells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>
                <a:sym typeface="Symbol" pitchFamily="18" charset="2"/>
              </a:rPr>
              <a:t>DNA transcription= RNA synthesis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>
                <a:sym typeface="Symbol" pitchFamily="18" charset="2"/>
              </a:rPr>
              <a:t>RNA translation= protein synthesis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>
                <a:latin typeface="Calibri"/>
                <a:sym typeface="Symbol" pitchFamily="18" charset="2"/>
              </a:rPr>
              <a:t>↓protein catabolism “protein sparer”</a:t>
            </a:r>
            <a:endParaRPr lang="en-US" sz="2800" dirty="0">
              <a:sym typeface="Symbol" pitchFamily="18" charset="2"/>
            </a:endParaRP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endParaRPr lang="en-US" sz="2900" dirty="0"/>
          </a:p>
          <a:p>
            <a:pPr marL="1143000" indent="-1143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200" b="1" dirty="0">
              <a:solidFill>
                <a:schemeClr val="tx1">
                  <a:tint val="85000"/>
                </a:schemeClr>
              </a:solidFill>
            </a:endParaRPr>
          </a:p>
          <a:p>
            <a:pPr marL="914400" indent="-91440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r>
              <a:rPr lang="en-US" sz="3200" dirty="0"/>
              <a:t> </a:t>
            </a:r>
            <a:endParaRPr lang="en-US" dirty="0">
              <a:sym typeface="Symbol" pitchFamily="18" charset="2"/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Traditional Arabic" pitchFamily="2" charset="-78"/>
              </a:rPr>
              <a:t>Functions of growth hormone: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>
                <a:solidFill>
                  <a:srgbClr val="6C6C6C"/>
                </a:solidFill>
              </a:rPr>
              <a:t>Fat metabolism</a:t>
            </a:r>
            <a:r>
              <a:rPr lang="en-US" sz="2800" b="1" dirty="0"/>
              <a:t>: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Catabolic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mobilization of FFAs from adipose tissue stores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Conversion of FFT to acetyl </a:t>
            </a:r>
            <a:r>
              <a:rPr lang="en-US" sz="3200" dirty="0" err="1">
                <a:solidFill>
                  <a:schemeClr val="tx1"/>
                </a:solidFill>
                <a:sym typeface="Symbol" pitchFamily="18" charset="2"/>
              </a:rPr>
              <a:t>CoA</a:t>
            </a: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 to provide energy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endParaRPr lang="en-US" sz="3200" dirty="0">
              <a:solidFill>
                <a:schemeClr val="tx1"/>
              </a:solidFill>
              <a:sym typeface="Symbol" pitchFamily="18" charset="2"/>
            </a:endParaRP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endParaRPr lang="en-US" sz="2400" dirty="0">
              <a:sym typeface="Symbol" pitchFamily="18" charset="2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Traditional Arabic" pitchFamily="2" charset="-78"/>
              </a:rPr>
              <a:t>Functions of growth hormone: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>
                <a:solidFill>
                  <a:srgbClr val="6C6C6C"/>
                </a:solidFill>
              </a:rPr>
              <a:t>CHO metabolism</a:t>
            </a:r>
            <a:r>
              <a:rPr lang="en-US" sz="2800" b="1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Hyperglycemic</a:t>
            </a:r>
            <a:endParaRPr lang="en-US" sz="2800" dirty="0"/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 glucose uptake by tissues (skeletal muscles and fat). 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 rate of glucose utilization throughout the body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glucose production by the liver </a:t>
            </a:r>
            <a:br>
              <a:rPr lang="en-US" sz="3200" dirty="0">
                <a:solidFill>
                  <a:schemeClr val="tx1"/>
                </a:solidFill>
                <a:sym typeface="Symbol" pitchFamily="18" charset="2"/>
              </a:rPr>
            </a:b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( </a:t>
            </a:r>
            <a:r>
              <a:rPr lang="en-US" sz="3200" dirty="0" err="1">
                <a:solidFill>
                  <a:srgbClr val="FF0000"/>
                </a:solidFill>
                <a:sym typeface="Symbol" pitchFamily="18" charset="2"/>
              </a:rPr>
              <a:t>gluconeogenesis</a:t>
            </a: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sym typeface="Symbol" pitchFamily="18" charset="2"/>
              </a:rPr>
              <a:t> insulin resistance (FFA)</a:t>
            </a:r>
          </a:p>
          <a:p>
            <a:pPr marL="274320" indent="-274320" algn="ctr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800" dirty="0"/>
              <a:t>    (</a:t>
            </a:r>
            <a:r>
              <a:rPr lang="en-US" sz="2800" dirty="0" err="1">
                <a:solidFill>
                  <a:srgbClr val="0070C0"/>
                </a:solidFill>
              </a:rPr>
              <a:t>diabetogenic</a:t>
            </a:r>
            <a:r>
              <a:rPr lang="en-US" sz="1200" dirty="0">
                <a:sym typeface="Symbol" pitchFamily="18" charset="2"/>
              </a:rPr>
              <a:t> </a:t>
            </a:r>
            <a:r>
              <a:rPr lang="en-US" sz="2800" dirty="0"/>
              <a:t>)</a:t>
            </a:r>
          </a:p>
          <a:p>
            <a:pPr marL="274320" indent="-274320" algn="ctr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sz="2800" dirty="0">
              <a:sym typeface="Symbol" pitchFamily="18" charset="2"/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800" dirty="0">
                <a:sym typeface="Symbol" pitchFamily="18" charset="2"/>
              </a:rPr>
              <a:t>    </a:t>
            </a:r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deo.ucsf.edu/images/charts/1.h.horm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4774"/>
            <a:ext cx="5486400" cy="6609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Traditional Arabic" pitchFamily="2" charset="-78"/>
              </a:rPr>
              <a:t>Other effects of growth hormone: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1143000" indent="-1143000" fontAlgn="auto">
              <a:spcAft>
                <a:spcPts val="0"/>
              </a:spcAft>
              <a:buNone/>
              <a:defRPr/>
            </a:pPr>
            <a:endParaRPr lang="en-US" sz="5800" b="1" dirty="0">
              <a:latin typeface="+mj-lt"/>
            </a:endParaRPr>
          </a:p>
          <a:p>
            <a:r>
              <a:rPr lang="en-US" sz="5100" dirty="0"/>
              <a:t>Increases </a:t>
            </a:r>
            <a:r>
              <a:rPr lang="en-US" sz="5100" dirty="0">
                <a:solidFill>
                  <a:srgbClr val="C00000"/>
                </a:solidFill>
              </a:rPr>
              <a:t>calcium</a:t>
            </a:r>
            <a:r>
              <a:rPr lang="en-US" sz="5100" dirty="0"/>
              <a:t> absorption from GIT </a:t>
            </a:r>
          </a:p>
          <a:p>
            <a:r>
              <a:rPr lang="en-US" sz="5100" dirty="0"/>
              <a:t>Strengthens and increases the </a:t>
            </a:r>
            <a:r>
              <a:rPr lang="en-US" sz="5100" dirty="0">
                <a:solidFill>
                  <a:srgbClr val="C00000"/>
                </a:solidFill>
              </a:rPr>
              <a:t>mineralization of bone</a:t>
            </a:r>
          </a:p>
          <a:p>
            <a:r>
              <a:rPr lang="en-US" sz="5100" dirty="0"/>
              <a:t>Retention of </a:t>
            </a:r>
            <a:r>
              <a:rPr lang="en-US" sz="5100" dirty="0">
                <a:solidFill>
                  <a:srgbClr val="C00000"/>
                </a:solidFill>
              </a:rPr>
              <a:t>Na</a:t>
            </a:r>
            <a:r>
              <a:rPr lang="en-US" sz="5100" baseline="30000" dirty="0">
                <a:solidFill>
                  <a:srgbClr val="C00000"/>
                </a:solidFill>
              </a:rPr>
              <a:t>+</a:t>
            </a:r>
            <a:r>
              <a:rPr lang="en-US" sz="5100" dirty="0"/>
              <a:t> and </a:t>
            </a:r>
            <a:r>
              <a:rPr lang="en-US" sz="5100" dirty="0">
                <a:solidFill>
                  <a:srgbClr val="C00000"/>
                </a:solidFill>
              </a:rPr>
              <a:t>K</a:t>
            </a:r>
            <a:r>
              <a:rPr lang="en-US" sz="5100" baseline="30000" dirty="0">
                <a:solidFill>
                  <a:srgbClr val="C00000"/>
                </a:solidFill>
              </a:rPr>
              <a:t>+</a:t>
            </a:r>
          </a:p>
          <a:p>
            <a:r>
              <a:rPr lang="en-US" sz="5100" dirty="0"/>
              <a:t>Increases </a:t>
            </a:r>
            <a:r>
              <a:rPr lang="en-US" sz="5100" dirty="0">
                <a:solidFill>
                  <a:srgbClr val="C00000"/>
                </a:solidFill>
              </a:rPr>
              <a:t>muscle</a:t>
            </a:r>
            <a:r>
              <a:rPr lang="en-US" sz="5100" dirty="0"/>
              <a:t> mass</a:t>
            </a:r>
          </a:p>
          <a:p>
            <a:r>
              <a:rPr lang="en-US" sz="5100" dirty="0"/>
              <a:t>Stimulates the growth of all internal organs excluding the </a:t>
            </a:r>
            <a:r>
              <a:rPr lang="en-US" sz="5100" dirty="0">
                <a:solidFill>
                  <a:srgbClr val="C00000"/>
                </a:solidFill>
              </a:rPr>
              <a:t>brain</a:t>
            </a:r>
          </a:p>
          <a:p>
            <a:r>
              <a:rPr lang="en-US" sz="5100" dirty="0"/>
              <a:t>Contributes to the maintenance and function of </a:t>
            </a:r>
            <a:r>
              <a:rPr lang="en-US" sz="5100" dirty="0">
                <a:solidFill>
                  <a:srgbClr val="C00000"/>
                </a:solidFill>
              </a:rPr>
              <a:t>pancreatic islets</a:t>
            </a:r>
          </a:p>
          <a:p>
            <a:r>
              <a:rPr lang="en-US" sz="5100" dirty="0"/>
              <a:t>Stimulates the </a:t>
            </a:r>
            <a:r>
              <a:rPr lang="en-US" sz="5100" dirty="0">
                <a:solidFill>
                  <a:srgbClr val="C00000"/>
                </a:solidFill>
              </a:rPr>
              <a:t>immune system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cs typeface="Traditional Arabic" pitchFamily="2" charset="-78"/>
              </a:rPr>
              <a:t>Control of GH secretion: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1. </a:t>
            </a:r>
            <a:r>
              <a:rPr lang="en-US" b="1" dirty="0">
                <a:sym typeface="Symbol" pitchFamily="18" charset="2"/>
              </a:rPr>
              <a:t>The hypothalamus: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</a:t>
            </a:r>
            <a:r>
              <a:rPr lang="en-US" dirty="0">
                <a:sym typeface="Symbol" pitchFamily="18" charset="2"/>
              </a:rPr>
              <a:t>a. GHRH   GH secretion.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 b. GHIH (</a:t>
            </a:r>
            <a:r>
              <a:rPr lang="en-US" dirty="0" err="1">
                <a:sym typeface="Symbol" pitchFamily="18" charset="2"/>
              </a:rPr>
              <a:t>somatostatin</a:t>
            </a:r>
            <a:r>
              <a:rPr lang="en-US" dirty="0">
                <a:sym typeface="Symbol" pitchFamily="18" charset="2"/>
              </a:rPr>
              <a:t>)   GH secretion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2. Hypoglycemia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ym typeface="Symbol" pitchFamily="18" charset="2"/>
              </a:rPr>
              <a:t>(fasting)  GH secretion.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 (N.B. glucose intake   GH secretion).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3. </a:t>
            </a:r>
            <a:r>
              <a:rPr lang="en-US" b="1" dirty="0">
                <a:sym typeface="Symbol" pitchFamily="18" charset="2"/>
              </a:rPr>
              <a:t>Muscular exercise</a:t>
            </a:r>
            <a:r>
              <a:rPr lang="en-US" dirty="0">
                <a:sym typeface="Symbol" pitchFamily="18" charset="2"/>
              </a:rPr>
              <a:t>   GH secretion.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4. </a:t>
            </a:r>
            <a:r>
              <a:rPr lang="en-US" b="1" dirty="0">
                <a:sym typeface="Symbol" pitchFamily="18" charset="2"/>
              </a:rPr>
              <a:t>Intake of protein or amino acids</a:t>
            </a:r>
            <a:r>
              <a:rPr lang="en-US" dirty="0">
                <a:sym typeface="Symbol" pitchFamily="18" charset="2"/>
              </a:rPr>
              <a:t>   GH secretion (after meals).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Traditional Arabic" pitchFamily="2" charset="-78"/>
              </a:rPr>
              <a:t>Control of GH secretion: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/>
              <a:t>5. During sleep</a:t>
            </a:r>
            <a:r>
              <a:rPr lang="en-US" dirty="0">
                <a:sym typeface="Symbol" pitchFamily="18" charset="2"/>
              </a:rPr>
              <a:t>   more in children.</a:t>
            </a: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r>
              <a:rPr lang="en-US" b="1" dirty="0"/>
              <a:t>6. Stress conditions</a:t>
            </a:r>
            <a:r>
              <a:rPr lang="en-US" dirty="0"/>
              <a:t>, e.g. trauma or emotions</a:t>
            </a:r>
            <a:r>
              <a:rPr lang="en-US" dirty="0">
                <a:sym typeface="Symbol" pitchFamily="18" charset="2"/>
              </a:rPr>
              <a:t>      GH secretion.</a:t>
            </a: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endParaRPr lang="en-US" dirty="0">
              <a:sym typeface="Symbol" pitchFamily="18" charset="2"/>
            </a:endParaRP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r>
              <a:rPr lang="en-US" b="1" dirty="0"/>
              <a:t>7. FFAs</a:t>
            </a:r>
            <a:r>
              <a:rPr lang="en-US" dirty="0">
                <a:sym typeface="Symbol" pitchFamily="18" charset="2"/>
              </a:rPr>
              <a:t>   GH secretion</a:t>
            </a:r>
          </a:p>
          <a:p>
            <a:pPr>
              <a:buClr>
                <a:srgbClr val="FF9933"/>
              </a:buClr>
              <a:buSzPct val="70000"/>
              <a:buNone/>
            </a:pPr>
            <a:r>
              <a:rPr lang="en-US" dirty="0">
                <a:sym typeface="Symbol" pitchFamily="18" charset="2"/>
              </a:rPr>
              <a:t>8. </a:t>
            </a:r>
            <a:r>
              <a:rPr lang="en-US" dirty="0" err="1">
                <a:sym typeface="Symbol" pitchFamily="18" charset="2"/>
              </a:rPr>
              <a:t>Grelin</a:t>
            </a:r>
            <a:r>
              <a:rPr lang="en-US" dirty="0">
                <a:sym typeface="Symbol" pitchFamily="18" charset="2"/>
              </a:rPr>
              <a:t> (stomach)  GH secretion.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Pituitary glands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Anterior pituitary hormones</a:t>
            </a:r>
          </a:p>
          <a:p>
            <a:pPr lvl="1"/>
            <a:r>
              <a:rPr lang="en-US" dirty="0"/>
              <a:t>GH</a:t>
            </a:r>
          </a:p>
          <a:p>
            <a:pPr lvl="2"/>
            <a:r>
              <a:rPr lang="en-US" dirty="0"/>
              <a:t>Physiological functions</a:t>
            </a:r>
          </a:p>
          <a:p>
            <a:pPr lvl="2"/>
            <a:r>
              <a:rPr lang="en-US" dirty="0"/>
              <a:t>Regulation of GH secretion</a:t>
            </a:r>
          </a:p>
          <a:p>
            <a:pPr lvl="3"/>
            <a:r>
              <a:rPr lang="en-US" dirty="0"/>
              <a:t>Feedback mechanism</a:t>
            </a:r>
          </a:p>
          <a:p>
            <a:pPr lvl="3"/>
            <a:r>
              <a:rPr lang="en-US" dirty="0"/>
              <a:t>Factors controlling secretion </a:t>
            </a:r>
          </a:p>
          <a:p>
            <a:pPr lvl="1"/>
            <a:r>
              <a:rPr lang="en-US" dirty="0" err="1"/>
              <a:t>Prolactin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Physiological functions</a:t>
            </a:r>
          </a:p>
          <a:p>
            <a:pPr lvl="2"/>
            <a:r>
              <a:rPr lang="en-US" dirty="0"/>
              <a:t>Regulation of </a:t>
            </a:r>
            <a:r>
              <a:rPr lang="en-US" dirty="0" err="1"/>
              <a:t>prolactin</a:t>
            </a:r>
            <a:r>
              <a:rPr lang="en-US" dirty="0"/>
              <a:t> secretion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classes.midlandstech.edu/carterp/Courses/bio211/chap16/ch_16_label-edit/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8156007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classes.midlandstech.edu/carterp/Courses/bio211/chap16/ch_16_label-edit/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80" y="0"/>
            <a:ext cx="92355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www.vivo.colostate.edu/hbooks/pathphys/endocrine/hypopit/g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599"/>
            <a:ext cx="4365624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3" descr="Im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817664"/>
            <a:ext cx="6172200" cy="4704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  <a:t>Abnormalities of GH secretion </a:t>
            </a:r>
            <a:b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</a:br>
            <a:r>
              <a:rPr lang="en-US" sz="40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  <a:sym typeface="Symbol" pitchFamily="18" charset="2"/>
              </a:rPr>
              <a:t> GH secretion</a:t>
            </a:r>
            <a:r>
              <a:rPr lang="en-US" sz="40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962400" cy="4953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>
                <a:cs typeface="Arial" charset="0"/>
              </a:rPr>
              <a:t>Signs &amp; symptoms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Arial"/>
                <a:cs typeface="Arial" charset="0"/>
              </a:rPr>
              <a:t>   ‘</a:t>
            </a:r>
            <a:r>
              <a:rPr lang="en-US" b="1" dirty="0">
                <a:cs typeface="Arial" charset="0"/>
              </a:rPr>
              <a:t>i</a:t>
            </a:r>
            <a:r>
              <a:rPr lang="en-US" b="1" dirty="0">
                <a:cs typeface="Arial" charset="0"/>
                <a:sym typeface="Symbol" pitchFamily="18" charset="2"/>
              </a:rPr>
              <a:t>n childhood</a:t>
            </a:r>
            <a:r>
              <a:rPr lang="en-US" b="1" dirty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b="1" dirty="0">
                <a:cs typeface="Arial" charset="0"/>
                <a:sym typeface="Symbol" pitchFamily="18" charset="2"/>
              </a:rPr>
              <a:t>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 </a:t>
            </a:r>
            <a:r>
              <a:rPr lang="en-US" b="1" dirty="0">
                <a:cs typeface="Arial" charset="0"/>
                <a:sym typeface="Symbol" pitchFamily="18" charset="2"/>
              </a:rPr>
              <a:t>Gigantism</a:t>
            </a:r>
            <a:r>
              <a:rPr lang="en-US" dirty="0">
                <a:solidFill>
                  <a:srgbClr val="FFFF66"/>
                </a:solidFill>
                <a:cs typeface="Arial" charset="0"/>
                <a:sym typeface="Symbol" pitchFamily="18" charset="2"/>
              </a:rPr>
              <a:t>,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Char char=""/>
              <a:defRPr/>
            </a:pPr>
            <a:r>
              <a:rPr lang="en-US" sz="2400" dirty="0">
                <a:cs typeface="Arial" charset="0"/>
                <a:sym typeface="Symbol" pitchFamily="18" charset="2"/>
              </a:rPr>
              <a:t>as all body tissues grow rapidly, including bones.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400" dirty="0">
                <a:cs typeface="Arial" charset="0"/>
                <a:sym typeface="Symbol" pitchFamily="18" charset="2"/>
              </a:rPr>
              <a:t>      Height  as it occurs before </a:t>
            </a:r>
            <a:r>
              <a:rPr lang="en-US" sz="2400" dirty="0" err="1">
                <a:cs typeface="Arial" charset="0"/>
                <a:sym typeface="Symbol" pitchFamily="18" charset="2"/>
              </a:rPr>
              <a:t>epiphyseal</a:t>
            </a:r>
            <a:r>
              <a:rPr lang="en-US" sz="2400" dirty="0">
                <a:cs typeface="Arial" charset="0"/>
                <a:sym typeface="Symbol" pitchFamily="18" charset="2"/>
              </a:rPr>
              <a:t> fusion of long bones with their shafts. </a:t>
            </a:r>
          </a:p>
          <a:p>
            <a:pPr marL="342900" lvl="1" indent="-3429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Hyperglycemia (diabetes)</a:t>
            </a:r>
            <a:r>
              <a:rPr lang="en-US" sz="2800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.</a:t>
            </a:r>
            <a:r>
              <a:rPr lang="en-US" sz="2800" b="1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 </a:t>
            </a:r>
            <a:endParaRPr lang="en-US" sz="2800" dirty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endParaRPr lang="en-US" sz="900" dirty="0">
              <a:cs typeface="Arial" charset="0"/>
              <a:sym typeface="Symbol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343400" cy="51054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>
                <a:cs typeface="Arial" charset="0"/>
              </a:rPr>
              <a:t>Signs &amp; symptoms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Arial"/>
                <a:cs typeface="Arial" charset="0"/>
              </a:rPr>
              <a:t>    ‘</a:t>
            </a:r>
            <a:r>
              <a:rPr lang="en-US" b="1" dirty="0">
                <a:cs typeface="Arial" charset="0"/>
              </a:rPr>
              <a:t>i</a:t>
            </a:r>
            <a:r>
              <a:rPr lang="en-US" b="1" dirty="0">
                <a:cs typeface="Arial" charset="0"/>
                <a:sym typeface="Symbol" pitchFamily="18" charset="2"/>
              </a:rPr>
              <a:t>n adults</a:t>
            </a:r>
            <a:r>
              <a:rPr lang="en-US" b="1" dirty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b="1" dirty="0">
                <a:cs typeface="Arial" charset="0"/>
                <a:sym typeface="Symbol" pitchFamily="18" charset="2"/>
              </a:rPr>
              <a:t>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sz="3200" b="1" dirty="0" err="1">
                <a:cs typeface="Arial" charset="0"/>
                <a:sym typeface="Symbol" pitchFamily="18" charset="2"/>
              </a:rPr>
              <a:t>Acromegally</a:t>
            </a:r>
            <a:r>
              <a:rPr lang="en-US" sz="3200" dirty="0">
                <a:solidFill>
                  <a:srgbClr val="FFFF66"/>
                </a:solidFill>
                <a:cs typeface="Arial" charset="0"/>
                <a:sym typeface="Symbol" pitchFamily="18" charset="2"/>
              </a:rPr>
              <a:t>,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      </a:t>
            </a:r>
            <a:r>
              <a:rPr lang="en-US" dirty="0">
                <a:cs typeface="Arial" charset="0"/>
                <a:sym typeface="Symbol" pitchFamily="18" charset="2"/>
              </a:rPr>
              <a:t>person can</a:t>
            </a:r>
            <a:r>
              <a:rPr lang="en-US" dirty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dirty="0">
                <a:cs typeface="Arial" charset="0"/>
                <a:sym typeface="Symbol" pitchFamily="18" charset="2"/>
              </a:rPr>
              <a:t>t grow taller, BUT soft tissue continue to  grow in thickness (skin, tongue, liver, kidney, </a:t>
            </a:r>
            <a:r>
              <a:rPr lang="en-US" dirty="0">
                <a:latin typeface="Arial"/>
                <a:cs typeface="Arial" charset="0"/>
                <a:sym typeface="Symbol" pitchFamily="18" charset="2"/>
              </a:rPr>
              <a:t>…</a:t>
            </a:r>
            <a:r>
              <a:rPr lang="en-US" dirty="0">
                <a:cs typeface="Arial" charset="0"/>
                <a:sym typeface="Symbol" pitchFamily="18" charset="2"/>
              </a:rPr>
              <a:t>)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Enlargement of bones of hands &amp; feet.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Enlargement of membranous bones including cranium, nose, forehead bones, </a:t>
            </a:r>
            <a:r>
              <a:rPr lang="en-US" dirty="0" err="1">
                <a:cs typeface="Arial" charset="0"/>
                <a:sym typeface="Symbol" pitchFamily="18" charset="2"/>
              </a:rPr>
              <a:t>supraorbital</a:t>
            </a:r>
            <a:r>
              <a:rPr lang="en-US" dirty="0">
                <a:cs typeface="Arial" charset="0"/>
                <a:sym typeface="Symbol" pitchFamily="18" charset="2"/>
              </a:rPr>
              <a:t> ridges.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Protrusion of lower jaw. 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Hunched back (</a:t>
            </a:r>
            <a:r>
              <a:rPr lang="en-US" dirty="0" err="1">
                <a:cs typeface="Arial" charset="0"/>
                <a:sym typeface="Symbol" pitchFamily="18" charset="2"/>
              </a:rPr>
              <a:t>kyphosis</a:t>
            </a:r>
            <a:r>
              <a:rPr lang="en-US" dirty="0">
                <a:cs typeface="Arial" charset="0"/>
                <a:sym typeface="Symbol" pitchFamily="18" charset="2"/>
              </a:rPr>
              <a:t>) (enlargement of vertebrae).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ym typeface="Symbol" pitchFamily="18" charset="2"/>
              </a:rPr>
              <a:t>GH in children </a:t>
            </a:r>
            <a:endParaRPr lang="en-US" dirty="0"/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ym typeface="Symbol" pitchFamily="18" charset="2"/>
              </a:rPr>
              <a:t>GH in an Adult</a:t>
            </a:r>
            <a:endParaRPr lang="en-US" dirty="0"/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75755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ym typeface="Symbol" pitchFamily="18" charset="2"/>
              </a:rPr>
              <a:t>GH = pituitary dwarfism</a:t>
            </a:r>
            <a:endParaRPr lang="en-US"/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0480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User\Desktop\Pictures Hana\1188157805_1392_1024_768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Prolactin</a:t>
            </a:r>
            <a:r>
              <a:rPr lang="en-US" dirty="0"/>
              <a:t> </a:t>
            </a:r>
          </a:p>
        </p:txBody>
      </p:sp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219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Endocrine gland stimuli may be </a:t>
            </a:r>
            <a:r>
              <a:rPr lang="en-US" sz="3100" dirty="0" err="1"/>
              <a:t>humoral</a:t>
            </a:r>
            <a:r>
              <a:rPr lang="en-US" sz="3100" dirty="0"/>
              <a:t>,       neural, or     hormonal. </a:t>
            </a:r>
            <a:endParaRPr lang="en-GB" dirty="0"/>
          </a:p>
        </p:txBody>
      </p:sp>
      <p:pic>
        <p:nvPicPr>
          <p:cNvPr id="4" name="Picture 4" descr="http://classes.midlandstech.edu/carterp/Courses/bio211/chap16/ch_16_label-edit/Slide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Functions of </a:t>
            </a:r>
            <a:r>
              <a:rPr lang="en-US" dirty="0" err="1"/>
              <a:t>prolactin</a:t>
            </a:r>
            <a:r>
              <a:rPr lang="en-US" dirty="0"/>
              <a:t>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4000" dirty="0">
                <a:latin typeface="Arial" charset="0"/>
              </a:rPr>
              <a:t>The major function of </a:t>
            </a:r>
            <a:r>
              <a:rPr lang="en-US" sz="4000" dirty="0" err="1">
                <a:latin typeface="Arial" charset="0"/>
              </a:rPr>
              <a:t>prolactin</a:t>
            </a:r>
            <a:r>
              <a:rPr lang="en-US" sz="4000" dirty="0">
                <a:latin typeface="Arial" charset="0"/>
              </a:rPr>
              <a:t> is milk production</a:t>
            </a:r>
            <a:endParaRPr lang="en-US" sz="4000" dirty="0"/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Release is inhibited by PIH (dopamine)</a:t>
            </a:r>
          </a:p>
          <a:p>
            <a:pPr>
              <a:buFontTx/>
              <a:buChar char="•"/>
            </a:pPr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 Suckling response inhibits PIH release</a:t>
            </a:r>
            <a:endParaRPr lang="en-US" sz="4000" dirty="0"/>
          </a:p>
          <a:p>
            <a:pPr lvl="1">
              <a:lnSpc>
                <a:spcPct val="90000"/>
              </a:lnSpc>
            </a:pPr>
            <a:endParaRPr lang="en-US" sz="4000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0" name="Picture 2" descr="C:\WINDOWS\Desktop\untitle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17663"/>
            <a:ext cx="7296150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7924800" y="44196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rebuchet MS" pitchFamily="34" charset="0"/>
              </a:rPr>
              <a:t>Prolactin 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858000" y="3429000"/>
            <a:ext cx="111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rebuchet MS" pitchFamily="34" charset="0"/>
              </a:rPr>
              <a:t>Oxytocin  </a:t>
            </a:r>
          </a:p>
        </p:txBody>
      </p:sp>
      <p:cxnSp>
        <p:nvCxnSpPr>
          <p:cNvPr id="7" name="Straight Arrow Connector 6"/>
          <p:cNvCxnSpPr>
            <a:stCxn id="37892" idx="2"/>
          </p:cNvCxnSpPr>
          <p:nvPr/>
        </p:nvCxnSpPr>
        <p:spPr>
          <a:xfrm rot="5400000">
            <a:off x="7092951" y="3868737"/>
            <a:ext cx="392112" cy="252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538244" y="4718844"/>
            <a:ext cx="392112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</a:t>
            </a:r>
            <a:r>
              <a:rPr lang="en-US" dirty="0" err="1"/>
              <a:t>prolactin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 on the breast </a:t>
            </a:r>
          </a:p>
          <a:p>
            <a:pPr lvl="1"/>
            <a:r>
              <a:rPr lang="en-US" dirty="0"/>
              <a:t>Increases mRNA</a:t>
            </a:r>
          </a:p>
          <a:p>
            <a:pPr lvl="1"/>
            <a:r>
              <a:rPr lang="en-US" dirty="0"/>
              <a:t>Increases production of casein and </a:t>
            </a:r>
            <a:r>
              <a:rPr lang="en-US" dirty="0" err="1"/>
              <a:t>lactalbumin</a:t>
            </a:r>
            <a:endParaRPr lang="en-US" dirty="0"/>
          </a:p>
          <a:p>
            <a:r>
              <a:rPr lang="en-US" dirty="0"/>
              <a:t>Other effects</a:t>
            </a:r>
          </a:p>
          <a:p>
            <a:pPr lvl="1"/>
            <a:r>
              <a:rPr lang="en-US" dirty="0"/>
              <a:t>Stimulates the secretion of dopamine in median eminence (inhibits its own secretion)</a:t>
            </a:r>
          </a:p>
          <a:p>
            <a:pPr lvl="1"/>
            <a:r>
              <a:rPr lang="en-US" dirty="0"/>
              <a:t>Inhibits the effects of gonadotropins</a:t>
            </a:r>
          </a:p>
          <a:p>
            <a:pPr lvl="1"/>
            <a:endParaRPr lang="ar-S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secretion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PIH (Dopamine) inhibit its secretion</a:t>
            </a:r>
          </a:p>
          <a:p>
            <a:r>
              <a:rPr lang="en-US" dirty="0"/>
              <a:t>Exercise increases PRL secretion</a:t>
            </a:r>
          </a:p>
          <a:p>
            <a:r>
              <a:rPr lang="en-US" dirty="0"/>
              <a:t>Surgical &amp; psychological stress increases PRL secretion</a:t>
            </a:r>
          </a:p>
          <a:p>
            <a:r>
              <a:rPr lang="en-US" dirty="0"/>
              <a:t>Stimulation of the nipple increases PRL secretion</a:t>
            </a:r>
          </a:p>
          <a:p>
            <a:r>
              <a:rPr lang="en-US" dirty="0"/>
              <a:t>During Sleep Prolactin level rises </a:t>
            </a:r>
          </a:p>
          <a:p>
            <a:r>
              <a:rPr lang="en-US" dirty="0"/>
              <a:t>During pregnancy prolactin level rises </a:t>
            </a:r>
          </a:p>
          <a:p>
            <a:r>
              <a:rPr lang="en-US" dirty="0"/>
              <a:t>TRH increases PRL secretion</a:t>
            </a:r>
          </a:p>
          <a:p>
            <a:endParaRPr lang="en-US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267200" y="857250"/>
            <a:ext cx="6858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8763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0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pic>
        <p:nvPicPr>
          <p:cNvPr id="51204" name="Picture 8" descr="http://www.indiafloristonline.com/images/flowers/12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5486400"/>
            <a:ext cx="268374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054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3300"/>
                </a:solidFill>
              </a:rPr>
              <a:t> </a:t>
            </a:r>
            <a:r>
              <a:rPr lang="en-US" sz="3600" dirty="0">
                <a:solidFill>
                  <a:srgbClr val="FF3300"/>
                </a:solidFill>
              </a:rPr>
              <a:t>(</a:t>
            </a:r>
            <a:r>
              <a:rPr lang="en-US" sz="3600" dirty="0" err="1">
                <a:solidFill>
                  <a:srgbClr val="FF3300"/>
                </a:solidFill>
              </a:rPr>
              <a:t>adenohypophysis</a:t>
            </a:r>
            <a:r>
              <a:rPr lang="en-US" sz="3600" dirty="0">
                <a:solidFill>
                  <a:srgbClr val="FF3300"/>
                </a:solidFill>
              </a:rPr>
              <a:t>)</a:t>
            </a:r>
            <a:endParaRPr lang="en-US" sz="36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3962400" cy="4846638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800" dirty="0">
              <a:cs typeface="Arial" charset="0"/>
              <a:sym typeface="Symbol" pitchFamily="18" charset="2"/>
            </a:endParaRPr>
          </a:p>
          <a:p>
            <a:pPr>
              <a:buClr>
                <a:srgbClr val="FF6600"/>
              </a:buClr>
            </a:pPr>
            <a:r>
              <a:rPr lang="en-US" sz="2800" dirty="0"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Anterior pituitary gland </a:t>
            </a:r>
            <a:r>
              <a:rPr lang="en-US" sz="2800" dirty="0">
                <a:solidFill>
                  <a:srgbClr val="FF3300"/>
                </a:solidFill>
              </a:rPr>
              <a:t>(</a:t>
            </a:r>
            <a:r>
              <a:rPr lang="en-US" sz="2800" dirty="0" err="1">
                <a:solidFill>
                  <a:srgbClr val="FF3300"/>
                </a:solidFill>
              </a:rPr>
              <a:t>adenohypophysis</a:t>
            </a:r>
            <a:r>
              <a:rPr lang="en-US" sz="2800" dirty="0">
                <a:solidFill>
                  <a:srgbClr val="FF3300"/>
                </a:solidFill>
              </a:rPr>
              <a:t>)</a:t>
            </a:r>
          </a:p>
          <a:p>
            <a:pPr>
              <a:buClr>
                <a:srgbClr val="FF6600"/>
              </a:buClr>
              <a:buNone/>
            </a:pPr>
            <a:r>
              <a:rPr lang="en-US" sz="2800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   </a:t>
            </a:r>
            <a:r>
              <a:rPr lang="en-US" dirty="0">
                <a:cs typeface="Arial" charset="0"/>
                <a:sym typeface="Symbol" pitchFamily="18" charset="2"/>
              </a:rPr>
              <a:t>is connected to hypothalamus by portal system: 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“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hypothalamic-</a:t>
            </a:r>
            <a:r>
              <a:rPr lang="en-US" dirty="0" err="1">
                <a:solidFill>
                  <a:srgbClr val="00B050"/>
                </a:solidFill>
                <a:cs typeface="Arial" charset="0"/>
              </a:rPr>
              <a:t>hypophysial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 portal vessels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”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5872556" cy="68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Anterior pituitary hormones</a:t>
            </a:r>
          </a:p>
        </p:txBody>
      </p:sp>
      <p:pic>
        <p:nvPicPr>
          <p:cNvPr id="3" name="Picture 4" descr="11_14"/>
          <p:cNvPicPr>
            <a:picLocks noChangeAspect="1" noChangeArrowheads="1"/>
          </p:cNvPicPr>
          <p:nvPr/>
        </p:nvPicPr>
        <p:blipFill>
          <a:blip r:embed="rId2" cstate="print"/>
          <a:srcRect l="7576" r="7576"/>
          <a:stretch>
            <a:fillRect/>
          </a:stretch>
        </p:blipFill>
        <p:spPr bwMode="auto">
          <a:xfrm>
            <a:off x="76200" y="1905000"/>
            <a:ext cx="79995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Growth hormone</a:t>
            </a:r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(Somatotropin)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Mechanism of action</a:t>
            </a:r>
            <a:br>
              <a:rPr lang="en-US" dirty="0"/>
            </a:br>
            <a:r>
              <a:rPr lang="en-US" dirty="0"/>
              <a:t>direct effect</a:t>
            </a:r>
            <a:endParaRPr lang="ar-SA" dirty="0"/>
          </a:p>
        </p:txBody>
      </p:sp>
      <p:pic>
        <p:nvPicPr>
          <p:cNvPr id="5" name="Picture 2" descr="Fig1a     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867400" cy="441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Indirect effect</a:t>
            </a:r>
            <a:br>
              <a:rPr lang="en-US" dirty="0"/>
            </a:br>
            <a:r>
              <a:rPr lang="en-US" dirty="0" err="1"/>
              <a:t>somatomedins</a:t>
            </a:r>
            <a:endParaRPr lang="ar-SA" dirty="0"/>
          </a:p>
        </p:txBody>
      </p:sp>
      <p:pic>
        <p:nvPicPr>
          <p:cNvPr id="46082" name="Picture 2" descr="http://img.medscape.com/fullsize/migrated/483/288/nrc483288.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65122"/>
            <a:ext cx="6880430" cy="5492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Traditional Arabic" pitchFamily="2" charset="-78"/>
              </a:rPr>
              <a:t>Functions of growth hormone: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Wingdings 2"/>
              <a:buAutoNum type="alphaUcParenR"/>
              <a:defRPr/>
            </a:pPr>
            <a:r>
              <a:rPr lang="en-US" sz="3200" b="1" dirty="0">
                <a:solidFill>
                  <a:schemeClr val="tx1">
                    <a:tint val="85000"/>
                  </a:schemeClr>
                </a:solidFill>
              </a:rPr>
              <a:t>Long term effect </a:t>
            </a:r>
          </a:p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200" b="1" dirty="0">
                <a:solidFill>
                  <a:schemeClr val="tx1">
                    <a:tint val="85000"/>
                  </a:schemeClr>
                </a:solidFill>
              </a:rPr>
              <a:t> 	Promotion of growth:</a:t>
            </a:r>
          </a:p>
          <a:p>
            <a:pPr marL="1209675" lvl="2" indent="-514350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Tahoma" pitchFamily="34" charset="0"/>
                <a:cs typeface="Tahoma" pitchFamily="34" charset="0"/>
                <a:sym typeface="Symbol" pitchFamily="18" charset="2"/>
              </a:rPr>
              <a:t> cellular sizes &amp;  mitosis</a:t>
            </a:r>
          </a:p>
          <a:p>
            <a:pPr marL="1209675" lvl="2" indent="-514350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Tahoma" pitchFamily="34" charset="0"/>
                <a:cs typeface="Tahoma" pitchFamily="34" charset="0"/>
                <a:sym typeface="Symbol" pitchFamily="18" charset="2"/>
              </a:rPr>
              <a:t>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 tissue growth &amp; organ size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Indirect effect</a:t>
            </a:r>
            <a:endParaRPr lang="en-US" sz="2800" b="1" dirty="0"/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300" dirty="0">
                <a:cs typeface="Tahoma" pitchFamily="34" charset="0"/>
              </a:rPr>
              <a:t>Depends on </a:t>
            </a:r>
            <a:r>
              <a:rPr lang="en-US" sz="2300" dirty="0" err="1">
                <a:cs typeface="Tahoma" pitchFamily="34" charset="0"/>
              </a:rPr>
              <a:t>somatomedin</a:t>
            </a:r>
            <a:r>
              <a:rPr lang="en-US" sz="2300" dirty="0">
                <a:cs typeface="Tahoma" pitchFamily="34" charset="0"/>
              </a:rPr>
              <a:t> ‘insulin– like growth factor</a:t>
            </a:r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300" dirty="0">
                <a:cs typeface="Tahoma" pitchFamily="34" charset="0"/>
              </a:rPr>
              <a:t>[IGF-I&amp; II] secreted by the liver, which is responsible for effect of GH on bone &amp; cartilage growth and increase the synthesis of protein in skeletal muscles.</a:t>
            </a:r>
            <a:endParaRPr lang="en-US" sz="2300" dirty="0"/>
          </a:p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en-US" b="1" dirty="0">
              <a:solidFill>
                <a:srgbClr val="FFCC66"/>
              </a:solidFill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2830</TotalTime>
  <Words>717</Words>
  <Application>Microsoft Office PowerPoint</Application>
  <PresentationFormat>On-screen Show (4:3)</PresentationFormat>
  <Paragraphs>147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Tahoma</vt:lpstr>
      <vt:lpstr>Trebuchet MS</vt:lpstr>
      <vt:lpstr>Wingdings</vt:lpstr>
      <vt:lpstr>Wingdings 2</vt:lpstr>
      <vt:lpstr>Opulent</vt:lpstr>
      <vt:lpstr>Endocrinology</vt:lpstr>
      <vt:lpstr>Pituitary glands</vt:lpstr>
      <vt:lpstr>Endocrine gland stimuli may be humoral,       neural, or     hormonal. </vt:lpstr>
      <vt:lpstr> (adenohypophysis)</vt:lpstr>
      <vt:lpstr>Anterior pituitary hormones</vt:lpstr>
      <vt:lpstr>Growth hormone</vt:lpstr>
      <vt:lpstr>Mechanism of action direct effect</vt:lpstr>
      <vt:lpstr>Indirect effect somatomedins</vt:lpstr>
      <vt:lpstr>Functions of growth hormone:</vt:lpstr>
      <vt:lpstr>Mechanisms of bone growth</vt:lpstr>
      <vt:lpstr>bone growth</vt:lpstr>
      <vt:lpstr>Promotion of growth</vt:lpstr>
      <vt:lpstr>Functions of growth hormone:</vt:lpstr>
      <vt:lpstr>Functions of growth hormone:</vt:lpstr>
      <vt:lpstr>Functions of growth hormone:</vt:lpstr>
      <vt:lpstr>PowerPoint Presentation</vt:lpstr>
      <vt:lpstr>Other effects of growth hormone:</vt:lpstr>
      <vt:lpstr>Control of GH secretion:</vt:lpstr>
      <vt:lpstr>Control of GH secretion:</vt:lpstr>
      <vt:lpstr>PowerPoint Presentation</vt:lpstr>
      <vt:lpstr>PowerPoint Presentation</vt:lpstr>
      <vt:lpstr>PowerPoint Presentation</vt:lpstr>
      <vt:lpstr>PowerPoint Presentation</vt:lpstr>
      <vt:lpstr>Abnormalities of GH secretion   GH secretion:</vt:lpstr>
      <vt:lpstr>GH in children </vt:lpstr>
      <vt:lpstr>GH in an Adult</vt:lpstr>
      <vt:lpstr>GH = pituitary dwarfism</vt:lpstr>
      <vt:lpstr>PowerPoint Presentation</vt:lpstr>
      <vt:lpstr>Prolactin </vt:lpstr>
      <vt:lpstr>Functions of prolactin </vt:lpstr>
      <vt:lpstr>PowerPoint Presentation</vt:lpstr>
      <vt:lpstr>Functions of prolactin </vt:lpstr>
      <vt:lpstr>Control of secretion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Dana Al-Kadi</cp:lastModifiedBy>
  <cp:revision>197</cp:revision>
  <dcterms:created xsi:type="dcterms:W3CDTF">2010-10-14T09:31:28Z</dcterms:created>
  <dcterms:modified xsi:type="dcterms:W3CDTF">2019-01-21T20:35:28Z</dcterms:modified>
</cp:coreProperties>
</file>