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2" r:id="rId2"/>
    <p:sldId id="273" r:id="rId3"/>
    <p:sldId id="301" r:id="rId4"/>
    <p:sldId id="306" r:id="rId5"/>
    <p:sldId id="317" r:id="rId6"/>
    <p:sldId id="274" r:id="rId7"/>
    <p:sldId id="307" r:id="rId8"/>
    <p:sldId id="275" r:id="rId9"/>
    <p:sldId id="311" r:id="rId10"/>
    <p:sldId id="300" r:id="rId11"/>
    <p:sldId id="302" r:id="rId12"/>
    <p:sldId id="303" r:id="rId13"/>
    <p:sldId id="304" r:id="rId14"/>
    <p:sldId id="309" r:id="rId15"/>
    <p:sldId id="310" r:id="rId16"/>
    <p:sldId id="321" r:id="rId17"/>
    <p:sldId id="288" r:id="rId18"/>
    <p:sldId id="308" r:id="rId19"/>
    <p:sldId id="266" r:id="rId20"/>
    <p:sldId id="313" r:id="rId21"/>
    <p:sldId id="316" r:id="rId22"/>
    <p:sldId id="258" r:id="rId23"/>
    <p:sldId id="261" r:id="rId24"/>
    <p:sldId id="319" r:id="rId25"/>
    <p:sldId id="320" r:id="rId26"/>
    <p:sldId id="267" r:id="rId27"/>
    <p:sldId id="265" r:id="rId28"/>
    <p:sldId id="264" r:id="rId29"/>
    <p:sldId id="289" r:id="rId3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86" d="100"/>
          <a:sy n="86" d="100"/>
        </p:scale>
        <p:origin x="1035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69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1/21/2019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Endocrinology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/>
              <a:t>Dr. Hana Alzamil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pituitary gland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/>
              <a:t>Anterior pituitary contains 5 cell types:</a:t>
            </a:r>
          </a:p>
          <a:p>
            <a:pPr lvl="1"/>
            <a:r>
              <a:rPr lang="en-US" dirty="0" err="1"/>
              <a:t>Somatotrops</a:t>
            </a:r>
            <a:r>
              <a:rPr lang="en-US" dirty="0"/>
              <a:t>: GH 40%</a:t>
            </a:r>
          </a:p>
          <a:p>
            <a:pPr lvl="1"/>
            <a:r>
              <a:rPr lang="en-US" dirty="0" err="1"/>
              <a:t>Corticotrops</a:t>
            </a:r>
            <a:r>
              <a:rPr lang="en-US" dirty="0"/>
              <a:t>: ACTH 20%			</a:t>
            </a:r>
          </a:p>
          <a:p>
            <a:pPr lvl="1"/>
            <a:r>
              <a:rPr lang="en-US" dirty="0" err="1"/>
              <a:t>Thyrotropes</a:t>
            </a:r>
            <a:r>
              <a:rPr lang="en-US" dirty="0"/>
              <a:t>: TSH</a:t>
            </a:r>
          </a:p>
          <a:p>
            <a:pPr lvl="1"/>
            <a:r>
              <a:rPr lang="en-US" dirty="0" err="1"/>
              <a:t>Gonadotropes</a:t>
            </a:r>
            <a:r>
              <a:rPr lang="en-US" dirty="0"/>
              <a:t>: LH &amp; FSH		</a:t>
            </a:r>
          </a:p>
          <a:p>
            <a:pPr lvl="1"/>
            <a:r>
              <a:rPr lang="en-US" dirty="0" err="1"/>
              <a:t>Lactotrops</a:t>
            </a:r>
            <a:r>
              <a:rPr lang="en-US" dirty="0"/>
              <a:t>: PRL </a:t>
            </a:r>
            <a:endParaRPr lang="en-GB" dirty="0"/>
          </a:p>
        </p:txBody>
      </p:sp>
      <p:pic>
        <p:nvPicPr>
          <p:cNvPr id="4" name="Picture 5" descr="ENDO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72244" y="2057400"/>
            <a:ext cx="3881155" cy="38100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396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Growth hormone releasing hormone (GHRH)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Stimulates release of growth hormone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Growth hormone inhibiting hormone (GHIH) also called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Somatostatin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Inhibits release of growth hormone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</p:txBody>
      </p:sp>
      <p:pic>
        <p:nvPicPr>
          <p:cNvPr id="5" name="Picture 6" descr="1775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974" y="1427957"/>
            <a:ext cx="3258026" cy="543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41960" y="1798637"/>
            <a:ext cx="352044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>
                <a:latin typeface="Arial" charset="0"/>
              </a:rPr>
              <a:t>Thyrotropin</a:t>
            </a:r>
            <a:r>
              <a:rPr lang="en-US" b="1" dirty="0">
                <a:latin typeface="Arial" charset="0"/>
              </a:rPr>
              <a:t>-releasing hormone (TRH)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Stimulates release of thyroid stimulating hormone (TSH)</a:t>
            </a:r>
          </a:p>
          <a:p>
            <a:endParaRPr lang="en-GB" dirty="0"/>
          </a:p>
        </p:txBody>
      </p:sp>
      <p:pic>
        <p:nvPicPr>
          <p:cNvPr id="5" name="Picture 9" descr="1775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0529" y="1524000"/>
            <a:ext cx="3364992" cy="52578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>
                <a:latin typeface="Arial" charset="0"/>
              </a:rPr>
              <a:t>Corticotropin</a:t>
            </a:r>
            <a:r>
              <a:rPr lang="en-US" b="1" dirty="0">
                <a:latin typeface="Arial" charset="0"/>
              </a:rPr>
              <a:t>-releasing hormone (CRH)</a:t>
            </a:r>
          </a:p>
          <a:p>
            <a:pPr lvl="1"/>
            <a:r>
              <a:rPr lang="en-US" dirty="0">
                <a:latin typeface="Arial" charset="0"/>
              </a:rPr>
              <a:t>Stimulates release of </a:t>
            </a:r>
            <a:r>
              <a:rPr lang="en-US" dirty="0" err="1">
                <a:latin typeface="Arial" charset="0"/>
              </a:rPr>
              <a:t>adrenocorticotropin</a:t>
            </a:r>
            <a:r>
              <a:rPr lang="en-US" dirty="0">
                <a:latin typeface="Arial" charset="0"/>
              </a:rPr>
              <a:t> hormone (ACTH)</a:t>
            </a:r>
          </a:p>
          <a:p>
            <a:endParaRPr lang="en-GB" dirty="0"/>
          </a:p>
        </p:txBody>
      </p:sp>
      <p:pic>
        <p:nvPicPr>
          <p:cNvPr id="5" name="Picture 6" descr="1775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09491" y="1600200"/>
            <a:ext cx="3785616" cy="525780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320040"/>
            <a:ext cx="724204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b="1" dirty="0" err="1">
                <a:latin typeface="Arial" charset="0"/>
              </a:rPr>
              <a:t>Gonadotropin</a:t>
            </a:r>
            <a:r>
              <a:rPr lang="en-US" b="1" dirty="0">
                <a:latin typeface="Arial" charset="0"/>
              </a:rPr>
              <a:t> releasing hormone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(</a:t>
            </a:r>
            <a:r>
              <a:rPr lang="en-US" b="1" dirty="0" err="1">
                <a:latin typeface="Arial" charset="0"/>
              </a:rPr>
              <a:t>GnRH</a:t>
            </a:r>
            <a:r>
              <a:rPr lang="en-US" b="1" dirty="0">
                <a:latin typeface="Arial" charset="0"/>
              </a:rPr>
              <a:t>) </a:t>
            </a:r>
            <a:r>
              <a:rPr lang="en-US" dirty="0">
                <a:latin typeface="Arial" charset="0"/>
              </a:rPr>
              <a:t>– </a:t>
            </a:r>
          </a:p>
          <a:p>
            <a:r>
              <a:rPr lang="en-US" dirty="0">
                <a:latin typeface="Arial" charset="0"/>
              </a:rPr>
              <a:t>causes release of the 2 </a:t>
            </a:r>
            <a:r>
              <a:rPr lang="en-US" dirty="0" err="1">
                <a:latin typeface="Arial" charset="0"/>
              </a:rPr>
              <a:t>gonadotropic</a:t>
            </a:r>
            <a:r>
              <a:rPr lang="en-US" dirty="0">
                <a:latin typeface="Arial" charset="0"/>
              </a:rPr>
              <a:t> hormones:</a:t>
            </a:r>
          </a:p>
          <a:p>
            <a:pPr lvl="1"/>
            <a:r>
              <a:rPr lang="en-US" dirty="0">
                <a:latin typeface="Arial" charset="0"/>
              </a:rPr>
              <a:t>Luteinizing (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LH)</a:t>
            </a:r>
            <a:r>
              <a:rPr lang="en-US" b="1" dirty="0">
                <a:latin typeface="Arial" charset="0"/>
              </a:rPr>
              <a:t> </a:t>
            </a:r>
          </a:p>
          <a:p>
            <a:pPr lvl="1"/>
            <a:r>
              <a:rPr lang="en-US" dirty="0">
                <a:latin typeface="Arial" charset="0"/>
              </a:rPr>
              <a:t>Follicle-stimulating hormone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FSH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bio1152.nicerweb.com/Locked/media/ch46/46_14TestesHormone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3414565" cy="2924176"/>
          </a:xfrm>
          <a:prstGeom prst="rect">
            <a:avLst/>
          </a:prstGeom>
          <a:noFill/>
        </p:spPr>
      </p:pic>
      <p:pic>
        <p:nvPicPr>
          <p:cNvPr id="17412" name="Picture 4" descr="http://ridge.icu.ac.jp/biobk/FEMHORMONEFB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894" y="990600"/>
            <a:ext cx="3498506" cy="257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>
                <a:latin typeface="Arial" charset="0"/>
              </a:rPr>
              <a:t>Prolactin</a:t>
            </a:r>
            <a:r>
              <a:rPr lang="en-US" b="1" dirty="0">
                <a:latin typeface="Arial" charset="0"/>
              </a:rPr>
              <a:t> inhibitory hormone (PIH)</a:t>
            </a:r>
            <a:r>
              <a:rPr lang="en-US" dirty="0">
                <a:latin typeface="Arial" charset="0"/>
              </a:rPr>
              <a:t> also known as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Dopamine</a:t>
            </a:r>
          </a:p>
          <a:p>
            <a:pPr lvl="1"/>
            <a:r>
              <a:rPr lang="en-US" dirty="0">
                <a:latin typeface="Arial" charset="0"/>
              </a:rPr>
              <a:t>Inhibits prolactin secretion</a:t>
            </a:r>
            <a:endParaRPr lang="cs-CZ" b="1" dirty="0">
              <a:latin typeface="Arial" charset="0"/>
            </a:endParaRP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0" name="Picture 4" descr="http://www.colorado.edu/intphys/Class/IPHY3430-200/image/26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3248025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will happen if pituitary gland is removed from its normal position and transplanted to other part of the body?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Release of all hormones will stop.</a:t>
            </a:r>
          </a:p>
          <a:p>
            <a:r>
              <a:rPr lang="en-US" dirty="0"/>
              <a:t>Release of some hormones will decrease to very low levels</a:t>
            </a:r>
          </a:p>
          <a:p>
            <a:r>
              <a:rPr lang="en-US" dirty="0"/>
              <a:t>Release of some hormones will increase.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7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Posterior pituitary gland</a:t>
            </a:r>
          </a:p>
        </p:txBody>
      </p:sp>
      <p:sp>
        <p:nvSpPr>
          <p:cNvPr id="38914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Neurohypophysis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600200"/>
          </a:xfrm>
        </p:spPr>
        <p:txBody>
          <a:bodyPr>
            <a:noAutofit/>
          </a:bodyPr>
          <a:lstStyle/>
          <a:p>
            <a:r>
              <a:rPr lang="en-US" sz="3200" dirty="0">
                <a:cs typeface="Tahoma" pitchFamily="34" charset="0"/>
              </a:rPr>
              <a:t>Hypothalamic Control of </a:t>
            </a:r>
            <a:br>
              <a:rPr lang="en-US" sz="3200" dirty="0">
                <a:cs typeface="Tahoma" pitchFamily="34" charset="0"/>
              </a:rPr>
            </a:br>
            <a:r>
              <a:rPr lang="en-US" sz="3200" dirty="0">
                <a:cs typeface="Tahoma" pitchFamily="34" charset="0"/>
              </a:rPr>
              <a:t>posterior Pituitary Gland</a:t>
            </a:r>
            <a:r>
              <a:rPr lang="en-US" sz="3200" dirty="0">
                <a:solidFill>
                  <a:srgbClr val="FF3300"/>
                </a:solidFill>
              </a:rPr>
              <a:t> </a:t>
            </a:r>
            <a:r>
              <a:rPr lang="en-US" sz="2800" dirty="0">
                <a:solidFill>
                  <a:srgbClr val="FF3300"/>
                </a:solidFill>
              </a:rPr>
              <a:t>(</a:t>
            </a:r>
            <a:r>
              <a:rPr lang="en-US" sz="2800" dirty="0" err="1">
                <a:solidFill>
                  <a:srgbClr val="FF3300"/>
                </a:solidFill>
              </a:rPr>
              <a:t>neurohypophysis</a:t>
            </a:r>
            <a:r>
              <a:rPr lang="en-US" sz="2800" dirty="0">
                <a:solidFill>
                  <a:srgbClr val="FF3300"/>
                </a:solidFill>
              </a:rPr>
              <a:t>)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Hormones synthesized in the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supraoptic</a:t>
            </a:r>
            <a:r>
              <a:rPr lang="en-US" sz="2800" dirty="0">
                <a:latin typeface="Arial" charset="0"/>
              </a:rPr>
              <a:t> and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paraventricular</a:t>
            </a:r>
            <a:r>
              <a:rPr lang="en-US" sz="2800" dirty="0">
                <a:latin typeface="Arial" charset="0"/>
              </a:rPr>
              <a:t> nuclei of the hypothalamus and released in posterior pituitary</a:t>
            </a:r>
            <a:endParaRPr lang="en-GB" dirty="0"/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46674"/>
            <a:ext cx="5538787" cy="335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Secretion of Posterior Pituitary Hormones</a:t>
            </a:r>
          </a:p>
        </p:txBody>
      </p:sp>
      <p:pic>
        <p:nvPicPr>
          <p:cNvPr id="40962" name="Picture 4" descr="07-12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7549" t="2872" r="17195" b="3075"/>
          <a:stretch>
            <a:fillRect/>
          </a:stretch>
        </p:blipFill>
        <p:spPr bwMode="auto">
          <a:xfrm>
            <a:off x="2132013" y="2133600"/>
            <a:ext cx="51196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Physiology of </a:t>
            </a:r>
            <a:r>
              <a:rPr lang="en-US" sz="2800" dirty="0" err="1"/>
              <a:t>hypothalamo</a:t>
            </a:r>
            <a:r>
              <a:rPr lang="en-US" sz="2800" dirty="0"/>
              <a:t>-Pituitary axis and regulatory mechanisms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 of pituitary gland</a:t>
            </a:r>
          </a:p>
          <a:p>
            <a:pPr lvl="1"/>
            <a:r>
              <a:rPr lang="en-US" dirty="0"/>
              <a:t>Anterior pituitary cell types and hormones</a:t>
            </a:r>
          </a:p>
          <a:p>
            <a:pPr lvl="1"/>
            <a:r>
              <a:rPr lang="en-US" dirty="0"/>
              <a:t>Posterior pituitary cell types and hormones</a:t>
            </a:r>
          </a:p>
          <a:p>
            <a:r>
              <a:rPr lang="en-US" dirty="0"/>
              <a:t>Hypothalamic control of pituitary gland</a:t>
            </a:r>
          </a:p>
          <a:p>
            <a:pPr lvl="1"/>
            <a:r>
              <a:rPr lang="en-US" dirty="0" err="1"/>
              <a:t>Hypothalamo-hypophysial</a:t>
            </a:r>
            <a:r>
              <a:rPr lang="en-US" dirty="0"/>
              <a:t> portal system</a:t>
            </a:r>
          </a:p>
          <a:p>
            <a:pPr lvl="1"/>
            <a:r>
              <a:rPr lang="en-US" dirty="0" err="1"/>
              <a:t>Hypothalamo-hypophysial</a:t>
            </a:r>
            <a:r>
              <a:rPr lang="en-US" dirty="0"/>
              <a:t> tract</a:t>
            </a:r>
          </a:p>
          <a:p>
            <a:r>
              <a:rPr lang="en-US" dirty="0"/>
              <a:t>Feedback mechanisms</a:t>
            </a:r>
          </a:p>
          <a:p>
            <a:pPr lvl="1"/>
            <a:r>
              <a:rPr lang="en-US" dirty="0"/>
              <a:t>Positive feedback</a:t>
            </a:r>
          </a:p>
          <a:p>
            <a:pPr lvl="1"/>
            <a:r>
              <a:rPr lang="en-US" dirty="0"/>
              <a:t>Negative feedback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0185" t="9026" r="2428" b="7527"/>
          <a:stretch>
            <a:fillRect/>
          </a:stretch>
        </p:blipFill>
        <p:spPr bwMode="auto">
          <a:xfrm>
            <a:off x="0" y="0"/>
            <a:ext cx="54244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57912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Hypothalamus and  posterior pituitary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257800" y="1981200"/>
            <a:ext cx="2819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JansonText-Roman" charset="0"/>
              </a:rPr>
              <a:t>Magnocellular</a:t>
            </a:r>
            <a:r>
              <a:rPr lang="en-US" sz="2400" dirty="0">
                <a:latin typeface="JansonText-Roman" charset="0"/>
              </a:rPr>
              <a:t> neurons in </a:t>
            </a:r>
            <a:r>
              <a:rPr lang="en-US" sz="2400" dirty="0" err="1">
                <a:latin typeface="JansonText-Roman" charset="0"/>
              </a:rPr>
              <a:t>paraventricular</a:t>
            </a:r>
            <a:r>
              <a:rPr lang="en-US" sz="2400" dirty="0">
                <a:latin typeface="JansonText-Roman" charset="0"/>
              </a:rPr>
              <a:t> and </a:t>
            </a:r>
            <a:r>
              <a:rPr lang="en-US" sz="2400" dirty="0" err="1">
                <a:latin typeface="JansonText-Roman" charset="0"/>
              </a:rPr>
              <a:t>supraoptic</a:t>
            </a:r>
            <a:r>
              <a:rPr lang="en-US" sz="2400" dirty="0">
                <a:latin typeface="JansonText-Roman" charset="0"/>
              </a:rPr>
              <a:t> nuclei secrete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oxytocin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 </a:t>
            </a:r>
            <a:r>
              <a:rPr lang="en-US" sz="2400" dirty="0">
                <a:latin typeface="JansonText-Roman" charset="0"/>
              </a:rPr>
              <a:t>and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vasopressin </a:t>
            </a:r>
            <a:r>
              <a:rPr lang="en-US" sz="2400" dirty="0">
                <a:latin typeface="JansonText-Roman" charset="0"/>
              </a:rPr>
              <a:t>directly into capillaries in the posterior lobe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Summary of hypothalamic control of pituitary gland</a:t>
            </a:r>
            <a:endParaRPr lang="ar-SA" sz="3200" dirty="0"/>
          </a:p>
        </p:txBody>
      </p:sp>
      <p:pic>
        <p:nvPicPr>
          <p:cNvPr id="1026" name="Picture 2" descr="http://www.colorado.edu/intphys/Class/IPHY3430-200/image/07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" y="1600200"/>
            <a:ext cx="6796564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anselm.edu/homepage/jpitocch/genbio/antpost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961181"/>
            <a:ext cx="8013700" cy="54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Feedback mechanism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521075" cy="457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/>
              <a:t>Positive feedback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191000" y="1371600"/>
            <a:ext cx="3521075" cy="457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/>
              <a:t>Negative feedback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3521075" cy="4114800"/>
          </a:xfrm>
        </p:spPr>
        <p:txBody>
          <a:bodyPr/>
          <a:lstStyle/>
          <a:p>
            <a:r>
              <a:rPr lang="en-US" sz="2800" dirty="0"/>
              <a:t>Release of hormone A stimulates the release of hormone B</a:t>
            </a:r>
          </a:p>
          <a:p>
            <a:r>
              <a:rPr lang="en-US" sz="2800" dirty="0"/>
              <a:t>Hormone B stimulates further release of hormone A</a:t>
            </a:r>
          </a:p>
        </p:txBody>
      </p:sp>
      <p:sp>
        <p:nvSpPr>
          <p:cNvPr id="21509" name="Content Placeholder 5"/>
          <p:cNvSpPr>
            <a:spLocks noGrp="1"/>
          </p:cNvSpPr>
          <p:nvPr>
            <p:ph sz="quarter" idx="4"/>
          </p:nvPr>
        </p:nvSpPr>
        <p:spPr>
          <a:xfrm>
            <a:off x="4178300" y="1905000"/>
            <a:ext cx="3521075" cy="4114800"/>
          </a:xfrm>
        </p:spPr>
        <p:txBody>
          <a:bodyPr/>
          <a:lstStyle/>
          <a:p>
            <a:r>
              <a:rPr lang="en-US" sz="2800" dirty="0"/>
              <a:t>Release of hormone A stimulates the release of hormone B</a:t>
            </a:r>
          </a:p>
          <a:p>
            <a:r>
              <a:rPr lang="en-US" sz="2800" dirty="0"/>
              <a:t>Hormone B inhibits the release of hormone 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/>
              <a:t>Negative </a:t>
            </a:r>
            <a:r>
              <a:rPr lang="en-US" sz="3200" dirty="0"/>
              <a:t>feedback</a:t>
            </a:r>
            <a:endParaRPr lang="ar-SA" sz="3200" dirty="0"/>
          </a:p>
        </p:txBody>
      </p:sp>
      <p:pic>
        <p:nvPicPr>
          <p:cNvPr id="1026" name="Picture 2" descr="http://academic.kellogg.edu/herbrandsonc/bio201_mckinley/f20-2a_negative_feedba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924050"/>
            <a:ext cx="7620001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Positive </a:t>
            </a:r>
            <a:r>
              <a:rPr lang="en-US" sz="3200" b="0" dirty="0"/>
              <a:t>feedback</a:t>
            </a:r>
            <a:endParaRPr lang="ar-SA" sz="3200" b="0" dirty="0"/>
          </a:p>
        </p:txBody>
      </p:sp>
      <p:pic>
        <p:nvPicPr>
          <p:cNvPr id="45058" name="Picture 2" descr="http://academic.kellogg.edu/herbrandsonc/bio201_mckinley/f20-2b_positive_feedba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152650"/>
            <a:ext cx="7620001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9399"/>
            <a:ext cx="7848600" cy="923330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/>
              <a:t>Negative Feedback mechanism: </a:t>
            </a:r>
            <a:br>
              <a:rPr lang="en-US" sz="3200" dirty="0"/>
            </a:br>
            <a:r>
              <a:rPr lang="en-US" sz="2800" dirty="0"/>
              <a:t>Long &amp; Short Loop Reflexes</a:t>
            </a:r>
          </a:p>
        </p:txBody>
      </p:sp>
      <p:pic>
        <p:nvPicPr>
          <p:cNvPr id="22530" name="Picture 4" descr="07-14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6132" t="438" r="17726" b="3311"/>
          <a:stretch>
            <a:fillRect/>
          </a:stretch>
        </p:blipFill>
        <p:spPr bwMode="auto">
          <a:xfrm>
            <a:off x="1524000" y="1475660"/>
            <a:ext cx="5472113" cy="53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038"/>
            <a:ext cx="7924800" cy="1107996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Negative Feedback mechanism</a:t>
            </a:r>
            <a:br>
              <a:rPr lang="en-US" sz="3600" dirty="0"/>
            </a:br>
            <a:r>
              <a:rPr lang="en-US" sz="3200" dirty="0" err="1"/>
              <a:t>Cortisol</a:t>
            </a:r>
            <a:r>
              <a:rPr lang="en-US" sz="3600" dirty="0"/>
              <a:t>  </a:t>
            </a:r>
          </a:p>
        </p:txBody>
      </p:sp>
      <p:pic>
        <p:nvPicPr>
          <p:cNvPr id="23554" name="Picture 4" descr="07-15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23279" t="668" r="23779" b="6010"/>
          <a:stretch>
            <a:fillRect/>
          </a:stretch>
        </p:blipFill>
        <p:spPr bwMode="auto">
          <a:xfrm>
            <a:off x="2432050" y="1447800"/>
            <a:ext cx="42164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Negative Feedback mechanism</a:t>
            </a:r>
            <a:br>
              <a:rPr lang="en-US" sz="3600" dirty="0"/>
            </a:br>
            <a:r>
              <a:rPr lang="en-US" sz="3200" dirty="0"/>
              <a:t>Sex steroids </a:t>
            </a:r>
          </a:p>
        </p:txBody>
      </p:sp>
      <p:pic>
        <p:nvPicPr>
          <p:cNvPr id="3" name="Picture 4" descr="11_17"/>
          <p:cNvPicPr>
            <a:picLocks noChangeAspect="1" noChangeArrowheads="1"/>
          </p:cNvPicPr>
          <p:nvPr/>
        </p:nvPicPr>
        <p:blipFill>
          <a:blip r:embed="rId2" cstate="print"/>
          <a:srcRect l="7576" r="3030"/>
          <a:stretch>
            <a:fillRect/>
          </a:stretch>
        </p:blipFill>
        <p:spPr bwMode="auto">
          <a:xfrm>
            <a:off x="1981200" y="1447800"/>
            <a:ext cx="50292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pic>
        <p:nvPicPr>
          <p:cNvPr id="51204" name="Picture 8" descr="http://www.indiafloristonline.com/images/flowers/12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5486400"/>
            <a:ext cx="26837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pituitary gland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743075"/>
          </a:xfrm>
        </p:spPr>
        <p:txBody>
          <a:bodyPr/>
          <a:lstStyle/>
          <a:p>
            <a:r>
              <a:rPr lang="en-US" dirty="0"/>
              <a:t>Pituitary gland consist of two lobes</a:t>
            </a:r>
          </a:p>
          <a:p>
            <a:pPr lvl="1"/>
            <a:r>
              <a:rPr lang="en-US" dirty="0"/>
              <a:t>Anterior (</a:t>
            </a:r>
            <a:r>
              <a:rPr lang="en-US" dirty="0" err="1"/>
              <a:t>Adenohypophysis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Posterior (</a:t>
            </a:r>
            <a:r>
              <a:rPr lang="en-US" dirty="0" err="1"/>
              <a:t>Neurohypophysis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7" name="Picture 3" descr="figure_07_11_0_labeled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" y="3276600"/>
            <a:ext cx="6902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Histology of pituitary gland</a:t>
            </a:r>
            <a:endParaRPr lang="en-GB" sz="3400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971675"/>
          </a:xfrm>
        </p:spPr>
        <p:txBody>
          <a:bodyPr/>
          <a:lstStyle/>
          <a:p>
            <a:r>
              <a:rPr lang="en-GB" dirty="0"/>
              <a:t>Anterior pituitary originates from </a:t>
            </a:r>
            <a:r>
              <a:rPr lang="en-GB" dirty="0" err="1"/>
              <a:t>Rathke’s</a:t>
            </a:r>
            <a:r>
              <a:rPr lang="en-GB" dirty="0"/>
              <a:t> pouch (pharyngeal epithelium)</a:t>
            </a:r>
          </a:p>
          <a:p>
            <a:r>
              <a:rPr lang="en-GB" dirty="0"/>
              <a:t>Posterior pituitary originates from hypothalamus (</a:t>
            </a:r>
            <a:r>
              <a:rPr lang="en-GB" dirty="0" err="1"/>
              <a:t>glial</a:t>
            </a:r>
            <a:r>
              <a:rPr lang="en-GB" dirty="0"/>
              <a:t>-type cells)  </a:t>
            </a:r>
          </a:p>
        </p:txBody>
      </p:sp>
      <p:grpSp>
        <p:nvGrpSpPr>
          <p:cNvPr id="13" name="مجموعة 12"/>
          <p:cNvGrpSpPr/>
          <p:nvPr/>
        </p:nvGrpSpPr>
        <p:grpSpPr>
          <a:xfrm>
            <a:off x="838200" y="3581400"/>
            <a:ext cx="6019800" cy="2895600"/>
            <a:chOff x="1037492" y="1131536"/>
            <a:chExt cx="8335108" cy="5345464"/>
          </a:xfrm>
        </p:grpSpPr>
        <p:pic>
          <p:nvPicPr>
            <p:cNvPr id="14" name="Picture 5" descr="EN009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142215"/>
              <a:ext cx="8229600" cy="5334785"/>
            </a:xfrm>
            <a:prstGeom prst="rect">
              <a:avLst/>
            </a:prstGeom>
            <a:noFill/>
          </p:spPr>
        </p:pic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3810000" y="1131536"/>
              <a:ext cx="4228051" cy="5345464"/>
            </a:xfrm>
            <a:prstGeom prst="line">
              <a:avLst/>
            </a:prstGeom>
            <a:noFill/>
            <a:ln w="7620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037492" y="4788959"/>
              <a:ext cx="2793534" cy="1534074"/>
            </a:xfrm>
            <a:prstGeom prst="rect">
              <a:avLst/>
            </a:prstGeom>
            <a:solidFill>
              <a:srgbClr val="CC99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Anterior Pituitary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638800" y="4788959"/>
              <a:ext cx="2944536" cy="153407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Posterior Pituitary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1999"/>
            <a:ext cx="7239000" cy="121920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Structure of pituitary gland</a:t>
            </a:r>
            <a:br>
              <a:rPr lang="en-US" sz="3600" dirty="0"/>
            </a:br>
            <a:r>
              <a:rPr lang="en-US" sz="3200" dirty="0"/>
              <a:t>(relation to optic chiasm)</a:t>
            </a:r>
            <a:endParaRPr lang="ar-SA" sz="32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14400" y="2419349"/>
            <a:ext cx="6601368" cy="3981451"/>
            <a:chOff x="990600" y="2419349"/>
            <a:chExt cx="6601368" cy="3981451"/>
          </a:xfrm>
        </p:grpSpPr>
        <p:pic>
          <p:nvPicPr>
            <p:cNvPr id="49154" name="Picture 2" descr="http://www.autismpedia.org/wiki/images/thumb/e/e5/Pituitary.jpg/640px-Pituita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2419349"/>
              <a:ext cx="6601368" cy="3981451"/>
            </a:xfrm>
            <a:prstGeom prst="rect">
              <a:avLst/>
            </a:prstGeom>
            <a:noFill/>
          </p:spPr>
        </p:pic>
        <p:sp>
          <p:nvSpPr>
            <p:cNvPr id="4" name="شكل بيضاوي 3"/>
            <p:cNvSpPr/>
            <p:nvPr/>
          </p:nvSpPr>
          <p:spPr>
            <a:xfrm>
              <a:off x="3352800" y="3810000"/>
              <a:ext cx="10668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Hypothalamic control of pituitary secretions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ahoma" pitchFamily="34" charset="0"/>
              </a:rPr>
              <a:t>Almost all secretions by the pituitary are controlled by either</a:t>
            </a:r>
          </a:p>
          <a:p>
            <a:pPr lvl="1"/>
            <a:r>
              <a:rPr lang="en-US" dirty="0">
                <a:cs typeface="Tahoma" pitchFamily="34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cs typeface="Tahoma" pitchFamily="34" charset="0"/>
              </a:rPr>
              <a:t>Hormonal </a:t>
            </a:r>
            <a:r>
              <a:rPr lang="en-US" dirty="0">
                <a:cs typeface="Tahoma" pitchFamily="34" charset="0"/>
              </a:rPr>
              <a:t>secretion of hypothalamus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(The anterior pituitary)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 or</a:t>
            </a:r>
          </a:p>
          <a:p>
            <a:pPr lvl="1" algn="ctr">
              <a:buFont typeface="Wingdings 2" pitchFamily="18" charset="2"/>
              <a:buNone/>
            </a:pPr>
            <a:endParaRPr lang="en-US" dirty="0">
              <a:cs typeface="Tahoma" pitchFamily="34" charset="0"/>
            </a:endParaRPr>
          </a:p>
          <a:p>
            <a:pPr lvl="1"/>
            <a:r>
              <a:rPr lang="en-US" dirty="0">
                <a:cs typeface="Tahoma" pitchFamily="34" charset="0"/>
              </a:rPr>
              <a:t> </a:t>
            </a:r>
            <a:r>
              <a:rPr lang="en-US" u="sng" dirty="0">
                <a:solidFill>
                  <a:srgbClr val="00B050"/>
                </a:solidFill>
                <a:cs typeface="Tahoma" pitchFamily="34" charset="0"/>
              </a:rPr>
              <a:t>Nervous</a:t>
            </a:r>
            <a:r>
              <a:rPr lang="en-US" dirty="0">
                <a:cs typeface="Tahoma" pitchFamily="34" charset="0"/>
              </a:rPr>
              <a:t> signals from hypothalamus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(Posterior pituitary)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of anterior pituitary by hypothalamus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9725"/>
            <a:ext cx="7391400" cy="484663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Special neurons in the hypothalamus synthesize and secrete the hypothalamic releasing and inhibitory hormones that control secretion of anterior pituitary</a:t>
            </a:r>
          </a:p>
          <a:p>
            <a:pPr eaLnBrk="1" hangingPunct="1"/>
            <a:r>
              <a:rPr lang="en-US" dirty="0">
                <a:latin typeface="Arial" charset="0"/>
              </a:rPr>
              <a:t>Neurons send their nerve fibers to 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median eminence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(extension of hypothalamic tissue into the pituitary stalk)</a:t>
            </a:r>
          </a:p>
          <a:p>
            <a:pPr eaLnBrk="1" hangingPunct="1"/>
            <a:r>
              <a:rPr lang="en-US" dirty="0">
                <a:latin typeface="Arial" charset="0"/>
              </a:rPr>
              <a:t>Hormones are secreted to the tissue fluids, absorbed into 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hypothalamic-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hypophysial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portal system </a:t>
            </a:r>
            <a:r>
              <a:rPr lang="en-US" dirty="0">
                <a:latin typeface="Arial" charset="0"/>
              </a:rPr>
              <a:t>and transported to the sinuses of the anterior pituitary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600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cs typeface="Tahoma" pitchFamily="34" charset="0"/>
              </a:rPr>
              <a:t>Hypothalamic Control of </a:t>
            </a:r>
            <a:br>
              <a:rPr lang="en-US" sz="3200" dirty="0">
                <a:cs typeface="Tahoma" pitchFamily="34" charset="0"/>
              </a:rPr>
            </a:br>
            <a:r>
              <a:rPr lang="en-US" sz="3200" dirty="0">
                <a:cs typeface="Tahoma" pitchFamily="34" charset="0"/>
              </a:rPr>
              <a:t>Anterior Pituitary Gland</a:t>
            </a:r>
            <a:r>
              <a:rPr lang="en-US" sz="3200" dirty="0">
                <a:solidFill>
                  <a:srgbClr val="FF3300"/>
                </a:solidFill>
              </a:rPr>
              <a:t> (</a:t>
            </a:r>
            <a:r>
              <a:rPr lang="en-US" sz="3200" dirty="0" err="1">
                <a:solidFill>
                  <a:srgbClr val="FF3300"/>
                </a:solidFill>
              </a:rPr>
              <a:t>adenohypophysis</a:t>
            </a:r>
            <a:r>
              <a:rPr lang="en-US" sz="3200" dirty="0">
                <a:solidFill>
                  <a:srgbClr val="FF3300"/>
                </a:solidFill>
              </a:rPr>
              <a:t>)</a:t>
            </a:r>
            <a:endParaRPr lang="en-US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914525"/>
            <a:ext cx="7239000" cy="1895475"/>
          </a:xfrm>
        </p:spPr>
        <p:txBody>
          <a:bodyPr/>
          <a:lstStyle/>
          <a:p>
            <a:pPr>
              <a:buClr>
                <a:srgbClr val="FF6600"/>
              </a:buClr>
            </a:pPr>
            <a:r>
              <a:rPr lang="en-US" sz="2800" dirty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Anterior pituitary gland is connected to hypothalamus by portal system: </a:t>
            </a:r>
            <a:r>
              <a:rPr 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hypothalamic-</a:t>
            </a:r>
            <a:r>
              <a:rPr lang="en-US" dirty="0" err="1">
                <a:cs typeface="Arial" charset="0"/>
              </a:rPr>
              <a:t>hypophysial</a:t>
            </a:r>
            <a:r>
              <a:rPr lang="en-US" dirty="0">
                <a:cs typeface="Arial" charset="0"/>
              </a:rPr>
              <a:t> portal vessels</a:t>
            </a:r>
            <a:r>
              <a:rPr 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cs typeface="Arial" charset="0"/>
              </a:rPr>
              <a:t>.</a:t>
            </a:r>
            <a:endParaRPr lang="en-US" dirty="0"/>
          </a:p>
        </p:txBody>
      </p:sp>
      <p:pic>
        <p:nvPicPr>
          <p:cNvPr id="4" name="Picture 4" descr="11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3390900"/>
            <a:ext cx="462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Control of anterior pituitary by hypothalamus</a:t>
            </a:r>
            <a:endParaRPr lang="en-GB" sz="3200" dirty="0"/>
          </a:p>
        </p:txBody>
      </p:sp>
      <p:pic>
        <p:nvPicPr>
          <p:cNvPr id="5" name="Picture 5" descr="http://classes.midlandstech.edu/carterp/Courses/bio211/chap16/ch_16_label-edit/Slide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118769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2525</TotalTime>
  <Words>522</Words>
  <Application>Microsoft Office PowerPoint</Application>
  <PresentationFormat>On-screen Show (4:3)</PresentationFormat>
  <Paragraphs>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JansonText-Roman</vt:lpstr>
      <vt:lpstr>Trebuchet MS</vt:lpstr>
      <vt:lpstr>Wingdings</vt:lpstr>
      <vt:lpstr>Wingdings 2</vt:lpstr>
      <vt:lpstr>Opulent</vt:lpstr>
      <vt:lpstr>Endocrinology</vt:lpstr>
      <vt:lpstr>Physiology of hypothalamo-Pituitary axis and regulatory mechanisms</vt:lpstr>
      <vt:lpstr>Structure of pituitary gland</vt:lpstr>
      <vt:lpstr>Histology of pituitary gland</vt:lpstr>
      <vt:lpstr>Structure of pituitary gland (relation to optic chiasm)</vt:lpstr>
      <vt:lpstr>Hypothalamic control of pituitary secretions</vt:lpstr>
      <vt:lpstr>Control of anterior pituitary by hypothalamus</vt:lpstr>
      <vt:lpstr>Hypothalamic Control of  Anterior Pituitary Gland (adenohypophysis)</vt:lpstr>
      <vt:lpstr>Control of anterior pituitary by hypothalamus</vt:lpstr>
      <vt:lpstr>Structure of pituitary gland</vt:lpstr>
      <vt:lpstr>Hypothalamic releasing and inhibiting hormones</vt:lpstr>
      <vt:lpstr>Hypothalamic releasing and inhibiting hormones</vt:lpstr>
      <vt:lpstr>Hypothalamic releasing and inhibiting hormones</vt:lpstr>
      <vt:lpstr>Hypothalamic releasing and inhibiting hormones</vt:lpstr>
      <vt:lpstr>Hypothalamic releasing and inhibiting hormones</vt:lpstr>
      <vt:lpstr>Clinical application</vt:lpstr>
      <vt:lpstr>Posterior pituitary gland</vt:lpstr>
      <vt:lpstr>Hypothalamic Control of  posterior Pituitary Gland (neurohypophysis)</vt:lpstr>
      <vt:lpstr>Secretion of Posterior Pituitary Hormones</vt:lpstr>
      <vt:lpstr>Hypothalamus and  posterior pituitary</vt:lpstr>
      <vt:lpstr>Summary of hypothalamic control of pituitary gland</vt:lpstr>
      <vt:lpstr>PowerPoint Presentation</vt:lpstr>
      <vt:lpstr>Feedback mechanism</vt:lpstr>
      <vt:lpstr>Negative feedback</vt:lpstr>
      <vt:lpstr>Positive feedback</vt:lpstr>
      <vt:lpstr>Negative Feedback mechanism:  Long &amp; Short Loop Reflexes</vt:lpstr>
      <vt:lpstr>Negative Feedback mechanism Cortisol  </vt:lpstr>
      <vt:lpstr>Negative Feedback mechanism Sex steroids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Dana Al-Kadi</cp:lastModifiedBy>
  <cp:revision>197</cp:revision>
  <dcterms:created xsi:type="dcterms:W3CDTF">2010-10-14T09:31:28Z</dcterms:created>
  <dcterms:modified xsi:type="dcterms:W3CDTF">2019-01-21T20:37:27Z</dcterms:modified>
</cp:coreProperties>
</file>