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4"/>
  </p:notesMasterIdLst>
  <p:sldIdLst>
    <p:sldId id="262" r:id="rId2"/>
    <p:sldId id="273" r:id="rId3"/>
    <p:sldId id="294" r:id="rId4"/>
    <p:sldId id="274" r:id="rId5"/>
    <p:sldId id="295" r:id="rId6"/>
    <p:sldId id="317" r:id="rId7"/>
    <p:sldId id="291" r:id="rId8"/>
    <p:sldId id="306" r:id="rId9"/>
    <p:sldId id="311" r:id="rId10"/>
    <p:sldId id="305" r:id="rId11"/>
    <p:sldId id="307" r:id="rId12"/>
    <p:sldId id="296" r:id="rId13"/>
    <p:sldId id="309" r:id="rId14"/>
    <p:sldId id="304" r:id="rId15"/>
    <p:sldId id="268" r:id="rId16"/>
    <p:sldId id="298" r:id="rId17"/>
    <p:sldId id="299" r:id="rId18"/>
    <p:sldId id="300" r:id="rId19"/>
    <p:sldId id="310" r:id="rId20"/>
    <p:sldId id="308" r:id="rId21"/>
    <p:sldId id="293" r:id="rId22"/>
    <p:sldId id="316" r:id="rId23"/>
    <p:sldId id="290" r:id="rId24"/>
    <p:sldId id="292" r:id="rId25"/>
    <p:sldId id="285" r:id="rId26"/>
    <p:sldId id="313" r:id="rId27"/>
    <p:sldId id="301" r:id="rId28"/>
    <p:sldId id="314" r:id="rId29"/>
    <p:sldId id="312" r:id="rId30"/>
    <p:sldId id="286" r:id="rId31"/>
    <p:sldId id="318" r:id="rId32"/>
    <p:sldId id="315" r:id="rId33"/>
  </p:sldIdLst>
  <p:sldSz cx="9144000" cy="6858000" type="screen4x3"/>
  <p:notesSz cx="6858000" cy="9144000"/>
  <p:defaultTextStyle>
    <a:defPPr>
      <a:defRPr lang="en-US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57" autoAdjust="0"/>
    <p:restoredTop sz="94660"/>
  </p:normalViewPr>
  <p:slideViewPr>
    <p:cSldViewPr>
      <p:cViewPr varScale="1">
        <p:scale>
          <a:sx n="86" d="100"/>
          <a:sy n="86" d="100"/>
        </p:scale>
        <p:origin x="846" y="3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34CBAB2D-B633-4F8D-B6CA-BC5B7C3CD950}" type="datetimeFigureOut">
              <a:rPr lang="en-US"/>
              <a:pPr>
                <a:defRPr/>
              </a:pPr>
              <a:t>1/23/2019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rtl="0">
              <a:defRPr sz="1200">
                <a:latin typeface="Calibri" pitchFamily="34" charset="0"/>
              </a:defRPr>
            </a:lvl1pPr>
          </a:lstStyle>
          <a:p>
            <a:fld id="{B68EF37E-14C0-4558-AF5A-EC51189985C9}" type="slidenum">
              <a:rPr lang="ar-SA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92128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0575" y="6557963"/>
            <a:ext cx="2003425" cy="22701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65244EA2-A5FA-498D-9ABD-D70BD0F051D2}" type="datetimeFigureOut">
              <a:rPr lang="en-US"/>
              <a:pPr>
                <a:defRPr/>
              </a:pPr>
              <a:t>1/23/2019</a:t>
            </a:fld>
            <a:endParaRPr/>
          </a:p>
        </p:txBody>
      </p:sp>
      <p:sp>
        <p:nvSpPr>
          <p:cNvPr id="7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63"/>
            <a:ext cx="2927350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/>
          </a:p>
        </p:txBody>
      </p:sp>
      <p:sp>
        <p:nvSpPr>
          <p:cNvPr id="8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350" y="6556375"/>
            <a:ext cx="588963" cy="22860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29C73B9-D85D-4A79-B139-4FF8FF46053B}" type="slidenum">
              <a:rPr lang="ar-SA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9CD67-FCF5-4F24-BA0A-06CA1724EBDE}" type="datetimeFigureOut">
              <a:rPr lang="en-US"/>
              <a:pPr>
                <a:defRPr/>
              </a:pPr>
              <a:t>1/23/2019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D5670F-2888-4D93-BBA7-B7C9F873D149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3388" y="6557963"/>
            <a:ext cx="2001837" cy="227012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D346832-8C38-434B-BE53-0C55903C74C2}" type="datetimeFigureOut">
              <a:rPr lang="en-US"/>
              <a:pPr>
                <a:defRPr/>
              </a:pPr>
              <a:t>1/23/2019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375"/>
            <a:ext cx="3657600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750" y="6553200"/>
            <a:ext cx="587375" cy="228600"/>
          </a:xfrm>
        </p:spPr>
        <p:txBody>
          <a:bodyPr/>
          <a:lstStyle>
            <a:lvl1pPr>
              <a:defRPr/>
            </a:lvl1pPr>
          </a:lstStyle>
          <a:p>
            <a:fld id="{0CD49420-BFB2-4A59-903E-5D55DFF9122F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0944A4-2888-4008-A5BE-E1BC6D18EE56}" type="datetimeFigureOut">
              <a:rPr lang="en-US"/>
              <a:pPr>
                <a:defRPr/>
              </a:pPr>
              <a:t>1/23/2019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8A390-76C4-4486-820D-3E608393519B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400" y="6556375"/>
            <a:ext cx="2001838" cy="227013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3BBABE29-666C-4E16-AF52-502216C9D1CB}" type="datetimeFigureOut">
              <a:rPr lang="en-US"/>
              <a:pPr>
                <a:defRPr/>
              </a:pPr>
              <a:t>1/23/2019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138" y="6556375"/>
            <a:ext cx="2895600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4175" y="6554788"/>
            <a:ext cx="587375" cy="228600"/>
          </a:xfrm>
        </p:spPr>
        <p:txBody>
          <a:bodyPr/>
          <a:lstStyle>
            <a:lvl1pPr>
              <a:defRPr/>
            </a:lvl1pPr>
          </a:lstStyle>
          <a:p>
            <a:fld id="{532E5A98-E073-49F0-902C-A92A986B90FD}" type="slidenum">
              <a:rPr lang="ar-SA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0EBABD-1B14-4717-AFFC-AF8CE1B1959C}" type="datetimeFigureOut">
              <a:rPr lang="en-US"/>
              <a:pPr>
                <a:defRPr/>
              </a:pPr>
              <a:t>1/23/2019</a:t>
            </a:fld>
            <a:endParaRPr lang="en-US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8D97AC-70F7-4995-9733-53B99C5E0664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EBA09-D141-433D-A63C-9FD5B1F7EEFE}" type="datetimeFigureOut">
              <a:rPr lang="en-US"/>
              <a:pPr>
                <a:defRPr/>
              </a:pPr>
              <a:t>1/23/2019</a:t>
            </a:fld>
            <a:endParaRPr lang="en-US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14F793-BDF8-408A-B60D-C0C91C113ED8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4E3C85-5647-487C-A1EA-A9061E80BDE6}" type="datetimeFigureOut">
              <a:rPr lang="en-US"/>
              <a:pPr>
                <a:defRPr/>
              </a:pPr>
              <a:t>1/23/2019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1F070E-F37F-425D-967E-4482E7751A3C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EEB620-1D8D-4894-BEA8-3674B972E3D1}" type="datetimeFigureOut">
              <a:rPr lang="en-US"/>
              <a:pPr>
                <a:defRPr/>
              </a:pPr>
              <a:t>1/23/2019</a:t>
            </a:fld>
            <a:endParaRPr lang="en-US"/>
          </a:p>
        </p:txBody>
      </p:sp>
      <p:sp>
        <p:nvSpPr>
          <p:cNvPr id="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939FA5-AF63-4A82-87C2-A6A83536D113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2D8335-AC04-4D37-95DE-8C13D98372AB}" type="datetimeFigureOut">
              <a:rPr lang="en-US"/>
              <a:pPr>
                <a:defRPr/>
              </a:pPr>
              <a:t>1/23/2019</a:t>
            </a:fld>
            <a:endParaRPr lang="en-US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B176A4-5412-47F5-B1B2-5FA2770E95D0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 rot="21240000">
            <a:off x="598488" y="1004888"/>
            <a:ext cx="4319587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 rot="21420000">
            <a:off x="596900" y="998538"/>
            <a:ext cx="4319588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E8C62E3-3084-4C36-86B8-3A90F3477CA0}" type="datetimeFigureOut">
              <a:rPr lang="en-US"/>
              <a:pPr>
                <a:defRPr/>
              </a:pPr>
              <a:t>1/23/2019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34B614-E23C-4A68-B1A7-1CF90A47B392}" type="slidenum">
              <a:rPr lang="ar-SA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7350" name="Text Placeholder 30"/>
          <p:cNvSpPr>
            <a:spLocks noGrp="1"/>
          </p:cNvSpPr>
          <p:nvPr>
            <p:ph type="body" idx="1"/>
          </p:nvPr>
        </p:nvSpPr>
        <p:spPr bwMode="auto">
          <a:xfrm>
            <a:off x="457200" y="1609725"/>
            <a:ext cx="7239000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6563" y="6557963"/>
            <a:ext cx="2001837" cy="227012"/>
          </a:xfrm>
          <a:prstGeom prst="rect">
            <a:avLst/>
          </a:prstGeom>
        </p:spPr>
        <p:txBody>
          <a:bodyPr vert="horz" tIns="0" bIns="0" anchor="b"/>
          <a:lstStyle>
            <a:lvl1pPr algn="l" rtl="0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4B4B72F1-7CD2-4683-81F0-F05DC6FEB056}" type="datetimeFigureOut">
              <a:rPr lang="en-US"/>
              <a:pPr>
                <a:defRPr/>
              </a:pPr>
              <a:t>1/23/2019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63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rtl="0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575" y="6556375"/>
            <a:ext cx="588963" cy="228600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rtl="0">
              <a:defRPr sz="1100">
                <a:solidFill>
                  <a:schemeClr val="tx2"/>
                </a:solidFill>
                <a:latin typeface="Trebuchet MS" pitchFamily="34" charset="0"/>
              </a:defRPr>
            </a:lvl1pPr>
          </a:lstStyle>
          <a:p>
            <a:fld id="{D3CC4D70-C131-4205-A227-C65BB342A0B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74" r:id="rId9"/>
    <p:sldLayoutId id="2147483665" r:id="rId10"/>
    <p:sldLayoutId id="2147483675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9pPr>
      <a:extLst/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fontAlgn="base">
        <a:spcBef>
          <a:spcPts val="5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fontAlgn="base">
        <a:spcBef>
          <a:spcPts val="400"/>
        </a:spcBef>
        <a:spcAft>
          <a:spcPct val="0"/>
        </a:spcAft>
        <a:buClr>
          <a:srgbClr val="F9B639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fontAlgn="base">
        <a:spcBef>
          <a:spcPct val="200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fontAlgn="base">
        <a:spcBef>
          <a:spcPts val="400"/>
        </a:spcBef>
        <a:spcAft>
          <a:spcPct val="0"/>
        </a:spcAft>
        <a:buClr>
          <a:srgbClr val="F9B639"/>
        </a:buClr>
        <a:buSzPct val="70000"/>
        <a:buFont typeface="Wingdings" pitchFamily="2" charset="2"/>
        <a:buChar char="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Endocrinology</a:t>
            </a:r>
          </a:p>
        </p:txBody>
      </p:sp>
      <p:sp>
        <p:nvSpPr>
          <p:cNvPr id="14338" name="Subtitle 2"/>
          <p:cNvSpPr>
            <a:spLocks noGrp="1"/>
          </p:cNvSpPr>
          <p:nvPr>
            <p:ph type="subTitle" idx="1"/>
          </p:nvPr>
        </p:nvSpPr>
        <p:spPr>
          <a:xfrm>
            <a:off x="3354388" y="3540125"/>
            <a:ext cx="5114925" cy="1101725"/>
          </a:xfrm>
        </p:spPr>
        <p:txBody>
          <a:bodyPr/>
          <a:lstStyle/>
          <a:p>
            <a:r>
              <a:rPr lang="en-US" sz="3600" dirty="0"/>
              <a:t>Posterior pituitary</a:t>
            </a:r>
          </a:p>
          <a:p>
            <a:endParaRPr lang="en-US" dirty="0"/>
          </a:p>
          <a:p>
            <a:r>
              <a:rPr lang="en-US" dirty="0"/>
              <a:t>Dr. </a:t>
            </a:r>
            <a:r>
              <a:rPr lang="en-US" dirty="0" err="1"/>
              <a:t>Hana</a:t>
            </a:r>
            <a:r>
              <a:rPr lang="en-US" dirty="0"/>
              <a:t> </a:t>
            </a:r>
            <a:r>
              <a:rPr lang="en-US" dirty="0" err="1"/>
              <a:t>Alzamil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457200"/>
            <a:ext cx="8534400" cy="1143000"/>
          </a:xfrm>
          <a:noFill/>
          <a:ln/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sz="3600" dirty="0">
                <a:solidFill>
                  <a:srgbClr val="FF0000"/>
                </a:solidFill>
                <a:latin typeface="Arial" pitchFamily="34" charset="0"/>
              </a:rPr>
              <a:t>Mechanism of action of ADH: </a:t>
            </a:r>
            <a:r>
              <a:rPr lang="en-US" sz="3600" dirty="0" err="1">
                <a:solidFill>
                  <a:srgbClr val="FF0000"/>
                </a:solidFill>
                <a:latin typeface="Arial" pitchFamily="34" charset="0"/>
              </a:rPr>
              <a:t>antidiuresis</a:t>
            </a:r>
            <a:endParaRPr lang="en-US" sz="3600" dirty="0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/>
              <a:t>ADH binds to V</a:t>
            </a:r>
            <a:r>
              <a:rPr lang="en-US" sz="2000" dirty="0"/>
              <a:t>2</a:t>
            </a:r>
            <a:r>
              <a:rPr lang="en-US" sz="2800" dirty="0"/>
              <a:t> receptors on the </a:t>
            </a:r>
            <a:r>
              <a:rPr lang="en-US" sz="2800" dirty="0" err="1"/>
              <a:t>peritubular</a:t>
            </a:r>
            <a:r>
              <a:rPr lang="en-US" sz="2800" dirty="0"/>
              <a:t>(</a:t>
            </a:r>
            <a:r>
              <a:rPr lang="en-US" sz="2800" dirty="0" err="1"/>
              <a:t>serosal</a:t>
            </a:r>
            <a:r>
              <a:rPr lang="en-US" sz="2800" dirty="0"/>
              <a:t>) surface of cells (principle cells) of the distal convoluted tubules and </a:t>
            </a:r>
            <a:r>
              <a:rPr lang="en-US" sz="2800" dirty="0" err="1"/>
              <a:t>medullary</a:t>
            </a:r>
            <a:r>
              <a:rPr lang="en-US" sz="2800" dirty="0"/>
              <a:t> collecting ducts.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Via </a:t>
            </a:r>
            <a:r>
              <a:rPr lang="en-US" sz="2800" dirty="0" err="1"/>
              <a:t>adenylate</a:t>
            </a:r>
            <a:r>
              <a:rPr lang="en-US" sz="2800" dirty="0"/>
              <a:t> </a:t>
            </a:r>
            <a:r>
              <a:rPr lang="en-US" sz="2800" dirty="0" err="1"/>
              <a:t>cyclase</a:t>
            </a:r>
            <a:r>
              <a:rPr lang="en-US" sz="2800" dirty="0"/>
              <a:t>/</a:t>
            </a:r>
            <a:r>
              <a:rPr lang="en-US" sz="2800" dirty="0" err="1"/>
              <a:t>cAMP</a:t>
            </a:r>
            <a:r>
              <a:rPr lang="en-US" sz="2800" dirty="0"/>
              <a:t> induces production and insertion of </a:t>
            </a:r>
            <a:r>
              <a:rPr lang="en-US" sz="2800" b="1" dirty="0">
                <a:solidFill>
                  <a:srgbClr val="FF0000"/>
                </a:solidFill>
              </a:rPr>
              <a:t>aquaporin2</a:t>
            </a:r>
            <a:r>
              <a:rPr lang="en-US" sz="2800" dirty="0"/>
              <a:t> into the luminal membrane and enhances permeability of cell to water.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Increased membrane permeability to water permits back diffusion of solute-free water, resulting in increased urine </a:t>
            </a:r>
            <a:r>
              <a:rPr lang="en-US" sz="2800" dirty="0" err="1"/>
              <a:t>osmolality</a:t>
            </a:r>
            <a:r>
              <a:rPr lang="en-US" sz="2800" dirty="0"/>
              <a:t> (concentrates urine).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missinglink.ucsf.edu/lm/Renal_physio_modules/images/ADH_action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857374"/>
            <a:ext cx="7506577" cy="4848226"/>
          </a:xfrm>
          <a:prstGeom prst="rect">
            <a:avLst/>
          </a:prstGeom>
          <a:noFill/>
        </p:spPr>
      </p:pic>
      <p:sp>
        <p:nvSpPr>
          <p:cNvPr id="3" name="عنوان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Arial" pitchFamily="34" charset="0"/>
              </a:rPr>
              <a:t>Mechanism of action of ADH</a:t>
            </a:r>
            <a:endParaRPr lang="en-GB" sz="32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8915400" cy="2003425"/>
          </a:xfrm>
        </p:spPr>
        <p:txBody>
          <a:bodyPr/>
          <a:lstStyle/>
          <a:p>
            <a:r>
              <a:rPr lang="en-US" sz="3600" b="1" dirty="0">
                <a:solidFill>
                  <a:schemeClr val="bg1"/>
                </a:solidFill>
              </a:rPr>
              <a:t>The single most important function of ADH is to </a:t>
            </a:r>
            <a:r>
              <a:rPr lang="en-US" sz="36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conserve body water by reducing urine output</a:t>
            </a:r>
          </a:p>
        </p:txBody>
      </p:sp>
      <p:pic>
        <p:nvPicPr>
          <p:cNvPr id="4199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514600"/>
            <a:ext cx="8382000" cy="387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7239000" cy="5257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>
                <a:cs typeface="Times New Roman" pitchFamily="18" charset="0"/>
              </a:rPr>
              <a:t>If plasma </a:t>
            </a:r>
            <a:r>
              <a:rPr lang="en-US" sz="2800" dirty="0" err="1">
                <a:cs typeface="Times New Roman" pitchFamily="18" charset="0"/>
              </a:rPr>
              <a:t>osmolality</a:t>
            </a:r>
            <a:r>
              <a:rPr lang="en-US" sz="2800" dirty="0">
                <a:cs typeface="Times New Roman" pitchFamily="18" charset="0"/>
              </a:rPr>
              <a:t> is directly increased by administration of solutes, only those solutes that </a:t>
            </a:r>
            <a:r>
              <a:rPr lang="en-US" sz="2800" u="sng" dirty="0">
                <a:cs typeface="Times New Roman" pitchFamily="18" charset="0"/>
              </a:rPr>
              <a:t>do not freely or rapidly penetrate cell membranes</a:t>
            </a:r>
            <a:r>
              <a:rPr lang="en-US" sz="2800" dirty="0">
                <a:cs typeface="Times New Roman" pitchFamily="18" charset="0"/>
              </a:rPr>
              <a:t>, such as sodium, cause ADH release. </a:t>
            </a:r>
          </a:p>
          <a:p>
            <a:pPr>
              <a:lnSpc>
                <a:spcPct val="90000"/>
              </a:lnSpc>
            </a:pPr>
            <a:r>
              <a:rPr lang="en-US" sz="2800" dirty="0">
                <a:cs typeface="Times New Roman" pitchFamily="18" charset="0"/>
              </a:rPr>
              <a:t>Conversely, substances that enter cells rapidly, such as urea, do not change osmotic equilibrium and thus do not stimulate ADH release.  </a:t>
            </a:r>
          </a:p>
          <a:p>
            <a:pPr>
              <a:lnSpc>
                <a:spcPct val="90000"/>
              </a:lnSpc>
            </a:pPr>
            <a:r>
              <a:rPr lang="en-US" sz="2800" dirty="0">
                <a:cs typeface="Times New Roman" pitchFamily="18" charset="0"/>
              </a:rPr>
              <a:t>ADH secretion is very sensitive to changes in </a:t>
            </a:r>
            <a:r>
              <a:rPr lang="en-US" sz="2800" dirty="0" err="1">
                <a:cs typeface="Times New Roman" pitchFamily="18" charset="0"/>
              </a:rPr>
              <a:t>osmolality</a:t>
            </a:r>
            <a:r>
              <a:rPr lang="en-US" sz="2800" dirty="0">
                <a:cs typeface="Times New Roman" pitchFamily="18" charset="0"/>
              </a:rPr>
              <a:t>. </a:t>
            </a:r>
          </a:p>
          <a:p>
            <a:pPr>
              <a:lnSpc>
                <a:spcPct val="90000"/>
              </a:lnSpc>
            </a:pPr>
            <a:r>
              <a:rPr lang="en-US" sz="2800" dirty="0">
                <a:cs typeface="Times New Roman" pitchFamily="18" charset="0"/>
              </a:rPr>
              <a:t>Changes of 1-2% result in increased ADH secretion. </a:t>
            </a:r>
          </a:p>
          <a:p>
            <a:pPr>
              <a:lnSpc>
                <a:spcPct val="90000"/>
              </a:lnSpc>
            </a:pPr>
            <a:endParaRPr lang="en-US" sz="2800" dirty="0"/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title"/>
          </p:nvPr>
        </p:nvSpPr>
        <p:spPr>
          <a:xfrm>
            <a:off x="762000" y="152400"/>
            <a:ext cx="6248400" cy="1143000"/>
          </a:xfrm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3600" dirty="0">
                <a:solidFill>
                  <a:srgbClr val="FF0000"/>
                </a:solidFill>
                <a:latin typeface="Arial" pitchFamily="34" charset="0"/>
              </a:rPr>
              <a:t>Secretion of ADH </a:t>
            </a:r>
            <a:br>
              <a:rPr lang="en-US" sz="4000" dirty="0">
                <a:solidFill>
                  <a:srgbClr val="FF0000"/>
                </a:solidFill>
                <a:latin typeface="Arial" pitchFamily="34" charset="0"/>
              </a:rPr>
            </a:br>
            <a:r>
              <a:rPr lang="en-US" sz="2800" dirty="0">
                <a:solidFill>
                  <a:srgbClr val="FF0000"/>
                </a:solidFill>
                <a:latin typeface="Arial" pitchFamily="34" charset="0"/>
              </a:rPr>
              <a:t>osmotic stimuli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7772400" cy="54102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800" dirty="0" err="1">
                <a:cs typeface="Times New Roman" pitchFamily="18" charset="0"/>
              </a:rPr>
              <a:t>Hypovolemia</a:t>
            </a:r>
            <a:r>
              <a:rPr lang="en-US" sz="2800" dirty="0">
                <a:cs typeface="Times New Roman" pitchFamily="18" charset="0"/>
              </a:rPr>
              <a:t> is perceived by “pressure receptors” -- carotid and aortic </a:t>
            </a:r>
            <a:r>
              <a:rPr lang="en-US" sz="2800" dirty="0" err="1">
                <a:cs typeface="Times New Roman" pitchFamily="18" charset="0"/>
              </a:rPr>
              <a:t>baroreceptors</a:t>
            </a:r>
            <a:r>
              <a:rPr lang="en-US" sz="2800" dirty="0">
                <a:cs typeface="Times New Roman" pitchFamily="18" charset="0"/>
              </a:rPr>
              <a:t>, and stretch receptors in left atrium and pulmonary veins.</a:t>
            </a:r>
          </a:p>
          <a:p>
            <a:pPr>
              <a:lnSpc>
                <a:spcPct val="80000"/>
              </a:lnSpc>
            </a:pPr>
            <a:r>
              <a:rPr lang="en-US" sz="2800" dirty="0">
                <a:solidFill>
                  <a:srgbClr val="FF0000"/>
                </a:solidFill>
                <a:cs typeface="Times New Roman" pitchFamily="18" charset="0"/>
              </a:rPr>
              <a:t>Normally, pressure receptors </a:t>
            </a:r>
            <a:r>
              <a:rPr lang="en-US" sz="2800" dirty="0" err="1">
                <a:solidFill>
                  <a:srgbClr val="FF0000"/>
                </a:solidFill>
                <a:cs typeface="Times New Roman" pitchFamily="18" charset="0"/>
              </a:rPr>
              <a:t>tonically</a:t>
            </a:r>
            <a:r>
              <a:rPr lang="en-US" sz="2800" dirty="0">
                <a:solidFill>
                  <a:srgbClr val="FF0000"/>
                </a:solidFill>
                <a:cs typeface="Times New Roman" pitchFamily="18" charset="0"/>
              </a:rPr>
              <a:t> inhibit ADH release</a:t>
            </a:r>
            <a:r>
              <a:rPr lang="en-US" sz="2800" dirty="0">
                <a:cs typeface="Times New Roman" pitchFamily="18" charset="0"/>
              </a:rPr>
              <a:t>.  </a:t>
            </a:r>
          </a:p>
          <a:p>
            <a:pPr>
              <a:lnSpc>
                <a:spcPct val="80000"/>
              </a:lnSpc>
            </a:pPr>
            <a:r>
              <a:rPr lang="en-US" sz="2800" dirty="0">
                <a:cs typeface="Times New Roman" pitchFamily="18" charset="0"/>
              </a:rPr>
              <a:t>Decrease in blood pressure induces ADH secretion by reducing input from pressure receptors.  </a:t>
            </a:r>
          </a:p>
          <a:p>
            <a:pPr>
              <a:lnSpc>
                <a:spcPct val="80000"/>
              </a:lnSpc>
            </a:pPr>
            <a:r>
              <a:rPr lang="en-US" sz="2800" dirty="0">
                <a:cs typeface="Times New Roman" pitchFamily="18" charset="0"/>
              </a:rPr>
              <a:t>The reduced neural input to </a:t>
            </a:r>
            <a:r>
              <a:rPr lang="en-US" sz="2800" dirty="0" err="1">
                <a:cs typeface="Times New Roman" pitchFamily="18" charset="0"/>
              </a:rPr>
              <a:t>baroreceptors</a:t>
            </a:r>
            <a:r>
              <a:rPr lang="en-US" sz="2800" dirty="0">
                <a:cs typeface="Times New Roman" pitchFamily="18" charset="0"/>
              </a:rPr>
              <a:t> relieves the source of tonic inhibition on hypothalamic cells that secrete ADH.  </a:t>
            </a:r>
          </a:p>
          <a:p>
            <a:pPr>
              <a:lnSpc>
                <a:spcPct val="80000"/>
              </a:lnSpc>
            </a:pPr>
            <a:r>
              <a:rPr lang="en-US" sz="2800" dirty="0">
                <a:cs typeface="Times New Roman" pitchFamily="18" charset="0"/>
              </a:rPr>
              <a:t>Sensitivity to </a:t>
            </a:r>
            <a:r>
              <a:rPr lang="en-US" sz="2800" dirty="0" err="1">
                <a:cs typeface="Times New Roman" pitchFamily="18" charset="0"/>
              </a:rPr>
              <a:t>baroreceptors</a:t>
            </a:r>
            <a:r>
              <a:rPr lang="en-US" sz="2800" dirty="0">
                <a:cs typeface="Times New Roman" pitchFamily="18" charset="0"/>
              </a:rPr>
              <a:t> is less than </a:t>
            </a:r>
            <a:r>
              <a:rPr lang="en-US" sz="2800" dirty="0" err="1">
                <a:cs typeface="Times New Roman" pitchFamily="18" charset="0"/>
              </a:rPr>
              <a:t>osmoreceptors</a:t>
            </a:r>
            <a:r>
              <a:rPr lang="en-US" sz="2800" dirty="0">
                <a:cs typeface="Times New Roman" pitchFamily="18" charset="0"/>
              </a:rPr>
              <a:t>– senses 5 to 10% change in volume </a:t>
            </a:r>
          </a:p>
          <a:p>
            <a:pPr>
              <a:lnSpc>
                <a:spcPct val="80000"/>
              </a:lnSpc>
            </a:pPr>
            <a:endParaRPr lang="en-US" sz="2800" dirty="0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7086600" cy="990600"/>
          </a:xfrm>
          <a:noFill/>
          <a:ln/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sz="3600" dirty="0">
                <a:solidFill>
                  <a:srgbClr val="FF0000"/>
                </a:solidFill>
                <a:latin typeface="Arial" pitchFamily="34" charset="0"/>
              </a:rPr>
              <a:t>Secretion of ADH</a:t>
            </a:r>
            <a:br>
              <a:rPr lang="en-US" sz="4000" dirty="0">
                <a:solidFill>
                  <a:srgbClr val="FF0000"/>
                </a:solidFill>
                <a:latin typeface="Arial" pitchFamily="34" charset="0"/>
              </a:rPr>
            </a:br>
            <a:r>
              <a:rPr lang="en-US" sz="2800" dirty="0">
                <a:solidFill>
                  <a:srgbClr val="FF0000"/>
                </a:solidFill>
                <a:latin typeface="Arial" pitchFamily="34" charset="0"/>
              </a:rPr>
              <a:t>non-osmotic stimuli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Function of ADH </a:t>
            </a:r>
            <a:br>
              <a:rPr lang="en-US" dirty="0"/>
            </a:br>
            <a:r>
              <a:rPr lang="en-US" sz="3600" dirty="0"/>
              <a:t>(vasopressin)</a:t>
            </a:r>
          </a:p>
        </p:txBody>
      </p:sp>
      <p:pic>
        <p:nvPicPr>
          <p:cNvPr id="4403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1641475"/>
            <a:ext cx="4497388" cy="491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5181600" y="381000"/>
            <a:ext cx="2819400" cy="114300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bg1"/>
                </a:solidFill>
              </a:rPr>
              <a:t>Regulation of ADH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53000" y="1981200"/>
            <a:ext cx="3124200" cy="4114800"/>
          </a:xfrm>
        </p:spPr>
        <p:txBody>
          <a:bodyPr/>
          <a:lstStyle/>
          <a:p>
            <a:r>
              <a:rPr lang="en-US" sz="3200" dirty="0">
                <a:solidFill>
                  <a:schemeClr val="tx2">
                    <a:lumMod val="75000"/>
                  </a:schemeClr>
                </a:solidFill>
              </a:rPr>
              <a:t>Dehydration</a:t>
            </a:r>
          </a:p>
          <a:p>
            <a:pPr lvl="1"/>
            <a:r>
              <a:rPr lang="en-US" sz="3200" dirty="0">
                <a:solidFill>
                  <a:schemeClr val="tx2">
                    <a:lumMod val="75000"/>
                  </a:schemeClr>
                </a:solidFill>
              </a:rPr>
              <a:t>ADH released</a:t>
            </a:r>
          </a:p>
          <a:p>
            <a:r>
              <a:rPr lang="en-US" sz="3200" dirty="0" err="1">
                <a:solidFill>
                  <a:schemeClr val="tx2">
                    <a:lumMod val="75000"/>
                  </a:schemeClr>
                </a:solidFill>
              </a:rPr>
              <a:t>Overhydration</a:t>
            </a:r>
            <a:endParaRPr lang="en-US" sz="3200" dirty="0">
              <a:solidFill>
                <a:schemeClr val="tx2">
                  <a:lumMod val="75000"/>
                </a:schemeClr>
              </a:solidFill>
            </a:endParaRPr>
          </a:p>
          <a:p>
            <a:pPr lvl="1"/>
            <a:r>
              <a:rPr lang="en-US" sz="3200" dirty="0">
                <a:solidFill>
                  <a:schemeClr val="tx2">
                    <a:lumMod val="75000"/>
                  </a:schemeClr>
                </a:solidFill>
              </a:rPr>
              <a:t>ADH inhibited</a:t>
            </a:r>
          </a:p>
        </p:txBody>
      </p:sp>
      <p:pic>
        <p:nvPicPr>
          <p:cNvPr id="38916" name="Picture 4" descr="177504"/>
          <p:cNvPicPr>
            <a:picLocks noChangeAspect="1" noChangeArrowheads="1"/>
          </p:cNvPicPr>
          <p:nvPr/>
        </p:nvPicPr>
        <p:blipFill>
          <a:blip r:embed="rId2" cstate="print"/>
          <a:srcRect b="3999"/>
          <a:stretch>
            <a:fillRect/>
          </a:stretch>
        </p:blipFill>
        <p:spPr bwMode="auto">
          <a:xfrm>
            <a:off x="457200" y="0"/>
            <a:ext cx="444658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76200"/>
            <a:ext cx="5791200" cy="5122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0181" name="Text Box 5"/>
          <p:cNvSpPr txBox="1">
            <a:spLocks noChangeArrowheads="1"/>
          </p:cNvSpPr>
          <p:nvPr/>
        </p:nvSpPr>
        <p:spPr bwMode="auto">
          <a:xfrm>
            <a:off x="304801" y="5194300"/>
            <a:ext cx="79248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0000FF"/>
                </a:solidFill>
              </a:rPr>
              <a:t>Plasma </a:t>
            </a:r>
            <a:r>
              <a:rPr lang="en-US" sz="3200" b="1" dirty="0" err="1">
                <a:solidFill>
                  <a:srgbClr val="0000FF"/>
                </a:solidFill>
              </a:rPr>
              <a:t>Osmolarity</a:t>
            </a:r>
            <a:r>
              <a:rPr lang="en-US" sz="3200" b="1" dirty="0">
                <a:solidFill>
                  <a:srgbClr val="0000FF"/>
                </a:solidFill>
              </a:rPr>
              <a:t> stimulates both ADH release and thirst via </a:t>
            </a:r>
          </a:p>
          <a:p>
            <a:pPr algn="ctr"/>
            <a:r>
              <a:rPr lang="en-US" sz="3200" b="1" dirty="0">
                <a:solidFill>
                  <a:srgbClr val="FF0000"/>
                </a:solidFill>
              </a:rPr>
              <a:t>OSMORECEOPTORS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0175" y="0"/>
            <a:ext cx="5991225" cy="689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5237" name="Text Box 5"/>
          <p:cNvSpPr txBox="1">
            <a:spLocks noChangeArrowheads="1"/>
          </p:cNvSpPr>
          <p:nvPr/>
        </p:nvSpPr>
        <p:spPr bwMode="auto">
          <a:xfrm>
            <a:off x="1447800" y="2438400"/>
            <a:ext cx="278130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3200" b="1"/>
              <a:t>Angiotensin II </a:t>
            </a:r>
          </a:p>
          <a:p>
            <a:pPr algn="ctr"/>
            <a:r>
              <a:rPr lang="en-US" sz="3200" b="1"/>
              <a:t>ADH</a:t>
            </a:r>
          </a:p>
          <a:p>
            <a:pPr algn="ctr"/>
            <a:endParaRPr lang="en-US" sz="3200" b="1"/>
          </a:p>
        </p:txBody>
      </p:sp>
      <p:sp>
        <p:nvSpPr>
          <p:cNvPr id="95238" name="Line 6"/>
          <p:cNvSpPr>
            <a:spLocks noChangeShapeType="1"/>
          </p:cNvSpPr>
          <p:nvPr/>
        </p:nvSpPr>
        <p:spPr bwMode="auto">
          <a:xfrm>
            <a:off x="3505200" y="3200400"/>
            <a:ext cx="1371600" cy="304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95239" name="Line 7"/>
          <p:cNvSpPr>
            <a:spLocks noChangeShapeType="1"/>
          </p:cNvSpPr>
          <p:nvPr/>
        </p:nvSpPr>
        <p:spPr bwMode="auto">
          <a:xfrm flipV="1">
            <a:off x="5486400" y="3352800"/>
            <a:ext cx="838200" cy="762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en-GB"/>
          </a:p>
        </p:txBody>
      </p:sp>
      <p:sp>
        <p:nvSpPr>
          <p:cNvPr id="95240" name="Rectangle 8"/>
          <p:cNvSpPr>
            <a:spLocks noChangeArrowheads="1"/>
          </p:cNvSpPr>
          <p:nvPr/>
        </p:nvSpPr>
        <p:spPr bwMode="auto">
          <a:xfrm>
            <a:off x="6400800" y="2514600"/>
            <a:ext cx="1752600" cy="16002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 dirty="0"/>
              <a:t>Increased</a:t>
            </a:r>
          </a:p>
          <a:p>
            <a:pPr algn="ctr"/>
            <a:r>
              <a:rPr lang="en-US" b="1" dirty="0"/>
              <a:t>Blood</a:t>
            </a:r>
          </a:p>
          <a:p>
            <a:pPr algn="ctr"/>
            <a:r>
              <a:rPr lang="en-US" b="1" dirty="0"/>
              <a:t>Pressure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320675"/>
            <a:ext cx="7391400" cy="1143000"/>
          </a:xfrm>
        </p:spPr>
        <p:txBody>
          <a:bodyPr>
            <a:normAutofit/>
          </a:bodyPr>
          <a:lstStyle/>
          <a:p>
            <a:r>
              <a:rPr lang="en-US" sz="2800" dirty="0"/>
              <a:t>Other stimuli that affect ADH secretion</a:t>
            </a:r>
            <a:endParaRPr lang="en-GB" sz="2800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Stimuli that increase ADH secretion:</a:t>
            </a:r>
          </a:p>
          <a:p>
            <a:pPr lvl="1"/>
            <a:r>
              <a:rPr lang="en-US" dirty="0"/>
              <a:t>Pain</a:t>
            </a:r>
          </a:p>
          <a:p>
            <a:pPr lvl="1"/>
            <a:r>
              <a:rPr lang="en-US" dirty="0"/>
              <a:t>Nausea</a:t>
            </a:r>
          </a:p>
          <a:p>
            <a:pPr lvl="1"/>
            <a:r>
              <a:rPr lang="en-US" dirty="0"/>
              <a:t>Surgical stress</a:t>
            </a:r>
          </a:p>
          <a:p>
            <a:pPr lvl="1"/>
            <a:r>
              <a:rPr lang="en-US" dirty="0"/>
              <a:t>Emotional stress</a:t>
            </a:r>
          </a:p>
          <a:p>
            <a:r>
              <a:rPr lang="en-US" dirty="0"/>
              <a:t>Stimuli that decrease ADH secretion:</a:t>
            </a:r>
          </a:p>
          <a:p>
            <a:pPr lvl="1"/>
            <a:r>
              <a:rPr lang="en-US" dirty="0"/>
              <a:t>Alcohol intake </a:t>
            </a:r>
            <a:endParaRPr lang="en-GB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Physiology of posterior Pituitary gland</a:t>
            </a:r>
          </a:p>
        </p:txBody>
      </p:sp>
      <p:sp>
        <p:nvSpPr>
          <p:cNvPr id="1536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Hypothalamic control</a:t>
            </a:r>
          </a:p>
          <a:p>
            <a:r>
              <a:rPr lang="en-US" dirty="0"/>
              <a:t>Posterior pituitary hormones</a:t>
            </a:r>
          </a:p>
          <a:p>
            <a:pPr lvl="1"/>
            <a:r>
              <a:rPr lang="en-US" dirty="0"/>
              <a:t>ADH</a:t>
            </a:r>
          </a:p>
          <a:p>
            <a:pPr lvl="2"/>
            <a:r>
              <a:rPr lang="en-US" dirty="0"/>
              <a:t>Physiological functions </a:t>
            </a:r>
          </a:p>
          <a:p>
            <a:pPr lvl="2"/>
            <a:r>
              <a:rPr lang="en-US" dirty="0"/>
              <a:t>Control of secretion</a:t>
            </a:r>
          </a:p>
          <a:p>
            <a:pPr lvl="3"/>
            <a:r>
              <a:rPr lang="en-US" dirty="0"/>
              <a:t>Osmotic stimuli</a:t>
            </a:r>
          </a:p>
          <a:p>
            <a:pPr lvl="3"/>
            <a:r>
              <a:rPr lang="en-US" dirty="0"/>
              <a:t>Non-osmotic stimuli</a:t>
            </a:r>
          </a:p>
          <a:p>
            <a:pPr lvl="1"/>
            <a:r>
              <a:rPr lang="en-US" dirty="0" err="1"/>
              <a:t>Oxytocin</a:t>
            </a:r>
            <a:endParaRPr lang="en-US" dirty="0"/>
          </a:p>
          <a:p>
            <a:pPr lvl="2"/>
            <a:r>
              <a:rPr lang="en-US" dirty="0"/>
              <a:t>Physiological functions</a:t>
            </a:r>
          </a:p>
          <a:p>
            <a:pPr lvl="2"/>
            <a:r>
              <a:rPr lang="en-US" dirty="0"/>
              <a:t>Control of secretion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76200" y="1295400"/>
          <a:ext cx="8077200" cy="5515553"/>
        </p:xfrm>
        <a:graphic>
          <a:graphicData uri="http://schemas.openxmlformats.org/drawingml/2006/table">
            <a:tbl>
              <a:tblPr/>
              <a:tblGrid>
                <a:gridCol w="2692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92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055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28748">
                <a:tc>
                  <a:txBody>
                    <a:bodyPr/>
                    <a:lstStyle/>
                    <a:p>
                      <a:r>
                        <a:rPr lang="en-GB" dirty="0"/>
                        <a:t>Receptors</a:t>
                      </a: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Osmoreceptors</a:t>
                      </a: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Baroreceptors</a:t>
                      </a: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1223">
                <a:tc>
                  <a:txBody>
                    <a:bodyPr/>
                    <a:lstStyle/>
                    <a:p>
                      <a:r>
                        <a:rPr lang="en-GB"/>
                        <a:t>Location</a:t>
                      </a: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err="1"/>
                        <a:t>Anterolateral</a:t>
                      </a:r>
                      <a:r>
                        <a:rPr lang="en-GB" dirty="0"/>
                        <a:t> hypothalamus</a:t>
                      </a: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Carotid sinus &amp; aortic arch</a:t>
                      </a: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165">
                <a:tc>
                  <a:txBody>
                    <a:bodyPr/>
                    <a:lstStyle/>
                    <a:p>
                      <a:r>
                        <a:rPr lang="en-GB"/>
                        <a:t>Value Measured</a:t>
                      </a: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Plasma </a:t>
                      </a:r>
                      <a:r>
                        <a:rPr lang="en-GB" dirty="0" err="1"/>
                        <a:t>osmolality</a:t>
                      </a:r>
                      <a:endParaRPr lang="en-GB" dirty="0"/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Circulating volume</a:t>
                      </a: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21223">
                <a:tc>
                  <a:txBody>
                    <a:bodyPr/>
                    <a:lstStyle/>
                    <a:p>
                      <a:r>
                        <a:rPr lang="en-GB"/>
                        <a:t>ADH Release Stimulated By</a:t>
                      </a: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Activation of receptor</a:t>
                      </a: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Suppression of receptor</a:t>
                      </a: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21223">
                <a:tc>
                  <a:txBody>
                    <a:bodyPr/>
                    <a:lstStyle/>
                    <a:p>
                      <a:r>
                        <a:rPr lang="en-GB" dirty="0"/>
                        <a:t>Change Required for Action</a:t>
                      </a: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1% above 280 mosm/kg</a:t>
                      </a: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10-15% decrease</a:t>
                      </a: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21223">
                <a:tc>
                  <a:txBody>
                    <a:bodyPr/>
                    <a:lstStyle/>
                    <a:p>
                      <a:r>
                        <a:rPr lang="en-GB"/>
                        <a:t>Resulting Amount of ADH</a:t>
                      </a: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Small </a:t>
                      </a: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Large (vasoconstriction)</a:t>
                      </a: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28748">
                <a:tc>
                  <a:txBody>
                    <a:bodyPr/>
                    <a:lstStyle/>
                    <a:p>
                      <a:r>
                        <a:rPr lang="en-GB"/>
                        <a:t>Override Other?</a:t>
                      </a: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no</a:t>
                      </a: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yes</a:t>
                      </a: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عنوان 2"/>
          <p:cNvSpPr>
            <a:spLocks noGrp="1"/>
          </p:cNvSpPr>
          <p:nvPr>
            <p:ph type="title"/>
          </p:nvPr>
        </p:nvSpPr>
        <p:spPr>
          <a:xfrm>
            <a:off x="457200" y="304800"/>
            <a:ext cx="7242048" cy="746760"/>
          </a:xfrm>
        </p:spPr>
        <p:txBody>
          <a:bodyPr>
            <a:normAutofit/>
          </a:bodyPr>
          <a:lstStyle/>
          <a:p>
            <a:pPr algn="ctr"/>
            <a:r>
              <a:rPr lang="en-GB" sz="1800" dirty="0"/>
              <a:t>Table summarizes the major characteristics of </a:t>
            </a:r>
            <a:r>
              <a:rPr lang="en-GB" sz="1800" dirty="0" err="1"/>
              <a:t>osmoreceptors</a:t>
            </a:r>
            <a:r>
              <a:rPr lang="en-GB" sz="1800" dirty="0"/>
              <a:t> and </a:t>
            </a:r>
            <a:r>
              <a:rPr lang="en-GB" sz="1800" dirty="0" err="1"/>
              <a:t>baroreceptors</a:t>
            </a:r>
            <a:endParaRPr lang="en-GB" sz="18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br>
              <a:rPr lang="en-US" dirty="0">
                <a:latin typeface="Arial" charset="0"/>
              </a:rPr>
            </a:br>
            <a:r>
              <a:rPr lang="en-US" dirty="0">
                <a:latin typeface="Arial" charset="0"/>
              </a:rPr>
              <a:t>Control of ADH Release</a:t>
            </a:r>
            <a:br>
              <a:rPr lang="en-CA" dirty="0">
                <a:solidFill>
                  <a:schemeClr val="tx2"/>
                </a:solidFill>
                <a:latin typeface="Arial" charset="0"/>
              </a:rPr>
            </a:br>
            <a:endParaRPr lang="en-US" dirty="0"/>
          </a:p>
        </p:txBody>
      </p:sp>
      <p:sp>
        <p:nvSpPr>
          <p:cNvPr id="4505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>
                <a:latin typeface="Arial" charset="0"/>
              </a:rPr>
              <a:t>Osmotic pressure</a:t>
            </a:r>
            <a:r>
              <a:rPr lang="en-US">
                <a:latin typeface="Arial" charset="0"/>
              </a:rPr>
              <a:t>:</a:t>
            </a:r>
          </a:p>
          <a:p>
            <a:pPr lvl="1"/>
            <a:r>
              <a:rPr lang="en-US">
                <a:latin typeface="Arial" charset="0"/>
              </a:rPr>
              <a:t>Osmoreceptor mediated</a:t>
            </a:r>
          </a:p>
          <a:p>
            <a:pPr lvl="1"/>
            <a:r>
              <a:rPr lang="en-US">
                <a:latin typeface="Arial" charset="0"/>
                <a:sym typeface="Wingdings 3" pitchFamily="18" charset="2"/>
              </a:rPr>
              <a:t>osmolality  ADH secretion</a:t>
            </a:r>
          </a:p>
          <a:p>
            <a:pPr lvl="1"/>
            <a:r>
              <a:rPr lang="en-US">
                <a:latin typeface="Arial" charset="0"/>
                <a:sym typeface="Wingdings 3" pitchFamily="18" charset="2"/>
              </a:rPr>
              <a:t>osmolality   ADH secretion</a:t>
            </a:r>
          </a:p>
          <a:p>
            <a:r>
              <a:rPr lang="en-US" b="1">
                <a:latin typeface="Arial" charset="0"/>
              </a:rPr>
              <a:t>Volume effects</a:t>
            </a:r>
          </a:p>
          <a:p>
            <a:pPr lvl="1"/>
            <a:r>
              <a:rPr lang="en-US">
                <a:latin typeface="Arial" charset="0"/>
              </a:rPr>
              <a:t>Baroreceptor mediated (vagus nerve)</a:t>
            </a:r>
          </a:p>
          <a:p>
            <a:pPr lvl="1"/>
            <a:r>
              <a:rPr lang="en-US">
                <a:latin typeface="Arial" charset="0"/>
                <a:sym typeface="Wingdings 3" pitchFamily="18" charset="2"/>
              </a:rPr>
              <a:t>blood pressure   ADH secretion</a:t>
            </a:r>
          </a:p>
          <a:p>
            <a:pPr lvl="1"/>
            <a:r>
              <a:rPr lang="en-US">
                <a:latin typeface="Arial" charset="0"/>
                <a:sym typeface="Wingdings 3" pitchFamily="18" charset="2"/>
              </a:rPr>
              <a:t>blood pressure   ADH secretion</a:t>
            </a:r>
            <a:endParaRPr lang="en-US">
              <a:latin typeface="Arial" charset="0"/>
            </a:endParaRPr>
          </a:p>
          <a:p>
            <a:pPr lvl="1"/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5" name="Picture 3" descr="http://i450.photobucket.com/albums/qq225/effat57/islamic%20photos/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31" y="1116012"/>
            <a:ext cx="8156231" cy="57419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err="1"/>
              <a:t>Oxytocin</a:t>
            </a:r>
            <a:r>
              <a:rPr lang="en-US" dirty="0"/>
              <a:t> </a:t>
            </a:r>
          </a:p>
        </p:txBody>
      </p:sp>
      <p:sp>
        <p:nvSpPr>
          <p:cNvPr id="46082" name="Subtitle 2"/>
          <p:cNvSpPr>
            <a:spLocks noGrp="1"/>
          </p:cNvSpPr>
          <p:nvPr>
            <p:ph type="subTitle" idx="1"/>
          </p:nvPr>
        </p:nvSpPr>
        <p:spPr>
          <a:xfrm>
            <a:off x="3354388" y="3540125"/>
            <a:ext cx="5114925" cy="110172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Function of </a:t>
            </a:r>
            <a:r>
              <a:rPr lang="en-US" dirty="0" err="1"/>
              <a:t>oxytocin</a:t>
            </a:r>
            <a:r>
              <a:rPr lang="en-US" dirty="0"/>
              <a:t> </a:t>
            </a:r>
          </a:p>
        </p:txBody>
      </p:sp>
      <p:sp>
        <p:nvSpPr>
          <p:cNvPr id="4710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>
                <a:latin typeface="Arial" charset="0"/>
              </a:rPr>
              <a:t>Breast-feeding</a:t>
            </a:r>
          </a:p>
          <a:p>
            <a:pPr lvl="1"/>
            <a:r>
              <a:rPr lang="en-US">
                <a:latin typeface="Arial" charset="0"/>
              </a:rPr>
              <a:t>contracts the myoepithelial cells of the alveoli</a:t>
            </a:r>
          </a:p>
          <a:p>
            <a:pPr lvl="1">
              <a:buFont typeface="Wingdings 2" pitchFamily="18" charset="2"/>
              <a:buNone/>
            </a:pPr>
            <a:r>
              <a:rPr lang="en-US">
                <a:latin typeface="Arial" charset="0"/>
              </a:rPr>
              <a:t>(classic neuroendocrine reflex)</a:t>
            </a:r>
          </a:p>
          <a:p>
            <a:pPr lvl="1">
              <a:buFont typeface="Wingdings 2" pitchFamily="18" charset="2"/>
              <a:buNone/>
            </a:pPr>
            <a:endParaRPr lang="en-CA">
              <a:latin typeface="Arial" charset="0"/>
            </a:endParaRPr>
          </a:p>
          <a:p>
            <a:r>
              <a:rPr lang="en-US" b="1">
                <a:latin typeface="Arial" charset="0"/>
              </a:rPr>
              <a:t>Childbirth</a:t>
            </a:r>
            <a:r>
              <a:rPr lang="en-US">
                <a:latin typeface="Arial" charset="0"/>
              </a:rPr>
              <a:t> (parturition)</a:t>
            </a:r>
          </a:p>
          <a:p>
            <a:pPr lvl="1"/>
            <a:r>
              <a:rPr lang="en-US">
                <a:latin typeface="Arial" charset="0"/>
              </a:rPr>
              <a:t> in late pregnancy, uterine smooth muscle (myometrium) becomes sensitive to oxytocin</a:t>
            </a:r>
          </a:p>
          <a:p>
            <a:pPr lvl="1" algn="ctr">
              <a:buFont typeface="Wingdings 2" pitchFamily="18" charset="2"/>
              <a:buNone/>
            </a:pPr>
            <a:r>
              <a:rPr lang="en-US">
                <a:latin typeface="Arial" charset="0"/>
              </a:rPr>
              <a:t>(positive feedback)</a:t>
            </a:r>
            <a:endParaRPr lang="en-CA">
              <a:latin typeface="Arial" charset="0"/>
            </a:endParaRPr>
          </a:p>
          <a:p>
            <a:endParaRPr 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581150"/>
            <a:ext cx="7035800" cy="527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عنوان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Breast feeding</a:t>
            </a:r>
            <a:endParaRPr lang="en-GB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Childbirth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13" y="2233611"/>
            <a:ext cx="7997587" cy="4014789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914400"/>
            <a:ext cx="5410200" cy="530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3971" name="Text Box 3"/>
          <p:cNvSpPr txBox="1">
            <a:spLocks noChangeArrowheads="1"/>
          </p:cNvSpPr>
          <p:nvPr/>
        </p:nvSpPr>
        <p:spPr bwMode="auto">
          <a:xfrm>
            <a:off x="6705600" y="2209800"/>
            <a:ext cx="1479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600">
                <a:solidFill>
                  <a:schemeClr val="bg1"/>
                </a:solidFill>
              </a:rPr>
              <a:t>Pitocin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Other stimuli that control release of </a:t>
            </a:r>
            <a:r>
              <a:rPr lang="en-US" sz="2800" dirty="0" err="1"/>
              <a:t>oxytocin</a:t>
            </a:r>
            <a:endParaRPr lang="en-GB" sz="2800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In humans, </a:t>
            </a:r>
            <a:r>
              <a:rPr lang="en-GB" dirty="0" err="1"/>
              <a:t>oxytocin</a:t>
            </a:r>
            <a:r>
              <a:rPr lang="en-GB" dirty="0"/>
              <a:t> is thought to be released during hugging, touching, and orgasm in both sexes.</a:t>
            </a:r>
          </a:p>
          <a:p>
            <a:r>
              <a:rPr lang="en-US" dirty="0"/>
              <a:t>Release increased during stress</a:t>
            </a:r>
          </a:p>
          <a:p>
            <a:r>
              <a:rPr lang="en-US" dirty="0"/>
              <a:t>Release inhibited by alcohol</a:t>
            </a:r>
          </a:p>
          <a:p>
            <a:r>
              <a:rPr lang="en-US" dirty="0"/>
              <a:t>In males secretion increases at  </a:t>
            </a:r>
          </a:p>
          <a:p>
            <a:pPr>
              <a:buNone/>
            </a:pPr>
            <a:r>
              <a:rPr lang="en-US" dirty="0"/>
              <a:t> time of ejaculation (contraction of smooth muscle of vas deferens)</a:t>
            </a:r>
            <a:r>
              <a:rPr lang="en-GB" dirty="0"/>
              <a:t> </a:t>
            </a:r>
            <a:endParaRPr lang="en-US" dirty="0"/>
          </a:p>
        </p:txBody>
      </p:sp>
      <p:pic>
        <p:nvPicPr>
          <p:cNvPr id="4" name="Picture 2" descr="Oxytocin &amp; Endorphins for Happiness &amp; Weight Loss – Dr. John Gray  - Photographer: graur razvan ionu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9800" y="2395251"/>
            <a:ext cx="1600200" cy="2000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Oxytocin</a:t>
            </a:r>
            <a:r>
              <a:rPr lang="en-US" dirty="0"/>
              <a:t> and autism</a:t>
            </a:r>
            <a:endParaRPr lang="en-GB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Autistic group had significantly lower plasma </a:t>
            </a:r>
            <a:r>
              <a:rPr lang="en-GB" dirty="0" err="1"/>
              <a:t>oxytocin</a:t>
            </a:r>
            <a:r>
              <a:rPr lang="en-GB" dirty="0"/>
              <a:t> levels than in the non-autism group</a:t>
            </a:r>
          </a:p>
          <a:p>
            <a:r>
              <a:rPr lang="en-GB" dirty="0"/>
              <a:t>Elevated </a:t>
            </a:r>
            <a:r>
              <a:rPr lang="en-GB" dirty="0" err="1"/>
              <a:t>oxytocin</a:t>
            </a:r>
            <a:r>
              <a:rPr lang="en-GB" dirty="0"/>
              <a:t> was associated with higher scores on social and developmental measures for the non-autistic children</a:t>
            </a:r>
          </a:p>
          <a:p>
            <a:br>
              <a:rPr lang="en-GB" dirty="0"/>
            </a:br>
            <a:br>
              <a:rPr lang="en-GB" dirty="0"/>
            </a:br>
            <a:endParaRPr lang="en-GB" dirty="0"/>
          </a:p>
          <a:p>
            <a:endParaRPr lang="en-GB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Posterior Pituitary Gland</a:t>
            </a:r>
          </a:p>
        </p:txBody>
      </p:sp>
      <p:pic>
        <p:nvPicPr>
          <p:cNvPr id="25603" name="Picture 3" descr="177503"/>
          <p:cNvPicPr>
            <a:picLocks noChangeAspect="1" noChangeArrowheads="1"/>
          </p:cNvPicPr>
          <p:nvPr/>
        </p:nvPicPr>
        <p:blipFill>
          <a:blip r:embed="rId2" cstate="print"/>
          <a:srcRect b="8000"/>
          <a:stretch>
            <a:fillRect/>
          </a:stretch>
        </p:blipFill>
        <p:spPr bwMode="auto">
          <a:xfrm>
            <a:off x="0" y="1752600"/>
            <a:ext cx="4386458" cy="4035425"/>
          </a:xfrm>
          <a:prstGeom prst="rect">
            <a:avLst/>
          </a:prstGeom>
          <a:noFill/>
        </p:spPr>
      </p:pic>
      <p:sp>
        <p:nvSpPr>
          <p:cNvPr id="2560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343400" y="2743200"/>
            <a:ext cx="3810000" cy="2667000"/>
          </a:xfrm>
          <a:noFill/>
        </p:spPr>
        <p:txBody>
          <a:bodyPr/>
          <a:lstStyle/>
          <a:p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Does not synthesize hormones</a:t>
            </a:r>
          </a:p>
          <a:p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Consists of axon terminals of hypothalamic neurons 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3600" dirty="0"/>
              <a:t>Summary of posterior pituitary hormones actions</a:t>
            </a:r>
          </a:p>
        </p:txBody>
      </p:sp>
      <p:pic>
        <p:nvPicPr>
          <p:cNvPr id="49154" name="Picture 2" descr="figure-09-1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411413" y="1609725"/>
            <a:ext cx="3330575" cy="4846638"/>
          </a:xfr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Clinical application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/>
              <a:t>What will happen if the pituitary stalk cut above the pituitary gland ?</a:t>
            </a:r>
          </a:p>
          <a:p>
            <a:pPr lvl="1"/>
            <a:r>
              <a:rPr lang="en-US" sz="3200"/>
              <a:t>Secretion of hormones stop totally.</a:t>
            </a:r>
          </a:p>
          <a:p>
            <a:pPr lvl="1"/>
            <a:r>
              <a:rPr lang="en-US" sz="3200"/>
              <a:t>Secretion of hormones will not be affected.</a:t>
            </a:r>
          </a:p>
          <a:p>
            <a:pPr lvl="1"/>
            <a:r>
              <a:rPr lang="en-US" sz="3200"/>
              <a:t>Secretion of hormones decreases then returne to normal level after few days.</a:t>
            </a:r>
          </a:p>
        </p:txBody>
      </p:sp>
    </p:spTree>
    <p:extLst>
      <p:ext uri="{BB962C8B-B14F-4D97-AF65-F5344CB8AC3E}">
        <p14:creationId xmlns:p14="http://schemas.microsoft.com/office/powerpoint/2010/main" val="40580876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://i450.photobucket.com/albums/qq225/effat57/islamic%20photos/43.jpg?t=130244417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00" y="1009650"/>
            <a:ext cx="8001000" cy="6000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Hypothalamic control of pituitary secretions</a:t>
            </a:r>
          </a:p>
        </p:txBody>
      </p:sp>
      <p:sp>
        <p:nvSpPr>
          <p:cNvPr id="1638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cs typeface="Tahoma" pitchFamily="34" charset="0"/>
              </a:rPr>
              <a:t>Secretions of the posterior pituitary are controlled by</a:t>
            </a:r>
          </a:p>
          <a:p>
            <a:pPr lvl="1"/>
            <a:r>
              <a:rPr lang="en-US" dirty="0">
                <a:cs typeface="Tahoma" pitchFamily="34" charset="0"/>
              </a:rPr>
              <a:t> </a:t>
            </a:r>
            <a:r>
              <a:rPr lang="en-US" u="sng" dirty="0">
                <a:solidFill>
                  <a:srgbClr val="00B050"/>
                </a:solidFill>
                <a:cs typeface="Tahoma" pitchFamily="34" charset="0"/>
              </a:rPr>
              <a:t>Nervous</a:t>
            </a:r>
            <a:r>
              <a:rPr lang="en-US" dirty="0">
                <a:cs typeface="Tahoma" pitchFamily="34" charset="0"/>
              </a:rPr>
              <a:t> signals from hypothalamus</a:t>
            </a:r>
          </a:p>
          <a:p>
            <a:endParaRPr lang="en-US" dirty="0"/>
          </a:p>
        </p:txBody>
      </p:sp>
      <p:pic>
        <p:nvPicPr>
          <p:cNvPr id="4" name="Picture 4" descr="11_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3014052"/>
            <a:ext cx="6212925" cy="3767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7800" y="-47088"/>
            <a:ext cx="2895600" cy="3695015"/>
          </a:xfrm>
          <a:prstGeom prst="rect">
            <a:avLst/>
          </a:prstGeom>
          <a:noFill/>
        </p:spPr>
      </p:pic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1257214" y="152400"/>
            <a:ext cx="213391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chemeClr val="accent2">
                    <a:lumMod val="50000"/>
                  </a:schemeClr>
                </a:solidFill>
              </a:rPr>
              <a:t>Herring Body</a:t>
            </a:r>
          </a:p>
        </p:txBody>
      </p:sp>
      <p:sp>
        <p:nvSpPr>
          <p:cNvPr id="18436" name="Line 4"/>
          <p:cNvSpPr>
            <a:spLocks noChangeShapeType="1"/>
          </p:cNvSpPr>
          <p:nvPr/>
        </p:nvSpPr>
        <p:spPr bwMode="auto">
          <a:xfrm>
            <a:off x="3048000" y="769177"/>
            <a:ext cx="4152670" cy="685800"/>
          </a:xfrm>
          <a:prstGeom prst="line">
            <a:avLst/>
          </a:prstGeom>
          <a:noFill/>
          <a:ln w="76200">
            <a:solidFill>
              <a:schemeClr val="accent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GB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3797" y="3507011"/>
            <a:ext cx="4275333" cy="3206500"/>
          </a:xfrm>
          <a:prstGeom prst="rect">
            <a:avLst/>
          </a:prstGeom>
        </p:spPr>
      </p:pic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381000" y="1838980"/>
            <a:ext cx="3886200" cy="27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en-US" sz="2800" b="1" u="sng" dirty="0" err="1">
                <a:solidFill>
                  <a:schemeClr val="accent2">
                    <a:lumMod val="50000"/>
                  </a:schemeClr>
                </a:solidFill>
              </a:rPr>
              <a:t>Pituicytes</a:t>
            </a:r>
            <a:r>
              <a:rPr lang="en-US" sz="2800" b="1" u="sng" dirty="0">
                <a:solidFill>
                  <a:schemeClr val="accent2">
                    <a:lumMod val="50000"/>
                  </a:schemeClr>
                </a:solidFill>
              </a:rPr>
              <a:t> function</a:t>
            </a:r>
          </a:p>
          <a:p>
            <a:pPr algn="l"/>
            <a:r>
              <a:rPr lang="en-US" sz="2400" b="1" dirty="0">
                <a:solidFill>
                  <a:schemeClr val="accent2">
                    <a:lumMod val="50000"/>
                  </a:schemeClr>
                </a:solidFill>
              </a:rPr>
              <a:t>It forms physical and </a:t>
            </a:r>
          </a:p>
          <a:p>
            <a:pPr algn="l"/>
            <a:r>
              <a:rPr lang="en-US" sz="2400" b="1" dirty="0">
                <a:solidFill>
                  <a:schemeClr val="accent2">
                    <a:lumMod val="50000"/>
                  </a:schemeClr>
                </a:solidFill>
              </a:rPr>
              <a:t>chemical barrier between nerve terminal and blood vessels</a:t>
            </a:r>
          </a:p>
          <a:p>
            <a:pPr algn="l"/>
            <a:r>
              <a:rPr lang="en-US" sz="2400" b="1" dirty="0">
                <a:solidFill>
                  <a:schemeClr val="accent2">
                    <a:lumMod val="50000"/>
                  </a:schemeClr>
                </a:solidFill>
              </a:rPr>
              <a:t>Amplify auto receptor negative feedback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47844" y="925380"/>
            <a:ext cx="7244292" cy="5433219"/>
          </a:xfrm>
        </p:spPr>
      </p:pic>
    </p:spTree>
    <p:extLst>
      <p:ext uri="{BB962C8B-B14F-4D97-AF65-F5344CB8AC3E}">
        <p14:creationId xmlns:p14="http://schemas.microsoft.com/office/powerpoint/2010/main" val="10871910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Antidiuretic hormone </a:t>
            </a:r>
          </a:p>
        </p:txBody>
      </p:sp>
      <p:sp>
        <p:nvSpPr>
          <p:cNvPr id="43010" name="Subtitle 2"/>
          <p:cNvSpPr>
            <a:spLocks noGrp="1"/>
          </p:cNvSpPr>
          <p:nvPr>
            <p:ph type="subTitle" idx="1"/>
          </p:nvPr>
        </p:nvSpPr>
        <p:spPr>
          <a:xfrm>
            <a:off x="3354388" y="3540125"/>
            <a:ext cx="5114925" cy="1101725"/>
          </a:xfrm>
        </p:spPr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(vasopressin)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4000" dirty="0">
                <a:solidFill>
                  <a:srgbClr val="FF0000"/>
                </a:solidFill>
                <a:latin typeface="Arial" pitchFamily="34" charset="0"/>
              </a:rPr>
              <a:t>Synthesis of ADH 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90000"/>
              </a:lnSpc>
            </a:pPr>
            <a:r>
              <a:rPr lang="en-US" sz="2800" dirty="0">
                <a:cs typeface="Times New Roman" pitchFamily="18" charset="0"/>
              </a:rPr>
              <a:t>It is synthesized as pre-</a:t>
            </a:r>
            <a:r>
              <a:rPr lang="en-US" sz="2800" dirty="0" err="1">
                <a:cs typeface="Times New Roman" pitchFamily="18" charset="0"/>
              </a:rPr>
              <a:t>prohormone</a:t>
            </a:r>
            <a:r>
              <a:rPr lang="en-US" sz="2800" dirty="0">
                <a:cs typeface="Times New Roman" pitchFamily="18" charset="0"/>
              </a:rPr>
              <a:t> and processed into a </a:t>
            </a:r>
            <a:r>
              <a:rPr lang="en-US" sz="2800" dirty="0" err="1">
                <a:cs typeface="Times New Roman" pitchFamily="18" charset="0"/>
              </a:rPr>
              <a:t>nonapeptide</a:t>
            </a:r>
            <a:r>
              <a:rPr lang="en-US" sz="2800" dirty="0">
                <a:cs typeface="Times New Roman" pitchFamily="18" charset="0"/>
              </a:rPr>
              <a:t> (nine amino acids). 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ADH synthesized in the cell bodies of hypothalamic neurons(</a:t>
            </a:r>
            <a:r>
              <a:rPr lang="en-US" sz="2800" dirty="0" err="1"/>
              <a:t>supraoptic</a:t>
            </a:r>
            <a:r>
              <a:rPr lang="en-US" sz="2800" dirty="0"/>
              <a:t> nucleus)</a:t>
            </a:r>
          </a:p>
          <a:p>
            <a:pPr>
              <a:lnSpc>
                <a:spcPct val="90000"/>
              </a:lnSpc>
            </a:pPr>
            <a:r>
              <a:rPr lang="en-US" sz="2800" dirty="0">
                <a:cs typeface="Times New Roman" pitchFamily="18" charset="0"/>
              </a:rPr>
              <a:t>ADH is stored in the neurohypophysis (posterior pituitary)</a:t>
            </a:r>
            <a:endParaRPr lang="en-US" sz="2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Receptors of ADH (vasopressin)</a:t>
            </a:r>
            <a:endParaRPr lang="en-GB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1609725"/>
            <a:ext cx="7620000" cy="4846638"/>
          </a:xfrm>
        </p:spPr>
        <p:txBody>
          <a:bodyPr/>
          <a:lstStyle/>
          <a:p>
            <a:r>
              <a:rPr lang="en-US" dirty="0"/>
              <a:t>There are 3 types of receptors for ADH:</a:t>
            </a:r>
          </a:p>
          <a:p>
            <a:pPr lvl="1"/>
            <a:r>
              <a:rPr lang="en-US" dirty="0"/>
              <a:t>V</a:t>
            </a:r>
            <a:r>
              <a:rPr lang="en-US" sz="1600" dirty="0"/>
              <a:t>1A</a:t>
            </a:r>
            <a:endParaRPr lang="en-US" dirty="0"/>
          </a:p>
          <a:p>
            <a:pPr lvl="1"/>
            <a:r>
              <a:rPr lang="en-US" dirty="0"/>
              <a:t>V</a:t>
            </a:r>
            <a:r>
              <a:rPr lang="en-US" sz="1600" dirty="0"/>
              <a:t>1B</a:t>
            </a:r>
            <a:endParaRPr lang="en-US" dirty="0"/>
          </a:p>
          <a:p>
            <a:pPr lvl="1"/>
            <a:r>
              <a:rPr lang="en-US" dirty="0"/>
              <a:t>V</a:t>
            </a:r>
            <a:r>
              <a:rPr lang="en-US" sz="1600" dirty="0"/>
              <a:t>2</a:t>
            </a:r>
          </a:p>
          <a:p>
            <a:pPr marL="273050" lvl="1" indent="-27305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</a:pPr>
            <a:r>
              <a:rPr lang="en-US" dirty="0"/>
              <a:t>V</a:t>
            </a:r>
            <a:r>
              <a:rPr lang="en-US" sz="1600" dirty="0"/>
              <a:t>1A  </a:t>
            </a:r>
            <a:r>
              <a:rPr lang="en-US" sz="2400" dirty="0"/>
              <a:t>receptors</a:t>
            </a:r>
            <a:r>
              <a:rPr lang="en-US" sz="1600" dirty="0"/>
              <a:t> </a:t>
            </a:r>
            <a:r>
              <a:rPr lang="en-US" sz="2400" dirty="0"/>
              <a:t>mediate</a:t>
            </a:r>
            <a:r>
              <a:rPr lang="en-US" sz="1600" dirty="0"/>
              <a:t> </a:t>
            </a:r>
            <a:r>
              <a:rPr lang="en-US" sz="2400" dirty="0"/>
              <a:t>vasoconstriction</a:t>
            </a:r>
          </a:p>
          <a:p>
            <a:pPr marL="273050" lvl="1" indent="-27305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</a:pPr>
            <a:r>
              <a:rPr lang="en-US" sz="2400" dirty="0"/>
              <a:t>V</a:t>
            </a:r>
            <a:r>
              <a:rPr lang="en-US" sz="1600" dirty="0"/>
              <a:t>1A</a:t>
            </a:r>
            <a:r>
              <a:rPr lang="en-US" sz="2400" dirty="0"/>
              <a:t> receptors also found in the liver glycogenolysis</a:t>
            </a:r>
          </a:p>
          <a:p>
            <a:pPr marL="273050" lvl="1" indent="-27305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</a:pPr>
            <a:r>
              <a:rPr lang="en-US" sz="2400" dirty="0"/>
              <a:t>V</a:t>
            </a:r>
            <a:r>
              <a:rPr lang="en-US" sz="1600" dirty="0"/>
              <a:t>1B</a:t>
            </a:r>
            <a:r>
              <a:rPr lang="en-US" sz="2400" dirty="0"/>
              <a:t> receptors are unique to anterior pituitary and mediate increased ACTH secretion </a:t>
            </a:r>
          </a:p>
          <a:p>
            <a:pPr marL="273050" lvl="1" indent="-27305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</a:pPr>
            <a:r>
              <a:rPr lang="en-US" dirty="0"/>
              <a:t>V</a:t>
            </a:r>
            <a:r>
              <a:rPr lang="en-US" sz="1600" dirty="0"/>
              <a:t>2 </a:t>
            </a:r>
            <a:r>
              <a:rPr lang="en-US" sz="2400" dirty="0"/>
              <a:t>receptors are located in the principle cells in distal convoluted tubule and collecting ducts in the kidneys</a:t>
            </a:r>
            <a:endParaRPr lang="en-US" sz="1600" dirty="0"/>
          </a:p>
          <a:p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pulent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2370</TotalTime>
  <Words>791</Words>
  <Application>Microsoft Office PowerPoint</Application>
  <PresentationFormat>On-screen Show (4:3)</PresentationFormat>
  <Paragraphs>138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8" baseType="lpstr">
      <vt:lpstr>Arial</vt:lpstr>
      <vt:lpstr>Calibri</vt:lpstr>
      <vt:lpstr>Trebuchet MS</vt:lpstr>
      <vt:lpstr>Wingdings</vt:lpstr>
      <vt:lpstr>Wingdings 2</vt:lpstr>
      <vt:lpstr>Opulent</vt:lpstr>
      <vt:lpstr>Endocrinology</vt:lpstr>
      <vt:lpstr>Physiology of posterior Pituitary gland</vt:lpstr>
      <vt:lpstr>Posterior Pituitary Gland</vt:lpstr>
      <vt:lpstr>Hypothalamic control of pituitary secretions</vt:lpstr>
      <vt:lpstr>PowerPoint Presentation</vt:lpstr>
      <vt:lpstr>PowerPoint Presentation</vt:lpstr>
      <vt:lpstr>Antidiuretic hormone </vt:lpstr>
      <vt:lpstr>Synthesis of ADH </vt:lpstr>
      <vt:lpstr>Receptors of ADH (vasopressin)</vt:lpstr>
      <vt:lpstr>Mechanism of action of ADH: antidiuresis</vt:lpstr>
      <vt:lpstr>Mechanism of action of ADH</vt:lpstr>
      <vt:lpstr>The single most important function of ADH is to conserve body water by reducing urine output</vt:lpstr>
      <vt:lpstr>Secretion of ADH  osmotic stimuli </vt:lpstr>
      <vt:lpstr>Secretion of ADH non-osmotic stimuli</vt:lpstr>
      <vt:lpstr>Function of ADH  (vasopressin)</vt:lpstr>
      <vt:lpstr>Regulation of ADH</vt:lpstr>
      <vt:lpstr>PowerPoint Presentation</vt:lpstr>
      <vt:lpstr>PowerPoint Presentation</vt:lpstr>
      <vt:lpstr>Other stimuli that affect ADH secretion</vt:lpstr>
      <vt:lpstr>Table summarizes the major characteristics of osmoreceptors and baroreceptors</vt:lpstr>
      <vt:lpstr> Control of ADH Release </vt:lpstr>
      <vt:lpstr>PowerPoint Presentation</vt:lpstr>
      <vt:lpstr>Oxytocin </vt:lpstr>
      <vt:lpstr>Function of oxytocin </vt:lpstr>
      <vt:lpstr>Breast feeding</vt:lpstr>
      <vt:lpstr>Childbirth</vt:lpstr>
      <vt:lpstr>PowerPoint Presentation</vt:lpstr>
      <vt:lpstr>Other stimuli that control release of oxytocin</vt:lpstr>
      <vt:lpstr>Oxytocin and autism</vt:lpstr>
      <vt:lpstr>Summary of posterior pituitary hormones actions</vt:lpstr>
      <vt:lpstr>Clinical application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ssc1</dc:creator>
  <cp:lastModifiedBy>Dana Al-Kadi</cp:lastModifiedBy>
  <cp:revision>157</cp:revision>
  <dcterms:created xsi:type="dcterms:W3CDTF">2010-10-14T09:31:28Z</dcterms:created>
  <dcterms:modified xsi:type="dcterms:W3CDTF">2019-01-23T00:02:40Z</dcterms:modified>
</cp:coreProperties>
</file>