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2"/>
  </p:sldMasterIdLst>
  <p:notesMasterIdLst>
    <p:notesMasterId r:id="rId20"/>
  </p:notesMasterIdLst>
  <p:handoutMasterIdLst>
    <p:handoutMasterId r:id="rId21"/>
  </p:handoutMasterIdLst>
  <p:sldIdLst>
    <p:sldId id="257" r:id="rId3"/>
    <p:sldId id="262" r:id="rId4"/>
    <p:sldId id="272" r:id="rId5"/>
    <p:sldId id="274" r:id="rId6"/>
    <p:sldId id="263" r:id="rId7"/>
    <p:sldId id="275" r:id="rId8"/>
    <p:sldId id="276" r:id="rId9"/>
    <p:sldId id="264" r:id="rId10"/>
    <p:sldId id="265" r:id="rId11"/>
    <p:sldId id="266" r:id="rId12"/>
    <p:sldId id="267" r:id="rId13"/>
    <p:sldId id="277" r:id="rId14"/>
    <p:sldId id="268" r:id="rId15"/>
    <p:sldId id="269" r:id="rId16"/>
    <p:sldId id="270" r:id="rId17"/>
    <p:sldId id="271" r:id="rId18"/>
    <p:sldId id="278" r:id="rId1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864" userDrawn="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howGuides="1">
      <p:cViewPr varScale="1">
        <p:scale>
          <a:sx n="58" d="100"/>
          <a:sy n="58" d="100"/>
        </p:scale>
        <p:origin x="57" y="36"/>
      </p:cViewPr>
      <p:guideLst>
        <p:guide orient="horz" pos="2160"/>
        <p:guide orient="horz" pos="1008"/>
        <p:guide orient="horz" pos="3888"/>
        <p:guide orient="horz" pos="864"/>
        <p:guide pos="3839"/>
        <p:guide pos="1007"/>
        <p:guide pos="71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56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57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gradFill rotWithShape="1">
          <a:gsLst>
            <a:gs pos="0">
              <a:schemeClr val="tx2">
                <a:lumMod val="20000"/>
                <a:lumOff val="80000"/>
              </a:schemeClr>
            </a:gs>
            <a:gs pos="90000">
              <a:schemeClr val="tx2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99025" y="6356351"/>
            <a:ext cx="1218883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0BBE6BF-C811-45BB-8BA9-22EFF2B83FFA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4708" y="6356351"/>
            <a:ext cx="397406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85571" y="6356351"/>
            <a:ext cx="6094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1892563" y="0"/>
            <a:ext cx="304721" cy="6858000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pic>
        <p:nvPicPr>
          <p:cNvPr id="55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803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1147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41C5-B5F2-469F-BA25-292CFCDAF6E0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496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D85FE-5443-4629-8A1C-6F6EA57CBD60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1885691" y="0"/>
            <a:ext cx="304721" cy="6858000"/>
          </a:xfrm>
          <a:prstGeom prst="rect">
            <a:avLst/>
          </a:prstGeom>
          <a:solidFill>
            <a:schemeClr val="tx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8" name="Rectangle 7"/>
          <p:cNvSpPr/>
          <p:nvPr userDrawn="1"/>
        </p:nvSpPr>
        <p:spPr>
          <a:xfrm>
            <a:off x="11885691" y="0"/>
            <a:ext cx="304721" cy="6858000"/>
          </a:xfrm>
          <a:prstGeom prst="rect">
            <a:avLst/>
          </a:prstGeom>
          <a:solidFill>
            <a:schemeClr val="tx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84863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39362CC-4597-4E8E-AFE5-237B3DA1FF07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219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803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11892563" y="0"/>
            <a:ext cx="304721" cy="6858000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1F63988-78D4-46C4-B808-1786C6A42859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9454" y="4259996"/>
            <a:ext cx="7264623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454" y="1600201"/>
            <a:ext cx="8283272" cy="2654064"/>
          </a:xfrm>
        </p:spPr>
        <p:txBody>
          <a:bodyPr anchor="b">
            <a:normAutofit/>
          </a:bodyPr>
          <a:lstStyle>
            <a:lvl1pPr algn="l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873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482C1EE-CCC0-4F27-8918-BF938AC1419F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328" y="1600200"/>
            <a:ext cx="4572000" cy="457200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35496" y="1600200"/>
            <a:ext cx="4572000" cy="457200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5384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9A0C48B-9D86-4C33-9BD3-2929B1D74E3D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4328" y="2514600"/>
            <a:ext cx="4572000" cy="365556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4328" y="1499616"/>
            <a:ext cx="4572000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36615" y="2514706"/>
            <a:ext cx="4572000" cy="365749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36615" y="1499616"/>
            <a:ext cx="4572000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3413" y="177800"/>
            <a:ext cx="9472824" cy="12398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4896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87B711C-F9D6-42CE-B848-D107B7756573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8792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>
          <a:xfrm>
            <a:off x="5180250" y="6356351"/>
            <a:ext cx="1218883" cy="365125"/>
          </a:xfrm>
        </p:spPr>
        <p:txBody>
          <a:bodyPr/>
          <a:lstStyle/>
          <a:p>
            <a:fld id="{4C1EAC44-87EE-4E25-9BCB-D1B8F4FDD9D1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595933" y="6356351"/>
            <a:ext cx="39740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766796" y="6356351"/>
            <a:ext cx="609441" cy="365125"/>
          </a:xfrm>
        </p:spPr>
        <p:txBody>
          <a:bodyPr/>
          <a:lstStyle/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28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68E44B9-3FFE-4574-9630-3E5A6F960186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9" name="Rectangle 8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2" name="Rectangle 11"/>
          <p:cNvSpPr/>
          <p:nvPr userDrawn="1"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47639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F492-7803-4716-B969-A5873965FF8A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5645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2">
                <a:lumMod val="20000"/>
                <a:lumOff val="80000"/>
              </a:schemeClr>
            </a:gs>
            <a:gs pos="90000">
              <a:schemeClr val="tx2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0250" y="63563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/>
                </a:solidFill>
              </a:defRPr>
            </a:lvl1pPr>
          </a:lstStyle>
          <a:p>
            <a:fld id="{FD004168-AADC-4457-9784-543656FEE4FC}" type="datetime1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5933" y="63563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6796" y="63563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885691" y="0"/>
            <a:ext cx="304721" cy="6858000"/>
          </a:xfrm>
          <a:prstGeom prst="rect">
            <a:avLst/>
          </a:prstGeom>
          <a:solidFill>
            <a:schemeClr val="tx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pic>
        <p:nvPicPr>
          <p:cNvPr id="46" name="Picture 2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803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03413" y="1600200"/>
            <a:ext cx="9472824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03413" y="177800"/>
            <a:ext cx="9472824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151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39" userDrawn="1">
          <p15:clr>
            <a:srgbClr val="F26B43"/>
          </p15:clr>
        </p15:guide>
        <p15:guide id="2" pos="1199" userDrawn="1">
          <p15:clr>
            <a:srgbClr val="F26B43"/>
          </p15:clr>
        </p15:guide>
        <p15:guide id="3" pos="7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Noor Al-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Modihesh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Consultant Child &amp; Adolescents Psychiatry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Agency FB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Coping with diabetes mellitus in adolescence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59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illness it self.</a:t>
            </a:r>
          </a:p>
          <a:p>
            <a:r>
              <a:rPr lang="en-US" dirty="0"/>
              <a:t>Illness-specific stressor such as :</a:t>
            </a:r>
          </a:p>
          <a:p>
            <a:pPr lvl="1"/>
            <a:endParaRPr lang="en-US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Disease-related pain.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Medical procedures.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Stress related to admission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Extreme self control ( diet)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Sources of stress in DM :</a:t>
            </a:r>
          </a:p>
        </p:txBody>
      </p:sp>
    </p:spTree>
    <p:extLst>
      <p:ext uri="{BB962C8B-B14F-4D97-AF65-F5344CB8AC3E}">
        <p14:creationId xmlns:p14="http://schemas.microsoft.com/office/powerpoint/2010/main" val="372289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There are negative impact of every day stressors on health , immune and circulatory system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57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Children &amp; adolescents with diabetes show an increased rate of learning problems.</a:t>
            </a:r>
          </a:p>
          <a:p>
            <a:r>
              <a:rPr lang="en-US" dirty="0"/>
              <a:t>Cognitive impairment on intelligence scales have been noticed.</a:t>
            </a:r>
          </a:p>
          <a:p>
            <a:r>
              <a:rPr lang="en-US" dirty="0"/>
              <a:t>School absence.</a:t>
            </a:r>
          </a:p>
          <a:p>
            <a:r>
              <a:rPr lang="en-US" dirty="0"/>
              <a:t>The majority of school personnel has inadequate understanding of diabetes and its management.</a:t>
            </a:r>
          </a:p>
          <a:p>
            <a:pPr>
              <a:buNone/>
            </a:pPr>
            <a:endParaRPr lang="ar-S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effects :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3413" y="2819400"/>
            <a:ext cx="9472824" cy="457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The process of managing stressors (internal and external 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Coping is :</a:t>
            </a:r>
          </a:p>
        </p:txBody>
      </p:sp>
    </p:spTree>
    <p:extLst>
      <p:ext uri="{BB962C8B-B14F-4D97-AF65-F5344CB8AC3E}">
        <p14:creationId xmlns:p14="http://schemas.microsoft.com/office/powerpoint/2010/main" val="15454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Coping of adolescents with chronic illness focus on coping with illness it self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0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Additive ( main ) effect model which focus on well-being regardless amount of stress.</a:t>
            </a:r>
          </a:p>
          <a:p>
            <a:endParaRPr lang="en-US" dirty="0"/>
          </a:p>
          <a:p>
            <a:r>
              <a:rPr lang="en-US" dirty="0"/>
              <a:t>Interactive model : coping moderates the impact of stressor to varying degree depends on severity of stressor.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types of coping in adolescents :</a:t>
            </a:r>
          </a:p>
        </p:txBody>
      </p:sp>
    </p:spTree>
    <p:extLst>
      <p:ext uri="{BB962C8B-B14F-4D97-AF65-F5344CB8AC3E}">
        <p14:creationId xmlns:p14="http://schemas.microsoft.com/office/powerpoint/2010/main" val="155122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Parent support.</a:t>
            </a:r>
          </a:p>
          <a:p>
            <a:r>
              <a:rPr lang="en-US" dirty="0"/>
              <a:t>Cognitive coping ( understand how the insulin help to grow stronger )</a:t>
            </a:r>
          </a:p>
          <a:p>
            <a:r>
              <a:rPr lang="en-US" dirty="0"/>
              <a:t>Behavioral coping ( minimize the experience of being deprived from popular food ..)</a:t>
            </a:r>
          </a:p>
          <a:p>
            <a:r>
              <a:rPr lang="en-US" dirty="0"/>
              <a:t>Coping with </a:t>
            </a:r>
            <a:r>
              <a:rPr lang="en-US" dirty="0" err="1"/>
              <a:t>Sx</a:t>
            </a:r>
            <a:r>
              <a:rPr lang="en-US" dirty="0"/>
              <a:t> of Depression.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How to help :</a:t>
            </a:r>
          </a:p>
        </p:txBody>
      </p:sp>
    </p:spTree>
    <p:extLst>
      <p:ext uri="{BB962C8B-B14F-4D97-AF65-F5344CB8AC3E}">
        <p14:creationId xmlns:p14="http://schemas.microsoft.com/office/powerpoint/2010/main" val="39375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Most of youngsters with diabetes and their families will cope well with the social and psychological stresses imposed by the illness.</a:t>
            </a:r>
          </a:p>
          <a:p>
            <a:r>
              <a:rPr lang="en-US" dirty="0"/>
              <a:t>Education</a:t>
            </a:r>
          </a:p>
          <a:p>
            <a:r>
              <a:rPr lang="en-US" dirty="0"/>
              <a:t>When to refer the patient to a child and adolescent psychiatrist?</a:t>
            </a:r>
          </a:p>
          <a:p>
            <a:r>
              <a:rPr lang="en-US" dirty="0"/>
              <a:t>School counseling </a:t>
            </a:r>
          </a:p>
          <a:p>
            <a:r>
              <a:rPr lang="en-US" dirty="0"/>
              <a:t>Individual psychotherapy</a:t>
            </a:r>
          </a:p>
          <a:p>
            <a:r>
              <a:rPr lang="en-US" dirty="0"/>
              <a:t>Family counseling</a:t>
            </a:r>
          </a:p>
          <a:p>
            <a:r>
              <a:rPr lang="en-US"/>
              <a:t>Managing psychiatric disorders</a:t>
            </a:r>
          </a:p>
          <a:p>
            <a:pPr>
              <a:buNone/>
            </a:pPr>
            <a:endParaRPr lang="ar-S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Psychosocial Aspects of Management</a:t>
            </a:r>
            <a:endParaRPr lang="ar-SA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Difficulties among adolescent with DM type 1</a:t>
            </a:r>
          </a:p>
          <a:p>
            <a:r>
              <a:rPr lang="en-US" dirty="0"/>
              <a:t>Sources of stressors for them.</a:t>
            </a:r>
          </a:p>
          <a:p>
            <a:r>
              <a:rPr lang="en-US" dirty="0"/>
              <a:t>Types of coping.</a:t>
            </a:r>
          </a:p>
          <a:p>
            <a:r>
              <a:rPr lang="en-US" dirty="0"/>
              <a:t>How to help.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outline</a:t>
            </a:r>
          </a:p>
        </p:txBody>
      </p:sp>
    </p:spTree>
    <p:extLst>
      <p:ext uri="{BB962C8B-B14F-4D97-AF65-F5344CB8AC3E}">
        <p14:creationId xmlns:p14="http://schemas.microsoft.com/office/powerpoint/2010/main" val="263580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Adolescence can be a difficult period of life. The need to become more independent, to create an identity and to adopt a new lifestyle can influence the way that adolescents with diabetes cope with their disease</a:t>
            </a:r>
          </a:p>
          <a:p>
            <a:pPr>
              <a:buNone/>
            </a:pPr>
            <a:endParaRPr lang="en-US" b="1" dirty="0"/>
          </a:p>
          <a:p>
            <a:r>
              <a:rPr lang="en-US" b="1" dirty="0"/>
              <a:t>The freedom to makes one’s own choices about lifestyle is seen as important in this age group. Taking increasing responsibility for diabetes self-care is part of the process</a:t>
            </a:r>
            <a:endParaRPr lang="ar-SA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Stress sometimes changes a latent case of diabetes into an active one.</a:t>
            </a:r>
          </a:p>
          <a:p>
            <a:r>
              <a:rPr lang="en-US" dirty="0"/>
              <a:t>Psychological factors may precipitate the onset of diabetes and influence the timing of symptoms presentation</a:t>
            </a:r>
          </a:p>
          <a:p>
            <a:r>
              <a:rPr lang="en-US" dirty="0"/>
              <a:t>It has been established that there is an excess of life events in the few months preceding the onset of the condition particularly in older children &amp; adolescents.</a:t>
            </a:r>
          </a:p>
          <a:p>
            <a:r>
              <a:rPr lang="en-US" dirty="0"/>
              <a:t>Psychological dysfunction may cause reoccurrence of acute diabetic episode specially in adolescents.</a:t>
            </a:r>
          </a:p>
          <a:p>
            <a:r>
              <a:rPr lang="en-US" dirty="0"/>
              <a:t>Life experience and emotional factors can have an important bearing on the course of diabetes.</a:t>
            </a:r>
          </a:p>
          <a:p>
            <a:pPr>
              <a:buNone/>
            </a:pPr>
            <a:endParaRPr lang="ar-S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Psychosocial Factors and Diabetes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b="1" dirty="0"/>
              <a:t>Psychological morbidity appears to be from 10 – 30 % with chronic illnesses.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Diabetes mellitus is co-morbid with :</a:t>
            </a:r>
          </a:p>
          <a:p>
            <a:pPr marL="0" indent="0">
              <a:buNone/>
            </a:pPr>
            <a:endParaRPr lang="en-US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Depression.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Anxiety disorders.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0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behavioral problems :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        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Anger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Adjustment disorders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Social withdrawal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Acute organic brain syndrome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Low self esteem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Behavioral problems          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Eating disorders</a:t>
            </a:r>
          </a:p>
          <a:p>
            <a:endParaRPr lang="ar-S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co-morbid behavioral &amp; psychological problems: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Diet restriction.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Frequent blood testing &amp; injections.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Dependency on family.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Isolation from peers.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Physical limitations.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Parents can’t differentiate bet. Common anxiety </a:t>
            </a:r>
            <a:r>
              <a:rPr lang="en-US" dirty="0" err="1"/>
              <a:t>Sx</a:t>
            </a:r>
            <a:r>
              <a:rPr lang="en-US" dirty="0"/>
              <a:t> of temperament </a:t>
            </a:r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AND</a:t>
            </a:r>
            <a:r>
              <a:rPr lang="en-US" dirty="0"/>
              <a:t> hypoglycemia.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Difficulties that they face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33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3413" y="1571612"/>
            <a:ext cx="9472824" cy="4600588"/>
          </a:xfrm>
        </p:spPr>
        <p:txBody>
          <a:bodyPr>
            <a:normAutofit/>
          </a:bodyPr>
          <a:lstStyle/>
          <a:p>
            <a:r>
              <a:rPr lang="en-US" dirty="0"/>
              <a:t>Personal strength &amp; interpersonal skills.</a:t>
            </a:r>
          </a:p>
          <a:p>
            <a:r>
              <a:rPr lang="en-US" dirty="0"/>
              <a:t>Child temperament </a:t>
            </a:r>
          </a:p>
          <a:p>
            <a:r>
              <a:rPr lang="en-US" dirty="0"/>
              <a:t>Family influences on coping</a:t>
            </a:r>
          </a:p>
          <a:p>
            <a:r>
              <a:rPr lang="en-US" dirty="0"/>
              <a:t>Peer group influences on coping</a:t>
            </a:r>
          </a:p>
          <a:p>
            <a:r>
              <a:rPr lang="en-US" dirty="0"/>
              <a:t>Feelings and attitudes about how they cope</a:t>
            </a:r>
          </a:p>
          <a:p>
            <a:r>
              <a:rPr lang="en-US" dirty="0"/>
              <a:t> Quality of life and how this affected coping</a:t>
            </a:r>
          </a:p>
          <a:p>
            <a:r>
              <a:rPr lang="en-US" dirty="0"/>
              <a:t>Personal meaning of illness</a:t>
            </a:r>
          </a:p>
          <a:p>
            <a:r>
              <a:rPr lang="en-US" dirty="0"/>
              <a:t>Fear for the future and how this affected coping.</a:t>
            </a:r>
            <a:endParaRPr lang="ar-SA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What factors affect types of adjustment ?</a:t>
            </a:r>
          </a:p>
        </p:txBody>
      </p:sp>
    </p:spTree>
    <p:extLst>
      <p:ext uri="{BB962C8B-B14F-4D97-AF65-F5344CB8AC3E}">
        <p14:creationId xmlns:p14="http://schemas.microsoft.com/office/powerpoint/2010/main" val="299662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harmacy desig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tx2">
              <a:lumMod val="20000"/>
              <a:lumOff val="80000"/>
            </a:schemeClr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harmacy design template" id="{31B17BDC-8AFF-47FE-B8AB-2C77A3BDA084}" vid="{8178D3CA-D80E-49E3-B1D5-0DCCF7151C3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B06AF52-9C9F-455C-9927-CBCF255C78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Pharmacy design slides</Template>
  <TotalTime>0</TotalTime>
  <Words>586</Words>
  <Application>Microsoft Office PowerPoint</Application>
  <PresentationFormat>Custom</PresentationFormat>
  <Paragraphs>86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Agency FB</vt:lpstr>
      <vt:lpstr>Arial</vt:lpstr>
      <vt:lpstr>Arial Rounded MT Bold</vt:lpstr>
      <vt:lpstr>Calibri</vt:lpstr>
      <vt:lpstr>Comic Sans MS</vt:lpstr>
      <vt:lpstr>Euphemia</vt:lpstr>
      <vt:lpstr>Franklin Gothic Book</vt:lpstr>
      <vt:lpstr>Wingdings</vt:lpstr>
      <vt:lpstr>Pharmacy design template</vt:lpstr>
      <vt:lpstr>Coping with diabetes mellitus in adolescence</vt:lpstr>
      <vt:lpstr>Lecture outline</vt:lpstr>
      <vt:lpstr>PowerPoint Presentation</vt:lpstr>
      <vt:lpstr>Psychosocial Factors and Diabetes</vt:lpstr>
      <vt:lpstr>PowerPoint Presentation</vt:lpstr>
      <vt:lpstr>Other behavioral problems :</vt:lpstr>
      <vt:lpstr>Other co-morbid behavioral &amp; psychological problems:</vt:lpstr>
      <vt:lpstr>Difficulties that they face  </vt:lpstr>
      <vt:lpstr>What factors affect types of adjustment ?</vt:lpstr>
      <vt:lpstr>Sources of stress in DM :</vt:lpstr>
      <vt:lpstr>PowerPoint Presentation</vt:lpstr>
      <vt:lpstr>Other effects :</vt:lpstr>
      <vt:lpstr>Coping is :</vt:lpstr>
      <vt:lpstr>PowerPoint Presentation</vt:lpstr>
      <vt:lpstr>The types of coping in adolescents :</vt:lpstr>
      <vt:lpstr>How to help :</vt:lpstr>
      <vt:lpstr>Psychosocial Aspects of Management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2015-02-26T06:42:34Z</dcterms:created>
  <dcterms:modified xsi:type="dcterms:W3CDTF">2019-02-19T10:07:04Z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TC034605379991</vt:lpwstr>
  </property>
</Properties>
</file>