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7" r:id="rId1"/>
  </p:sldMasterIdLst>
  <p:notesMasterIdLst>
    <p:notesMasterId r:id="rId12"/>
  </p:notesMasterIdLst>
  <p:sldIdLst>
    <p:sldId id="315" r:id="rId2"/>
    <p:sldId id="363" r:id="rId3"/>
    <p:sldId id="301" r:id="rId4"/>
    <p:sldId id="303" r:id="rId5"/>
    <p:sldId id="364" r:id="rId6"/>
    <p:sldId id="366" r:id="rId7"/>
    <p:sldId id="365" r:id="rId8"/>
    <p:sldId id="311" r:id="rId9"/>
    <p:sldId id="312" r:id="rId10"/>
    <p:sldId id="367" r:id="rId11"/>
  </p:sldIdLst>
  <p:sldSz cx="12192000" cy="6858000"/>
  <p:notesSz cx="6858000" cy="9144000"/>
  <p:embeddedFontLst>
    <p:embeddedFont>
      <p:font typeface="Arabic Typesetting" panose="03020402040406030203" pitchFamily="66" charset="-78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gency FB" panose="020B0503020202020204" pitchFamily="34" charset="0"/>
      <p:regular r:id="rId18"/>
      <p:bold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66CC"/>
    <a:srgbClr val="CCA677"/>
    <a:srgbClr val="9900CC"/>
    <a:srgbClr val="B1898F"/>
    <a:srgbClr val="C8D0EE"/>
    <a:srgbClr val="4E67C8"/>
    <a:srgbClr val="CC3399"/>
    <a:srgbClr val="86585F"/>
    <a:srgbClr val="B4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1566" y="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docs.google.com/presentation/d/1YVkhfA50ReRgS9XppAbXFrzGfaqzpxO4hFrsAwNmqDA/edit#slide=id.g338991e77e_0_0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109">
            <a:extLst>
              <a:ext uri="{FF2B5EF4-FFF2-40B4-BE49-F238E27FC236}">
                <a16:creationId xmlns:a16="http://schemas.microsoft.com/office/drawing/2014/main" xmlns="" id="{92B83288-6382-48A9-9407-F200043D75F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10">
            <a:extLst>
              <a:ext uri="{FF2B5EF4-FFF2-40B4-BE49-F238E27FC236}">
                <a16:creationId xmlns:a16="http://schemas.microsoft.com/office/drawing/2014/main" xmlns="" id="{92A6CBCB-A062-4411-BBCB-950EE0FC5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7">
            <a:extLst>
              <a:ext uri="{FF2B5EF4-FFF2-40B4-BE49-F238E27FC236}">
                <a16:creationId xmlns:a16="http://schemas.microsoft.com/office/drawing/2014/main" xmlns="" id="{00E8EAC2-46D8-4156-B122-3EE148D62A72}"/>
              </a:ext>
            </a:extLst>
          </p:cNvPr>
          <p:cNvSpPr txBox="1"/>
          <p:nvPr/>
        </p:nvSpPr>
        <p:spPr>
          <a:xfrm>
            <a:off x="85059" y="5693292"/>
            <a:ext cx="4328677" cy="60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latin typeface="+mn-lt"/>
                <a:cs typeface="+mn-cs"/>
              </a:rPr>
              <a:t>Please check our </a:t>
            </a:r>
            <a:r>
              <a:rPr lang="en-GB" sz="1600" b="1" u="sng" dirty="0">
                <a:solidFill>
                  <a:schemeClr val="accent1"/>
                </a:solidFill>
                <a:latin typeface="+mn-lt"/>
                <a:cs typeface="+mn-cs"/>
                <a:hlinkClick r:id="rId4"/>
              </a:rPr>
              <a:t>Editing File</a:t>
            </a:r>
            <a:endParaRPr sz="16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0" name="Shape 55">
            <a:extLst>
              <a:ext uri="{FF2B5EF4-FFF2-40B4-BE49-F238E27FC236}">
                <a16:creationId xmlns:a16="http://schemas.microsoft.com/office/drawing/2014/main" xmlns="" id="{498B3F68-DD49-4A99-922A-5F3DD9CBB9A8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56">
            <a:extLst>
              <a:ext uri="{FF2B5EF4-FFF2-40B4-BE49-F238E27FC236}">
                <a16:creationId xmlns:a16="http://schemas.microsoft.com/office/drawing/2014/main" xmlns="" id="{CDF81E75-BF9D-4A8C-AFC0-95B62D115A0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" name="Shape 113">
            <a:extLst>
              <a:ext uri="{FF2B5EF4-FFF2-40B4-BE49-F238E27FC236}">
                <a16:creationId xmlns:a16="http://schemas.microsoft.com/office/drawing/2014/main" xmlns="" id="{E201EE49-8AE4-4466-89D8-4BE602B15B0D}"/>
              </a:ext>
            </a:extLst>
          </p:cNvPr>
          <p:cNvSpPr txBox="1"/>
          <p:nvPr/>
        </p:nvSpPr>
        <p:spPr>
          <a:xfrm>
            <a:off x="9724292" y="6204902"/>
            <a:ext cx="2467708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2500" b="1" dirty="0">
                <a:latin typeface="Arabic Typesetting"/>
                <a:ea typeface="Arabic Typesetting"/>
                <a:cs typeface="Arabic Typesetting"/>
                <a:sym typeface="Arabic Typesetting"/>
              </a:rPr>
              <a:t>{وَمَنْ يَتَوَكَّلْ عَلَى اللَّهِ فَهُوَ حَسْبُهُ}</a:t>
            </a:r>
            <a:endParaRPr sz="2500" b="1" dirty="0"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F69B414-FE47-4358-96E2-2E9405BB83BB}"/>
              </a:ext>
            </a:extLst>
          </p:cNvPr>
          <p:cNvSpPr txBox="1"/>
          <p:nvPr/>
        </p:nvSpPr>
        <p:spPr>
          <a:xfrm>
            <a:off x="5096079" y="5356671"/>
            <a:ext cx="1995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gency FB" panose="020B0503020202020204" pitchFamily="34" charset="0"/>
              </a:rPr>
              <a:t>Lecture (1)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A2C603F-DC25-45AA-8010-10BE80124BFF}"/>
              </a:ext>
            </a:extLst>
          </p:cNvPr>
          <p:cNvSpPr txBox="1"/>
          <p:nvPr/>
        </p:nvSpPr>
        <p:spPr>
          <a:xfrm>
            <a:off x="9525300" y="5275098"/>
            <a:ext cx="2666700" cy="950132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Important</a:t>
            </a:r>
            <a:r>
              <a:rPr lang="en-US" sz="16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92D050"/>
                </a:solidFill>
                <a:latin typeface="+mn-lt"/>
                <a:cs typeface="Arial" panose="020B0604020202020204" pitchFamily="34" charset="0"/>
              </a:rPr>
              <a:t>Doctors Notes</a:t>
            </a:r>
          </a:p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Notes/Extra explanation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962D82B-189E-4C68-BAAC-08BC49E6CC27}"/>
              </a:ext>
            </a:extLst>
          </p:cNvPr>
          <p:cNvSpPr/>
          <p:nvPr userDrawn="1"/>
        </p:nvSpPr>
        <p:spPr>
          <a:xfrm>
            <a:off x="3658685" y="2917105"/>
            <a:ext cx="487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latin typeface="Agency FB" panose="020B0503020202020204" pitchFamily="34" charset="0"/>
              </a:rPr>
              <a:t>Pituitary Gland</a:t>
            </a:r>
          </a:p>
        </p:txBody>
      </p:sp>
      <p:sp>
        <p:nvSpPr>
          <p:cNvPr id="17" name="Shape 21">
            <a:extLst>
              <a:ext uri="{FF2B5EF4-FFF2-40B4-BE49-F238E27FC236}">
                <a16:creationId xmlns:a16="http://schemas.microsoft.com/office/drawing/2014/main" xmlns="" id="{E9866EDF-A8B3-4AB6-B960-409D315CBCBF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D0BC3FA-6127-4E75-8FD9-5AB056BD079C}"/>
              </a:ext>
            </a:extLst>
          </p:cNvPr>
          <p:cNvSpPr txBox="1"/>
          <p:nvPr/>
        </p:nvSpPr>
        <p:spPr>
          <a:xfrm>
            <a:off x="85061" y="6085388"/>
            <a:ext cx="4328678" cy="698717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ar-SA" sz="1400" b="1" dirty="0">
                <a:latin typeface="Calibri" panose="020F0502020204030204" pitchFamily="34" charset="0"/>
                <a:cs typeface="Calibri" panose="020F0502020204030204" pitchFamily="34" charset="0"/>
              </a:rPr>
              <a:t>هذا العمل مبني بشكل أساسي على عمل دفعة 436 مع المراجعة والتدقيق وإضافة الملاحظات ولا يغني عن المصدر الأساسي للمذاكرة</a:t>
            </a:r>
          </a:p>
        </p:txBody>
      </p:sp>
    </p:spTree>
    <p:extLst>
      <p:ext uri="{BB962C8B-B14F-4D97-AF65-F5344CB8AC3E}">
        <p14:creationId xmlns:p14="http://schemas.microsoft.com/office/powerpoint/2010/main" val="21486623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DCACC-88AC-4271-AD50-7A42F4F99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CD29E6-9DA0-43B2-AF62-29A0572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E775B4-6F36-4CF9-BF85-303B65A0D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9F652F-5A55-4D84-AD3F-A42964D89F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DF2EF9-87B7-4584-A4EB-57051B15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EE7BA5-E84F-4F6D-814C-560E5A4C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5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95361D-1266-48D3-B713-8F911990E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5B356E-E33B-4870-8B41-1AE9E4FD1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FEAC92-6FF9-40D0-B8D5-BA99BC727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15B769-F857-4196-9756-DE0B4AE2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732A03-8426-4A03-9B94-2316E84F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226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200927362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6A25B4-3727-471C-8412-8FD0A33C2CC2}"/>
              </a:ext>
            </a:extLst>
          </p:cNvPr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A945E"/>
                </a:solidFill>
                <a:latin typeface="Agency FB" panose="020B0503020202020204" pitchFamily="34" charset="0"/>
              </a:rPr>
              <a:t>SAQ</a:t>
            </a:r>
          </a:p>
        </p:txBody>
      </p:sp>
    </p:spTree>
    <p:extLst>
      <p:ext uri="{BB962C8B-B14F-4D97-AF65-F5344CB8AC3E}">
        <p14:creationId xmlns:p14="http://schemas.microsoft.com/office/powerpoint/2010/main" val="10047773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CC9A26-57FC-426A-AC96-B2A19B7227D2}"/>
              </a:ext>
            </a:extLst>
          </p:cNvPr>
          <p:cNvSpPr txBox="1"/>
          <p:nvPr/>
        </p:nvSpPr>
        <p:spPr>
          <a:xfrm>
            <a:off x="3658685" y="2637981"/>
            <a:ext cx="4874616" cy="33239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Leaders: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Faisal Fahad Alsaif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Rawan Mohammad Alharbi</a:t>
            </a: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endParaRPr lang="en-GB" sz="18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dirty="0">
                <a:solidFill>
                  <a:srgbClr val="CCA677"/>
                </a:solidFill>
                <a:effectLst/>
                <a:latin typeface="+mn-lt"/>
                <a:cs typeface="Arial" panose="020B0604020202020204" pitchFamily="34" charset="0"/>
              </a:rPr>
              <a:t>Team Members:</a:t>
            </a:r>
            <a:endParaRPr lang="en-GB" sz="2000" b="1" dirty="0">
              <a:solidFill>
                <a:schemeClr val="tx1"/>
              </a:solidFill>
              <a:latin typeface="+mn-lt"/>
              <a:ea typeface="Open Sans"/>
              <a:cs typeface="Arial" panose="020B0604020202020204" pitchFamily="34" charset="0"/>
              <a:sym typeface="Open Sans"/>
            </a:endParaRPr>
          </a:p>
          <a:p>
            <a:pPr algn="ctr"/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Abdulaziz Aldukhayel</a:t>
            </a:r>
            <a:b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</a:br>
            <a:r>
              <a:rPr lang="en-GB" sz="1800" b="1" dirty="0">
                <a:solidFill>
                  <a:schemeClr val="tx1"/>
                </a:solidFill>
                <a:latin typeface="+mn-lt"/>
                <a:ea typeface="Open Sans"/>
                <a:cs typeface="Arial" panose="020B0604020202020204" pitchFamily="34" charset="0"/>
                <a:sym typeface="Open Sans"/>
              </a:rPr>
              <a:t>‏Abdulrahman Alduhayyim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Rinad </a:t>
            </a:r>
            <a:r>
              <a:rPr lang="en-GB" sz="1800" b="1" dirty="0">
                <a:latin typeface="+mn-lt"/>
                <a:cs typeface="Arial" panose="020B0604020202020204" pitchFamily="34" charset="0"/>
              </a:rPr>
              <a:t>Alghoraiby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Majd Albarrak</a:t>
            </a:r>
          </a:p>
          <a:p>
            <a:pPr algn="ctr"/>
            <a:endParaRPr lang="en-US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Shape 109">
            <a:extLst>
              <a:ext uri="{FF2B5EF4-FFF2-40B4-BE49-F238E27FC236}">
                <a16:creationId xmlns:a16="http://schemas.microsoft.com/office/drawing/2014/main" xmlns="" id="{44F89AF6-DEB5-422C-9C27-5DDDA577350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666996" cy="157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10">
            <a:extLst>
              <a:ext uri="{FF2B5EF4-FFF2-40B4-BE49-F238E27FC236}">
                <a16:creationId xmlns:a16="http://schemas.microsoft.com/office/drawing/2014/main" xmlns="" id="{5FE624D4-A56A-48D8-80AD-9C7B9D47374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0564" y="-1"/>
            <a:ext cx="2236214" cy="20600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55">
            <a:extLst>
              <a:ext uri="{FF2B5EF4-FFF2-40B4-BE49-F238E27FC236}">
                <a16:creationId xmlns:a16="http://schemas.microsoft.com/office/drawing/2014/main" xmlns="" id="{437727BD-BA18-489D-8F25-BC3151EE5802}"/>
              </a:ext>
            </a:extLst>
          </p:cNvPr>
          <p:cNvSpPr/>
          <p:nvPr/>
        </p:nvSpPr>
        <p:spPr>
          <a:xfrm>
            <a:off x="3658685" y="10089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Shape 56">
            <a:extLst>
              <a:ext uri="{FF2B5EF4-FFF2-40B4-BE49-F238E27FC236}">
                <a16:creationId xmlns:a16="http://schemas.microsoft.com/office/drawing/2014/main" xmlns="" id="{6B278EB7-A02B-4BA5-B9F9-392A9901D434}"/>
              </a:ext>
            </a:extLst>
          </p:cNvPr>
          <p:cNvSpPr/>
          <p:nvPr/>
        </p:nvSpPr>
        <p:spPr>
          <a:xfrm rot="10800000">
            <a:off x="7091134" y="4355634"/>
            <a:ext cx="1442167" cy="1499933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38100" cap="flat" cmpd="sng">
            <a:solidFill>
              <a:srgbClr val="CCA677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9B62692-BE68-4B70-AC38-9014948FCBBF}"/>
              </a:ext>
            </a:extLst>
          </p:cNvPr>
          <p:cNvSpPr/>
          <p:nvPr/>
        </p:nvSpPr>
        <p:spPr>
          <a:xfrm>
            <a:off x="3658685" y="1095469"/>
            <a:ext cx="487461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atin typeface="Agency FB" panose="020B0503020202020204" pitchFamily="34" charset="0"/>
              </a:rPr>
              <a:t>Good luck</a:t>
            </a:r>
          </a:p>
          <a:p>
            <a:pPr algn="l"/>
            <a:r>
              <a:rPr lang="en-US" sz="3800" dirty="0">
                <a:latin typeface="Agency FB" panose="020B0503020202020204" pitchFamily="34" charset="0"/>
              </a:rPr>
              <a:t> Special thank for team436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B4F9E3-3979-4AC6-8BAC-054F31D8C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027" y="1810389"/>
            <a:ext cx="448520" cy="448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BF4CDD-45E6-4AE3-8C18-1C0EA758B99B}"/>
              </a:ext>
            </a:extLst>
          </p:cNvPr>
          <p:cNvSpPr txBox="1"/>
          <p:nvPr/>
        </p:nvSpPr>
        <p:spPr>
          <a:xfrm>
            <a:off x="8807359" y="5552471"/>
            <a:ext cx="3359419" cy="127214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60000" indent="-180000">
              <a:lnSpc>
                <a:spcPts val="2300"/>
              </a:lnSpc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References: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Girls’ &amp; Boys’ Slides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Earthslab.com</a:t>
            </a:r>
          </a:p>
          <a:p>
            <a:pPr marL="540000" indent="-180000">
              <a:lnSpc>
                <a:spcPts val="2300"/>
              </a:lnSpc>
              <a:buFont typeface="+mj-lt"/>
              <a:buAutoNum type="arabicPeriod"/>
            </a:pPr>
            <a:r>
              <a:rPr lang="en-US" sz="1800" b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TeachMeAnatomy.com</a:t>
            </a:r>
          </a:p>
        </p:txBody>
      </p:sp>
      <p:sp>
        <p:nvSpPr>
          <p:cNvPr id="14" name="Shape 21">
            <a:extLst>
              <a:ext uri="{FF2B5EF4-FFF2-40B4-BE49-F238E27FC236}">
                <a16:creationId xmlns:a16="http://schemas.microsoft.com/office/drawing/2014/main" xmlns="" id="{CE4F9F2B-F48E-4434-8232-E45142D8C9E8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مجموعة 7">
            <a:extLst>
              <a:ext uri="{FF2B5EF4-FFF2-40B4-BE49-F238E27FC236}">
                <a16:creationId xmlns:a16="http://schemas.microsoft.com/office/drawing/2014/main" xmlns="" id="{4A3A3766-B9E0-4998-AC30-F36A54897C55}"/>
              </a:ext>
            </a:extLst>
          </p:cNvPr>
          <p:cNvGrpSpPr/>
          <p:nvPr/>
        </p:nvGrpSpPr>
        <p:grpSpPr>
          <a:xfrm>
            <a:off x="166664" y="6075936"/>
            <a:ext cx="404082" cy="718195"/>
            <a:chOff x="3955103" y="5434210"/>
            <a:chExt cx="404082" cy="718195"/>
          </a:xfrm>
        </p:grpSpPr>
        <p:pic>
          <p:nvPicPr>
            <p:cNvPr id="10" name="صورة 4">
              <a:extLst>
                <a:ext uri="{FF2B5EF4-FFF2-40B4-BE49-F238E27FC236}">
                  <a16:creationId xmlns:a16="http://schemas.microsoft.com/office/drawing/2014/main" xmlns="" id="{31EE6DB7-45F1-43CF-8114-40278D7E5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55103" y="5808367"/>
              <a:ext cx="344038" cy="344038"/>
            </a:xfrm>
            <a:prstGeom prst="rect">
              <a:avLst/>
            </a:prstGeom>
          </p:spPr>
        </p:pic>
        <p:pic>
          <p:nvPicPr>
            <p:cNvPr id="11" name="صورة 6">
              <a:extLst>
                <a:ext uri="{FF2B5EF4-FFF2-40B4-BE49-F238E27FC236}">
                  <a16:creationId xmlns:a16="http://schemas.microsoft.com/office/drawing/2014/main" xmlns="" id="{40797649-1300-41F9-B2AA-9EC8270CB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103" y="5434210"/>
              <a:ext cx="404082" cy="32865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E10973-6909-496D-B669-80D56397A4D5}"/>
              </a:ext>
            </a:extLst>
          </p:cNvPr>
          <p:cNvSpPr txBox="1"/>
          <p:nvPr/>
        </p:nvSpPr>
        <p:spPr>
          <a:xfrm>
            <a:off x="500294" y="5913762"/>
            <a:ext cx="487461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Twitter.com</a:t>
            </a:r>
            <a:r>
              <a:rPr lang="ar-SA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/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Anatomy437</a:t>
            </a:r>
          </a:p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cs typeface="Arial" panose="020B0604020202020204" pitchFamily="34" charset="0"/>
              </a:rPr>
              <a:t>Anatomyteam.437@gmail.com</a:t>
            </a:r>
          </a:p>
        </p:txBody>
      </p:sp>
    </p:spTree>
    <p:extLst>
      <p:ext uri="{BB962C8B-B14F-4D97-AF65-F5344CB8AC3E}">
        <p14:creationId xmlns:p14="http://schemas.microsoft.com/office/powerpoint/2010/main" val="105146012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101F8F-1632-4F29-9DD0-22024A4CE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915088-A686-41D9-9E3C-201437742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02DC9-A02D-46E3-8231-8678137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5E5E4A-AD5F-4D0E-9EAC-EC13A71A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C26F55-39A8-4D53-9461-79B1D148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240928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E1DB6-1226-47C2-BAA4-2C24851E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9CCA17-5C08-4253-ADCB-BAC3690E8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BE24BD-19EA-4B0B-8D8F-11B2133D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E0260A-4F2B-45B9-92B0-243CF3B5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DAB8F8-BDB9-4883-91D3-188746DE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389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F5DB0-DF20-4BFE-ABEE-3F19EF6A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3232E2-5ACC-43AD-A4A7-A84492D75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5CA1A8-C9C0-4322-AEA7-CABE8443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79B29D-2DDB-4905-9451-FFA3057F9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6328A4-8FDD-4906-96EF-5D4F991A5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769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A7A6C1-D2DD-474C-9413-AD649694C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9B6A32-DA5C-424A-B623-FD55AB6CF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C4E32B-B6C5-4F5D-8E04-65F47907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8150BA-825C-49E0-8EC1-67142E77A3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098237-05F2-4024-8185-0B86A165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FA1846-3BCD-493E-988E-1AD1CDA9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28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27DF7-4435-45C3-A0FA-570D310FB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975B17-F885-409C-B10E-45BAA29FF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C5C0C47-C94C-46E4-9EC7-7DFA6EE6B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36B4F27-90AB-4699-B41A-8224AE47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4137289-A016-4215-A2B0-A678D1B2C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76AD6FC-893C-4A31-8C94-F608EC71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AA22121-EC0C-4947-A49A-AAE46522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393CF7-F247-4A1B-8054-FC3C34BF8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578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F9D813-4149-47A4-A30F-D0380151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D4937C-2D97-4CAC-90E7-B279B192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B0EFD8-D8EE-44F1-B5AE-94B228FD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E5891E-96D9-4E3A-9354-6506D7BA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78191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AF248B-1BF4-4238-BAE7-F0E05622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2470510-533E-4335-9FD5-A6BB750A7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1A12907-D9AB-4EBC-A23D-843A50DF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4050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021FA9-505E-473C-8441-AFE3803F8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153EC5-0125-4A93-A7F1-ED1AF7FE4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C0EB7F9-A684-4714-A500-510ED6ED7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28AABF-73E3-48F0-AB5E-4FEBCE39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48460F-7661-4CB9-9476-5A8B2F9B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0ACA6B-599C-4801-B0AC-520C395B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793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">
            <a:extLst>
              <a:ext uri="{FF2B5EF4-FFF2-40B4-BE49-F238E27FC236}">
                <a16:creationId xmlns:a16="http://schemas.microsoft.com/office/drawing/2014/main" xmlns="" id="{13423607-06AB-4953-837A-F9ED8DA39A13}"/>
              </a:ext>
            </a:extLst>
          </p:cNvPr>
          <p:cNvSpPr/>
          <p:nvPr/>
        </p:nvSpPr>
        <p:spPr>
          <a:xfrm flipV="1">
            <a:off x="0" y="6720113"/>
            <a:ext cx="12192000" cy="137885"/>
          </a:xfrm>
          <a:prstGeom prst="rect">
            <a:avLst/>
          </a:prstGeom>
          <a:solidFill>
            <a:srgbClr val="CCA677"/>
          </a:solidFill>
          <a:ln>
            <a:solidFill>
              <a:srgbClr val="CCA677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EC4FFC4-2497-4595-ABCD-6039C19211AB}"/>
              </a:ext>
            </a:extLst>
          </p:cNvPr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77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TVhm2rBGhB0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3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89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pPr marL="571500" indent="-571500" rtl="0">
              <a:buFont typeface="Wingdings" panose="05000000000000000000" pitchFamily="2" charset="2"/>
              <a:buChar char="§"/>
            </a:pPr>
            <a:r>
              <a:rPr lang="en-US" dirty="0"/>
              <a:t>Objectives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12235"/>
            <a:ext cx="9670774" cy="4750453"/>
          </a:xfrm>
        </p:spPr>
        <p:txBody>
          <a:bodyPr>
            <a:noAutofit/>
          </a:bodyPr>
          <a:lstStyle/>
          <a:p>
            <a:pPr algn="l" rtl="0">
              <a:buNone/>
              <a:defRPr/>
            </a:pPr>
            <a:r>
              <a:rPr lang="en-US" b="1" dirty="0"/>
              <a:t>At the end of the lecture, students should be able to: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</a:t>
            </a:r>
            <a:r>
              <a:rPr lang="en-US" b="1" u="sng" dirty="0"/>
              <a:t>position</a:t>
            </a:r>
            <a:r>
              <a:rPr lang="en-US" dirty="0"/>
              <a:t> of the </a:t>
            </a:r>
            <a:r>
              <a:rPr lang="en-US" b="1" dirty="0"/>
              <a:t>pituitary gland</a:t>
            </a:r>
            <a:r>
              <a:rPr lang="en-US" dirty="0"/>
              <a:t>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List the </a:t>
            </a:r>
            <a:r>
              <a:rPr lang="en-US" b="1" u="sng" dirty="0"/>
              <a:t>structures</a:t>
            </a:r>
            <a:r>
              <a:rPr lang="en-US" dirty="0"/>
              <a:t> related to the </a:t>
            </a:r>
            <a:r>
              <a:rPr lang="en-US" b="1" dirty="0"/>
              <a:t>pituitary gland</a:t>
            </a:r>
            <a:r>
              <a:rPr lang="en-US" dirty="0"/>
              <a:t>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Differentiate between the </a:t>
            </a:r>
            <a:r>
              <a:rPr lang="en-US" b="1" u="sng" dirty="0"/>
              <a:t>lobes</a:t>
            </a:r>
            <a:r>
              <a:rPr lang="en-US" dirty="0"/>
              <a:t> of the </a:t>
            </a:r>
            <a:r>
              <a:rPr lang="en-US" b="1" dirty="0"/>
              <a:t>gland</a:t>
            </a:r>
            <a:r>
              <a:rPr lang="en-US" dirty="0"/>
              <a:t>.</a:t>
            </a:r>
          </a:p>
          <a:p>
            <a:pPr marL="354013" indent="-354013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</a:t>
            </a:r>
            <a:r>
              <a:rPr lang="en-US" b="1" u="sng" dirty="0"/>
              <a:t>blood supply </a:t>
            </a:r>
            <a:r>
              <a:rPr lang="en-US" dirty="0"/>
              <a:t>of </a:t>
            </a:r>
            <a:r>
              <a:rPr lang="en-US" b="1" dirty="0"/>
              <a:t>pituitary gland </a:t>
            </a:r>
            <a:r>
              <a:rPr lang="en-US" dirty="0"/>
              <a:t>&amp; the </a:t>
            </a:r>
            <a:r>
              <a:rPr lang="en-US" b="1" dirty="0"/>
              <a:t>hypophyseal portal system</a:t>
            </a:r>
            <a:r>
              <a:rPr lang="en-US" dirty="0"/>
              <a:t>.</a:t>
            </a:r>
          </a:p>
          <a:p>
            <a:pPr marL="354013" indent="-354013" algn="l" rtl="0">
              <a:buFont typeface="Wingdings" panose="05000000000000000000" pitchFamily="2" charset="2"/>
              <a:buChar char="ü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1\My Documents\My Pictures\PITUIT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9668" y="1159681"/>
            <a:ext cx="3013683" cy="215402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3A7B083-67EE-4A17-99F0-73F3BF7FFBDE}"/>
              </a:ext>
            </a:extLst>
          </p:cNvPr>
          <p:cNvGrpSpPr/>
          <p:nvPr/>
        </p:nvGrpSpPr>
        <p:grpSpPr>
          <a:xfrm>
            <a:off x="767554" y="3732047"/>
            <a:ext cx="4011799" cy="2919394"/>
            <a:chOff x="9644269" y="325992"/>
            <a:chExt cx="4011799" cy="3222441"/>
          </a:xfrm>
        </p:grpSpPr>
        <p:pic>
          <p:nvPicPr>
            <p:cNvPr id="1029" name="Picture 5" descr="Image result for pituitary gland">
              <a:extLst>
                <a:ext uri="{FF2B5EF4-FFF2-40B4-BE49-F238E27FC236}">
                  <a16:creationId xmlns:a16="http://schemas.microsoft.com/office/drawing/2014/main" xmlns="" id="{745DBE8E-06DF-46E6-A932-2539F2A13A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4269" y="325992"/>
              <a:ext cx="4011799" cy="3222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82143F64-8D4D-4C1D-B287-9F5EE46A8A76}"/>
                </a:ext>
              </a:extLst>
            </p:cNvPr>
            <p:cNvSpPr txBox="1"/>
            <p:nvPr/>
          </p:nvSpPr>
          <p:spPr>
            <a:xfrm>
              <a:off x="10493354" y="2998996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2302CF11-CC4F-436C-A25D-CB724C56A82E}"/>
                </a:ext>
              </a:extLst>
            </p:cNvPr>
            <p:cNvSpPr/>
            <p:nvPr/>
          </p:nvSpPr>
          <p:spPr>
            <a:xfrm>
              <a:off x="11883887" y="1743006"/>
              <a:ext cx="616226" cy="531056"/>
            </a:xfrm>
            <a:prstGeom prst="ellipse">
              <a:avLst/>
            </a:prstGeom>
            <a:noFill/>
            <a:ln w="76200">
              <a:solidFill>
                <a:srgbClr val="B4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C730D43-AD41-4173-B060-6021C582994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Pituitary Gland=Hypophysis </a:t>
            </a:r>
            <a:r>
              <a:rPr lang="en-US" sz="3600" b="1" dirty="0" err="1"/>
              <a:t>Cerebri</a:t>
            </a:r>
            <a:r>
              <a:rPr lang="ar-SA" sz="3600" b="1" dirty="0"/>
              <a:t>   </a:t>
            </a:r>
            <a:r>
              <a:rPr lang="ar-SA" sz="2400" b="1" dirty="0">
                <a:solidFill>
                  <a:schemeClr val="bg1">
                    <a:lumMod val="50000"/>
                  </a:schemeClr>
                </a:solidFill>
              </a:rPr>
              <a:t>"الغدة النخامية"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xmlns="" id="{4A27D033-62DD-4179-B87B-7CCF7953E74E}"/>
              </a:ext>
            </a:extLst>
          </p:cNvPr>
          <p:cNvSpPr txBox="1">
            <a:spLocks/>
          </p:cNvSpPr>
          <p:nvPr/>
        </p:nvSpPr>
        <p:spPr>
          <a:xfrm>
            <a:off x="738648" y="1377407"/>
            <a:ext cx="7701020" cy="10148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It is referred to as the </a:t>
            </a:r>
            <a:r>
              <a:rPr lang="en-US" sz="2200" b="1" dirty="0">
                <a:solidFill>
                  <a:srgbClr val="C00000"/>
                </a:solidFill>
                <a:cs typeface="Times New Roman" pitchFamily="18" charset="0"/>
              </a:rPr>
              <a:t>master</a:t>
            </a:r>
            <a:r>
              <a:rPr lang="en-US" sz="2200" dirty="0">
                <a:solidFill>
                  <a:srgbClr val="C00000"/>
                </a:solidFill>
                <a:cs typeface="Times New Roman" pitchFamily="18" charset="0"/>
              </a:rPr>
              <a:t> of endocrine </a:t>
            </a:r>
            <a:r>
              <a:rPr lang="en-US" sz="2200" dirty="0" smtClean="0">
                <a:solidFill>
                  <a:srgbClr val="C00000"/>
                </a:solidFill>
                <a:cs typeface="Times New Roman" pitchFamily="18" charset="0"/>
              </a:rPr>
              <a:t>glands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(CONTROL secretion of other glands)</a:t>
            </a:r>
            <a:endParaRPr lang="en-US" sz="2200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It is a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small oval 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structure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1 cm in 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diameter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rgbClr val="C00000"/>
                </a:solidFill>
                <a:cs typeface="Times New Roman" pitchFamily="18" charset="0"/>
              </a:rPr>
              <a:t>It </a:t>
            </a:r>
            <a:r>
              <a:rPr lang="en-US" sz="2200" dirty="0" smtClean="0">
                <a:solidFill>
                  <a:srgbClr val="C00000"/>
                </a:solidFill>
                <a:cs typeface="Times New Roman" pitchFamily="18" charset="0"/>
              </a:rPr>
              <a:t>(</a:t>
            </a:r>
            <a:r>
              <a:rPr lang="en-US" sz="2200" b="1" dirty="0" smtClean="0">
                <a:solidFill>
                  <a:srgbClr val="C00000"/>
                </a:solidFill>
                <a:cs typeface="Times New Roman" pitchFamily="18" charset="0"/>
              </a:rPr>
              <a:t>doubles </a:t>
            </a:r>
            <a:r>
              <a:rPr lang="en-US" sz="2200" b="1" dirty="0">
                <a:solidFill>
                  <a:srgbClr val="C00000"/>
                </a:solidFill>
                <a:cs typeface="Times New Roman" pitchFamily="18" charset="0"/>
              </a:rPr>
              <a:t>its </a:t>
            </a:r>
            <a:r>
              <a:rPr lang="en-US" sz="2200" b="1" dirty="0" smtClean="0">
                <a:solidFill>
                  <a:srgbClr val="C00000"/>
                </a:solidFill>
                <a:cs typeface="Times New Roman" pitchFamily="18" charset="0"/>
              </a:rPr>
              <a:t>size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= STIMULATE</a:t>
            </a:r>
            <a:r>
              <a:rPr lang="en-US" sz="2200" b="1" dirty="0" smtClean="0">
                <a:solidFill>
                  <a:srgbClr val="C00000"/>
                </a:solidFill>
                <a:cs typeface="Times New Roman" pitchFamily="18" charset="0"/>
              </a:rPr>
              <a:t>) </a:t>
            </a:r>
            <a:r>
              <a:rPr lang="en-US" sz="2200" dirty="0">
                <a:solidFill>
                  <a:srgbClr val="C00000"/>
                </a:solidFill>
                <a:cs typeface="Times New Roman" pitchFamily="18" charset="0"/>
              </a:rPr>
              <a:t>in </a:t>
            </a:r>
            <a:r>
              <a:rPr lang="en-US" sz="2200" dirty="0" smtClean="0">
                <a:solidFill>
                  <a:srgbClr val="C00000"/>
                </a:solidFill>
                <a:cs typeface="Times New Roman" pitchFamily="18" charset="0"/>
              </a:rPr>
              <a:t>women </a:t>
            </a:r>
            <a:r>
              <a:rPr lang="en-US" sz="2200" b="1" dirty="0" smtClean="0">
                <a:solidFill>
                  <a:srgbClr val="C00000"/>
                </a:solidFill>
                <a:cs typeface="Times New Roman" pitchFamily="18" charset="0"/>
              </a:rPr>
              <a:t>during pregnancy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 smtClean="0">
                <a:solidFill>
                  <a:srgbClr val="C00000"/>
                </a:solidFill>
                <a:cs typeface="Times New Roman" pitchFamily="18" charset="0"/>
              </a:rPr>
              <a:t>In pituitary disorders the proportion between the trunk &amp; appendicular system is not affected (unlike hypothyroidism)</a:t>
            </a:r>
            <a:endParaRPr lang="ar-SA" sz="2200" dirty="0">
              <a:solidFill>
                <a:srgbClr val="C00000"/>
              </a:solidFill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93DE68B-A54D-46A6-A0D0-524A8EC6F293}"/>
              </a:ext>
            </a:extLst>
          </p:cNvPr>
          <p:cNvGrpSpPr/>
          <p:nvPr/>
        </p:nvGrpSpPr>
        <p:grpSpPr>
          <a:xfrm>
            <a:off x="5364890" y="3485045"/>
            <a:ext cx="6632711" cy="3299694"/>
            <a:chOff x="7412649" y="3558307"/>
            <a:chExt cx="6632711" cy="329969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24A98D0A-527D-4965-9ED7-B42F67C9F524}"/>
                </a:ext>
              </a:extLst>
            </p:cNvPr>
            <p:cNvGrpSpPr/>
            <p:nvPr/>
          </p:nvGrpSpPr>
          <p:grpSpPr>
            <a:xfrm>
              <a:off x="7412649" y="3629620"/>
              <a:ext cx="6632711" cy="3228382"/>
              <a:chOff x="5251176" y="3436193"/>
              <a:chExt cx="6632711" cy="3370545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8139C7BE-132F-4559-A4E3-EC8C8B40FEB1}"/>
                  </a:ext>
                </a:extLst>
              </p:cNvPr>
              <p:cNvSpPr/>
              <p:nvPr/>
            </p:nvSpPr>
            <p:spPr>
              <a:xfrm>
                <a:off x="5478167" y="3436193"/>
                <a:ext cx="3033041" cy="3855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x-none" b="1" dirty="0"/>
                  <a:t>X-ray skull</a:t>
                </a:r>
                <a:r>
                  <a:rPr lang="en-US" altLang="x-none" dirty="0"/>
                  <a:t>: lateral view</a:t>
                </a: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97D59961-D03D-4BA5-85EE-C2B5B26F4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1176" y="3730091"/>
                <a:ext cx="6632711" cy="3076647"/>
              </a:xfrm>
              <a:prstGeom prst="rect">
                <a:avLst/>
              </a:prstGeom>
            </p:spPr>
          </p:pic>
        </p:grp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AF98F41B-C5DD-41D8-8588-D54279452D71}"/>
                </a:ext>
              </a:extLst>
            </p:cNvPr>
            <p:cNvSpPr/>
            <p:nvPr/>
          </p:nvSpPr>
          <p:spPr>
            <a:xfrm>
              <a:off x="10899672" y="3558307"/>
              <a:ext cx="3145688" cy="34747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Sagittal section </a:t>
              </a:r>
              <a:r>
                <a:rPr lang="en-US" dirty="0">
                  <a:solidFill>
                    <a:schemeClr val="tx1"/>
                  </a:solidFill>
                </a:rPr>
                <a:t>of head &amp; neck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6E600018-8C3F-4F64-BE90-C47997FA1DFE}"/>
                </a:ext>
              </a:extLst>
            </p:cNvPr>
            <p:cNvSpPr/>
            <p:nvPr/>
          </p:nvSpPr>
          <p:spPr>
            <a:xfrm>
              <a:off x="7412649" y="3576327"/>
              <a:ext cx="3316355" cy="34747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32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17FC88A-43CD-40D4-98F3-280A1D260F4C}"/>
              </a:ext>
            </a:extLst>
          </p:cNvPr>
          <p:cNvGrpSpPr/>
          <p:nvPr/>
        </p:nvGrpSpPr>
        <p:grpSpPr>
          <a:xfrm>
            <a:off x="7205834" y="3691978"/>
            <a:ext cx="4186016" cy="2872397"/>
            <a:chOff x="6953250" y="3709249"/>
            <a:chExt cx="4186016" cy="2872397"/>
          </a:xfrm>
        </p:grpSpPr>
        <p:pic>
          <p:nvPicPr>
            <p:cNvPr id="22" name="Picture 4" descr="Image result for lobes of pituitary">
              <a:extLst>
                <a:ext uri="{FF2B5EF4-FFF2-40B4-BE49-F238E27FC236}">
                  <a16:creationId xmlns:a16="http://schemas.microsoft.com/office/drawing/2014/main" xmlns="" id="{EBC98C8A-86ED-42EC-BBDD-7271C74714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3250" y="3709249"/>
              <a:ext cx="4186016" cy="2872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23548ACB-55E5-4C33-BCB7-A734117AE3DB}"/>
                </a:ext>
              </a:extLst>
            </p:cNvPr>
            <p:cNvSpPr/>
            <p:nvPr/>
          </p:nvSpPr>
          <p:spPr>
            <a:xfrm>
              <a:off x="7929551" y="5010631"/>
              <a:ext cx="522471" cy="269631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C481B20-4302-492B-B1FA-7717B781307C}"/>
                </a:ext>
              </a:extLst>
            </p:cNvPr>
            <p:cNvSpPr/>
            <p:nvPr/>
          </p:nvSpPr>
          <p:spPr>
            <a:xfrm>
              <a:off x="9674552" y="5360919"/>
              <a:ext cx="585675" cy="269631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DDFF649C-03BB-435E-9220-D1D6A782AA6C}"/>
                </a:ext>
              </a:extLst>
            </p:cNvPr>
            <p:cNvSpPr/>
            <p:nvPr/>
          </p:nvSpPr>
          <p:spPr>
            <a:xfrm>
              <a:off x="9242854" y="4796447"/>
              <a:ext cx="1787611" cy="168499"/>
            </a:xfrm>
            <a:prstGeom prst="rect">
              <a:avLst/>
            </a:prstGeom>
            <a:noFill/>
            <a:ln w="28575">
              <a:solidFill>
                <a:srgbClr val="B189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6F5BC428-7DD7-431A-9D06-34E0DF9D1D46}"/>
              </a:ext>
            </a:extLst>
          </p:cNvPr>
          <p:cNvGrpSpPr/>
          <p:nvPr/>
        </p:nvGrpSpPr>
        <p:grpSpPr>
          <a:xfrm>
            <a:off x="6016855" y="1104900"/>
            <a:ext cx="2306039" cy="2175149"/>
            <a:chOff x="5641221" y="3628482"/>
            <a:chExt cx="2601097" cy="2796418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291ACEE1-27B9-407F-B769-7B2251F63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1221" y="3628482"/>
              <a:ext cx="2601097" cy="2796418"/>
            </a:xfrm>
            <a:prstGeom prst="rect">
              <a:avLst/>
            </a:prstGeom>
          </p:spPr>
        </p:pic>
        <p:sp>
          <p:nvSpPr>
            <p:cNvPr id="43" name="TextBox 10">
              <a:extLst>
                <a:ext uri="{FF2B5EF4-FFF2-40B4-BE49-F238E27FC236}">
                  <a16:creationId xmlns:a16="http://schemas.microsoft.com/office/drawing/2014/main" xmlns="" id="{FAF3D482-313A-483A-BAEA-28D153105A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5878" y="4643231"/>
              <a:ext cx="503657" cy="492058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/>
              <a:tailEnd/>
            </a:ln>
            <a:ex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dirty="0">
                <a:latin typeface="+mn-lt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D114AD7A-92DF-4791-9CEC-CA680D835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504" y="1107587"/>
            <a:ext cx="3857496" cy="220568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xmlns="" id="{748BEBE8-CECA-476E-9A5D-0CCEF9D8E83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Pituitary Gland</a:t>
            </a:r>
          </a:p>
          <a:p>
            <a:r>
              <a:rPr lang="en-US" sz="3200" b="1" dirty="0"/>
              <a:t>Position &amp; Subdivisions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xmlns="" id="{BD5D3347-9CBC-4647-B5E3-A5DC2FAF14A4}"/>
              </a:ext>
            </a:extLst>
          </p:cNvPr>
          <p:cNvSpPr txBox="1">
            <a:spLocks/>
          </p:cNvSpPr>
          <p:nvPr/>
        </p:nvSpPr>
        <p:spPr>
          <a:xfrm>
            <a:off x="738648" y="1377407"/>
            <a:ext cx="6976602" cy="10148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It lies in the 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C000"/>
                  </a:solidFill>
                </a:uFill>
                <a:cs typeface="Times New Roman" pitchFamily="18" charset="0"/>
              </a:rPr>
              <a:t>middle cranial fossa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It is well 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protected</a:t>
            </a:r>
            <a:r>
              <a:rPr lang="en-US" sz="2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in </a:t>
            </a:r>
            <a:r>
              <a:rPr lang="en-US" sz="2200" u="heavy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9900CC"/>
                  </a:solidFill>
                </a:uFill>
                <a:cs typeface="Times New Roman" pitchFamily="18" charset="0"/>
              </a:rPr>
              <a:t>sella</a:t>
            </a:r>
            <a:r>
              <a:rPr lang="en-US" sz="2200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9900CC"/>
                  </a:solidFill>
                </a:uFill>
                <a:cs typeface="Times New Roman" pitchFamily="18" charset="0"/>
              </a:rPr>
              <a:t> </a:t>
            </a:r>
            <a:r>
              <a:rPr lang="en-US" sz="2200" u="heavy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9900CC"/>
                  </a:solidFill>
                </a:uFill>
                <a:cs typeface="Times New Roman" pitchFamily="18" charset="0"/>
              </a:rPr>
              <a:t>turcica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ar-SA" sz="1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سرج الحصان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)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en-US" sz="1400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(</a:t>
            </a:r>
            <a:r>
              <a:rPr lang="en-US" sz="22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hypophyseal</a:t>
            </a:r>
            <a:r>
              <a:rPr lang="en-US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fossa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just below the </a:t>
            </a:r>
            <a:br>
              <a:rPr lang="en-US" sz="22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</a:b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hypothalamus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)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of the </a:t>
            </a:r>
            <a:r>
              <a:rPr lang="en-US" sz="2200" u="heavy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body </a:t>
            </a:r>
            <a:r>
              <a:rPr lang="en-US" sz="2200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of </a:t>
            </a:r>
            <a:r>
              <a:rPr lang="en-US" sz="2200" b="1" u="heavy" dirty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0070C0"/>
                  </a:solidFill>
                </a:uFill>
                <a:cs typeface="Times New Roman" pitchFamily="18" charset="0"/>
              </a:rPr>
              <a:t>sphenoid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rgbClr val="C00000"/>
                </a:solidFill>
                <a:cs typeface="Times New Roman" pitchFamily="18" charset="0"/>
              </a:rPr>
              <a:t>It lies between </a:t>
            </a:r>
            <a:r>
              <a:rPr lang="en-US" sz="2200" u="heavy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cs typeface="Times New Roman" pitchFamily="18" charset="0"/>
              </a:rPr>
              <a:t>optic chiasma</a:t>
            </a:r>
            <a:r>
              <a:rPr lang="en-US" sz="2200" dirty="0">
                <a:solidFill>
                  <a:srgbClr val="C00000"/>
                </a:solidFill>
                <a:cs typeface="Times New Roman" pitchFamily="18" charset="0"/>
              </a:rPr>
              <a:t> (anteriorly) </a:t>
            </a:r>
            <a:br>
              <a:rPr lang="en-US" sz="22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sz="2200" dirty="0">
                <a:solidFill>
                  <a:srgbClr val="C00000"/>
                </a:solidFill>
                <a:cs typeface="Times New Roman" pitchFamily="18" charset="0"/>
              </a:rPr>
              <a:t>&amp; </a:t>
            </a:r>
            <a:r>
              <a:rPr lang="en-US" sz="2200" u="heavy" dirty="0" err="1">
                <a:solidFill>
                  <a:srgbClr val="C00000"/>
                </a:solidFill>
                <a:uFill>
                  <a:solidFill>
                    <a:srgbClr val="FF66CC"/>
                  </a:solidFill>
                </a:uFill>
                <a:cs typeface="Times New Roman" pitchFamily="18" charset="0"/>
              </a:rPr>
              <a:t>mamillary</a:t>
            </a:r>
            <a:r>
              <a:rPr lang="en-US" sz="2200" u="heavy" dirty="0">
                <a:solidFill>
                  <a:srgbClr val="C00000"/>
                </a:solidFill>
                <a:uFill>
                  <a:solidFill>
                    <a:srgbClr val="FF66CC"/>
                  </a:solidFill>
                </a:uFill>
                <a:cs typeface="Times New Roman" pitchFamily="18" charset="0"/>
              </a:rPr>
              <a:t> </a:t>
            </a:r>
            <a:r>
              <a:rPr lang="en-US" sz="2200" u="heavy" dirty="0" smtClean="0">
                <a:solidFill>
                  <a:srgbClr val="C00000"/>
                </a:solidFill>
                <a:uFill>
                  <a:solidFill>
                    <a:srgbClr val="FF66CC"/>
                  </a:solidFill>
                </a:uFill>
                <a:cs typeface="Times New Roman" pitchFamily="18" charset="0"/>
              </a:rPr>
              <a:t>bodies</a:t>
            </a:r>
            <a:r>
              <a:rPr lang="en-US" sz="2200" dirty="0" smtClean="0">
                <a:solidFill>
                  <a:srgbClr val="C00000"/>
                </a:solidFill>
                <a:cs typeface="Times New Roman" pitchFamily="18" charset="0"/>
              </a:rPr>
              <a:t>* (posteriorly)</a:t>
            </a:r>
            <a:r>
              <a:rPr lang="en-US" sz="2200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en-US" sz="2200" dirty="0">
                <a:solidFill>
                  <a:srgbClr val="C00000"/>
                </a:solidFill>
                <a:cs typeface="Times New Roman" pitchFamily="18" charset="0"/>
              </a:rPr>
            </a:b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*Part </a:t>
            </a:r>
            <a:r>
              <a:rPr lang="en-US" sz="2200" dirty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of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hypothalamus</a:t>
            </a:r>
            <a:endParaRPr lang="en-US" sz="2200" dirty="0">
              <a:solidFill>
                <a:schemeClr val="accent3">
                  <a:lumMod val="75000"/>
                </a:schemeClr>
              </a:solidFill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200" dirty="0">
              <a:solidFill>
                <a:srgbClr val="C00000"/>
              </a:solidFill>
              <a:cs typeface="Times New Roman" pitchFamily="18" charset="0"/>
            </a:endParaRP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cs typeface="Times New Roman" pitchFamily="18" charset="0"/>
              </a:rPr>
              <a:t>The gland is subdivided into:</a:t>
            </a: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u="heavy" dirty="0">
                <a:uFill>
                  <a:solidFill>
                    <a:srgbClr val="00B0F0"/>
                  </a:solidFill>
                </a:uFill>
                <a:cs typeface="Times New Roman" pitchFamily="18" charset="0"/>
              </a:rPr>
              <a:t>Anterior Lobe</a:t>
            </a:r>
            <a:r>
              <a:rPr lang="en-US" sz="2200" dirty="0">
                <a:cs typeface="Times New Roman" pitchFamily="18" charset="0"/>
              </a:rPr>
              <a:t> (Adenohypophysis): </a:t>
            </a:r>
            <a:r>
              <a:rPr lang="en-US" sz="2200" dirty="0" smtClean="0">
                <a:cs typeface="Times New Roman" pitchFamily="18" charset="0"/>
              </a:rPr>
              <a:t>it </a:t>
            </a:r>
            <a:r>
              <a:rPr lang="en-US" sz="2200" dirty="0">
                <a:cs typeface="Times New Roman" pitchFamily="18" charset="0"/>
              </a:rPr>
              <a:t>is the </a:t>
            </a:r>
            <a:r>
              <a:rPr lang="en-US" sz="2200" b="1" dirty="0" smtClean="0">
                <a:cs typeface="Times New Roman" pitchFamily="18" charset="0"/>
              </a:rPr>
              <a:t>true </a:t>
            </a:r>
            <a:r>
              <a:rPr lang="en-US" sz="2200" b="1" dirty="0">
                <a:cs typeface="Times New Roman" pitchFamily="18" charset="0"/>
              </a:rPr>
              <a:t>gland</a:t>
            </a:r>
            <a:r>
              <a:rPr lang="en-US" sz="2200" dirty="0">
                <a:cs typeface="Times New Roman" pitchFamily="18" charset="0"/>
              </a:rPr>
              <a:t>, </a:t>
            </a:r>
            <a:r>
              <a:rPr lang="en-US" sz="2200" b="1" dirty="0">
                <a:solidFill>
                  <a:srgbClr val="C00000"/>
                </a:solidFill>
                <a:cs typeface="Times New Roman" pitchFamily="18" charset="0"/>
              </a:rPr>
              <a:t>secretes </a:t>
            </a:r>
            <a:r>
              <a:rPr lang="en-US" sz="2200" b="1" dirty="0" smtClean="0">
                <a:solidFill>
                  <a:srgbClr val="C00000"/>
                </a:solidFill>
                <a:cs typeface="Times New Roman" pitchFamily="18" charset="0"/>
              </a:rPr>
              <a:t>hormones</a:t>
            </a:r>
            <a:endParaRPr lang="en-US" sz="2200" dirty="0">
              <a:cs typeface="Times New Roman" pitchFamily="18" charset="0"/>
            </a:endParaRPr>
          </a:p>
          <a:p>
            <a:pPr marL="5400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u="heavy" dirty="0"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Posterior Lobe</a:t>
            </a:r>
            <a:r>
              <a:rPr lang="en-US" sz="2200" dirty="0">
                <a:uFill>
                  <a:solidFill>
                    <a:schemeClr val="accent5"/>
                  </a:solidFill>
                </a:uFill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(Neurohypophysis): connected to hypothalamus through </a:t>
            </a:r>
            <a:r>
              <a:rPr lang="en-US" sz="2200" u="sng" dirty="0" err="1">
                <a:uFill>
                  <a:solidFill>
                    <a:srgbClr val="B1898F"/>
                  </a:solidFill>
                </a:uFill>
                <a:cs typeface="Times New Roman" pitchFamily="18" charset="0"/>
              </a:rPr>
              <a:t>hypothalamo-hypophyseal</a:t>
            </a:r>
            <a:r>
              <a:rPr lang="en-US" sz="2200" u="sng" dirty="0">
                <a:uFill>
                  <a:solidFill>
                    <a:srgbClr val="B1898F"/>
                  </a:solidFill>
                </a:uFill>
                <a:cs typeface="Times New Roman" pitchFamily="18" charset="0"/>
              </a:rPr>
              <a:t> tract </a:t>
            </a:r>
            <a:r>
              <a:rPr lang="en-US" sz="2200" dirty="0">
                <a:cs typeface="Times New Roman" pitchFamily="18" charset="0"/>
              </a:rPr>
              <a:t>(which passes through the stalk or infundibulum),</a:t>
            </a:r>
            <a:r>
              <a:rPr lang="en-US" sz="2200" dirty="0">
                <a:solidFill>
                  <a:srgbClr val="FF33CC"/>
                </a:solidFill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cs typeface="Times New Roman" pitchFamily="18" charset="0"/>
              </a:rPr>
              <a:t>stores hormones </a:t>
            </a:r>
            <a:r>
              <a:rPr lang="en-US" sz="2200" u="sng" dirty="0">
                <a:cs typeface="Times New Roman" pitchFamily="18" charset="0"/>
              </a:rPr>
              <a:t>secreted by</a:t>
            </a:r>
            <a:r>
              <a:rPr lang="en-US" sz="2200" b="1" dirty="0">
                <a:cs typeface="Times New Roman" pitchFamily="18" charset="0"/>
              </a:rPr>
              <a:t> hypothalamic </a:t>
            </a:r>
            <a:r>
              <a:rPr lang="en-US" sz="2200" b="1" dirty="0" smtClean="0">
                <a:cs typeface="Times New Roman" pitchFamily="18" charset="0"/>
              </a:rPr>
              <a:t>nuclei</a:t>
            </a:r>
            <a:endParaRPr lang="en-US" sz="2200" dirty="0">
              <a:cs typeface="Times New Roman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74828DE-3A9C-49BC-8CB0-5D8734510974}"/>
              </a:ext>
            </a:extLst>
          </p:cNvPr>
          <p:cNvGrpSpPr/>
          <p:nvPr/>
        </p:nvGrpSpPr>
        <p:grpSpPr>
          <a:xfrm>
            <a:off x="11030465" y="5135539"/>
            <a:ext cx="702698" cy="720390"/>
            <a:chOff x="6577246" y="353560"/>
            <a:chExt cx="702698" cy="720390"/>
          </a:xfrm>
        </p:grpSpPr>
        <p:pic>
          <p:nvPicPr>
            <p:cNvPr id="29" name="Picture 2" descr="Image result for youtube">
              <a:hlinkClick r:id="rId5"/>
              <a:extLst>
                <a:ext uri="{FF2B5EF4-FFF2-40B4-BE49-F238E27FC236}">
                  <a16:creationId xmlns:a16="http://schemas.microsoft.com/office/drawing/2014/main" xmlns="" id="{E6B97A0F-2ACB-44AA-B779-1DC9C9123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319" y="353560"/>
              <a:ext cx="682625" cy="480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C38EE72-E99B-44F7-BFC6-92BA5110F83E}"/>
                </a:ext>
              </a:extLst>
            </p:cNvPr>
            <p:cNvSpPr txBox="1"/>
            <p:nvPr/>
          </p:nvSpPr>
          <p:spPr>
            <a:xfrm>
              <a:off x="6577246" y="766173"/>
              <a:ext cx="598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+mn-lt"/>
                </a:rPr>
                <a:t>02:00</a:t>
              </a:r>
              <a:endParaRPr lang="en-GB" dirty="0">
                <a:solidFill>
                  <a:schemeClr val="accent6">
                    <a:lumMod val="75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08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E275B524-AB1A-46EB-8E4F-6490C0F18846}"/>
              </a:ext>
            </a:extLst>
          </p:cNvPr>
          <p:cNvGrpSpPr/>
          <p:nvPr/>
        </p:nvGrpSpPr>
        <p:grpSpPr>
          <a:xfrm>
            <a:off x="8327027" y="984450"/>
            <a:ext cx="3621122" cy="3180334"/>
            <a:chOff x="7477932" y="1477436"/>
            <a:chExt cx="4401519" cy="4152682"/>
          </a:xfrm>
        </p:grpSpPr>
        <p:pic>
          <p:nvPicPr>
            <p:cNvPr id="23" name="Content Placeholder 8" descr="pituitary 6.jpg">
              <a:extLst>
                <a:ext uri="{FF2B5EF4-FFF2-40B4-BE49-F238E27FC236}">
                  <a16:creationId xmlns:a16="http://schemas.microsoft.com/office/drawing/2014/main" xmlns="" id="{AE51BEC2-555F-4AEF-AB46-F79189D1BF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03" r="1211" b="1098"/>
            <a:stretch/>
          </p:blipFill>
          <p:spPr>
            <a:xfrm>
              <a:off x="7477932" y="1477436"/>
              <a:ext cx="4401519" cy="4152682"/>
            </a:xfrm>
            <a:prstGeom prst="rect">
              <a:avLst/>
            </a:prstGeom>
          </p:spPr>
        </p:pic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xmlns="" id="{808D4025-0259-4625-AA10-52AA6D009C6C}"/>
                </a:ext>
              </a:extLst>
            </p:cNvPr>
            <p:cNvCxnSpPr/>
            <p:nvPr/>
          </p:nvCxnSpPr>
          <p:spPr>
            <a:xfrm>
              <a:off x="9556048" y="2596978"/>
              <a:ext cx="0" cy="62608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xmlns="" id="{C618ABA9-CDF2-47CD-8B74-7FA3B664D503}"/>
                </a:ext>
              </a:extLst>
            </p:cNvPr>
            <p:cNvSpPr/>
            <p:nvPr/>
          </p:nvSpPr>
          <p:spPr>
            <a:xfrm>
              <a:off x="7870106" y="2979379"/>
              <a:ext cx="3456377" cy="487362"/>
            </a:xfrm>
            <a:custGeom>
              <a:avLst/>
              <a:gdLst>
                <a:gd name="connsiteX0" fmla="*/ 0 w 3779520"/>
                <a:gd name="connsiteY0" fmla="*/ 42186 h 488727"/>
                <a:gd name="connsiteX1" fmla="*/ 198120 w 3779520"/>
                <a:gd name="connsiteY1" fmla="*/ 57426 h 488727"/>
                <a:gd name="connsiteX2" fmla="*/ 243840 w 3779520"/>
                <a:gd name="connsiteY2" fmla="*/ 42186 h 488727"/>
                <a:gd name="connsiteX3" fmla="*/ 350520 w 3779520"/>
                <a:gd name="connsiteY3" fmla="*/ 57426 h 488727"/>
                <a:gd name="connsiteX4" fmla="*/ 883920 w 3779520"/>
                <a:gd name="connsiteY4" fmla="*/ 72666 h 488727"/>
                <a:gd name="connsiteX5" fmla="*/ 1005840 w 3779520"/>
                <a:gd name="connsiteY5" fmla="*/ 87906 h 488727"/>
                <a:gd name="connsiteX6" fmla="*/ 1691640 w 3779520"/>
                <a:gd name="connsiteY6" fmla="*/ 118386 h 488727"/>
                <a:gd name="connsiteX7" fmla="*/ 1447800 w 3779520"/>
                <a:gd name="connsiteY7" fmla="*/ 133626 h 488727"/>
                <a:gd name="connsiteX8" fmla="*/ 1310640 w 3779520"/>
                <a:gd name="connsiteY8" fmla="*/ 194586 h 488727"/>
                <a:gd name="connsiteX9" fmla="*/ 1264920 w 3779520"/>
                <a:gd name="connsiteY9" fmla="*/ 286026 h 488727"/>
                <a:gd name="connsiteX10" fmla="*/ 1280160 w 3779520"/>
                <a:gd name="connsiteY10" fmla="*/ 453666 h 488727"/>
                <a:gd name="connsiteX11" fmla="*/ 1325880 w 3779520"/>
                <a:gd name="connsiteY11" fmla="*/ 468906 h 488727"/>
                <a:gd name="connsiteX12" fmla="*/ 1722120 w 3779520"/>
                <a:gd name="connsiteY12" fmla="*/ 484146 h 488727"/>
                <a:gd name="connsiteX13" fmla="*/ 2423160 w 3779520"/>
                <a:gd name="connsiteY13" fmla="*/ 468906 h 488727"/>
                <a:gd name="connsiteX14" fmla="*/ 2438400 w 3779520"/>
                <a:gd name="connsiteY14" fmla="*/ 423186 h 488727"/>
                <a:gd name="connsiteX15" fmla="*/ 2484120 w 3779520"/>
                <a:gd name="connsiteY15" fmla="*/ 407946 h 488727"/>
                <a:gd name="connsiteX16" fmla="*/ 2499360 w 3779520"/>
                <a:gd name="connsiteY16" fmla="*/ 362226 h 488727"/>
                <a:gd name="connsiteX17" fmla="*/ 2438400 w 3779520"/>
                <a:gd name="connsiteY17" fmla="*/ 286026 h 488727"/>
                <a:gd name="connsiteX18" fmla="*/ 2392680 w 3779520"/>
                <a:gd name="connsiteY18" fmla="*/ 240306 h 488727"/>
                <a:gd name="connsiteX19" fmla="*/ 2377440 w 3779520"/>
                <a:gd name="connsiteY19" fmla="*/ 194586 h 488727"/>
                <a:gd name="connsiteX20" fmla="*/ 2331720 w 3779520"/>
                <a:gd name="connsiteY20" fmla="*/ 164106 h 488727"/>
                <a:gd name="connsiteX21" fmla="*/ 2133600 w 3779520"/>
                <a:gd name="connsiteY21" fmla="*/ 133626 h 488727"/>
                <a:gd name="connsiteX22" fmla="*/ 2042160 w 3779520"/>
                <a:gd name="connsiteY22" fmla="*/ 103146 h 488727"/>
                <a:gd name="connsiteX23" fmla="*/ 2926080 w 3779520"/>
                <a:gd name="connsiteY23" fmla="*/ 72666 h 488727"/>
                <a:gd name="connsiteX24" fmla="*/ 3779520 w 3779520"/>
                <a:gd name="connsiteY24" fmla="*/ 72666 h 4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779520" h="488727">
                  <a:moveTo>
                    <a:pt x="0" y="42186"/>
                  </a:moveTo>
                  <a:cubicBezTo>
                    <a:pt x="66040" y="47266"/>
                    <a:pt x="131885" y="57426"/>
                    <a:pt x="198120" y="57426"/>
                  </a:cubicBezTo>
                  <a:cubicBezTo>
                    <a:pt x="214184" y="57426"/>
                    <a:pt x="227776" y="42186"/>
                    <a:pt x="243840" y="42186"/>
                  </a:cubicBezTo>
                  <a:cubicBezTo>
                    <a:pt x="279761" y="42186"/>
                    <a:pt x="314640" y="55717"/>
                    <a:pt x="350520" y="57426"/>
                  </a:cubicBezTo>
                  <a:cubicBezTo>
                    <a:pt x="528191" y="65887"/>
                    <a:pt x="706120" y="67586"/>
                    <a:pt x="883920" y="72666"/>
                  </a:cubicBezTo>
                  <a:cubicBezTo>
                    <a:pt x="924560" y="77746"/>
                    <a:pt x="964922" y="86127"/>
                    <a:pt x="1005840" y="87906"/>
                  </a:cubicBezTo>
                  <a:lnTo>
                    <a:pt x="1691640" y="118386"/>
                  </a:lnTo>
                  <a:cubicBezTo>
                    <a:pt x="1578184" y="194023"/>
                    <a:pt x="1709837" y="119835"/>
                    <a:pt x="1447800" y="133626"/>
                  </a:cubicBezTo>
                  <a:cubicBezTo>
                    <a:pt x="1388728" y="136735"/>
                    <a:pt x="1354734" y="165190"/>
                    <a:pt x="1310640" y="194586"/>
                  </a:cubicBezTo>
                  <a:cubicBezTo>
                    <a:pt x="1295229" y="217702"/>
                    <a:pt x="1264920" y="254478"/>
                    <a:pt x="1264920" y="286026"/>
                  </a:cubicBezTo>
                  <a:cubicBezTo>
                    <a:pt x="1264920" y="342136"/>
                    <a:pt x="1262416" y="400435"/>
                    <a:pt x="1280160" y="453666"/>
                  </a:cubicBezTo>
                  <a:cubicBezTo>
                    <a:pt x="1285240" y="468906"/>
                    <a:pt x="1309854" y="467801"/>
                    <a:pt x="1325880" y="468906"/>
                  </a:cubicBezTo>
                  <a:cubicBezTo>
                    <a:pt x="1457744" y="478000"/>
                    <a:pt x="1590040" y="479066"/>
                    <a:pt x="1722120" y="484146"/>
                  </a:cubicBezTo>
                  <a:cubicBezTo>
                    <a:pt x="1955800" y="479066"/>
                    <a:pt x="2190267" y="488727"/>
                    <a:pt x="2423160" y="468906"/>
                  </a:cubicBezTo>
                  <a:cubicBezTo>
                    <a:pt x="2439167" y="467544"/>
                    <a:pt x="2427041" y="434545"/>
                    <a:pt x="2438400" y="423186"/>
                  </a:cubicBezTo>
                  <a:cubicBezTo>
                    <a:pt x="2449759" y="411827"/>
                    <a:pt x="2468880" y="413026"/>
                    <a:pt x="2484120" y="407946"/>
                  </a:cubicBezTo>
                  <a:cubicBezTo>
                    <a:pt x="2489200" y="392706"/>
                    <a:pt x="2499360" y="378290"/>
                    <a:pt x="2499360" y="362226"/>
                  </a:cubicBezTo>
                  <a:cubicBezTo>
                    <a:pt x="2499360" y="308019"/>
                    <a:pt x="2473506" y="315281"/>
                    <a:pt x="2438400" y="286026"/>
                  </a:cubicBezTo>
                  <a:cubicBezTo>
                    <a:pt x="2421843" y="272228"/>
                    <a:pt x="2407920" y="255546"/>
                    <a:pt x="2392680" y="240306"/>
                  </a:cubicBezTo>
                  <a:cubicBezTo>
                    <a:pt x="2387600" y="225066"/>
                    <a:pt x="2387475" y="207130"/>
                    <a:pt x="2377440" y="194586"/>
                  </a:cubicBezTo>
                  <a:cubicBezTo>
                    <a:pt x="2365998" y="180283"/>
                    <a:pt x="2348555" y="171321"/>
                    <a:pt x="2331720" y="164106"/>
                  </a:cubicBezTo>
                  <a:cubicBezTo>
                    <a:pt x="2285525" y="144308"/>
                    <a:pt x="2161135" y="136685"/>
                    <a:pt x="2133600" y="133626"/>
                  </a:cubicBezTo>
                  <a:cubicBezTo>
                    <a:pt x="2103120" y="123466"/>
                    <a:pt x="2011680" y="113306"/>
                    <a:pt x="2042160" y="103146"/>
                  </a:cubicBezTo>
                  <a:cubicBezTo>
                    <a:pt x="2351597" y="0"/>
                    <a:pt x="2095979" y="80144"/>
                    <a:pt x="2926080" y="72666"/>
                  </a:cubicBezTo>
                  <a:lnTo>
                    <a:pt x="3779520" y="72666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A7529960-5CD2-41F0-AFE1-E50AE5A29991}"/>
                </a:ext>
              </a:extLst>
            </p:cNvPr>
            <p:cNvSpPr/>
            <p:nvPr/>
          </p:nvSpPr>
          <p:spPr>
            <a:xfrm>
              <a:off x="8393502" y="2242868"/>
              <a:ext cx="1345721" cy="25016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594AC8E5-698D-46C3-9A6B-47E2CC1C4207}"/>
                </a:ext>
              </a:extLst>
            </p:cNvPr>
            <p:cNvSpPr/>
            <p:nvPr/>
          </p:nvSpPr>
          <p:spPr>
            <a:xfrm>
              <a:off x="8562879" y="4656523"/>
              <a:ext cx="2079721" cy="182177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ABB5F756-A4F1-4561-9375-C637614C9E2B}"/>
                </a:ext>
              </a:extLst>
            </p:cNvPr>
            <p:cNvSpPr/>
            <p:nvPr/>
          </p:nvSpPr>
          <p:spPr>
            <a:xfrm>
              <a:off x="8638830" y="4968684"/>
              <a:ext cx="1834437" cy="187516"/>
            </a:xfrm>
            <a:prstGeom prst="rect">
              <a:avLst/>
            </a:prstGeom>
            <a:noFill/>
            <a:ln w="28575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748BEBE8-CECA-476E-9A5D-0CCEF9D8E83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Pituitary Gland</a:t>
            </a:r>
          </a:p>
          <a:p>
            <a:r>
              <a:rPr lang="en-US" sz="3200" b="1" dirty="0"/>
              <a:t>Relations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DFA218AF-5776-4848-B703-EEFA91BA9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084461"/>
              </p:ext>
            </p:extLst>
          </p:nvPr>
        </p:nvGraphicFramePr>
        <p:xfrm>
          <a:off x="738647" y="1465006"/>
          <a:ext cx="7470171" cy="2042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637">
                  <a:extLst>
                    <a:ext uri="{9D8B030D-6E8A-4147-A177-3AD203B41FA5}">
                      <a16:colId xmlns:a16="http://schemas.microsoft.com/office/drawing/2014/main" xmlns="" val="2913223862"/>
                    </a:ext>
                  </a:extLst>
                </a:gridCol>
                <a:gridCol w="6250534">
                  <a:extLst>
                    <a:ext uri="{9D8B030D-6E8A-4147-A177-3AD203B41FA5}">
                      <a16:colId xmlns:a16="http://schemas.microsoft.com/office/drawing/2014/main" xmlns="" val="1557667245"/>
                    </a:ext>
                  </a:extLst>
                </a:gridCol>
              </a:tblGrid>
              <a:tr h="308057">
                <a:tc>
                  <a:txBody>
                    <a:bodyPr/>
                    <a:lstStyle/>
                    <a:p>
                      <a:pPr marL="0" indent="0" algn="l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2000" b="1" u="heavy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Superior</a:t>
                      </a:r>
                    </a:p>
                  </a:txBody>
                  <a:tcP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900" u="heavy" baseline="0" dirty="0" err="1">
                          <a:solidFill>
                            <a:schemeClr val="tx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  <a:latin typeface="+mn-lt"/>
                        </a:rPr>
                        <a:t>Diaphragma</a:t>
                      </a:r>
                      <a:r>
                        <a:rPr lang="en-US" altLang="en-US" sz="190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  <a:latin typeface="+mn-lt"/>
                        </a:rPr>
                        <a:t> sellae</a:t>
                      </a:r>
                      <a:r>
                        <a:rPr lang="en-US" altLang="en-US" sz="19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: A </a:t>
                      </a:r>
                      <a:r>
                        <a:rPr lang="en-US" altLang="en-US" sz="19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fold of dura mater </a:t>
                      </a:r>
                      <a:r>
                        <a:rPr lang="en-US" altLang="en-US" sz="1900" b="0" u="heavy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covers</a:t>
                      </a:r>
                      <a:r>
                        <a:rPr lang="en-US" altLang="en-US" sz="19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 the pituitary gland 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9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Has an opening for passage of </a:t>
                      </a:r>
                      <a:r>
                        <a:rPr lang="en-US" altLang="en-US" sz="190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3">
                                <a:lumMod val="75000"/>
                              </a:schemeClr>
                            </a:solidFill>
                          </a:uFill>
                          <a:latin typeface="+mn-lt"/>
                        </a:rPr>
                        <a:t>infundibulum</a:t>
                      </a:r>
                      <a:r>
                        <a:rPr lang="en-US" altLang="en-US" sz="19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 (pituitary </a:t>
                      </a:r>
                      <a:r>
                        <a:rPr lang="en-US" altLang="en-US" sz="1900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stalk) </a:t>
                      </a:r>
                      <a:r>
                        <a:rPr lang="en-US" altLang="en-US" sz="1900" u="heavy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connecting</a:t>
                      </a:r>
                      <a:r>
                        <a:rPr lang="en-US" altLang="en-US" sz="19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 the </a:t>
                      </a:r>
                      <a:r>
                        <a:rPr lang="en-US" altLang="en-US" sz="1900" b="1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posterior lobe of gland</a:t>
                      </a:r>
                      <a:r>
                        <a:rPr lang="en-US" altLang="en-US" sz="1900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altLang="en-US" sz="19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to </a:t>
                      </a:r>
                      <a:r>
                        <a:rPr lang="en-US" altLang="en-US" sz="19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hypothalamus</a:t>
                      </a:r>
                      <a:endParaRPr lang="en-US" sz="1900" b="1" u="none" baseline="0" dirty="0">
                        <a:solidFill>
                          <a:schemeClr val="tx1"/>
                        </a:solidFill>
                        <a:uFill>
                          <a:solidFill>
                            <a:srgbClr val="00B0F0"/>
                          </a:solidFill>
                        </a:u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2888962"/>
                  </a:ext>
                </a:extLst>
              </a:tr>
              <a:tr h="174119">
                <a:tc>
                  <a:txBody>
                    <a:bodyPr/>
                    <a:lstStyle/>
                    <a:p>
                      <a:pPr marL="0" indent="0" algn="l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Inferior</a:t>
                      </a:r>
                    </a:p>
                  </a:txBody>
                  <a:tcP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90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+mn-lt"/>
                        </a:rPr>
                        <a:t>Sphenoidal air sinuses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7371605"/>
                  </a:ext>
                </a:extLst>
              </a:tr>
              <a:tr h="174119">
                <a:tc>
                  <a:txBody>
                    <a:bodyPr/>
                    <a:lstStyle/>
                    <a:p>
                      <a:pPr marL="0" indent="0" algn="l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Lateral</a:t>
                      </a:r>
                    </a:p>
                  </a:txBody>
                  <a:tcPr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190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Cavernous </a:t>
                      </a:r>
                      <a:r>
                        <a:rPr lang="en-US" altLang="en-US" sz="1900" u="heavy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sinuses</a:t>
                      </a:r>
                      <a:r>
                        <a:rPr lang="en-US" altLang="en-US" sz="1900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*</a:t>
                      </a:r>
                      <a:endParaRPr lang="en-US" altLang="en-US" sz="1900" u="none" baseline="0" dirty="0">
                        <a:solidFill>
                          <a:schemeClr val="tx1"/>
                        </a:solidFill>
                        <a:uFill>
                          <a:solidFill>
                            <a:srgbClr val="FF66CC"/>
                          </a:solidFill>
                        </a:u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6036938"/>
                  </a:ext>
                </a:extLst>
              </a:tr>
            </a:tbl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8ABF4C84-1A0B-43C8-9562-D775D1DDEA64}"/>
              </a:ext>
            </a:extLst>
          </p:cNvPr>
          <p:cNvGrpSpPr/>
          <p:nvPr/>
        </p:nvGrpSpPr>
        <p:grpSpPr>
          <a:xfrm>
            <a:off x="7906043" y="4494910"/>
            <a:ext cx="1844933" cy="1712865"/>
            <a:chOff x="1063676" y="4944823"/>
            <a:chExt cx="2258523" cy="1771499"/>
          </a:xfrm>
        </p:grpSpPr>
        <p:pic>
          <p:nvPicPr>
            <p:cNvPr id="35" name="Picture 4" descr="Image result for infundibulum pituitary">
              <a:extLst>
                <a:ext uri="{FF2B5EF4-FFF2-40B4-BE49-F238E27FC236}">
                  <a16:creationId xmlns:a16="http://schemas.microsoft.com/office/drawing/2014/main" xmlns="" id="{879002FF-89DF-4F5F-93DD-9F2906DC4F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676" y="4944823"/>
              <a:ext cx="2258523" cy="1693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78A4372-014E-4320-B201-550DB05E85D8}"/>
                </a:ext>
              </a:extLst>
            </p:cNvPr>
            <p:cNvSpPr txBox="1"/>
            <p:nvPr/>
          </p:nvSpPr>
          <p:spPr>
            <a:xfrm>
              <a:off x="1063676" y="6377768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2C42B02B-3BC2-4823-9877-FDEE768677C5}"/>
                </a:ext>
              </a:extLst>
            </p:cNvPr>
            <p:cNvSpPr/>
            <p:nvPr/>
          </p:nvSpPr>
          <p:spPr>
            <a:xfrm>
              <a:off x="2510971" y="5742870"/>
              <a:ext cx="599978" cy="141096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573A8E8B-F141-41D6-8C76-79F3D0FE37C7}"/>
              </a:ext>
            </a:extLst>
          </p:cNvPr>
          <p:cNvGrpSpPr/>
          <p:nvPr/>
        </p:nvGrpSpPr>
        <p:grpSpPr>
          <a:xfrm>
            <a:off x="9776550" y="4597131"/>
            <a:ext cx="2301408" cy="1693889"/>
            <a:chOff x="3886756" y="4989445"/>
            <a:chExt cx="3181630" cy="1786511"/>
          </a:xfrm>
        </p:grpSpPr>
        <p:pic>
          <p:nvPicPr>
            <p:cNvPr id="39" name="Picture 6" descr="Image result for sphenoidal air sinus">
              <a:extLst>
                <a:ext uri="{FF2B5EF4-FFF2-40B4-BE49-F238E27FC236}">
                  <a16:creationId xmlns:a16="http://schemas.microsoft.com/office/drawing/2014/main" xmlns="" id="{9F93E601-1801-4CBA-964B-13DC2D3BC8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42" b="9172"/>
            <a:stretch/>
          </p:blipFill>
          <p:spPr bwMode="auto">
            <a:xfrm>
              <a:off x="3886756" y="4989445"/>
              <a:ext cx="3181630" cy="1693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7C2705FA-40FE-444A-ADC6-A14A5D7802D6}"/>
                </a:ext>
              </a:extLst>
            </p:cNvPr>
            <p:cNvSpPr txBox="1"/>
            <p:nvPr/>
          </p:nvSpPr>
          <p:spPr>
            <a:xfrm>
              <a:off x="5477571" y="6437402"/>
              <a:ext cx="6126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AD207652-C0CB-4F6A-8ACE-118899853059}"/>
                </a:ext>
              </a:extLst>
            </p:cNvPr>
            <p:cNvSpPr/>
            <p:nvPr/>
          </p:nvSpPr>
          <p:spPr>
            <a:xfrm>
              <a:off x="5028422" y="5836391"/>
              <a:ext cx="612668" cy="246357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B5C1D81-3F55-4F1D-A4C0-A3E8630D76C5}"/>
              </a:ext>
            </a:extLst>
          </p:cNvPr>
          <p:cNvSpPr txBox="1"/>
          <p:nvPr/>
        </p:nvSpPr>
        <p:spPr>
          <a:xfrm>
            <a:off x="738647" y="3583318"/>
            <a:ext cx="7141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2D050"/>
                </a:solidFill>
                <a:latin typeface="+mn-lt"/>
              </a:rPr>
              <a:t>*2 </a:t>
            </a:r>
            <a:r>
              <a:rPr lang="en-GB" dirty="0">
                <a:solidFill>
                  <a:srgbClr val="92D050"/>
                </a:solidFill>
                <a:latin typeface="+mn-lt"/>
              </a:rPr>
              <a:t>structures are present in the </a:t>
            </a:r>
            <a:r>
              <a:rPr lang="en-GB" u="sng" dirty="0" smtClean="0">
                <a:solidFill>
                  <a:srgbClr val="92D050"/>
                </a:solidFill>
                <a:latin typeface="+mn-lt"/>
              </a:rPr>
              <a:t>floor</a:t>
            </a:r>
            <a:r>
              <a:rPr lang="en-GB" dirty="0" smtClean="0">
                <a:solidFill>
                  <a:srgbClr val="92D050"/>
                </a:solidFill>
                <a:latin typeface="+mn-lt"/>
              </a:rPr>
              <a:t> of cavernous </a:t>
            </a:r>
            <a:r>
              <a:rPr lang="en-GB" dirty="0">
                <a:solidFill>
                  <a:srgbClr val="92D050"/>
                </a:solidFill>
                <a:latin typeface="+mn-lt"/>
              </a:rPr>
              <a:t>sinus: </a:t>
            </a:r>
            <a:r>
              <a:rPr lang="en-GB" dirty="0" smtClean="0">
                <a:solidFill>
                  <a:srgbClr val="92D050"/>
                </a:solidFill>
                <a:latin typeface="+mn-lt"/>
              </a:rPr>
              <a:t/>
            </a:r>
            <a:br>
              <a:rPr lang="en-GB" dirty="0" smtClean="0">
                <a:solidFill>
                  <a:srgbClr val="92D050"/>
                </a:solidFill>
                <a:latin typeface="+mn-lt"/>
              </a:rPr>
            </a:br>
            <a:r>
              <a:rPr lang="en-GB" dirty="0" smtClean="0">
                <a:solidFill>
                  <a:srgbClr val="92D050"/>
                </a:solidFill>
                <a:latin typeface="+mn-lt"/>
              </a:rPr>
              <a:t>1) </a:t>
            </a:r>
            <a:r>
              <a:rPr lang="en-GB" dirty="0" err="1" smtClean="0">
                <a:solidFill>
                  <a:srgbClr val="92D050"/>
                </a:solidFill>
                <a:latin typeface="+mn-lt"/>
              </a:rPr>
              <a:t>Abducens</a:t>
            </a:r>
            <a:r>
              <a:rPr lang="en-GB" dirty="0" smtClean="0">
                <a:solidFill>
                  <a:srgbClr val="92D050"/>
                </a:solidFill>
                <a:latin typeface="+mn-lt"/>
              </a:rPr>
              <a:t> nerve        2) Internal carotid artery</a:t>
            </a:r>
            <a:br>
              <a:rPr lang="en-GB" dirty="0" smtClean="0">
                <a:solidFill>
                  <a:srgbClr val="92D050"/>
                </a:solidFill>
                <a:latin typeface="+mn-lt"/>
              </a:rPr>
            </a:br>
            <a:r>
              <a:rPr lang="en-GB" dirty="0" smtClean="0">
                <a:solidFill>
                  <a:srgbClr val="92D050"/>
                </a:solidFill>
                <a:latin typeface="+mn-lt"/>
              </a:rPr>
              <a:t>Other cranial </a:t>
            </a:r>
            <a:r>
              <a:rPr lang="en-GB" dirty="0">
                <a:solidFill>
                  <a:srgbClr val="92D050"/>
                </a:solidFill>
              </a:rPr>
              <a:t>nerves are present in the </a:t>
            </a:r>
            <a:r>
              <a:rPr lang="en-GB" u="sng" dirty="0" smtClean="0">
                <a:solidFill>
                  <a:srgbClr val="92D050"/>
                </a:solidFill>
              </a:rPr>
              <a:t>lateral wall</a:t>
            </a:r>
            <a:r>
              <a:rPr lang="en-GB" dirty="0" smtClean="0">
                <a:solidFill>
                  <a:srgbClr val="92D050"/>
                </a:solidFill>
              </a:rPr>
              <a:t> of </a:t>
            </a:r>
            <a:r>
              <a:rPr lang="en-GB" dirty="0">
                <a:solidFill>
                  <a:srgbClr val="92D050"/>
                </a:solidFill>
              </a:rPr>
              <a:t>cavernous </a:t>
            </a:r>
            <a:r>
              <a:rPr lang="en-GB" dirty="0" smtClean="0">
                <a:solidFill>
                  <a:srgbClr val="92D050"/>
                </a:solidFill>
              </a:rPr>
              <a:t>sinus</a:t>
            </a:r>
            <a:endParaRPr lang="en-GB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59C3963E-D3B3-431B-B6B1-98CC3F7EA65B}"/>
              </a:ext>
            </a:extLst>
          </p:cNvPr>
          <p:cNvSpPr/>
          <p:nvPr/>
        </p:nvSpPr>
        <p:spPr>
          <a:xfrm>
            <a:off x="9857934" y="147246"/>
            <a:ext cx="2187458" cy="439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+mj-lt"/>
              </a:rPr>
              <a:t>IMPORTANT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0857472" y="1071661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900" u="heavy" dirty="0">
                <a:uFill>
                  <a:solidFill>
                    <a:schemeClr val="accent3">
                      <a:lumMod val="75000"/>
                    </a:schemeClr>
                  </a:solidFill>
                </a:uFill>
              </a:rPr>
              <a:t>infundibulum</a:t>
            </a:r>
            <a:r>
              <a:rPr lang="en-US" altLang="en-US" sz="900" dirty="0">
                <a:uFill>
                  <a:solidFill>
                    <a:srgbClr val="92D050"/>
                  </a:solidFill>
                </a:uFill>
              </a:rPr>
              <a:t> </a:t>
            </a:r>
            <a:r>
              <a:rPr lang="en-US" altLang="en-US" sz="900" dirty="0" smtClean="0">
                <a:uFill>
                  <a:solidFill>
                    <a:srgbClr val="92D050"/>
                  </a:solidFill>
                </a:uFill>
              </a:rPr>
              <a:t/>
            </a:r>
            <a:br>
              <a:rPr lang="en-US" altLang="en-US" sz="900" dirty="0" smtClean="0">
                <a:uFill>
                  <a:solidFill>
                    <a:srgbClr val="92D050"/>
                  </a:solidFill>
                </a:uFill>
              </a:rPr>
            </a:br>
            <a:r>
              <a:rPr lang="en-US" altLang="en-US" sz="900" dirty="0" smtClean="0">
                <a:uFill>
                  <a:solidFill>
                    <a:srgbClr val="92D050"/>
                  </a:solidFill>
                </a:uFill>
              </a:rPr>
              <a:t>(pituitary\neural </a:t>
            </a:r>
            <a:r>
              <a:rPr lang="en-US" altLang="en-US" sz="900" dirty="0">
                <a:uFill>
                  <a:solidFill>
                    <a:srgbClr val="92D050"/>
                  </a:solidFill>
                </a:uFill>
              </a:rPr>
              <a:t>stalk) </a:t>
            </a:r>
            <a:endParaRPr lang="ar-SA" sz="900" dirty="0"/>
          </a:p>
        </p:txBody>
      </p:sp>
      <p:cxnSp>
        <p:nvCxnSpPr>
          <p:cNvPr id="4" name="رابط كسهم مستقيم 3"/>
          <p:cNvCxnSpPr/>
          <p:nvPr/>
        </p:nvCxnSpPr>
        <p:spPr>
          <a:xfrm flipH="1">
            <a:off x="10087336" y="1324249"/>
            <a:ext cx="878113" cy="736069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18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C40C4956-F56E-45B0-A837-B18B1D3A4DD6}"/>
              </a:ext>
            </a:extLst>
          </p:cNvPr>
          <p:cNvGrpSpPr/>
          <p:nvPr/>
        </p:nvGrpSpPr>
        <p:grpSpPr>
          <a:xfrm>
            <a:off x="8963976" y="4196417"/>
            <a:ext cx="3215123" cy="2472819"/>
            <a:chOff x="8245462" y="3951111"/>
            <a:chExt cx="5077927" cy="2906889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91CC931A-9973-4CF8-8508-007858CF93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9" r="12583" b="-941"/>
            <a:stretch/>
          </p:blipFill>
          <p:spPr>
            <a:xfrm>
              <a:off x="8245462" y="3951111"/>
              <a:ext cx="3331548" cy="2906889"/>
            </a:xfrm>
            <a:prstGeom prst="rect">
              <a:avLst/>
            </a:prstGeom>
          </p:spPr>
        </p:pic>
        <p:sp>
          <p:nvSpPr>
            <p:cNvPr id="46" name="TextBox 10">
              <a:extLst>
                <a:ext uri="{FF2B5EF4-FFF2-40B4-BE49-F238E27FC236}">
                  <a16:creationId xmlns:a16="http://schemas.microsoft.com/office/drawing/2014/main" xmlns="" id="{980C5106-8E41-4DC3-B65D-BB652D0268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06093" y="4487564"/>
              <a:ext cx="2717296" cy="7597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x-none" sz="1200" b="1" dirty="0">
                  <a:solidFill>
                    <a:srgbClr val="C00000"/>
                  </a:solidFill>
                  <a:latin typeface="+mn-lt"/>
                </a:rPr>
                <a:t>a hypothalamo-hypophyseal portal vessel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xmlns="" id="{02DEC31F-C5A2-4AB3-9A02-C424D4DDC7FC}"/>
                </a:ext>
              </a:extLst>
            </p:cNvPr>
            <p:cNvCxnSpPr/>
            <p:nvPr/>
          </p:nvCxnSpPr>
          <p:spPr>
            <a:xfrm flipH="1">
              <a:off x="9358491" y="4852403"/>
              <a:ext cx="1484671" cy="46211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748BEBE8-CECA-476E-9A5D-0CCEF9D8E83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Pituitary Gland</a:t>
            </a:r>
          </a:p>
          <a:p>
            <a:r>
              <a:rPr lang="en-US" sz="3200" b="1" dirty="0"/>
              <a:t>Blood supply &amp; Distribution of Arteries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DFA218AF-5776-4848-B703-EEFA91BA9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789602"/>
              </p:ext>
            </p:extLst>
          </p:nvPr>
        </p:nvGraphicFramePr>
        <p:xfrm>
          <a:off x="738647" y="1465006"/>
          <a:ext cx="7768831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5637">
                  <a:extLst>
                    <a:ext uri="{9D8B030D-6E8A-4147-A177-3AD203B41FA5}">
                      <a16:colId xmlns:a16="http://schemas.microsoft.com/office/drawing/2014/main" xmlns="" val="2913223862"/>
                    </a:ext>
                  </a:extLst>
                </a:gridCol>
                <a:gridCol w="337472">
                  <a:extLst>
                    <a:ext uri="{9D8B030D-6E8A-4147-A177-3AD203B41FA5}">
                      <a16:colId xmlns:a16="http://schemas.microsoft.com/office/drawing/2014/main" xmlns="" val="1557667245"/>
                    </a:ext>
                  </a:extLst>
                </a:gridCol>
                <a:gridCol w="6165722">
                  <a:extLst>
                    <a:ext uri="{9D8B030D-6E8A-4147-A177-3AD203B41FA5}">
                      <a16:colId xmlns:a16="http://schemas.microsoft.com/office/drawing/2014/main" xmlns="" val="187770193"/>
                    </a:ext>
                  </a:extLst>
                </a:gridCol>
              </a:tblGrid>
              <a:tr h="308057">
                <a:tc gridSpan="3"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2000" b="1" u="none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Blood supply </a:t>
                      </a:r>
                      <a:endParaRPr lang="en-US" sz="2000" u="none" baseline="0" dirty="0">
                        <a:solidFill>
                          <a:schemeClr val="tx1"/>
                        </a:solidFill>
                        <a:uFill>
                          <a:solidFill>
                            <a:srgbClr val="00B0F0"/>
                          </a:solidFill>
                        </a:uFill>
                        <a:latin typeface="+mn-lt"/>
                      </a:endParaRP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 u="none" baseline="0" dirty="0">
                        <a:solidFill>
                          <a:schemeClr val="tx1"/>
                        </a:solidFill>
                        <a:uFill>
                          <a:solidFill>
                            <a:srgbClr val="00B0F0"/>
                          </a:solidFill>
                        </a:u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endParaRPr lang="en-US" sz="2000" u="none" baseline="0" dirty="0">
                        <a:solidFill>
                          <a:schemeClr val="tx1"/>
                        </a:solidFill>
                        <a:uFill>
                          <a:solidFill>
                            <a:srgbClr val="00B0F0"/>
                          </a:solidFill>
                        </a:uFill>
                        <a:latin typeface="+mn-lt"/>
                      </a:endParaRPr>
                    </a:p>
                  </a:txBody>
                  <a:tcPr>
                    <a:solidFill>
                      <a:srgbClr val="C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2888962"/>
                  </a:ext>
                </a:extLst>
              </a:tr>
              <a:tr h="308057"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2000" b="1" u="none" baseline="0" dirty="0">
                          <a:uFill>
                            <a:solidFill>
                              <a:schemeClr val="accent6"/>
                            </a:solidFill>
                          </a:uFill>
                        </a:rPr>
                        <a:t>Arteries</a:t>
                      </a:r>
                      <a:endParaRPr lang="en-US" sz="2000" b="1" u="none" kern="1200" baseline="0" dirty="0">
                        <a:solidFill>
                          <a:schemeClr val="tx1"/>
                        </a:solidFill>
                        <a:uFill>
                          <a:solidFill>
                            <a:schemeClr val="accent6"/>
                          </a:solidFill>
                        </a:u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Branches from 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internal carotid artery</a:t>
                      </a: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: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u="sng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+mn-lt"/>
                        </a:rPr>
                        <a:t>Superior </a:t>
                      </a:r>
                      <a:r>
                        <a:rPr lang="en-US" sz="20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+mn-lt"/>
                        </a:rPr>
                        <a:t>hypophyseal arteries 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+mn-lt"/>
                        </a:rPr>
                        <a:t>Inferior </a:t>
                      </a:r>
                      <a:r>
                        <a:rPr lang="en-US" sz="2000" u="sng" baseline="0" dirty="0" err="1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+mn-lt"/>
                        </a:rPr>
                        <a:t>hypophyseal</a:t>
                      </a:r>
                      <a:r>
                        <a:rPr lang="en-US" sz="20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sz="2000" u="sng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  <a:latin typeface="+mn-lt"/>
                        </a:rPr>
                        <a:t>arteries</a:t>
                      </a:r>
                      <a:endParaRPr lang="en-US" sz="2000" u="sng" baseline="0" dirty="0">
                        <a:solidFill>
                          <a:schemeClr val="tx1"/>
                        </a:solidFill>
                        <a:uFill>
                          <a:solidFill>
                            <a:srgbClr val="FF0000"/>
                          </a:solidFill>
                        </a:u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000" u="none" baseline="0" dirty="0">
                        <a:solidFill>
                          <a:schemeClr val="tx1"/>
                        </a:solidFill>
                        <a:uFill>
                          <a:solidFill>
                            <a:srgbClr val="00B0F0"/>
                          </a:solidFill>
                        </a:u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5777757"/>
                  </a:ext>
                </a:extLst>
              </a:tr>
              <a:tr h="174119"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2000" b="1" u="none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Veins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u="sng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  <a:latin typeface="+mn-lt"/>
                        </a:rPr>
                        <a:t>hypophyseal veins</a:t>
                      </a:r>
                      <a:r>
                        <a:rPr lang="en-US" altLang="en-US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+mn-lt"/>
                        </a:rPr>
                        <a:t> drain into 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+mn-lt"/>
                        </a:rPr>
                        <a:t>cavernous sinuses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en-US" sz="2000" u="none" baseline="0" dirty="0">
                        <a:solidFill>
                          <a:schemeClr val="tx1"/>
                        </a:solidFill>
                        <a:uFill>
                          <a:solidFill>
                            <a:schemeClr val="accent2"/>
                          </a:solidFill>
                        </a:u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7371605"/>
                  </a:ext>
                </a:extLst>
              </a:tr>
              <a:tr h="174119">
                <a:tc gridSpan="3"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Distribution of Arteries</a:t>
                      </a:r>
                      <a:endParaRPr lang="en-US" altLang="en-US" sz="2000" u="heavy" baseline="0" dirty="0">
                        <a:solidFill>
                          <a:schemeClr val="tx1"/>
                        </a:solidFill>
                        <a:uFill>
                          <a:solidFill>
                            <a:srgbClr val="FF66CC"/>
                          </a:solidFill>
                        </a:uFill>
                        <a:latin typeface="+mn-lt"/>
                      </a:endParaRP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en-US" sz="2000" u="heavy" baseline="0" dirty="0">
                        <a:solidFill>
                          <a:schemeClr val="tx1"/>
                        </a:solidFill>
                        <a:uFill>
                          <a:solidFill>
                            <a:srgbClr val="FF66CC"/>
                          </a:solidFill>
                        </a:uFill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endParaRPr lang="en-US" altLang="en-US" sz="2000" u="heavy" baseline="0" dirty="0">
                        <a:solidFill>
                          <a:schemeClr val="tx1"/>
                        </a:solidFill>
                        <a:uFill>
                          <a:solidFill>
                            <a:srgbClr val="FF66CC"/>
                          </a:solidFill>
                        </a:uFill>
                        <a:latin typeface="+mn-lt"/>
                      </a:endParaRPr>
                    </a:p>
                  </a:txBody>
                  <a:tcPr>
                    <a:solidFill>
                      <a:srgbClr val="C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6036938"/>
                  </a:ext>
                </a:extLst>
              </a:tr>
              <a:tr h="174119">
                <a:tc gridSpan="2"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Superior Hypophyseal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en-US" sz="2000" u="heavy" baseline="0" dirty="0">
                        <a:solidFill>
                          <a:schemeClr val="tx1"/>
                        </a:solidFill>
                        <a:uFill>
                          <a:solidFill>
                            <a:srgbClr val="FF66CC"/>
                          </a:solidFill>
                        </a:u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0" u="sng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Supplies</a:t>
                      </a:r>
                      <a:r>
                        <a:rPr lang="en-US" altLang="en-US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altLang="en-US" sz="20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92D050"/>
                            </a:solidFill>
                          </a:uFill>
                          <a:latin typeface="+mn-lt"/>
                        </a:rPr>
                        <a:t>infundibulum</a:t>
                      </a:r>
                      <a:r>
                        <a:rPr lang="en-US" altLang="en-US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altLang="en-US" sz="2000" u="none" baseline="0" dirty="0">
                          <a:solidFill>
                            <a:srgbClr val="92D050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and </a:t>
                      </a:r>
                      <a:r>
                        <a:rPr lang="en-US" altLang="en-US" sz="2000" b="1" u="none" baseline="0" dirty="0">
                          <a:solidFill>
                            <a:srgbClr val="92D050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anterior lobe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0" u="sng" baseline="0" dirty="0" smtClean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Form</a:t>
                      </a:r>
                      <a:r>
                        <a:rPr lang="en-US" altLang="en-US" sz="2000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altLang="en-US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a 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capillary</a:t>
                      </a:r>
                      <a:r>
                        <a:rPr lang="en-US" altLang="en-US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 network from </a:t>
                      </a:r>
                      <a:r>
                        <a:rPr lang="en-US" altLang="en-US" sz="2000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vessels </a:t>
                      </a:r>
                      <a:r>
                        <a:rPr lang="en-US" altLang="en-US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pass </a:t>
                      </a:r>
                      <a:r>
                        <a:rPr lang="en-US" altLang="en-US" sz="2000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downward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0" u="sng" baseline="0" dirty="0" smtClean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Form</a:t>
                      </a:r>
                      <a:r>
                        <a:rPr lang="en-US" altLang="en-US" sz="2000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altLang="en-US" sz="2000" b="1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sinusoids*</a:t>
                      </a:r>
                      <a:r>
                        <a:rPr lang="en-US" altLang="en-US" sz="2000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 into the anterior lobe of pituitary gland </a:t>
                      </a:r>
                      <a:r>
                        <a:rPr lang="en-US" altLang="en-US" sz="2000" u="none" baseline="0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“</a:t>
                      </a:r>
                      <a:r>
                        <a:rPr lang="en-US" altLang="en-US" sz="2000" u="none" baseline="0" dirty="0" err="1" smtClean="0">
                          <a:solidFill>
                            <a:srgbClr val="C00000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hypophyseal</a:t>
                      </a:r>
                      <a:r>
                        <a:rPr lang="en-US" altLang="en-US" sz="2000" u="none" baseline="0" dirty="0" smtClean="0">
                          <a:solidFill>
                            <a:srgbClr val="C00000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 portal system”</a:t>
                      </a:r>
                      <a:endParaRPr lang="en-US" altLang="en-US" sz="2000" u="none" baseline="0" dirty="0">
                        <a:solidFill>
                          <a:srgbClr val="C00000"/>
                        </a:solidFill>
                        <a:uFill>
                          <a:solidFill>
                            <a:srgbClr val="FF66CC"/>
                          </a:solidFill>
                        </a:u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07955870"/>
                  </a:ext>
                </a:extLst>
              </a:tr>
              <a:tr h="174119">
                <a:tc gridSpan="2"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Inferior Hypophyseal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altLang="en-US" sz="2000" u="heavy" baseline="0" dirty="0">
                        <a:solidFill>
                          <a:schemeClr val="tx1"/>
                        </a:solidFill>
                        <a:uFill>
                          <a:solidFill>
                            <a:srgbClr val="FF66CC"/>
                          </a:solidFill>
                        </a:u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0" u="sng" baseline="0" dirty="0">
                          <a:solidFill>
                            <a:schemeClr val="tx1"/>
                          </a:solidFill>
                          <a:uFillTx/>
                          <a:latin typeface="+mn-lt"/>
                        </a:rPr>
                        <a:t>Supplies</a:t>
                      </a:r>
                      <a:r>
                        <a:rPr lang="en-US" altLang="en-US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altLang="en-US" sz="2000" b="1" i="0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C000"/>
                            </a:solidFill>
                          </a:uFill>
                          <a:latin typeface="+mn-lt"/>
                        </a:rPr>
                        <a:t>posterior lobe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altLang="en-US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FF66CC"/>
                            </a:solidFill>
                          </a:uFill>
                          <a:latin typeface="+mn-lt"/>
                        </a:rPr>
                        <a:t>of pituitary gland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7347976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26CC3CD-F3C5-4FEE-8C9A-A66F712CF95C}"/>
              </a:ext>
            </a:extLst>
          </p:cNvPr>
          <p:cNvGrpSpPr/>
          <p:nvPr/>
        </p:nvGrpSpPr>
        <p:grpSpPr>
          <a:xfrm>
            <a:off x="8683960" y="1560001"/>
            <a:ext cx="3186856" cy="2725630"/>
            <a:chOff x="8796598" y="1650580"/>
            <a:chExt cx="3186856" cy="272563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1B79276A-6904-4332-BBDA-75644CB3C795}"/>
                </a:ext>
              </a:extLst>
            </p:cNvPr>
            <p:cNvGrpSpPr/>
            <p:nvPr/>
          </p:nvGrpSpPr>
          <p:grpSpPr>
            <a:xfrm>
              <a:off x="8796598" y="1650580"/>
              <a:ext cx="3186856" cy="2725630"/>
              <a:chOff x="8796598" y="1650580"/>
              <a:chExt cx="3186856" cy="2725630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xmlns="" id="{A4471BD8-16BD-4D28-AC62-40A3E942A8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942" t="3687" r="12658" b="3700"/>
              <a:stretch/>
            </p:blipFill>
            <p:spPr>
              <a:xfrm>
                <a:off x="8796598" y="1650580"/>
                <a:ext cx="3186856" cy="2725630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F39DEE4A-0F66-4AEC-BA3D-1E8C4FA74E35}"/>
                  </a:ext>
                </a:extLst>
              </p:cNvPr>
              <p:cNvSpPr/>
              <p:nvPr/>
            </p:nvSpPr>
            <p:spPr>
              <a:xfrm>
                <a:off x="10797464" y="2716337"/>
                <a:ext cx="1185990" cy="132371"/>
              </a:xfrm>
              <a:prstGeom prst="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661C5CDD-4FC1-4156-BAD4-D58EAAFE5067}"/>
                  </a:ext>
                </a:extLst>
              </p:cNvPr>
              <p:cNvSpPr/>
              <p:nvPr/>
            </p:nvSpPr>
            <p:spPr>
              <a:xfrm>
                <a:off x="10797464" y="3429000"/>
                <a:ext cx="1109274" cy="132371"/>
              </a:xfrm>
              <a:prstGeom prst="rect">
                <a:avLst/>
              </a:prstGeom>
              <a:noFill/>
              <a:ln w="2857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D7A006D8-8546-438E-9D64-FD7C01BE4EDD}"/>
                  </a:ext>
                </a:extLst>
              </p:cNvPr>
              <p:cNvSpPr/>
              <p:nvPr/>
            </p:nvSpPr>
            <p:spPr>
              <a:xfrm>
                <a:off x="10797464" y="3901116"/>
                <a:ext cx="787365" cy="132371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6E031C21-45F4-4D38-9951-4F4FB442F83B}"/>
                </a:ext>
              </a:extLst>
            </p:cNvPr>
            <p:cNvSpPr/>
            <p:nvPr/>
          </p:nvSpPr>
          <p:spPr>
            <a:xfrm>
              <a:off x="10797463" y="2947209"/>
              <a:ext cx="570955" cy="132371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309FEA60-4C6F-4452-AD46-7F08F80FD4B0}"/>
                </a:ext>
              </a:extLst>
            </p:cNvPr>
            <p:cNvSpPr/>
            <p:nvPr/>
          </p:nvSpPr>
          <p:spPr>
            <a:xfrm>
              <a:off x="10797463" y="3588155"/>
              <a:ext cx="925518" cy="190266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مستطيل 3"/>
          <p:cNvSpPr/>
          <p:nvPr/>
        </p:nvSpPr>
        <p:spPr>
          <a:xfrm>
            <a:off x="738649" y="5670831"/>
            <a:ext cx="77673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66CC"/>
                  </a:solidFill>
                </a:uFill>
              </a:rPr>
              <a:t>*</a:t>
            </a: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66CC"/>
                  </a:solidFill>
                </a:uFill>
              </a:rPr>
              <a:t>Sinusoid</a:t>
            </a:r>
            <a:r>
              <a:rPr lang="en-US" altLang="en-US" dirty="0" smtClean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66CC"/>
                  </a:solidFill>
                </a:uFill>
              </a:rPr>
              <a:t> related to </a:t>
            </a: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  <a:uFill>
                  <a:solidFill>
                    <a:srgbClr val="FF66CC"/>
                  </a:solidFill>
                </a:uFill>
              </a:rPr>
              <a:t>portal circulation</a:t>
            </a:r>
            <a:endParaRPr lang="ar-SA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xmlns="" id="{748BEBE8-CECA-476E-9A5D-0CCEF9D8E838}"/>
              </a:ext>
            </a:extLst>
          </p:cNvPr>
          <p:cNvSpPr txBox="1">
            <a:spLocks/>
          </p:cNvSpPr>
          <p:nvPr/>
        </p:nvSpPr>
        <p:spPr>
          <a:xfrm>
            <a:off x="738649" y="365125"/>
            <a:ext cx="10515600" cy="10998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/>
              <a:t>Pituitary Gland</a:t>
            </a:r>
          </a:p>
          <a:p>
            <a:r>
              <a:rPr lang="en-US" sz="3200" b="1" dirty="0"/>
              <a:t>Lobes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(Explained further in physiology)</a:t>
            </a:r>
            <a:endParaRPr lang="en-US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DFA218AF-5776-4848-B703-EEFA91BA9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400356"/>
              </p:ext>
            </p:extLst>
          </p:nvPr>
        </p:nvGraphicFramePr>
        <p:xfrm>
          <a:off x="738647" y="1465006"/>
          <a:ext cx="7768831" cy="426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4009">
                  <a:extLst>
                    <a:ext uri="{9D8B030D-6E8A-4147-A177-3AD203B41FA5}">
                      <a16:colId xmlns:a16="http://schemas.microsoft.com/office/drawing/2014/main" xmlns="" val="2913223862"/>
                    </a:ext>
                  </a:extLst>
                </a:gridCol>
                <a:gridCol w="5544822">
                  <a:extLst>
                    <a:ext uri="{9D8B030D-6E8A-4147-A177-3AD203B41FA5}">
                      <a16:colId xmlns:a16="http://schemas.microsoft.com/office/drawing/2014/main" xmlns="" val="1557667245"/>
                    </a:ext>
                  </a:extLst>
                </a:gridCol>
              </a:tblGrid>
              <a:tr h="308057"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</a:rPr>
                        <a:t>Anterior Lobe</a:t>
                      </a:r>
                      <a:r>
                        <a:rPr lang="en-US" sz="2000" b="1" u="non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</a:rPr>
                        <a:t> (adenohypophysis)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Hormone releasing &amp; inhibiting factors </a:t>
                      </a:r>
                      <a:r>
                        <a:rPr lang="en-US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produced by hypothalamus use </a:t>
                      </a:r>
                      <a:r>
                        <a:rPr lang="en-US" sz="20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70C0"/>
                            </a:solidFill>
                          </a:uFill>
                          <a:latin typeface="+mn-lt"/>
                        </a:rPr>
                        <a:t>Hypophyseal Portal System</a:t>
                      </a: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of vessels to reach </a:t>
                      </a:r>
                      <a:r>
                        <a:rPr lang="en-US" sz="2000" b="1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anterior </a:t>
                      </a:r>
                      <a:r>
                        <a:rPr 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lobe </a:t>
                      </a:r>
                      <a:r>
                        <a:rPr lang="en-US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of pituitary </a:t>
                      </a:r>
                      <a:r>
                        <a:rPr lang="en-US" sz="2000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gland 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u="none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Example: TCH (secreted from anterior lobe)</a:t>
                      </a:r>
                      <a:br>
                        <a:rPr lang="en-US" sz="1600" u="none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</a:br>
                      <a:r>
                        <a:rPr lang="en-US" sz="1600" u="none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If it </a:t>
                      </a:r>
                      <a:r>
                        <a:rPr lang="en-US" sz="1600" b="1" u="none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increase</a:t>
                      </a:r>
                      <a:r>
                        <a:rPr lang="en-US" sz="1600" u="none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 in the body, it will </a:t>
                      </a:r>
                      <a:r>
                        <a:rPr lang="en-US" sz="1600" b="1" u="none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stimulate</a:t>
                      </a:r>
                      <a:r>
                        <a:rPr lang="en-US" sz="1600" u="none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 the </a:t>
                      </a:r>
                      <a:r>
                        <a:rPr lang="en-US" sz="1600" b="1" u="none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inhibiting factor </a:t>
                      </a:r>
                      <a:r>
                        <a:rPr lang="en-US" sz="1600" u="none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(produced by hypothalamus) then TCH secretion </a:t>
                      </a:r>
                      <a:r>
                        <a:rPr lang="en-US" sz="1600" b="1" u="none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rgbClr val="00B0F0"/>
                            </a:solidFill>
                          </a:uFill>
                          <a:latin typeface="+mn-lt"/>
                        </a:rPr>
                        <a:t>decrease </a:t>
                      </a:r>
                      <a:endParaRPr lang="en-US" sz="1600" b="1" u="none" baseline="0" dirty="0">
                        <a:solidFill>
                          <a:schemeClr val="accent3">
                            <a:lumMod val="75000"/>
                          </a:schemeClr>
                        </a:solidFill>
                        <a:uFill>
                          <a:solidFill>
                            <a:srgbClr val="00B0F0"/>
                          </a:solidFill>
                        </a:u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25777757"/>
                  </a:ext>
                </a:extLst>
              </a:tr>
              <a:tr h="174119">
                <a:tc>
                  <a:txBody>
                    <a:bodyPr/>
                    <a:lstStyle/>
                    <a:p>
                      <a:pPr marL="0" indent="0" algn="ctr" rtl="0">
                        <a:buFont typeface="Arial" panose="020B0604020202020204" pitchFamily="34" charset="0"/>
                        <a:buNone/>
                        <a:tabLst>
                          <a:tab pos="447675" algn="l"/>
                        </a:tabLst>
                      </a:pPr>
                      <a:r>
                        <a:rPr lang="en-US" sz="2000" b="1" u="none" kern="1200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Posterior Lobe</a:t>
                      </a:r>
                      <a:r>
                        <a:rPr lang="en-US" sz="2000" b="1" u="none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2000" b="1" u="none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000" b="1" u="none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  <a:latin typeface="+mn-lt"/>
                          <a:ea typeface="+mn-ea"/>
                          <a:cs typeface="+mn-cs"/>
                        </a:rPr>
                        <a:t>(neurohypophysis)</a:t>
                      </a: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u="none" baseline="0" dirty="0">
                          <a:solidFill>
                            <a:srgbClr val="FF33CC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+mn-lt"/>
                        </a:rPr>
                        <a:t>The Neurohypophysis receives a nerve supply from some of the hypothalamic nuclei (</a:t>
                      </a:r>
                      <a:r>
                        <a:rPr lang="en-US" altLang="en-US" sz="2000" b="1" u="heavy" baseline="0" dirty="0">
                          <a:solidFill>
                            <a:srgbClr val="FF33CC"/>
                          </a:solidFill>
                          <a:uFill>
                            <a:solidFill>
                              <a:srgbClr val="7030A0"/>
                            </a:solidFill>
                          </a:uFill>
                          <a:latin typeface="+mn-lt"/>
                        </a:rPr>
                        <a:t>supraoptic</a:t>
                      </a:r>
                      <a:r>
                        <a:rPr lang="en-US" altLang="en-US" sz="2000" u="none" baseline="0" dirty="0">
                          <a:solidFill>
                            <a:srgbClr val="FF33CC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+mn-lt"/>
                        </a:rPr>
                        <a:t> &amp; </a:t>
                      </a:r>
                      <a:r>
                        <a:rPr lang="en-US" altLang="en-US" sz="2000" b="1" u="heavy" baseline="0" dirty="0">
                          <a:solidFill>
                            <a:srgbClr val="FF33CC"/>
                          </a:solidFill>
                          <a:uFill>
                            <a:solidFill>
                              <a:schemeClr val="accent5"/>
                            </a:solidFill>
                          </a:uFill>
                          <a:latin typeface="+mn-lt"/>
                        </a:rPr>
                        <a:t>paraventricular</a:t>
                      </a:r>
                      <a:r>
                        <a:rPr lang="en-US" altLang="en-US" sz="2000" u="none" baseline="0" dirty="0">
                          <a:solidFill>
                            <a:srgbClr val="FF33CC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+mn-lt"/>
                        </a:rPr>
                        <a:t>) 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+mn-lt"/>
                        </a:rPr>
                        <a:t>The axons of these nuclei convey their </a:t>
                      </a:r>
                      <a:r>
                        <a:rPr lang="en-US" altLang="en-US" sz="2000" u="none" baseline="0" dirty="0" err="1" smtClean="0">
                          <a:solidFill>
                            <a:schemeClr val="tx1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+mn-lt"/>
                        </a:rPr>
                        <a:t>neuro</a:t>
                      </a:r>
                      <a:r>
                        <a:rPr lang="en-US" altLang="en-US" sz="2000" u="none" baseline="0" dirty="0" smtClean="0">
                          <a:solidFill>
                            <a:schemeClr val="tx1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+mn-lt"/>
                        </a:rPr>
                        <a:t>-secretion </a:t>
                      </a:r>
                      <a:r>
                        <a:rPr lang="en-US" altLang="en-US" sz="2000" u="none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+mn-lt"/>
                        </a:rPr>
                        <a:t>(vasopressin and oxytocin)</a:t>
                      </a:r>
                      <a:r>
                        <a:rPr lang="en-US" altLang="en-US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+mn-lt"/>
                        </a:rPr>
                        <a:t> to the 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+mn-lt"/>
                        </a:rPr>
                        <a:t>Posterior lobe</a:t>
                      </a:r>
                      <a:r>
                        <a:rPr lang="en-US" altLang="en-US" sz="2000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+mn-lt"/>
                        </a:rPr>
                        <a:t> of pituitary gland through </a:t>
                      </a:r>
                      <a:r>
                        <a:rPr lang="en-US" altLang="en-US" sz="2000" b="1" u="heavy" baseline="0" dirty="0" err="1">
                          <a:solidFill>
                            <a:schemeClr val="tx1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  <a:latin typeface="+mn-lt"/>
                        </a:rPr>
                        <a:t>Hypothalamo-Hypophyseal</a:t>
                      </a:r>
                      <a:r>
                        <a:rPr lang="en-US" altLang="en-US" sz="2000" b="1" u="heavy" baseline="0" dirty="0">
                          <a:solidFill>
                            <a:schemeClr val="tx1"/>
                          </a:solidFill>
                          <a:uFill>
                            <a:solidFill>
                              <a:srgbClr val="00B050"/>
                            </a:solidFill>
                          </a:uFill>
                          <a:latin typeface="+mn-lt"/>
                        </a:rPr>
                        <a:t> tract</a:t>
                      </a:r>
                      <a:r>
                        <a:rPr lang="en-US" altLang="en-US" sz="2000" b="1" u="none" baseline="0" dirty="0">
                          <a:solidFill>
                            <a:schemeClr val="tx1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+mn-lt"/>
                        </a:rPr>
                        <a:t> </a:t>
                      </a:r>
                      <a:r>
                        <a:rPr lang="en-US" altLang="en-US" sz="2000" u="none" baseline="0" dirty="0">
                          <a:solidFill>
                            <a:srgbClr val="FF33CC"/>
                          </a:solidFill>
                          <a:uFill>
                            <a:solidFill>
                              <a:schemeClr val="accent2"/>
                            </a:solidFill>
                          </a:uFill>
                          <a:latin typeface="+mn-lt"/>
                        </a:rPr>
                        <a:t>from where it passes into the blood stream.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57371605"/>
                  </a:ext>
                </a:extLst>
              </a:tr>
            </a:tbl>
          </a:graphicData>
        </a:graphic>
      </p:graphicFrame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4CFDB498-FD32-43DD-9EA6-61157FABC0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70" t="15081" r="16749" b="1"/>
          <a:stretch/>
        </p:blipFill>
        <p:spPr>
          <a:xfrm>
            <a:off x="8599349" y="1338191"/>
            <a:ext cx="3498120" cy="4181617"/>
          </a:xfrm>
          <a:prstGeom prst="rect">
            <a:avLst/>
          </a:prstGeom>
        </p:spPr>
      </p:pic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126923DB-38A5-4393-AE40-CEAE5841D11D}"/>
              </a:ext>
            </a:extLst>
          </p:cNvPr>
          <p:cNvCxnSpPr>
            <a:cxnSpLocks/>
          </p:cNvCxnSpPr>
          <p:nvPr/>
        </p:nvCxnSpPr>
        <p:spPr>
          <a:xfrm>
            <a:off x="8507478" y="2171700"/>
            <a:ext cx="1212836" cy="101713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034D862D-1F87-4C6D-BC97-81EBF1F5556B}"/>
              </a:ext>
            </a:extLst>
          </p:cNvPr>
          <p:cNvCxnSpPr>
            <a:cxnSpLocks/>
          </p:cNvCxnSpPr>
          <p:nvPr/>
        </p:nvCxnSpPr>
        <p:spPr>
          <a:xfrm flipV="1">
            <a:off x="8507478" y="3912745"/>
            <a:ext cx="1582054" cy="24915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870F726A-DF31-46BF-BBD9-ACEBEFA070A1}"/>
              </a:ext>
            </a:extLst>
          </p:cNvPr>
          <p:cNvSpPr/>
          <p:nvPr/>
        </p:nvSpPr>
        <p:spPr>
          <a:xfrm>
            <a:off x="9802883" y="1338191"/>
            <a:ext cx="830704" cy="35040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CFC71E1F-4569-4A70-8CC7-2107C243CC7F}"/>
              </a:ext>
            </a:extLst>
          </p:cNvPr>
          <p:cNvSpPr/>
          <p:nvPr/>
        </p:nvSpPr>
        <p:spPr>
          <a:xfrm>
            <a:off x="9121877" y="1330287"/>
            <a:ext cx="615336" cy="358303"/>
          </a:xfrm>
          <a:prstGeom prst="rect">
            <a:avLst/>
          </a:prstGeom>
          <a:noFill/>
          <a:ln w="28575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D347FDF8-D3ED-46AF-B774-509FE5806F5D}"/>
              </a:ext>
            </a:extLst>
          </p:cNvPr>
          <p:cNvSpPr txBox="1"/>
          <p:nvPr/>
        </p:nvSpPr>
        <p:spPr>
          <a:xfrm>
            <a:off x="738649" y="5737096"/>
            <a:ext cx="10731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+mn-lt"/>
              </a:rPr>
              <a:t>REMEMBER!</a:t>
            </a:r>
          </a:p>
          <a:p>
            <a:r>
              <a:rPr lang="en-US" b="1" dirty="0" err="1" smtClean="0">
                <a:solidFill>
                  <a:srgbClr val="C00000"/>
                </a:solidFill>
                <a:latin typeface="+mn-lt"/>
              </a:rPr>
              <a:t>Hypophyseal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Portal System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en-US" u="sng" dirty="0" smtClean="0">
                <a:solidFill>
                  <a:srgbClr val="C00000"/>
                </a:solidFill>
                <a:latin typeface="+mn-lt"/>
              </a:rPr>
              <a:t>Vascular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connection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between hypothalamus &amp; </a:t>
            </a:r>
            <a:r>
              <a:rPr lang="en-US" u="sng" dirty="0">
                <a:solidFill>
                  <a:srgbClr val="C00000"/>
                </a:solidFill>
                <a:latin typeface="+mn-lt"/>
              </a:rPr>
              <a:t>anterior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lobe of pituitary</a:t>
            </a:r>
            <a:endParaRPr lang="en-US" dirty="0">
              <a:solidFill>
                <a:srgbClr val="C00000"/>
              </a:solidFill>
              <a:latin typeface="+mn-lt"/>
            </a:endParaRPr>
          </a:p>
          <a:p>
            <a:r>
              <a:rPr lang="en-US" b="1" dirty="0" err="1">
                <a:solidFill>
                  <a:srgbClr val="C00000"/>
                </a:solidFill>
                <a:latin typeface="+mn-lt"/>
              </a:rPr>
              <a:t>Hypothalamo-Hypophyseal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 </a:t>
            </a:r>
            <a:r>
              <a:rPr lang="en-US" b="1" dirty="0" smtClean="0">
                <a:solidFill>
                  <a:srgbClr val="C00000"/>
                </a:solidFill>
                <a:latin typeface="+mn-lt"/>
              </a:rPr>
              <a:t>tract: </a:t>
            </a:r>
            <a:r>
              <a:rPr lang="en-US" u="sng" dirty="0" smtClean="0">
                <a:solidFill>
                  <a:srgbClr val="C00000"/>
                </a:solidFill>
                <a:latin typeface="+mn-lt"/>
              </a:rPr>
              <a:t>Neural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connection 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between hypothalamus &amp; </a:t>
            </a:r>
            <a:r>
              <a:rPr lang="en-US" u="sng" dirty="0">
                <a:solidFill>
                  <a:srgbClr val="C00000"/>
                </a:solidFill>
                <a:latin typeface="+mn-lt"/>
              </a:rPr>
              <a:t>posterior</a:t>
            </a:r>
            <a:r>
              <a:rPr lang="en-US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lobe of pituitary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468C4DCE-0DC1-4FE8-9B21-39CE90976366}"/>
              </a:ext>
            </a:extLst>
          </p:cNvPr>
          <p:cNvSpPr/>
          <p:nvPr/>
        </p:nvSpPr>
        <p:spPr>
          <a:xfrm>
            <a:off x="9857934" y="147246"/>
            <a:ext cx="2187458" cy="43937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+mj-lt"/>
              </a:rPr>
              <a:t>IMPORTANT</a:t>
            </a:r>
            <a:endParaRPr lang="en-GB" sz="16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12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873879A-1164-4676-8D5E-3F41D6890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792060"/>
              </p:ext>
            </p:extLst>
          </p:nvPr>
        </p:nvGraphicFramePr>
        <p:xfrm>
          <a:off x="0" y="989275"/>
          <a:ext cx="12192000" cy="549850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xmlns="" val="3445956115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xmlns="" val="2024396065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xmlns="" val="632845642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xmlns="" val="2358443367"/>
                    </a:ext>
                  </a:extLst>
                </a:gridCol>
              </a:tblGrid>
              <a:tr h="343249"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PITUITARY GLAND (HYPOPHYSIS CEREBRI)</a:t>
                      </a:r>
                      <a:endParaRPr lang="ar-SA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A677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2185515"/>
                  </a:ext>
                </a:extLst>
              </a:tr>
              <a:tr h="1229976">
                <a:tc gridSpan="4">
                  <a:txBody>
                    <a:bodyPr/>
                    <a:lstStyle/>
                    <a:p>
                      <a:pPr marL="285750" indent="-285750" eaLnBrk="1" fontAlgn="auto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master of endocrine glands.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 small oval structure 1 cm in diameter.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doubles its size during pregnancy.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ar-SA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 lies in the middle cranial fossa.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It is well protected in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sella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turcica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(hypophyseal fossa) of  body of sphenoid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8084457"/>
                  </a:ext>
                </a:extLst>
              </a:tr>
              <a:tr h="1086955">
                <a:tc>
                  <a:txBody>
                    <a:bodyPr/>
                    <a:lstStyle/>
                    <a:p>
                      <a:pPr eaLnBrk="1" fontAlgn="auto" hangingPunct="1">
                        <a:buFont typeface="Wingdings"/>
                        <a:buNone/>
                        <a:defRPr/>
                      </a:pPr>
                      <a:r>
                        <a:rPr lang="en-US" sz="1600" b="0" u="non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ARTERIES:</a:t>
                      </a:r>
                      <a:r>
                        <a:rPr lang="en-US" sz="1600" b="0" u="non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Superior &amp; Inferior hypophyseal arteries - Internal Carotid artery  branches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Superior hypophyseal: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supplies </a:t>
                      </a:r>
                      <a:r>
                        <a:rPr lang="en-US" sz="1600" b="0" dirty="0">
                          <a:effectLst/>
                          <a:latin typeface="+mn-lt"/>
                        </a:rPr>
                        <a:t>infundibulum and the anterior lobe of pituitary 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gland (hypophyseal portal system).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Inferior hypophyseal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supplies </a:t>
                      </a:r>
                      <a:r>
                        <a:rPr lang="en-US" sz="1600" b="0" dirty="0">
                          <a:effectLst/>
                          <a:latin typeface="+mn-lt"/>
                        </a:rPr>
                        <a:t>posterior lobe of pituitary gland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Blood supply </a:t>
                      </a:r>
                      <a:endParaRPr lang="ar-SA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A67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ANTERIOR : 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Optic chiasma</a:t>
                      </a:r>
                    </a:p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POSTERIOR : 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Mamillary bodies</a:t>
                      </a:r>
                    </a:p>
                    <a:p>
                      <a:pPr marL="285750" indent="-285750" algn="l" eaLnBrk="1" fontAlgn="auto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SUPERIOR: </a:t>
                      </a:r>
                      <a:r>
                        <a:rPr lang="en-US" sz="1600" b="0" u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Diaphragma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sellae</a:t>
                      </a:r>
                    </a:p>
                    <a:p>
                      <a:pPr marL="285750" indent="-285750" algn="l" eaLnBrk="1" fontAlgn="auto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INFERIOR: 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Sphenoidal air sinuses</a:t>
                      </a:r>
                    </a:p>
                    <a:p>
                      <a:pPr marL="285750" indent="-285750" algn="l" eaLnBrk="1" fontAlgn="auto" hangingPunct="1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6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LATERAL: 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Cavernous sinuses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Important relations</a:t>
                      </a:r>
                      <a:endParaRPr lang="ar-S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5640487"/>
                  </a:ext>
                </a:extLst>
              </a:tr>
              <a:tr h="401319">
                <a:tc>
                  <a:txBody>
                    <a:bodyPr/>
                    <a:lstStyle/>
                    <a:p>
                      <a:pPr marL="0" marR="0" lvl="1" indent="9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none" dirty="0">
                          <a:solidFill>
                            <a:srgbClr val="3818F6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VEINS:</a:t>
                      </a:r>
                      <a:r>
                        <a:rPr lang="en-US" sz="1600" b="0" u="non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Hypophyseal veins drain into Cavernous Sinuses.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4322420"/>
                  </a:ext>
                </a:extLst>
              </a:tr>
              <a:tr h="686498">
                <a:tc gridSpan="3">
                  <a:txBody>
                    <a:bodyPr/>
                    <a:lstStyle/>
                    <a:p>
                      <a:pPr eaLnBrk="1" fontAlgn="auto" hangingPunct="1">
                        <a:buFont typeface="Wingdings"/>
                        <a:buNone/>
                        <a:defRPr/>
                      </a:pPr>
                      <a:r>
                        <a:rPr lang="en-US" sz="1600" b="0" u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Anterior Lobe (Adenohypophysis):  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it is the True gland, Secretes hormones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Hormone-releasing &amp; inhibiting factors produced by hypothalamus use </a:t>
                      </a:r>
                      <a:r>
                        <a:rPr lang="en-US" sz="1600" b="0" u="sng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Hypophyseal Portal System</a:t>
                      </a: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of vessels to reach the </a:t>
                      </a:r>
                      <a:r>
                        <a:rPr lang="en-US" sz="1600" b="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Anterior lobe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of pituitary gland.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Subdivisions of pituitary gland </a:t>
                      </a:r>
                      <a:endParaRPr lang="ar-SA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870228"/>
                  </a:ext>
                </a:extLst>
              </a:tr>
              <a:tr h="1287184">
                <a:tc gridSpan="3">
                  <a:txBody>
                    <a:bodyPr/>
                    <a:lstStyle/>
                    <a:p>
                      <a:pPr eaLnBrk="1" fontAlgn="auto" hangingPunct="1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600" b="0" u="none" dirty="0"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Posterior Lobe (Neurohypophysis): 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connected to hypothalamus through </a:t>
                      </a:r>
                      <a:r>
                        <a:rPr lang="en-US" sz="1600" b="0" u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hypothalamo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-hypophyseal tract, Stores hormones secreted. It 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receives a nerve supply from some of the hypothalamic nuclei (</a:t>
                      </a:r>
                      <a:r>
                        <a:rPr lang="en-US" sz="1600" b="0" u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supraoptic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&amp; paraventricular) </a:t>
                      </a:r>
                    </a:p>
                    <a:p>
                      <a:pPr eaLnBrk="1" fontAlgn="auto" hangingPunct="1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-The axons of these  nuclei convey their </a:t>
                      </a:r>
                      <a:r>
                        <a:rPr lang="en-US" sz="1600" b="0" u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neurosecretion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to the Posterior lobe of pituitary gland through </a:t>
                      </a:r>
                      <a:r>
                        <a:rPr lang="en-US" sz="1600" b="0" u="none" dirty="0" err="1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Hypothalamo</a:t>
                      </a:r>
                      <a:r>
                        <a:rPr lang="en-US" sz="1600" b="0" u="none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-Hypophyseal </a:t>
                      </a:r>
                      <a:r>
                        <a:rPr lang="en-US" sz="16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tract from where it passes into the blood stream.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77452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411297-601E-4114-A700-8C8D632A6AE0}"/>
              </a:ext>
            </a:extLst>
          </p:cNvPr>
          <p:cNvSpPr txBox="1"/>
          <p:nvPr/>
        </p:nvSpPr>
        <p:spPr>
          <a:xfrm>
            <a:off x="4562062" y="111804"/>
            <a:ext cx="2369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latin typeface="+mj-lt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67881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860" y="917912"/>
            <a:ext cx="570150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1. Which part of the pituitary gland secret 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hormones? </a:t>
            </a:r>
            <a:endParaRPr lang="en-US" sz="1600" b="1" dirty="0">
              <a:solidFill>
                <a:srgbClr val="002060"/>
              </a:solidFill>
              <a:latin typeface="+mn-lt"/>
            </a:endParaRPr>
          </a:p>
          <a:p>
            <a:r>
              <a:rPr lang="en-US" sz="1600" dirty="0">
                <a:latin typeface="+mn-lt"/>
              </a:rPr>
              <a:t>A- The posterior part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B- </a:t>
            </a:r>
            <a:r>
              <a:rPr lang="en-US" sz="1600" dirty="0" err="1">
                <a:latin typeface="+mn-lt"/>
              </a:rPr>
              <a:t>Neurohypophysis</a:t>
            </a:r>
            <a:r>
              <a:rPr lang="en-US" sz="1600" dirty="0">
                <a:latin typeface="+mn-lt"/>
              </a:rPr>
              <a:t> part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C- </a:t>
            </a:r>
            <a:r>
              <a:rPr lang="en-US" sz="1600" dirty="0" err="1">
                <a:latin typeface="+mn-lt"/>
              </a:rPr>
              <a:t>Adenohypophysis</a:t>
            </a:r>
            <a:r>
              <a:rPr lang="en-US" sz="1600" dirty="0">
                <a:latin typeface="+mn-lt"/>
              </a:rPr>
              <a:t> part 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2. Inferior </a:t>
            </a:r>
            <a:r>
              <a:rPr lang="en-US" sz="1600" b="1" dirty="0" err="1">
                <a:solidFill>
                  <a:srgbClr val="002060"/>
                </a:solidFill>
                <a:latin typeface="+mn-lt"/>
              </a:rPr>
              <a:t>hypophyseal</a:t>
            </a:r>
            <a:r>
              <a:rPr lang="en-US" sz="1600" b="1" dirty="0">
                <a:solidFill>
                  <a:srgbClr val="002060"/>
                </a:solidFill>
                <a:latin typeface="+mn-lt"/>
              </a:rPr>
              <a:t> artery branch from which of the 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following? </a:t>
            </a:r>
            <a:endParaRPr lang="en-US" sz="1600" b="1" dirty="0">
              <a:solidFill>
                <a:srgbClr val="002060"/>
              </a:solidFill>
              <a:latin typeface="+mn-lt"/>
            </a:endParaRPr>
          </a:p>
          <a:p>
            <a:r>
              <a:rPr lang="en-US" sz="1600" dirty="0">
                <a:latin typeface="+mn-lt"/>
              </a:rPr>
              <a:t>A- Internal carotid artery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B- External carotid artery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C- Posterior cerebral artery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3. Which of artery forms the hypophyseal portal 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system? </a:t>
            </a:r>
            <a:endParaRPr lang="en-US" sz="1600" b="1" dirty="0">
              <a:solidFill>
                <a:srgbClr val="002060"/>
              </a:solidFill>
              <a:latin typeface="+mn-lt"/>
            </a:endParaRPr>
          </a:p>
          <a:p>
            <a:r>
              <a:rPr lang="en-US" sz="1600" dirty="0">
                <a:latin typeface="+mn-lt"/>
              </a:rPr>
              <a:t>A- Inferior hypophyseal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B- Superior hypophyseal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C- Internal carotid 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4. Which of the following nuclei supply the </a:t>
            </a:r>
            <a:r>
              <a:rPr lang="en-US" sz="1600" b="1" dirty="0" err="1" smtClean="0">
                <a:solidFill>
                  <a:srgbClr val="002060"/>
                </a:solidFill>
                <a:latin typeface="+mn-lt"/>
              </a:rPr>
              <a:t>neurohypophysis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? </a:t>
            </a:r>
          </a:p>
          <a:p>
            <a:r>
              <a:rPr lang="en-US" sz="1600" dirty="0" smtClean="0">
                <a:latin typeface="+mn-lt"/>
              </a:rPr>
              <a:t>A- </a:t>
            </a:r>
            <a:r>
              <a:rPr lang="en-US" sz="1600" dirty="0" err="1" smtClean="0">
                <a:latin typeface="+mn-lt"/>
              </a:rPr>
              <a:t>Paraventricular</a:t>
            </a:r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B- Mammillary body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C- Dentate</a:t>
            </a:r>
          </a:p>
          <a:p>
            <a:r>
              <a:rPr lang="en-US" sz="1600" dirty="0" smtClean="0">
                <a:latin typeface="+mn-lt"/>
              </a:rPr>
              <a:t> </a:t>
            </a:r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7F1FF45-79A2-457B-B7BD-6022624A1434}"/>
              </a:ext>
            </a:extLst>
          </p:cNvPr>
          <p:cNvSpPr/>
          <p:nvPr/>
        </p:nvSpPr>
        <p:spPr>
          <a:xfrm>
            <a:off x="5876364" y="917912"/>
            <a:ext cx="631563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5. </a:t>
            </a:r>
            <a:r>
              <a:rPr lang="en-GB" sz="1600" b="1" dirty="0">
                <a:solidFill>
                  <a:srgbClr val="002060"/>
                </a:solidFill>
                <a:latin typeface="+mn-lt"/>
              </a:rPr>
              <a:t>Which one of the following structures is superior to the pituitary gland?</a:t>
            </a:r>
          </a:p>
          <a:p>
            <a:r>
              <a:rPr lang="en-GB" sz="1600" dirty="0">
                <a:latin typeface="+mn-lt"/>
              </a:rPr>
              <a:t>A- Optic chiasma</a:t>
            </a:r>
          </a:p>
          <a:p>
            <a:r>
              <a:rPr lang="en-GB" sz="1600" dirty="0">
                <a:latin typeface="+mn-lt"/>
              </a:rPr>
              <a:t>B- </a:t>
            </a:r>
            <a:r>
              <a:rPr lang="en-GB" sz="1600" dirty="0" err="1">
                <a:latin typeface="+mn-lt"/>
              </a:rPr>
              <a:t>Diaphragma</a:t>
            </a:r>
            <a:r>
              <a:rPr lang="en-GB" sz="1600" dirty="0">
                <a:latin typeface="+mn-lt"/>
              </a:rPr>
              <a:t> sellae</a:t>
            </a:r>
          </a:p>
          <a:p>
            <a:r>
              <a:rPr lang="en-GB" sz="1600" dirty="0">
                <a:latin typeface="+mn-lt"/>
              </a:rPr>
              <a:t>C- Mammillary bodies</a:t>
            </a:r>
          </a:p>
          <a:p>
            <a:endParaRPr lang="en-US" sz="1600" dirty="0">
              <a:latin typeface="+mn-lt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+mn-lt"/>
              </a:rPr>
              <a:t>6. Which one of the following venous sinuses drains hypophyseal veins?</a:t>
            </a:r>
          </a:p>
          <a:p>
            <a:r>
              <a:rPr lang="en-GB" sz="1600" dirty="0">
                <a:latin typeface="+mn-lt"/>
              </a:rPr>
              <a:t>A- Superior sagittal</a:t>
            </a:r>
          </a:p>
          <a:p>
            <a:r>
              <a:rPr lang="en-GB" sz="1600" dirty="0">
                <a:latin typeface="+mn-lt"/>
              </a:rPr>
              <a:t>B- Cavernous</a:t>
            </a:r>
          </a:p>
          <a:p>
            <a:r>
              <a:rPr lang="en-GB" sz="1600" dirty="0">
                <a:latin typeface="+mn-lt"/>
              </a:rPr>
              <a:t>C- Transverse</a:t>
            </a:r>
          </a:p>
          <a:p>
            <a:endParaRPr lang="en-US" sz="1600" dirty="0">
              <a:latin typeface="+mn-lt"/>
            </a:endParaRPr>
          </a:p>
          <a:p>
            <a:r>
              <a:rPr lang="en-US" sz="1600" b="1" dirty="0">
                <a:solidFill>
                  <a:srgbClr val="002060"/>
                </a:solidFill>
                <a:latin typeface="+mn-lt"/>
              </a:rPr>
              <a:t>7. Which of the following is posterior to the pituitary </a:t>
            </a:r>
            <a:r>
              <a:rPr lang="en-US" sz="1600" b="1" dirty="0" smtClean="0">
                <a:solidFill>
                  <a:srgbClr val="002060"/>
                </a:solidFill>
                <a:latin typeface="+mn-lt"/>
              </a:rPr>
              <a:t>gland? </a:t>
            </a:r>
            <a:endParaRPr lang="en-US" sz="1600" b="1" dirty="0">
              <a:solidFill>
                <a:srgbClr val="002060"/>
              </a:solidFill>
              <a:latin typeface="+mn-lt"/>
            </a:endParaRPr>
          </a:p>
          <a:p>
            <a:r>
              <a:rPr lang="en-US" sz="1600" dirty="0">
                <a:latin typeface="+mn-lt"/>
              </a:rPr>
              <a:t>A- Optic chiasma</a:t>
            </a:r>
          </a:p>
          <a:p>
            <a:r>
              <a:rPr lang="en-US" sz="1600" dirty="0">
                <a:latin typeface="+mn-lt"/>
              </a:rPr>
              <a:t>B- </a:t>
            </a:r>
            <a:r>
              <a:rPr lang="en-US" sz="1600" dirty="0" err="1">
                <a:latin typeface="+mn-lt"/>
              </a:rPr>
              <a:t>Diaphragma</a:t>
            </a:r>
            <a:r>
              <a:rPr lang="en-US" sz="1600" dirty="0">
                <a:latin typeface="+mn-lt"/>
              </a:rPr>
              <a:t> sellae</a:t>
            </a:r>
          </a:p>
          <a:p>
            <a:r>
              <a:rPr lang="en-US" sz="1600" dirty="0">
                <a:latin typeface="+mn-lt"/>
              </a:rPr>
              <a:t>C- Mammillary </a:t>
            </a:r>
            <a:r>
              <a:rPr lang="en-US" sz="1600" dirty="0" smtClean="0">
                <a:latin typeface="+mn-lt"/>
              </a:rPr>
              <a:t>bodies</a:t>
            </a:r>
          </a:p>
          <a:p>
            <a:endParaRPr lang="en-US" sz="1600" dirty="0"/>
          </a:p>
          <a:p>
            <a:r>
              <a:rPr lang="en-US" sz="1600" b="1" dirty="0" smtClean="0">
                <a:solidFill>
                  <a:srgbClr val="002060"/>
                </a:solidFill>
              </a:rPr>
              <a:t>8. </a:t>
            </a:r>
            <a:r>
              <a:rPr lang="en-US" sz="1600" b="1" dirty="0">
                <a:solidFill>
                  <a:srgbClr val="002060"/>
                </a:solidFill>
              </a:rPr>
              <a:t>Which part of the pituitary gland </a:t>
            </a:r>
            <a:r>
              <a:rPr lang="en-US" sz="1600" b="1" dirty="0" smtClean="0">
                <a:solidFill>
                  <a:srgbClr val="002060"/>
                </a:solidFill>
              </a:rPr>
              <a:t>store hormones</a:t>
            </a:r>
            <a:r>
              <a:rPr lang="en-US" sz="1600" b="1" dirty="0">
                <a:solidFill>
                  <a:srgbClr val="002060"/>
                </a:solidFill>
              </a:rPr>
              <a:t>? 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endParaRPr lang="en-US" sz="1600" b="1" dirty="0">
              <a:solidFill>
                <a:srgbClr val="002060"/>
              </a:solidFill>
            </a:endParaRPr>
          </a:p>
          <a:p>
            <a:r>
              <a:rPr lang="en-US" sz="1600" dirty="0"/>
              <a:t>A- </a:t>
            </a:r>
            <a:r>
              <a:rPr lang="en-US" sz="1600" dirty="0" err="1"/>
              <a:t>Neurohypophysis</a:t>
            </a:r>
            <a:r>
              <a:rPr lang="en-US" sz="1600" dirty="0"/>
              <a:t> part </a:t>
            </a:r>
          </a:p>
          <a:p>
            <a:r>
              <a:rPr lang="en-US" sz="1600" dirty="0" smtClean="0"/>
              <a:t>B- </a:t>
            </a:r>
            <a:r>
              <a:rPr lang="en-US" sz="1600" dirty="0" err="1"/>
              <a:t>Adenohypophysis</a:t>
            </a:r>
            <a:r>
              <a:rPr lang="en-US" sz="1600" dirty="0"/>
              <a:t> </a:t>
            </a:r>
            <a:r>
              <a:rPr lang="en-US" sz="1600" dirty="0" smtClean="0"/>
              <a:t>part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C- The anterior part </a:t>
            </a:r>
          </a:p>
          <a:p>
            <a:endParaRPr lang="en-US" sz="1600" dirty="0">
              <a:latin typeface="+mn-lt"/>
            </a:endParaRPr>
          </a:p>
        </p:txBody>
      </p:sp>
      <p:sp>
        <p:nvSpPr>
          <p:cNvPr id="6" name="Rectangle 6"/>
          <p:cNvSpPr/>
          <p:nvPr/>
        </p:nvSpPr>
        <p:spPr>
          <a:xfrm rot="10800000">
            <a:off x="0" y="6457890"/>
            <a:ext cx="1219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	2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	3.B	4.A	5.B	6.B	7.C	8.A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546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atomy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 theme" id="{7FC4F3DF-2817-4164-896C-C694E5EB36E6}" vid="{5C80C7F9-9027-4D3F-949C-98E70E22F05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 theme</Template>
  <TotalTime>2745</TotalTime>
  <Words>681</Words>
  <Application>Microsoft Office PowerPoint</Application>
  <PresentationFormat>ملء الشاشة</PresentationFormat>
  <Paragraphs>122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20" baseType="lpstr">
      <vt:lpstr>Arabic Typesetting</vt:lpstr>
      <vt:lpstr>Calibri</vt:lpstr>
      <vt:lpstr>Agency FB</vt:lpstr>
      <vt:lpstr>Times New Roman</vt:lpstr>
      <vt:lpstr>Open Sans</vt:lpstr>
      <vt:lpstr>Calibri Light</vt:lpstr>
      <vt:lpstr>Wingdings</vt:lpstr>
      <vt:lpstr>Arial</vt:lpstr>
      <vt:lpstr>Courier New</vt:lpstr>
      <vt:lpstr>Anatomy theme</vt:lpstr>
      <vt:lpstr>عرض تقديمي في PowerPoint</vt:lpstr>
      <vt:lpstr>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000</dc:title>
  <dc:creator>RAWAN</dc:creator>
  <cp:lastModifiedBy>‏‏مستخدم Windows</cp:lastModifiedBy>
  <cp:revision>119</cp:revision>
  <dcterms:created xsi:type="dcterms:W3CDTF">2017-04-30T17:35:08Z</dcterms:created>
  <dcterms:modified xsi:type="dcterms:W3CDTF">2019-01-23T06:08:24Z</dcterms:modified>
</cp:coreProperties>
</file>