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67" r:id="rId1"/>
  </p:sldMasterIdLst>
  <p:notesMasterIdLst>
    <p:notesMasterId r:id="rId12"/>
  </p:notesMasterIdLst>
  <p:sldIdLst>
    <p:sldId id="315" r:id="rId2"/>
    <p:sldId id="363" r:id="rId3"/>
    <p:sldId id="301" r:id="rId4"/>
    <p:sldId id="303" r:id="rId5"/>
    <p:sldId id="364" r:id="rId6"/>
    <p:sldId id="366" r:id="rId7"/>
    <p:sldId id="365" r:id="rId8"/>
    <p:sldId id="311" r:id="rId9"/>
    <p:sldId id="312" r:id="rId10"/>
    <p:sldId id="367" r:id="rId11"/>
  </p:sldIdLst>
  <p:sldSz cx="12192000" cy="6858000"/>
  <p:notesSz cx="6858000" cy="9144000"/>
  <p:embeddedFontLst>
    <p:embeddedFont>
      <p:font typeface="Arabic Typesetting" panose="03020402040406030203" pitchFamily="66" charset="-78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Agency FB" panose="020B0503020202020204" pitchFamily="34" charset="0"/>
      <p:regular r:id="rId18"/>
      <p:bold r:id="rId19"/>
    </p:embeddedFont>
    <p:embeddedFont>
      <p:font typeface="Calibri Light" panose="020F0302020204030204" pitchFamily="34" charset="0"/>
      <p:regular r:id="rId20"/>
      <p: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66CC"/>
    <a:srgbClr val="CCA677"/>
    <a:srgbClr val="9900CC"/>
    <a:srgbClr val="B1898F"/>
    <a:srgbClr val="C8D0EE"/>
    <a:srgbClr val="4E67C8"/>
    <a:srgbClr val="CC3399"/>
    <a:srgbClr val="86585F"/>
    <a:srgbClr val="B4D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3" d="100"/>
          <a:sy n="53" d="100"/>
        </p:scale>
        <p:origin x="1566" y="9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ocs.google.com/presentation/d/1YVkhfA50ReRgS9XppAbXFrzGfaqzpxO4hFrsAwNmqDA/edit#slide=id.g338991e77e_0_0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xmlns="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xmlns="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xmlns="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xmlns="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xmlns="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xmlns="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(1)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962D82B-189E-4C68-BAAC-08BC49E6CC27}"/>
              </a:ext>
            </a:extLst>
          </p:cNvPr>
          <p:cNvSpPr/>
          <p:nvPr userDrawn="1"/>
        </p:nvSpPr>
        <p:spPr>
          <a:xfrm>
            <a:off x="3658685" y="2917105"/>
            <a:ext cx="4874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Pituitary Gland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xmlns="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</p:spTree>
    <p:extLst>
      <p:ext uri="{BB962C8B-B14F-4D97-AF65-F5344CB8AC3E}">
        <p14:creationId xmlns:p14="http://schemas.microsoft.com/office/powerpoint/2010/main" val="214866231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450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2226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200927362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1004777395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Majd Albarrak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xmlns="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xmlns="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xmlns="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xmlns="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Earthslab.com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xmlns="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xmlns="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xmlns="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xmlns="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105146012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2409287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3893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7694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7282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5780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0078191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4050147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7938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xmlns="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EC4FFC4-2497-4595-ABCD-6039C19211AB}"/>
              </a:ext>
            </a:extLst>
          </p:cNvPr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077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hyperlink" Target="https://www.youtube.com/watch?v=TVhm2rBGhB0" TargetMode="Externa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03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89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 rtl="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512235"/>
            <a:ext cx="9670774" cy="4750453"/>
          </a:xfrm>
        </p:spPr>
        <p:txBody>
          <a:bodyPr>
            <a:noAutofit/>
          </a:bodyPr>
          <a:lstStyle/>
          <a:p>
            <a:pPr algn="l" rtl="0"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</a:t>
            </a:r>
            <a:r>
              <a:rPr lang="en-US" b="1" u="sng" dirty="0"/>
              <a:t>position</a:t>
            </a:r>
            <a:r>
              <a:rPr lang="en-US" dirty="0"/>
              <a:t> of the </a:t>
            </a:r>
            <a:r>
              <a:rPr lang="en-US" b="1" dirty="0"/>
              <a:t>pituitary gland</a:t>
            </a:r>
            <a:r>
              <a:rPr lang="en-US" dirty="0"/>
              <a:t>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List the </a:t>
            </a:r>
            <a:r>
              <a:rPr lang="en-US" b="1" u="sng" dirty="0"/>
              <a:t>structures</a:t>
            </a:r>
            <a:r>
              <a:rPr lang="en-US" dirty="0"/>
              <a:t> related to the </a:t>
            </a:r>
            <a:r>
              <a:rPr lang="en-US" b="1" dirty="0"/>
              <a:t>pituitary gland</a:t>
            </a:r>
            <a:r>
              <a:rPr lang="en-US" dirty="0"/>
              <a:t>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Differentiate between the </a:t>
            </a:r>
            <a:r>
              <a:rPr lang="en-US" b="1" u="sng" dirty="0"/>
              <a:t>lobes</a:t>
            </a:r>
            <a:r>
              <a:rPr lang="en-US" dirty="0"/>
              <a:t> of the </a:t>
            </a:r>
            <a:r>
              <a:rPr lang="en-US" b="1" dirty="0"/>
              <a:t>gland</a:t>
            </a:r>
            <a:r>
              <a:rPr lang="en-US" dirty="0"/>
              <a:t>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</a:t>
            </a:r>
            <a:r>
              <a:rPr lang="en-US" b="1" u="sng" dirty="0"/>
              <a:t>blood supply </a:t>
            </a:r>
            <a:r>
              <a:rPr lang="en-US" dirty="0"/>
              <a:t>of </a:t>
            </a:r>
            <a:r>
              <a:rPr lang="en-US" b="1" dirty="0"/>
              <a:t>pituitary gland </a:t>
            </a:r>
            <a:r>
              <a:rPr lang="en-US" dirty="0"/>
              <a:t>&amp; the </a:t>
            </a:r>
            <a:r>
              <a:rPr lang="en-US" b="1" dirty="0"/>
              <a:t>hypophyseal portal system</a:t>
            </a:r>
            <a:r>
              <a:rPr lang="en-US" dirty="0"/>
              <a:t>.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58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1\My Documents\My Pictures\PITUITA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39668" y="1159681"/>
            <a:ext cx="3013683" cy="2154021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73A7B083-67EE-4A17-99F0-73F3BF7FFBDE}"/>
              </a:ext>
            </a:extLst>
          </p:cNvPr>
          <p:cNvGrpSpPr/>
          <p:nvPr/>
        </p:nvGrpSpPr>
        <p:grpSpPr>
          <a:xfrm>
            <a:off x="767554" y="3732047"/>
            <a:ext cx="4011799" cy="2919394"/>
            <a:chOff x="9644269" y="325992"/>
            <a:chExt cx="4011799" cy="3222441"/>
          </a:xfrm>
        </p:grpSpPr>
        <p:pic>
          <p:nvPicPr>
            <p:cNvPr id="1029" name="Picture 5" descr="Image result for pituitary gland">
              <a:extLst>
                <a:ext uri="{FF2B5EF4-FFF2-40B4-BE49-F238E27FC236}">
                  <a16:creationId xmlns:a16="http://schemas.microsoft.com/office/drawing/2014/main" xmlns="" id="{745DBE8E-06DF-46E6-A932-2539F2A13A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44269" y="325992"/>
              <a:ext cx="4011799" cy="3222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82143F64-8D4D-4C1D-B287-9F5EE46A8A76}"/>
                </a:ext>
              </a:extLst>
            </p:cNvPr>
            <p:cNvSpPr txBox="1"/>
            <p:nvPr/>
          </p:nvSpPr>
          <p:spPr>
            <a:xfrm>
              <a:off x="10493354" y="2998996"/>
              <a:ext cx="6126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2302CF11-CC4F-436C-A25D-CB724C56A82E}"/>
                </a:ext>
              </a:extLst>
            </p:cNvPr>
            <p:cNvSpPr/>
            <p:nvPr/>
          </p:nvSpPr>
          <p:spPr>
            <a:xfrm>
              <a:off x="11883887" y="1743006"/>
              <a:ext cx="616226" cy="531056"/>
            </a:xfrm>
            <a:prstGeom prst="ellipse">
              <a:avLst/>
            </a:prstGeom>
            <a:noFill/>
            <a:ln w="76200">
              <a:solidFill>
                <a:srgbClr val="B4D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xmlns="" id="{EC730D43-AD41-4173-B060-6021C5829948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Pituitary Gland=Hypophysis </a:t>
            </a:r>
            <a:r>
              <a:rPr lang="en-US" sz="3600" b="1" dirty="0" err="1"/>
              <a:t>Cerebri</a:t>
            </a:r>
            <a:r>
              <a:rPr lang="ar-SA" sz="3600" b="1" dirty="0"/>
              <a:t>   </a:t>
            </a:r>
            <a:r>
              <a:rPr lang="ar-SA" sz="2400" b="1" dirty="0">
                <a:solidFill>
                  <a:schemeClr val="bg1">
                    <a:lumMod val="50000"/>
                  </a:schemeClr>
                </a:solidFill>
              </a:rPr>
              <a:t>"الغدة النخامية" </a:t>
            </a: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Content Placeholder 7">
            <a:extLst>
              <a:ext uri="{FF2B5EF4-FFF2-40B4-BE49-F238E27FC236}">
                <a16:creationId xmlns:a16="http://schemas.microsoft.com/office/drawing/2014/main" xmlns="" id="{4A27D033-62DD-4179-B87B-7CCF7953E74E}"/>
              </a:ext>
            </a:extLst>
          </p:cNvPr>
          <p:cNvSpPr txBox="1">
            <a:spLocks/>
          </p:cNvSpPr>
          <p:nvPr/>
        </p:nvSpPr>
        <p:spPr>
          <a:xfrm>
            <a:off x="738648" y="1377407"/>
            <a:ext cx="7701020" cy="101485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It is referred to as the </a:t>
            </a:r>
            <a:r>
              <a:rPr lang="en-US" sz="2200" b="1" dirty="0">
                <a:solidFill>
                  <a:srgbClr val="C00000"/>
                </a:solidFill>
                <a:cs typeface="Times New Roman" pitchFamily="18" charset="0"/>
              </a:rPr>
              <a:t>master</a:t>
            </a:r>
            <a:r>
              <a:rPr lang="en-US" sz="2200" dirty="0">
                <a:solidFill>
                  <a:srgbClr val="C00000"/>
                </a:solidFill>
                <a:cs typeface="Times New Roman" pitchFamily="18" charset="0"/>
              </a:rPr>
              <a:t> of endocrine </a:t>
            </a:r>
            <a:r>
              <a:rPr lang="en-US" sz="2200" dirty="0" smtClean="0">
                <a:solidFill>
                  <a:srgbClr val="C00000"/>
                </a:solidFill>
                <a:cs typeface="Times New Roman" pitchFamily="18" charset="0"/>
              </a:rPr>
              <a:t>glands </a:t>
            </a:r>
            <a:r>
              <a:rPr lang="en-US" sz="2200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(CONTROL secretion of other glands)</a:t>
            </a:r>
            <a:endParaRPr lang="en-US" sz="2200" dirty="0">
              <a:solidFill>
                <a:schemeClr val="accent3">
                  <a:lumMod val="75000"/>
                </a:schemeClr>
              </a:solidFill>
              <a:cs typeface="Times New Roman" pitchFamily="18" charset="0"/>
            </a:endParaRPr>
          </a:p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It is a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small oval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structure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1 cm in </a:t>
            </a:r>
            <a:r>
              <a:rPr 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diameter</a:t>
            </a:r>
            <a:r>
              <a:rPr 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cs typeface="Times New Roman" pitchFamily="18" charset="0"/>
            </a:endParaRPr>
          </a:p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rgbClr val="C00000"/>
                </a:solidFill>
                <a:cs typeface="Times New Roman" pitchFamily="18" charset="0"/>
              </a:rPr>
              <a:t>It </a:t>
            </a:r>
            <a:r>
              <a:rPr lang="en-US" sz="2200" dirty="0" smtClean="0">
                <a:solidFill>
                  <a:srgbClr val="C00000"/>
                </a:solidFill>
                <a:cs typeface="Times New Roman" pitchFamily="18" charset="0"/>
              </a:rPr>
              <a:t>(</a:t>
            </a:r>
            <a:r>
              <a:rPr lang="en-US" sz="2200" b="1" dirty="0" smtClean="0">
                <a:solidFill>
                  <a:srgbClr val="C00000"/>
                </a:solidFill>
                <a:cs typeface="Times New Roman" pitchFamily="18" charset="0"/>
              </a:rPr>
              <a:t>doubles </a:t>
            </a:r>
            <a:r>
              <a:rPr lang="en-US" sz="2200" b="1" dirty="0">
                <a:solidFill>
                  <a:srgbClr val="C00000"/>
                </a:solidFill>
                <a:cs typeface="Times New Roman" pitchFamily="18" charset="0"/>
              </a:rPr>
              <a:t>its </a:t>
            </a:r>
            <a:r>
              <a:rPr lang="en-US" sz="2200" b="1" dirty="0" smtClean="0">
                <a:solidFill>
                  <a:srgbClr val="C00000"/>
                </a:solidFill>
                <a:cs typeface="Times New Roman" pitchFamily="18" charset="0"/>
              </a:rPr>
              <a:t>size </a:t>
            </a:r>
            <a:r>
              <a:rPr lang="en-US" sz="2200" b="1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= STIMULATE</a:t>
            </a:r>
            <a:r>
              <a:rPr lang="en-US" sz="2200" b="1" dirty="0" smtClean="0">
                <a:solidFill>
                  <a:srgbClr val="C00000"/>
                </a:solidFill>
                <a:cs typeface="Times New Roman" pitchFamily="18" charset="0"/>
              </a:rPr>
              <a:t>) </a:t>
            </a:r>
            <a:r>
              <a:rPr lang="en-US" sz="2200" dirty="0">
                <a:solidFill>
                  <a:srgbClr val="C00000"/>
                </a:solidFill>
                <a:cs typeface="Times New Roman" pitchFamily="18" charset="0"/>
              </a:rPr>
              <a:t>in </a:t>
            </a:r>
            <a:r>
              <a:rPr lang="en-US" sz="2200" dirty="0" smtClean="0">
                <a:solidFill>
                  <a:srgbClr val="C00000"/>
                </a:solidFill>
                <a:cs typeface="Times New Roman" pitchFamily="18" charset="0"/>
              </a:rPr>
              <a:t>women </a:t>
            </a:r>
            <a:r>
              <a:rPr lang="en-US" sz="2200" b="1" dirty="0" smtClean="0">
                <a:solidFill>
                  <a:srgbClr val="C00000"/>
                </a:solidFill>
                <a:cs typeface="Times New Roman" pitchFamily="18" charset="0"/>
              </a:rPr>
              <a:t>during pregnancy</a:t>
            </a:r>
          </a:p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 smtClean="0">
                <a:solidFill>
                  <a:srgbClr val="C00000"/>
                </a:solidFill>
                <a:cs typeface="Times New Roman" pitchFamily="18" charset="0"/>
              </a:rPr>
              <a:t>In pituitary disorders the proportion between the trunk &amp; appendicular system is not affected (unlike hypothyroidism)</a:t>
            </a:r>
            <a:endParaRPr lang="ar-SA" sz="2200" dirty="0">
              <a:solidFill>
                <a:srgbClr val="C00000"/>
              </a:solidFill>
              <a:cs typeface="Times New Roman" pitchFamily="18" charset="0"/>
            </a:endParaRPr>
          </a:p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cs typeface="Times New Roman" pitchFamily="18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F93DE68B-A54D-46A6-A0D0-524A8EC6F293}"/>
              </a:ext>
            </a:extLst>
          </p:cNvPr>
          <p:cNvGrpSpPr/>
          <p:nvPr/>
        </p:nvGrpSpPr>
        <p:grpSpPr>
          <a:xfrm>
            <a:off x="5364890" y="3485045"/>
            <a:ext cx="6632711" cy="3299694"/>
            <a:chOff x="7412649" y="3558307"/>
            <a:chExt cx="6632711" cy="3299695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xmlns="" id="{24A98D0A-527D-4965-9ED7-B42F67C9F524}"/>
                </a:ext>
              </a:extLst>
            </p:cNvPr>
            <p:cNvGrpSpPr/>
            <p:nvPr/>
          </p:nvGrpSpPr>
          <p:grpSpPr>
            <a:xfrm>
              <a:off x="7412649" y="3629620"/>
              <a:ext cx="6632711" cy="3228382"/>
              <a:chOff x="5251176" y="3436193"/>
              <a:chExt cx="6632711" cy="3370545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xmlns="" id="{8139C7BE-132F-4559-A4E3-EC8C8B40FEB1}"/>
                  </a:ext>
                </a:extLst>
              </p:cNvPr>
              <p:cNvSpPr/>
              <p:nvPr/>
            </p:nvSpPr>
            <p:spPr>
              <a:xfrm>
                <a:off x="5478167" y="3436193"/>
                <a:ext cx="3033041" cy="3855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x-none" b="1" dirty="0"/>
                  <a:t>X-ray skull</a:t>
                </a:r>
                <a:r>
                  <a:rPr lang="en-US" altLang="x-none" dirty="0"/>
                  <a:t>: lateral view</a:t>
                </a:r>
              </a:p>
            </p:txBody>
          </p: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xmlns="" id="{97D59961-D03D-4BA5-85EE-C2B5B26F44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51176" y="3730091"/>
                <a:ext cx="6632711" cy="3076647"/>
              </a:xfrm>
              <a:prstGeom prst="rect">
                <a:avLst/>
              </a:prstGeom>
            </p:spPr>
          </p:pic>
        </p:grp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xmlns="" id="{AF98F41B-C5DD-41D8-8588-D54279452D71}"/>
                </a:ext>
              </a:extLst>
            </p:cNvPr>
            <p:cNvSpPr/>
            <p:nvPr/>
          </p:nvSpPr>
          <p:spPr>
            <a:xfrm>
              <a:off x="10899672" y="3558307"/>
              <a:ext cx="3145688" cy="34747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Sagittal section </a:t>
              </a:r>
              <a:r>
                <a:rPr lang="en-US" dirty="0">
                  <a:solidFill>
                    <a:schemeClr val="tx1"/>
                  </a:solidFill>
                </a:rPr>
                <a:t>of head &amp; neck</a:t>
              </a: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xmlns="" id="{6E600018-8C3F-4F64-BE90-C47997FA1DFE}"/>
                </a:ext>
              </a:extLst>
            </p:cNvPr>
            <p:cNvSpPr/>
            <p:nvPr/>
          </p:nvSpPr>
          <p:spPr>
            <a:xfrm>
              <a:off x="7412649" y="3576327"/>
              <a:ext cx="3316355" cy="34747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7322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917FC88A-43CD-40D4-98F3-280A1D260F4C}"/>
              </a:ext>
            </a:extLst>
          </p:cNvPr>
          <p:cNvGrpSpPr/>
          <p:nvPr/>
        </p:nvGrpSpPr>
        <p:grpSpPr>
          <a:xfrm>
            <a:off x="7205834" y="3691978"/>
            <a:ext cx="4186016" cy="2872397"/>
            <a:chOff x="6953250" y="3709249"/>
            <a:chExt cx="4186016" cy="2872397"/>
          </a:xfrm>
        </p:grpSpPr>
        <p:pic>
          <p:nvPicPr>
            <p:cNvPr id="22" name="Picture 4" descr="Image result for lobes of pituitary">
              <a:extLst>
                <a:ext uri="{FF2B5EF4-FFF2-40B4-BE49-F238E27FC236}">
                  <a16:creationId xmlns:a16="http://schemas.microsoft.com/office/drawing/2014/main" xmlns="" id="{EBC98C8A-86ED-42EC-BBDD-7271C74714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3250" y="3709249"/>
              <a:ext cx="4186016" cy="28723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xmlns="" id="{23548ACB-55E5-4C33-BCB7-A734117AE3DB}"/>
                </a:ext>
              </a:extLst>
            </p:cNvPr>
            <p:cNvSpPr/>
            <p:nvPr/>
          </p:nvSpPr>
          <p:spPr>
            <a:xfrm>
              <a:off x="7929551" y="5010631"/>
              <a:ext cx="522471" cy="269631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CC481B20-4302-492B-B1FA-7717B781307C}"/>
                </a:ext>
              </a:extLst>
            </p:cNvPr>
            <p:cNvSpPr/>
            <p:nvPr/>
          </p:nvSpPr>
          <p:spPr>
            <a:xfrm>
              <a:off x="9674552" y="5360919"/>
              <a:ext cx="585675" cy="269631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DDFF649C-03BB-435E-9220-D1D6A782AA6C}"/>
                </a:ext>
              </a:extLst>
            </p:cNvPr>
            <p:cNvSpPr/>
            <p:nvPr/>
          </p:nvSpPr>
          <p:spPr>
            <a:xfrm>
              <a:off x="9242854" y="4796447"/>
              <a:ext cx="1787611" cy="168499"/>
            </a:xfrm>
            <a:prstGeom prst="rect">
              <a:avLst/>
            </a:prstGeom>
            <a:noFill/>
            <a:ln w="28575">
              <a:solidFill>
                <a:srgbClr val="B189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6F5BC428-7DD7-431A-9D06-34E0DF9D1D46}"/>
              </a:ext>
            </a:extLst>
          </p:cNvPr>
          <p:cNvGrpSpPr/>
          <p:nvPr/>
        </p:nvGrpSpPr>
        <p:grpSpPr>
          <a:xfrm>
            <a:off x="6016855" y="1104900"/>
            <a:ext cx="2306039" cy="2175149"/>
            <a:chOff x="5641221" y="3628482"/>
            <a:chExt cx="2601097" cy="2796418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xmlns="" id="{291ACEE1-27B9-407F-B769-7B2251F632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41221" y="3628482"/>
              <a:ext cx="2601097" cy="2796418"/>
            </a:xfrm>
            <a:prstGeom prst="rect">
              <a:avLst/>
            </a:prstGeom>
          </p:spPr>
        </p:pic>
        <p:sp>
          <p:nvSpPr>
            <p:cNvPr id="43" name="TextBox 10">
              <a:extLst>
                <a:ext uri="{FF2B5EF4-FFF2-40B4-BE49-F238E27FC236}">
                  <a16:creationId xmlns:a16="http://schemas.microsoft.com/office/drawing/2014/main" xmlns="" id="{FAF3D482-313A-483A-BAEA-28D153105A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5878" y="4643231"/>
              <a:ext cx="503657" cy="492058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 dirty="0">
                <a:latin typeface="+mn-lt"/>
              </a:endParaRP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D114AD7A-92DF-4791-9CEC-CA680D8356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4504" y="1107587"/>
            <a:ext cx="3857496" cy="2205689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xmlns="" id="{748BEBE8-CECA-476E-9A5D-0CCEF9D8E838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Pituitary Gland</a:t>
            </a:r>
          </a:p>
          <a:p>
            <a:r>
              <a:rPr lang="en-US" sz="3200" b="1" dirty="0"/>
              <a:t>Position &amp; Subdivisions</a:t>
            </a:r>
          </a:p>
        </p:txBody>
      </p:sp>
      <p:sp>
        <p:nvSpPr>
          <p:cNvPr id="21" name="Content Placeholder 7">
            <a:extLst>
              <a:ext uri="{FF2B5EF4-FFF2-40B4-BE49-F238E27FC236}">
                <a16:creationId xmlns:a16="http://schemas.microsoft.com/office/drawing/2014/main" xmlns="" id="{BD5D3347-9CBC-4647-B5E3-A5DC2FAF14A4}"/>
              </a:ext>
            </a:extLst>
          </p:cNvPr>
          <p:cNvSpPr txBox="1">
            <a:spLocks/>
          </p:cNvSpPr>
          <p:nvPr/>
        </p:nvSpPr>
        <p:spPr>
          <a:xfrm>
            <a:off x="738648" y="1377407"/>
            <a:ext cx="6976602" cy="101485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It lies in the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C000"/>
                  </a:solidFill>
                </a:uFill>
                <a:cs typeface="Times New Roman" pitchFamily="18" charset="0"/>
              </a:rPr>
              <a:t>middle cranial fossa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.</a:t>
            </a:r>
          </a:p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It is well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protected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in </a:t>
            </a:r>
            <a:r>
              <a:rPr lang="en-US" sz="2200" u="heavy" dirty="0" err="1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9900CC"/>
                  </a:solidFill>
                </a:uFill>
                <a:cs typeface="Times New Roman" pitchFamily="18" charset="0"/>
              </a:rPr>
              <a:t>sella</a:t>
            </a:r>
            <a:r>
              <a:rPr lang="en-US" sz="22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9900CC"/>
                  </a:solidFill>
                </a:uFill>
                <a:cs typeface="Times New Roman" pitchFamily="18" charset="0"/>
              </a:rPr>
              <a:t> </a:t>
            </a:r>
            <a:r>
              <a:rPr lang="en-US" sz="2200" u="heavy" dirty="0" err="1" smtClean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9900CC"/>
                  </a:solidFill>
                </a:uFill>
                <a:cs typeface="Times New Roman" pitchFamily="18" charset="0"/>
              </a:rPr>
              <a:t>turcica</a:t>
            </a:r>
            <a:r>
              <a:rPr 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(</a:t>
            </a:r>
            <a:r>
              <a:rPr lang="ar-SA" sz="1400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سرج الحصان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)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/>
            </a:r>
            <a:br>
              <a:rPr lang="en-US" sz="1400" dirty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</a:b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(</a:t>
            </a:r>
            <a:r>
              <a:rPr lang="en-US" sz="2200" b="1" dirty="0" err="1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hypophyseal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fossa </a:t>
            </a:r>
            <a:r>
              <a:rPr lang="en-US" sz="2200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just below the </a:t>
            </a:r>
            <a:br>
              <a:rPr lang="en-US" sz="2200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</a:br>
            <a:r>
              <a:rPr lang="en-US" sz="2200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hypothalamus</a:t>
            </a:r>
            <a:r>
              <a:rPr 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)</a:t>
            </a:r>
            <a:r>
              <a:rPr 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of the </a:t>
            </a:r>
            <a:r>
              <a:rPr lang="en-US" sz="2200" u="heavy" dirty="0" smtClean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body </a:t>
            </a:r>
            <a:r>
              <a:rPr lang="en-US" sz="22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of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sphenoid</a:t>
            </a:r>
          </a:p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rgbClr val="C00000"/>
                </a:solidFill>
                <a:cs typeface="Times New Roman" pitchFamily="18" charset="0"/>
              </a:rPr>
              <a:t>It lies between </a:t>
            </a:r>
            <a:r>
              <a:rPr lang="en-US" sz="2200" u="heavy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optic chiasma</a:t>
            </a:r>
            <a:r>
              <a:rPr lang="en-US" sz="2200" dirty="0">
                <a:solidFill>
                  <a:srgbClr val="C00000"/>
                </a:solidFill>
                <a:cs typeface="Times New Roman" pitchFamily="18" charset="0"/>
              </a:rPr>
              <a:t> (anteriorly) </a:t>
            </a:r>
            <a:br>
              <a:rPr lang="en-US" sz="2200" dirty="0">
                <a:solidFill>
                  <a:srgbClr val="C00000"/>
                </a:solidFill>
                <a:cs typeface="Times New Roman" pitchFamily="18" charset="0"/>
              </a:rPr>
            </a:br>
            <a:r>
              <a:rPr lang="en-US" sz="2200" dirty="0">
                <a:solidFill>
                  <a:srgbClr val="C00000"/>
                </a:solidFill>
                <a:cs typeface="Times New Roman" pitchFamily="18" charset="0"/>
              </a:rPr>
              <a:t>&amp; </a:t>
            </a:r>
            <a:r>
              <a:rPr lang="en-US" sz="2200" u="heavy" dirty="0" err="1">
                <a:solidFill>
                  <a:srgbClr val="C00000"/>
                </a:solidFill>
                <a:uFill>
                  <a:solidFill>
                    <a:srgbClr val="FF66CC"/>
                  </a:solidFill>
                </a:uFill>
                <a:cs typeface="Times New Roman" pitchFamily="18" charset="0"/>
              </a:rPr>
              <a:t>mamillary</a:t>
            </a:r>
            <a:r>
              <a:rPr lang="en-US" sz="2200" u="heavy" dirty="0">
                <a:solidFill>
                  <a:srgbClr val="C00000"/>
                </a:solidFill>
                <a:uFill>
                  <a:solidFill>
                    <a:srgbClr val="FF66CC"/>
                  </a:solidFill>
                </a:uFill>
                <a:cs typeface="Times New Roman" pitchFamily="18" charset="0"/>
              </a:rPr>
              <a:t> </a:t>
            </a:r>
            <a:r>
              <a:rPr lang="en-US" sz="2200" u="heavy" dirty="0" smtClean="0">
                <a:solidFill>
                  <a:srgbClr val="C00000"/>
                </a:solidFill>
                <a:uFill>
                  <a:solidFill>
                    <a:srgbClr val="FF66CC"/>
                  </a:solidFill>
                </a:uFill>
                <a:cs typeface="Times New Roman" pitchFamily="18" charset="0"/>
              </a:rPr>
              <a:t>bodies</a:t>
            </a:r>
            <a:r>
              <a:rPr lang="en-US" sz="2200" dirty="0" smtClean="0">
                <a:solidFill>
                  <a:srgbClr val="C00000"/>
                </a:solidFill>
                <a:cs typeface="Times New Roman" pitchFamily="18" charset="0"/>
              </a:rPr>
              <a:t>* (posteriorly)</a:t>
            </a:r>
            <a:r>
              <a:rPr lang="en-US" sz="2200" dirty="0">
                <a:solidFill>
                  <a:srgbClr val="C00000"/>
                </a:solidFill>
                <a:cs typeface="Times New Roman" pitchFamily="18" charset="0"/>
              </a:rPr>
              <a:t/>
            </a:r>
            <a:br>
              <a:rPr lang="en-US" sz="2200" dirty="0">
                <a:solidFill>
                  <a:srgbClr val="C00000"/>
                </a:solidFill>
                <a:cs typeface="Times New Roman" pitchFamily="18" charset="0"/>
              </a:rPr>
            </a:br>
            <a:r>
              <a:rPr lang="en-US" sz="2200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*Part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of </a:t>
            </a:r>
            <a:r>
              <a:rPr lang="en-US" sz="2200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hypothalamus</a:t>
            </a:r>
            <a:endParaRPr lang="en-US" sz="2200" dirty="0">
              <a:solidFill>
                <a:schemeClr val="accent3">
                  <a:lumMod val="75000"/>
                </a:schemeClr>
              </a:solidFill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200" dirty="0">
              <a:solidFill>
                <a:srgbClr val="C00000"/>
              </a:solidFill>
              <a:cs typeface="Times New Roman" pitchFamily="18" charset="0"/>
            </a:endParaRPr>
          </a:p>
          <a:p>
            <a:pPr marL="360000" indent="-3600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cs typeface="Times New Roman" pitchFamily="18" charset="0"/>
              </a:rPr>
              <a:t>The gland is subdivided into:</a:t>
            </a:r>
          </a:p>
          <a:p>
            <a:pPr marL="5400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u="heavy" dirty="0">
                <a:uFill>
                  <a:solidFill>
                    <a:srgbClr val="00B0F0"/>
                  </a:solidFill>
                </a:uFill>
                <a:cs typeface="Times New Roman" pitchFamily="18" charset="0"/>
              </a:rPr>
              <a:t>Anterior Lobe</a:t>
            </a:r>
            <a:r>
              <a:rPr lang="en-US" sz="2200" dirty="0">
                <a:cs typeface="Times New Roman" pitchFamily="18" charset="0"/>
              </a:rPr>
              <a:t> (Adenohypophysis): </a:t>
            </a:r>
            <a:r>
              <a:rPr lang="en-US" sz="2200" dirty="0" smtClean="0">
                <a:cs typeface="Times New Roman" pitchFamily="18" charset="0"/>
              </a:rPr>
              <a:t>it </a:t>
            </a:r>
            <a:r>
              <a:rPr lang="en-US" sz="2200" dirty="0">
                <a:cs typeface="Times New Roman" pitchFamily="18" charset="0"/>
              </a:rPr>
              <a:t>is the </a:t>
            </a:r>
            <a:r>
              <a:rPr lang="en-US" sz="2200" b="1" dirty="0" smtClean="0">
                <a:cs typeface="Times New Roman" pitchFamily="18" charset="0"/>
              </a:rPr>
              <a:t>true </a:t>
            </a:r>
            <a:r>
              <a:rPr lang="en-US" sz="2200" b="1" dirty="0">
                <a:cs typeface="Times New Roman" pitchFamily="18" charset="0"/>
              </a:rPr>
              <a:t>gland</a:t>
            </a:r>
            <a:r>
              <a:rPr lang="en-US" sz="2200" dirty="0">
                <a:cs typeface="Times New Roman" pitchFamily="18" charset="0"/>
              </a:rPr>
              <a:t>, </a:t>
            </a:r>
            <a:r>
              <a:rPr lang="en-US" sz="2200" b="1" dirty="0">
                <a:solidFill>
                  <a:srgbClr val="C00000"/>
                </a:solidFill>
                <a:cs typeface="Times New Roman" pitchFamily="18" charset="0"/>
              </a:rPr>
              <a:t>secretes </a:t>
            </a:r>
            <a:r>
              <a:rPr lang="en-US" sz="2200" b="1" dirty="0" smtClean="0">
                <a:solidFill>
                  <a:srgbClr val="C00000"/>
                </a:solidFill>
                <a:cs typeface="Times New Roman" pitchFamily="18" charset="0"/>
              </a:rPr>
              <a:t>hormones</a:t>
            </a:r>
            <a:endParaRPr lang="en-US" sz="2200" dirty="0">
              <a:cs typeface="Times New Roman" pitchFamily="18" charset="0"/>
            </a:endParaRPr>
          </a:p>
          <a:p>
            <a:pPr marL="5400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u="heavy" dirty="0"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Posterior Lobe</a:t>
            </a:r>
            <a:r>
              <a:rPr lang="en-US" sz="2200" dirty="0"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cs typeface="Times New Roman" pitchFamily="18" charset="0"/>
              </a:rPr>
              <a:t>(Neurohypophysis): connected to hypothalamus through </a:t>
            </a:r>
            <a:r>
              <a:rPr lang="en-US" sz="2200" u="sng" dirty="0" err="1">
                <a:uFill>
                  <a:solidFill>
                    <a:srgbClr val="B1898F"/>
                  </a:solidFill>
                </a:uFill>
                <a:cs typeface="Times New Roman" pitchFamily="18" charset="0"/>
              </a:rPr>
              <a:t>hypothalamo-hypophyseal</a:t>
            </a:r>
            <a:r>
              <a:rPr lang="en-US" sz="2200" u="sng" dirty="0">
                <a:uFill>
                  <a:solidFill>
                    <a:srgbClr val="B1898F"/>
                  </a:solidFill>
                </a:uFill>
                <a:cs typeface="Times New Roman" pitchFamily="18" charset="0"/>
              </a:rPr>
              <a:t> tract </a:t>
            </a:r>
            <a:r>
              <a:rPr lang="en-US" sz="2200" dirty="0">
                <a:cs typeface="Times New Roman" pitchFamily="18" charset="0"/>
              </a:rPr>
              <a:t>(which passes through the stalk or infundibulum),</a:t>
            </a:r>
            <a:r>
              <a:rPr lang="en-US" sz="2200" dirty="0">
                <a:solidFill>
                  <a:srgbClr val="FF33CC"/>
                </a:solidFill>
                <a:cs typeface="Times New Roman" pitchFamily="18" charset="0"/>
              </a:rPr>
              <a:t> </a:t>
            </a:r>
            <a:r>
              <a:rPr lang="en-US" sz="2200" b="1" dirty="0">
                <a:solidFill>
                  <a:srgbClr val="C00000"/>
                </a:solidFill>
                <a:cs typeface="Times New Roman" pitchFamily="18" charset="0"/>
              </a:rPr>
              <a:t>stores hormones </a:t>
            </a:r>
            <a:r>
              <a:rPr lang="en-US" sz="2200" u="sng" dirty="0">
                <a:cs typeface="Times New Roman" pitchFamily="18" charset="0"/>
              </a:rPr>
              <a:t>secreted by</a:t>
            </a:r>
            <a:r>
              <a:rPr lang="en-US" sz="2200" b="1" dirty="0">
                <a:cs typeface="Times New Roman" pitchFamily="18" charset="0"/>
              </a:rPr>
              <a:t> hypothalamic </a:t>
            </a:r>
            <a:r>
              <a:rPr lang="en-US" sz="2200" b="1" dirty="0" smtClean="0">
                <a:cs typeface="Times New Roman" pitchFamily="18" charset="0"/>
              </a:rPr>
              <a:t>nuclei</a:t>
            </a:r>
            <a:endParaRPr lang="en-US" sz="2200" dirty="0">
              <a:cs typeface="Times New Roman" pitchFamily="18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C74828DE-3A9C-49BC-8CB0-5D8734510974}"/>
              </a:ext>
            </a:extLst>
          </p:cNvPr>
          <p:cNvGrpSpPr/>
          <p:nvPr/>
        </p:nvGrpSpPr>
        <p:grpSpPr>
          <a:xfrm>
            <a:off x="11030465" y="5135539"/>
            <a:ext cx="702698" cy="720390"/>
            <a:chOff x="6577246" y="353560"/>
            <a:chExt cx="702698" cy="720390"/>
          </a:xfrm>
        </p:grpSpPr>
        <p:pic>
          <p:nvPicPr>
            <p:cNvPr id="29" name="Picture 2" descr="Image result for youtube">
              <a:hlinkClick r:id="rId5"/>
              <a:extLst>
                <a:ext uri="{FF2B5EF4-FFF2-40B4-BE49-F238E27FC236}">
                  <a16:creationId xmlns:a16="http://schemas.microsoft.com/office/drawing/2014/main" xmlns="" id="{E6B97A0F-2ACB-44AA-B779-1DC9C9123D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EC38EE72-E99B-44F7-BFC6-92BA5110F83E}"/>
                </a:ext>
              </a:extLst>
            </p:cNvPr>
            <p:cNvSpPr txBox="1"/>
            <p:nvPr/>
          </p:nvSpPr>
          <p:spPr>
            <a:xfrm>
              <a:off x="6577246" y="766173"/>
              <a:ext cx="598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02:00</a:t>
              </a:r>
              <a:endParaRPr lang="en-GB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088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E275B524-AB1A-46EB-8E4F-6490C0F18846}"/>
              </a:ext>
            </a:extLst>
          </p:cNvPr>
          <p:cNvGrpSpPr/>
          <p:nvPr/>
        </p:nvGrpSpPr>
        <p:grpSpPr>
          <a:xfrm>
            <a:off x="8327027" y="984450"/>
            <a:ext cx="3621122" cy="3180334"/>
            <a:chOff x="7477932" y="1477436"/>
            <a:chExt cx="4401519" cy="4152682"/>
          </a:xfrm>
        </p:grpSpPr>
        <p:pic>
          <p:nvPicPr>
            <p:cNvPr id="23" name="Content Placeholder 8" descr="pituitary 6.jpg">
              <a:extLst>
                <a:ext uri="{FF2B5EF4-FFF2-40B4-BE49-F238E27FC236}">
                  <a16:creationId xmlns:a16="http://schemas.microsoft.com/office/drawing/2014/main" xmlns="" id="{AE51BEC2-555F-4AEF-AB46-F79189D1BF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203" r="1211" b="1098"/>
            <a:stretch/>
          </p:blipFill>
          <p:spPr>
            <a:xfrm>
              <a:off x="7477932" y="1477436"/>
              <a:ext cx="4401519" cy="4152682"/>
            </a:xfrm>
            <a:prstGeom prst="rect">
              <a:avLst/>
            </a:prstGeom>
          </p:spPr>
        </p:pic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xmlns="" id="{808D4025-0259-4625-AA10-52AA6D009C6C}"/>
                </a:ext>
              </a:extLst>
            </p:cNvPr>
            <p:cNvCxnSpPr/>
            <p:nvPr/>
          </p:nvCxnSpPr>
          <p:spPr>
            <a:xfrm>
              <a:off x="9556048" y="2596978"/>
              <a:ext cx="0" cy="626082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xmlns="" id="{C618ABA9-CDF2-47CD-8B74-7FA3B664D503}"/>
                </a:ext>
              </a:extLst>
            </p:cNvPr>
            <p:cNvSpPr/>
            <p:nvPr/>
          </p:nvSpPr>
          <p:spPr>
            <a:xfrm>
              <a:off x="7870106" y="2979379"/>
              <a:ext cx="3456377" cy="487362"/>
            </a:xfrm>
            <a:custGeom>
              <a:avLst/>
              <a:gdLst>
                <a:gd name="connsiteX0" fmla="*/ 0 w 3779520"/>
                <a:gd name="connsiteY0" fmla="*/ 42186 h 488727"/>
                <a:gd name="connsiteX1" fmla="*/ 198120 w 3779520"/>
                <a:gd name="connsiteY1" fmla="*/ 57426 h 488727"/>
                <a:gd name="connsiteX2" fmla="*/ 243840 w 3779520"/>
                <a:gd name="connsiteY2" fmla="*/ 42186 h 488727"/>
                <a:gd name="connsiteX3" fmla="*/ 350520 w 3779520"/>
                <a:gd name="connsiteY3" fmla="*/ 57426 h 488727"/>
                <a:gd name="connsiteX4" fmla="*/ 883920 w 3779520"/>
                <a:gd name="connsiteY4" fmla="*/ 72666 h 488727"/>
                <a:gd name="connsiteX5" fmla="*/ 1005840 w 3779520"/>
                <a:gd name="connsiteY5" fmla="*/ 87906 h 488727"/>
                <a:gd name="connsiteX6" fmla="*/ 1691640 w 3779520"/>
                <a:gd name="connsiteY6" fmla="*/ 118386 h 488727"/>
                <a:gd name="connsiteX7" fmla="*/ 1447800 w 3779520"/>
                <a:gd name="connsiteY7" fmla="*/ 133626 h 488727"/>
                <a:gd name="connsiteX8" fmla="*/ 1310640 w 3779520"/>
                <a:gd name="connsiteY8" fmla="*/ 194586 h 488727"/>
                <a:gd name="connsiteX9" fmla="*/ 1264920 w 3779520"/>
                <a:gd name="connsiteY9" fmla="*/ 286026 h 488727"/>
                <a:gd name="connsiteX10" fmla="*/ 1280160 w 3779520"/>
                <a:gd name="connsiteY10" fmla="*/ 453666 h 488727"/>
                <a:gd name="connsiteX11" fmla="*/ 1325880 w 3779520"/>
                <a:gd name="connsiteY11" fmla="*/ 468906 h 488727"/>
                <a:gd name="connsiteX12" fmla="*/ 1722120 w 3779520"/>
                <a:gd name="connsiteY12" fmla="*/ 484146 h 488727"/>
                <a:gd name="connsiteX13" fmla="*/ 2423160 w 3779520"/>
                <a:gd name="connsiteY13" fmla="*/ 468906 h 488727"/>
                <a:gd name="connsiteX14" fmla="*/ 2438400 w 3779520"/>
                <a:gd name="connsiteY14" fmla="*/ 423186 h 488727"/>
                <a:gd name="connsiteX15" fmla="*/ 2484120 w 3779520"/>
                <a:gd name="connsiteY15" fmla="*/ 407946 h 488727"/>
                <a:gd name="connsiteX16" fmla="*/ 2499360 w 3779520"/>
                <a:gd name="connsiteY16" fmla="*/ 362226 h 488727"/>
                <a:gd name="connsiteX17" fmla="*/ 2438400 w 3779520"/>
                <a:gd name="connsiteY17" fmla="*/ 286026 h 488727"/>
                <a:gd name="connsiteX18" fmla="*/ 2392680 w 3779520"/>
                <a:gd name="connsiteY18" fmla="*/ 240306 h 488727"/>
                <a:gd name="connsiteX19" fmla="*/ 2377440 w 3779520"/>
                <a:gd name="connsiteY19" fmla="*/ 194586 h 488727"/>
                <a:gd name="connsiteX20" fmla="*/ 2331720 w 3779520"/>
                <a:gd name="connsiteY20" fmla="*/ 164106 h 488727"/>
                <a:gd name="connsiteX21" fmla="*/ 2133600 w 3779520"/>
                <a:gd name="connsiteY21" fmla="*/ 133626 h 488727"/>
                <a:gd name="connsiteX22" fmla="*/ 2042160 w 3779520"/>
                <a:gd name="connsiteY22" fmla="*/ 103146 h 488727"/>
                <a:gd name="connsiteX23" fmla="*/ 2926080 w 3779520"/>
                <a:gd name="connsiteY23" fmla="*/ 72666 h 488727"/>
                <a:gd name="connsiteX24" fmla="*/ 3779520 w 3779520"/>
                <a:gd name="connsiteY24" fmla="*/ 72666 h 48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779520" h="488727">
                  <a:moveTo>
                    <a:pt x="0" y="42186"/>
                  </a:moveTo>
                  <a:cubicBezTo>
                    <a:pt x="66040" y="47266"/>
                    <a:pt x="131885" y="57426"/>
                    <a:pt x="198120" y="57426"/>
                  </a:cubicBezTo>
                  <a:cubicBezTo>
                    <a:pt x="214184" y="57426"/>
                    <a:pt x="227776" y="42186"/>
                    <a:pt x="243840" y="42186"/>
                  </a:cubicBezTo>
                  <a:cubicBezTo>
                    <a:pt x="279761" y="42186"/>
                    <a:pt x="314640" y="55717"/>
                    <a:pt x="350520" y="57426"/>
                  </a:cubicBezTo>
                  <a:cubicBezTo>
                    <a:pt x="528191" y="65887"/>
                    <a:pt x="706120" y="67586"/>
                    <a:pt x="883920" y="72666"/>
                  </a:cubicBezTo>
                  <a:cubicBezTo>
                    <a:pt x="924560" y="77746"/>
                    <a:pt x="964922" y="86127"/>
                    <a:pt x="1005840" y="87906"/>
                  </a:cubicBezTo>
                  <a:lnTo>
                    <a:pt x="1691640" y="118386"/>
                  </a:lnTo>
                  <a:cubicBezTo>
                    <a:pt x="1578184" y="194023"/>
                    <a:pt x="1709837" y="119835"/>
                    <a:pt x="1447800" y="133626"/>
                  </a:cubicBezTo>
                  <a:cubicBezTo>
                    <a:pt x="1388728" y="136735"/>
                    <a:pt x="1354734" y="165190"/>
                    <a:pt x="1310640" y="194586"/>
                  </a:cubicBezTo>
                  <a:cubicBezTo>
                    <a:pt x="1295229" y="217702"/>
                    <a:pt x="1264920" y="254478"/>
                    <a:pt x="1264920" y="286026"/>
                  </a:cubicBezTo>
                  <a:cubicBezTo>
                    <a:pt x="1264920" y="342136"/>
                    <a:pt x="1262416" y="400435"/>
                    <a:pt x="1280160" y="453666"/>
                  </a:cubicBezTo>
                  <a:cubicBezTo>
                    <a:pt x="1285240" y="468906"/>
                    <a:pt x="1309854" y="467801"/>
                    <a:pt x="1325880" y="468906"/>
                  </a:cubicBezTo>
                  <a:cubicBezTo>
                    <a:pt x="1457744" y="478000"/>
                    <a:pt x="1590040" y="479066"/>
                    <a:pt x="1722120" y="484146"/>
                  </a:cubicBezTo>
                  <a:cubicBezTo>
                    <a:pt x="1955800" y="479066"/>
                    <a:pt x="2190267" y="488727"/>
                    <a:pt x="2423160" y="468906"/>
                  </a:cubicBezTo>
                  <a:cubicBezTo>
                    <a:pt x="2439167" y="467544"/>
                    <a:pt x="2427041" y="434545"/>
                    <a:pt x="2438400" y="423186"/>
                  </a:cubicBezTo>
                  <a:cubicBezTo>
                    <a:pt x="2449759" y="411827"/>
                    <a:pt x="2468880" y="413026"/>
                    <a:pt x="2484120" y="407946"/>
                  </a:cubicBezTo>
                  <a:cubicBezTo>
                    <a:pt x="2489200" y="392706"/>
                    <a:pt x="2499360" y="378290"/>
                    <a:pt x="2499360" y="362226"/>
                  </a:cubicBezTo>
                  <a:cubicBezTo>
                    <a:pt x="2499360" y="308019"/>
                    <a:pt x="2473506" y="315281"/>
                    <a:pt x="2438400" y="286026"/>
                  </a:cubicBezTo>
                  <a:cubicBezTo>
                    <a:pt x="2421843" y="272228"/>
                    <a:pt x="2407920" y="255546"/>
                    <a:pt x="2392680" y="240306"/>
                  </a:cubicBezTo>
                  <a:cubicBezTo>
                    <a:pt x="2387600" y="225066"/>
                    <a:pt x="2387475" y="207130"/>
                    <a:pt x="2377440" y="194586"/>
                  </a:cubicBezTo>
                  <a:cubicBezTo>
                    <a:pt x="2365998" y="180283"/>
                    <a:pt x="2348555" y="171321"/>
                    <a:pt x="2331720" y="164106"/>
                  </a:cubicBezTo>
                  <a:cubicBezTo>
                    <a:pt x="2285525" y="144308"/>
                    <a:pt x="2161135" y="136685"/>
                    <a:pt x="2133600" y="133626"/>
                  </a:cubicBezTo>
                  <a:cubicBezTo>
                    <a:pt x="2103120" y="123466"/>
                    <a:pt x="2011680" y="113306"/>
                    <a:pt x="2042160" y="103146"/>
                  </a:cubicBezTo>
                  <a:cubicBezTo>
                    <a:pt x="2351597" y="0"/>
                    <a:pt x="2095979" y="80144"/>
                    <a:pt x="2926080" y="72666"/>
                  </a:cubicBezTo>
                  <a:lnTo>
                    <a:pt x="3779520" y="72666"/>
                  </a:ln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A7529960-5CD2-41F0-AFE1-E50AE5A29991}"/>
                </a:ext>
              </a:extLst>
            </p:cNvPr>
            <p:cNvSpPr/>
            <p:nvPr/>
          </p:nvSpPr>
          <p:spPr>
            <a:xfrm>
              <a:off x="8393502" y="2242868"/>
              <a:ext cx="1345721" cy="250166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594AC8E5-698D-46C3-9A6B-47E2CC1C4207}"/>
                </a:ext>
              </a:extLst>
            </p:cNvPr>
            <p:cNvSpPr/>
            <p:nvPr/>
          </p:nvSpPr>
          <p:spPr>
            <a:xfrm>
              <a:off x="8562879" y="4656523"/>
              <a:ext cx="2079721" cy="182177"/>
            </a:xfrm>
            <a:prstGeom prst="rect">
              <a:avLst/>
            </a:prstGeom>
            <a:noFill/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xmlns="" id="{ABB5F756-A4F1-4561-9375-C637614C9E2B}"/>
                </a:ext>
              </a:extLst>
            </p:cNvPr>
            <p:cNvSpPr/>
            <p:nvPr/>
          </p:nvSpPr>
          <p:spPr>
            <a:xfrm>
              <a:off x="8638830" y="4968684"/>
              <a:ext cx="1834437" cy="187516"/>
            </a:xfrm>
            <a:prstGeom prst="rect">
              <a:avLst/>
            </a:prstGeom>
            <a:noFill/>
            <a:ln w="28575">
              <a:solidFill>
                <a:srgbClr val="FF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xmlns="" id="{748BEBE8-CECA-476E-9A5D-0CCEF9D8E838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Pituitary Gland</a:t>
            </a:r>
          </a:p>
          <a:p>
            <a:r>
              <a:rPr lang="en-US" sz="3200" b="1" dirty="0"/>
              <a:t>Relations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xmlns="" id="{DFA218AF-5776-4848-B703-EEFA91BA90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084461"/>
              </p:ext>
            </p:extLst>
          </p:nvPr>
        </p:nvGraphicFramePr>
        <p:xfrm>
          <a:off x="738647" y="1465006"/>
          <a:ext cx="7470171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637">
                  <a:extLst>
                    <a:ext uri="{9D8B030D-6E8A-4147-A177-3AD203B41FA5}">
                      <a16:colId xmlns:a16="http://schemas.microsoft.com/office/drawing/2014/main" xmlns="" val="2913223862"/>
                    </a:ext>
                  </a:extLst>
                </a:gridCol>
                <a:gridCol w="6250534">
                  <a:extLst>
                    <a:ext uri="{9D8B030D-6E8A-4147-A177-3AD203B41FA5}">
                      <a16:colId xmlns:a16="http://schemas.microsoft.com/office/drawing/2014/main" xmlns="" val="1557667245"/>
                    </a:ext>
                  </a:extLst>
                </a:gridCol>
              </a:tblGrid>
              <a:tr h="308057"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u="heavy" kern="1200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Superior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900" u="heavy" baseline="0" dirty="0" err="1">
                          <a:solidFill>
                            <a:schemeClr val="tx1"/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  <a:latin typeface="+mn-lt"/>
                        </a:rPr>
                        <a:t>Diaphragma</a:t>
                      </a:r>
                      <a:r>
                        <a:rPr lang="en-US" altLang="en-US" sz="19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  <a:latin typeface="+mn-lt"/>
                        </a:rPr>
                        <a:t> sellae</a:t>
                      </a:r>
                      <a:r>
                        <a:rPr lang="en-US" altLang="en-US" sz="19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: A </a:t>
                      </a:r>
                      <a:r>
                        <a:rPr lang="en-US" altLang="en-US" sz="19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fold of dura mater </a:t>
                      </a:r>
                      <a:r>
                        <a:rPr lang="en-US" altLang="en-US" sz="1900" b="0" u="heavy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covers</a:t>
                      </a:r>
                      <a:r>
                        <a:rPr lang="en-US" altLang="en-US" sz="19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 the pituitary gland 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9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Has an opening for passage of </a:t>
                      </a:r>
                      <a:r>
                        <a:rPr lang="en-US" altLang="en-US" sz="19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3">
                                <a:lumMod val="75000"/>
                              </a:schemeClr>
                            </a:solidFill>
                          </a:uFill>
                          <a:latin typeface="+mn-lt"/>
                        </a:rPr>
                        <a:t>infundibulum</a:t>
                      </a:r>
                      <a:r>
                        <a:rPr lang="en-US" altLang="en-US" sz="19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 (pituitary </a:t>
                      </a:r>
                      <a:r>
                        <a:rPr lang="en-US" altLang="en-US" sz="1900" u="none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stalk) </a:t>
                      </a:r>
                      <a:r>
                        <a:rPr lang="en-US" altLang="en-US" sz="1900" u="heavy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connecting</a:t>
                      </a:r>
                      <a:r>
                        <a:rPr lang="en-US" altLang="en-US" sz="19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 the </a:t>
                      </a:r>
                      <a:r>
                        <a:rPr lang="en-US" altLang="en-US" sz="1900" b="1" u="none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posterior lobe of gland</a:t>
                      </a:r>
                      <a:r>
                        <a:rPr lang="en-US" altLang="en-US" sz="1900" u="none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en-US" sz="19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to </a:t>
                      </a:r>
                      <a:r>
                        <a:rPr lang="en-US" altLang="en-US" sz="19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hypothalamus</a:t>
                      </a:r>
                      <a:endParaRPr lang="en-US" sz="1900" b="1" u="none" baseline="0" dirty="0">
                        <a:solidFill>
                          <a:schemeClr val="tx1"/>
                        </a:solidFill>
                        <a:uFill>
                          <a:solidFill>
                            <a:srgbClr val="00B0F0"/>
                          </a:solidFill>
                        </a:u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02888962"/>
                  </a:ext>
                </a:extLst>
              </a:tr>
              <a:tr h="174119"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Inferior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9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2"/>
                            </a:solidFill>
                          </a:uFill>
                          <a:latin typeface="+mn-lt"/>
                        </a:rPr>
                        <a:t>Sphenoidal air sinuses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57371605"/>
                  </a:ext>
                </a:extLst>
              </a:tr>
              <a:tr h="174119"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Lateral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9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Cavernous </a:t>
                      </a:r>
                      <a:r>
                        <a:rPr lang="en-US" altLang="en-US" sz="1900" u="heavy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sinuses</a:t>
                      </a:r>
                      <a:r>
                        <a:rPr lang="en-US" altLang="en-US" sz="1900" u="none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*</a:t>
                      </a:r>
                      <a:endParaRPr lang="en-US" altLang="en-US" sz="1900" u="none" baseline="0" dirty="0">
                        <a:solidFill>
                          <a:schemeClr val="tx1"/>
                        </a:solidFill>
                        <a:uFill>
                          <a:solidFill>
                            <a:srgbClr val="FF66CC"/>
                          </a:solidFill>
                        </a:u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46036938"/>
                  </a:ext>
                </a:extLst>
              </a:tr>
            </a:tbl>
          </a:graphicData>
        </a:graphic>
      </p:graphicFrame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8ABF4C84-1A0B-43C8-9562-D775D1DDEA64}"/>
              </a:ext>
            </a:extLst>
          </p:cNvPr>
          <p:cNvGrpSpPr/>
          <p:nvPr/>
        </p:nvGrpSpPr>
        <p:grpSpPr>
          <a:xfrm>
            <a:off x="7906043" y="4494910"/>
            <a:ext cx="1844933" cy="1712865"/>
            <a:chOff x="1063676" y="4944823"/>
            <a:chExt cx="2258523" cy="1771499"/>
          </a:xfrm>
        </p:grpSpPr>
        <p:pic>
          <p:nvPicPr>
            <p:cNvPr id="35" name="Picture 4" descr="Image result for infundibulum pituitary">
              <a:extLst>
                <a:ext uri="{FF2B5EF4-FFF2-40B4-BE49-F238E27FC236}">
                  <a16:creationId xmlns:a16="http://schemas.microsoft.com/office/drawing/2014/main" xmlns="" id="{879002FF-89DF-4F5F-93DD-9F2906DC4F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3676" y="4944823"/>
              <a:ext cx="2258523" cy="1693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B78A4372-014E-4320-B201-550DB05E85D8}"/>
                </a:ext>
              </a:extLst>
            </p:cNvPr>
            <p:cNvSpPr txBox="1"/>
            <p:nvPr/>
          </p:nvSpPr>
          <p:spPr>
            <a:xfrm>
              <a:off x="1063676" y="6377768"/>
              <a:ext cx="6126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xmlns="" id="{2C42B02B-3BC2-4823-9877-FDEE768677C5}"/>
                </a:ext>
              </a:extLst>
            </p:cNvPr>
            <p:cNvSpPr/>
            <p:nvPr/>
          </p:nvSpPr>
          <p:spPr>
            <a:xfrm>
              <a:off x="2510971" y="5742870"/>
              <a:ext cx="599978" cy="141096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573A8E8B-F141-41D6-8C76-79F3D0FE37C7}"/>
              </a:ext>
            </a:extLst>
          </p:cNvPr>
          <p:cNvGrpSpPr/>
          <p:nvPr/>
        </p:nvGrpSpPr>
        <p:grpSpPr>
          <a:xfrm>
            <a:off x="9776550" y="4597131"/>
            <a:ext cx="2301408" cy="1693889"/>
            <a:chOff x="3886756" y="4989445"/>
            <a:chExt cx="3181630" cy="1786511"/>
          </a:xfrm>
        </p:grpSpPr>
        <p:pic>
          <p:nvPicPr>
            <p:cNvPr id="39" name="Picture 6" descr="Image result for sphenoidal air sinus">
              <a:extLst>
                <a:ext uri="{FF2B5EF4-FFF2-40B4-BE49-F238E27FC236}">
                  <a16:creationId xmlns:a16="http://schemas.microsoft.com/office/drawing/2014/main" xmlns="" id="{9F93E601-1801-4CBA-964B-13DC2D3BC8D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842" b="9172"/>
            <a:stretch/>
          </p:blipFill>
          <p:spPr bwMode="auto">
            <a:xfrm>
              <a:off x="3886756" y="4989445"/>
              <a:ext cx="3181630" cy="1693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7C2705FA-40FE-444A-ADC6-A14A5D7802D6}"/>
                </a:ext>
              </a:extLst>
            </p:cNvPr>
            <p:cNvSpPr txBox="1"/>
            <p:nvPr/>
          </p:nvSpPr>
          <p:spPr>
            <a:xfrm>
              <a:off x="5477571" y="6437402"/>
              <a:ext cx="6126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xmlns="" id="{AD207652-C0CB-4F6A-8ACE-118899853059}"/>
                </a:ext>
              </a:extLst>
            </p:cNvPr>
            <p:cNvSpPr/>
            <p:nvPr/>
          </p:nvSpPr>
          <p:spPr>
            <a:xfrm>
              <a:off x="5028422" y="5836391"/>
              <a:ext cx="612668" cy="246357"/>
            </a:xfrm>
            <a:prstGeom prst="rect">
              <a:avLst/>
            </a:prstGeom>
            <a:noFill/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CB5C1D81-3F55-4F1D-A4C0-A3E8630D76C5}"/>
              </a:ext>
            </a:extLst>
          </p:cNvPr>
          <p:cNvSpPr txBox="1"/>
          <p:nvPr/>
        </p:nvSpPr>
        <p:spPr>
          <a:xfrm>
            <a:off x="738647" y="3583318"/>
            <a:ext cx="71418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92D050"/>
                </a:solidFill>
                <a:latin typeface="+mn-lt"/>
              </a:rPr>
              <a:t>*2 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structures are present in the </a:t>
            </a:r>
            <a:r>
              <a:rPr lang="en-GB" u="sng" dirty="0" smtClean="0">
                <a:solidFill>
                  <a:srgbClr val="92D050"/>
                </a:solidFill>
                <a:latin typeface="+mn-lt"/>
              </a:rPr>
              <a:t>floor</a:t>
            </a:r>
            <a:r>
              <a:rPr lang="en-GB" dirty="0" smtClean="0">
                <a:solidFill>
                  <a:srgbClr val="92D050"/>
                </a:solidFill>
                <a:latin typeface="+mn-lt"/>
              </a:rPr>
              <a:t> of cavernous 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sinus: </a:t>
            </a:r>
            <a:r>
              <a:rPr lang="en-GB" dirty="0" smtClean="0">
                <a:solidFill>
                  <a:srgbClr val="92D050"/>
                </a:solidFill>
                <a:latin typeface="+mn-lt"/>
              </a:rPr>
              <a:t/>
            </a:r>
            <a:br>
              <a:rPr lang="en-GB" dirty="0" smtClean="0">
                <a:solidFill>
                  <a:srgbClr val="92D050"/>
                </a:solidFill>
                <a:latin typeface="+mn-lt"/>
              </a:rPr>
            </a:br>
            <a:r>
              <a:rPr lang="en-GB" dirty="0" smtClean="0">
                <a:solidFill>
                  <a:srgbClr val="92D050"/>
                </a:solidFill>
                <a:latin typeface="+mn-lt"/>
              </a:rPr>
              <a:t>1) </a:t>
            </a:r>
            <a:r>
              <a:rPr lang="en-GB" dirty="0" err="1" smtClean="0">
                <a:solidFill>
                  <a:srgbClr val="92D050"/>
                </a:solidFill>
                <a:latin typeface="+mn-lt"/>
              </a:rPr>
              <a:t>Abducens</a:t>
            </a:r>
            <a:r>
              <a:rPr lang="en-GB" dirty="0" smtClean="0">
                <a:solidFill>
                  <a:srgbClr val="92D050"/>
                </a:solidFill>
                <a:latin typeface="+mn-lt"/>
              </a:rPr>
              <a:t> nerve        2) Internal carotid artery</a:t>
            </a:r>
            <a:br>
              <a:rPr lang="en-GB" dirty="0" smtClean="0">
                <a:solidFill>
                  <a:srgbClr val="92D050"/>
                </a:solidFill>
                <a:latin typeface="+mn-lt"/>
              </a:rPr>
            </a:br>
            <a:r>
              <a:rPr lang="en-GB" dirty="0" smtClean="0">
                <a:solidFill>
                  <a:srgbClr val="92D050"/>
                </a:solidFill>
                <a:latin typeface="+mn-lt"/>
              </a:rPr>
              <a:t>Other cranial </a:t>
            </a:r>
            <a:r>
              <a:rPr lang="en-GB" dirty="0">
                <a:solidFill>
                  <a:srgbClr val="92D050"/>
                </a:solidFill>
              </a:rPr>
              <a:t>nerves are present in the </a:t>
            </a:r>
            <a:r>
              <a:rPr lang="en-GB" u="sng" dirty="0" smtClean="0">
                <a:solidFill>
                  <a:srgbClr val="92D050"/>
                </a:solidFill>
              </a:rPr>
              <a:t>lateral wall</a:t>
            </a:r>
            <a:r>
              <a:rPr lang="en-GB" dirty="0" smtClean="0">
                <a:solidFill>
                  <a:srgbClr val="92D050"/>
                </a:solidFill>
              </a:rPr>
              <a:t> of </a:t>
            </a:r>
            <a:r>
              <a:rPr lang="en-GB" dirty="0">
                <a:solidFill>
                  <a:srgbClr val="92D050"/>
                </a:solidFill>
              </a:rPr>
              <a:t>cavernous </a:t>
            </a:r>
            <a:r>
              <a:rPr lang="en-GB" dirty="0" smtClean="0">
                <a:solidFill>
                  <a:srgbClr val="92D050"/>
                </a:solidFill>
              </a:rPr>
              <a:t>sinus</a:t>
            </a:r>
            <a:endParaRPr lang="en-GB" dirty="0">
              <a:solidFill>
                <a:srgbClr val="92D050"/>
              </a:solidFill>
              <a:latin typeface="+mn-lt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xmlns="" id="{59C3963E-D3B3-431B-B6B1-98CC3F7EA65B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+mj-lt"/>
              </a:rPr>
              <a:t>IMPORTANT</a:t>
            </a:r>
            <a:endParaRPr lang="en-GB" sz="1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10857472" y="1071661"/>
            <a:ext cx="1271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900" u="heavy" dirty="0">
                <a:uFill>
                  <a:solidFill>
                    <a:schemeClr val="accent3">
                      <a:lumMod val="75000"/>
                    </a:schemeClr>
                  </a:solidFill>
                </a:uFill>
              </a:rPr>
              <a:t>infundibulum</a:t>
            </a:r>
            <a:r>
              <a:rPr lang="en-US" altLang="en-US" sz="900" dirty="0">
                <a:uFill>
                  <a:solidFill>
                    <a:srgbClr val="92D050"/>
                  </a:solidFill>
                </a:uFill>
              </a:rPr>
              <a:t> </a:t>
            </a:r>
            <a:r>
              <a:rPr lang="en-US" altLang="en-US" sz="900" dirty="0" smtClean="0">
                <a:uFill>
                  <a:solidFill>
                    <a:srgbClr val="92D050"/>
                  </a:solidFill>
                </a:uFill>
              </a:rPr>
              <a:t/>
            </a:r>
            <a:br>
              <a:rPr lang="en-US" altLang="en-US" sz="900" dirty="0" smtClean="0">
                <a:uFill>
                  <a:solidFill>
                    <a:srgbClr val="92D050"/>
                  </a:solidFill>
                </a:uFill>
              </a:rPr>
            </a:br>
            <a:r>
              <a:rPr lang="en-US" altLang="en-US" sz="900" dirty="0" smtClean="0">
                <a:uFill>
                  <a:solidFill>
                    <a:srgbClr val="92D050"/>
                  </a:solidFill>
                </a:uFill>
              </a:rPr>
              <a:t>(pituitary\neural </a:t>
            </a:r>
            <a:r>
              <a:rPr lang="en-US" altLang="en-US" sz="900" dirty="0">
                <a:uFill>
                  <a:solidFill>
                    <a:srgbClr val="92D050"/>
                  </a:solidFill>
                </a:uFill>
              </a:rPr>
              <a:t>stalk) </a:t>
            </a:r>
            <a:endParaRPr lang="ar-SA" sz="900" dirty="0"/>
          </a:p>
        </p:txBody>
      </p:sp>
      <p:cxnSp>
        <p:nvCxnSpPr>
          <p:cNvPr id="4" name="رابط كسهم مستقيم 3"/>
          <p:cNvCxnSpPr/>
          <p:nvPr/>
        </p:nvCxnSpPr>
        <p:spPr>
          <a:xfrm flipH="1">
            <a:off x="10087336" y="1324249"/>
            <a:ext cx="878113" cy="736069"/>
          </a:xfrm>
          <a:prstGeom prst="straightConnector1">
            <a:avLst/>
          </a:prstGeom>
          <a:ln w="190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618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xmlns="" id="{C40C4956-F56E-45B0-A837-B18B1D3A4DD6}"/>
              </a:ext>
            </a:extLst>
          </p:cNvPr>
          <p:cNvGrpSpPr/>
          <p:nvPr/>
        </p:nvGrpSpPr>
        <p:grpSpPr>
          <a:xfrm>
            <a:off x="8963976" y="4196417"/>
            <a:ext cx="3215123" cy="2472819"/>
            <a:chOff x="8245462" y="3951111"/>
            <a:chExt cx="5077927" cy="2906889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xmlns="" id="{91CC931A-9973-4CF8-8508-007858CF93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19" r="12583" b="-941"/>
            <a:stretch/>
          </p:blipFill>
          <p:spPr>
            <a:xfrm>
              <a:off x="8245462" y="3951111"/>
              <a:ext cx="3331548" cy="2906889"/>
            </a:xfrm>
            <a:prstGeom prst="rect">
              <a:avLst/>
            </a:prstGeom>
          </p:spPr>
        </p:pic>
        <p:sp>
          <p:nvSpPr>
            <p:cNvPr id="46" name="TextBox 10">
              <a:extLst>
                <a:ext uri="{FF2B5EF4-FFF2-40B4-BE49-F238E27FC236}">
                  <a16:creationId xmlns:a16="http://schemas.microsoft.com/office/drawing/2014/main" xmlns="" id="{980C5106-8E41-4DC3-B65D-BB652D0268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06093" y="4487564"/>
              <a:ext cx="2717296" cy="7597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altLang="x-none" sz="1200" b="1" dirty="0">
                  <a:solidFill>
                    <a:srgbClr val="C00000"/>
                  </a:solidFill>
                  <a:latin typeface="+mn-lt"/>
                </a:rPr>
                <a:t>a hypothalamo-hypophyseal portal vessel</a:t>
              </a:r>
            </a:p>
          </p:txBody>
        </p: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xmlns="" id="{02DEC31F-C5A2-4AB3-9A02-C424D4DDC7FC}"/>
                </a:ext>
              </a:extLst>
            </p:cNvPr>
            <p:cNvCxnSpPr/>
            <p:nvPr/>
          </p:nvCxnSpPr>
          <p:spPr>
            <a:xfrm flipH="1">
              <a:off x="9358491" y="4852403"/>
              <a:ext cx="1484671" cy="462116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xmlns="" id="{748BEBE8-CECA-476E-9A5D-0CCEF9D8E838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Pituitary Gland</a:t>
            </a:r>
          </a:p>
          <a:p>
            <a:r>
              <a:rPr lang="en-US" sz="3200" b="1" dirty="0"/>
              <a:t>Blood supply &amp; Distribution of Arteries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xmlns="" id="{DFA218AF-5776-4848-B703-EEFA91BA90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789602"/>
              </p:ext>
            </p:extLst>
          </p:nvPr>
        </p:nvGraphicFramePr>
        <p:xfrm>
          <a:off x="738647" y="1465006"/>
          <a:ext cx="7768831" cy="4206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5637">
                  <a:extLst>
                    <a:ext uri="{9D8B030D-6E8A-4147-A177-3AD203B41FA5}">
                      <a16:colId xmlns:a16="http://schemas.microsoft.com/office/drawing/2014/main" xmlns="" val="2913223862"/>
                    </a:ext>
                  </a:extLst>
                </a:gridCol>
                <a:gridCol w="337472">
                  <a:extLst>
                    <a:ext uri="{9D8B030D-6E8A-4147-A177-3AD203B41FA5}">
                      <a16:colId xmlns:a16="http://schemas.microsoft.com/office/drawing/2014/main" xmlns="" val="1557667245"/>
                    </a:ext>
                  </a:extLst>
                </a:gridCol>
                <a:gridCol w="6165722">
                  <a:extLst>
                    <a:ext uri="{9D8B030D-6E8A-4147-A177-3AD203B41FA5}">
                      <a16:colId xmlns:a16="http://schemas.microsoft.com/office/drawing/2014/main" xmlns="" val="187770193"/>
                    </a:ext>
                  </a:extLst>
                </a:gridCol>
              </a:tblGrid>
              <a:tr h="308057">
                <a:tc gridSpan="3"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u="none" kern="1200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Blood supply </a:t>
                      </a:r>
                      <a:endParaRPr lang="en-US" sz="2000" u="none" baseline="0" dirty="0">
                        <a:solidFill>
                          <a:schemeClr val="tx1"/>
                        </a:solidFill>
                        <a:uFill>
                          <a:solidFill>
                            <a:srgbClr val="00B0F0"/>
                          </a:solidFill>
                        </a:uFill>
                        <a:latin typeface="+mn-lt"/>
                      </a:endParaRP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2000" u="none" baseline="0" dirty="0">
                        <a:solidFill>
                          <a:schemeClr val="tx1"/>
                        </a:solidFill>
                        <a:uFill>
                          <a:solidFill>
                            <a:srgbClr val="00B0F0"/>
                          </a:solidFill>
                        </a:uFill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endParaRPr lang="en-US" sz="2000" u="none" baseline="0" dirty="0">
                        <a:solidFill>
                          <a:schemeClr val="tx1"/>
                        </a:solidFill>
                        <a:uFill>
                          <a:solidFill>
                            <a:srgbClr val="00B0F0"/>
                          </a:solidFill>
                        </a:uFill>
                        <a:latin typeface="+mn-lt"/>
                      </a:endParaRPr>
                    </a:p>
                  </a:txBody>
                  <a:tcPr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02888962"/>
                  </a:ext>
                </a:extLst>
              </a:tr>
              <a:tr h="308057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u="none" baseline="0" dirty="0">
                          <a:uFill>
                            <a:solidFill>
                              <a:schemeClr val="accent6"/>
                            </a:solidFill>
                          </a:uFill>
                        </a:rPr>
                        <a:t>Arteries</a:t>
                      </a:r>
                      <a:endParaRPr lang="en-US" sz="2000" b="1" u="none" kern="1200" baseline="0" dirty="0">
                        <a:solidFill>
                          <a:schemeClr val="tx1"/>
                        </a:solidFill>
                        <a:uFill>
                          <a:solidFill>
                            <a:schemeClr val="accent6"/>
                          </a:solidFill>
                        </a:u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2000" u="none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Branches from </a:t>
                      </a:r>
                      <a:r>
                        <a:rPr lang="en-US" sz="2000" b="1" u="none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internal carotid artery</a:t>
                      </a:r>
                      <a:r>
                        <a:rPr lang="en-US" sz="2000" u="none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: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u="sng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</a:rPr>
                        <a:t>Superior </a:t>
                      </a:r>
                      <a:r>
                        <a:rPr lang="en-US" sz="2000" u="sng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</a:rPr>
                        <a:t>hypophyseal arteries 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u="sng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</a:rPr>
                        <a:t>Inferior </a:t>
                      </a:r>
                      <a:r>
                        <a:rPr lang="en-US" sz="2000" u="sng" baseline="0" dirty="0" err="1">
                          <a:solidFill>
                            <a:schemeClr val="tx1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</a:rPr>
                        <a:t>hypophyseal</a:t>
                      </a:r>
                      <a:r>
                        <a:rPr lang="en-US" sz="2000" u="sng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sz="2000" u="sng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</a:rPr>
                        <a:t>arteries</a:t>
                      </a:r>
                      <a:endParaRPr lang="en-US" sz="2000" u="sng" baseline="0" dirty="0">
                        <a:solidFill>
                          <a:schemeClr val="tx1"/>
                        </a:solidFill>
                        <a:uFill>
                          <a:solidFill>
                            <a:srgbClr val="FF0000"/>
                          </a:solidFill>
                        </a:uFill>
                        <a:latin typeface="+mn-lt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2000" u="none" baseline="0" dirty="0">
                        <a:solidFill>
                          <a:schemeClr val="tx1"/>
                        </a:solidFill>
                        <a:uFill>
                          <a:solidFill>
                            <a:srgbClr val="00B0F0"/>
                          </a:solidFill>
                        </a:u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25777757"/>
                  </a:ext>
                </a:extLst>
              </a:tr>
              <a:tr h="174119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u="none" kern="1200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Veins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u="sng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  <a:latin typeface="+mn-lt"/>
                        </a:rPr>
                        <a:t>hypophyseal veins</a:t>
                      </a:r>
                      <a:r>
                        <a:rPr lang="en-US" alt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2"/>
                            </a:solidFill>
                          </a:uFill>
                          <a:latin typeface="+mn-lt"/>
                        </a:rPr>
                        <a:t> drain into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2"/>
                            </a:solidFill>
                          </a:uFill>
                          <a:latin typeface="+mn-lt"/>
                        </a:rPr>
                        <a:t>cavernous sinuses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en-US" sz="2000" u="none" baseline="0" dirty="0">
                        <a:solidFill>
                          <a:schemeClr val="tx1"/>
                        </a:solidFill>
                        <a:uFill>
                          <a:solidFill>
                            <a:schemeClr val="accent2"/>
                          </a:solidFill>
                        </a:u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57371605"/>
                  </a:ext>
                </a:extLst>
              </a:tr>
              <a:tr h="174119">
                <a:tc gridSpan="3"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Distribution of Arteries</a:t>
                      </a:r>
                      <a:endParaRPr lang="en-US" altLang="en-US" sz="2000" u="heavy" baseline="0" dirty="0">
                        <a:solidFill>
                          <a:schemeClr val="tx1"/>
                        </a:solidFill>
                        <a:uFill>
                          <a:solidFill>
                            <a:srgbClr val="FF66CC"/>
                          </a:solidFill>
                        </a:uFill>
                        <a:latin typeface="+mn-lt"/>
                      </a:endParaRP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en-US" sz="2000" u="heavy" baseline="0" dirty="0">
                        <a:solidFill>
                          <a:schemeClr val="tx1"/>
                        </a:solidFill>
                        <a:uFill>
                          <a:solidFill>
                            <a:srgbClr val="FF66CC"/>
                          </a:solidFill>
                        </a:uFill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endParaRPr lang="en-US" altLang="en-US" sz="2000" u="heavy" baseline="0" dirty="0">
                        <a:solidFill>
                          <a:schemeClr val="tx1"/>
                        </a:solidFill>
                        <a:uFill>
                          <a:solidFill>
                            <a:srgbClr val="FF66CC"/>
                          </a:solidFill>
                        </a:uFill>
                        <a:latin typeface="+mn-lt"/>
                      </a:endParaRPr>
                    </a:p>
                  </a:txBody>
                  <a:tcPr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46036938"/>
                  </a:ext>
                </a:extLst>
              </a:tr>
              <a:tr h="174119">
                <a:tc gridSpan="2"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Superior Hypophyseal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en-US" sz="2000" u="heavy" baseline="0" dirty="0">
                        <a:solidFill>
                          <a:schemeClr val="tx1"/>
                        </a:solidFill>
                        <a:uFill>
                          <a:solidFill>
                            <a:srgbClr val="FF66CC"/>
                          </a:solidFill>
                        </a:u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Supplies</a:t>
                      </a:r>
                      <a:r>
                        <a:rPr lang="en-US" alt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en-US" sz="20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infundibulum</a:t>
                      </a:r>
                      <a:r>
                        <a:rPr lang="en-US" alt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en-US" sz="2000" u="none" baseline="0" dirty="0">
                          <a:solidFill>
                            <a:srgbClr val="92D050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and </a:t>
                      </a:r>
                      <a:r>
                        <a:rPr lang="en-US" altLang="en-US" sz="2000" b="1" u="none" baseline="0" dirty="0">
                          <a:solidFill>
                            <a:srgbClr val="92D050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anterior lobe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sng" baseline="0" dirty="0" smtClean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Form</a:t>
                      </a:r>
                      <a:r>
                        <a:rPr lang="en-US" altLang="en-US" sz="2000" u="none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a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capillary</a:t>
                      </a:r>
                      <a:r>
                        <a:rPr lang="en-US" alt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 network from </a:t>
                      </a:r>
                      <a:r>
                        <a:rPr lang="en-US" altLang="en-US" sz="2000" u="none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vessels </a:t>
                      </a:r>
                      <a:r>
                        <a:rPr lang="en-US" alt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pass </a:t>
                      </a:r>
                      <a:r>
                        <a:rPr lang="en-US" altLang="en-US" sz="2000" u="none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downward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sng" baseline="0" dirty="0" smtClean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Form</a:t>
                      </a:r>
                      <a:r>
                        <a:rPr lang="en-US" altLang="en-US" sz="2000" u="none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en-US" sz="2000" b="1" u="none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sinusoids*</a:t>
                      </a:r>
                      <a:r>
                        <a:rPr lang="en-US" altLang="en-US" sz="2000" u="none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 into the anterior lobe of pituitary gland </a:t>
                      </a:r>
                      <a:r>
                        <a:rPr lang="en-US" altLang="en-US" sz="2000" u="none" baseline="0" dirty="0" smtClean="0">
                          <a:solidFill>
                            <a:srgbClr val="C00000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“</a:t>
                      </a:r>
                      <a:r>
                        <a:rPr lang="en-US" altLang="en-US" sz="2000" u="none" baseline="0" dirty="0" err="1" smtClean="0">
                          <a:solidFill>
                            <a:srgbClr val="C00000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hypophyseal</a:t>
                      </a:r>
                      <a:r>
                        <a:rPr lang="en-US" altLang="en-US" sz="2000" u="none" baseline="0" dirty="0" smtClean="0">
                          <a:solidFill>
                            <a:srgbClr val="C00000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 portal system”</a:t>
                      </a:r>
                      <a:endParaRPr lang="en-US" altLang="en-US" sz="2000" u="none" baseline="0" dirty="0">
                        <a:solidFill>
                          <a:srgbClr val="C00000"/>
                        </a:solidFill>
                        <a:uFill>
                          <a:solidFill>
                            <a:srgbClr val="FF66CC"/>
                          </a:solidFill>
                        </a:u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607955870"/>
                  </a:ext>
                </a:extLst>
              </a:tr>
              <a:tr h="174119">
                <a:tc gridSpan="2"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Inferior Hypophyseal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en-US" sz="2000" u="heavy" baseline="0" dirty="0">
                        <a:solidFill>
                          <a:schemeClr val="tx1"/>
                        </a:solidFill>
                        <a:uFill>
                          <a:solidFill>
                            <a:srgbClr val="FF66CC"/>
                          </a:solidFill>
                        </a:u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Supplies</a:t>
                      </a:r>
                      <a:r>
                        <a:rPr lang="en-US" alt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en-US" sz="2000" b="1" i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C000"/>
                            </a:solidFill>
                          </a:uFill>
                          <a:latin typeface="+mn-lt"/>
                        </a:rPr>
                        <a:t>posterior lobe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of pituitary gland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27347976"/>
                  </a:ext>
                </a:extLst>
              </a:tr>
            </a:tbl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26CC3CD-F3C5-4FEE-8C9A-A66F712CF95C}"/>
              </a:ext>
            </a:extLst>
          </p:cNvPr>
          <p:cNvGrpSpPr/>
          <p:nvPr/>
        </p:nvGrpSpPr>
        <p:grpSpPr>
          <a:xfrm>
            <a:off x="8683960" y="1560001"/>
            <a:ext cx="3186856" cy="2725630"/>
            <a:chOff x="8796598" y="1650580"/>
            <a:chExt cx="3186856" cy="272563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xmlns="" id="{1B79276A-6904-4332-BBDA-75644CB3C795}"/>
                </a:ext>
              </a:extLst>
            </p:cNvPr>
            <p:cNvGrpSpPr/>
            <p:nvPr/>
          </p:nvGrpSpPr>
          <p:grpSpPr>
            <a:xfrm>
              <a:off x="8796598" y="1650580"/>
              <a:ext cx="3186856" cy="2725630"/>
              <a:chOff x="8796598" y="1650580"/>
              <a:chExt cx="3186856" cy="2725630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xmlns="" id="{A4471BD8-16BD-4D28-AC62-40A3E942A8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942" t="3687" r="12658" b="3700"/>
              <a:stretch/>
            </p:blipFill>
            <p:spPr>
              <a:xfrm>
                <a:off x="8796598" y="1650580"/>
                <a:ext cx="3186856" cy="2725630"/>
              </a:xfrm>
              <a:prstGeom prst="rect">
                <a:avLst/>
              </a:prstGeom>
            </p:spPr>
          </p:pic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xmlns="" id="{F39DEE4A-0F66-4AEC-BA3D-1E8C4FA74E35}"/>
                  </a:ext>
                </a:extLst>
              </p:cNvPr>
              <p:cNvSpPr/>
              <p:nvPr/>
            </p:nvSpPr>
            <p:spPr>
              <a:xfrm>
                <a:off x="10797464" y="2716337"/>
                <a:ext cx="1185990" cy="132371"/>
              </a:xfrm>
              <a:prstGeom prst="rect">
                <a:avLst/>
              </a:prstGeom>
              <a:noFill/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xmlns="" id="{661C5CDD-4FC1-4156-BAD4-D58EAAFE5067}"/>
                  </a:ext>
                </a:extLst>
              </p:cNvPr>
              <p:cNvSpPr/>
              <p:nvPr/>
            </p:nvSpPr>
            <p:spPr>
              <a:xfrm>
                <a:off x="10797464" y="3429000"/>
                <a:ext cx="1109274" cy="132371"/>
              </a:xfrm>
              <a:prstGeom prst="rect">
                <a:avLst/>
              </a:prstGeom>
              <a:noFill/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xmlns="" id="{D7A006D8-8546-438E-9D64-FD7C01BE4EDD}"/>
                  </a:ext>
                </a:extLst>
              </p:cNvPr>
              <p:cNvSpPr/>
              <p:nvPr/>
            </p:nvSpPr>
            <p:spPr>
              <a:xfrm>
                <a:off x="10797464" y="3901116"/>
                <a:ext cx="787365" cy="132371"/>
              </a:xfrm>
              <a:prstGeom prst="rect">
                <a:avLst/>
              </a:prstGeom>
              <a:noFill/>
              <a:ln w="285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6E031C21-45F4-4D38-9951-4F4FB442F83B}"/>
                </a:ext>
              </a:extLst>
            </p:cNvPr>
            <p:cNvSpPr/>
            <p:nvPr/>
          </p:nvSpPr>
          <p:spPr>
            <a:xfrm>
              <a:off x="10797463" y="2947209"/>
              <a:ext cx="570955" cy="132371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xmlns="" id="{309FEA60-4C6F-4452-AD46-7F08F80FD4B0}"/>
                </a:ext>
              </a:extLst>
            </p:cNvPr>
            <p:cNvSpPr/>
            <p:nvPr/>
          </p:nvSpPr>
          <p:spPr>
            <a:xfrm>
              <a:off x="10797463" y="3588155"/>
              <a:ext cx="925518" cy="190266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مستطيل 3"/>
          <p:cNvSpPr/>
          <p:nvPr/>
        </p:nvSpPr>
        <p:spPr>
          <a:xfrm>
            <a:off x="738649" y="5670831"/>
            <a:ext cx="77673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dirty="0" smtClean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FF66CC"/>
                  </a:solidFill>
                </a:uFill>
              </a:rPr>
              <a:t>*</a:t>
            </a:r>
            <a:r>
              <a:rPr lang="en-US" altLang="en-US" b="1" dirty="0" smtClean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FF66CC"/>
                  </a:solidFill>
                </a:uFill>
              </a:rPr>
              <a:t>Sinusoid</a:t>
            </a:r>
            <a:r>
              <a:rPr lang="en-US" altLang="en-US" dirty="0" smtClean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FF66CC"/>
                  </a:solidFill>
                </a:uFill>
              </a:rPr>
              <a:t> related to </a:t>
            </a:r>
            <a:r>
              <a:rPr lang="en-US" altLang="en-US" b="1" dirty="0" smtClean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FF66CC"/>
                  </a:solidFill>
                </a:uFill>
              </a:rPr>
              <a:t>portal circulation</a:t>
            </a:r>
            <a:endParaRPr lang="ar-SA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74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xmlns="" id="{748BEBE8-CECA-476E-9A5D-0CCEF9D8E838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Pituitary Gland</a:t>
            </a:r>
          </a:p>
          <a:p>
            <a:r>
              <a:rPr lang="en-US" sz="3200" b="1" dirty="0"/>
              <a:t>Lobes </a:t>
            </a: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(Explained further in physiology)</a:t>
            </a:r>
            <a:endParaRPr 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xmlns="" id="{DFA218AF-5776-4848-B703-EEFA91BA90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400356"/>
              </p:ext>
            </p:extLst>
          </p:nvPr>
        </p:nvGraphicFramePr>
        <p:xfrm>
          <a:off x="738647" y="1465006"/>
          <a:ext cx="7768831" cy="426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24009">
                  <a:extLst>
                    <a:ext uri="{9D8B030D-6E8A-4147-A177-3AD203B41FA5}">
                      <a16:colId xmlns:a16="http://schemas.microsoft.com/office/drawing/2014/main" xmlns="" val="2913223862"/>
                    </a:ext>
                  </a:extLst>
                </a:gridCol>
                <a:gridCol w="5544822">
                  <a:extLst>
                    <a:ext uri="{9D8B030D-6E8A-4147-A177-3AD203B41FA5}">
                      <a16:colId xmlns:a16="http://schemas.microsoft.com/office/drawing/2014/main" xmlns="" val="1557667245"/>
                    </a:ext>
                  </a:extLst>
                </a:gridCol>
              </a:tblGrid>
              <a:tr h="308057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</a:rPr>
                        <a:t>Anterior Lobe</a:t>
                      </a:r>
                      <a:r>
                        <a:rPr lang="en-US" sz="2000" b="1" u="none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</a:rPr>
                        <a:t> (adenohypophysis)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Hormone releasing &amp; inhibiting factors </a:t>
                      </a:r>
                      <a:r>
                        <a:rPr 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produced by hypothalamus use </a:t>
                      </a:r>
                      <a:r>
                        <a:rPr lang="en-US" sz="20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  <a:latin typeface="+mn-lt"/>
                        </a:rPr>
                        <a:t>Hypophyseal Portal System</a:t>
                      </a:r>
                      <a:r>
                        <a:rPr 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of vessels to reach </a:t>
                      </a:r>
                      <a:r>
                        <a:rPr lang="en-US" sz="2000" b="1" u="none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anterior </a:t>
                      </a:r>
                      <a:r>
                        <a:rPr 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lobe </a:t>
                      </a:r>
                      <a:r>
                        <a:rPr 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of pituitary </a:t>
                      </a:r>
                      <a:r>
                        <a:rPr lang="en-US" sz="2000" u="none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gland 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u="none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Example: TCH (secreted from anterior lobe)</a:t>
                      </a:r>
                      <a:br>
                        <a:rPr lang="en-US" sz="1600" u="none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</a:br>
                      <a:r>
                        <a:rPr lang="en-US" sz="1600" u="none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If it </a:t>
                      </a:r>
                      <a:r>
                        <a:rPr lang="en-US" sz="1600" b="1" u="none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increase</a:t>
                      </a:r>
                      <a:r>
                        <a:rPr lang="en-US" sz="1600" u="none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 in the body, it will </a:t>
                      </a:r>
                      <a:r>
                        <a:rPr lang="en-US" sz="1600" b="1" u="none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stimulate</a:t>
                      </a:r>
                      <a:r>
                        <a:rPr lang="en-US" sz="1600" u="none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 the </a:t>
                      </a:r>
                      <a:r>
                        <a:rPr lang="en-US" sz="1600" b="1" u="none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inhibiting factor </a:t>
                      </a:r>
                      <a:r>
                        <a:rPr lang="en-US" sz="1600" u="none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(produced by hypothalamus) then TCH secretion </a:t>
                      </a:r>
                      <a:r>
                        <a:rPr lang="en-US" sz="1600" b="1" u="none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decrease </a:t>
                      </a:r>
                      <a:endParaRPr lang="en-US" sz="1600" b="1" u="none" baseline="0" dirty="0">
                        <a:solidFill>
                          <a:schemeClr val="accent3">
                            <a:lumMod val="75000"/>
                          </a:schemeClr>
                        </a:solidFill>
                        <a:uFill>
                          <a:solidFill>
                            <a:srgbClr val="00B0F0"/>
                          </a:solidFill>
                        </a:u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525777757"/>
                  </a:ext>
                </a:extLst>
              </a:tr>
              <a:tr h="174119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u="none" kern="1200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Posterior Lobe</a:t>
                      </a:r>
                      <a:r>
                        <a:rPr lang="en-US" sz="2000" b="1" u="none" kern="12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2000" b="1" u="none" kern="12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2000" b="1" u="none" kern="12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(neurohypophysis)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u="none" baseline="0" dirty="0">
                          <a:solidFill>
                            <a:srgbClr val="FF33CC"/>
                          </a:solidFill>
                          <a:uFill>
                            <a:solidFill>
                              <a:schemeClr val="accent2"/>
                            </a:solidFill>
                          </a:uFill>
                          <a:latin typeface="+mn-lt"/>
                        </a:rPr>
                        <a:t>The Neurohypophysis receives a nerve supply from some of the hypothalamic nuclei (</a:t>
                      </a:r>
                      <a:r>
                        <a:rPr lang="en-US" altLang="en-US" sz="2000" b="1" u="heavy" baseline="0" dirty="0">
                          <a:solidFill>
                            <a:srgbClr val="FF33CC"/>
                          </a:solidFill>
                          <a:uFill>
                            <a:solidFill>
                              <a:srgbClr val="7030A0"/>
                            </a:solidFill>
                          </a:uFill>
                          <a:latin typeface="+mn-lt"/>
                        </a:rPr>
                        <a:t>supraoptic</a:t>
                      </a:r>
                      <a:r>
                        <a:rPr lang="en-US" altLang="en-US" sz="2000" u="none" baseline="0" dirty="0">
                          <a:solidFill>
                            <a:srgbClr val="FF33CC"/>
                          </a:solidFill>
                          <a:uFill>
                            <a:solidFill>
                              <a:schemeClr val="accent2"/>
                            </a:solidFill>
                          </a:uFill>
                          <a:latin typeface="+mn-lt"/>
                        </a:rPr>
                        <a:t> &amp; </a:t>
                      </a:r>
                      <a:r>
                        <a:rPr lang="en-US" altLang="en-US" sz="2000" b="1" u="heavy" baseline="0" dirty="0">
                          <a:solidFill>
                            <a:srgbClr val="FF33CC"/>
                          </a:solidFill>
                          <a:uFill>
                            <a:solidFill>
                              <a:schemeClr val="accent5"/>
                            </a:solidFill>
                          </a:uFill>
                          <a:latin typeface="+mn-lt"/>
                        </a:rPr>
                        <a:t>paraventricular</a:t>
                      </a:r>
                      <a:r>
                        <a:rPr lang="en-US" altLang="en-US" sz="2000" u="none" baseline="0" dirty="0">
                          <a:solidFill>
                            <a:srgbClr val="FF33CC"/>
                          </a:solidFill>
                          <a:uFill>
                            <a:solidFill>
                              <a:schemeClr val="accent2"/>
                            </a:solidFill>
                          </a:uFill>
                          <a:latin typeface="+mn-lt"/>
                        </a:rPr>
                        <a:t>) 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2"/>
                            </a:solidFill>
                          </a:uFill>
                          <a:latin typeface="+mn-lt"/>
                        </a:rPr>
                        <a:t>The axons of these nuclei convey their </a:t>
                      </a:r>
                      <a:r>
                        <a:rPr lang="en-US" altLang="en-US" sz="2000" u="none" baseline="0" dirty="0" err="1" smtClean="0">
                          <a:solidFill>
                            <a:schemeClr val="tx1"/>
                          </a:solidFill>
                          <a:uFill>
                            <a:solidFill>
                              <a:schemeClr val="accent2"/>
                            </a:solidFill>
                          </a:uFill>
                          <a:latin typeface="+mn-lt"/>
                        </a:rPr>
                        <a:t>neuro</a:t>
                      </a:r>
                      <a:r>
                        <a:rPr lang="en-US" altLang="en-US" sz="2000" u="none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chemeClr val="accent2"/>
                            </a:solidFill>
                          </a:uFill>
                          <a:latin typeface="+mn-lt"/>
                        </a:rPr>
                        <a:t>-secretion </a:t>
                      </a:r>
                      <a:r>
                        <a:rPr lang="en-US" altLang="en-US" sz="2000" u="none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chemeClr val="accent2"/>
                            </a:solidFill>
                          </a:uFill>
                          <a:latin typeface="+mn-lt"/>
                        </a:rPr>
                        <a:t>(vasopressin and oxytocin)</a:t>
                      </a:r>
                      <a:r>
                        <a:rPr lang="en-US" alt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2"/>
                            </a:solidFill>
                          </a:uFill>
                          <a:latin typeface="+mn-lt"/>
                        </a:rPr>
                        <a:t> to the 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2"/>
                            </a:solidFill>
                          </a:uFill>
                          <a:latin typeface="+mn-lt"/>
                        </a:rPr>
                        <a:t>Posterior lobe</a:t>
                      </a:r>
                      <a:r>
                        <a:rPr lang="en-US" altLang="en-US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2"/>
                            </a:solidFill>
                          </a:uFill>
                          <a:latin typeface="+mn-lt"/>
                        </a:rPr>
                        <a:t> of pituitary gland through </a:t>
                      </a:r>
                      <a:r>
                        <a:rPr lang="en-US" altLang="en-US" sz="2000" b="1" u="heavy" baseline="0" dirty="0" err="1">
                          <a:solidFill>
                            <a:schemeClr val="tx1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+mn-lt"/>
                        </a:rPr>
                        <a:t>Hypothalamo-Hypophyseal</a:t>
                      </a:r>
                      <a:r>
                        <a:rPr lang="en-US" altLang="en-US" sz="20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+mn-lt"/>
                        </a:rPr>
                        <a:t> tract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2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en-US" sz="2000" u="none" baseline="0" dirty="0">
                          <a:solidFill>
                            <a:srgbClr val="FF33CC"/>
                          </a:solidFill>
                          <a:uFill>
                            <a:solidFill>
                              <a:schemeClr val="accent2"/>
                            </a:solidFill>
                          </a:uFill>
                          <a:latin typeface="+mn-lt"/>
                        </a:rPr>
                        <a:t>from where it passes into the blood stream.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157371605"/>
                  </a:ext>
                </a:extLst>
              </a:tr>
            </a:tbl>
          </a:graphicData>
        </a:graphic>
      </p:graphicFrame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4CFDB498-FD32-43DD-9EA6-61157FABC0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170" t="15081" r="16749" b="1"/>
          <a:stretch/>
        </p:blipFill>
        <p:spPr>
          <a:xfrm>
            <a:off x="8599349" y="1338191"/>
            <a:ext cx="3498120" cy="4181617"/>
          </a:xfrm>
          <a:prstGeom prst="rect">
            <a:avLst/>
          </a:prstGeom>
        </p:spPr>
      </p:pic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xmlns="" id="{126923DB-38A5-4393-AE40-CEAE5841D11D}"/>
              </a:ext>
            </a:extLst>
          </p:cNvPr>
          <p:cNvCxnSpPr>
            <a:cxnSpLocks/>
          </p:cNvCxnSpPr>
          <p:nvPr/>
        </p:nvCxnSpPr>
        <p:spPr>
          <a:xfrm>
            <a:off x="8507478" y="2171700"/>
            <a:ext cx="1212836" cy="1017135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xmlns="" id="{034D862D-1F87-4C6D-BC97-81EBF1F5556B}"/>
              </a:ext>
            </a:extLst>
          </p:cNvPr>
          <p:cNvCxnSpPr>
            <a:cxnSpLocks/>
          </p:cNvCxnSpPr>
          <p:nvPr/>
        </p:nvCxnSpPr>
        <p:spPr>
          <a:xfrm flipV="1">
            <a:off x="8507478" y="3912745"/>
            <a:ext cx="1582054" cy="249156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870F726A-DF31-46BF-BBD9-ACEBEFA070A1}"/>
              </a:ext>
            </a:extLst>
          </p:cNvPr>
          <p:cNvSpPr/>
          <p:nvPr/>
        </p:nvSpPr>
        <p:spPr>
          <a:xfrm>
            <a:off x="9802883" y="1338191"/>
            <a:ext cx="830704" cy="350400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CFC71E1F-4569-4A70-8CC7-2107C243CC7F}"/>
              </a:ext>
            </a:extLst>
          </p:cNvPr>
          <p:cNvSpPr/>
          <p:nvPr/>
        </p:nvSpPr>
        <p:spPr>
          <a:xfrm>
            <a:off x="9121877" y="1330287"/>
            <a:ext cx="615336" cy="358303"/>
          </a:xfrm>
          <a:prstGeom prst="rect">
            <a:avLst/>
          </a:prstGeom>
          <a:noFill/>
          <a:ln w="28575"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D347FDF8-D3ED-46AF-B774-509FE5806F5D}"/>
              </a:ext>
            </a:extLst>
          </p:cNvPr>
          <p:cNvSpPr txBox="1"/>
          <p:nvPr/>
        </p:nvSpPr>
        <p:spPr>
          <a:xfrm>
            <a:off x="738649" y="5737096"/>
            <a:ext cx="107313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+mn-lt"/>
              </a:rPr>
              <a:t>REMEMBER!</a:t>
            </a:r>
          </a:p>
          <a:p>
            <a:r>
              <a:rPr lang="en-US" b="1" dirty="0" err="1" smtClean="0">
                <a:solidFill>
                  <a:srgbClr val="C00000"/>
                </a:solidFill>
                <a:latin typeface="+mn-lt"/>
              </a:rPr>
              <a:t>Hypophyseal</a:t>
            </a:r>
            <a:r>
              <a:rPr lang="en-US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en-US" b="1" dirty="0">
                <a:solidFill>
                  <a:srgbClr val="C00000"/>
                </a:solidFill>
                <a:latin typeface="+mn-lt"/>
              </a:rPr>
              <a:t>Portal System</a:t>
            </a:r>
            <a:r>
              <a:rPr lang="en-US" b="1" dirty="0" smtClean="0">
                <a:solidFill>
                  <a:srgbClr val="C00000"/>
                </a:solidFill>
                <a:latin typeface="+mn-lt"/>
              </a:rPr>
              <a:t>: </a:t>
            </a:r>
            <a:r>
              <a:rPr lang="en-US" u="sng" dirty="0" smtClean="0">
                <a:solidFill>
                  <a:srgbClr val="C00000"/>
                </a:solidFill>
                <a:latin typeface="+mn-lt"/>
              </a:rPr>
              <a:t>Vascular</a:t>
            </a:r>
            <a:r>
              <a:rPr lang="en-US" dirty="0" smtClean="0">
                <a:solidFill>
                  <a:srgbClr val="C00000"/>
                </a:solidFill>
                <a:latin typeface="+mn-lt"/>
              </a:rPr>
              <a:t> connection </a:t>
            </a:r>
            <a:r>
              <a:rPr lang="en-US" dirty="0">
                <a:solidFill>
                  <a:srgbClr val="C00000"/>
                </a:solidFill>
                <a:latin typeface="+mn-lt"/>
              </a:rPr>
              <a:t>between hypothalamus &amp; </a:t>
            </a:r>
            <a:r>
              <a:rPr lang="en-US" u="sng" dirty="0">
                <a:solidFill>
                  <a:srgbClr val="C00000"/>
                </a:solidFill>
                <a:latin typeface="+mn-lt"/>
              </a:rPr>
              <a:t>anterior</a:t>
            </a:r>
            <a:r>
              <a:rPr lang="en-US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dirty="0" smtClean="0">
                <a:solidFill>
                  <a:srgbClr val="C00000"/>
                </a:solidFill>
                <a:latin typeface="+mn-lt"/>
              </a:rPr>
              <a:t>lobe of pituitary</a:t>
            </a:r>
            <a:endParaRPr lang="en-US" dirty="0">
              <a:solidFill>
                <a:srgbClr val="C00000"/>
              </a:solidFill>
              <a:latin typeface="+mn-lt"/>
            </a:endParaRPr>
          </a:p>
          <a:p>
            <a:r>
              <a:rPr lang="en-US" b="1" dirty="0" err="1">
                <a:solidFill>
                  <a:srgbClr val="C00000"/>
                </a:solidFill>
                <a:latin typeface="+mn-lt"/>
              </a:rPr>
              <a:t>Hypothalamo-Hypophyseal</a:t>
            </a:r>
            <a:r>
              <a:rPr lang="en-US" b="1" dirty="0">
                <a:solidFill>
                  <a:srgbClr val="C00000"/>
                </a:solidFill>
                <a:latin typeface="+mn-lt"/>
              </a:rPr>
              <a:t> </a:t>
            </a:r>
            <a:r>
              <a:rPr lang="en-US" b="1" dirty="0" smtClean="0">
                <a:solidFill>
                  <a:srgbClr val="C00000"/>
                </a:solidFill>
                <a:latin typeface="+mn-lt"/>
              </a:rPr>
              <a:t>tract: </a:t>
            </a:r>
            <a:r>
              <a:rPr lang="en-US" u="sng" dirty="0" smtClean="0">
                <a:solidFill>
                  <a:srgbClr val="C00000"/>
                </a:solidFill>
                <a:latin typeface="+mn-lt"/>
              </a:rPr>
              <a:t>Neural</a:t>
            </a:r>
            <a:r>
              <a:rPr lang="en-US" dirty="0" smtClean="0">
                <a:solidFill>
                  <a:srgbClr val="C00000"/>
                </a:solidFill>
                <a:latin typeface="+mn-lt"/>
              </a:rPr>
              <a:t> connection </a:t>
            </a:r>
            <a:r>
              <a:rPr lang="en-US" dirty="0">
                <a:solidFill>
                  <a:srgbClr val="C00000"/>
                </a:solidFill>
                <a:latin typeface="+mn-lt"/>
              </a:rPr>
              <a:t>between hypothalamus &amp; </a:t>
            </a:r>
            <a:r>
              <a:rPr lang="en-US" u="sng" dirty="0">
                <a:solidFill>
                  <a:srgbClr val="C00000"/>
                </a:solidFill>
                <a:latin typeface="+mn-lt"/>
              </a:rPr>
              <a:t>posterior</a:t>
            </a:r>
            <a:r>
              <a:rPr lang="en-US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lobe of pituitary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xmlns="" id="{468C4DCE-0DC1-4FE8-9B21-39CE90976366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+mj-lt"/>
              </a:rPr>
              <a:t>IMPORTANT</a:t>
            </a:r>
            <a:endParaRPr lang="en-GB" sz="16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123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C873879A-1164-4676-8D5E-3F41D68906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792060"/>
              </p:ext>
            </p:extLst>
          </p:nvPr>
        </p:nvGraphicFramePr>
        <p:xfrm>
          <a:off x="0" y="989275"/>
          <a:ext cx="12192000" cy="5498503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5638800">
                  <a:extLst>
                    <a:ext uri="{9D8B030D-6E8A-4147-A177-3AD203B41FA5}">
                      <a16:colId xmlns:a16="http://schemas.microsoft.com/office/drawing/2014/main" xmlns="" val="3445956115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xmlns="" val="2024396065"/>
                    </a:ext>
                  </a:extLst>
                </a:gridCol>
                <a:gridCol w="3670300">
                  <a:extLst>
                    <a:ext uri="{9D8B030D-6E8A-4147-A177-3AD203B41FA5}">
                      <a16:colId xmlns:a16="http://schemas.microsoft.com/office/drawing/2014/main" xmlns="" val="632845642"/>
                    </a:ext>
                  </a:extLst>
                </a:gridCol>
                <a:gridCol w="1397000">
                  <a:extLst>
                    <a:ext uri="{9D8B030D-6E8A-4147-A177-3AD203B41FA5}">
                      <a16:colId xmlns:a16="http://schemas.microsoft.com/office/drawing/2014/main" xmlns="" val="2358443367"/>
                    </a:ext>
                  </a:extLst>
                </a:gridCol>
              </a:tblGrid>
              <a:tr h="343249">
                <a:tc gridSpan="4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PITUITARY GLAND (HYPOPHYSIS CEREBRI)</a:t>
                      </a:r>
                      <a:endParaRPr lang="ar-SA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12185515"/>
                  </a:ext>
                </a:extLst>
              </a:tr>
              <a:tr h="1229976">
                <a:tc gridSpan="4">
                  <a:txBody>
                    <a:bodyPr/>
                    <a:lstStyle/>
                    <a:p>
                      <a:pPr marL="285750" indent="-285750" eaLnBrk="1" fontAlgn="auto" hangingPunct="1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master of endocrine glands.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a small oval structure 1 cm in diameter.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doubles its size during pregnancy.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ar-S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It lies in the middle cranial fossa.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It is well protected in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sella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turcica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(hypophyseal fossa) of  body of sphenoid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.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78084457"/>
                  </a:ext>
                </a:extLst>
              </a:tr>
              <a:tr h="1086955">
                <a:tc>
                  <a:txBody>
                    <a:bodyPr/>
                    <a:lstStyle/>
                    <a:p>
                      <a:pPr eaLnBrk="1" fontAlgn="auto" hangingPunct="1">
                        <a:buFont typeface="Wingdings"/>
                        <a:buNone/>
                        <a:defRPr/>
                      </a:pPr>
                      <a:r>
                        <a:rPr lang="en-US" sz="1600" b="0" u="non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ARTERIES:</a:t>
                      </a:r>
                      <a:r>
                        <a:rPr lang="en-US" sz="1600" b="0" u="non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Superior &amp; Inferior hypophyseal arteries - Internal Carotid artery  branches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None/>
                        <a:tabLst/>
                        <a:defRPr/>
                      </a:pPr>
                      <a:r>
                        <a:rPr lang="en-US" sz="1600" b="1" u="sng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Superior hypophyseal: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supplies </a:t>
                      </a:r>
                      <a:r>
                        <a:rPr lang="en-US" sz="1600" b="0" dirty="0">
                          <a:effectLst/>
                          <a:latin typeface="+mn-lt"/>
                        </a:rPr>
                        <a:t>infundibulum and the anterior lobe of pituitary 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gland (hypophyseal portal system).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None/>
                        <a:tabLst/>
                        <a:defRPr/>
                      </a:pPr>
                      <a:r>
                        <a:rPr lang="en-US" sz="1600" b="1" u="sng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Inferior hypophyseal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: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supplies </a:t>
                      </a:r>
                      <a:r>
                        <a:rPr lang="en-US" sz="1600" b="0" dirty="0">
                          <a:effectLst/>
                          <a:latin typeface="+mn-lt"/>
                        </a:rPr>
                        <a:t>posterior lobe of pituitary gland</a:t>
                      </a:r>
                      <a:endParaRPr lang="en-US" sz="2000" b="1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Blood supply </a:t>
                      </a:r>
                      <a:endParaRPr lang="ar-SA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CA67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1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ANTERIOR : 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Optic chiasma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1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POSTERIOR : 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Mamillary bodies</a:t>
                      </a:r>
                    </a:p>
                    <a:p>
                      <a:pPr marL="285750" indent="-285750" algn="l" eaLnBrk="1" fontAlgn="auto" hangingPunct="1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600" b="1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SUPERIOR: </a:t>
                      </a:r>
                      <a:r>
                        <a:rPr lang="en-US" sz="1600" b="0" u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Diaphragma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sellae</a:t>
                      </a:r>
                    </a:p>
                    <a:p>
                      <a:pPr marL="285750" indent="-285750" algn="l" eaLnBrk="1" fontAlgn="auto" hangingPunct="1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600" b="1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INFERIOR: 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Sphenoidal air sinuses</a:t>
                      </a:r>
                    </a:p>
                    <a:p>
                      <a:pPr marL="285750" indent="-285750" algn="l" eaLnBrk="1" fontAlgn="auto" hangingPunct="1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600" b="1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LATERAL: 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Cavernous sinuses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Important relations</a:t>
                      </a:r>
                      <a:endParaRPr lang="ar-SA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85640487"/>
                  </a:ext>
                </a:extLst>
              </a:tr>
              <a:tr h="401319">
                <a:tc>
                  <a:txBody>
                    <a:bodyPr/>
                    <a:lstStyle/>
                    <a:p>
                      <a:pPr marL="0" marR="0" lvl="1" indent="95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dirty="0">
                          <a:solidFill>
                            <a:srgbClr val="3818F6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VEINS:</a:t>
                      </a:r>
                      <a:r>
                        <a:rPr lang="en-US" sz="1600" b="0" u="non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Hypophyseal veins drain into Cavernous Sinuses.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04322420"/>
                  </a:ext>
                </a:extLst>
              </a:tr>
              <a:tr h="686498">
                <a:tc gridSpan="3">
                  <a:txBody>
                    <a:bodyPr/>
                    <a:lstStyle/>
                    <a:p>
                      <a:pPr eaLnBrk="1" fontAlgn="auto" hangingPunct="1">
                        <a:buFont typeface="Wingdings"/>
                        <a:buNone/>
                        <a:defRPr/>
                      </a:pPr>
                      <a:r>
                        <a:rPr lang="en-US" sz="1600" b="0" u="none" dirty="0">
                          <a:solidFill>
                            <a:schemeClr val="accent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Anterior Lobe (Adenohypophysis):  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it is the True gland, Secretes hormones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Hormone-releasing &amp; inhibiting factors produced by hypothalamus use </a:t>
                      </a:r>
                      <a:r>
                        <a:rPr lang="en-US" sz="1600" b="0" u="sng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Hypophyseal Portal System</a:t>
                      </a:r>
                      <a:r>
                        <a:rPr lang="en-US" sz="1600" b="0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of vessels to reach the </a:t>
                      </a:r>
                      <a:r>
                        <a:rPr lang="en-US" sz="1600" b="0" u="sng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Anterior lobe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of pituitary gland.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Subdivisions of pituitary gland </a:t>
                      </a:r>
                      <a:endParaRPr lang="ar-SA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3870228"/>
                  </a:ext>
                </a:extLst>
              </a:tr>
              <a:tr h="1287184">
                <a:tc gridSpan="3">
                  <a:txBody>
                    <a:bodyPr/>
                    <a:lstStyle/>
                    <a:p>
                      <a:pPr eaLnBrk="1" fontAlgn="auto" hangingPunct="1"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sz="1600" b="0" u="none" dirty="0">
                          <a:solidFill>
                            <a:schemeClr val="accent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Posterior Lobe (Neurohypophysis): 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connected to hypothalamus through </a:t>
                      </a:r>
                      <a:r>
                        <a:rPr lang="en-US" sz="1600" b="0" u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hypothalamo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-hypophyseal tract, Stores hormones secreted. It 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receives a nerve supply from some of the hypothalamic nuclei (</a:t>
                      </a:r>
                      <a:r>
                        <a:rPr lang="en-US" sz="1600" b="0" u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supraoptic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&amp; paraventricular) </a:t>
                      </a:r>
                    </a:p>
                    <a:p>
                      <a:pPr eaLnBrk="1" fontAlgn="auto" hangingPunct="1"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-The axons of these  nuclei convey their </a:t>
                      </a:r>
                      <a:r>
                        <a:rPr lang="en-US" sz="1600" b="0" u="non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neurosecretion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to the Posterior lobe of pituitary gland through </a:t>
                      </a:r>
                      <a:r>
                        <a:rPr lang="en-US" sz="1600" b="0" u="none" dirty="0" err="1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Hypothalamo</a:t>
                      </a:r>
                      <a:r>
                        <a:rPr lang="en-US" sz="1600" b="0" u="none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-Hypophyseal 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tract from where it passes into the blood stream.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577452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D411297-601E-4114-A700-8C8D632A6AE0}"/>
              </a:ext>
            </a:extLst>
          </p:cNvPr>
          <p:cNvSpPr txBox="1"/>
          <p:nvPr/>
        </p:nvSpPr>
        <p:spPr>
          <a:xfrm>
            <a:off x="4562062" y="111804"/>
            <a:ext cx="23695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b="1" dirty="0">
                <a:latin typeface="+mj-lt"/>
              </a:rPr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67881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4860" y="917912"/>
            <a:ext cx="570150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1. Which part of the pituitary gland secret </a:t>
            </a:r>
            <a:r>
              <a:rPr lang="en-US" sz="1600" b="1" dirty="0" smtClean="0">
                <a:solidFill>
                  <a:srgbClr val="002060"/>
                </a:solidFill>
                <a:latin typeface="+mn-lt"/>
              </a:rPr>
              <a:t>hormones? </a:t>
            </a:r>
            <a:endParaRPr lang="en-US" sz="1600" b="1" dirty="0">
              <a:solidFill>
                <a:srgbClr val="002060"/>
              </a:solidFill>
              <a:latin typeface="+mn-lt"/>
            </a:endParaRPr>
          </a:p>
          <a:p>
            <a:r>
              <a:rPr lang="en-US" sz="1600" dirty="0">
                <a:latin typeface="+mn-lt"/>
              </a:rPr>
              <a:t>A- The posterior part 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B- </a:t>
            </a:r>
            <a:r>
              <a:rPr lang="en-US" sz="1600" dirty="0" err="1">
                <a:latin typeface="+mn-lt"/>
              </a:rPr>
              <a:t>Neurohypophysis</a:t>
            </a:r>
            <a:r>
              <a:rPr lang="en-US" sz="1600" dirty="0">
                <a:latin typeface="+mn-lt"/>
              </a:rPr>
              <a:t> part 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C- </a:t>
            </a:r>
            <a:r>
              <a:rPr lang="en-US" sz="1600" dirty="0" err="1">
                <a:latin typeface="+mn-lt"/>
              </a:rPr>
              <a:t>Adenohypophysis</a:t>
            </a:r>
            <a:r>
              <a:rPr lang="en-US" sz="1600" dirty="0">
                <a:latin typeface="+mn-lt"/>
              </a:rPr>
              <a:t> part </a:t>
            </a:r>
          </a:p>
          <a:p>
            <a:endParaRPr lang="en-US" sz="1600" dirty="0">
              <a:latin typeface="+mn-lt"/>
            </a:endParaRPr>
          </a:p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2. Inferior </a:t>
            </a:r>
            <a:r>
              <a:rPr lang="en-US" sz="1600" b="1" dirty="0" err="1">
                <a:solidFill>
                  <a:srgbClr val="002060"/>
                </a:solidFill>
                <a:latin typeface="+mn-lt"/>
              </a:rPr>
              <a:t>hypophyseal</a:t>
            </a:r>
            <a:r>
              <a:rPr lang="en-US" sz="1600" b="1" dirty="0">
                <a:solidFill>
                  <a:srgbClr val="002060"/>
                </a:solidFill>
                <a:latin typeface="+mn-lt"/>
              </a:rPr>
              <a:t> artery branch from which of the </a:t>
            </a:r>
            <a:r>
              <a:rPr lang="en-US" sz="1600" b="1" dirty="0" smtClean="0">
                <a:solidFill>
                  <a:srgbClr val="002060"/>
                </a:solidFill>
                <a:latin typeface="+mn-lt"/>
              </a:rPr>
              <a:t>following? </a:t>
            </a:r>
            <a:endParaRPr lang="en-US" sz="1600" b="1" dirty="0">
              <a:solidFill>
                <a:srgbClr val="002060"/>
              </a:solidFill>
              <a:latin typeface="+mn-lt"/>
            </a:endParaRPr>
          </a:p>
          <a:p>
            <a:r>
              <a:rPr lang="en-US" sz="1600" dirty="0">
                <a:latin typeface="+mn-lt"/>
              </a:rPr>
              <a:t>A- Internal carotid artery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B- External carotid artery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C- Posterior cerebral artery</a:t>
            </a:r>
          </a:p>
          <a:p>
            <a:endParaRPr lang="en-US" sz="1600" dirty="0">
              <a:latin typeface="+mn-lt"/>
            </a:endParaRPr>
          </a:p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3. Which of artery forms the hypophyseal portal </a:t>
            </a:r>
            <a:r>
              <a:rPr lang="en-US" sz="1600" b="1" dirty="0" smtClean="0">
                <a:solidFill>
                  <a:srgbClr val="002060"/>
                </a:solidFill>
                <a:latin typeface="+mn-lt"/>
              </a:rPr>
              <a:t>system? </a:t>
            </a:r>
            <a:endParaRPr lang="en-US" sz="1600" b="1" dirty="0">
              <a:solidFill>
                <a:srgbClr val="002060"/>
              </a:solidFill>
              <a:latin typeface="+mn-lt"/>
            </a:endParaRPr>
          </a:p>
          <a:p>
            <a:r>
              <a:rPr lang="en-US" sz="1600" dirty="0">
                <a:latin typeface="+mn-lt"/>
              </a:rPr>
              <a:t>A- Inferior hypophyseal 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B- Superior hypophyseal 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C- Internal carotid </a:t>
            </a:r>
          </a:p>
          <a:p>
            <a:endParaRPr lang="en-US" sz="1600" dirty="0">
              <a:latin typeface="+mn-lt"/>
            </a:endParaRPr>
          </a:p>
          <a:p>
            <a:r>
              <a:rPr lang="en-US" sz="1600" b="1" dirty="0" smtClean="0">
                <a:solidFill>
                  <a:srgbClr val="002060"/>
                </a:solidFill>
                <a:latin typeface="+mn-lt"/>
              </a:rPr>
              <a:t>4. Which of the following nuclei supply the </a:t>
            </a:r>
            <a:r>
              <a:rPr lang="en-US" sz="1600" b="1" dirty="0" err="1" smtClean="0">
                <a:solidFill>
                  <a:srgbClr val="002060"/>
                </a:solidFill>
                <a:latin typeface="+mn-lt"/>
              </a:rPr>
              <a:t>neurohypophysis</a:t>
            </a:r>
            <a:r>
              <a:rPr lang="en-US" sz="1600" b="1" dirty="0" smtClean="0">
                <a:solidFill>
                  <a:srgbClr val="002060"/>
                </a:solidFill>
                <a:latin typeface="+mn-lt"/>
              </a:rPr>
              <a:t>? </a:t>
            </a:r>
          </a:p>
          <a:p>
            <a:r>
              <a:rPr lang="en-US" sz="1600" dirty="0" smtClean="0">
                <a:latin typeface="+mn-lt"/>
              </a:rPr>
              <a:t>A- </a:t>
            </a:r>
            <a:r>
              <a:rPr lang="en-US" sz="1600" dirty="0" err="1" smtClean="0">
                <a:latin typeface="+mn-lt"/>
              </a:rPr>
              <a:t>Paraventricular</a:t>
            </a:r>
            <a:r>
              <a:rPr lang="en-US" sz="1600" dirty="0" smtClean="0">
                <a:latin typeface="+mn-lt"/>
              </a:rPr>
              <a:t/>
            </a:r>
            <a:br>
              <a:rPr lang="en-US" sz="1600" dirty="0" smtClean="0">
                <a:latin typeface="+mn-lt"/>
              </a:rPr>
            </a:br>
            <a:r>
              <a:rPr lang="en-US" sz="1600" dirty="0" smtClean="0">
                <a:latin typeface="+mn-lt"/>
              </a:rPr>
              <a:t>B- Mammillary body</a:t>
            </a:r>
            <a:br>
              <a:rPr lang="en-US" sz="1600" dirty="0" smtClean="0">
                <a:latin typeface="+mn-lt"/>
              </a:rPr>
            </a:br>
            <a:r>
              <a:rPr lang="en-US" sz="1600" dirty="0" smtClean="0">
                <a:latin typeface="+mn-lt"/>
              </a:rPr>
              <a:t>C- Dentate</a:t>
            </a:r>
          </a:p>
          <a:p>
            <a:r>
              <a:rPr lang="en-US" sz="1600" dirty="0" smtClean="0">
                <a:latin typeface="+mn-lt"/>
              </a:rPr>
              <a:t> </a:t>
            </a:r>
            <a:endParaRPr lang="en-US" sz="1600" dirty="0">
              <a:latin typeface="+mn-lt"/>
            </a:endParaRPr>
          </a:p>
          <a:p>
            <a:endParaRPr lang="en-US" sz="1600" dirty="0">
              <a:latin typeface="+mn-lt"/>
            </a:endParaRPr>
          </a:p>
          <a:p>
            <a:endParaRPr lang="en-US" sz="1600" dirty="0"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97F1FF45-79A2-457B-B7BD-6022624A1434}"/>
              </a:ext>
            </a:extLst>
          </p:cNvPr>
          <p:cNvSpPr/>
          <p:nvPr/>
        </p:nvSpPr>
        <p:spPr>
          <a:xfrm>
            <a:off x="5876364" y="917912"/>
            <a:ext cx="631563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5. </a:t>
            </a:r>
            <a:r>
              <a:rPr lang="en-GB" sz="1600" b="1" dirty="0">
                <a:solidFill>
                  <a:srgbClr val="002060"/>
                </a:solidFill>
                <a:latin typeface="+mn-lt"/>
              </a:rPr>
              <a:t>Which one of the following structures is superior to the pituitary gland?</a:t>
            </a:r>
          </a:p>
          <a:p>
            <a:r>
              <a:rPr lang="en-GB" sz="1600" dirty="0">
                <a:latin typeface="+mn-lt"/>
              </a:rPr>
              <a:t>A- Optic chiasma</a:t>
            </a:r>
          </a:p>
          <a:p>
            <a:r>
              <a:rPr lang="en-GB" sz="1600" dirty="0">
                <a:latin typeface="+mn-lt"/>
              </a:rPr>
              <a:t>B- </a:t>
            </a:r>
            <a:r>
              <a:rPr lang="en-GB" sz="1600" dirty="0" err="1">
                <a:latin typeface="+mn-lt"/>
              </a:rPr>
              <a:t>Diaphragma</a:t>
            </a:r>
            <a:r>
              <a:rPr lang="en-GB" sz="1600" dirty="0">
                <a:latin typeface="+mn-lt"/>
              </a:rPr>
              <a:t> sellae</a:t>
            </a:r>
          </a:p>
          <a:p>
            <a:r>
              <a:rPr lang="en-GB" sz="1600" dirty="0">
                <a:latin typeface="+mn-lt"/>
              </a:rPr>
              <a:t>C- Mammillary bodies</a:t>
            </a:r>
          </a:p>
          <a:p>
            <a:endParaRPr lang="en-US" sz="1600" dirty="0">
              <a:latin typeface="+mn-lt"/>
            </a:endParaRPr>
          </a:p>
          <a:p>
            <a:r>
              <a:rPr lang="en-GB" sz="1600" b="1" dirty="0">
                <a:solidFill>
                  <a:srgbClr val="002060"/>
                </a:solidFill>
                <a:latin typeface="+mn-lt"/>
              </a:rPr>
              <a:t>6. Which one of the following venous sinuses drains hypophyseal veins?</a:t>
            </a:r>
          </a:p>
          <a:p>
            <a:r>
              <a:rPr lang="en-GB" sz="1600" dirty="0">
                <a:latin typeface="+mn-lt"/>
              </a:rPr>
              <a:t>A- Superior sagittal</a:t>
            </a:r>
          </a:p>
          <a:p>
            <a:r>
              <a:rPr lang="en-GB" sz="1600" dirty="0">
                <a:latin typeface="+mn-lt"/>
              </a:rPr>
              <a:t>B- Cavernous</a:t>
            </a:r>
          </a:p>
          <a:p>
            <a:r>
              <a:rPr lang="en-GB" sz="1600" dirty="0">
                <a:latin typeface="+mn-lt"/>
              </a:rPr>
              <a:t>C- Transverse</a:t>
            </a:r>
          </a:p>
          <a:p>
            <a:endParaRPr lang="en-US" sz="1600" dirty="0">
              <a:latin typeface="+mn-lt"/>
            </a:endParaRPr>
          </a:p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7. Which of the following is posterior to the pituitary </a:t>
            </a:r>
            <a:r>
              <a:rPr lang="en-US" sz="1600" b="1" dirty="0" smtClean="0">
                <a:solidFill>
                  <a:srgbClr val="002060"/>
                </a:solidFill>
                <a:latin typeface="+mn-lt"/>
              </a:rPr>
              <a:t>gland? </a:t>
            </a:r>
            <a:endParaRPr lang="en-US" sz="1600" b="1" dirty="0">
              <a:solidFill>
                <a:srgbClr val="002060"/>
              </a:solidFill>
              <a:latin typeface="+mn-lt"/>
            </a:endParaRPr>
          </a:p>
          <a:p>
            <a:r>
              <a:rPr lang="en-US" sz="1600" dirty="0">
                <a:latin typeface="+mn-lt"/>
              </a:rPr>
              <a:t>A- Optic chiasma</a:t>
            </a:r>
          </a:p>
          <a:p>
            <a:r>
              <a:rPr lang="en-US" sz="1600" dirty="0">
                <a:latin typeface="+mn-lt"/>
              </a:rPr>
              <a:t>B- </a:t>
            </a:r>
            <a:r>
              <a:rPr lang="en-US" sz="1600" dirty="0" err="1">
                <a:latin typeface="+mn-lt"/>
              </a:rPr>
              <a:t>Diaphragma</a:t>
            </a:r>
            <a:r>
              <a:rPr lang="en-US" sz="1600" dirty="0">
                <a:latin typeface="+mn-lt"/>
              </a:rPr>
              <a:t> sellae</a:t>
            </a:r>
          </a:p>
          <a:p>
            <a:r>
              <a:rPr lang="en-US" sz="1600" dirty="0">
                <a:latin typeface="+mn-lt"/>
              </a:rPr>
              <a:t>C- Mammillary </a:t>
            </a:r>
            <a:r>
              <a:rPr lang="en-US" sz="1600" dirty="0" smtClean="0">
                <a:latin typeface="+mn-lt"/>
              </a:rPr>
              <a:t>bodies</a:t>
            </a:r>
          </a:p>
          <a:p>
            <a:endParaRPr lang="en-US" sz="1600" dirty="0"/>
          </a:p>
          <a:p>
            <a:r>
              <a:rPr lang="en-US" sz="1600" b="1" dirty="0" smtClean="0">
                <a:solidFill>
                  <a:srgbClr val="002060"/>
                </a:solidFill>
              </a:rPr>
              <a:t>8. </a:t>
            </a:r>
            <a:r>
              <a:rPr lang="en-US" sz="1600" b="1" dirty="0">
                <a:solidFill>
                  <a:srgbClr val="002060"/>
                </a:solidFill>
              </a:rPr>
              <a:t>Which part of the pituitary gland </a:t>
            </a:r>
            <a:r>
              <a:rPr lang="en-US" sz="1600" b="1" dirty="0" smtClean="0">
                <a:solidFill>
                  <a:srgbClr val="002060"/>
                </a:solidFill>
              </a:rPr>
              <a:t>store hormones</a:t>
            </a:r>
            <a:r>
              <a:rPr lang="en-US" sz="1600" b="1" dirty="0">
                <a:solidFill>
                  <a:srgbClr val="002060"/>
                </a:solidFill>
              </a:rPr>
              <a:t>? </a:t>
            </a:r>
            <a:r>
              <a:rPr lang="en-US" sz="1600" b="1" dirty="0" smtClean="0">
                <a:solidFill>
                  <a:srgbClr val="002060"/>
                </a:solidFill>
              </a:rPr>
              <a:t> </a:t>
            </a:r>
            <a:endParaRPr lang="en-US" sz="1600" b="1" dirty="0">
              <a:solidFill>
                <a:srgbClr val="002060"/>
              </a:solidFill>
            </a:endParaRPr>
          </a:p>
          <a:p>
            <a:r>
              <a:rPr lang="en-US" sz="1600" dirty="0"/>
              <a:t>A- </a:t>
            </a:r>
            <a:r>
              <a:rPr lang="en-US" sz="1600" dirty="0" err="1"/>
              <a:t>Neurohypophysis</a:t>
            </a:r>
            <a:r>
              <a:rPr lang="en-US" sz="1600" dirty="0"/>
              <a:t> part </a:t>
            </a:r>
          </a:p>
          <a:p>
            <a:r>
              <a:rPr lang="en-US" sz="1600" dirty="0" smtClean="0"/>
              <a:t>B- </a:t>
            </a:r>
            <a:r>
              <a:rPr lang="en-US" sz="1600" dirty="0" err="1"/>
              <a:t>Adenohypophysis</a:t>
            </a:r>
            <a:r>
              <a:rPr lang="en-US" sz="1600" dirty="0"/>
              <a:t> </a:t>
            </a:r>
            <a:r>
              <a:rPr lang="en-US" sz="1600" dirty="0" smtClean="0"/>
              <a:t>part</a:t>
            </a:r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/>
              <a:t>C- The anterior part </a:t>
            </a:r>
          </a:p>
          <a:p>
            <a:endParaRPr lang="en-US" sz="1600" dirty="0">
              <a:latin typeface="+mn-lt"/>
            </a:endParaRPr>
          </a:p>
        </p:txBody>
      </p:sp>
      <p:sp>
        <p:nvSpPr>
          <p:cNvPr id="6" name="Rectangle 6"/>
          <p:cNvSpPr/>
          <p:nvPr/>
        </p:nvSpPr>
        <p:spPr>
          <a:xfrm rot="10800000">
            <a:off x="0" y="6457890"/>
            <a:ext cx="12192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.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C	2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.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A	3.B	4.A	5.B	6.B	7.C	8.A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546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natomy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Anatomy theme</Template>
  <TotalTime>2745</TotalTime>
  <Words>681</Words>
  <Application>Microsoft Office PowerPoint</Application>
  <PresentationFormat>ملء الشاشة</PresentationFormat>
  <Paragraphs>122</Paragraphs>
  <Slides>10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9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20" baseType="lpstr">
      <vt:lpstr>Arabic Typesetting</vt:lpstr>
      <vt:lpstr>Calibri</vt:lpstr>
      <vt:lpstr>Agency FB</vt:lpstr>
      <vt:lpstr>Times New Roman</vt:lpstr>
      <vt:lpstr>Open Sans</vt:lpstr>
      <vt:lpstr>Calibri Light</vt:lpstr>
      <vt:lpstr>Wingdings</vt:lpstr>
      <vt:lpstr>Arial</vt:lpstr>
      <vt:lpstr>Courier New</vt:lpstr>
      <vt:lpstr>Anatomy theme</vt:lpstr>
      <vt:lpstr>عرض تقديمي في PowerPoint</vt:lpstr>
      <vt:lpstr>Objectives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000</dc:title>
  <dc:creator>RAWAN</dc:creator>
  <cp:lastModifiedBy>‏‏مستخدم Windows</cp:lastModifiedBy>
  <cp:revision>119</cp:revision>
  <dcterms:created xsi:type="dcterms:W3CDTF">2017-04-30T17:35:08Z</dcterms:created>
  <dcterms:modified xsi:type="dcterms:W3CDTF">2019-01-23T06:08:24Z</dcterms:modified>
</cp:coreProperties>
</file>