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7" r:id="rId1"/>
    <p:sldMasterId id="2147483782" r:id="rId2"/>
  </p:sldMasterIdLst>
  <p:notesMasterIdLst>
    <p:notesMasterId r:id="rId18"/>
  </p:notesMasterIdLst>
  <p:sldIdLst>
    <p:sldId id="288" r:id="rId3"/>
    <p:sldId id="363" r:id="rId4"/>
    <p:sldId id="371" r:id="rId5"/>
    <p:sldId id="372" r:id="rId6"/>
    <p:sldId id="366" r:id="rId7"/>
    <p:sldId id="368" r:id="rId8"/>
    <p:sldId id="370" r:id="rId9"/>
    <p:sldId id="378" r:id="rId10"/>
    <p:sldId id="379" r:id="rId11"/>
    <p:sldId id="380" r:id="rId12"/>
    <p:sldId id="373" r:id="rId13"/>
    <p:sldId id="377" r:id="rId14"/>
    <p:sldId id="285" r:id="rId15"/>
    <p:sldId id="287" r:id="rId16"/>
    <p:sldId id="3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5DE"/>
    <a:srgbClr val="FF3399"/>
    <a:srgbClr val="74B230"/>
    <a:srgbClr val="CCA677"/>
    <a:srgbClr val="E3CDB3"/>
    <a:srgbClr val="DEC5A6"/>
    <a:srgbClr val="FAE522"/>
    <a:srgbClr val="FDF49D"/>
    <a:srgbClr val="FF99FF"/>
    <a:srgbClr val="E47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69" autoAdjust="0"/>
    <p:restoredTop sz="93867" autoAdjust="0"/>
  </p:normalViewPr>
  <p:slideViewPr>
    <p:cSldViewPr snapToGrid="0">
      <p:cViewPr>
        <p:scale>
          <a:sx n="71" d="100"/>
          <a:sy n="71" d="100"/>
        </p:scale>
        <p:origin x="-52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docs.google.com/presentation/d/1TGd1eqJc5hW4BthMMNGT7D5IhB5PLBPuX4K9gP62_ss/edit?usp=sharin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docs.google.com/presentation/d/1YVkhfA50ReRgS9XppAbXFrzGfaqzpxO4hFrsAwNmqDA/edit#slide=id.g338991e77e_0_0"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Shape 109">
            <a:extLst>
              <a:ext uri="{FF2B5EF4-FFF2-40B4-BE49-F238E27FC236}">
                <a16:creationId xmlns:a16="http://schemas.microsoft.com/office/drawing/2014/main" xmlns="" id="{92B83288-6382-48A9-9407-F200043D75FA}"/>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8" name="Shape 110">
            <a:extLst>
              <a:ext uri="{FF2B5EF4-FFF2-40B4-BE49-F238E27FC236}">
                <a16:creationId xmlns:a16="http://schemas.microsoft.com/office/drawing/2014/main" xmlns="" id="{92A6CBCB-A062-4411-BBCB-950EE0FC5333}"/>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9" name="Shape 107">
            <a:extLst>
              <a:ext uri="{FF2B5EF4-FFF2-40B4-BE49-F238E27FC236}">
                <a16:creationId xmlns:a16="http://schemas.microsoft.com/office/drawing/2014/main" xmlns="" id="{00E8EAC2-46D8-4156-B122-3EE148D62A72}"/>
              </a:ext>
            </a:extLst>
          </p:cNvPr>
          <p:cNvSpPr txBox="1"/>
          <p:nvPr/>
        </p:nvSpPr>
        <p:spPr>
          <a:xfrm>
            <a:off x="85059" y="5693292"/>
            <a:ext cx="4328677" cy="607405"/>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600" b="1" dirty="0">
                <a:latin typeface="+mn-lt"/>
                <a:cs typeface="+mn-cs"/>
              </a:rPr>
              <a:t>Please check our </a:t>
            </a:r>
            <a:r>
              <a:rPr lang="en-GB" sz="1600" b="1" u="sng" dirty="0">
                <a:solidFill>
                  <a:schemeClr val="accent1"/>
                </a:solidFill>
                <a:latin typeface="+mn-lt"/>
                <a:cs typeface="+mn-cs"/>
                <a:hlinkClick r:id="rId4"/>
              </a:rPr>
              <a:t>Editing File</a:t>
            </a:r>
            <a:endParaRPr sz="1600" b="1" dirty="0">
              <a:solidFill>
                <a:schemeClr val="accent1"/>
              </a:solidFill>
              <a:latin typeface="+mn-lt"/>
              <a:cs typeface="+mn-cs"/>
            </a:endParaRPr>
          </a:p>
        </p:txBody>
      </p:sp>
      <p:sp>
        <p:nvSpPr>
          <p:cNvPr id="10" name="Shape 55">
            <a:extLst>
              <a:ext uri="{FF2B5EF4-FFF2-40B4-BE49-F238E27FC236}">
                <a16:creationId xmlns:a16="http://schemas.microsoft.com/office/drawing/2014/main" xmlns="" id="{498B3F68-DD49-4A99-922A-5F3DD9CBB9A8}"/>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1" name="Shape 56">
            <a:extLst>
              <a:ext uri="{FF2B5EF4-FFF2-40B4-BE49-F238E27FC236}">
                <a16:creationId xmlns:a16="http://schemas.microsoft.com/office/drawing/2014/main" xmlns="" id="{CDF81E75-BF9D-4A8C-AFC0-95B62D115A0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3" name="Shape 113">
            <a:extLst>
              <a:ext uri="{FF2B5EF4-FFF2-40B4-BE49-F238E27FC236}">
                <a16:creationId xmlns:a16="http://schemas.microsoft.com/office/drawing/2014/main" xmlns="" id="{E201EE49-8AE4-4466-89D8-4BE602B15B0D}"/>
              </a:ext>
            </a:extLst>
          </p:cNvPr>
          <p:cNvSpPr txBox="1"/>
          <p:nvPr/>
        </p:nvSpPr>
        <p:spPr>
          <a:xfrm>
            <a:off x="9724292" y="6204902"/>
            <a:ext cx="2467708"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GB" sz="2500" b="1" dirty="0">
                <a:latin typeface="Arabic Typesetting"/>
                <a:ea typeface="Arabic Typesetting"/>
                <a:cs typeface="Arabic Typesetting"/>
                <a:sym typeface="Arabic Typesetting"/>
              </a:rPr>
              <a:t>{وَمَنْ يَتَوَكَّلْ عَلَى اللَّهِ فَهُوَ حَسْبُهُ}</a:t>
            </a:r>
            <a:endParaRPr sz="2500" b="1" dirty="0">
              <a:latin typeface="Arabic Typesetting"/>
              <a:ea typeface="Arabic Typesetting"/>
              <a:cs typeface="Arabic Typesetting"/>
              <a:sym typeface="Arabic Typesetting"/>
            </a:endParaRPr>
          </a:p>
        </p:txBody>
      </p:sp>
      <p:sp>
        <p:nvSpPr>
          <p:cNvPr id="14" name="TextBox 13">
            <a:extLst>
              <a:ext uri="{FF2B5EF4-FFF2-40B4-BE49-F238E27FC236}">
                <a16:creationId xmlns:a16="http://schemas.microsoft.com/office/drawing/2014/main" xmlns="" id="{BF69B414-FE47-4358-96E2-2E9405BB83BB}"/>
              </a:ext>
            </a:extLst>
          </p:cNvPr>
          <p:cNvSpPr txBox="1"/>
          <p:nvPr/>
        </p:nvSpPr>
        <p:spPr>
          <a:xfrm>
            <a:off x="5096079" y="5356671"/>
            <a:ext cx="1995055" cy="461665"/>
          </a:xfrm>
          <a:prstGeom prst="rect">
            <a:avLst/>
          </a:prstGeom>
          <a:noFill/>
        </p:spPr>
        <p:txBody>
          <a:bodyPr wrap="square" rtlCol="0">
            <a:spAutoFit/>
          </a:bodyPr>
          <a:lstStyle/>
          <a:p>
            <a:pPr algn="ctr"/>
            <a:r>
              <a:rPr lang="en-US" sz="2400" dirty="0">
                <a:latin typeface="Agency FB" panose="020B0503020202020204" pitchFamily="34" charset="0"/>
              </a:rPr>
              <a:t>Lecture (1)</a:t>
            </a:r>
          </a:p>
        </p:txBody>
      </p:sp>
      <p:sp>
        <p:nvSpPr>
          <p:cNvPr id="15" name="TextBox 14">
            <a:extLst>
              <a:ext uri="{FF2B5EF4-FFF2-40B4-BE49-F238E27FC236}">
                <a16:creationId xmlns:a16="http://schemas.microsoft.com/office/drawing/2014/main" xmlns="" id="{5A2C603F-DC25-45AA-8010-10BE80124BFF}"/>
              </a:ext>
            </a:extLst>
          </p:cNvPr>
          <p:cNvSpPr txBox="1"/>
          <p:nvPr/>
        </p:nvSpPr>
        <p:spPr>
          <a:xfrm>
            <a:off x="9525300" y="5275098"/>
            <a:ext cx="2666700" cy="950132"/>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600" b="1" dirty="0">
                <a:solidFill>
                  <a:srgbClr val="C00000"/>
                </a:solidFill>
                <a:latin typeface="+mn-lt"/>
                <a:cs typeface="Arial" panose="020B0604020202020204" pitchFamily="34" charset="0"/>
              </a:rPr>
              <a:t>Important</a:t>
            </a:r>
            <a:r>
              <a:rPr lang="en-US" sz="1600" b="1" dirty="0">
                <a:solidFill>
                  <a:srgbClr val="FF0000"/>
                </a:solidFill>
                <a:latin typeface="+mn-lt"/>
                <a:cs typeface="Arial" panose="020B0604020202020204" pitchFamily="34" charset="0"/>
              </a:rPr>
              <a:t> </a:t>
            </a:r>
          </a:p>
          <a:p>
            <a:pPr marL="360000" indent="-180000">
              <a:lnSpc>
                <a:spcPts val="2300"/>
              </a:lnSpc>
              <a:buFont typeface="Wingdings" panose="05000000000000000000" pitchFamily="2" charset="2"/>
              <a:buChar char="§"/>
            </a:pPr>
            <a:r>
              <a:rPr lang="en-US" sz="1600" b="1" dirty="0">
                <a:solidFill>
                  <a:srgbClr val="92D050"/>
                </a:solidFill>
                <a:latin typeface="+mn-lt"/>
                <a:cs typeface="Arial" panose="020B0604020202020204" pitchFamily="34" charset="0"/>
              </a:rPr>
              <a:t>Doctors Notes</a:t>
            </a:r>
          </a:p>
          <a:p>
            <a:pPr marL="360000" indent="-180000">
              <a:lnSpc>
                <a:spcPts val="2300"/>
              </a:lnSpc>
              <a:buFont typeface="Wingdings" panose="05000000000000000000" pitchFamily="2" charset="2"/>
              <a:buChar char="§"/>
            </a:pPr>
            <a:r>
              <a:rPr lang="en-US" sz="1600" b="1" dirty="0">
                <a:solidFill>
                  <a:schemeClr val="bg1">
                    <a:lumMod val="50000"/>
                  </a:schemeClr>
                </a:solidFill>
                <a:latin typeface="+mn-lt"/>
                <a:cs typeface="Arial" panose="020B0604020202020204" pitchFamily="34" charset="0"/>
              </a:rPr>
              <a:t>Notes/Extra explanation</a:t>
            </a:r>
          </a:p>
        </p:txBody>
      </p:sp>
      <p:sp>
        <p:nvSpPr>
          <p:cNvPr id="16" name="Rectangle 15">
            <a:extLst>
              <a:ext uri="{FF2B5EF4-FFF2-40B4-BE49-F238E27FC236}">
                <a16:creationId xmlns:a16="http://schemas.microsoft.com/office/drawing/2014/main" xmlns="" id="{2962D82B-189E-4C68-BAAC-08BC49E6CC27}"/>
              </a:ext>
            </a:extLst>
          </p:cNvPr>
          <p:cNvSpPr/>
          <p:nvPr/>
        </p:nvSpPr>
        <p:spPr>
          <a:xfrm>
            <a:off x="3658685" y="2460131"/>
            <a:ext cx="4874616" cy="1938992"/>
          </a:xfrm>
          <a:prstGeom prst="rect">
            <a:avLst/>
          </a:prstGeom>
        </p:spPr>
        <p:txBody>
          <a:bodyPr wrap="square">
            <a:spAutoFit/>
          </a:bodyPr>
          <a:lstStyle/>
          <a:p>
            <a:pPr algn="ctr"/>
            <a:r>
              <a:rPr lang="en-US" sz="6000" dirty="0">
                <a:latin typeface="Agency FB" panose="020B0503020202020204" pitchFamily="34" charset="0"/>
              </a:rPr>
              <a:t>Anatomy of the Spinal Cord</a:t>
            </a:r>
          </a:p>
        </p:txBody>
      </p:sp>
      <p:sp>
        <p:nvSpPr>
          <p:cNvPr id="17" name="Shape 21">
            <a:extLst>
              <a:ext uri="{FF2B5EF4-FFF2-40B4-BE49-F238E27FC236}">
                <a16:creationId xmlns:a16="http://schemas.microsoft.com/office/drawing/2014/main" xmlns="" id="{E9866EDF-A8B3-4AB6-B960-409D315CBCBF}"/>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TextBox 11">
            <a:extLst>
              <a:ext uri="{FF2B5EF4-FFF2-40B4-BE49-F238E27FC236}">
                <a16:creationId xmlns:a16="http://schemas.microsoft.com/office/drawing/2014/main" xmlns="" id="{ED0BC3FA-6127-4E75-8FD9-5AB056BD079C}"/>
              </a:ext>
            </a:extLst>
          </p:cNvPr>
          <p:cNvSpPr txBox="1"/>
          <p:nvPr/>
        </p:nvSpPr>
        <p:spPr>
          <a:xfrm>
            <a:off x="85061" y="6085388"/>
            <a:ext cx="4328678" cy="698717"/>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spcBef>
                <a:spcPts val="200"/>
              </a:spcBef>
              <a:spcAft>
                <a:spcPts val="200"/>
              </a:spcAft>
            </a:pPr>
            <a:r>
              <a:rPr lang="ar-SA" sz="1400" b="1" dirty="0">
                <a:latin typeface="Calibri" panose="020F0502020204030204" pitchFamily="34" charset="0"/>
                <a:cs typeface="Calibri" panose="020F0502020204030204" pitchFamily="34" charset="0"/>
              </a:rPr>
              <a:t>هذا العمل مبني بشكل أساسي على عمل دفعة 436 مع المراجعة والتدقيق وإضافة الملاحظات ولا يغني عن المصدر الأساسي للمذاكرة</a:t>
            </a:r>
          </a:p>
        </p:txBody>
      </p:sp>
    </p:spTree>
    <p:extLst>
      <p:ext uri="{BB962C8B-B14F-4D97-AF65-F5344CB8AC3E}">
        <p14:creationId xmlns:p14="http://schemas.microsoft.com/office/powerpoint/2010/main" val="34670904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DCACC-88AC-4271-AD50-7A42F4F999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2CD29E6-9DA0-43B2-AF62-29A0572914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FE775B4-6F36-4CF9-BF85-303B65A0D8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39F652F-5A55-4D84-AD3F-A42964D89F8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44DF2EF9-87B7-4584-A4EB-57051B15CB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0BEE7BA5-E84F-4F6D-814C-560E5A4C07C6}"/>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9509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5361D-1266-48D3-B713-8F911990EF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65B356E-E33B-4870-8B41-1AE9E4FD1D6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FEAC92-6FF9-40D0-B8D5-BA99BC727F7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BE15B769-F857-4196-9756-DE0B4AE29D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70732A03-8426-4A03-9B94-2316E84F342B}"/>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74383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MCQs</a:t>
            </a:r>
          </a:p>
        </p:txBody>
      </p:sp>
    </p:spTree>
    <p:extLst>
      <p:ext uri="{BB962C8B-B14F-4D97-AF65-F5344CB8AC3E}">
        <p14:creationId xmlns:p14="http://schemas.microsoft.com/office/powerpoint/2010/main" val="16007510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SAQ</a:t>
            </a:r>
          </a:p>
        </p:txBody>
      </p:sp>
    </p:spTree>
    <p:extLst>
      <p:ext uri="{BB962C8B-B14F-4D97-AF65-F5344CB8AC3E}">
        <p14:creationId xmlns:p14="http://schemas.microsoft.com/office/powerpoint/2010/main" val="1422745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C9A26-57FC-426A-AC96-B2A19B7227D2}"/>
              </a:ext>
            </a:extLst>
          </p:cNvPr>
          <p:cNvSpPr txBox="1"/>
          <p:nvPr/>
        </p:nvSpPr>
        <p:spPr>
          <a:xfrm>
            <a:off x="3658685" y="2637981"/>
            <a:ext cx="4874616" cy="3323987"/>
          </a:xfrm>
          <a:prstGeom prst="rect">
            <a:avLst/>
          </a:prstGeom>
          <a:noFill/>
        </p:spPr>
        <p:txBody>
          <a:bodyPr wrap="square" numCol="1" rtlCol="0">
            <a:spAutoFit/>
          </a:bodyPr>
          <a:lstStyle/>
          <a:p>
            <a:pPr algn="ctr">
              <a:lnSpc>
                <a:spcPct val="150000"/>
              </a:lnSpc>
            </a:pPr>
            <a:r>
              <a:rPr lang="en-US" sz="2000" b="1" i="0" dirty="0">
                <a:solidFill>
                  <a:srgbClr val="CCA677"/>
                </a:solidFill>
                <a:effectLst/>
                <a:latin typeface="+mn-lt"/>
                <a:cs typeface="Arial" panose="020B0604020202020204" pitchFamily="34" charset="0"/>
              </a:rPr>
              <a:t>Team Leaders: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Faisal Fahad Alsaif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n-lt"/>
                <a:ea typeface="Open Sans"/>
                <a:cs typeface="Arial" panose="020B0604020202020204" pitchFamily="34" charset="0"/>
                <a:sym typeface="Open Sans"/>
              </a:rPr>
              <a:t>Rawan Mohammad Alharbi</a:t>
            </a:r>
          </a:p>
          <a:p>
            <a:pPr algn="ctr"/>
            <a:endParaRPr lang="en-GB" sz="1800" b="1" dirty="0">
              <a:solidFill>
                <a:schemeClr val="tx1"/>
              </a:solidFill>
              <a:latin typeface="+mn-lt"/>
              <a:ea typeface="Open Sans"/>
              <a:cs typeface="Arial" panose="020B0604020202020204" pitchFamily="34" charset="0"/>
              <a:sym typeface="Open Sans"/>
            </a:endParaRPr>
          </a:p>
          <a:p>
            <a:pPr algn="ctr"/>
            <a:endParaRPr lang="en-GB" sz="1800" b="1" dirty="0">
              <a:solidFill>
                <a:schemeClr val="tx1"/>
              </a:solidFill>
              <a:latin typeface="+mn-lt"/>
              <a:ea typeface="Open Sans"/>
              <a:cs typeface="Arial" panose="020B0604020202020204" pitchFamily="34" charset="0"/>
              <a:sym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CCA677"/>
                </a:solidFill>
                <a:effectLst/>
                <a:latin typeface="+mn-lt"/>
                <a:cs typeface="Arial" panose="020B0604020202020204" pitchFamily="34" charset="0"/>
              </a:rPr>
              <a:t>Team Members: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Abdulaziz Aldukhayel</a:t>
            </a:r>
            <a:br>
              <a:rPr lang="en-GB" sz="1800" b="1" dirty="0">
                <a:solidFill>
                  <a:schemeClr val="tx1"/>
                </a:solidFill>
                <a:latin typeface="+mn-lt"/>
                <a:ea typeface="Open Sans"/>
                <a:cs typeface="Arial" panose="020B0604020202020204" pitchFamily="34" charset="0"/>
                <a:sym typeface="Open Sans"/>
              </a:rPr>
            </a:br>
            <a:r>
              <a:rPr lang="en-GB" sz="1800" b="1" dirty="0">
                <a:solidFill>
                  <a:schemeClr val="tx1"/>
                </a:solidFill>
                <a:latin typeface="+mn-lt"/>
                <a:ea typeface="Open Sans"/>
                <a:cs typeface="Arial" panose="020B0604020202020204" pitchFamily="34" charset="0"/>
                <a:sym typeface="Open Sans"/>
              </a:rPr>
              <a:t>‏Abdulrahman Alduhayyim</a:t>
            </a:r>
          </a:p>
          <a:p>
            <a:pPr algn="ctr"/>
            <a:r>
              <a:rPr lang="en-US" sz="1800" b="1" dirty="0">
                <a:solidFill>
                  <a:schemeClr val="tx1"/>
                </a:solidFill>
                <a:latin typeface="+mn-lt"/>
                <a:cs typeface="Arial" panose="020B0604020202020204" pitchFamily="34" charset="0"/>
              </a:rPr>
              <a:t>Rinad </a:t>
            </a:r>
            <a:r>
              <a:rPr lang="en-GB" sz="1800" b="1" dirty="0">
                <a:latin typeface="+mn-lt"/>
                <a:cs typeface="Arial" panose="020B0604020202020204" pitchFamily="34" charset="0"/>
              </a:rPr>
              <a:t>Alghoraiby</a:t>
            </a:r>
          </a:p>
          <a:p>
            <a:pPr algn="ctr"/>
            <a:r>
              <a:rPr lang="en-US" sz="1800" b="1" dirty="0">
                <a:solidFill>
                  <a:schemeClr val="tx1"/>
                </a:solidFill>
                <a:latin typeface="+mn-lt"/>
                <a:cs typeface="Arial" panose="020B0604020202020204" pitchFamily="34" charset="0"/>
              </a:rPr>
              <a:t>Rawan Mishal</a:t>
            </a:r>
          </a:p>
          <a:p>
            <a:pPr algn="ctr"/>
            <a:endParaRPr lang="en-US" sz="1800" b="1" dirty="0">
              <a:solidFill>
                <a:schemeClr val="tx1"/>
              </a:solidFill>
              <a:latin typeface="+mn-lt"/>
              <a:cs typeface="Arial" panose="020B0604020202020204" pitchFamily="34" charset="0"/>
            </a:endParaRPr>
          </a:p>
        </p:txBody>
      </p:sp>
      <p:pic>
        <p:nvPicPr>
          <p:cNvPr id="3" name="Shape 109">
            <a:extLst>
              <a:ext uri="{FF2B5EF4-FFF2-40B4-BE49-F238E27FC236}">
                <a16:creationId xmlns:a16="http://schemas.microsoft.com/office/drawing/2014/main" xmlns="" id="{44F89AF6-DEB5-422C-9C27-5DDDA5773509}"/>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4" name="Shape 110">
            <a:extLst>
              <a:ext uri="{FF2B5EF4-FFF2-40B4-BE49-F238E27FC236}">
                <a16:creationId xmlns:a16="http://schemas.microsoft.com/office/drawing/2014/main" xmlns="" id="{5FE624D4-A56A-48D8-80AD-9C7B9D47374B}"/>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5" name="Shape 55">
            <a:extLst>
              <a:ext uri="{FF2B5EF4-FFF2-40B4-BE49-F238E27FC236}">
                <a16:creationId xmlns:a16="http://schemas.microsoft.com/office/drawing/2014/main" xmlns="" id="{437727BD-BA18-489D-8F25-BC3151EE5802}"/>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6" name="Shape 56">
            <a:extLst>
              <a:ext uri="{FF2B5EF4-FFF2-40B4-BE49-F238E27FC236}">
                <a16:creationId xmlns:a16="http://schemas.microsoft.com/office/drawing/2014/main" xmlns="" id="{6B278EB7-A02B-4BA5-B9F9-392A9901D43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7" name="Rectangle 6">
            <a:extLst>
              <a:ext uri="{FF2B5EF4-FFF2-40B4-BE49-F238E27FC236}">
                <a16:creationId xmlns:a16="http://schemas.microsoft.com/office/drawing/2014/main" xmlns="" id="{E9B62692-BE68-4B70-AC38-9014948FCBBF}"/>
              </a:ext>
            </a:extLst>
          </p:cNvPr>
          <p:cNvSpPr/>
          <p:nvPr/>
        </p:nvSpPr>
        <p:spPr>
          <a:xfrm>
            <a:off x="3658685" y="1095469"/>
            <a:ext cx="4874616" cy="1261884"/>
          </a:xfrm>
          <a:prstGeom prst="rect">
            <a:avLst/>
          </a:prstGeom>
        </p:spPr>
        <p:txBody>
          <a:bodyPr wrap="square">
            <a:spAutoFit/>
          </a:bodyPr>
          <a:lstStyle/>
          <a:p>
            <a:pPr algn="ctr"/>
            <a:r>
              <a:rPr lang="en-US" sz="3800" dirty="0">
                <a:latin typeface="Agency FB" panose="020B0503020202020204" pitchFamily="34" charset="0"/>
              </a:rPr>
              <a:t>Good luck</a:t>
            </a:r>
          </a:p>
          <a:p>
            <a:pPr algn="l"/>
            <a:r>
              <a:rPr lang="en-US" sz="3800" dirty="0">
                <a:latin typeface="Agency FB" panose="020B0503020202020204" pitchFamily="34" charset="0"/>
              </a:rPr>
              <a:t> Special thank for team436  </a:t>
            </a:r>
          </a:p>
        </p:txBody>
      </p:sp>
      <p:pic>
        <p:nvPicPr>
          <p:cNvPr id="8" name="Picture 7">
            <a:extLst>
              <a:ext uri="{FF2B5EF4-FFF2-40B4-BE49-F238E27FC236}">
                <a16:creationId xmlns:a16="http://schemas.microsoft.com/office/drawing/2014/main" xmlns="" id="{35B4F9E3-3979-4AC6-8BAC-054F31D8C96B}"/>
              </a:ext>
            </a:extLst>
          </p:cNvPr>
          <p:cNvPicPr>
            <a:picLocks noChangeAspect="1"/>
          </p:cNvPicPr>
          <p:nvPr/>
        </p:nvPicPr>
        <p:blipFill>
          <a:blip r:embed="rId4"/>
          <a:stretch>
            <a:fillRect/>
          </a:stretch>
        </p:blipFill>
        <p:spPr>
          <a:xfrm>
            <a:off x="7928027" y="1810389"/>
            <a:ext cx="448520" cy="448520"/>
          </a:xfrm>
          <a:prstGeom prst="rect">
            <a:avLst/>
          </a:prstGeom>
        </p:spPr>
      </p:pic>
      <p:sp>
        <p:nvSpPr>
          <p:cNvPr id="13" name="TextBox 12">
            <a:extLst>
              <a:ext uri="{FF2B5EF4-FFF2-40B4-BE49-F238E27FC236}">
                <a16:creationId xmlns:a16="http://schemas.microsoft.com/office/drawing/2014/main" xmlns="" id="{C4BF4CDD-45E6-4AE3-8C18-1C0EA758B99B}"/>
              </a:ext>
            </a:extLst>
          </p:cNvPr>
          <p:cNvSpPr txBox="1"/>
          <p:nvPr/>
        </p:nvSpPr>
        <p:spPr>
          <a:xfrm>
            <a:off x="8807359" y="5552471"/>
            <a:ext cx="3359419" cy="1272143"/>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800" b="0" dirty="0">
                <a:solidFill>
                  <a:schemeClr val="tx1"/>
                </a:solidFill>
                <a:latin typeface="+mn-lt"/>
                <a:cs typeface="Arial" panose="020B0604020202020204" pitchFamily="34" charset="0"/>
              </a:rPr>
              <a:t>References: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Girls’ &amp; Boys’ Slides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Greys Anatomy for Students </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TeachMeAnatomy.com</a:t>
            </a:r>
          </a:p>
        </p:txBody>
      </p:sp>
      <p:sp>
        <p:nvSpPr>
          <p:cNvPr id="14" name="Shape 21">
            <a:extLst>
              <a:ext uri="{FF2B5EF4-FFF2-40B4-BE49-F238E27FC236}">
                <a16:creationId xmlns:a16="http://schemas.microsoft.com/office/drawing/2014/main" xmlns="" id="{CE4F9F2B-F48E-4434-8232-E45142D8C9E8}"/>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 name="مجموعة 7">
            <a:extLst>
              <a:ext uri="{FF2B5EF4-FFF2-40B4-BE49-F238E27FC236}">
                <a16:creationId xmlns:a16="http://schemas.microsoft.com/office/drawing/2014/main" xmlns="" id="{4A3A3766-B9E0-4998-AC30-F36A54897C55}"/>
              </a:ext>
            </a:extLst>
          </p:cNvPr>
          <p:cNvGrpSpPr/>
          <p:nvPr/>
        </p:nvGrpSpPr>
        <p:grpSpPr>
          <a:xfrm>
            <a:off x="166664" y="6075936"/>
            <a:ext cx="404082" cy="718195"/>
            <a:chOff x="3955103" y="5434210"/>
            <a:chExt cx="404082" cy="718195"/>
          </a:xfrm>
        </p:grpSpPr>
        <p:pic>
          <p:nvPicPr>
            <p:cNvPr id="10" name="صورة 4">
              <a:extLst>
                <a:ext uri="{FF2B5EF4-FFF2-40B4-BE49-F238E27FC236}">
                  <a16:creationId xmlns:a16="http://schemas.microsoft.com/office/drawing/2014/main" xmlns="" id="{31EE6DB7-45F1-43CF-8114-40278D7E5587}"/>
                </a:ext>
              </a:extLst>
            </p:cNvPr>
            <p:cNvPicPr>
              <a:picLocks noChangeAspect="1"/>
            </p:cNvPicPr>
            <p:nvPr/>
          </p:nvPicPr>
          <p:blipFill>
            <a:blip r:embed="rId5"/>
            <a:stretch>
              <a:fillRect/>
            </a:stretch>
          </p:blipFill>
          <p:spPr>
            <a:xfrm>
              <a:off x="3955103" y="5808367"/>
              <a:ext cx="344038" cy="344038"/>
            </a:xfrm>
            <a:prstGeom prst="rect">
              <a:avLst/>
            </a:prstGeom>
          </p:spPr>
        </p:pic>
        <p:pic>
          <p:nvPicPr>
            <p:cNvPr id="11" name="صورة 6">
              <a:extLst>
                <a:ext uri="{FF2B5EF4-FFF2-40B4-BE49-F238E27FC236}">
                  <a16:creationId xmlns:a16="http://schemas.microsoft.com/office/drawing/2014/main" xmlns="" id="{40797649-1300-41F9-B2AA-9EC8270CB34A}"/>
                </a:ext>
              </a:extLst>
            </p:cNvPr>
            <p:cNvPicPr>
              <a:picLocks noChangeAspect="1"/>
            </p:cNvPicPr>
            <p:nvPr/>
          </p:nvPicPr>
          <p:blipFill>
            <a:blip r:embed="rId6"/>
            <a:stretch>
              <a:fillRect/>
            </a:stretch>
          </p:blipFill>
          <p:spPr>
            <a:xfrm>
              <a:off x="3955103" y="5434210"/>
              <a:ext cx="404082" cy="328654"/>
            </a:xfrm>
            <a:prstGeom prst="rect">
              <a:avLst/>
            </a:prstGeom>
          </p:spPr>
        </p:pic>
      </p:grpSp>
      <p:sp>
        <p:nvSpPr>
          <p:cNvPr id="12" name="TextBox 11">
            <a:extLst>
              <a:ext uri="{FF2B5EF4-FFF2-40B4-BE49-F238E27FC236}">
                <a16:creationId xmlns:a16="http://schemas.microsoft.com/office/drawing/2014/main" xmlns="" id="{78E10973-6909-496D-B669-80D56397A4D5}"/>
              </a:ext>
            </a:extLst>
          </p:cNvPr>
          <p:cNvSpPr txBox="1"/>
          <p:nvPr/>
        </p:nvSpPr>
        <p:spPr>
          <a:xfrm>
            <a:off x="500294" y="5913762"/>
            <a:ext cx="4874616" cy="880369"/>
          </a:xfrm>
          <a:prstGeom prst="rect">
            <a:avLst/>
          </a:prstGeom>
          <a:noFill/>
        </p:spPr>
        <p:txBody>
          <a:bodyPr wrap="square" rtlCol="0">
            <a:spAutoFit/>
          </a:bodyPr>
          <a:lstStyle/>
          <a:p>
            <a:pPr algn="l">
              <a:lnSpc>
                <a:spcPct val="150000"/>
              </a:lnSpc>
            </a:pPr>
            <a:r>
              <a:rPr lang="en-GB" sz="1800" b="0" i="0" dirty="0">
                <a:solidFill>
                  <a:schemeClr val="bg1">
                    <a:lumMod val="50000"/>
                  </a:schemeClr>
                </a:solidFill>
                <a:effectLst/>
                <a:latin typeface="+mn-lt"/>
                <a:cs typeface="Arial" panose="020B0604020202020204" pitchFamily="34" charset="0"/>
              </a:rPr>
              <a:t>Twitter.com</a:t>
            </a:r>
            <a:r>
              <a:rPr lang="ar-SA" sz="1800" b="0" i="0" dirty="0">
                <a:solidFill>
                  <a:schemeClr val="bg1">
                    <a:lumMod val="50000"/>
                  </a:schemeClr>
                </a:solidFill>
                <a:effectLst/>
                <a:latin typeface="+mn-lt"/>
                <a:cs typeface="Arial" panose="020B0604020202020204" pitchFamily="34" charset="0"/>
              </a:rPr>
              <a:t>/</a:t>
            </a:r>
            <a:r>
              <a:rPr lang="en-US" sz="1800" b="0" i="0" dirty="0">
                <a:solidFill>
                  <a:schemeClr val="bg1">
                    <a:lumMod val="50000"/>
                  </a:schemeClr>
                </a:solidFill>
                <a:effectLst/>
                <a:latin typeface="+mn-lt"/>
                <a:cs typeface="Arial" panose="020B0604020202020204" pitchFamily="34" charset="0"/>
              </a:rPr>
              <a:t>Anatomy437</a:t>
            </a:r>
          </a:p>
          <a:p>
            <a:pPr algn="l">
              <a:lnSpc>
                <a:spcPct val="150000"/>
              </a:lnSpc>
            </a:pPr>
            <a:r>
              <a:rPr lang="en-US" sz="1800" b="0" i="0" dirty="0">
                <a:solidFill>
                  <a:schemeClr val="bg1">
                    <a:lumMod val="50000"/>
                  </a:schemeClr>
                </a:solidFill>
                <a:effectLst/>
                <a:latin typeface="+mn-lt"/>
                <a:cs typeface="Arial" panose="020B0604020202020204" pitchFamily="34" charset="0"/>
              </a:rPr>
              <a:t>Anatomyteam.437@gmail.com</a:t>
            </a:r>
          </a:p>
        </p:txBody>
      </p:sp>
    </p:spTree>
    <p:extLst>
      <p:ext uri="{BB962C8B-B14F-4D97-AF65-F5344CB8AC3E}">
        <p14:creationId xmlns:p14="http://schemas.microsoft.com/office/powerpoint/2010/main" val="29293025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Shape 109">
            <a:extLst>
              <a:ext uri="{FF2B5EF4-FFF2-40B4-BE49-F238E27FC236}">
                <a16:creationId xmlns:a16="http://schemas.microsoft.com/office/drawing/2014/main" xmlns="" id="{92B83288-6382-48A9-9407-F200043D75FA}"/>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8" name="Shape 110">
            <a:extLst>
              <a:ext uri="{FF2B5EF4-FFF2-40B4-BE49-F238E27FC236}">
                <a16:creationId xmlns:a16="http://schemas.microsoft.com/office/drawing/2014/main" xmlns="" id="{92A6CBCB-A062-4411-BBCB-950EE0FC5333}"/>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9" name="Shape 107">
            <a:extLst>
              <a:ext uri="{FF2B5EF4-FFF2-40B4-BE49-F238E27FC236}">
                <a16:creationId xmlns:a16="http://schemas.microsoft.com/office/drawing/2014/main" xmlns="" id="{00E8EAC2-46D8-4156-B122-3EE148D62A72}"/>
              </a:ext>
            </a:extLst>
          </p:cNvPr>
          <p:cNvSpPr txBox="1"/>
          <p:nvPr/>
        </p:nvSpPr>
        <p:spPr>
          <a:xfrm>
            <a:off x="85059" y="5693292"/>
            <a:ext cx="4328677" cy="607405"/>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600" b="1" dirty="0">
                <a:latin typeface="+mn-lt"/>
                <a:cs typeface="+mn-cs"/>
              </a:rPr>
              <a:t>Please check our </a:t>
            </a:r>
            <a:r>
              <a:rPr lang="en-GB" sz="1600" b="1" u="sng" dirty="0">
                <a:solidFill>
                  <a:schemeClr val="accent1"/>
                </a:solidFill>
                <a:latin typeface="+mn-lt"/>
                <a:cs typeface="+mn-cs"/>
                <a:hlinkClick r:id="rId4"/>
              </a:rPr>
              <a:t>Editing File</a:t>
            </a:r>
            <a:endParaRPr sz="1600" b="1" dirty="0">
              <a:solidFill>
                <a:schemeClr val="accent1"/>
              </a:solidFill>
              <a:latin typeface="+mn-lt"/>
              <a:cs typeface="+mn-cs"/>
            </a:endParaRPr>
          </a:p>
        </p:txBody>
      </p:sp>
      <p:sp>
        <p:nvSpPr>
          <p:cNvPr id="10" name="Shape 55">
            <a:extLst>
              <a:ext uri="{FF2B5EF4-FFF2-40B4-BE49-F238E27FC236}">
                <a16:creationId xmlns:a16="http://schemas.microsoft.com/office/drawing/2014/main" xmlns="" id="{498B3F68-DD49-4A99-922A-5F3DD9CBB9A8}"/>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1" name="Shape 56">
            <a:extLst>
              <a:ext uri="{FF2B5EF4-FFF2-40B4-BE49-F238E27FC236}">
                <a16:creationId xmlns:a16="http://schemas.microsoft.com/office/drawing/2014/main" xmlns="" id="{CDF81E75-BF9D-4A8C-AFC0-95B62D115A0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3" name="Shape 113">
            <a:extLst>
              <a:ext uri="{FF2B5EF4-FFF2-40B4-BE49-F238E27FC236}">
                <a16:creationId xmlns:a16="http://schemas.microsoft.com/office/drawing/2014/main" xmlns="" id="{E201EE49-8AE4-4466-89D8-4BE602B15B0D}"/>
              </a:ext>
            </a:extLst>
          </p:cNvPr>
          <p:cNvSpPr txBox="1"/>
          <p:nvPr/>
        </p:nvSpPr>
        <p:spPr>
          <a:xfrm>
            <a:off x="9724292" y="6204902"/>
            <a:ext cx="2467708"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GB" sz="2500" b="1" dirty="0">
                <a:latin typeface="Arabic Typesetting"/>
                <a:ea typeface="Arabic Typesetting"/>
                <a:cs typeface="Arabic Typesetting"/>
                <a:sym typeface="Arabic Typesetting"/>
              </a:rPr>
              <a:t>{وَمَنْ يَتَوَكَّلْ عَلَى اللَّهِ فَهُوَ حَسْبُهُ}</a:t>
            </a:r>
            <a:endParaRPr sz="2500" b="1" dirty="0">
              <a:latin typeface="Arabic Typesetting"/>
              <a:ea typeface="Arabic Typesetting"/>
              <a:cs typeface="Arabic Typesetting"/>
              <a:sym typeface="Arabic Typesetting"/>
            </a:endParaRPr>
          </a:p>
        </p:txBody>
      </p:sp>
      <p:sp>
        <p:nvSpPr>
          <p:cNvPr id="14" name="TextBox 13">
            <a:extLst>
              <a:ext uri="{FF2B5EF4-FFF2-40B4-BE49-F238E27FC236}">
                <a16:creationId xmlns:a16="http://schemas.microsoft.com/office/drawing/2014/main" xmlns="" id="{BF69B414-FE47-4358-96E2-2E9405BB83BB}"/>
              </a:ext>
            </a:extLst>
          </p:cNvPr>
          <p:cNvSpPr txBox="1"/>
          <p:nvPr/>
        </p:nvSpPr>
        <p:spPr>
          <a:xfrm>
            <a:off x="5096079" y="5356671"/>
            <a:ext cx="1995055" cy="461665"/>
          </a:xfrm>
          <a:prstGeom prst="rect">
            <a:avLst/>
          </a:prstGeom>
          <a:noFill/>
        </p:spPr>
        <p:txBody>
          <a:bodyPr wrap="square" rtlCol="0">
            <a:spAutoFit/>
          </a:bodyPr>
          <a:lstStyle/>
          <a:p>
            <a:pPr algn="ctr"/>
            <a:r>
              <a:rPr lang="en-US" sz="2400" dirty="0">
                <a:latin typeface="Agency FB" panose="020B0503020202020204" pitchFamily="34" charset="0"/>
              </a:rPr>
              <a:t>Lecture (2)</a:t>
            </a:r>
          </a:p>
        </p:txBody>
      </p:sp>
      <p:sp>
        <p:nvSpPr>
          <p:cNvPr id="15" name="TextBox 14">
            <a:extLst>
              <a:ext uri="{FF2B5EF4-FFF2-40B4-BE49-F238E27FC236}">
                <a16:creationId xmlns:a16="http://schemas.microsoft.com/office/drawing/2014/main" xmlns="" id="{5A2C603F-DC25-45AA-8010-10BE80124BFF}"/>
              </a:ext>
            </a:extLst>
          </p:cNvPr>
          <p:cNvSpPr txBox="1"/>
          <p:nvPr/>
        </p:nvSpPr>
        <p:spPr>
          <a:xfrm>
            <a:off x="9525300" y="5275098"/>
            <a:ext cx="2666700" cy="950132"/>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600" b="1" dirty="0">
                <a:solidFill>
                  <a:srgbClr val="C00000"/>
                </a:solidFill>
                <a:latin typeface="+mn-lt"/>
                <a:cs typeface="Arial" panose="020B0604020202020204" pitchFamily="34" charset="0"/>
              </a:rPr>
              <a:t>Important</a:t>
            </a:r>
            <a:r>
              <a:rPr lang="en-US" sz="1600" b="1" dirty="0">
                <a:solidFill>
                  <a:srgbClr val="FF0000"/>
                </a:solidFill>
                <a:latin typeface="+mn-lt"/>
                <a:cs typeface="Arial" panose="020B0604020202020204" pitchFamily="34" charset="0"/>
              </a:rPr>
              <a:t> </a:t>
            </a:r>
          </a:p>
          <a:p>
            <a:pPr marL="360000" indent="-180000">
              <a:lnSpc>
                <a:spcPts val="2300"/>
              </a:lnSpc>
              <a:buFont typeface="Wingdings" panose="05000000000000000000" pitchFamily="2" charset="2"/>
              <a:buChar char="§"/>
            </a:pPr>
            <a:r>
              <a:rPr lang="en-US" sz="1600" b="1" dirty="0">
                <a:solidFill>
                  <a:srgbClr val="92D050"/>
                </a:solidFill>
                <a:latin typeface="+mn-lt"/>
                <a:cs typeface="Arial" panose="020B0604020202020204" pitchFamily="34" charset="0"/>
              </a:rPr>
              <a:t>Doctors Notes</a:t>
            </a:r>
          </a:p>
          <a:p>
            <a:pPr marL="360000" indent="-180000">
              <a:lnSpc>
                <a:spcPts val="2300"/>
              </a:lnSpc>
              <a:buFont typeface="Wingdings" panose="05000000000000000000" pitchFamily="2" charset="2"/>
              <a:buChar char="§"/>
            </a:pPr>
            <a:r>
              <a:rPr lang="en-US" sz="1600" b="1" dirty="0">
                <a:solidFill>
                  <a:schemeClr val="bg1">
                    <a:lumMod val="50000"/>
                  </a:schemeClr>
                </a:solidFill>
                <a:latin typeface="+mn-lt"/>
                <a:cs typeface="Arial" panose="020B0604020202020204" pitchFamily="34" charset="0"/>
              </a:rPr>
              <a:t>Notes/Extra explanation</a:t>
            </a:r>
          </a:p>
        </p:txBody>
      </p:sp>
      <p:sp>
        <p:nvSpPr>
          <p:cNvPr id="16" name="Rectangle 15">
            <a:extLst>
              <a:ext uri="{FF2B5EF4-FFF2-40B4-BE49-F238E27FC236}">
                <a16:creationId xmlns:a16="http://schemas.microsoft.com/office/drawing/2014/main" xmlns="" id="{2962D82B-189E-4C68-BAAC-08BC49E6CC27}"/>
              </a:ext>
            </a:extLst>
          </p:cNvPr>
          <p:cNvSpPr/>
          <p:nvPr/>
        </p:nvSpPr>
        <p:spPr>
          <a:xfrm>
            <a:off x="3658685" y="2459504"/>
            <a:ext cx="4874616" cy="1938992"/>
          </a:xfrm>
          <a:prstGeom prst="rect">
            <a:avLst/>
          </a:prstGeom>
        </p:spPr>
        <p:txBody>
          <a:bodyPr wrap="square">
            <a:spAutoFit/>
          </a:bodyPr>
          <a:lstStyle/>
          <a:p>
            <a:pPr algn="ctr"/>
            <a:r>
              <a:rPr lang="en-US" sz="6000" dirty="0">
                <a:latin typeface="Agency FB" panose="020B0503020202020204" pitchFamily="34" charset="0"/>
              </a:rPr>
              <a:t>Thyroid and Parathyroid Glands</a:t>
            </a:r>
          </a:p>
        </p:txBody>
      </p:sp>
      <p:sp>
        <p:nvSpPr>
          <p:cNvPr id="17" name="Shape 21">
            <a:extLst>
              <a:ext uri="{FF2B5EF4-FFF2-40B4-BE49-F238E27FC236}">
                <a16:creationId xmlns:a16="http://schemas.microsoft.com/office/drawing/2014/main" xmlns="" id="{E9866EDF-A8B3-4AB6-B960-409D315CBCBF}"/>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TextBox 11">
            <a:extLst>
              <a:ext uri="{FF2B5EF4-FFF2-40B4-BE49-F238E27FC236}">
                <a16:creationId xmlns:a16="http://schemas.microsoft.com/office/drawing/2014/main" xmlns="" id="{ED0BC3FA-6127-4E75-8FD9-5AB056BD079C}"/>
              </a:ext>
            </a:extLst>
          </p:cNvPr>
          <p:cNvSpPr txBox="1"/>
          <p:nvPr/>
        </p:nvSpPr>
        <p:spPr>
          <a:xfrm>
            <a:off x="85061" y="6085388"/>
            <a:ext cx="4328678" cy="698717"/>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spcBef>
                <a:spcPts val="200"/>
              </a:spcBef>
              <a:spcAft>
                <a:spcPts val="200"/>
              </a:spcAft>
            </a:pPr>
            <a:r>
              <a:rPr lang="ar-SA" sz="1400" b="1" dirty="0">
                <a:latin typeface="Calibri" panose="020F0502020204030204" pitchFamily="34" charset="0"/>
                <a:cs typeface="Calibri" panose="020F0502020204030204" pitchFamily="34" charset="0"/>
              </a:rPr>
              <a:t>هذا العمل مبني بشكل أساسي على عمل دفعة 436 مع المراجعة والتدقيق وإضافة الملاحظات ولا يغني عن المصدر الأساسي للمذاكرة</a:t>
            </a:r>
          </a:p>
        </p:txBody>
      </p:sp>
    </p:spTree>
    <p:extLst>
      <p:ext uri="{BB962C8B-B14F-4D97-AF65-F5344CB8AC3E}">
        <p14:creationId xmlns:p14="http://schemas.microsoft.com/office/powerpoint/2010/main" val="17138737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01F8F-1632-4F29-9DD0-22024A4CE4F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D915088-A686-41D9-9E3C-2014377428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A402DC9-A02D-46E3-8231-867813750E6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245E5E4A-AD5F-4D0E-9EAC-EC13A71AA2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63C26F55-39A8-4D53-9461-79B1D1488749}"/>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09701055"/>
      </p:ext>
    </p:extLst>
  </p:cSld>
  <p:clrMapOvr>
    <a:masterClrMapping/>
  </p:clrMapOvr>
  <p:hf sldNum="0" hdr="0" ftr="0" dt="0"/>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1DB6-1226-47C2-BAA4-2C24851EA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9CCA17-5C08-4253-ADCB-BAC3690E839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BE24BD-19EA-4B0B-8D8F-11B2133DEFA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23E0260A-4F2B-45B9-92B0-243CF3B5E2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83DAB8F8-BDB9-4883-91D3-188746DE75A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53896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F5DB0-DF20-4BFE-ABEE-3F19EF6A91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3232E2-5ACC-43AD-A4A7-A84492D759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95CA1A8-C9C0-4322-AEA7-CABE84431CA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9079B29D-2DDB-4905-9451-FFA3057F9A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996328A4-8FDD-4906-96EF-5D4F991A5E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2013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7A6C1-D2DD-474C-9413-AD649694C8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B6A32-DA5C-424A-B623-FD55AB6CFDD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C4E32B-B6C5-4F5D-8E04-65F4790758E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68150BA-825C-49E0-8EC1-67142E77A31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93098237-05F2-4024-8185-0B86A16537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F1FA1846-3BCD-493E-988E-1AD1CDA99233}"/>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3805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01F8F-1632-4F29-9DD0-22024A4CE4F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D915088-A686-41D9-9E3C-2014377428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A402DC9-A02D-46E3-8231-867813750E6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245E5E4A-AD5F-4D0E-9EAC-EC13A71AA2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63C26F55-39A8-4D53-9461-79B1D1488749}"/>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42926909"/>
      </p:ext>
    </p:extLst>
  </p:cSld>
  <p:clrMapOvr>
    <a:masterClrMapping/>
  </p:clrMapOvr>
  <p:hf sldNum="0" hdr="0" ftr="0" dt="0"/>
  <p:extLst>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27DF7-4435-45C3-A0FA-570D310FB26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975B17-F885-409C-B10E-45BAA29FFA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C5C0C47-C94C-46E4-9EC7-7DFA6EE6BE7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36B4F27-90AB-4699-B41A-8224AE477B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4137289-A016-4215-A2B0-A678D1B2CF4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76AD6FC-893C-4A31-8C94-F608EC71CE50}"/>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xmlns="" id="{2AA22121-EC0C-4947-A49A-AAE46522A2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xmlns="" id="{9A393CF7-F247-4A1B-8054-FC3C34BF8E8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2096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9D813-4149-47A4-A30F-D038015128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7D4937C-2D97-4CAC-90E7-B279B192756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xmlns="" id="{10B0EFD8-D8EE-44F1-B5AE-94B228FDF4B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xmlns="" id="{60E5891E-96D9-4E3A-9354-6506D7BA42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5399115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AF248B-1BF4-4238-BAE7-F0E056229FF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xmlns="" id="{12470510-533E-4335-9FD5-A6BB750A7F4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xmlns="" id="{B1A12907-D9AB-4EBC-A23D-843A50DF14F0}"/>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68534477"/>
      </p:ext>
    </p:extLst>
  </p:cSld>
  <p:clrMapOvr>
    <a:masterClrMapping/>
  </p:clrMapOvr>
  <p:hf sldNum="0" hdr="0" ftr="0" dt="0"/>
  <p:extLst mod="1">
    <p:ext uri="{DCECCB84-F9BA-43D5-87BE-67443E8EF086}">
      <p15:sldGuideLst xmlns:p15="http://schemas.microsoft.com/office/powerpoint/2012/main" xmlns=""/>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21FA9-505E-473C-8441-AFE3803F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2153EC5-0125-4A93-A7F1-ED1AF7FE47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C0EB7F9-A684-4714-A500-510ED6ED7F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828AABF-73E3-48F0-AB5E-4FEBCE39E29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5B48460F-7661-4CB9-9476-5A8B2F9BF2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580ACA6B-599C-4801-B0AC-520C395B1BCE}"/>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32224224"/>
      </p:ext>
    </p:extLst>
  </p:cSld>
  <p:clrMapOvr>
    <a:masterClrMapping/>
  </p:clrMapOvr>
  <p:extLst mod="1">
    <p:ext uri="{DCECCB84-F9BA-43D5-87BE-67443E8EF086}">
      <p15:sldGuideLst xmlns:p15="http://schemas.microsoft.com/office/powerpoint/2012/main" xmlns=""/>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DCACC-88AC-4271-AD50-7A42F4F999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2CD29E6-9DA0-43B2-AF62-29A0572914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FE775B4-6F36-4CF9-BF85-303B65A0D8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39F652F-5A55-4D84-AD3F-A42964D89F8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44DF2EF9-87B7-4584-A4EB-57051B15CB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0BEE7BA5-E84F-4F6D-814C-560E5A4C07C6}"/>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06853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5361D-1266-48D3-B713-8F911990EF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65B356E-E33B-4870-8B41-1AE9E4FD1D6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FEAC92-6FF9-40D0-B8D5-BA99BC727F7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BE15B769-F857-4196-9756-DE0B4AE29D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70732A03-8426-4A03-9B94-2316E84F342B}"/>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74289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MCQs</a:t>
            </a:r>
          </a:p>
        </p:txBody>
      </p:sp>
    </p:spTree>
    <p:extLst>
      <p:ext uri="{BB962C8B-B14F-4D97-AF65-F5344CB8AC3E}">
        <p14:creationId xmlns:p14="http://schemas.microsoft.com/office/powerpoint/2010/main" val="74000972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SAQ</a:t>
            </a:r>
          </a:p>
        </p:txBody>
      </p:sp>
    </p:spTree>
    <p:extLst>
      <p:ext uri="{BB962C8B-B14F-4D97-AF65-F5344CB8AC3E}">
        <p14:creationId xmlns:p14="http://schemas.microsoft.com/office/powerpoint/2010/main" val="253986094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C9A26-57FC-426A-AC96-B2A19B7227D2}"/>
              </a:ext>
            </a:extLst>
          </p:cNvPr>
          <p:cNvSpPr txBox="1"/>
          <p:nvPr/>
        </p:nvSpPr>
        <p:spPr>
          <a:xfrm>
            <a:off x="3658685" y="2637981"/>
            <a:ext cx="4874616" cy="3323987"/>
          </a:xfrm>
          <a:prstGeom prst="rect">
            <a:avLst/>
          </a:prstGeom>
          <a:noFill/>
        </p:spPr>
        <p:txBody>
          <a:bodyPr wrap="square" numCol="1" rtlCol="0">
            <a:spAutoFit/>
          </a:bodyPr>
          <a:lstStyle/>
          <a:p>
            <a:pPr algn="ctr">
              <a:lnSpc>
                <a:spcPct val="150000"/>
              </a:lnSpc>
            </a:pPr>
            <a:r>
              <a:rPr lang="en-US" sz="2000" b="1" i="0" dirty="0">
                <a:solidFill>
                  <a:srgbClr val="CCA677"/>
                </a:solidFill>
                <a:effectLst/>
                <a:latin typeface="+mn-lt"/>
                <a:cs typeface="Arial" panose="020B0604020202020204" pitchFamily="34" charset="0"/>
              </a:rPr>
              <a:t>Team Leaders: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Faisal Fahad Alsaif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n-lt"/>
                <a:ea typeface="Open Sans"/>
                <a:cs typeface="Arial" panose="020B0604020202020204" pitchFamily="34" charset="0"/>
                <a:sym typeface="Open Sans"/>
              </a:rPr>
              <a:t>Rawan Mohammad Alharbi</a:t>
            </a:r>
          </a:p>
          <a:p>
            <a:pPr algn="ctr"/>
            <a:endParaRPr lang="en-GB" sz="1800" b="1" dirty="0">
              <a:solidFill>
                <a:schemeClr val="tx1"/>
              </a:solidFill>
              <a:latin typeface="+mn-lt"/>
              <a:ea typeface="Open Sans"/>
              <a:cs typeface="Arial" panose="020B0604020202020204" pitchFamily="34" charset="0"/>
              <a:sym typeface="Open Sans"/>
            </a:endParaRPr>
          </a:p>
          <a:p>
            <a:pPr algn="ctr"/>
            <a:endParaRPr lang="en-GB" sz="1800" b="1" dirty="0">
              <a:solidFill>
                <a:schemeClr val="tx1"/>
              </a:solidFill>
              <a:latin typeface="+mn-lt"/>
              <a:ea typeface="Open Sans"/>
              <a:cs typeface="Arial" panose="020B0604020202020204" pitchFamily="34" charset="0"/>
              <a:sym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CCA677"/>
                </a:solidFill>
                <a:effectLst/>
                <a:latin typeface="+mn-lt"/>
                <a:cs typeface="Arial" panose="020B0604020202020204" pitchFamily="34" charset="0"/>
              </a:rPr>
              <a:t>Team Members: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Abdulaziz Aldukhayel</a:t>
            </a:r>
            <a:br>
              <a:rPr lang="en-GB" sz="1800" b="1" dirty="0">
                <a:solidFill>
                  <a:schemeClr val="tx1"/>
                </a:solidFill>
                <a:latin typeface="+mn-lt"/>
                <a:ea typeface="Open Sans"/>
                <a:cs typeface="Arial" panose="020B0604020202020204" pitchFamily="34" charset="0"/>
                <a:sym typeface="Open Sans"/>
              </a:rPr>
            </a:br>
            <a:r>
              <a:rPr lang="en-GB" sz="1800" b="1" dirty="0">
                <a:solidFill>
                  <a:schemeClr val="tx1"/>
                </a:solidFill>
                <a:latin typeface="+mn-lt"/>
                <a:ea typeface="Open Sans"/>
                <a:cs typeface="Arial" panose="020B0604020202020204" pitchFamily="34" charset="0"/>
                <a:sym typeface="Open Sans"/>
              </a:rPr>
              <a:t>‏Abdulrahman Alduhayyim</a:t>
            </a:r>
          </a:p>
          <a:p>
            <a:pPr algn="ctr"/>
            <a:r>
              <a:rPr lang="en-US" sz="1800" b="1" dirty="0">
                <a:solidFill>
                  <a:schemeClr val="tx1"/>
                </a:solidFill>
                <a:latin typeface="+mn-lt"/>
                <a:cs typeface="Arial" panose="020B0604020202020204" pitchFamily="34" charset="0"/>
              </a:rPr>
              <a:t>Rinad </a:t>
            </a:r>
            <a:r>
              <a:rPr lang="en-GB" sz="1800" b="1" dirty="0">
                <a:latin typeface="+mn-lt"/>
                <a:cs typeface="Arial" panose="020B0604020202020204" pitchFamily="34" charset="0"/>
              </a:rPr>
              <a:t>Alghoraiby</a:t>
            </a:r>
          </a:p>
          <a:p>
            <a:pPr algn="ctr"/>
            <a:r>
              <a:rPr lang="en-US" sz="1800" b="1" dirty="0">
                <a:solidFill>
                  <a:schemeClr val="tx1"/>
                </a:solidFill>
                <a:latin typeface="+mn-lt"/>
                <a:cs typeface="Arial" panose="020B0604020202020204" pitchFamily="34" charset="0"/>
              </a:rPr>
              <a:t>Majd Albarrak</a:t>
            </a:r>
          </a:p>
          <a:p>
            <a:pPr algn="ctr"/>
            <a:endParaRPr lang="en-US" sz="1800" b="1" dirty="0">
              <a:solidFill>
                <a:schemeClr val="tx1"/>
              </a:solidFill>
              <a:latin typeface="+mn-lt"/>
              <a:cs typeface="Arial" panose="020B0604020202020204" pitchFamily="34" charset="0"/>
            </a:endParaRPr>
          </a:p>
        </p:txBody>
      </p:sp>
      <p:pic>
        <p:nvPicPr>
          <p:cNvPr id="3" name="Shape 109">
            <a:extLst>
              <a:ext uri="{FF2B5EF4-FFF2-40B4-BE49-F238E27FC236}">
                <a16:creationId xmlns:a16="http://schemas.microsoft.com/office/drawing/2014/main" xmlns="" id="{44F89AF6-DEB5-422C-9C27-5DDDA5773509}"/>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4" name="Shape 110">
            <a:extLst>
              <a:ext uri="{FF2B5EF4-FFF2-40B4-BE49-F238E27FC236}">
                <a16:creationId xmlns:a16="http://schemas.microsoft.com/office/drawing/2014/main" xmlns="" id="{5FE624D4-A56A-48D8-80AD-9C7B9D47374B}"/>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5" name="Shape 55">
            <a:extLst>
              <a:ext uri="{FF2B5EF4-FFF2-40B4-BE49-F238E27FC236}">
                <a16:creationId xmlns:a16="http://schemas.microsoft.com/office/drawing/2014/main" xmlns="" id="{437727BD-BA18-489D-8F25-BC3151EE5802}"/>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6" name="Shape 56">
            <a:extLst>
              <a:ext uri="{FF2B5EF4-FFF2-40B4-BE49-F238E27FC236}">
                <a16:creationId xmlns:a16="http://schemas.microsoft.com/office/drawing/2014/main" xmlns="" id="{6B278EB7-A02B-4BA5-B9F9-392A9901D43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7" name="Rectangle 6">
            <a:extLst>
              <a:ext uri="{FF2B5EF4-FFF2-40B4-BE49-F238E27FC236}">
                <a16:creationId xmlns:a16="http://schemas.microsoft.com/office/drawing/2014/main" xmlns="" id="{E9B62692-BE68-4B70-AC38-9014948FCBBF}"/>
              </a:ext>
            </a:extLst>
          </p:cNvPr>
          <p:cNvSpPr/>
          <p:nvPr/>
        </p:nvSpPr>
        <p:spPr>
          <a:xfrm>
            <a:off x="3658685" y="1095469"/>
            <a:ext cx="4874616" cy="1261884"/>
          </a:xfrm>
          <a:prstGeom prst="rect">
            <a:avLst/>
          </a:prstGeom>
        </p:spPr>
        <p:txBody>
          <a:bodyPr wrap="square">
            <a:spAutoFit/>
          </a:bodyPr>
          <a:lstStyle/>
          <a:p>
            <a:pPr algn="ctr"/>
            <a:r>
              <a:rPr lang="en-US" sz="3800" dirty="0">
                <a:latin typeface="Agency FB" panose="020B0503020202020204" pitchFamily="34" charset="0"/>
              </a:rPr>
              <a:t>Good luck</a:t>
            </a:r>
          </a:p>
          <a:p>
            <a:pPr algn="l"/>
            <a:r>
              <a:rPr lang="en-US" sz="3800" dirty="0">
                <a:latin typeface="Agency FB" panose="020B0503020202020204" pitchFamily="34" charset="0"/>
              </a:rPr>
              <a:t> Special thank for team436  </a:t>
            </a:r>
          </a:p>
        </p:txBody>
      </p:sp>
      <p:pic>
        <p:nvPicPr>
          <p:cNvPr id="8" name="Picture 7">
            <a:extLst>
              <a:ext uri="{FF2B5EF4-FFF2-40B4-BE49-F238E27FC236}">
                <a16:creationId xmlns:a16="http://schemas.microsoft.com/office/drawing/2014/main" xmlns="" id="{35B4F9E3-3979-4AC6-8BAC-054F31D8C96B}"/>
              </a:ext>
            </a:extLst>
          </p:cNvPr>
          <p:cNvPicPr>
            <a:picLocks noChangeAspect="1"/>
          </p:cNvPicPr>
          <p:nvPr/>
        </p:nvPicPr>
        <p:blipFill>
          <a:blip r:embed="rId4"/>
          <a:stretch>
            <a:fillRect/>
          </a:stretch>
        </p:blipFill>
        <p:spPr>
          <a:xfrm>
            <a:off x="7928027" y="1810389"/>
            <a:ext cx="448520" cy="448520"/>
          </a:xfrm>
          <a:prstGeom prst="rect">
            <a:avLst/>
          </a:prstGeom>
        </p:spPr>
      </p:pic>
      <p:sp>
        <p:nvSpPr>
          <p:cNvPr id="13" name="TextBox 12">
            <a:extLst>
              <a:ext uri="{FF2B5EF4-FFF2-40B4-BE49-F238E27FC236}">
                <a16:creationId xmlns:a16="http://schemas.microsoft.com/office/drawing/2014/main" xmlns="" id="{C4BF4CDD-45E6-4AE3-8C18-1C0EA758B99B}"/>
              </a:ext>
            </a:extLst>
          </p:cNvPr>
          <p:cNvSpPr txBox="1"/>
          <p:nvPr/>
        </p:nvSpPr>
        <p:spPr>
          <a:xfrm>
            <a:off x="8807359" y="5552471"/>
            <a:ext cx="3359419" cy="1272143"/>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800" b="0" dirty="0">
                <a:solidFill>
                  <a:schemeClr val="tx1"/>
                </a:solidFill>
                <a:latin typeface="+mn-lt"/>
                <a:cs typeface="Arial" panose="020B0604020202020204" pitchFamily="34" charset="0"/>
              </a:rPr>
              <a:t>References: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Girls’ &amp; Boys’ Slides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Earthslab.com</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TeachMeAnatomy.com</a:t>
            </a:r>
          </a:p>
        </p:txBody>
      </p:sp>
      <p:sp>
        <p:nvSpPr>
          <p:cNvPr id="14" name="Shape 21">
            <a:extLst>
              <a:ext uri="{FF2B5EF4-FFF2-40B4-BE49-F238E27FC236}">
                <a16:creationId xmlns:a16="http://schemas.microsoft.com/office/drawing/2014/main" xmlns="" id="{CE4F9F2B-F48E-4434-8232-E45142D8C9E8}"/>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 name="مجموعة 7">
            <a:extLst>
              <a:ext uri="{FF2B5EF4-FFF2-40B4-BE49-F238E27FC236}">
                <a16:creationId xmlns:a16="http://schemas.microsoft.com/office/drawing/2014/main" xmlns="" id="{4A3A3766-B9E0-4998-AC30-F36A54897C55}"/>
              </a:ext>
            </a:extLst>
          </p:cNvPr>
          <p:cNvGrpSpPr/>
          <p:nvPr/>
        </p:nvGrpSpPr>
        <p:grpSpPr>
          <a:xfrm>
            <a:off x="166664" y="6075936"/>
            <a:ext cx="404082" cy="718195"/>
            <a:chOff x="3955103" y="5434210"/>
            <a:chExt cx="404082" cy="718195"/>
          </a:xfrm>
        </p:grpSpPr>
        <p:pic>
          <p:nvPicPr>
            <p:cNvPr id="10" name="صورة 4">
              <a:extLst>
                <a:ext uri="{FF2B5EF4-FFF2-40B4-BE49-F238E27FC236}">
                  <a16:creationId xmlns:a16="http://schemas.microsoft.com/office/drawing/2014/main" xmlns="" id="{31EE6DB7-45F1-43CF-8114-40278D7E5587}"/>
                </a:ext>
              </a:extLst>
            </p:cNvPr>
            <p:cNvPicPr>
              <a:picLocks noChangeAspect="1"/>
            </p:cNvPicPr>
            <p:nvPr/>
          </p:nvPicPr>
          <p:blipFill>
            <a:blip r:embed="rId5"/>
            <a:stretch>
              <a:fillRect/>
            </a:stretch>
          </p:blipFill>
          <p:spPr>
            <a:xfrm>
              <a:off x="3955103" y="5808367"/>
              <a:ext cx="344038" cy="344038"/>
            </a:xfrm>
            <a:prstGeom prst="rect">
              <a:avLst/>
            </a:prstGeom>
          </p:spPr>
        </p:pic>
        <p:pic>
          <p:nvPicPr>
            <p:cNvPr id="11" name="صورة 6">
              <a:extLst>
                <a:ext uri="{FF2B5EF4-FFF2-40B4-BE49-F238E27FC236}">
                  <a16:creationId xmlns:a16="http://schemas.microsoft.com/office/drawing/2014/main" xmlns="" id="{40797649-1300-41F9-B2AA-9EC8270CB34A}"/>
                </a:ext>
              </a:extLst>
            </p:cNvPr>
            <p:cNvPicPr>
              <a:picLocks noChangeAspect="1"/>
            </p:cNvPicPr>
            <p:nvPr/>
          </p:nvPicPr>
          <p:blipFill>
            <a:blip r:embed="rId6"/>
            <a:stretch>
              <a:fillRect/>
            </a:stretch>
          </p:blipFill>
          <p:spPr>
            <a:xfrm>
              <a:off x="3955103" y="5434210"/>
              <a:ext cx="404082" cy="328654"/>
            </a:xfrm>
            <a:prstGeom prst="rect">
              <a:avLst/>
            </a:prstGeom>
          </p:spPr>
        </p:pic>
      </p:grpSp>
      <p:sp>
        <p:nvSpPr>
          <p:cNvPr id="12" name="TextBox 11">
            <a:extLst>
              <a:ext uri="{FF2B5EF4-FFF2-40B4-BE49-F238E27FC236}">
                <a16:creationId xmlns:a16="http://schemas.microsoft.com/office/drawing/2014/main" xmlns="" id="{78E10973-6909-496D-B669-80D56397A4D5}"/>
              </a:ext>
            </a:extLst>
          </p:cNvPr>
          <p:cNvSpPr txBox="1"/>
          <p:nvPr/>
        </p:nvSpPr>
        <p:spPr>
          <a:xfrm>
            <a:off x="500294" y="5913762"/>
            <a:ext cx="4874616" cy="880369"/>
          </a:xfrm>
          <a:prstGeom prst="rect">
            <a:avLst/>
          </a:prstGeom>
          <a:noFill/>
        </p:spPr>
        <p:txBody>
          <a:bodyPr wrap="square" rtlCol="0">
            <a:spAutoFit/>
          </a:bodyPr>
          <a:lstStyle/>
          <a:p>
            <a:pPr algn="l">
              <a:lnSpc>
                <a:spcPct val="150000"/>
              </a:lnSpc>
            </a:pPr>
            <a:r>
              <a:rPr lang="en-GB" sz="1800" b="0" i="0" dirty="0">
                <a:solidFill>
                  <a:schemeClr val="bg1">
                    <a:lumMod val="50000"/>
                  </a:schemeClr>
                </a:solidFill>
                <a:effectLst/>
                <a:latin typeface="+mn-lt"/>
                <a:cs typeface="Arial" panose="020B0604020202020204" pitchFamily="34" charset="0"/>
              </a:rPr>
              <a:t>Twitter.com</a:t>
            </a:r>
            <a:r>
              <a:rPr lang="ar-SA" sz="1800" b="0" i="0" dirty="0">
                <a:solidFill>
                  <a:schemeClr val="bg1">
                    <a:lumMod val="50000"/>
                  </a:schemeClr>
                </a:solidFill>
                <a:effectLst/>
                <a:latin typeface="+mn-lt"/>
                <a:cs typeface="Arial" panose="020B0604020202020204" pitchFamily="34" charset="0"/>
              </a:rPr>
              <a:t>/</a:t>
            </a:r>
            <a:r>
              <a:rPr lang="en-US" sz="1800" b="0" i="0" dirty="0">
                <a:solidFill>
                  <a:schemeClr val="bg1">
                    <a:lumMod val="50000"/>
                  </a:schemeClr>
                </a:solidFill>
                <a:effectLst/>
                <a:latin typeface="+mn-lt"/>
                <a:cs typeface="Arial" panose="020B0604020202020204" pitchFamily="34" charset="0"/>
              </a:rPr>
              <a:t>Anatomy437</a:t>
            </a:r>
          </a:p>
          <a:p>
            <a:pPr algn="l">
              <a:lnSpc>
                <a:spcPct val="150000"/>
              </a:lnSpc>
            </a:pPr>
            <a:r>
              <a:rPr lang="en-US" sz="1800" b="0" i="0" dirty="0">
                <a:solidFill>
                  <a:schemeClr val="bg1">
                    <a:lumMod val="50000"/>
                  </a:schemeClr>
                </a:solidFill>
                <a:effectLst/>
                <a:latin typeface="+mn-lt"/>
                <a:cs typeface="Arial" panose="020B0604020202020204" pitchFamily="34" charset="0"/>
              </a:rPr>
              <a:t>Anatomyteam.437@gmail.com</a:t>
            </a:r>
          </a:p>
        </p:txBody>
      </p:sp>
    </p:spTree>
    <p:extLst>
      <p:ext uri="{BB962C8B-B14F-4D97-AF65-F5344CB8AC3E}">
        <p14:creationId xmlns:p14="http://schemas.microsoft.com/office/powerpoint/2010/main" val="17040369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1DB6-1226-47C2-BAA4-2C24851EA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9CCA17-5C08-4253-ADCB-BAC3690E839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BE24BD-19EA-4B0B-8D8F-11B2133DEFA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23E0260A-4F2B-45B9-92B0-243CF3B5E2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83DAB8F8-BDB9-4883-91D3-188746DE75A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3970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F5DB0-DF20-4BFE-ABEE-3F19EF6A91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3232E2-5ACC-43AD-A4A7-A84492D759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95CA1A8-C9C0-4322-AEA7-CABE84431CA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9079B29D-2DDB-4905-9451-FFA3057F9A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996328A4-8FDD-4906-96EF-5D4F991A5E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6249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7A6C1-D2DD-474C-9413-AD649694C8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B6A32-DA5C-424A-B623-FD55AB6CFDD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C4E32B-B6C5-4F5D-8E04-65F4790758E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68150BA-825C-49E0-8EC1-67142E77A31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93098237-05F2-4024-8185-0B86A16537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F1FA1846-3BCD-493E-988E-1AD1CDA99233}"/>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5418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27DF7-4435-45C3-A0FA-570D310FB26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975B17-F885-409C-B10E-45BAA29FFA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C5C0C47-C94C-46E4-9EC7-7DFA6EE6BE7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36B4F27-90AB-4699-B41A-8224AE477B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4137289-A016-4215-A2B0-A678D1B2CF4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76AD6FC-893C-4A31-8C94-F608EC71CE50}"/>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xmlns="" id="{2AA22121-EC0C-4947-A49A-AAE46522A2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xmlns="" id="{9A393CF7-F247-4A1B-8054-FC3C34BF8E8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774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9D813-4149-47A4-A30F-D038015128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7D4937C-2D97-4CAC-90E7-B279B192756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xmlns="" id="{10B0EFD8-D8EE-44F1-B5AE-94B228FDF4B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xmlns="" id="{60E5891E-96D9-4E3A-9354-6506D7BA42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562500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AF248B-1BF4-4238-BAE7-F0E056229FF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xmlns="" id="{12470510-533E-4335-9FD5-A6BB750A7F4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xmlns="" id="{B1A12907-D9AB-4EBC-A23D-843A50DF14F0}"/>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8690684"/>
      </p:ext>
    </p:extLst>
  </p:cSld>
  <p:clrMapOvr>
    <a:masterClrMapping/>
  </p:clrMapOvr>
  <p:hf sldNum="0" hdr="0" ftr="0" dt="0"/>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21FA9-505E-473C-8441-AFE3803F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2153EC5-0125-4A93-A7F1-ED1AF7FE47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C0EB7F9-A684-4714-A500-510ED6ED7F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828AABF-73E3-48F0-AB5E-4FEBCE39E29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5B48460F-7661-4CB9-9476-5A8B2F9BF2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580ACA6B-599C-4801-B0AC-520C395B1BCE}"/>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83782044"/>
      </p:ext>
    </p:extLst>
  </p:cSld>
  <p:clrMapOvr>
    <a:masterClrMapping/>
  </p:clrMapOvr>
  <p:extLst>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1">
            <a:extLst>
              <a:ext uri="{FF2B5EF4-FFF2-40B4-BE49-F238E27FC236}">
                <a16:creationId xmlns:a16="http://schemas.microsoft.com/office/drawing/2014/main" xmlns="" id="{13423607-06AB-4953-837A-F9ED8DA39A13}"/>
              </a:ext>
            </a:extLst>
          </p:cNvPr>
          <p:cNvSpPr/>
          <p:nvPr/>
        </p:nvSpPr>
        <p:spPr>
          <a:xfrm flipV="1">
            <a:off x="0" y="6720113"/>
            <a:ext cx="12192000" cy="137885"/>
          </a:xfrm>
          <a:prstGeom prst="rect">
            <a:avLst/>
          </a:prstGeom>
          <a:solidFill>
            <a:srgbClr val="CCA677"/>
          </a:solidFill>
          <a:ln>
            <a:solidFill>
              <a:srgbClr val="CCA677"/>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 name="Rectangle 2">
            <a:extLst>
              <a:ext uri="{FF2B5EF4-FFF2-40B4-BE49-F238E27FC236}">
                <a16:creationId xmlns:a16="http://schemas.microsoft.com/office/drawing/2014/main" xmlns="" id="{DB5E0A16-01AA-45D9-9BD9-830F2A000F8F}"/>
              </a:ext>
            </a:extLst>
          </p:cNvPr>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08529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1">
            <a:extLst>
              <a:ext uri="{FF2B5EF4-FFF2-40B4-BE49-F238E27FC236}">
                <a16:creationId xmlns:a16="http://schemas.microsoft.com/office/drawing/2014/main" xmlns="" id="{13423607-06AB-4953-837A-F9ED8DA39A13}"/>
              </a:ext>
            </a:extLst>
          </p:cNvPr>
          <p:cNvSpPr/>
          <p:nvPr/>
        </p:nvSpPr>
        <p:spPr>
          <a:xfrm flipV="1">
            <a:off x="0" y="6720113"/>
            <a:ext cx="12192000" cy="137885"/>
          </a:xfrm>
          <a:prstGeom prst="rect">
            <a:avLst/>
          </a:prstGeom>
          <a:solidFill>
            <a:srgbClr val="CCA677"/>
          </a:solidFill>
          <a:ln>
            <a:solidFill>
              <a:srgbClr val="CCA677"/>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 name="Rectangle 2">
            <a:extLst>
              <a:ext uri="{FF2B5EF4-FFF2-40B4-BE49-F238E27FC236}">
                <a16:creationId xmlns:a16="http://schemas.microsoft.com/office/drawing/2014/main" xmlns="" id="{FEC4FFC4-2497-4595-ABCD-6039C19211AB}"/>
              </a:ext>
            </a:extLst>
          </p:cNvPr>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0C66E91B-E3BC-4793-8F80-47DE68AE83DD}"/>
              </a:ext>
            </a:extLst>
          </p:cNvPr>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224784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QbHnHCtk6CE" TargetMode="External"/><Relationship Id="rId1" Type="http://schemas.openxmlformats.org/officeDocument/2006/relationships/slideLayout" Target="../slideLayouts/slideLayout2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Don't touch\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0540"/>
            <a:ext cx="1514708" cy="152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2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5D1E6A-247D-4279-A995-254A4B7AE0B7}"/>
              </a:ext>
            </a:extLst>
          </p:cNvPr>
          <p:cNvSpPr txBox="1">
            <a:spLocks/>
          </p:cNvSpPr>
          <p:nvPr/>
        </p:nvSpPr>
        <p:spPr>
          <a:xfrm>
            <a:off x="738649" y="407521"/>
            <a:ext cx="10515600" cy="6568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err="1" smtClean="0">
                <a:cs typeface="Arial" panose="020B0604020202020204" pitchFamily="34" charset="0"/>
              </a:rPr>
              <a:t>Semon’s</a:t>
            </a:r>
            <a:r>
              <a:rPr lang="en-US" sz="3600" b="1" dirty="0" smtClean="0">
                <a:cs typeface="Arial" panose="020B0604020202020204" pitchFamily="34" charset="0"/>
              </a:rPr>
              <a:t> law  (damage of the laryngeal nerves)</a:t>
            </a:r>
            <a:endParaRPr lang="en-US" sz="3600" b="1" dirty="0">
              <a:cs typeface="Arial" panose="020B0604020202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3703" t="22893" r="2469" b="1881"/>
          <a:stretch>
            <a:fillRect/>
          </a:stretch>
        </p:blipFill>
        <p:spPr bwMode="auto">
          <a:xfrm>
            <a:off x="469709" y="2124635"/>
            <a:ext cx="10761556" cy="456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7153834" y="3554950"/>
            <a:ext cx="2918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2"/>
                </a:solidFill>
                <a:latin typeface="Franklin Gothic Book" pitchFamily="34" charset="0"/>
              </a:defRPr>
            </a:lvl1pPr>
            <a:lvl2pPr>
              <a:defRPr sz="2800">
                <a:solidFill>
                  <a:schemeClr val="tx2"/>
                </a:solidFill>
                <a:latin typeface="Franklin Gothic Book" pitchFamily="34" charset="0"/>
              </a:defRPr>
            </a:lvl2pPr>
            <a:lvl3pPr>
              <a:defRPr sz="2400">
                <a:solidFill>
                  <a:schemeClr val="tx2"/>
                </a:solidFill>
                <a:latin typeface="Franklin Gothic Book" pitchFamily="34" charset="0"/>
              </a:defRPr>
            </a:lvl3pPr>
            <a:lvl4pPr>
              <a:defRPr sz="2000">
                <a:solidFill>
                  <a:schemeClr val="tx2"/>
                </a:solidFill>
                <a:latin typeface="Franklin Gothic Book" pitchFamily="34" charset="0"/>
              </a:defRPr>
            </a:lvl4pPr>
            <a:lvl5pPr>
              <a:defRPr sz="2000">
                <a:solidFill>
                  <a:schemeClr val="tx2"/>
                </a:solidFill>
                <a:latin typeface="Franklin Gothic Book" pitchFamily="34" charset="0"/>
              </a:defRPr>
            </a:lvl5pPr>
            <a:lvl6pPr eaLnBrk="0" fontAlgn="base" hangingPunct="0">
              <a:spcAft>
                <a:spcPct val="0"/>
              </a:spcAft>
              <a:buFont typeface="Wingdings 2" pitchFamily="18" charset="2"/>
              <a:buChar char=""/>
              <a:defRPr sz="2000">
                <a:solidFill>
                  <a:schemeClr val="tx2"/>
                </a:solidFill>
                <a:latin typeface="Franklin Gothic Book" pitchFamily="34" charset="0"/>
              </a:defRPr>
            </a:lvl6pPr>
            <a:lvl7pPr eaLnBrk="0" fontAlgn="base" hangingPunct="0">
              <a:spcAft>
                <a:spcPct val="0"/>
              </a:spcAft>
              <a:buFont typeface="Wingdings 2" pitchFamily="18" charset="2"/>
              <a:buChar char=""/>
              <a:defRPr sz="2000">
                <a:solidFill>
                  <a:schemeClr val="tx2"/>
                </a:solidFill>
                <a:latin typeface="Franklin Gothic Book" pitchFamily="34" charset="0"/>
              </a:defRPr>
            </a:lvl7pPr>
            <a:lvl8pPr eaLnBrk="0" fontAlgn="base" hangingPunct="0">
              <a:spcAft>
                <a:spcPct val="0"/>
              </a:spcAft>
              <a:buFont typeface="Wingdings 2" pitchFamily="18" charset="2"/>
              <a:buChar char=""/>
              <a:defRPr sz="2000">
                <a:solidFill>
                  <a:schemeClr val="tx2"/>
                </a:solidFill>
                <a:latin typeface="Franklin Gothic Book" pitchFamily="34" charset="0"/>
              </a:defRPr>
            </a:lvl8pPr>
            <a:lvl9pPr eaLnBrk="0" fontAlgn="base" hangingPunct="0">
              <a:spcAft>
                <a:spcPct val="0"/>
              </a:spcAft>
              <a:buFont typeface="Wingdings 2" pitchFamily="18" charset="2"/>
              <a:buChar char=""/>
              <a:defRPr sz="2000">
                <a:solidFill>
                  <a:schemeClr val="tx2"/>
                </a:solidFill>
                <a:latin typeface="Franklin Gothic Book" pitchFamily="34" charset="0"/>
              </a:defRPr>
            </a:lvl9pPr>
          </a:lstStyle>
          <a:p>
            <a:pPr>
              <a:buFont typeface="Arial" pitchFamily="34" charset="0"/>
              <a:buChar char="•"/>
            </a:pPr>
            <a:r>
              <a:rPr lang="en-US" altLang="en-US" sz="1800" b="1" dirty="0">
                <a:solidFill>
                  <a:srgbClr val="FF0000"/>
                </a:solidFill>
                <a:latin typeface="Stylus BT" pitchFamily="34" charset="0"/>
              </a:rPr>
              <a:t> </a:t>
            </a:r>
            <a:r>
              <a:rPr lang="en-US" altLang="en-US" sz="2000" b="1" dirty="0">
                <a:solidFill>
                  <a:srgbClr val="FF0000"/>
                </a:solidFill>
                <a:latin typeface="Stylus BT" pitchFamily="34" charset="0"/>
              </a:rPr>
              <a:t>But can breath.</a:t>
            </a:r>
            <a:endParaRPr lang="en-US" altLang="en-US" sz="1800" b="1" dirty="0">
              <a:solidFill>
                <a:srgbClr val="FF0000"/>
              </a:solidFill>
              <a:latin typeface="Stylus BT" pitchFamily="34" charset="0"/>
            </a:endParaRPr>
          </a:p>
        </p:txBody>
      </p:sp>
      <p:sp>
        <p:nvSpPr>
          <p:cNvPr id="13" name="مستطيل 12"/>
          <p:cNvSpPr/>
          <p:nvPr/>
        </p:nvSpPr>
        <p:spPr>
          <a:xfrm>
            <a:off x="7953933" y="5446059"/>
            <a:ext cx="2951631" cy="201705"/>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4" name="مربع نص 13"/>
          <p:cNvSpPr txBox="1"/>
          <p:nvPr/>
        </p:nvSpPr>
        <p:spPr>
          <a:xfrm>
            <a:off x="173873" y="1064372"/>
            <a:ext cx="11080376" cy="1631216"/>
          </a:xfrm>
          <a:prstGeom prst="rect">
            <a:avLst/>
          </a:prstGeom>
          <a:noFill/>
        </p:spPr>
        <p:txBody>
          <a:bodyPr wrap="square" rtlCol="1">
            <a:spAutoFit/>
          </a:bodyPr>
          <a:lstStyle/>
          <a:p>
            <a:pPr marL="342900" indent="-342900">
              <a:buFont typeface="Courier New" pitchFamily="49" charset="0"/>
              <a:buChar char="o"/>
            </a:pPr>
            <a:r>
              <a:rPr lang="en-US" sz="2000" b="1" dirty="0" err="1"/>
              <a:t>Semon’s</a:t>
            </a:r>
            <a:r>
              <a:rPr lang="en-US" sz="2000" b="1" dirty="0"/>
              <a:t>  Law </a:t>
            </a:r>
            <a:r>
              <a:rPr lang="en-US" sz="2000" dirty="0"/>
              <a:t>indicates the different effect between </a:t>
            </a:r>
            <a:r>
              <a:rPr lang="en-US" sz="2000" b="1" dirty="0"/>
              <a:t>minor damage</a:t>
            </a:r>
            <a:r>
              <a:rPr lang="en-US" sz="2000" dirty="0"/>
              <a:t> (surgical trauma) &amp; </a:t>
            </a:r>
            <a:r>
              <a:rPr lang="en-US" sz="2000" b="1" dirty="0"/>
              <a:t>complete transection </a:t>
            </a:r>
            <a:r>
              <a:rPr lang="en-US" sz="2000" dirty="0"/>
              <a:t>of the recurrent laryngeal nerve due to surgery in region of the neck (e.g. thyroidectomy or </a:t>
            </a:r>
            <a:r>
              <a:rPr lang="en-US" sz="2000" dirty="0" err="1"/>
              <a:t>parathyroidectomy</a:t>
            </a:r>
            <a:r>
              <a:rPr lang="en-US" sz="2000" dirty="0" smtClean="0"/>
              <a:t>)</a:t>
            </a:r>
          </a:p>
          <a:p>
            <a:endParaRPr lang="en-US" sz="2000" dirty="0"/>
          </a:p>
          <a:p>
            <a:endParaRPr lang="ar-SA" sz="2000" dirty="0"/>
          </a:p>
        </p:txBody>
      </p:sp>
    </p:spTree>
    <p:extLst>
      <p:ext uri="{BB962C8B-B14F-4D97-AF65-F5344CB8AC3E}">
        <p14:creationId xmlns:p14="http://schemas.microsoft.com/office/powerpoint/2010/main" val="1475101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صورة 16"/>
          <p:cNvPicPr>
            <a:picLocks noChangeAspect="1"/>
          </p:cNvPicPr>
          <p:nvPr/>
        </p:nvPicPr>
        <p:blipFill rotWithShape="1">
          <a:blip r:embed="rId2"/>
          <a:srcRect l="5090" t="2961" r="7731" b="14971"/>
          <a:stretch/>
        </p:blipFill>
        <p:spPr>
          <a:xfrm>
            <a:off x="9612221" y="292388"/>
            <a:ext cx="2295762" cy="1510047"/>
          </a:xfrm>
          <a:prstGeom prst="rect">
            <a:avLst/>
          </a:prstGeom>
        </p:spPr>
      </p:pic>
      <p:sp>
        <p:nvSpPr>
          <p:cNvPr id="2" name="Title 1">
            <a:extLst>
              <a:ext uri="{FF2B5EF4-FFF2-40B4-BE49-F238E27FC236}">
                <a16:creationId xmlns:a16="http://schemas.microsoft.com/office/drawing/2014/main" xmlns="" id="{D85D1E6A-247D-4279-A995-254A4B7AE0B7}"/>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Parathyroid Gland</a:t>
            </a:r>
            <a:r>
              <a:rPr lang="ar-SA" sz="2400" b="1" dirty="0">
                <a:solidFill>
                  <a:schemeClr val="bg1">
                    <a:lumMod val="50000"/>
                  </a:schemeClr>
                </a:solidFill>
              </a:rPr>
              <a:t>"الغدة الجار درقية" </a:t>
            </a:r>
            <a:r>
              <a:rPr lang="en-US" sz="2400" b="1" dirty="0">
                <a:solidFill>
                  <a:schemeClr val="bg1">
                    <a:lumMod val="50000"/>
                  </a:schemeClr>
                </a:solidFill>
              </a:rPr>
              <a:t>  </a:t>
            </a:r>
            <a:endParaRPr lang="en-US" sz="3200" b="1" dirty="0">
              <a:solidFill>
                <a:schemeClr val="bg1">
                  <a:lumMod val="50000"/>
                </a:schemeClr>
              </a:solidFill>
            </a:endParaRPr>
          </a:p>
        </p:txBody>
      </p:sp>
      <p:sp>
        <p:nvSpPr>
          <p:cNvPr id="3" name="Content Placeholder 7">
            <a:extLst>
              <a:ext uri="{FF2B5EF4-FFF2-40B4-BE49-F238E27FC236}">
                <a16:creationId xmlns:a16="http://schemas.microsoft.com/office/drawing/2014/main" xmlns="" id="{7A028E26-ACA1-4D3F-B7AB-86678DA226A0}"/>
              </a:ext>
            </a:extLst>
          </p:cNvPr>
          <p:cNvSpPr txBox="1">
            <a:spLocks/>
          </p:cNvSpPr>
          <p:nvPr/>
        </p:nvSpPr>
        <p:spPr>
          <a:xfrm>
            <a:off x="738649" y="1377406"/>
            <a:ext cx="10163130" cy="40769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ct val="100000"/>
              </a:lnSpc>
              <a:spcBef>
                <a:spcPts val="0"/>
              </a:spcBef>
              <a:buFont typeface="Courier New" panose="02070309020205020404" pitchFamily="49" charset="0"/>
              <a:buChar char="o"/>
              <a:defRPr/>
            </a:pPr>
            <a:r>
              <a:rPr lang="en-US" sz="2200" b="1" dirty="0">
                <a:solidFill>
                  <a:schemeClr val="tx1">
                    <a:lumMod val="95000"/>
                    <a:lumOff val="5000"/>
                  </a:schemeClr>
                </a:solidFill>
                <a:cs typeface="Times New Roman" pitchFamily="18" charset="0"/>
              </a:rPr>
              <a:t>4 small ovoid bodies</a:t>
            </a:r>
            <a:r>
              <a:rPr lang="en-US" sz="2200" dirty="0">
                <a:solidFill>
                  <a:schemeClr val="tx1">
                    <a:lumMod val="95000"/>
                    <a:lumOff val="5000"/>
                  </a:schemeClr>
                </a:solidFill>
                <a:cs typeface="Times New Roman" pitchFamily="18" charset="0"/>
              </a:rPr>
              <a:t>, about </a:t>
            </a:r>
            <a:r>
              <a:rPr lang="en-US" sz="2200" b="1" dirty="0">
                <a:solidFill>
                  <a:schemeClr val="tx1">
                    <a:lumMod val="95000"/>
                    <a:lumOff val="5000"/>
                  </a:schemeClr>
                </a:solidFill>
                <a:cs typeface="Times New Roman" pitchFamily="18" charset="0"/>
              </a:rPr>
              <a:t>6 mm long</a:t>
            </a:r>
            <a:endParaRPr lang="en-US" sz="2200" dirty="0">
              <a:solidFill>
                <a:schemeClr val="tx1">
                  <a:lumMod val="95000"/>
                  <a:lumOff val="5000"/>
                </a:schemeClr>
              </a:solidFill>
              <a:cs typeface="Times New Roman" pitchFamily="18" charset="0"/>
            </a:endParaRPr>
          </a:p>
          <a:p>
            <a:pPr marL="360000" indent="-360000">
              <a:lnSpc>
                <a:spcPct val="100000"/>
              </a:lnSpc>
              <a:spcBef>
                <a:spcPts val="0"/>
              </a:spcBef>
              <a:buFont typeface="Courier New" panose="02070309020205020404" pitchFamily="49" charset="0"/>
              <a:buChar char="o"/>
              <a:defRPr/>
            </a:pPr>
            <a:r>
              <a:rPr lang="en-US" sz="2200" dirty="0">
                <a:solidFill>
                  <a:schemeClr val="tx1">
                    <a:lumMod val="95000"/>
                    <a:lumOff val="5000"/>
                  </a:schemeClr>
                </a:solidFill>
                <a:cs typeface="Times New Roman" pitchFamily="18" charset="0"/>
              </a:rPr>
              <a:t>They lie within the </a:t>
            </a:r>
            <a:r>
              <a:rPr lang="en-US" sz="2200" b="1" dirty="0">
                <a:solidFill>
                  <a:schemeClr val="tx1">
                    <a:lumMod val="95000"/>
                    <a:lumOff val="5000"/>
                  </a:schemeClr>
                </a:solidFill>
                <a:cs typeface="Times New Roman" pitchFamily="18" charset="0"/>
              </a:rPr>
              <a:t>facial capsule </a:t>
            </a:r>
            <a:r>
              <a:rPr lang="en-US" sz="2200" dirty="0">
                <a:solidFill>
                  <a:schemeClr val="tx1">
                    <a:lumMod val="95000"/>
                    <a:lumOff val="5000"/>
                  </a:schemeClr>
                </a:solidFill>
                <a:cs typeface="Times New Roman" pitchFamily="18" charset="0"/>
              </a:rPr>
              <a:t>of the </a:t>
            </a:r>
            <a:r>
              <a:rPr lang="en-US" sz="2200" b="1" dirty="0">
                <a:solidFill>
                  <a:schemeClr val="tx1">
                    <a:lumMod val="95000"/>
                    <a:lumOff val="5000"/>
                  </a:schemeClr>
                </a:solidFill>
                <a:cs typeface="Times New Roman" pitchFamily="18" charset="0"/>
              </a:rPr>
              <a:t>gland</a:t>
            </a:r>
            <a:r>
              <a:rPr lang="en-US" sz="2200" dirty="0">
                <a:solidFill>
                  <a:schemeClr val="tx1">
                    <a:lumMod val="95000"/>
                    <a:lumOff val="5000"/>
                  </a:schemeClr>
                </a:solidFill>
                <a:cs typeface="Times New Roman" pitchFamily="18" charset="0"/>
              </a:rPr>
              <a:t>, </a:t>
            </a:r>
            <a:r>
              <a:rPr lang="en-US" sz="2200" b="1" dirty="0">
                <a:solidFill>
                  <a:schemeClr val="tx1">
                    <a:lumMod val="95000"/>
                    <a:lumOff val="5000"/>
                  </a:schemeClr>
                </a:solidFill>
                <a:cs typeface="Times New Roman" pitchFamily="18" charset="0"/>
              </a:rPr>
              <a:t>(between the 2 membranes) </a:t>
            </a:r>
            <a:r>
              <a:rPr lang="en-US" sz="1400" b="1" dirty="0">
                <a:solidFill>
                  <a:srgbClr val="74B230"/>
                </a:solidFill>
                <a:cs typeface="Times New Roman" pitchFamily="18" charset="0"/>
              </a:rPr>
              <a:t>(to be more specific, the are between the </a:t>
            </a:r>
            <a:r>
              <a:rPr lang="en-US" sz="1400" b="1" dirty="0" err="1">
                <a:solidFill>
                  <a:srgbClr val="74B230"/>
                </a:solidFill>
                <a:cs typeface="Times New Roman" pitchFamily="18" charset="0"/>
              </a:rPr>
              <a:t>pretracheal</a:t>
            </a:r>
            <a:r>
              <a:rPr lang="en-US" sz="1400" b="1" dirty="0">
                <a:solidFill>
                  <a:srgbClr val="74B230"/>
                </a:solidFill>
                <a:cs typeface="Times New Roman" pitchFamily="18" charset="0"/>
              </a:rPr>
              <a:t> fascia and the fibrous capsule)</a:t>
            </a:r>
          </a:p>
          <a:p>
            <a:pPr marL="360000" indent="-360000">
              <a:lnSpc>
                <a:spcPct val="100000"/>
              </a:lnSpc>
              <a:spcBef>
                <a:spcPts val="0"/>
              </a:spcBef>
              <a:buFont typeface="Courier New" panose="02070309020205020404" pitchFamily="49" charset="0"/>
              <a:buChar char="o"/>
              <a:defRPr/>
            </a:pPr>
            <a:r>
              <a:rPr lang="en-US" sz="2200" b="1" dirty="0">
                <a:solidFill>
                  <a:schemeClr val="tx1">
                    <a:lumMod val="95000"/>
                    <a:lumOff val="5000"/>
                  </a:schemeClr>
                </a:solidFill>
                <a:cs typeface="Times New Roman" pitchFamily="18" charset="0"/>
              </a:rPr>
              <a:t>2 superior parathyroid </a:t>
            </a:r>
            <a:r>
              <a:rPr lang="en-US" sz="2200" dirty="0">
                <a:solidFill>
                  <a:schemeClr val="tx1">
                    <a:lumMod val="95000"/>
                    <a:lumOff val="5000"/>
                  </a:schemeClr>
                </a:solidFill>
                <a:cs typeface="Times New Roman" pitchFamily="18" charset="0"/>
              </a:rPr>
              <a:t>has a </a:t>
            </a:r>
            <a:r>
              <a:rPr lang="en-US" sz="2200" b="1" dirty="0">
                <a:solidFill>
                  <a:schemeClr val="tx1">
                    <a:lumMod val="95000"/>
                    <a:lumOff val="5000"/>
                  </a:schemeClr>
                </a:solidFill>
                <a:cs typeface="Times New Roman" pitchFamily="18" charset="0"/>
              </a:rPr>
              <a:t>constant position </a:t>
            </a:r>
            <a:r>
              <a:rPr lang="en-US" sz="2200" dirty="0">
                <a:solidFill>
                  <a:schemeClr val="tx1">
                    <a:lumMod val="95000"/>
                    <a:lumOff val="5000"/>
                  </a:schemeClr>
                </a:solidFill>
                <a:cs typeface="Times New Roman" pitchFamily="18" charset="0"/>
              </a:rPr>
              <a:t>at the </a:t>
            </a:r>
            <a:r>
              <a:rPr lang="en-US" sz="2200" b="1" dirty="0">
                <a:solidFill>
                  <a:schemeClr val="tx1">
                    <a:lumMod val="95000"/>
                    <a:lumOff val="5000"/>
                  </a:schemeClr>
                </a:solidFill>
                <a:cs typeface="Times New Roman" pitchFamily="18" charset="0"/>
              </a:rPr>
              <a:t>middle of the posterior border </a:t>
            </a:r>
            <a:r>
              <a:rPr lang="en-US" sz="2200" dirty="0">
                <a:solidFill>
                  <a:schemeClr val="tx1">
                    <a:lumMod val="95000"/>
                    <a:lumOff val="5000"/>
                  </a:schemeClr>
                </a:solidFill>
                <a:cs typeface="Times New Roman" pitchFamily="18" charset="0"/>
              </a:rPr>
              <a:t>of the thyroid gland.</a:t>
            </a:r>
          </a:p>
          <a:p>
            <a:pPr marL="360000" indent="-360000">
              <a:lnSpc>
                <a:spcPct val="100000"/>
              </a:lnSpc>
              <a:spcBef>
                <a:spcPts val="0"/>
              </a:spcBef>
              <a:buFont typeface="Courier New" panose="02070309020205020404" pitchFamily="49" charset="0"/>
              <a:buChar char="o"/>
              <a:defRPr/>
            </a:pPr>
            <a:r>
              <a:rPr lang="en-US" sz="2200" b="1" dirty="0">
                <a:solidFill>
                  <a:schemeClr val="tx1">
                    <a:lumMod val="95000"/>
                    <a:lumOff val="5000"/>
                  </a:schemeClr>
                </a:solidFill>
                <a:cs typeface="Times New Roman" pitchFamily="18" charset="0"/>
              </a:rPr>
              <a:t>2 inferior parathyroid </a:t>
            </a:r>
            <a:r>
              <a:rPr lang="en-US" sz="2200" dirty="0">
                <a:solidFill>
                  <a:schemeClr val="tx1">
                    <a:lumMod val="95000"/>
                    <a:lumOff val="5000"/>
                  </a:schemeClr>
                </a:solidFill>
                <a:cs typeface="Times New Roman" pitchFamily="18" charset="0"/>
              </a:rPr>
              <a:t>usually </a:t>
            </a:r>
            <a:r>
              <a:rPr lang="en-US" sz="2200" b="1" dirty="0">
                <a:solidFill>
                  <a:schemeClr val="tx1">
                    <a:lumMod val="95000"/>
                    <a:lumOff val="5000"/>
                  </a:schemeClr>
                </a:solidFill>
                <a:cs typeface="Times New Roman" pitchFamily="18" charset="0"/>
              </a:rPr>
              <a:t>at the level of the inferior pole</a:t>
            </a:r>
            <a:r>
              <a:rPr lang="en-US" sz="2200" dirty="0">
                <a:solidFill>
                  <a:schemeClr val="tx1">
                    <a:lumMod val="95000"/>
                    <a:lumOff val="5000"/>
                  </a:schemeClr>
                </a:solidFill>
                <a:cs typeface="Times New Roman" pitchFamily="18" charset="0"/>
              </a:rPr>
              <a:t>.</a:t>
            </a:r>
          </a:p>
          <a:p>
            <a:pPr marL="360000" indent="-360000">
              <a:lnSpc>
                <a:spcPct val="100000"/>
              </a:lnSpc>
              <a:spcBef>
                <a:spcPts val="0"/>
              </a:spcBef>
              <a:buFont typeface="Courier New" panose="02070309020205020404" pitchFamily="49" charset="0"/>
              <a:buChar char="o"/>
              <a:defRPr/>
            </a:pPr>
            <a:r>
              <a:rPr lang="en-US" sz="2200" dirty="0">
                <a:solidFill>
                  <a:schemeClr val="tx1">
                    <a:lumMod val="95000"/>
                    <a:lumOff val="5000"/>
                  </a:schemeClr>
                </a:solidFill>
                <a:cs typeface="Times New Roman" pitchFamily="18" charset="0"/>
              </a:rPr>
              <a:t>They lie </a:t>
            </a:r>
            <a:r>
              <a:rPr lang="en-US" sz="2200" b="1" dirty="0">
                <a:solidFill>
                  <a:schemeClr val="tx1">
                    <a:lumMod val="95000"/>
                    <a:lumOff val="5000"/>
                  </a:schemeClr>
                </a:solidFill>
                <a:cs typeface="Times New Roman" pitchFamily="18" charset="0"/>
              </a:rPr>
              <a:t>within the thyroid tissue </a:t>
            </a:r>
            <a:r>
              <a:rPr lang="en-US" sz="2200" dirty="0">
                <a:solidFill>
                  <a:schemeClr val="tx1">
                    <a:lumMod val="95000"/>
                    <a:lumOff val="5000"/>
                  </a:schemeClr>
                </a:solidFill>
                <a:cs typeface="Times New Roman" pitchFamily="18" charset="0"/>
              </a:rPr>
              <a:t>or </a:t>
            </a:r>
            <a:r>
              <a:rPr lang="en-US" sz="2200" b="1" dirty="0">
                <a:solidFill>
                  <a:schemeClr val="tx1">
                    <a:lumMod val="95000"/>
                    <a:lumOff val="5000"/>
                  </a:schemeClr>
                </a:solidFill>
                <a:cs typeface="Times New Roman" pitchFamily="18" charset="0"/>
              </a:rPr>
              <a:t>sometimes outside </a:t>
            </a:r>
            <a:r>
              <a:rPr lang="en-US" sz="2200" dirty="0">
                <a:solidFill>
                  <a:schemeClr val="tx1">
                    <a:lumMod val="95000"/>
                    <a:lumOff val="5000"/>
                  </a:schemeClr>
                </a:solidFill>
                <a:cs typeface="Times New Roman" pitchFamily="18" charset="0"/>
              </a:rPr>
              <a:t>the </a:t>
            </a:r>
            <a:r>
              <a:rPr lang="en-US" sz="2200" b="1" dirty="0">
                <a:solidFill>
                  <a:schemeClr val="tx1">
                    <a:lumMod val="95000"/>
                    <a:lumOff val="5000"/>
                  </a:schemeClr>
                </a:solidFill>
                <a:cs typeface="Times New Roman" pitchFamily="18" charset="0"/>
              </a:rPr>
              <a:t>facial capsule</a:t>
            </a:r>
            <a:r>
              <a:rPr lang="en-US" sz="2200" dirty="0">
                <a:solidFill>
                  <a:schemeClr val="tx1">
                    <a:lumMod val="95000"/>
                    <a:lumOff val="5000"/>
                  </a:schemeClr>
                </a:solidFill>
                <a:cs typeface="Times New Roman" pitchFamily="18" charset="0"/>
              </a:rPr>
              <a:t>.</a:t>
            </a:r>
          </a:p>
        </p:txBody>
      </p:sp>
      <p:graphicFrame>
        <p:nvGraphicFramePr>
          <p:cNvPr id="15" name="Table 2">
            <a:extLst>
              <a:ext uri="{FF2B5EF4-FFF2-40B4-BE49-F238E27FC236}">
                <a16:creationId xmlns:a16="http://schemas.microsoft.com/office/drawing/2014/main" xmlns="" id="{C16270E7-6FED-423F-9D9C-66FD5FA41B36}"/>
              </a:ext>
            </a:extLst>
          </p:cNvPr>
          <p:cNvGraphicFramePr>
            <a:graphicFrameLocks noGrp="1"/>
          </p:cNvGraphicFramePr>
          <p:nvPr>
            <p:extLst>
              <p:ext uri="{D42A27DB-BD31-4B8C-83A1-F6EECF244321}">
                <p14:modId xmlns:p14="http://schemas.microsoft.com/office/powerpoint/2010/main" val="391695885"/>
              </p:ext>
            </p:extLst>
          </p:nvPr>
        </p:nvGraphicFramePr>
        <p:xfrm>
          <a:off x="738649" y="3760166"/>
          <a:ext cx="9123063" cy="2590800"/>
        </p:xfrm>
        <a:graphic>
          <a:graphicData uri="http://schemas.openxmlformats.org/drawingml/2006/table">
            <a:tbl>
              <a:tblPr firstRow="1" bandRow="1">
                <a:tableStyleId>{5940675A-B579-460E-94D1-54222C63F5DA}</a:tableStyleId>
              </a:tblPr>
              <a:tblGrid>
                <a:gridCol w="1912112">
                  <a:extLst>
                    <a:ext uri="{9D8B030D-6E8A-4147-A177-3AD203B41FA5}">
                      <a16:colId xmlns:a16="http://schemas.microsoft.com/office/drawing/2014/main" xmlns="" val="2913223862"/>
                    </a:ext>
                  </a:extLst>
                </a:gridCol>
                <a:gridCol w="7210951">
                  <a:extLst>
                    <a:ext uri="{9D8B030D-6E8A-4147-A177-3AD203B41FA5}">
                      <a16:colId xmlns:a16="http://schemas.microsoft.com/office/drawing/2014/main" xmlns="" val="2922342829"/>
                    </a:ext>
                  </a:extLst>
                </a:gridCol>
              </a:tblGrid>
              <a:tr h="261497">
                <a:tc gridSpan="2">
                  <a:txBody>
                    <a:bodyPr/>
                    <a:lstStyle/>
                    <a:p>
                      <a:pPr marL="0" indent="0" algn="ctr" rtl="0">
                        <a:buFont typeface="Arial" panose="020B0604020202020204" pitchFamily="34" charset="0"/>
                        <a:buNone/>
                        <a:tabLst>
                          <a:tab pos="447675" algn="l"/>
                        </a:tabLst>
                      </a:pPr>
                      <a:r>
                        <a:rPr lang="en-US" sz="2000" b="1" u="none" baseline="0" dirty="0">
                          <a:solidFill>
                            <a:schemeClr val="tx1"/>
                          </a:solidFill>
                          <a:uFill>
                            <a:solidFill>
                              <a:srgbClr val="00B0F0"/>
                            </a:solidFill>
                          </a:uFill>
                          <a:latin typeface="+mn-lt"/>
                        </a:rPr>
                        <a:t>SUPPLY</a:t>
                      </a:r>
                    </a:p>
                  </a:txBody>
                  <a:tcPr anchor="ctr">
                    <a:solidFill>
                      <a:srgbClr val="CCA677"/>
                    </a:solidFill>
                  </a:tcPr>
                </a:tc>
                <a:tc hMerge="1">
                  <a:txBody>
                    <a:bodyPr/>
                    <a:lstStyle/>
                    <a:p>
                      <a:pPr marL="0" indent="0" algn="ctr" rtl="0">
                        <a:buFont typeface="Arial" panose="020B0604020202020204" pitchFamily="34" charset="0"/>
                        <a:buNone/>
                        <a:tabLst>
                          <a:tab pos="447675" algn="l"/>
                        </a:tabLst>
                      </a:pPr>
                      <a:endParaRPr lang="en-US" sz="2000" b="1" u="none" kern="1200" baseline="0" dirty="0">
                        <a:solidFill>
                          <a:schemeClr val="tx1"/>
                        </a:solidFill>
                        <a:uFill>
                          <a:solidFill>
                            <a:srgbClr val="FF0000"/>
                          </a:solidFill>
                        </a:uFill>
                        <a:latin typeface="+mn-lt"/>
                        <a:ea typeface="+mn-ea"/>
                        <a:cs typeface="+mn-cs"/>
                      </a:endParaRPr>
                    </a:p>
                  </a:txBody>
                  <a:tcPr anchor="ctr">
                    <a:solidFill>
                      <a:srgbClr val="CCA677"/>
                    </a:solidFill>
                  </a:tcPr>
                </a:tc>
                <a:extLst>
                  <a:ext uri="{0D108BD9-81ED-4DB2-BD59-A6C34878D82A}">
                    <a16:rowId xmlns:a16="http://schemas.microsoft.com/office/drawing/2014/main" xmlns="" val="3202888962"/>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Arterial</a:t>
                      </a:r>
                    </a:p>
                  </a:txBody>
                  <a:tcPr anchor="ctr">
                    <a:solidFill>
                      <a:srgbClr val="E3CDB3"/>
                    </a:solidFill>
                  </a:tcPr>
                </a:tc>
                <a:tc>
                  <a:txBody>
                    <a:bodyPr/>
                    <a:lstStyle/>
                    <a:p>
                      <a:pPr marL="0" indent="0" algn="l" rtl="0">
                        <a:buFontTx/>
                        <a:buNone/>
                        <a:tabLst>
                          <a:tab pos="447675" algn="l"/>
                        </a:tabLst>
                      </a:pPr>
                      <a:r>
                        <a:rPr lang="en-US" sz="2000" b="0" u="none" kern="1200" dirty="0">
                          <a:solidFill>
                            <a:schemeClr val="tx1"/>
                          </a:solidFill>
                          <a:latin typeface="+mn-lt"/>
                          <a:ea typeface="+mn-ea"/>
                          <a:cs typeface="+mn-cs"/>
                        </a:rPr>
                        <a:t>Superior thyroid arteries</a:t>
                      </a:r>
                      <a:r>
                        <a:rPr lang="en-US" sz="2000" b="0" u="none" kern="1200" baseline="0" dirty="0">
                          <a:solidFill>
                            <a:schemeClr val="tx1"/>
                          </a:solidFill>
                          <a:latin typeface="+mn-lt"/>
                          <a:ea typeface="+mn-ea"/>
                          <a:cs typeface="+mn-cs"/>
                        </a:rPr>
                        <a:t> | </a:t>
                      </a:r>
                      <a:r>
                        <a:rPr lang="en-US" sz="2000" b="0" u="none" kern="1200" dirty="0">
                          <a:solidFill>
                            <a:schemeClr val="tx1"/>
                          </a:solidFill>
                          <a:latin typeface="+mn-lt"/>
                          <a:ea typeface="+mn-ea"/>
                          <a:cs typeface="+mn-cs"/>
                        </a:rPr>
                        <a:t>Inferior thyroid arteries.</a:t>
                      </a:r>
                    </a:p>
                  </a:txBody>
                  <a:tcPr anchor="ctr">
                    <a:noFill/>
                  </a:tcPr>
                </a:tc>
                <a:extLst>
                  <a:ext uri="{0D108BD9-81ED-4DB2-BD59-A6C34878D82A}">
                    <a16:rowId xmlns:a16="http://schemas.microsoft.com/office/drawing/2014/main" xmlns="" val="1526895939"/>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Veins</a:t>
                      </a:r>
                      <a:r>
                        <a:rPr lang="en-US" sz="2000" b="1" u="none" kern="1200" baseline="0" dirty="0">
                          <a:solidFill>
                            <a:schemeClr val="tx1"/>
                          </a:solidFill>
                          <a:latin typeface="+mn-lt"/>
                          <a:ea typeface="+mn-ea"/>
                          <a:cs typeface="+mn-cs"/>
                        </a:rPr>
                        <a:t> drainage</a:t>
                      </a:r>
                      <a:endParaRPr lang="en-US" sz="2000" b="1" u="none" kern="1200" dirty="0">
                        <a:solidFill>
                          <a:schemeClr val="tx1"/>
                        </a:solidFill>
                        <a:latin typeface="+mn-lt"/>
                        <a:ea typeface="+mn-ea"/>
                        <a:cs typeface="+mn-cs"/>
                      </a:endParaRPr>
                    </a:p>
                  </a:txBody>
                  <a:tcPr anchor="ctr">
                    <a:solidFill>
                      <a:srgbClr val="E3CDB3"/>
                    </a:solidFill>
                  </a:tcPr>
                </a:tc>
                <a:tc>
                  <a:txBody>
                    <a:bodyPr/>
                    <a:lstStyle/>
                    <a:p>
                      <a:pPr marL="0" indent="0" algn="l" rtl="0">
                        <a:buFontTx/>
                        <a:buNone/>
                        <a:tabLst>
                          <a:tab pos="447675" algn="l"/>
                        </a:tabLst>
                      </a:pPr>
                      <a:r>
                        <a:rPr lang="en-US" sz="2000" b="0" u="none" kern="1200" dirty="0">
                          <a:solidFill>
                            <a:schemeClr val="tx1"/>
                          </a:solidFill>
                          <a:latin typeface="+mn-lt"/>
                          <a:ea typeface="+mn-ea"/>
                          <a:cs typeface="+mn-cs"/>
                        </a:rPr>
                        <a:t>Superior</a:t>
                      </a:r>
                      <a:r>
                        <a:rPr lang="en-US" sz="2000" b="0" u="none" kern="1200" baseline="0" dirty="0">
                          <a:solidFill>
                            <a:schemeClr val="tx1"/>
                          </a:solidFill>
                          <a:latin typeface="+mn-lt"/>
                          <a:ea typeface="+mn-ea"/>
                          <a:cs typeface="+mn-cs"/>
                        </a:rPr>
                        <a:t> </a:t>
                      </a:r>
                      <a:r>
                        <a:rPr lang="en-US" sz="2000" b="0" u="none" kern="1200" dirty="0">
                          <a:solidFill>
                            <a:schemeClr val="tx1"/>
                          </a:solidFill>
                          <a:latin typeface="+mn-lt"/>
                          <a:ea typeface="+mn-ea"/>
                          <a:cs typeface="+mn-cs"/>
                        </a:rPr>
                        <a:t>thyroid veins</a:t>
                      </a:r>
                      <a:r>
                        <a:rPr lang="en-US" sz="2000" b="0" u="none" kern="1200" baseline="0" dirty="0">
                          <a:solidFill>
                            <a:schemeClr val="tx1"/>
                          </a:solidFill>
                          <a:latin typeface="+mn-lt"/>
                          <a:ea typeface="+mn-ea"/>
                          <a:cs typeface="+mn-cs"/>
                        </a:rPr>
                        <a:t> | </a:t>
                      </a:r>
                      <a:r>
                        <a:rPr lang="en-US" sz="2000" b="0" u="none" kern="1200" dirty="0">
                          <a:solidFill>
                            <a:schemeClr val="tx1"/>
                          </a:solidFill>
                          <a:latin typeface="+mn-lt"/>
                          <a:ea typeface="+mn-ea"/>
                          <a:cs typeface="+mn-cs"/>
                        </a:rPr>
                        <a:t>Middle thyroid veins</a:t>
                      </a:r>
                      <a:r>
                        <a:rPr lang="en-US" sz="2000" b="0" u="none" kern="1200" baseline="0" dirty="0">
                          <a:solidFill>
                            <a:schemeClr val="tx1"/>
                          </a:solidFill>
                          <a:latin typeface="+mn-lt"/>
                          <a:ea typeface="+mn-ea"/>
                          <a:cs typeface="+mn-cs"/>
                        </a:rPr>
                        <a:t> | </a:t>
                      </a:r>
                      <a:r>
                        <a:rPr lang="en-US" sz="2000" b="0" u="none" kern="1200" dirty="0">
                          <a:solidFill>
                            <a:schemeClr val="tx1"/>
                          </a:solidFill>
                          <a:latin typeface="+mn-lt"/>
                          <a:ea typeface="+mn-ea"/>
                          <a:cs typeface="+mn-cs"/>
                        </a:rPr>
                        <a:t>Inferior</a:t>
                      </a:r>
                      <a:r>
                        <a:rPr lang="en-US" sz="2000" b="0" u="none" kern="1200" baseline="0" dirty="0">
                          <a:solidFill>
                            <a:schemeClr val="tx1"/>
                          </a:solidFill>
                          <a:latin typeface="+mn-lt"/>
                          <a:ea typeface="+mn-ea"/>
                          <a:cs typeface="+mn-cs"/>
                        </a:rPr>
                        <a:t> </a:t>
                      </a:r>
                      <a:r>
                        <a:rPr lang="en-US" sz="2000" b="0" u="none" kern="1200" dirty="0">
                          <a:solidFill>
                            <a:schemeClr val="tx1"/>
                          </a:solidFill>
                          <a:latin typeface="+mn-lt"/>
                          <a:ea typeface="+mn-ea"/>
                          <a:cs typeface="+mn-cs"/>
                        </a:rPr>
                        <a:t>thyroid veins</a:t>
                      </a:r>
                    </a:p>
                  </a:txBody>
                  <a:tcPr anchor="ctr">
                    <a:noFill/>
                  </a:tcPr>
                </a:tc>
                <a:extLst>
                  <a:ext uri="{0D108BD9-81ED-4DB2-BD59-A6C34878D82A}">
                    <a16:rowId xmlns:a16="http://schemas.microsoft.com/office/drawing/2014/main" xmlns="" val="2810309795"/>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Lymph </a:t>
                      </a:r>
                      <a:r>
                        <a:rPr lang="en-US" sz="2000" b="1" u="none" kern="1200" baseline="0" dirty="0">
                          <a:solidFill>
                            <a:schemeClr val="tx1"/>
                          </a:solidFill>
                          <a:latin typeface="+mn-lt"/>
                          <a:ea typeface="+mn-ea"/>
                          <a:cs typeface="+mn-cs"/>
                        </a:rPr>
                        <a:t>drainage</a:t>
                      </a:r>
                      <a:endParaRPr lang="en-US" sz="2000" b="1" u="none" kern="1200" dirty="0">
                        <a:solidFill>
                          <a:schemeClr val="tx1"/>
                        </a:solidFill>
                        <a:latin typeface="+mn-lt"/>
                        <a:ea typeface="+mn-ea"/>
                        <a:cs typeface="+mn-cs"/>
                      </a:endParaRPr>
                    </a:p>
                  </a:txBody>
                  <a:tcPr anchor="ctr">
                    <a:solidFill>
                      <a:srgbClr val="E3CDB3"/>
                    </a:solidFill>
                  </a:tcPr>
                </a:tc>
                <a:tc>
                  <a:txBody>
                    <a:bodyPr/>
                    <a:lstStyle/>
                    <a:p>
                      <a:pPr marL="0" indent="0" algn="l" rtl="0">
                        <a:buFontTx/>
                        <a:buNone/>
                        <a:tabLst>
                          <a:tab pos="447675" algn="l"/>
                        </a:tabLst>
                      </a:pPr>
                      <a:r>
                        <a:rPr lang="en-US" sz="2000" b="0" u="none" kern="1200" dirty="0">
                          <a:solidFill>
                            <a:schemeClr val="tx1"/>
                          </a:solidFill>
                          <a:latin typeface="+mn-lt"/>
                          <a:ea typeface="+mn-ea"/>
                          <a:cs typeface="+mn-cs"/>
                        </a:rPr>
                        <a:t>Deep cervical lymph nodes</a:t>
                      </a:r>
                      <a:r>
                        <a:rPr lang="en-US" sz="2000" b="0" u="none" kern="1200" baseline="0" dirty="0">
                          <a:solidFill>
                            <a:schemeClr val="tx1"/>
                          </a:solidFill>
                          <a:latin typeface="+mn-lt"/>
                          <a:ea typeface="+mn-ea"/>
                          <a:cs typeface="+mn-cs"/>
                        </a:rPr>
                        <a:t> | </a:t>
                      </a:r>
                      <a:r>
                        <a:rPr lang="en-US" sz="2000" b="0" u="none" kern="1200" dirty="0" err="1">
                          <a:solidFill>
                            <a:schemeClr val="tx1"/>
                          </a:solidFill>
                          <a:latin typeface="+mn-lt"/>
                          <a:ea typeface="+mn-ea"/>
                          <a:cs typeface="+mn-cs"/>
                        </a:rPr>
                        <a:t>Paratracheal</a:t>
                      </a:r>
                      <a:r>
                        <a:rPr lang="en-US" sz="2000" b="0" u="none" kern="1200" dirty="0">
                          <a:solidFill>
                            <a:schemeClr val="tx1"/>
                          </a:solidFill>
                          <a:latin typeface="+mn-lt"/>
                          <a:ea typeface="+mn-ea"/>
                          <a:cs typeface="+mn-cs"/>
                        </a:rPr>
                        <a:t> lymph nodes</a:t>
                      </a:r>
                      <a:endParaRPr lang="en-US" sz="2000" b="0" u="none" kern="1200" dirty="0">
                        <a:solidFill>
                          <a:srgbClr val="C00000"/>
                        </a:solidFill>
                        <a:latin typeface="+mn-lt"/>
                        <a:ea typeface="+mn-ea"/>
                        <a:cs typeface="+mn-cs"/>
                      </a:endParaRPr>
                    </a:p>
                  </a:txBody>
                  <a:tcPr anchor="ctr">
                    <a:noFill/>
                  </a:tcPr>
                </a:tc>
                <a:extLst>
                  <a:ext uri="{0D108BD9-81ED-4DB2-BD59-A6C34878D82A}">
                    <a16:rowId xmlns:a16="http://schemas.microsoft.com/office/drawing/2014/main" xmlns="" val="21200472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Nerve supply </a:t>
                      </a:r>
                    </a:p>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Sympathetic Trunk</a:t>
                      </a:r>
                    </a:p>
                  </a:txBody>
                  <a:tcPr anchor="ctr">
                    <a:solidFill>
                      <a:srgbClr val="E3CDB3"/>
                    </a:solidFill>
                  </a:tcPr>
                </a:tc>
                <a:tc>
                  <a:txBody>
                    <a:bodyPr/>
                    <a:lstStyle/>
                    <a:p>
                      <a:pPr marL="0" indent="0" algn="l" rtl="0">
                        <a:buFontTx/>
                        <a:buNone/>
                        <a:tabLst>
                          <a:tab pos="447675" algn="l"/>
                        </a:tabLst>
                      </a:pPr>
                      <a:r>
                        <a:rPr lang="en-US" sz="2000" b="0" u="none" kern="1200" dirty="0">
                          <a:solidFill>
                            <a:schemeClr val="tx1"/>
                          </a:solidFill>
                          <a:latin typeface="+mn-lt"/>
                          <a:ea typeface="+mn-ea"/>
                          <a:cs typeface="+mn-cs"/>
                        </a:rPr>
                        <a:t>Superior cervical sympathetic ganglia (vasomotor) </a:t>
                      </a:r>
                    </a:p>
                    <a:p>
                      <a:pPr marL="0" marR="0" indent="0" algn="l" defTabSz="914400" rtl="0" eaLnBrk="1" fontAlgn="auto" latinLnBrk="0" hangingPunct="1">
                        <a:lnSpc>
                          <a:spcPct val="100000"/>
                        </a:lnSpc>
                        <a:spcBef>
                          <a:spcPts val="0"/>
                        </a:spcBef>
                        <a:spcAft>
                          <a:spcPts val="0"/>
                        </a:spcAft>
                        <a:buClrTx/>
                        <a:buSzTx/>
                        <a:buFontTx/>
                        <a:buNone/>
                        <a:tabLst>
                          <a:tab pos="447675" algn="l"/>
                        </a:tabLst>
                        <a:defRPr/>
                      </a:pPr>
                      <a:r>
                        <a:rPr lang="en-US" sz="2000" b="0" u="none" kern="1200" dirty="0">
                          <a:solidFill>
                            <a:schemeClr val="tx1"/>
                          </a:solidFill>
                          <a:latin typeface="+mn-lt"/>
                          <a:ea typeface="+mn-ea"/>
                          <a:cs typeface="+mn-cs"/>
                        </a:rPr>
                        <a:t>Middle cervical sympathetic ganglia (vasomotor)</a:t>
                      </a:r>
                    </a:p>
                  </a:txBody>
                  <a:tcPr anchor="ctr">
                    <a:noFill/>
                  </a:tcPr>
                </a:tc>
                <a:extLst>
                  <a:ext uri="{0D108BD9-81ED-4DB2-BD59-A6C34878D82A}">
                    <a16:rowId xmlns:a16="http://schemas.microsoft.com/office/drawing/2014/main" xmlns="" val="10004"/>
                  </a:ext>
                </a:extLst>
              </a:tr>
            </a:tbl>
          </a:graphicData>
        </a:graphic>
      </p:graphicFrame>
      <p:sp>
        <p:nvSpPr>
          <p:cNvPr id="4" name="Right Brace 3">
            <a:extLst>
              <a:ext uri="{FF2B5EF4-FFF2-40B4-BE49-F238E27FC236}">
                <a16:creationId xmlns:a16="http://schemas.microsoft.com/office/drawing/2014/main" xmlns="" id="{4DF88D4D-096D-4160-86FB-4760CE522D8E}"/>
              </a:ext>
            </a:extLst>
          </p:cNvPr>
          <p:cNvSpPr/>
          <p:nvPr/>
        </p:nvSpPr>
        <p:spPr>
          <a:xfrm>
            <a:off x="9796871" y="4714041"/>
            <a:ext cx="303220" cy="497150"/>
          </a:xfrm>
          <a:prstGeom prst="rightBrace">
            <a:avLst>
              <a:gd name="adj1" fmla="val 49773"/>
              <a:gd name="adj2" fmla="val 50000"/>
            </a:avLst>
          </a:prstGeom>
          <a:ln/>
        </p:spPr>
        <p:style>
          <a:lnRef idx="1">
            <a:schemeClr val="accent3"/>
          </a:lnRef>
          <a:fillRef idx="0">
            <a:schemeClr val="accent3"/>
          </a:fillRef>
          <a:effectRef idx="0">
            <a:schemeClr val="accent3"/>
          </a:effectRef>
          <a:fontRef idx="minor">
            <a:schemeClr val="tx1"/>
          </a:fontRef>
        </p:style>
        <p:txBody>
          <a:bodyPr rtlCol="1" anchor="ctr"/>
          <a:lstStyle/>
          <a:p>
            <a:pPr algn="ctr"/>
            <a:endParaRPr lang="ar-SA"/>
          </a:p>
        </p:txBody>
      </p:sp>
      <p:sp>
        <p:nvSpPr>
          <p:cNvPr id="5" name="TextBox 4">
            <a:extLst>
              <a:ext uri="{FF2B5EF4-FFF2-40B4-BE49-F238E27FC236}">
                <a16:creationId xmlns:a16="http://schemas.microsoft.com/office/drawing/2014/main" xmlns="" id="{0495490F-7F64-4789-9556-C7F399468E18}"/>
              </a:ext>
            </a:extLst>
          </p:cNvPr>
          <p:cNvSpPr txBox="1"/>
          <p:nvPr/>
        </p:nvSpPr>
        <p:spPr>
          <a:xfrm>
            <a:off x="10218198" y="4714041"/>
            <a:ext cx="1482571" cy="646331"/>
          </a:xfrm>
          <a:prstGeom prst="rect">
            <a:avLst/>
          </a:prstGeom>
          <a:noFill/>
        </p:spPr>
        <p:txBody>
          <a:bodyPr wrap="square" rtlCol="1">
            <a:spAutoFit/>
          </a:bodyPr>
          <a:lstStyle/>
          <a:p>
            <a:r>
              <a:rPr lang="en-US" dirty="0">
                <a:solidFill>
                  <a:srgbClr val="74B230"/>
                </a:solidFill>
              </a:rPr>
              <a:t>Same as thyroid gland </a:t>
            </a:r>
            <a:endParaRPr lang="ar-SA" dirty="0">
              <a:solidFill>
                <a:srgbClr val="74B230"/>
              </a:solidFill>
            </a:endParaRPr>
          </a:p>
        </p:txBody>
      </p:sp>
    </p:spTree>
    <p:extLst>
      <p:ext uri="{BB962C8B-B14F-4D97-AF65-F5344CB8AC3E}">
        <p14:creationId xmlns:p14="http://schemas.microsoft.com/office/powerpoint/2010/main" val="129492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EE2339-A0E0-4276-B2C5-630BE731C185}"/>
              </a:ext>
            </a:extLst>
          </p:cNvPr>
          <p:cNvSpPr txBox="1"/>
          <p:nvPr/>
        </p:nvSpPr>
        <p:spPr>
          <a:xfrm>
            <a:off x="488272" y="1216241"/>
            <a:ext cx="10262587" cy="5447645"/>
          </a:xfrm>
          <a:prstGeom prst="rect">
            <a:avLst/>
          </a:prstGeom>
          <a:noFill/>
        </p:spPr>
        <p:txBody>
          <a:bodyPr wrap="square" rtlCol="1">
            <a:spAutoFit/>
          </a:bodyPr>
          <a:lstStyle/>
          <a:p>
            <a:pPr marL="285750" indent="-285750">
              <a:buFontTx/>
              <a:buChar char="-"/>
            </a:pPr>
            <a:r>
              <a:rPr lang="en-US" sz="2200" dirty="0">
                <a:solidFill>
                  <a:srgbClr val="74B230"/>
                </a:solidFill>
              </a:rPr>
              <a:t>The 1</a:t>
            </a:r>
            <a:r>
              <a:rPr lang="en-US" sz="2200" baseline="30000" dirty="0">
                <a:solidFill>
                  <a:srgbClr val="74B230"/>
                </a:solidFill>
              </a:rPr>
              <a:t>st</a:t>
            </a:r>
            <a:r>
              <a:rPr lang="en-US" sz="2200" dirty="0">
                <a:solidFill>
                  <a:srgbClr val="74B230"/>
                </a:solidFill>
              </a:rPr>
              <a:t> groove gives the external acoustic meatus</a:t>
            </a:r>
          </a:p>
          <a:p>
            <a:pPr marL="285750" indent="-285750">
              <a:buFontTx/>
              <a:buChar char="-"/>
            </a:pPr>
            <a:r>
              <a:rPr lang="en-US" sz="2200" dirty="0">
                <a:solidFill>
                  <a:srgbClr val="74B230"/>
                </a:solidFill>
              </a:rPr>
              <a:t>The 1</a:t>
            </a:r>
            <a:r>
              <a:rPr lang="en-US" sz="2200" baseline="30000" dirty="0">
                <a:solidFill>
                  <a:srgbClr val="74B230"/>
                </a:solidFill>
              </a:rPr>
              <a:t>st</a:t>
            </a:r>
            <a:r>
              <a:rPr lang="en-US" sz="2200" dirty="0">
                <a:solidFill>
                  <a:srgbClr val="74B230"/>
                </a:solidFill>
              </a:rPr>
              <a:t> pouch gives the auditory tube </a:t>
            </a:r>
          </a:p>
          <a:p>
            <a:r>
              <a:rPr lang="en-US" sz="2200" dirty="0">
                <a:solidFill>
                  <a:srgbClr val="74B230"/>
                </a:solidFill>
              </a:rPr>
              <a:t>Together they give the air drum</a:t>
            </a:r>
          </a:p>
          <a:p>
            <a:pPr marL="285750" indent="-285750">
              <a:buFontTx/>
              <a:buChar char="-"/>
            </a:pPr>
            <a:r>
              <a:rPr lang="en-US" sz="2200" dirty="0">
                <a:solidFill>
                  <a:srgbClr val="74B230"/>
                </a:solidFill>
              </a:rPr>
              <a:t>The 2</a:t>
            </a:r>
            <a:r>
              <a:rPr lang="en-US" sz="2200" baseline="30000" dirty="0">
                <a:solidFill>
                  <a:srgbClr val="74B230"/>
                </a:solidFill>
              </a:rPr>
              <a:t>nd</a:t>
            </a:r>
            <a:r>
              <a:rPr lang="en-US" sz="2200" dirty="0">
                <a:solidFill>
                  <a:srgbClr val="74B230"/>
                </a:solidFill>
              </a:rPr>
              <a:t> pouch gives the palatine tonsil </a:t>
            </a:r>
          </a:p>
          <a:p>
            <a:pPr marL="285750" indent="-285750">
              <a:buFontTx/>
              <a:buChar char="-"/>
            </a:pPr>
            <a:r>
              <a:rPr lang="en-US" sz="2200" dirty="0">
                <a:solidFill>
                  <a:srgbClr val="74B230"/>
                </a:solidFill>
              </a:rPr>
              <a:t>The 2</a:t>
            </a:r>
            <a:r>
              <a:rPr lang="en-US" sz="2200" baseline="30000" dirty="0">
                <a:solidFill>
                  <a:srgbClr val="74B230"/>
                </a:solidFill>
              </a:rPr>
              <a:t>nd</a:t>
            </a:r>
            <a:r>
              <a:rPr lang="en-US" sz="2200" dirty="0">
                <a:solidFill>
                  <a:srgbClr val="74B230"/>
                </a:solidFill>
              </a:rPr>
              <a:t> arch gives the smooth contour of the neck( an anomaly here can cause cyst or sinus)</a:t>
            </a:r>
          </a:p>
          <a:p>
            <a:pPr marL="285750" indent="-285750">
              <a:buFontTx/>
              <a:buChar char="-"/>
            </a:pPr>
            <a:r>
              <a:rPr lang="en-US" sz="2200" dirty="0">
                <a:solidFill>
                  <a:srgbClr val="74B230"/>
                </a:solidFill>
              </a:rPr>
              <a:t>The 3</a:t>
            </a:r>
            <a:r>
              <a:rPr lang="en-US" sz="2200" baseline="30000" dirty="0">
                <a:solidFill>
                  <a:srgbClr val="74B230"/>
                </a:solidFill>
              </a:rPr>
              <a:t>rd</a:t>
            </a:r>
            <a:r>
              <a:rPr lang="en-US" sz="2200" dirty="0">
                <a:solidFill>
                  <a:srgbClr val="74B230"/>
                </a:solidFill>
              </a:rPr>
              <a:t> pouch and the 4</a:t>
            </a:r>
            <a:r>
              <a:rPr lang="en-US" sz="2200" baseline="30000" dirty="0">
                <a:solidFill>
                  <a:srgbClr val="74B230"/>
                </a:solidFill>
              </a:rPr>
              <a:t>th</a:t>
            </a:r>
            <a:r>
              <a:rPr lang="en-US" sz="2200" dirty="0">
                <a:solidFill>
                  <a:srgbClr val="74B230"/>
                </a:solidFill>
              </a:rPr>
              <a:t> pouch are explained later.</a:t>
            </a:r>
          </a:p>
          <a:p>
            <a:pPr marL="285750" indent="-285750">
              <a:buFontTx/>
              <a:buChar char="-"/>
            </a:pPr>
            <a:r>
              <a:rPr lang="en-US" sz="2200" dirty="0">
                <a:solidFill>
                  <a:srgbClr val="74B230"/>
                </a:solidFill>
              </a:rPr>
              <a:t>The mesoderm of each arch will have a nerve and an artery and also will give derivates ( bone, muscle, cartilage) </a:t>
            </a:r>
          </a:p>
          <a:p>
            <a:pPr marL="285750" indent="-285750">
              <a:buFontTx/>
              <a:buChar char="-"/>
            </a:pPr>
            <a:r>
              <a:rPr lang="en-US" sz="2200" dirty="0">
                <a:solidFill>
                  <a:srgbClr val="74B230"/>
                </a:solidFill>
              </a:rPr>
              <a:t>The 1</a:t>
            </a:r>
            <a:r>
              <a:rPr lang="en-US" sz="2200" baseline="30000" dirty="0">
                <a:solidFill>
                  <a:srgbClr val="74B230"/>
                </a:solidFill>
              </a:rPr>
              <a:t>st</a:t>
            </a:r>
            <a:r>
              <a:rPr lang="en-US" sz="2200" dirty="0">
                <a:solidFill>
                  <a:srgbClr val="74B230"/>
                </a:solidFill>
              </a:rPr>
              <a:t> arch gives the 4 muscles of mastication, that’s why the nerve supply for all of them is mandibular nerve. </a:t>
            </a:r>
          </a:p>
          <a:p>
            <a:pPr marL="285750" indent="-285750">
              <a:buFontTx/>
              <a:buChar char="-"/>
            </a:pPr>
            <a:r>
              <a:rPr lang="en-US" sz="2200" dirty="0">
                <a:solidFill>
                  <a:srgbClr val="74B230"/>
                </a:solidFill>
              </a:rPr>
              <a:t>The 2</a:t>
            </a:r>
            <a:r>
              <a:rPr lang="en-US" sz="2200" baseline="30000" dirty="0">
                <a:solidFill>
                  <a:srgbClr val="74B230"/>
                </a:solidFill>
              </a:rPr>
              <a:t>nd</a:t>
            </a:r>
            <a:r>
              <a:rPr lang="en-US" sz="2200" dirty="0">
                <a:solidFill>
                  <a:srgbClr val="74B230"/>
                </a:solidFill>
              </a:rPr>
              <a:t> arch gives the muscles of the face ( nerve supply is facial nerve)</a:t>
            </a:r>
          </a:p>
          <a:p>
            <a:pPr marL="285750" indent="-285750">
              <a:buFontTx/>
              <a:buChar char="-"/>
            </a:pPr>
            <a:r>
              <a:rPr lang="en-US" sz="2200" dirty="0">
                <a:solidFill>
                  <a:srgbClr val="74B230"/>
                </a:solidFill>
              </a:rPr>
              <a:t>The 3</a:t>
            </a:r>
            <a:r>
              <a:rPr lang="en-US" sz="2200" baseline="30000" dirty="0">
                <a:solidFill>
                  <a:srgbClr val="74B230"/>
                </a:solidFill>
              </a:rPr>
              <a:t>rd</a:t>
            </a:r>
            <a:r>
              <a:rPr lang="en-US" sz="2200" dirty="0">
                <a:solidFill>
                  <a:srgbClr val="74B230"/>
                </a:solidFill>
              </a:rPr>
              <a:t> arch gives stylopharyngeus (glossopharyngeal nerve)</a:t>
            </a:r>
          </a:p>
          <a:p>
            <a:pPr marL="285750" indent="-285750">
              <a:buFontTx/>
              <a:buChar char="-"/>
            </a:pPr>
            <a:r>
              <a:rPr lang="en-US" sz="2200" dirty="0">
                <a:solidFill>
                  <a:srgbClr val="74B230"/>
                </a:solidFill>
              </a:rPr>
              <a:t>The 4</a:t>
            </a:r>
            <a:r>
              <a:rPr lang="en-US" sz="2200" baseline="30000" dirty="0">
                <a:solidFill>
                  <a:srgbClr val="74B230"/>
                </a:solidFill>
              </a:rPr>
              <a:t>th</a:t>
            </a:r>
            <a:r>
              <a:rPr lang="en-US" sz="2200" dirty="0">
                <a:solidFill>
                  <a:srgbClr val="74B230"/>
                </a:solidFill>
              </a:rPr>
              <a:t> arch gives cricothyroid (external laryngeal)</a:t>
            </a:r>
          </a:p>
          <a:p>
            <a:pPr marL="285750" indent="-285750">
              <a:buFontTx/>
              <a:buChar char="-"/>
            </a:pPr>
            <a:r>
              <a:rPr lang="en-US" sz="2200" dirty="0">
                <a:solidFill>
                  <a:srgbClr val="74B230"/>
                </a:solidFill>
              </a:rPr>
              <a:t>The 6</a:t>
            </a:r>
            <a:r>
              <a:rPr lang="en-US" sz="2200" baseline="30000" dirty="0">
                <a:solidFill>
                  <a:srgbClr val="74B230"/>
                </a:solidFill>
              </a:rPr>
              <a:t>th</a:t>
            </a:r>
            <a:r>
              <a:rPr lang="en-US" sz="2200" dirty="0">
                <a:solidFill>
                  <a:srgbClr val="74B230"/>
                </a:solidFill>
              </a:rPr>
              <a:t> arch gives all the muscles of larynx except cricothyroid </a:t>
            </a:r>
          </a:p>
          <a:p>
            <a:endParaRPr lang="en-US" dirty="0"/>
          </a:p>
        </p:txBody>
      </p:sp>
      <p:sp>
        <p:nvSpPr>
          <p:cNvPr id="4" name="TextBox 3">
            <a:extLst>
              <a:ext uri="{FF2B5EF4-FFF2-40B4-BE49-F238E27FC236}">
                <a16:creationId xmlns:a16="http://schemas.microsoft.com/office/drawing/2014/main" xmlns="" id="{5DDCEFF9-3F75-452A-8FE1-DE10C5C08737}"/>
              </a:ext>
            </a:extLst>
          </p:cNvPr>
          <p:cNvSpPr txBox="1"/>
          <p:nvPr/>
        </p:nvSpPr>
        <p:spPr>
          <a:xfrm>
            <a:off x="488272" y="273998"/>
            <a:ext cx="6702641" cy="907941"/>
          </a:xfrm>
          <a:prstGeom prst="rect">
            <a:avLst/>
          </a:prstGeom>
          <a:noFill/>
        </p:spPr>
        <p:txBody>
          <a:bodyPr wrap="square" rtlCol="1">
            <a:spAutoFit/>
          </a:bodyPr>
          <a:lstStyle/>
          <a:p>
            <a:r>
              <a:rPr lang="en-US" sz="3500" dirty="0">
                <a:solidFill>
                  <a:srgbClr val="74B230"/>
                </a:solidFill>
              </a:rPr>
              <a:t>You can skip this slide: </a:t>
            </a:r>
          </a:p>
          <a:p>
            <a:endParaRPr lang="ar-SA" dirty="0"/>
          </a:p>
        </p:txBody>
      </p:sp>
    </p:spTree>
    <p:extLst>
      <p:ext uri="{BB962C8B-B14F-4D97-AF65-F5344CB8AC3E}">
        <p14:creationId xmlns:p14="http://schemas.microsoft.com/office/powerpoint/2010/main" val="298398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25EA1F5-8A09-4161-AAD7-63BF2DCB35BD}"/>
              </a:ext>
            </a:extLst>
          </p:cNvPr>
          <p:cNvGraphicFramePr>
            <a:graphicFrameLocks noGrp="1"/>
          </p:cNvGraphicFramePr>
          <p:nvPr>
            <p:extLst>
              <p:ext uri="{D42A27DB-BD31-4B8C-83A1-F6EECF244321}">
                <p14:modId xmlns:p14="http://schemas.microsoft.com/office/powerpoint/2010/main" val="2295712143"/>
              </p:ext>
            </p:extLst>
          </p:nvPr>
        </p:nvGraphicFramePr>
        <p:xfrm>
          <a:off x="386207" y="819690"/>
          <a:ext cx="11396868" cy="5392971"/>
        </p:xfrm>
        <a:graphic>
          <a:graphicData uri="http://schemas.openxmlformats.org/drawingml/2006/table">
            <a:tbl>
              <a:tblPr firstRow="1" bandRow="1">
                <a:tableStyleId>{5940675A-B579-460E-94D1-54222C63F5DA}</a:tableStyleId>
              </a:tblPr>
              <a:tblGrid>
                <a:gridCol w="1302025">
                  <a:extLst>
                    <a:ext uri="{9D8B030D-6E8A-4147-A177-3AD203B41FA5}">
                      <a16:colId xmlns:a16="http://schemas.microsoft.com/office/drawing/2014/main" xmlns="" val="2779499031"/>
                    </a:ext>
                  </a:extLst>
                </a:gridCol>
                <a:gridCol w="1749287">
                  <a:extLst>
                    <a:ext uri="{9D8B030D-6E8A-4147-A177-3AD203B41FA5}">
                      <a16:colId xmlns:a16="http://schemas.microsoft.com/office/drawing/2014/main" xmlns="" val="3726338356"/>
                    </a:ext>
                  </a:extLst>
                </a:gridCol>
                <a:gridCol w="1381539">
                  <a:extLst>
                    <a:ext uri="{9D8B030D-6E8A-4147-A177-3AD203B41FA5}">
                      <a16:colId xmlns:a16="http://schemas.microsoft.com/office/drawing/2014/main" xmlns="" val="1093001183"/>
                    </a:ext>
                  </a:extLst>
                </a:gridCol>
                <a:gridCol w="1282148">
                  <a:extLst>
                    <a:ext uri="{9D8B030D-6E8A-4147-A177-3AD203B41FA5}">
                      <a16:colId xmlns:a16="http://schemas.microsoft.com/office/drawing/2014/main" xmlns="" val="2067317869"/>
                    </a:ext>
                  </a:extLst>
                </a:gridCol>
                <a:gridCol w="2503312">
                  <a:extLst>
                    <a:ext uri="{9D8B030D-6E8A-4147-A177-3AD203B41FA5}">
                      <a16:colId xmlns:a16="http://schemas.microsoft.com/office/drawing/2014/main" xmlns="" val="4207033247"/>
                    </a:ext>
                  </a:extLst>
                </a:gridCol>
                <a:gridCol w="3178557">
                  <a:extLst>
                    <a:ext uri="{9D8B030D-6E8A-4147-A177-3AD203B41FA5}">
                      <a16:colId xmlns:a16="http://schemas.microsoft.com/office/drawing/2014/main" xmlns="" val="2950576737"/>
                    </a:ext>
                  </a:extLst>
                </a:gridCol>
              </a:tblGrid>
              <a:tr h="314111">
                <a:tc>
                  <a:txBody>
                    <a:bodyPr/>
                    <a:lstStyle/>
                    <a:p>
                      <a:endParaRPr lang="en-GB" sz="1600" dirty="0"/>
                    </a:p>
                  </a:txBody>
                  <a:tcPr>
                    <a:solidFill>
                      <a:schemeClr val="bg1"/>
                    </a:solidFill>
                  </a:tcPr>
                </a:tc>
                <a:tc gridSpan="4">
                  <a:txBody>
                    <a:bodyPr/>
                    <a:lstStyle/>
                    <a:p>
                      <a:pPr algn="ctr"/>
                      <a:r>
                        <a:rPr lang="en-GB" sz="1600" b="1" dirty="0"/>
                        <a:t>Thyroid Gland</a:t>
                      </a:r>
                    </a:p>
                  </a:txBody>
                  <a:tcPr>
                    <a:solidFill>
                      <a:srgbClr val="CCA677"/>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GB" sz="1600" b="1" dirty="0"/>
                        <a:t>Parathyroid Gland</a:t>
                      </a:r>
                    </a:p>
                  </a:txBody>
                  <a:tcPr>
                    <a:solidFill>
                      <a:srgbClr val="CCA677"/>
                    </a:solidFill>
                  </a:tcPr>
                </a:tc>
                <a:extLst>
                  <a:ext uri="{0D108BD9-81ED-4DB2-BD59-A6C34878D82A}">
                    <a16:rowId xmlns:a16="http://schemas.microsoft.com/office/drawing/2014/main" xmlns="" val="3279617368"/>
                  </a:ext>
                </a:extLst>
              </a:tr>
              <a:tr h="1456332">
                <a:tc>
                  <a:txBody>
                    <a:bodyPr/>
                    <a:lstStyle/>
                    <a:p>
                      <a:pPr algn="ctr"/>
                      <a:r>
                        <a:rPr lang="en-GB" sz="1600" b="1" dirty="0"/>
                        <a:t>Notes</a:t>
                      </a:r>
                    </a:p>
                  </a:txBody>
                  <a:tcPr anchor="ctr">
                    <a:solidFill>
                      <a:srgbClr val="CCA677"/>
                    </a:solidFill>
                  </a:tcPr>
                </a:tc>
                <a:tc gridSpan="4">
                  <a:txBody>
                    <a:bodyPr/>
                    <a:lstStyle/>
                    <a:p>
                      <a:pPr marL="285750" indent="-285750">
                        <a:buFont typeface="Arial" panose="020B0604020202020204" pitchFamily="34" charset="0"/>
                        <a:buChar char="•"/>
                      </a:pPr>
                      <a:r>
                        <a:rPr lang="en-GB" sz="1600" dirty="0"/>
                        <a:t>Consists of 2 lobes, and each lobe has an apex and base (level of </a:t>
                      </a:r>
                      <a:r>
                        <a:rPr lang="en-GB" sz="1600" b="1" dirty="0"/>
                        <a:t>4</a:t>
                      </a:r>
                      <a:r>
                        <a:rPr lang="en-GB" sz="1600" b="1" baseline="30000" dirty="0"/>
                        <a:t>th</a:t>
                      </a:r>
                      <a:r>
                        <a:rPr lang="en-GB" sz="1600" b="1" dirty="0"/>
                        <a:t> or 5</a:t>
                      </a:r>
                      <a:r>
                        <a:rPr lang="en-GB" sz="1600" b="1" baseline="30000" dirty="0"/>
                        <a:t>th</a:t>
                      </a:r>
                      <a:r>
                        <a:rPr lang="en-GB" sz="1600" b="1" dirty="0"/>
                        <a:t> </a:t>
                      </a:r>
                      <a:r>
                        <a:rPr lang="en-GB" sz="1600" dirty="0"/>
                        <a:t>tracheal rings)</a:t>
                      </a:r>
                    </a:p>
                    <a:p>
                      <a:pPr marL="285750" indent="-285750">
                        <a:buFont typeface="Arial" panose="020B0604020202020204" pitchFamily="34" charset="0"/>
                        <a:buChar char="•"/>
                      </a:pPr>
                      <a:r>
                        <a:rPr lang="en-GB" sz="1600" dirty="0"/>
                        <a:t>The 2 lobes are connected by a narrow isthmus which extends in front of </a:t>
                      </a:r>
                      <a:r>
                        <a:rPr lang="en-GB" sz="1600" b="1" dirty="0"/>
                        <a:t>2</a:t>
                      </a:r>
                      <a:r>
                        <a:rPr lang="en-GB" sz="1600" b="1" baseline="30000" dirty="0"/>
                        <a:t>nd</a:t>
                      </a:r>
                      <a:r>
                        <a:rPr lang="en-GB" sz="1600" b="1" dirty="0"/>
                        <a:t> , 3</a:t>
                      </a:r>
                      <a:r>
                        <a:rPr lang="en-GB" sz="1600" b="1" baseline="30000" dirty="0"/>
                        <a:t>rd</a:t>
                      </a:r>
                      <a:r>
                        <a:rPr lang="en-GB" sz="1600" b="1" dirty="0"/>
                        <a:t> , and 4</a:t>
                      </a:r>
                      <a:r>
                        <a:rPr lang="en-GB" sz="1600" b="1" baseline="30000" dirty="0"/>
                        <a:t>th</a:t>
                      </a:r>
                      <a:r>
                        <a:rPr lang="en-GB" sz="1600" b="1" dirty="0"/>
                        <a:t> </a:t>
                      </a:r>
                      <a:r>
                        <a:rPr lang="en-GB" sz="1600" dirty="0"/>
                        <a:t>tracheal rings.</a:t>
                      </a:r>
                    </a:p>
                    <a:p>
                      <a:pPr marL="285750" indent="-285750">
                        <a:buFont typeface="Arial" panose="020B0604020202020204" pitchFamily="34" charset="0"/>
                        <a:buChar char="•"/>
                      </a:pPr>
                      <a:r>
                        <a:rPr lang="en-GB" sz="1600" dirty="0"/>
                        <a:t>The gland is surrounded by a CT capsule and a </a:t>
                      </a:r>
                      <a:r>
                        <a:rPr lang="en-GB" sz="1600" dirty="0" err="1"/>
                        <a:t>pretracheal</a:t>
                      </a:r>
                      <a:r>
                        <a:rPr lang="en-GB" sz="1600" dirty="0"/>
                        <a:t> layer of deep cervical fascia.</a:t>
                      </a: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indent="0" algn="ctr">
                        <a:buFont typeface="Arial" panose="020B0604020202020204" pitchFamily="34" charset="0"/>
                        <a:buNone/>
                      </a:pPr>
                      <a:r>
                        <a:rPr lang="en-GB" sz="1600" dirty="0"/>
                        <a:t>4 ovoid bodies lie within facial capsule between the 2 membranes</a:t>
                      </a:r>
                    </a:p>
                  </a:txBody>
                  <a:tcPr anchor="ctr">
                    <a:solidFill>
                      <a:schemeClr val="bg1"/>
                    </a:solidFill>
                  </a:tcPr>
                </a:tc>
                <a:extLst>
                  <a:ext uri="{0D108BD9-81ED-4DB2-BD59-A6C34878D82A}">
                    <a16:rowId xmlns:a16="http://schemas.microsoft.com/office/drawing/2014/main" xmlns="" val="3248132297"/>
                  </a:ext>
                </a:extLst>
              </a:tr>
              <a:tr h="314111">
                <a:tc rowSpan="3">
                  <a:txBody>
                    <a:bodyPr/>
                    <a:lstStyle/>
                    <a:p>
                      <a:pPr algn="ctr"/>
                      <a:r>
                        <a:rPr lang="en-GB" sz="1600" b="1" dirty="0"/>
                        <a:t>Relations </a:t>
                      </a:r>
                    </a:p>
                  </a:txBody>
                  <a:tcPr anchor="ctr">
                    <a:solidFill>
                      <a:srgbClr val="CCA677"/>
                    </a:solidFill>
                  </a:tcPr>
                </a:tc>
                <a:tc rowSpan="2">
                  <a:txBody>
                    <a:bodyPr/>
                    <a:lstStyle/>
                    <a:p>
                      <a:pPr algn="ctr"/>
                      <a:r>
                        <a:rPr lang="en-GB" sz="1600" b="1" dirty="0"/>
                        <a:t>Anterolaterally</a:t>
                      </a:r>
                    </a:p>
                  </a:txBody>
                  <a:tcPr anchor="ctr">
                    <a:solidFill>
                      <a:srgbClr val="E3CDB3"/>
                    </a:solidFill>
                  </a:tcPr>
                </a:tc>
                <a:tc rowSpan="2">
                  <a:txBody>
                    <a:bodyPr/>
                    <a:lstStyle/>
                    <a:p>
                      <a:pPr algn="ctr"/>
                      <a:r>
                        <a:rPr lang="en-GB" sz="1600" b="1" dirty="0"/>
                        <a:t>Posteriorly </a:t>
                      </a:r>
                    </a:p>
                  </a:txBody>
                  <a:tcPr anchor="ctr">
                    <a:solidFill>
                      <a:srgbClr val="E3CDB3"/>
                    </a:solidFill>
                  </a:tcPr>
                </a:tc>
                <a:tc gridSpan="2">
                  <a:txBody>
                    <a:bodyPr/>
                    <a:lstStyle/>
                    <a:p>
                      <a:pPr algn="ctr"/>
                      <a:r>
                        <a:rPr lang="en-GB" sz="1600" b="1" dirty="0"/>
                        <a:t>Medially </a:t>
                      </a:r>
                    </a:p>
                  </a:txBody>
                  <a:tcPr>
                    <a:solidFill>
                      <a:srgbClr val="E3CDB3"/>
                    </a:solidFill>
                  </a:tcPr>
                </a:tc>
                <a:tc hMerge="1">
                  <a:txBody>
                    <a:bodyPr/>
                    <a:lstStyle/>
                    <a:p>
                      <a:endParaRPr lang="en-GB" dirty="0"/>
                    </a:p>
                  </a:txBody>
                  <a:tcPr>
                    <a:solidFill>
                      <a:schemeClr val="bg1"/>
                    </a:solidFill>
                  </a:tcPr>
                </a:tc>
                <a:tc rowSpan="3">
                  <a:txBody>
                    <a:bodyPr/>
                    <a:lstStyle/>
                    <a:p>
                      <a:endParaRPr lang="en-GB" sz="1600" dirty="0"/>
                    </a:p>
                  </a:txBody>
                  <a:tcPr>
                    <a:solidFill>
                      <a:schemeClr val="bg1"/>
                    </a:solidFill>
                  </a:tcPr>
                </a:tc>
                <a:extLst>
                  <a:ext uri="{0D108BD9-81ED-4DB2-BD59-A6C34878D82A}">
                    <a16:rowId xmlns:a16="http://schemas.microsoft.com/office/drawing/2014/main" xmlns="" val="49993468"/>
                  </a:ext>
                </a:extLst>
              </a:tr>
              <a:tr h="314111">
                <a:tc vMerge="1">
                  <a:txBody>
                    <a:bodyPr/>
                    <a:lstStyle/>
                    <a:p>
                      <a:endParaRPr lang="en-GB" dirty="0"/>
                    </a:p>
                  </a:txBody>
                  <a:tcPr>
                    <a:solidFill>
                      <a:schemeClr val="bg1"/>
                    </a:solidFill>
                  </a:tcPr>
                </a:tc>
                <a:tc vMerge="1">
                  <a:txBody>
                    <a:bodyPr/>
                    <a:lstStyle/>
                    <a:p>
                      <a:endParaRPr lang="en-GB" dirty="0"/>
                    </a:p>
                  </a:txBody>
                  <a:tcPr>
                    <a:solidFill>
                      <a:schemeClr val="bg1"/>
                    </a:solidFill>
                  </a:tcPr>
                </a:tc>
                <a:tc vMerge="1">
                  <a:txBody>
                    <a:bodyPr/>
                    <a:lstStyle/>
                    <a:p>
                      <a:endParaRPr lang="en-GB" dirty="0"/>
                    </a:p>
                  </a:txBody>
                  <a:tcPr>
                    <a:solidFill>
                      <a:schemeClr val="bg1"/>
                    </a:solidFill>
                  </a:tcPr>
                </a:tc>
                <a:tc>
                  <a:txBody>
                    <a:bodyPr/>
                    <a:lstStyle/>
                    <a:p>
                      <a:pPr algn="ctr"/>
                      <a:r>
                        <a:rPr lang="en-GB" sz="1600" b="1" dirty="0"/>
                        <a:t>Above </a:t>
                      </a:r>
                    </a:p>
                  </a:txBody>
                  <a:tcPr>
                    <a:solidFill>
                      <a:srgbClr val="E3CDB3"/>
                    </a:solidFill>
                  </a:tcPr>
                </a:tc>
                <a:tc>
                  <a:txBody>
                    <a:bodyPr/>
                    <a:lstStyle/>
                    <a:p>
                      <a:pPr algn="ctr"/>
                      <a:r>
                        <a:rPr lang="en-GB" sz="1600" b="1" dirty="0"/>
                        <a:t>Below </a:t>
                      </a:r>
                    </a:p>
                  </a:txBody>
                  <a:tcPr>
                    <a:solidFill>
                      <a:srgbClr val="E3CDB3"/>
                    </a:solidFill>
                  </a:tcPr>
                </a:tc>
                <a:tc vMerge="1">
                  <a:txBody>
                    <a:bodyPr/>
                    <a:lstStyle/>
                    <a:p>
                      <a:endParaRPr lang="en-GB"/>
                    </a:p>
                  </a:txBody>
                  <a:tcPr/>
                </a:tc>
                <a:extLst>
                  <a:ext uri="{0D108BD9-81ED-4DB2-BD59-A6C34878D82A}">
                    <a16:rowId xmlns:a16="http://schemas.microsoft.com/office/drawing/2014/main" xmlns="" val="1652018207"/>
                  </a:ext>
                </a:extLst>
              </a:tr>
              <a:tr h="1247691">
                <a:tc vMerge="1">
                  <a:txBody>
                    <a:bodyPr/>
                    <a:lstStyle/>
                    <a:p>
                      <a:endParaRPr lang="en-GB" dirty="0"/>
                    </a:p>
                  </a:txBody>
                  <a:tcPr>
                    <a:solidFill>
                      <a:schemeClr val="bg1"/>
                    </a:solidFill>
                  </a:tcPr>
                </a:tc>
                <a:tc>
                  <a:txBody>
                    <a:bodyPr/>
                    <a:lstStyle/>
                    <a:p>
                      <a:pPr marL="342900" indent="-342900">
                        <a:buAutoNum type="arabicPeriod"/>
                      </a:pPr>
                      <a:r>
                        <a:rPr lang="en-GB" sz="1400" dirty="0" err="1"/>
                        <a:t>Sternohyoid</a:t>
                      </a:r>
                      <a:r>
                        <a:rPr lang="en-GB" sz="1400" dirty="0"/>
                        <a:t> </a:t>
                      </a:r>
                    </a:p>
                    <a:p>
                      <a:pPr marL="342900" indent="-342900">
                        <a:buAutoNum type="arabicPeriod"/>
                      </a:pPr>
                      <a:r>
                        <a:rPr lang="en-GB" sz="1400" dirty="0" err="1"/>
                        <a:t>Sternothyroid</a:t>
                      </a:r>
                      <a:r>
                        <a:rPr lang="en-GB" sz="1400" dirty="0"/>
                        <a:t> </a:t>
                      </a:r>
                    </a:p>
                    <a:p>
                      <a:pPr marL="342900" indent="-342900">
                        <a:buAutoNum type="arabicPeriod"/>
                      </a:pPr>
                      <a:r>
                        <a:rPr lang="en-GB" sz="1400" dirty="0"/>
                        <a:t>Superior belly of omohyoid </a:t>
                      </a:r>
                    </a:p>
                    <a:p>
                      <a:pPr marL="342900" indent="-342900">
                        <a:buAutoNum type="arabicPeriod"/>
                      </a:pPr>
                      <a:r>
                        <a:rPr lang="en-GB" sz="1400" dirty="0"/>
                        <a:t>Sternomastoid </a:t>
                      </a:r>
                    </a:p>
                  </a:txBody>
                  <a:tcPr>
                    <a:solidFill>
                      <a:schemeClr val="bg1"/>
                    </a:solidFill>
                  </a:tcPr>
                </a:tc>
                <a:tc>
                  <a:txBody>
                    <a:bodyPr/>
                    <a:lstStyle/>
                    <a:p>
                      <a:r>
                        <a:rPr lang="en-GB" sz="1400" dirty="0"/>
                        <a:t>Carotid sheath &amp; its contents </a:t>
                      </a:r>
                    </a:p>
                  </a:txBody>
                  <a:tcPr>
                    <a:solidFill>
                      <a:schemeClr val="bg1"/>
                    </a:solidFill>
                  </a:tcPr>
                </a:tc>
                <a:tc>
                  <a:txBody>
                    <a:bodyPr/>
                    <a:lstStyle/>
                    <a:p>
                      <a:pPr marL="342900" indent="-342900">
                        <a:buAutoNum type="arabicPeriod"/>
                      </a:pPr>
                      <a:r>
                        <a:rPr lang="en-US" sz="1400" dirty="0"/>
                        <a:t>Larynx</a:t>
                      </a:r>
                    </a:p>
                    <a:p>
                      <a:pPr marL="342900" indent="-342900">
                        <a:buAutoNum type="arabicPeriod"/>
                      </a:pPr>
                      <a:r>
                        <a:rPr lang="en-US" sz="1400" dirty="0"/>
                        <a:t>pharynx</a:t>
                      </a:r>
                      <a:endParaRPr lang="ar-SA" sz="1400" dirty="0"/>
                    </a:p>
                    <a:p>
                      <a:endParaRPr lang="en-GB" sz="1400" dirty="0"/>
                    </a:p>
                  </a:txBody>
                  <a:tcPr>
                    <a:solidFill>
                      <a:schemeClr val="bg1"/>
                    </a:solidFill>
                  </a:tcPr>
                </a:tc>
                <a:tc>
                  <a:txBody>
                    <a:bodyPr/>
                    <a:lstStyle/>
                    <a:p>
                      <a:pPr marL="342900" indent="-342900">
                        <a:buAutoNum type="arabicPeriod"/>
                        <a:defRPr/>
                      </a:pPr>
                      <a:r>
                        <a:rPr lang="en-US" sz="1400" dirty="0"/>
                        <a:t>Trachea  </a:t>
                      </a:r>
                    </a:p>
                    <a:p>
                      <a:pPr marL="342900" indent="-342900">
                        <a:buAutoNum type="arabicPeriod"/>
                        <a:defRPr/>
                      </a:pPr>
                      <a:r>
                        <a:rPr lang="en-GB" sz="1400" dirty="0"/>
                        <a:t>E</a:t>
                      </a:r>
                      <a:r>
                        <a:rPr lang="en-US" sz="1400" dirty="0" err="1">
                          <a:solidFill>
                            <a:schemeClr val="tx1"/>
                          </a:solidFill>
                        </a:rPr>
                        <a:t>sophagus</a:t>
                      </a:r>
                      <a:r>
                        <a:rPr lang="en-US" sz="1400" dirty="0">
                          <a:solidFill>
                            <a:schemeClr val="tx1"/>
                          </a:solidFill>
                        </a:rPr>
                        <a:t>.</a:t>
                      </a:r>
                    </a:p>
                    <a:p>
                      <a:pPr marL="342900" indent="-342900">
                        <a:buAutoNum type="arabicPeriod"/>
                        <a:defRPr/>
                      </a:pPr>
                      <a:r>
                        <a:rPr lang="en-US" sz="1400" u="none" dirty="0">
                          <a:solidFill>
                            <a:schemeClr val="tx1"/>
                          </a:solidFill>
                        </a:rPr>
                        <a:t>Recurrent laryngeal nerve.</a:t>
                      </a:r>
                    </a:p>
                    <a:p>
                      <a:pPr marL="342900" indent="-342900">
                        <a:buAutoNum type="arabicPeriod"/>
                        <a:defRPr/>
                      </a:pPr>
                      <a:r>
                        <a:rPr lang="en-US" sz="1400" dirty="0">
                          <a:solidFill>
                            <a:schemeClr val="tx1"/>
                          </a:solidFill>
                        </a:rPr>
                        <a:t>Cricothyroid muscle.</a:t>
                      </a:r>
                    </a:p>
                    <a:p>
                      <a:pPr marL="342900" indent="-342900">
                        <a:buAutoNum type="arabicPeriod"/>
                        <a:defRPr/>
                      </a:pPr>
                      <a:r>
                        <a:rPr lang="en-US" sz="1400" dirty="0">
                          <a:solidFill>
                            <a:schemeClr val="tx1"/>
                          </a:solidFill>
                        </a:rPr>
                        <a:t>External laryngeal nerve.</a:t>
                      </a:r>
                    </a:p>
                  </a:txBody>
                  <a:tcPr>
                    <a:solidFill>
                      <a:schemeClr val="bg1"/>
                    </a:solidFill>
                  </a:tcPr>
                </a:tc>
                <a:tc vMerge="1">
                  <a:txBody>
                    <a:bodyPr/>
                    <a:lstStyle/>
                    <a:p>
                      <a:endParaRPr lang="en-GB"/>
                    </a:p>
                  </a:txBody>
                  <a:tcPr/>
                </a:tc>
                <a:extLst>
                  <a:ext uri="{0D108BD9-81ED-4DB2-BD59-A6C34878D82A}">
                    <a16:rowId xmlns:a16="http://schemas.microsoft.com/office/drawing/2014/main" xmlns="" val="3418314120"/>
                  </a:ext>
                </a:extLst>
              </a:tr>
              <a:tr h="314111">
                <a:tc>
                  <a:txBody>
                    <a:bodyPr/>
                    <a:lstStyle/>
                    <a:p>
                      <a:pPr algn="ctr"/>
                      <a:r>
                        <a:rPr lang="en-GB" sz="1600" b="1" dirty="0"/>
                        <a:t>Arterial</a:t>
                      </a:r>
                    </a:p>
                  </a:txBody>
                  <a:tcPr anchor="ctr">
                    <a:solidFill>
                      <a:srgbClr val="CCA677"/>
                    </a:solidFill>
                  </a:tcPr>
                </a:tc>
                <a:tc gridSpan="4">
                  <a:txBody>
                    <a:bodyPr/>
                    <a:lstStyle/>
                    <a:p>
                      <a:pPr marL="0" indent="0">
                        <a:buNone/>
                      </a:pPr>
                      <a:r>
                        <a:rPr lang="en-GB" sz="1600" dirty="0"/>
                        <a:t>Superior, and inferior </a:t>
                      </a:r>
                      <a:r>
                        <a:rPr lang="en-GB" sz="1600" b="1" dirty="0"/>
                        <a:t>thyroid</a:t>
                      </a:r>
                      <a:r>
                        <a:rPr lang="en-GB" sz="1600" dirty="0"/>
                        <a:t> artery, and </a:t>
                      </a:r>
                      <a:r>
                        <a:rPr lang="en-GB" sz="1600" dirty="0" err="1"/>
                        <a:t>thyroidea</a:t>
                      </a:r>
                      <a:r>
                        <a:rPr lang="en-GB" sz="1600" dirty="0"/>
                        <a:t> </a:t>
                      </a:r>
                      <a:r>
                        <a:rPr lang="en-GB" sz="1600" dirty="0" err="1"/>
                        <a:t>ima</a:t>
                      </a:r>
                      <a:r>
                        <a:rPr lang="en-GB" sz="1600" dirty="0"/>
                        <a:t> artery</a:t>
                      </a: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GB" sz="1600" dirty="0"/>
                        <a:t>Superior and inferior </a:t>
                      </a:r>
                      <a:r>
                        <a:rPr lang="en-GB" sz="1600" b="1" dirty="0"/>
                        <a:t>thyroid</a:t>
                      </a:r>
                      <a:r>
                        <a:rPr lang="en-GB" sz="1600" dirty="0"/>
                        <a:t> artery</a:t>
                      </a:r>
                    </a:p>
                  </a:txBody>
                  <a:tcPr anchor="ctr">
                    <a:solidFill>
                      <a:schemeClr val="bg1"/>
                    </a:solidFill>
                  </a:tcPr>
                </a:tc>
                <a:extLst>
                  <a:ext uri="{0D108BD9-81ED-4DB2-BD59-A6C34878D82A}">
                    <a16:rowId xmlns:a16="http://schemas.microsoft.com/office/drawing/2014/main" xmlns="" val="690261073"/>
                  </a:ext>
                </a:extLst>
              </a:tr>
              <a:tr h="314111">
                <a:tc>
                  <a:txBody>
                    <a:bodyPr/>
                    <a:lstStyle/>
                    <a:p>
                      <a:pPr algn="ctr"/>
                      <a:r>
                        <a:rPr lang="en-GB" sz="1600" b="1" dirty="0"/>
                        <a:t>Venous</a:t>
                      </a:r>
                    </a:p>
                  </a:txBody>
                  <a:tcPr anchor="ctr">
                    <a:solidFill>
                      <a:srgbClr val="CCA677"/>
                    </a:solidFill>
                  </a:tcPr>
                </a:tc>
                <a:tc gridSpan="5">
                  <a:txBody>
                    <a:bodyPr/>
                    <a:lstStyle/>
                    <a:p>
                      <a:pPr marL="0" indent="0" algn="ctr">
                        <a:buNone/>
                      </a:pPr>
                      <a:r>
                        <a:rPr lang="en-GB" sz="1600" dirty="0"/>
                        <a:t>Superior, middle and inferior </a:t>
                      </a:r>
                      <a:r>
                        <a:rPr lang="en-GB" sz="1600" b="1" dirty="0"/>
                        <a:t>thyroid</a:t>
                      </a:r>
                      <a:r>
                        <a:rPr lang="en-GB" sz="1600" dirty="0"/>
                        <a:t> veins</a:t>
                      </a:r>
                    </a:p>
                  </a:txBody>
                  <a:tcPr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indent="0">
                        <a:buNone/>
                      </a:pPr>
                      <a:endParaRPr lang="en-GB" sz="1600" dirty="0"/>
                    </a:p>
                  </a:txBody>
                  <a:tcPr>
                    <a:solidFill>
                      <a:schemeClr val="bg1"/>
                    </a:solidFill>
                  </a:tcPr>
                </a:tc>
                <a:extLst>
                  <a:ext uri="{0D108BD9-81ED-4DB2-BD59-A6C34878D82A}">
                    <a16:rowId xmlns:a16="http://schemas.microsoft.com/office/drawing/2014/main" xmlns="" val="2693180765"/>
                  </a:ext>
                </a:extLst>
              </a:tr>
              <a:tr h="314111">
                <a:tc>
                  <a:txBody>
                    <a:bodyPr/>
                    <a:lstStyle/>
                    <a:p>
                      <a:pPr algn="ctr"/>
                      <a:r>
                        <a:rPr lang="en-GB" sz="1600" b="1" dirty="0"/>
                        <a:t>Lymphatic</a:t>
                      </a:r>
                    </a:p>
                  </a:txBody>
                  <a:tcPr anchor="ctr">
                    <a:solidFill>
                      <a:srgbClr val="CCA677"/>
                    </a:solidFill>
                  </a:tcPr>
                </a:tc>
                <a:tc gridSpan="5">
                  <a:txBody>
                    <a:bodyPr/>
                    <a:lstStyle/>
                    <a:p>
                      <a:pPr marL="0" indent="0" algn="ctr">
                        <a:buNone/>
                      </a:pPr>
                      <a:r>
                        <a:rPr lang="en-GB" sz="1600" b="1" dirty="0"/>
                        <a:t>Deep cervical </a:t>
                      </a:r>
                      <a:r>
                        <a:rPr lang="en-GB" sz="1600" dirty="0"/>
                        <a:t>and </a:t>
                      </a:r>
                      <a:r>
                        <a:rPr lang="en-GB" sz="1600" b="1" dirty="0"/>
                        <a:t>paratracheal</a:t>
                      </a:r>
                      <a:r>
                        <a:rPr lang="en-GB" sz="1600" dirty="0"/>
                        <a:t> lymph nodes</a:t>
                      </a:r>
                    </a:p>
                  </a:txBody>
                  <a:tcPr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indent="0">
                        <a:buNone/>
                      </a:pPr>
                      <a:endParaRPr lang="en-GB" sz="1600" dirty="0"/>
                    </a:p>
                  </a:txBody>
                  <a:tcPr>
                    <a:solidFill>
                      <a:schemeClr val="bg1"/>
                    </a:solidFill>
                  </a:tcPr>
                </a:tc>
                <a:extLst>
                  <a:ext uri="{0D108BD9-81ED-4DB2-BD59-A6C34878D82A}">
                    <a16:rowId xmlns:a16="http://schemas.microsoft.com/office/drawing/2014/main" xmlns="" val="2139508022"/>
                  </a:ext>
                </a:extLst>
              </a:tr>
              <a:tr h="542555">
                <a:tc>
                  <a:txBody>
                    <a:bodyPr/>
                    <a:lstStyle/>
                    <a:p>
                      <a:pPr algn="ctr"/>
                      <a:r>
                        <a:rPr lang="en-GB" sz="1600" b="1" dirty="0"/>
                        <a:t>Innervation</a:t>
                      </a:r>
                    </a:p>
                  </a:txBody>
                  <a:tcPr anchor="ctr">
                    <a:solidFill>
                      <a:srgbClr val="CCA677"/>
                    </a:solidFill>
                  </a:tcPr>
                </a:tc>
                <a:tc gridSpan="4">
                  <a:txBody>
                    <a:bodyPr/>
                    <a:lstStyle/>
                    <a:p>
                      <a:pPr marL="0" indent="0" algn="ctr">
                        <a:buNone/>
                      </a:pPr>
                      <a:r>
                        <a:rPr lang="en-GB" sz="1600" dirty="0"/>
                        <a:t>Sympathetic: </a:t>
                      </a:r>
                      <a:r>
                        <a:rPr lang="en-GB" sz="1600" b="1" dirty="0"/>
                        <a:t>cervical</a:t>
                      </a:r>
                      <a:r>
                        <a:rPr lang="en-GB" sz="1600" dirty="0"/>
                        <a:t> sympathetic trunk</a:t>
                      </a:r>
                    </a:p>
                    <a:p>
                      <a:pPr marL="0" indent="0" algn="ctr">
                        <a:buNone/>
                      </a:pPr>
                      <a:r>
                        <a:rPr lang="en-GB" sz="1600" dirty="0"/>
                        <a:t>Parasympathetic: branches of </a:t>
                      </a:r>
                      <a:r>
                        <a:rPr lang="en-GB" sz="1600" b="1" dirty="0"/>
                        <a:t>vagus</a:t>
                      </a:r>
                    </a:p>
                  </a:txBody>
                  <a:tcPr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GB" sz="1600" b="0" dirty="0"/>
                        <a:t>Superior</a:t>
                      </a:r>
                      <a:r>
                        <a:rPr lang="en-GB" sz="1600" dirty="0"/>
                        <a:t> &amp; middle </a:t>
                      </a:r>
                      <a:r>
                        <a:rPr lang="en-GB" sz="1600" b="1" dirty="0"/>
                        <a:t>cervical</a:t>
                      </a:r>
                      <a:r>
                        <a:rPr lang="en-GB" sz="1600" dirty="0"/>
                        <a:t> sympathetic ganglia</a:t>
                      </a:r>
                    </a:p>
                  </a:txBody>
                  <a:tcPr anchor="ctr">
                    <a:solidFill>
                      <a:schemeClr val="bg1"/>
                    </a:solidFill>
                  </a:tcPr>
                </a:tc>
                <a:extLst>
                  <a:ext uri="{0D108BD9-81ED-4DB2-BD59-A6C34878D82A}">
                    <a16:rowId xmlns:a16="http://schemas.microsoft.com/office/drawing/2014/main" xmlns="" val="3629718095"/>
                  </a:ext>
                </a:extLst>
              </a:tr>
            </a:tbl>
          </a:graphicData>
        </a:graphic>
      </p:graphicFrame>
      <p:sp>
        <p:nvSpPr>
          <p:cNvPr id="7" name="TextBox 1">
            <a:extLst>
              <a:ext uri="{FF2B5EF4-FFF2-40B4-BE49-F238E27FC236}">
                <a16:creationId xmlns:a16="http://schemas.microsoft.com/office/drawing/2014/main" xmlns="" id="{ED411297-601E-4114-A700-8C8D632A6AE0}"/>
              </a:ext>
            </a:extLst>
          </p:cNvPr>
          <p:cNvSpPr txBox="1"/>
          <p:nvPr/>
        </p:nvSpPr>
        <p:spPr>
          <a:xfrm>
            <a:off x="4562062" y="111804"/>
            <a:ext cx="2369559" cy="707886"/>
          </a:xfrm>
          <a:prstGeom prst="rect">
            <a:avLst/>
          </a:prstGeom>
          <a:noFill/>
        </p:spPr>
        <p:txBody>
          <a:bodyPr wrap="none" rtlCol="0">
            <a:spAutoFit/>
          </a:bodyPr>
          <a:lstStyle/>
          <a:p>
            <a:r>
              <a:rPr lang="en-GB" sz="4000" b="1" dirty="0">
                <a:latin typeface="+mj-lt"/>
              </a:rPr>
              <a:t>SUMMARY</a:t>
            </a:r>
          </a:p>
        </p:txBody>
      </p:sp>
    </p:spTree>
    <p:extLst>
      <p:ext uri="{BB962C8B-B14F-4D97-AF65-F5344CB8AC3E}">
        <p14:creationId xmlns:p14="http://schemas.microsoft.com/office/powerpoint/2010/main" val="400378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7962" y="951491"/>
            <a:ext cx="5888038" cy="5772150"/>
          </a:xfrm>
          <a:prstGeom prst="rect">
            <a:avLst/>
          </a:prstGeom>
        </p:spPr>
        <p:txBody>
          <a:bodyPr>
            <a:noAutofit/>
          </a:bodyPr>
          <a:lstStyle/>
          <a:p>
            <a:pPr marL="0" indent="0">
              <a:lnSpc>
                <a:spcPct val="100000"/>
              </a:lnSpc>
              <a:spcBef>
                <a:spcPts val="0"/>
              </a:spcBef>
              <a:buNone/>
            </a:pPr>
            <a:r>
              <a:rPr lang="en-US" sz="1600" b="1" dirty="0">
                <a:solidFill>
                  <a:srgbClr val="002060"/>
                </a:solidFill>
              </a:rPr>
              <a:t>1- Which of the following arteries is crossed by the recurrent laryngeal?</a:t>
            </a:r>
          </a:p>
          <a:p>
            <a:pPr marL="268288" indent="0">
              <a:lnSpc>
                <a:spcPct val="100000"/>
              </a:lnSpc>
              <a:spcBef>
                <a:spcPts val="0"/>
              </a:spcBef>
              <a:buNone/>
            </a:pPr>
            <a:r>
              <a:rPr lang="en-US" sz="1600" dirty="0"/>
              <a:t>A- superior thyroid </a:t>
            </a:r>
          </a:p>
          <a:p>
            <a:pPr marL="268288" indent="0">
              <a:lnSpc>
                <a:spcPct val="100000"/>
              </a:lnSpc>
              <a:spcBef>
                <a:spcPts val="0"/>
              </a:spcBef>
              <a:buNone/>
            </a:pPr>
            <a:r>
              <a:rPr lang="en-US" sz="1600" dirty="0"/>
              <a:t>B- inferior thyroid</a:t>
            </a:r>
          </a:p>
          <a:p>
            <a:pPr marL="268288" indent="0">
              <a:lnSpc>
                <a:spcPct val="100000"/>
              </a:lnSpc>
              <a:spcBef>
                <a:spcPts val="0"/>
              </a:spcBef>
              <a:buNone/>
            </a:pPr>
            <a:r>
              <a:rPr lang="en-US" sz="1600" dirty="0"/>
              <a:t>C- </a:t>
            </a:r>
            <a:r>
              <a:rPr lang="en-US" sz="1600" dirty="0" err="1"/>
              <a:t>thyroidea</a:t>
            </a:r>
            <a:r>
              <a:rPr lang="en-US" sz="1600" dirty="0"/>
              <a:t> ima artery</a:t>
            </a:r>
          </a:p>
          <a:p>
            <a:pPr marL="268288" indent="0">
              <a:lnSpc>
                <a:spcPct val="100000"/>
              </a:lnSpc>
              <a:spcBef>
                <a:spcPts val="0"/>
              </a:spcBef>
              <a:buNone/>
            </a:pPr>
            <a:r>
              <a:rPr lang="en-US" sz="1600" dirty="0"/>
              <a:t>D- none of the above</a:t>
            </a:r>
          </a:p>
          <a:p>
            <a:pPr marL="268288" indent="0">
              <a:lnSpc>
                <a:spcPct val="100000"/>
              </a:lnSpc>
              <a:spcBef>
                <a:spcPts val="0"/>
              </a:spcBef>
              <a:buNone/>
            </a:pPr>
            <a:endParaRPr lang="en-US" sz="1600" dirty="0"/>
          </a:p>
          <a:p>
            <a:pPr marL="0" indent="0">
              <a:lnSpc>
                <a:spcPct val="100000"/>
              </a:lnSpc>
              <a:spcBef>
                <a:spcPts val="0"/>
              </a:spcBef>
              <a:buNone/>
            </a:pPr>
            <a:r>
              <a:rPr lang="en-US" sz="1600" b="1" dirty="0">
                <a:solidFill>
                  <a:srgbClr val="002060"/>
                </a:solidFill>
              </a:rPr>
              <a:t>2- Which on of the following is related to the thyroid gland medially but from above?</a:t>
            </a:r>
          </a:p>
          <a:p>
            <a:pPr marL="268288" indent="0">
              <a:lnSpc>
                <a:spcPct val="100000"/>
              </a:lnSpc>
              <a:spcBef>
                <a:spcPts val="0"/>
              </a:spcBef>
              <a:buNone/>
            </a:pPr>
            <a:r>
              <a:rPr lang="en-US" sz="1600" dirty="0"/>
              <a:t>A- larynx </a:t>
            </a:r>
          </a:p>
          <a:p>
            <a:pPr marL="268288" indent="0">
              <a:lnSpc>
                <a:spcPct val="100000"/>
              </a:lnSpc>
              <a:spcBef>
                <a:spcPts val="0"/>
              </a:spcBef>
              <a:buNone/>
            </a:pPr>
            <a:r>
              <a:rPr lang="en-US" sz="1600" dirty="0"/>
              <a:t>B- trachea </a:t>
            </a:r>
          </a:p>
          <a:p>
            <a:pPr marL="268288" indent="0">
              <a:lnSpc>
                <a:spcPct val="100000"/>
              </a:lnSpc>
              <a:spcBef>
                <a:spcPts val="0"/>
              </a:spcBef>
              <a:buNone/>
            </a:pPr>
            <a:r>
              <a:rPr lang="en-US" sz="1600" dirty="0"/>
              <a:t>C- esophagus</a:t>
            </a:r>
          </a:p>
          <a:p>
            <a:pPr marL="268288" indent="0">
              <a:lnSpc>
                <a:spcPct val="100000"/>
              </a:lnSpc>
              <a:spcBef>
                <a:spcPts val="0"/>
              </a:spcBef>
              <a:buNone/>
            </a:pPr>
            <a:r>
              <a:rPr lang="en-US" sz="1600" dirty="0"/>
              <a:t>D- </a:t>
            </a:r>
            <a:r>
              <a:rPr lang="en-US" sz="1600" dirty="0" err="1"/>
              <a:t>sternohyoid</a:t>
            </a:r>
            <a:endParaRPr lang="en-US" sz="1600" dirty="0"/>
          </a:p>
          <a:p>
            <a:pPr marL="268288" indent="0">
              <a:lnSpc>
                <a:spcPct val="100000"/>
              </a:lnSpc>
              <a:spcBef>
                <a:spcPts val="0"/>
              </a:spcBef>
              <a:buNone/>
            </a:pPr>
            <a:endParaRPr lang="en-US" sz="1600" dirty="0"/>
          </a:p>
          <a:p>
            <a:pPr marL="0" indent="0">
              <a:lnSpc>
                <a:spcPct val="100000"/>
              </a:lnSpc>
              <a:spcBef>
                <a:spcPts val="0"/>
              </a:spcBef>
              <a:buNone/>
            </a:pPr>
            <a:r>
              <a:rPr lang="en-US" sz="1600" b="1" dirty="0">
                <a:solidFill>
                  <a:srgbClr val="002060"/>
                </a:solidFill>
              </a:rPr>
              <a:t>3- A surgeon is performing a thyroidectomy on a patient with graves disease and He accidentally ruptured the superior thyroid artery.  which of the following nerves is the most susceptible to injury?</a:t>
            </a:r>
          </a:p>
          <a:p>
            <a:pPr marL="268288" indent="0">
              <a:lnSpc>
                <a:spcPct val="100000"/>
              </a:lnSpc>
              <a:spcBef>
                <a:spcPts val="0"/>
              </a:spcBef>
              <a:buNone/>
            </a:pPr>
            <a:r>
              <a:rPr lang="en-US" sz="1600" dirty="0"/>
              <a:t>A- recurrent laryngeal</a:t>
            </a:r>
          </a:p>
          <a:p>
            <a:pPr marL="268288" indent="0">
              <a:lnSpc>
                <a:spcPct val="100000"/>
              </a:lnSpc>
              <a:spcBef>
                <a:spcPts val="0"/>
              </a:spcBef>
              <a:buNone/>
            </a:pPr>
            <a:r>
              <a:rPr lang="en-US" sz="1600" dirty="0"/>
              <a:t>B- external laryngeal</a:t>
            </a:r>
          </a:p>
          <a:p>
            <a:pPr marL="268288" indent="0">
              <a:lnSpc>
                <a:spcPct val="100000"/>
              </a:lnSpc>
              <a:spcBef>
                <a:spcPts val="0"/>
              </a:spcBef>
              <a:buNone/>
            </a:pPr>
            <a:r>
              <a:rPr lang="en-US" sz="1600" dirty="0"/>
              <a:t>C-phrenic nerve</a:t>
            </a:r>
          </a:p>
          <a:p>
            <a:pPr marL="268288" indent="0">
              <a:lnSpc>
                <a:spcPct val="100000"/>
              </a:lnSpc>
              <a:spcBef>
                <a:spcPts val="0"/>
              </a:spcBef>
              <a:buNone/>
            </a:pPr>
            <a:r>
              <a:rPr lang="en-US" sz="1600" dirty="0"/>
              <a:t>D- none are susceptible </a:t>
            </a:r>
          </a:p>
          <a:p>
            <a:pPr marL="268288" indent="0">
              <a:lnSpc>
                <a:spcPct val="100000"/>
              </a:lnSpc>
              <a:spcBef>
                <a:spcPts val="0"/>
              </a:spcBef>
              <a:buNone/>
            </a:pPr>
            <a:endParaRPr lang="en-US" sz="1600" dirty="0"/>
          </a:p>
        </p:txBody>
      </p:sp>
      <p:sp>
        <p:nvSpPr>
          <p:cNvPr id="8" name="Rectangle 7">
            <a:extLst>
              <a:ext uri="{FF2B5EF4-FFF2-40B4-BE49-F238E27FC236}">
                <a16:creationId xmlns:a16="http://schemas.microsoft.com/office/drawing/2014/main" xmlns="" id="{EBF1BF6E-ADC5-4B3A-98A1-31E803B1C1B4}"/>
              </a:ext>
            </a:extLst>
          </p:cNvPr>
          <p:cNvSpPr/>
          <p:nvPr/>
        </p:nvSpPr>
        <p:spPr>
          <a:xfrm>
            <a:off x="6420129" y="951491"/>
            <a:ext cx="5600700" cy="3046988"/>
          </a:xfrm>
          <a:prstGeom prst="rect">
            <a:avLst/>
          </a:prstGeom>
        </p:spPr>
        <p:txBody>
          <a:bodyPr wrap="square">
            <a:spAutoFit/>
          </a:bodyPr>
          <a:lstStyle/>
          <a:p>
            <a:r>
              <a:rPr lang="en-GB" sz="1600" b="1" dirty="0">
                <a:solidFill>
                  <a:srgbClr val="002060"/>
                </a:solidFill>
              </a:rPr>
              <a:t>4- Which of the following is branch of the </a:t>
            </a:r>
            <a:r>
              <a:rPr lang="en-GB" sz="1600" b="1" dirty="0" err="1">
                <a:solidFill>
                  <a:srgbClr val="002060"/>
                </a:solidFill>
              </a:rPr>
              <a:t>thyrocervical</a:t>
            </a:r>
            <a:r>
              <a:rPr lang="en-GB" sz="1600" b="1" dirty="0">
                <a:solidFill>
                  <a:srgbClr val="002060"/>
                </a:solidFill>
              </a:rPr>
              <a:t> artery?</a:t>
            </a:r>
          </a:p>
          <a:p>
            <a:pPr marL="268288" indent="0">
              <a:lnSpc>
                <a:spcPct val="100000"/>
              </a:lnSpc>
              <a:spcBef>
                <a:spcPts val="0"/>
              </a:spcBef>
              <a:buNone/>
            </a:pPr>
            <a:r>
              <a:rPr lang="en-GB" sz="1600" dirty="0"/>
              <a:t>A-external carotid</a:t>
            </a:r>
          </a:p>
          <a:p>
            <a:pPr marL="268288" indent="0">
              <a:lnSpc>
                <a:spcPct val="100000"/>
              </a:lnSpc>
              <a:spcBef>
                <a:spcPts val="0"/>
              </a:spcBef>
              <a:buNone/>
            </a:pPr>
            <a:r>
              <a:rPr lang="en-GB" sz="1600" dirty="0"/>
              <a:t>B-</a:t>
            </a:r>
            <a:r>
              <a:rPr lang="en-GB" sz="1600" dirty="0" err="1"/>
              <a:t>thyroidea</a:t>
            </a:r>
            <a:r>
              <a:rPr lang="en-GB" sz="1600" dirty="0"/>
              <a:t> </a:t>
            </a:r>
            <a:r>
              <a:rPr lang="en-GB" sz="1600" dirty="0" err="1"/>
              <a:t>ima</a:t>
            </a:r>
            <a:r>
              <a:rPr lang="en-GB" sz="1600" dirty="0"/>
              <a:t> artery</a:t>
            </a:r>
          </a:p>
          <a:p>
            <a:pPr marL="268288" indent="0">
              <a:lnSpc>
                <a:spcPct val="100000"/>
              </a:lnSpc>
              <a:spcBef>
                <a:spcPts val="0"/>
              </a:spcBef>
              <a:buNone/>
            </a:pPr>
            <a:r>
              <a:rPr lang="en-GB" sz="1600" dirty="0"/>
              <a:t>C-superior thyroid</a:t>
            </a:r>
          </a:p>
          <a:p>
            <a:pPr marL="268288" indent="0">
              <a:lnSpc>
                <a:spcPct val="100000"/>
              </a:lnSpc>
              <a:spcBef>
                <a:spcPts val="0"/>
              </a:spcBef>
              <a:buNone/>
            </a:pPr>
            <a:r>
              <a:rPr lang="en-GB" sz="1600" dirty="0"/>
              <a:t>D-Inferior thyroid </a:t>
            </a:r>
          </a:p>
          <a:p>
            <a:endParaRPr lang="en-US" sz="1600" dirty="0"/>
          </a:p>
          <a:p>
            <a:r>
              <a:rPr lang="en-US" sz="1600" b="1" dirty="0">
                <a:solidFill>
                  <a:srgbClr val="002060"/>
                </a:solidFill>
              </a:rPr>
              <a:t>5- </a:t>
            </a:r>
            <a:r>
              <a:rPr lang="en-GB" sz="1600" b="1" dirty="0">
                <a:solidFill>
                  <a:srgbClr val="002060"/>
                </a:solidFill>
              </a:rPr>
              <a:t>Which of the following structures lies anterior to the thyroid lobe?</a:t>
            </a:r>
          </a:p>
          <a:p>
            <a:pPr marL="357188"/>
            <a:r>
              <a:rPr lang="en-US" sz="1600" dirty="0"/>
              <a:t>A- Inferior belly of omohyoid.</a:t>
            </a:r>
          </a:p>
          <a:p>
            <a:pPr marL="357188"/>
            <a:r>
              <a:rPr lang="en-US" sz="1600" dirty="0"/>
              <a:t>B- Internal jugular vein.</a:t>
            </a:r>
          </a:p>
          <a:p>
            <a:pPr marL="357188"/>
            <a:r>
              <a:rPr lang="en-US" sz="1600" dirty="0"/>
              <a:t>C- Vagus nerve.</a:t>
            </a:r>
          </a:p>
          <a:p>
            <a:pPr marL="357188"/>
            <a:r>
              <a:rPr lang="en-US" sz="1600" dirty="0"/>
              <a:t>D- </a:t>
            </a:r>
            <a:r>
              <a:rPr lang="en-US" sz="1600" dirty="0" err="1"/>
              <a:t>Sternohyoid</a:t>
            </a:r>
            <a:r>
              <a:rPr lang="en-US" sz="1600" dirty="0"/>
              <a:t>.</a:t>
            </a:r>
          </a:p>
        </p:txBody>
      </p:sp>
      <p:sp>
        <p:nvSpPr>
          <p:cNvPr id="10" name="Rectangle 6"/>
          <p:cNvSpPr/>
          <p:nvPr/>
        </p:nvSpPr>
        <p:spPr>
          <a:xfrm rot="10800000">
            <a:off x="0" y="6457890"/>
            <a:ext cx="12192000" cy="307777"/>
          </a:xfrm>
          <a:prstGeom prst="rect">
            <a:avLst/>
          </a:prstGeom>
        </p:spPr>
        <p:txBody>
          <a:bodyPr wrap="square">
            <a:spAutoFit/>
          </a:bodyPr>
          <a:lstStyle/>
          <a:p>
            <a:pPr algn="ctr"/>
            <a:r>
              <a:rPr lang="en-US" sz="1400" dirty="0">
                <a:solidFill>
                  <a:schemeClr val="bg1">
                    <a:lumMod val="50000"/>
                  </a:schemeClr>
                </a:solidFill>
                <a:latin typeface="+mn-lt"/>
              </a:rPr>
              <a:t>1. </a:t>
            </a:r>
            <a:r>
              <a:rPr lang="en-US" sz="1400" dirty="0">
                <a:solidFill>
                  <a:schemeClr val="bg1">
                    <a:lumMod val="50000"/>
                  </a:schemeClr>
                </a:solidFill>
              </a:rPr>
              <a:t>B</a:t>
            </a:r>
            <a:r>
              <a:rPr lang="en-US" sz="1400" dirty="0">
                <a:solidFill>
                  <a:schemeClr val="bg1">
                    <a:lumMod val="50000"/>
                  </a:schemeClr>
                </a:solidFill>
                <a:latin typeface="+mn-lt"/>
              </a:rPr>
              <a:t>	2. A	3.B	4.D	5.D</a:t>
            </a:r>
          </a:p>
        </p:txBody>
      </p:sp>
    </p:spTree>
    <p:extLst>
      <p:ext uri="{BB962C8B-B14F-4D97-AF65-F5344CB8AC3E}">
        <p14:creationId xmlns:p14="http://schemas.microsoft.com/office/powerpoint/2010/main" val="124015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02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pPr marL="571500" indent="-571500" rtl="0">
              <a:buFont typeface="Wingdings" panose="05000000000000000000" pitchFamily="2" charset="2"/>
              <a:buChar char="§"/>
            </a:pPr>
            <a:r>
              <a:rPr lang="en-US" dirty="0"/>
              <a:t>Objectives</a:t>
            </a:r>
            <a:endParaRPr lang="en-GB" dirty="0"/>
          </a:p>
        </p:txBody>
      </p:sp>
      <p:sp>
        <p:nvSpPr>
          <p:cNvPr id="8" name="Content Placeholder 7"/>
          <p:cNvSpPr>
            <a:spLocks noGrp="1"/>
          </p:cNvSpPr>
          <p:nvPr>
            <p:ph idx="1"/>
          </p:nvPr>
        </p:nvSpPr>
        <p:spPr>
          <a:xfrm>
            <a:off x="838200" y="1512235"/>
            <a:ext cx="9670774" cy="4750453"/>
          </a:xfrm>
        </p:spPr>
        <p:txBody>
          <a:bodyPr>
            <a:noAutofit/>
          </a:bodyPr>
          <a:lstStyle/>
          <a:p>
            <a:pPr algn="l" rtl="0">
              <a:buNone/>
              <a:defRPr/>
            </a:pPr>
            <a:r>
              <a:rPr lang="en-US" b="1" dirty="0"/>
              <a:t>At the end of the lecture, students should be able to:</a:t>
            </a:r>
          </a:p>
          <a:p>
            <a:pPr marL="354013" indent="-354013">
              <a:buFont typeface="Wingdings" panose="05000000000000000000" pitchFamily="2" charset="2"/>
              <a:buChar char="ü"/>
              <a:defRPr/>
            </a:pPr>
            <a:r>
              <a:rPr lang="en-US" dirty="0"/>
              <a:t>Describe the </a:t>
            </a:r>
            <a:r>
              <a:rPr lang="en-US" b="1" u="sng" dirty="0"/>
              <a:t>shape</a:t>
            </a:r>
            <a:r>
              <a:rPr lang="en-US" dirty="0"/>
              <a:t>, </a:t>
            </a:r>
            <a:r>
              <a:rPr lang="en-US" b="1" u="sng" dirty="0"/>
              <a:t>position</a:t>
            </a:r>
            <a:r>
              <a:rPr lang="en-US" dirty="0"/>
              <a:t>, </a:t>
            </a:r>
            <a:r>
              <a:rPr lang="en-US" b="1" u="sng" dirty="0"/>
              <a:t>relations</a:t>
            </a:r>
            <a:r>
              <a:rPr lang="en-US" dirty="0"/>
              <a:t> and of the </a:t>
            </a:r>
            <a:r>
              <a:rPr lang="en-US" b="1" dirty="0"/>
              <a:t>thyroid gland</a:t>
            </a:r>
            <a:r>
              <a:rPr lang="en-US" dirty="0"/>
              <a:t>.</a:t>
            </a:r>
          </a:p>
          <a:p>
            <a:pPr marL="354013" indent="-354013">
              <a:buFont typeface="Wingdings" panose="05000000000000000000" pitchFamily="2" charset="2"/>
              <a:buChar char="ü"/>
              <a:defRPr/>
            </a:pPr>
            <a:r>
              <a:rPr lang="en-US" dirty="0"/>
              <a:t>List the </a:t>
            </a:r>
            <a:r>
              <a:rPr lang="en-US" b="1" u="sng" dirty="0"/>
              <a:t>blood supply </a:t>
            </a:r>
            <a:r>
              <a:rPr lang="en-US" dirty="0"/>
              <a:t>&amp; </a:t>
            </a:r>
            <a:r>
              <a:rPr lang="en-US" b="1" u="sng" dirty="0"/>
              <a:t>lymphatic</a:t>
            </a:r>
            <a:r>
              <a:rPr lang="en-US" dirty="0"/>
              <a:t> </a:t>
            </a:r>
            <a:r>
              <a:rPr lang="en-US" b="1" u="sng" dirty="0"/>
              <a:t>drainage</a:t>
            </a:r>
            <a:r>
              <a:rPr lang="en-US" dirty="0"/>
              <a:t> of the </a:t>
            </a:r>
            <a:r>
              <a:rPr lang="en-US" b="1" dirty="0"/>
              <a:t>thyroid</a:t>
            </a:r>
            <a:r>
              <a:rPr lang="en-US" dirty="0"/>
              <a:t> </a:t>
            </a:r>
            <a:r>
              <a:rPr lang="en-US" b="1" dirty="0"/>
              <a:t>gland</a:t>
            </a:r>
            <a:r>
              <a:rPr lang="en-US" dirty="0"/>
              <a:t>.</a:t>
            </a:r>
          </a:p>
          <a:p>
            <a:pPr marL="354013" indent="-354013">
              <a:buFont typeface="Wingdings" panose="05000000000000000000" pitchFamily="2" charset="2"/>
              <a:buChar char="ü"/>
              <a:defRPr/>
            </a:pPr>
            <a:r>
              <a:rPr lang="en-US" dirty="0"/>
              <a:t>List the </a:t>
            </a:r>
            <a:r>
              <a:rPr lang="en-US" b="1" u="sng" dirty="0"/>
              <a:t>nerves</a:t>
            </a:r>
            <a:r>
              <a:rPr lang="en-US" dirty="0"/>
              <a:t> </a:t>
            </a:r>
            <a:r>
              <a:rPr lang="en-US" b="1" u="sng" dirty="0"/>
              <a:t>endanger</a:t>
            </a:r>
            <a:r>
              <a:rPr lang="en-US" dirty="0"/>
              <a:t> with </a:t>
            </a:r>
            <a:r>
              <a:rPr lang="en-US" b="1" u="sng" dirty="0"/>
              <a:t>thyroidectomy operation</a:t>
            </a:r>
            <a:r>
              <a:rPr lang="en-US" dirty="0"/>
              <a:t>.</a:t>
            </a:r>
          </a:p>
          <a:p>
            <a:pPr marL="354013" indent="-354013">
              <a:buFont typeface="Wingdings" panose="05000000000000000000" pitchFamily="2" charset="2"/>
              <a:buChar char="ü"/>
              <a:defRPr/>
            </a:pPr>
            <a:r>
              <a:rPr lang="en-US" dirty="0"/>
              <a:t>Describe the </a:t>
            </a:r>
            <a:r>
              <a:rPr lang="en-US" b="1" u="sng" dirty="0"/>
              <a:t>shape</a:t>
            </a:r>
            <a:r>
              <a:rPr lang="en-US" dirty="0"/>
              <a:t>, </a:t>
            </a:r>
            <a:r>
              <a:rPr lang="en-US" b="1" u="sng" dirty="0"/>
              <a:t>position</a:t>
            </a:r>
            <a:r>
              <a:rPr lang="en-US" dirty="0"/>
              <a:t>, </a:t>
            </a:r>
            <a:r>
              <a:rPr lang="en-US" b="1" u="sng" dirty="0"/>
              <a:t>blood supply </a:t>
            </a:r>
            <a:r>
              <a:rPr lang="en-US" dirty="0"/>
              <a:t>&amp; </a:t>
            </a:r>
            <a:r>
              <a:rPr lang="en-US" b="1" u="sng" dirty="0"/>
              <a:t>lymphatic drainage</a:t>
            </a:r>
            <a:r>
              <a:rPr lang="en-US" dirty="0"/>
              <a:t> of the </a:t>
            </a:r>
            <a:r>
              <a:rPr lang="en-US" b="1" dirty="0"/>
              <a:t>parathyroid glands</a:t>
            </a:r>
            <a:r>
              <a:rPr lang="en-US" dirty="0"/>
              <a:t>.</a:t>
            </a:r>
          </a:p>
          <a:p>
            <a:pPr marL="354013" indent="-354013" algn="l" rtl="0">
              <a:buFont typeface="Wingdings" panose="05000000000000000000" pitchFamily="2" charset="2"/>
              <a:buChar char="ü"/>
              <a:defRPr/>
            </a:pPr>
            <a:endParaRPr lang="en-US" dirty="0"/>
          </a:p>
        </p:txBody>
      </p:sp>
    </p:spTree>
    <p:extLst>
      <p:ext uri="{BB962C8B-B14F-4D97-AF65-F5344CB8AC3E}">
        <p14:creationId xmlns:p14="http://schemas.microsoft.com/office/powerpoint/2010/main" val="192758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5AC32E9C-8791-4618-A8DD-CE3961575FAA}"/>
              </a:ext>
            </a:extLst>
          </p:cNvPr>
          <p:cNvGrpSpPr/>
          <p:nvPr/>
        </p:nvGrpSpPr>
        <p:grpSpPr>
          <a:xfrm>
            <a:off x="492292" y="3645912"/>
            <a:ext cx="4119239" cy="2283604"/>
            <a:chOff x="6095999" y="2927230"/>
            <a:chExt cx="5496984" cy="2977028"/>
          </a:xfrm>
        </p:grpSpPr>
        <p:pic>
          <p:nvPicPr>
            <p:cNvPr id="11" name="Picture 10">
              <a:extLst>
                <a:ext uri="{FF2B5EF4-FFF2-40B4-BE49-F238E27FC236}">
                  <a16:creationId xmlns:a16="http://schemas.microsoft.com/office/drawing/2014/main" xmlns="" id="{F439FF1C-CD9D-4B56-B20E-437CC44C9A55}"/>
                </a:ext>
              </a:extLst>
            </p:cNvPr>
            <p:cNvPicPr>
              <a:picLocks noChangeAspect="1"/>
            </p:cNvPicPr>
            <p:nvPr/>
          </p:nvPicPr>
          <p:blipFill rotWithShape="1">
            <a:blip r:embed="rId2"/>
            <a:srcRect l="10977" t="4352" r="7635"/>
            <a:stretch/>
          </p:blipFill>
          <p:spPr>
            <a:xfrm>
              <a:off x="6095999" y="2927230"/>
              <a:ext cx="5496984" cy="2977028"/>
            </a:xfrm>
            <a:prstGeom prst="rect">
              <a:avLst/>
            </a:prstGeom>
          </p:spPr>
        </p:pic>
        <p:sp>
          <p:nvSpPr>
            <p:cNvPr id="12" name="Rectangle 11">
              <a:extLst>
                <a:ext uri="{FF2B5EF4-FFF2-40B4-BE49-F238E27FC236}">
                  <a16:creationId xmlns:a16="http://schemas.microsoft.com/office/drawing/2014/main" xmlns="" id="{F28BAB28-470E-4B30-B94F-69B2A7222836}"/>
                </a:ext>
              </a:extLst>
            </p:cNvPr>
            <p:cNvSpPr/>
            <p:nvPr/>
          </p:nvSpPr>
          <p:spPr>
            <a:xfrm>
              <a:off x="10466990" y="4448433"/>
              <a:ext cx="1094815" cy="214183"/>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4C3982D-A2F4-45C4-985F-21D80A28F568}"/>
                </a:ext>
              </a:extLst>
            </p:cNvPr>
            <p:cNvSpPr/>
            <p:nvPr/>
          </p:nvSpPr>
          <p:spPr>
            <a:xfrm>
              <a:off x="9586656" y="3099699"/>
              <a:ext cx="1094815" cy="21418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AFDDE60-8E63-4B0F-A466-E85A4F7FEE98}"/>
                </a:ext>
              </a:extLst>
            </p:cNvPr>
            <p:cNvSpPr/>
            <p:nvPr/>
          </p:nvSpPr>
          <p:spPr>
            <a:xfrm>
              <a:off x="8189955" y="2927230"/>
              <a:ext cx="935665" cy="21418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D85D1E6A-247D-4279-A995-254A4B7AE0B7}"/>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Parts of the deep cervical fascia of the neck</a:t>
            </a:r>
          </a:p>
        </p:txBody>
      </p:sp>
      <p:sp>
        <p:nvSpPr>
          <p:cNvPr id="3" name="Content Placeholder 7">
            <a:extLst>
              <a:ext uri="{FF2B5EF4-FFF2-40B4-BE49-F238E27FC236}">
                <a16:creationId xmlns:a16="http://schemas.microsoft.com/office/drawing/2014/main" xmlns="" id="{7A028E26-ACA1-4D3F-B7AB-86678DA226A0}"/>
              </a:ext>
            </a:extLst>
          </p:cNvPr>
          <p:cNvSpPr txBox="1">
            <a:spLocks/>
          </p:cNvSpPr>
          <p:nvPr/>
        </p:nvSpPr>
        <p:spPr>
          <a:xfrm>
            <a:off x="302087" y="1377405"/>
            <a:ext cx="10714703" cy="40769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ct val="100000"/>
              </a:lnSpc>
              <a:spcBef>
                <a:spcPts val="0"/>
              </a:spcBef>
              <a:buFont typeface="Courier New" panose="02070309020205020404" pitchFamily="49" charset="0"/>
              <a:buChar char="o"/>
              <a:defRPr/>
            </a:pPr>
            <a:r>
              <a:rPr lang="en-US" sz="2200" dirty="0">
                <a:solidFill>
                  <a:schemeClr val="tx1">
                    <a:lumMod val="95000"/>
                    <a:lumOff val="5000"/>
                  </a:schemeClr>
                </a:solidFill>
                <a:cs typeface="Times New Roman" pitchFamily="18" charset="0"/>
              </a:rPr>
              <a:t>It is divided mainly into 3 layers </a:t>
            </a:r>
            <a:r>
              <a:rPr lang="en-US" sz="2200" dirty="0">
                <a:solidFill>
                  <a:schemeClr val="bg1">
                    <a:lumMod val="50000"/>
                  </a:schemeClr>
                </a:solidFill>
                <a:cs typeface="Times New Roman" pitchFamily="18" charset="0"/>
              </a:rPr>
              <a:t>(or more) important during surgeries</a:t>
            </a:r>
            <a:r>
              <a:rPr lang="en-US" sz="2200" dirty="0">
                <a:solidFill>
                  <a:schemeClr val="tx1">
                    <a:lumMod val="95000"/>
                    <a:lumOff val="5000"/>
                  </a:schemeClr>
                </a:solidFill>
                <a:cs typeface="Times New Roman" pitchFamily="18" charset="0"/>
              </a:rPr>
              <a:t>:</a:t>
            </a:r>
          </a:p>
          <a:p>
            <a:pPr marL="540000">
              <a:lnSpc>
                <a:spcPct val="100000"/>
              </a:lnSpc>
              <a:spcBef>
                <a:spcPts val="0"/>
              </a:spcBef>
              <a:defRPr/>
            </a:pPr>
            <a:r>
              <a:rPr lang="en-US" sz="2200" u="heavy" dirty="0">
                <a:solidFill>
                  <a:schemeClr val="tx1">
                    <a:lumMod val="95000"/>
                    <a:lumOff val="5000"/>
                  </a:schemeClr>
                </a:solidFill>
                <a:uFill>
                  <a:solidFill>
                    <a:schemeClr val="accent5"/>
                  </a:solidFill>
                </a:uFill>
                <a:cs typeface="Times New Roman" pitchFamily="18" charset="0"/>
              </a:rPr>
              <a:t>Investing layer</a:t>
            </a:r>
            <a:r>
              <a:rPr lang="en-US" sz="2200" dirty="0">
                <a:solidFill>
                  <a:schemeClr val="tx1">
                    <a:lumMod val="95000"/>
                    <a:lumOff val="5000"/>
                  </a:schemeClr>
                </a:solidFill>
                <a:uFill>
                  <a:solidFill>
                    <a:schemeClr val="accent5"/>
                  </a:solidFill>
                </a:uFill>
                <a:cs typeface="Times New Roman" pitchFamily="18" charset="0"/>
              </a:rPr>
              <a:t> </a:t>
            </a:r>
            <a:r>
              <a:rPr lang="en-US" sz="2200" dirty="0">
                <a:solidFill>
                  <a:schemeClr val="accent3">
                    <a:lumMod val="75000"/>
                  </a:schemeClr>
                </a:solidFill>
                <a:cs typeface="Times New Roman" pitchFamily="18" charset="0"/>
              </a:rPr>
              <a:t>(covers neck completely)</a:t>
            </a:r>
          </a:p>
          <a:p>
            <a:pPr marL="540000">
              <a:lnSpc>
                <a:spcPct val="100000"/>
              </a:lnSpc>
              <a:spcBef>
                <a:spcPts val="0"/>
              </a:spcBef>
              <a:defRPr/>
            </a:pPr>
            <a:r>
              <a:rPr lang="en-US" sz="2200" u="heavy" dirty="0" err="1">
                <a:solidFill>
                  <a:schemeClr val="tx1">
                    <a:lumMod val="95000"/>
                    <a:lumOff val="5000"/>
                  </a:schemeClr>
                </a:solidFill>
                <a:uFill>
                  <a:solidFill>
                    <a:schemeClr val="accent4"/>
                  </a:solidFill>
                </a:uFill>
                <a:cs typeface="Times New Roman" pitchFamily="18" charset="0"/>
              </a:rPr>
              <a:t>Pretracheal</a:t>
            </a:r>
            <a:r>
              <a:rPr lang="en-US" sz="2200" u="heavy" dirty="0">
                <a:solidFill>
                  <a:schemeClr val="tx1">
                    <a:lumMod val="95000"/>
                    <a:lumOff val="5000"/>
                  </a:schemeClr>
                </a:solidFill>
                <a:uFill>
                  <a:solidFill>
                    <a:schemeClr val="accent4"/>
                  </a:solidFill>
                </a:uFill>
                <a:cs typeface="Times New Roman" pitchFamily="18" charset="0"/>
              </a:rPr>
              <a:t> layer</a:t>
            </a:r>
            <a:r>
              <a:rPr lang="en-US" sz="2200" dirty="0">
                <a:solidFill>
                  <a:schemeClr val="tx1">
                    <a:lumMod val="95000"/>
                    <a:lumOff val="5000"/>
                  </a:schemeClr>
                </a:solidFill>
                <a:cs typeface="Times New Roman" pitchFamily="18" charset="0"/>
              </a:rPr>
              <a:t> </a:t>
            </a:r>
            <a:r>
              <a:rPr lang="en-US" sz="2200" dirty="0">
                <a:solidFill>
                  <a:schemeClr val="accent3">
                    <a:lumMod val="75000"/>
                  </a:schemeClr>
                </a:solidFill>
                <a:cs typeface="Times New Roman" pitchFamily="18" charset="0"/>
              </a:rPr>
              <a:t>(covers thyroid gland and trachea)</a:t>
            </a:r>
          </a:p>
          <a:p>
            <a:pPr marL="540000">
              <a:lnSpc>
                <a:spcPct val="100000"/>
              </a:lnSpc>
              <a:spcBef>
                <a:spcPts val="0"/>
              </a:spcBef>
              <a:defRPr/>
            </a:pPr>
            <a:r>
              <a:rPr lang="en-US" sz="2200" u="heavy" dirty="0">
                <a:solidFill>
                  <a:schemeClr val="tx1">
                    <a:lumMod val="95000"/>
                    <a:lumOff val="5000"/>
                  </a:schemeClr>
                </a:solidFill>
                <a:uFill>
                  <a:solidFill>
                    <a:srgbClr val="FF3399"/>
                  </a:solidFill>
                </a:uFill>
                <a:cs typeface="Times New Roman" pitchFamily="18" charset="0"/>
              </a:rPr>
              <a:t>Prevertebral layer</a:t>
            </a:r>
            <a:r>
              <a:rPr lang="en-US" sz="2200" dirty="0">
                <a:solidFill>
                  <a:schemeClr val="tx1">
                    <a:lumMod val="95000"/>
                    <a:lumOff val="5000"/>
                  </a:schemeClr>
                </a:solidFill>
                <a:cs typeface="Times New Roman" pitchFamily="18" charset="0"/>
              </a:rPr>
              <a:t> </a:t>
            </a:r>
            <a:r>
              <a:rPr lang="en-US" sz="2200" dirty="0">
                <a:solidFill>
                  <a:schemeClr val="accent3">
                    <a:lumMod val="75000"/>
                  </a:schemeClr>
                </a:solidFill>
                <a:cs typeface="Times New Roman" pitchFamily="18" charset="0"/>
              </a:rPr>
              <a:t>(surrounds vertebra &amp; </a:t>
            </a:r>
            <a:r>
              <a:rPr lang="en-US" sz="2200" dirty="0" err="1">
                <a:solidFill>
                  <a:schemeClr val="accent3">
                    <a:lumMod val="75000"/>
                  </a:schemeClr>
                </a:solidFill>
                <a:cs typeface="Times New Roman" pitchFamily="18" charset="0"/>
              </a:rPr>
              <a:t>prevretbral</a:t>
            </a:r>
            <a:r>
              <a:rPr lang="en-US" sz="2200" dirty="0">
                <a:solidFill>
                  <a:schemeClr val="accent3">
                    <a:lumMod val="75000"/>
                  </a:schemeClr>
                </a:solidFill>
                <a:cs typeface="Times New Roman" pitchFamily="18" charset="0"/>
              </a:rPr>
              <a:t> muscles).</a:t>
            </a:r>
          </a:p>
          <a:p>
            <a:pPr marL="360000" indent="-360000">
              <a:lnSpc>
                <a:spcPct val="100000"/>
              </a:lnSpc>
              <a:spcBef>
                <a:spcPts val="0"/>
              </a:spcBef>
              <a:buFont typeface="Courier New" panose="02070309020205020404" pitchFamily="49" charset="0"/>
              <a:buChar char="o"/>
              <a:defRPr/>
            </a:pPr>
            <a:r>
              <a:rPr lang="en-US" sz="2200" dirty="0">
                <a:solidFill>
                  <a:srgbClr val="0070C0"/>
                </a:solidFill>
                <a:cs typeface="Times New Roman" pitchFamily="18" charset="0"/>
              </a:rPr>
              <a:t>The carotid sheath is part of the deep cervical fascia of the neck</a:t>
            </a:r>
          </a:p>
        </p:txBody>
      </p:sp>
      <p:pic>
        <p:nvPicPr>
          <p:cNvPr id="9" name="Picture 2">
            <a:extLst>
              <a:ext uri="{FF2B5EF4-FFF2-40B4-BE49-F238E27FC236}">
                <a16:creationId xmlns:a16="http://schemas.microsoft.com/office/drawing/2014/main" xmlns="" id="{47C433E1-4312-456F-A6B4-D18EEEEA3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38" r="3999"/>
          <a:stretch>
            <a:fillRect/>
          </a:stretch>
        </p:blipFill>
        <p:spPr>
          <a:xfrm>
            <a:off x="8778760" y="1403686"/>
            <a:ext cx="3262544" cy="3563041"/>
          </a:xfrm>
          <a:prstGeom prst="rect">
            <a:avLst/>
          </a:prstGeom>
          <a:ln w="38100">
            <a:solidFill>
              <a:schemeClr val="tx1"/>
            </a:solidFill>
            <a:miter lim="800000"/>
            <a:headEnd/>
            <a:tailEnd/>
          </a:ln>
        </p:spPr>
      </p:pic>
      <p:sp>
        <p:nvSpPr>
          <p:cNvPr id="4" name="TextBox 3">
            <a:extLst>
              <a:ext uri="{FF2B5EF4-FFF2-40B4-BE49-F238E27FC236}">
                <a16:creationId xmlns:a16="http://schemas.microsoft.com/office/drawing/2014/main" xmlns="" id="{F556BD92-C735-4D90-A7C2-BE9464AF5C53}"/>
              </a:ext>
            </a:extLst>
          </p:cNvPr>
          <p:cNvSpPr txBox="1"/>
          <p:nvPr/>
        </p:nvSpPr>
        <p:spPr>
          <a:xfrm>
            <a:off x="5354617" y="3860356"/>
            <a:ext cx="2681057" cy="2031325"/>
          </a:xfrm>
          <a:prstGeom prst="rect">
            <a:avLst/>
          </a:prstGeom>
          <a:noFill/>
          <a:ln>
            <a:solidFill>
              <a:schemeClr val="tx1"/>
            </a:solidFill>
            <a:prstDash val="dashDot"/>
          </a:ln>
        </p:spPr>
        <p:txBody>
          <a:bodyPr wrap="square" rtlCol="1">
            <a:spAutoFit/>
          </a:bodyPr>
          <a:lstStyle/>
          <a:p>
            <a:r>
              <a:rPr lang="en-US" sz="1400" dirty="0">
                <a:solidFill>
                  <a:srgbClr val="74B230"/>
                </a:solidFill>
              </a:rPr>
              <a:t>Note:</a:t>
            </a:r>
          </a:p>
          <a:p>
            <a:r>
              <a:rPr lang="en-US" sz="1400" dirty="0">
                <a:solidFill>
                  <a:srgbClr val="74B230"/>
                </a:solidFill>
              </a:rPr>
              <a:t>At the 4 the corners of the neck, the investing layer separates to form two layers (anterior and posterior layers) to cover the sternocleidomastoid muscle in the anterolateral corner and trapezius muscle in the posterolateral corner </a:t>
            </a:r>
            <a:endParaRPr lang="ar-SA" sz="1400" dirty="0">
              <a:solidFill>
                <a:srgbClr val="74B230"/>
              </a:solidFill>
            </a:endParaRPr>
          </a:p>
        </p:txBody>
      </p:sp>
      <p:cxnSp>
        <p:nvCxnSpPr>
          <p:cNvPr id="6" name="Straight Arrow Connector 5">
            <a:extLst>
              <a:ext uri="{FF2B5EF4-FFF2-40B4-BE49-F238E27FC236}">
                <a16:creationId xmlns:a16="http://schemas.microsoft.com/office/drawing/2014/main" xmlns="" id="{1A0331AF-934E-4E83-BD66-63722BFBA9D1}"/>
              </a:ext>
            </a:extLst>
          </p:cNvPr>
          <p:cNvCxnSpPr>
            <a:stCxn id="4" idx="1"/>
          </p:cNvCxnSpPr>
          <p:nvPr/>
        </p:nvCxnSpPr>
        <p:spPr>
          <a:xfrm flipH="1" flipV="1">
            <a:off x="3366368" y="4509856"/>
            <a:ext cx="1988249" cy="3661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xmlns="" id="{0CD084C8-DB08-4988-A6B1-837877B81B8E}"/>
              </a:ext>
            </a:extLst>
          </p:cNvPr>
          <p:cNvCxnSpPr>
            <a:stCxn id="4" idx="1"/>
          </p:cNvCxnSpPr>
          <p:nvPr/>
        </p:nvCxnSpPr>
        <p:spPr>
          <a:xfrm flipH="1">
            <a:off x="2920753" y="4876019"/>
            <a:ext cx="2433864" cy="830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01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5D1E6A-247D-4279-A995-254A4B7AE0B7}"/>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Thyroid Gland</a:t>
            </a:r>
            <a:r>
              <a:rPr lang="ar-SA" sz="2400" b="1" dirty="0">
                <a:solidFill>
                  <a:schemeClr val="bg1">
                    <a:lumMod val="50000"/>
                  </a:schemeClr>
                </a:solidFill>
              </a:rPr>
              <a:t>"الغدة الدرقية" </a:t>
            </a:r>
            <a:r>
              <a:rPr lang="en-US" sz="2400" b="1" dirty="0">
                <a:solidFill>
                  <a:schemeClr val="bg1">
                    <a:lumMod val="50000"/>
                  </a:schemeClr>
                </a:solidFill>
              </a:rPr>
              <a:t>  </a:t>
            </a:r>
            <a:endParaRPr lang="en-US" sz="3200" b="1" dirty="0">
              <a:solidFill>
                <a:schemeClr val="bg1">
                  <a:lumMod val="50000"/>
                </a:schemeClr>
              </a:solidFill>
            </a:endParaRPr>
          </a:p>
        </p:txBody>
      </p:sp>
      <p:grpSp>
        <p:nvGrpSpPr>
          <p:cNvPr id="14" name="Group 13">
            <a:extLst>
              <a:ext uri="{FF2B5EF4-FFF2-40B4-BE49-F238E27FC236}">
                <a16:creationId xmlns:a16="http://schemas.microsoft.com/office/drawing/2014/main" xmlns="" id="{846FBB7C-2D63-46F8-8D0A-B5B7C425CB10}"/>
              </a:ext>
            </a:extLst>
          </p:cNvPr>
          <p:cNvGrpSpPr/>
          <p:nvPr/>
        </p:nvGrpSpPr>
        <p:grpSpPr>
          <a:xfrm>
            <a:off x="9988971" y="2617523"/>
            <a:ext cx="2061702" cy="1924050"/>
            <a:chOff x="6518423" y="4757340"/>
            <a:chExt cx="2061702" cy="1924050"/>
          </a:xfrm>
        </p:grpSpPr>
        <p:grpSp>
          <p:nvGrpSpPr>
            <p:cNvPr id="10" name="Group 9">
              <a:extLst>
                <a:ext uri="{FF2B5EF4-FFF2-40B4-BE49-F238E27FC236}">
                  <a16:creationId xmlns:a16="http://schemas.microsoft.com/office/drawing/2014/main" xmlns="" id="{FE36AACC-5B0D-4D73-997E-7AA2C3FE1DE7}"/>
                </a:ext>
              </a:extLst>
            </p:cNvPr>
            <p:cNvGrpSpPr/>
            <p:nvPr/>
          </p:nvGrpSpPr>
          <p:grpSpPr>
            <a:xfrm>
              <a:off x="6518423" y="4757340"/>
              <a:ext cx="2061702" cy="1924050"/>
              <a:chOff x="7674522" y="4637435"/>
              <a:chExt cx="2061702" cy="1924050"/>
            </a:xfrm>
          </p:grpSpPr>
          <p:pic>
            <p:nvPicPr>
              <p:cNvPr id="6" name="Picture 5">
                <a:extLst>
                  <a:ext uri="{FF2B5EF4-FFF2-40B4-BE49-F238E27FC236}">
                    <a16:creationId xmlns:a16="http://schemas.microsoft.com/office/drawing/2014/main" xmlns="" id="{4A7DA841-BF1A-4270-B696-40EF3DC9DF3F}"/>
                  </a:ext>
                </a:extLst>
              </p:cNvPr>
              <p:cNvPicPr>
                <a:picLocks noChangeAspect="1"/>
              </p:cNvPicPr>
              <p:nvPr/>
            </p:nvPicPr>
            <p:blipFill rotWithShape="1">
              <a:blip r:embed="rId2"/>
              <a:srcRect r="8283"/>
              <a:stretch/>
            </p:blipFill>
            <p:spPr>
              <a:xfrm>
                <a:off x="7674523" y="4637435"/>
                <a:ext cx="2061701" cy="1924050"/>
              </a:xfrm>
              <a:prstGeom prst="rect">
                <a:avLst/>
              </a:prstGeom>
            </p:spPr>
          </p:pic>
          <p:sp>
            <p:nvSpPr>
              <p:cNvPr id="7" name="Rectangle 6">
                <a:extLst>
                  <a:ext uri="{FF2B5EF4-FFF2-40B4-BE49-F238E27FC236}">
                    <a16:creationId xmlns:a16="http://schemas.microsoft.com/office/drawing/2014/main" xmlns="" id="{8FFDC199-6E2B-40AA-992A-8F60CD1ACEB8}"/>
                  </a:ext>
                </a:extLst>
              </p:cNvPr>
              <p:cNvSpPr/>
              <p:nvPr/>
            </p:nvSpPr>
            <p:spPr>
              <a:xfrm>
                <a:off x="7674522" y="5232048"/>
                <a:ext cx="638315" cy="338554"/>
              </a:xfrm>
              <a:prstGeom prst="rect">
                <a:avLst/>
              </a:prstGeom>
            </p:spPr>
            <p:txBody>
              <a:bodyPr wrap="none">
                <a:spAutoFit/>
              </a:bodyPr>
              <a:lstStyle/>
              <a:p>
                <a:pPr algn="ctr"/>
                <a:r>
                  <a:rPr lang="en-US" sz="800" b="1" dirty="0">
                    <a:solidFill>
                      <a:schemeClr val="tx1">
                        <a:lumMod val="95000"/>
                        <a:lumOff val="5000"/>
                      </a:schemeClr>
                    </a:solidFill>
                    <a:cs typeface="Times New Roman" pitchFamily="18" charset="0"/>
                  </a:rPr>
                  <a:t>pyramidal </a:t>
                </a:r>
                <a:r>
                  <a:rPr lang="ar-SA" sz="800" b="1" dirty="0">
                    <a:solidFill>
                      <a:schemeClr val="tx1">
                        <a:lumMod val="95000"/>
                        <a:lumOff val="5000"/>
                      </a:schemeClr>
                    </a:solidFill>
                    <a:cs typeface="Times New Roman" pitchFamily="18" charset="0"/>
                  </a:rPr>
                  <a:t/>
                </a:r>
                <a:br>
                  <a:rPr lang="ar-SA" sz="800" b="1" dirty="0">
                    <a:solidFill>
                      <a:schemeClr val="tx1">
                        <a:lumMod val="95000"/>
                        <a:lumOff val="5000"/>
                      </a:schemeClr>
                    </a:solidFill>
                    <a:cs typeface="Times New Roman" pitchFamily="18" charset="0"/>
                  </a:rPr>
                </a:br>
                <a:r>
                  <a:rPr lang="en-US" sz="800" b="1" dirty="0">
                    <a:solidFill>
                      <a:schemeClr val="tx1">
                        <a:lumMod val="95000"/>
                        <a:lumOff val="5000"/>
                      </a:schemeClr>
                    </a:solidFill>
                    <a:cs typeface="Times New Roman" pitchFamily="18" charset="0"/>
                  </a:rPr>
                  <a:t>lobe </a:t>
                </a:r>
                <a:endParaRPr lang="en-US" sz="800" dirty="0"/>
              </a:p>
            </p:txBody>
          </p:sp>
          <p:cxnSp>
            <p:nvCxnSpPr>
              <p:cNvPr id="9" name="Straight Arrow Connector 8">
                <a:extLst>
                  <a:ext uri="{FF2B5EF4-FFF2-40B4-BE49-F238E27FC236}">
                    <a16:creationId xmlns:a16="http://schemas.microsoft.com/office/drawing/2014/main" xmlns="" id="{ED6F361C-624F-421A-A96C-128E29E9B00C}"/>
                  </a:ext>
                </a:extLst>
              </p:cNvPr>
              <p:cNvCxnSpPr>
                <a:cxnSpLocks/>
                <a:stCxn id="4" idx="3"/>
              </p:cNvCxnSpPr>
              <p:nvPr/>
            </p:nvCxnSpPr>
            <p:spPr>
              <a:xfrm>
                <a:off x="8238217" y="5401325"/>
                <a:ext cx="9288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xmlns="" id="{122CB037-CA43-4BDA-BDD3-7E59C05CFBEE}"/>
                </a:ext>
              </a:extLst>
            </p:cNvPr>
            <p:cNvSpPr/>
            <p:nvPr/>
          </p:nvSpPr>
          <p:spPr>
            <a:xfrm>
              <a:off x="6586405" y="5406930"/>
              <a:ext cx="495713" cy="2286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B7AACEA4-BBF7-47AA-B4B5-98210398F5A8}"/>
              </a:ext>
            </a:extLst>
          </p:cNvPr>
          <p:cNvGrpSpPr/>
          <p:nvPr/>
        </p:nvGrpSpPr>
        <p:grpSpPr>
          <a:xfrm>
            <a:off x="9257376" y="4541573"/>
            <a:ext cx="2687027" cy="1927150"/>
            <a:chOff x="9144009" y="4754240"/>
            <a:chExt cx="2687027" cy="1927150"/>
          </a:xfrm>
        </p:grpSpPr>
        <p:pic>
          <p:nvPicPr>
            <p:cNvPr id="5" name="Picture 4">
              <a:extLst>
                <a:ext uri="{FF2B5EF4-FFF2-40B4-BE49-F238E27FC236}">
                  <a16:creationId xmlns:a16="http://schemas.microsoft.com/office/drawing/2014/main" xmlns="" id="{F63B2AD1-53AA-4EB6-9ACF-BF1579533D77}"/>
                </a:ext>
              </a:extLst>
            </p:cNvPr>
            <p:cNvPicPr>
              <a:picLocks noChangeAspect="1"/>
            </p:cNvPicPr>
            <p:nvPr/>
          </p:nvPicPr>
          <p:blipFill>
            <a:blip r:embed="rId3"/>
            <a:stretch>
              <a:fillRect/>
            </a:stretch>
          </p:blipFill>
          <p:spPr>
            <a:xfrm>
              <a:off x="9144009" y="4754240"/>
              <a:ext cx="2687027" cy="1872534"/>
            </a:xfrm>
            <a:prstGeom prst="rect">
              <a:avLst/>
            </a:prstGeom>
          </p:spPr>
        </p:pic>
        <p:sp>
          <p:nvSpPr>
            <p:cNvPr id="11" name="Rectangle 10">
              <a:extLst>
                <a:ext uri="{FF2B5EF4-FFF2-40B4-BE49-F238E27FC236}">
                  <a16:creationId xmlns:a16="http://schemas.microsoft.com/office/drawing/2014/main" xmlns="" id="{BF24735E-1959-4541-84CA-4D147FFC0E27}"/>
                </a:ext>
              </a:extLst>
            </p:cNvPr>
            <p:cNvSpPr/>
            <p:nvPr/>
          </p:nvSpPr>
          <p:spPr>
            <a:xfrm>
              <a:off x="10966307" y="5759622"/>
              <a:ext cx="322849" cy="15581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2C12660-20C4-4B19-B510-E4C281AF1BC1}"/>
                </a:ext>
              </a:extLst>
            </p:cNvPr>
            <p:cNvSpPr/>
            <p:nvPr/>
          </p:nvSpPr>
          <p:spPr>
            <a:xfrm>
              <a:off x="10673555" y="4754240"/>
              <a:ext cx="221239" cy="15581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1E9644B-E3A8-48F9-8D29-6AA4A391C4A9}"/>
                </a:ext>
              </a:extLst>
            </p:cNvPr>
            <p:cNvSpPr/>
            <p:nvPr/>
          </p:nvSpPr>
          <p:spPr>
            <a:xfrm>
              <a:off x="10617219" y="6525580"/>
              <a:ext cx="203904" cy="15581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7">
            <a:extLst>
              <a:ext uri="{FF2B5EF4-FFF2-40B4-BE49-F238E27FC236}">
                <a16:creationId xmlns:a16="http://schemas.microsoft.com/office/drawing/2014/main" xmlns="" id="{7A028E26-ACA1-4D3F-B7AB-86678DA226A0}"/>
              </a:ext>
            </a:extLst>
          </p:cNvPr>
          <p:cNvSpPr txBox="1">
            <a:spLocks/>
          </p:cNvSpPr>
          <p:nvPr/>
        </p:nvSpPr>
        <p:spPr>
          <a:xfrm>
            <a:off x="408941" y="1144744"/>
            <a:ext cx="10576261" cy="46790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ct val="100000"/>
              </a:lnSpc>
              <a:spcBef>
                <a:spcPts val="0"/>
              </a:spcBef>
              <a:buFont typeface="Courier New" panose="02070309020205020404" pitchFamily="49" charset="0"/>
              <a:buChar char="o"/>
              <a:defRPr/>
            </a:pPr>
            <a:r>
              <a:rPr lang="en-US" sz="2200" b="1" dirty="0">
                <a:solidFill>
                  <a:schemeClr val="tx1">
                    <a:lumMod val="95000"/>
                    <a:lumOff val="5000"/>
                  </a:schemeClr>
                </a:solidFill>
                <a:cs typeface="Times New Roman" pitchFamily="18" charset="0"/>
              </a:rPr>
              <a:t>Endocrine</a:t>
            </a:r>
            <a:r>
              <a:rPr lang="en-US" sz="2200" dirty="0">
                <a:solidFill>
                  <a:schemeClr val="tx1">
                    <a:lumMod val="95000"/>
                    <a:lumOff val="5000"/>
                  </a:schemeClr>
                </a:solidFill>
                <a:cs typeface="Times New Roman" pitchFamily="18" charset="0"/>
              </a:rPr>
              <a:t>, </a:t>
            </a:r>
            <a:r>
              <a:rPr lang="en-US" sz="2200" b="1" dirty="0">
                <a:solidFill>
                  <a:schemeClr val="tx1">
                    <a:lumMod val="95000"/>
                    <a:lumOff val="5000"/>
                  </a:schemeClr>
                </a:solidFill>
                <a:cs typeface="Times New Roman" pitchFamily="18" charset="0"/>
              </a:rPr>
              <a:t>butterfly </a:t>
            </a:r>
            <a:r>
              <a:rPr lang="en-US" sz="2200" dirty="0">
                <a:solidFill>
                  <a:schemeClr val="tx1">
                    <a:lumMod val="95000"/>
                    <a:lumOff val="5000"/>
                  </a:schemeClr>
                </a:solidFill>
                <a:cs typeface="Times New Roman" pitchFamily="18" charset="0"/>
              </a:rPr>
              <a:t>shaped gland, Consists of right &amp; left lobes connected to each other by a </a:t>
            </a:r>
            <a:r>
              <a:rPr lang="en-US" sz="2200" b="1" dirty="0">
                <a:solidFill>
                  <a:schemeClr val="tx1">
                    <a:lumMod val="95000"/>
                    <a:lumOff val="5000"/>
                  </a:schemeClr>
                </a:solidFill>
                <a:cs typeface="Times New Roman" pitchFamily="18" charset="0"/>
              </a:rPr>
              <a:t>narrow</a:t>
            </a:r>
            <a:r>
              <a:rPr lang="en-US" sz="2200" dirty="0">
                <a:solidFill>
                  <a:schemeClr val="tx1">
                    <a:lumMod val="95000"/>
                    <a:lumOff val="5000"/>
                  </a:schemeClr>
                </a:solidFill>
                <a:cs typeface="Times New Roman" pitchFamily="18" charset="0"/>
              </a:rPr>
              <a:t> </a:t>
            </a:r>
            <a:r>
              <a:rPr lang="en-US" sz="2200" u="heavy" dirty="0">
                <a:solidFill>
                  <a:schemeClr val="tx1">
                    <a:lumMod val="95000"/>
                    <a:lumOff val="5000"/>
                  </a:schemeClr>
                </a:solidFill>
                <a:uFill>
                  <a:solidFill>
                    <a:srgbClr val="0070C0"/>
                  </a:solidFill>
                </a:uFill>
                <a:cs typeface="Times New Roman" pitchFamily="18" charset="0"/>
              </a:rPr>
              <a:t>isthmus</a:t>
            </a:r>
            <a:r>
              <a:rPr lang="en-US" sz="2200" dirty="0">
                <a:solidFill>
                  <a:schemeClr val="tx1">
                    <a:lumMod val="95000"/>
                    <a:lumOff val="5000"/>
                  </a:schemeClr>
                </a:solidFill>
                <a:cs typeface="Times New Roman" pitchFamily="18" charset="0"/>
              </a:rPr>
              <a:t>, which overlies the </a:t>
            </a:r>
            <a:r>
              <a:rPr lang="en-US" sz="2200" b="1" dirty="0">
                <a:solidFill>
                  <a:schemeClr val="tx1">
                    <a:lumMod val="95000"/>
                    <a:lumOff val="5000"/>
                  </a:schemeClr>
                </a:solidFill>
                <a:cs typeface="Times New Roman" pitchFamily="18" charset="0"/>
              </a:rPr>
              <a:t>2nd</a:t>
            </a:r>
            <a:r>
              <a:rPr lang="en-US" sz="2200" dirty="0">
                <a:solidFill>
                  <a:schemeClr val="tx1">
                    <a:lumMod val="95000"/>
                    <a:lumOff val="5000"/>
                  </a:schemeClr>
                </a:solidFill>
                <a:cs typeface="Times New Roman" pitchFamily="18" charset="0"/>
              </a:rPr>
              <a:t> ,</a:t>
            </a:r>
            <a:r>
              <a:rPr lang="en-US" sz="2200" b="1" dirty="0">
                <a:solidFill>
                  <a:schemeClr val="tx1">
                    <a:lumMod val="95000"/>
                    <a:lumOff val="5000"/>
                  </a:schemeClr>
                </a:solidFill>
                <a:cs typeface="Times New Roman" pitchFamily="18" charset="0"/>
              </a:rPr>
              <a:t>3rd</a:t>
            </a:r>
            <a:r>
              <a:rPr lang="en-US" sz="2200" dirty="0">
                <a:solidFill>
                  <a:schemeClr val="tx1">
                    <a:lumMod val="95000"/>
                    <a:lumOff val="5000"/>
                  </a:schemeClr>
                </a:solidFill>
                <a:cs typeface="Times New Roman" pitchFamily="18" charset="0"/>
              </a:rPr>
              <a:t> &amp; </a:t>
            </a:r>
            <a:r>
              <a:rPr lang="en-US" sz="2200" b="1" dirty="0">
                <a:solidFill>
                  <a:schemeClr val="tx1">
                    <a:lumMod val="95000"/>
                    <a:lumOff val="5000"/>
                  </a:schemeClr>
                </a:solidFill>
                <a:cs typeface="Times New Roman" pitchFamily="18" charset="0"/>
              </a:rPr>
              <a:t>4th tracheal rings.</a:t>
            </a:r>
          </a:p>
          <a:p>
            <a:pPr marL="360000" indent="-360000">
              <a:lnSpc>
                <a:spcPct val="100000"/>
              </a:lnSpc>
              <a:spcBef>
                <a:spcPts val="0"/>
              </a:spcBef>
              <a:buFont typeface="Courier New" panose="02070309020205020404" pitchFamily="49" charset="0"/>
              <a:buChar char="o"/>
              <a:defRPr/>
            </a:pPr>
            <a:r>
              <a:rPr lang="en-US" altLang="en-US" sz="2200" b="1" dirty="0"/>
              <a:t>The</a:t>
            </a:r>
            <a:r>
              <a:rPr lang="en-US" altLang="en-US" sz="2200" dirty="0"/>
              <a:t> gland is surrounded by a facial sheath derived from the </a:t>
            </a:r>
            <a:r>
              <a:rPr lang="en-US" altLang="en-US" sz="2200" b="1" u="sng" dirty="0" err="1"/>
              <a:t>pretracheal</a:t>
            </a:r>
            <a:r>
              <a:rPr lang="en-US" altLang="en-US" sz="2200" b="1" u="sng" dirty="0"/>
              <a:t>  layer of the deep cervical fascia, </a:t>
            </a:r>
            <a:r>
              <a:rPr lang="en-US" altLang="en-US" sz="2200" b="1" u="sng" dirty="0">
                <a:solidFill>
                  <a:srgbClr val="FF0000"/>
                </a:solidFill>
              </a:rPr>
              <a:t>what is the clinical importance?*</a:t>
            </a:r>
            <a:endParaRPr lang="en-US" sz="2200" b="1" dirty="0">
              <a:solidFill>
                <a:srgbClr val="FF0000"/>
              </a:solidFill>
              <a:cs typeface="Times New Roman" pitchFamily="18" charset="0"/>
            </a:endParaRPr>
          </a:p>
          <a:p>
            <a:pPr marL="360000" indent="-360000">
              <a:lnSpc>
                <a:spcPct val="100000"/>
              </a:lnSpc>
              <a:spcBef>
                <a:spcPts val="0"/>
              </a:spcBef>
              <a:buFont typeface="Courier New" panose="02070309020205020404" pitchFamily="49" charset="0"/>
              <a:buChar char="o"/>
              <a:defRPr/>
            </a:pPr>
            <a:r>
              <a:rPr lang="en-US" sz="2200" dirty="0">
                <a:solidFill>
                  <a:schemeClr val="tx1">
                    <a:lumMod val="95000"/>
                    <a:lumOff val="5000"/>
                  </a:schemeClr>
                </a:solidFill>
                <a:cs typeface="Times New Roman" pitchFamily="18" charset="0"/>
              </a:rPr>
              <a:t>Each lobe is </a:t>
            </a:r>
            <a:r>
              <a:rPr lang="en-US" sz="2200" b="1" dirty="0">
                <a:solidFill>
                  <a:schemeClr val="tx1">
                    <a:lumMod val="95000"/>
                    <a:lumOff val="5000"/>
                  </a:schemeClr>
                </a:solidFill>
                <a:cs typeface="Times New Roman" pitchFamily="18" charset="0"/>
              </a:rPr>
              <a:t>pear- shaped</a:t>
            </a:r>
            <a:r>
              <a:rPr lang="en-US" sz="2200" dirty="0">
                <a:solidFill>
                  <a:schemeClr val="tx1">
                    <a:lumMod val="95000"/>
                    <a:lumOff val="5000"/>
                  </a:schemeClr>
                </a:solidFill>
                <a:cs typeface="Times New Roman" pitchFamily="18" charset="0"/>
              </a:rPr>
              <a:t>, its </a:t>
            </a:r>
            <a:r>
              <a:rPr lang="en-US" sz="2200" b="1" u="heavy" dirty="0">
                <a:solidFill>
                  <a:schemeClr val="tx1">
                    <a:lumMod val="95000"/>
                    <a:lumOff val="5000"/>
                  </a:schemeClr>
                </a:solidFill>
                <a:uFill>
                  <a:solidFill>
                    <a:srgbClr val="00B050"/>
                  </a:solidFill>
                </a:uFill>
                <a:cs typeface="Times New Roman" pitchFamily="18" charset="0"/>
              </a:rPr>
              <a:t>apex</a:t>
            </a:r>
            <a:r>
              <a:rPr lang="en-US" sz="2200" dirty="0">
                <a:solidFill>
                  <a:schemeClr val="tx1">
                    <a:lumMod val="95000"/>
                    <a:lumOff val="5000"/>
                  </a:schemeClr>
                </a:solidFill>
                <a:cs typeface="Times New Roman" pitchFamily="18" charset="0"/>
              </a:rPr>
              <a:t> reaches up to the </a:t>
            </a:r>
            <a:r>
              <a:rPr lang="en-US" sz="2200" b="1" dirty="0">
                <a:solidFill>
                  <a:schemeClr val="tx1">
                    <a:lumMod val="95000"/>
                    <a:lumOff val="5000"/>
                  </a:schemeClr>
                </a:solidFill>
                <a:cs typeface="Times New Roman" pitchFamily="18" charset="0"/>
              </a:rPr>
              <a:t>oblique line </a:t>
            </a:r>
            <a:r>
              <a:rPr lang="en-US" sz="2200" dirty="0">
                <a:solidFill>
                  <a:schemeClr val="tx1">
                    <a:lumMod val="95000"/>
                    <a:lumOff val="5000"/>
                  </a:schemeClr>
                </a:solidFill>
                <a:cs typeface="Times New Roman" pitchFamily="18" charset="0"/>
              </a:rPr>
              <a:t>of </a:t>
            </a:r>
            <a:r>
              <a:rPr lang="en-US" sz="2200" b="1" dirty="0">
                <a:solidFill>
                  <a:schemeClr val="tx1">
                    <a:lumMod val="95000"/>
                    <a:lumOff val="5000"/>
                  </a:schemeClr>
                </a:solidFill>
                <a:cs typeface="Times New Roman" pitchFamily="18" charset="0"/>
              </a:rPr>
              <a:t>thyroid cartilage</a:t>
            </a:r>
          </a:p>
          <a:p>
            <a:pPr marL="360000" indent="-360000">
              <a:lnSpc>
                <a:spcPct val="100000"/>
              </a:lnSpc>
              <a:spcBef>
                <a:spcPts val="0"/>
              </a:spcBef>
              <a:buFont typeface="Courier New" panose="02070309020205020404" pitchFamily="49" charset="0"/>
              <a:buChar char="o"/>
              <a:defRPr/>
            </a:pPr>
            <a:r>
              <a:rPr lang="en-US" sz="2200" dirty="0">
                <a:solidFill>
                  <a:schemeClr val="tx1">
                    <a:lumMod val="95000"/>
                    <a:lumOff val="5000"/>
                  </a:schemeClr>
                </a:solidFill>
                <a:cs typeface="Times New Roman" pitchFamily="18" charset="0"/>
              </a:rPr>
              <a:t>Its </a:t>
            </a:r>
            <a:r>
              <a:rPr lang="en-US" sz="2200" b="1" u="heavy" dirty="0">
                <a:solidFill>
                  <a:schemeClr val="tx1">
                    <a:lumMod val="95000"/>
                    <a:lumOff val="5000"/>
                  </a:schemeClr>
                </a:solidFill>
                <a:uFill>
                  <a:solidFill>
                    <a:srgbClr val="00B0F0"/>
                  </a:solidFill>
                </a:uFill>
                <a:cs typeface="Times New Roman" pitchFamily="18" charset="0"/>
              </a:rPr>
              <a:t>base</a:t>
            </a:r>
            <a:r>
              <a:rPr lang="en-US" sz="2200" dirty="0">
                <a:solidFill>
                  <a:schemeClr val="tx1">
                    <a:lumMod val="95000"/>
                    <a:lumOff val="5000"/>
                  </a:schemeClr>
                </a:solidFill>
                <a:cs typeface="Times New Roman" pitchFamily="18" charset="0"/>
              </a:rPr>
              <a:t> lies </a:t>
            </a:r>
            <a:r>
              <a:rPr lang="en-US" sz="2200" b="1" dirty="0">
                <a:solidFill>
                  <a:schemeClr val="tx1">
                    <a:lumMod val="95000"/>
                    <a:lumOff val="5000"/>
                  </a:schemeClr>
                </a:solidFill>
                <a:cs typeface="Times New Roman" pitchFamily="18" charset="0"/>
              </a:rPr>
              <a:t>at the level </a:t>
            </a:r>
            <a:r>
              <a:rPr lang="en-US" sz="2200" dirty="0">
                <a:solidFill>
                  <a:schemeClr val="tx1">
                    <a:lumMod val="95000"/>
                    <a:lumOff val="5000"/>
                  </a:schemeClr>
                </a:solidFill>
                <a:cs typeface="Times New Roman" pitchFamily="18" charset="0"/>
              </a:rPr>
              <a:t>of </a:t>
            </a:r>
            <a:r>
              <a:rPr lang="en-US" sz="2200" b="1" dirty="0">
                <a:solidFill>
                  <a:schemeClr val="tx1">
                    <a:lumMod val="95000"/>
                    <a:lumOff val="5000"/>
                  </a:schemeClr>
                </a:solidFill>
                <a:cs typeface="Times New Roman" pitchFamily="18" charset="0"/>
              </a:rPr>
              <a:t>4th</a:t>
            </a:r>
            <a:r>
              <a:rPr lang="en-US" sz="2200" dirty="0">
                <a:solidFill>
                  <a:schemeClr val="tx1">
                    <a:lumMod val="95000"/>
                    <a:lumOff val="5000"/>
                  </a:schemeClr>
                </a:solidFill>
                <a:cs typeface="Times New Roman" pitchFamily="18" charset="0"/>
              </a:rPr>
              <a:t> or </a:t>
            </a:r>
            <a:r>
              <a:rPr lang="en-US" sz="2200" b="1" dirty="0">
                <a:solidFill>
                  <a:schemeClr val="tx1">
                    <a:lumMod val="95000"/>
                    <a:lumOff val="5000"/>
                  </a:schemeClr>
                </a:solidFill>
                <a:cs typeface="Times New Roman" pitchFamily="18" charset="0"/>
              </a:rPr>
              <a:t>5th tracheal rings </a:t>
            </a:r>
            <a:r>
              <a:rPr lang="en-US" sz="1400" b="1" dirty="0">
                <a:solidFill>
                  <a:srgbClr val="74B230"/>
                </a:solidFill>
                <a:cs typeface="Times New Roman" pitchFamily="18" charset="0"/>
              </a:rPr>
              <a:t>(remember trachea has 16-20 rings)</a:t>
            </a:r>
            <a:endParaRPr lang="en-US" sz="1400" dirty="0">
              <a:solidFill>
                <a:schemeClr val="tx1">
                  <a:lumMod val="95000"/>
                  <a:lumOff val="5000"/>
                </a:schemeClr>
              </a:solidFill>
              <a:cs typeface="Times New Roman" pitchFamily="18" charset="0"/>
            </a:endParaRPr>
          </a:p>
          <a:p>
            <a:pPr marL="360000" indent="-360000">
              <a:lnSpc>
                <a:spcPct val="100000"/>
              </a:lnSpc>
              <a:spcBef>
                <a:spcPts val="0"/>
              </a:spcBef>
              <a:buFont typeface="Courier New" panose="02070309020205020404" pitchFamily="49" charset="0"/>
              <a:buChar char="o"/>
              <a:defRPr/>
            </a:pPr>
            <a:r>
              <a:rPr lang="en-US" sz="2200" dirty="0">
                <a:solidFill>
                  <a:schemeClr val="tx1">
                    <a:lumMod val="95000"/>
                    <a:lumOff val="5000"/>
                  </a:schemeClr>
                </a:solidFill>
                <a:cs typeface="Times New Roman" pitchFamily="18" charset="0"/>
              </a:rPr>
              <a:t>A </a:t>
            </a:r>
            <a:r>
              <a:rPr lang="en-US" sz="2200" b="1" dirty="0">
                <a:solidFill>
                  <a:schemeClr val="tx1">
                    <a:lumMod val="95000"/>
                    <a:lumOff val="5000"/>
                  </a:schemeClr>
                </a:solidFill>
                <a:cs typeface="Times New Roman" pitchFamily="18" charset="0"/>
              </a:rPr>
              <a:t>3rd small </a:t>
            </a:r>
            <a:r>
              <a:rPr lang="en-US" sz="2200" b="1" u="heavy" dirty="0">
                <a:solidFill>
                  <a:schemeClr val="tx1">
                    <a:lumMod val="95000"/>
                    <a:lumOff val="5000"/>
                  </a:schemeClr>
                </a:solidFill>
                <a:uFill>
                  <a:solidFill>
                    <a:srgbClr val="92D050"/>
                  </a:solidFill>
                </a:uFill>
                <a:cs typeface="Times New Roman" pitchFamily="18" charset="0"/>
              </a:rPr>
              <a:t>pyramidal lobe</a:t>
            </a:r>
            <a:r>
              <a:rPr lang="en-US" sz="2200" b="1" dirty="0">
                <a:solidFill>
                  <a:schemeClr val="tx1">
                    <a:lumMod val="95000"/>
                    <a:lumOff val="5000"/>
                  </a:schemeClr>
                </a:solidFill>
                <a:uFill>
                  <a:solidFill>
                    <a:srgbClr val="92D050"/>
                  </a:solidFill>
                </a:uFill>
                <a:cs typeface="Times New Roman" pitchFamily="18" charset="0"/>
              </a:rPr>
              <a:t> </a:t>
            </a:r>
            <a:r>
              <a:rPr lang="en-US" sz="2200" dirty="0">
                <a:solidFill>
                  <a:schemeClr val="tx1">
                    <a:lumMod val="95000"/>
                    <a:lumOff val="5000"/>
                  </a:schemeClr>
                </a:solidFill>
                <a:cs typeface="Times New Roman" pitchFamily="18" charset="0"/>
              </a:rPr>
              <a:t>is often present which </a:t>
            </a:r>
            <a:r>
              <a:rPr lang="en-US" sz="2200" b="1" dirty="0">
                <a:solidFill>
                  <a:schemeClr val="tx1">
                    <a:lumMod val="95000"/>
                    <a:lumOff val="5000"/>
                  </a:schemeClr>
                </a:solidFill>
                <a:cs typeface="Times New Roman" pitchFamily="18" charset="0"/>
              </a:rPr>
              <a:t>projects</a:t>
            </a:r>
            <a:r>
              <a:rPr lang="en-US" sz="2200" dirty="0">
                <a:solidFill>
                  <a:schemeClr val="tx1">
                    <a:lumMod val="95000"/>
                    <a:lumOff val="5000"/>
                  </a:schemeClr>
                </a:solidFill>
                <a:cs typeface="Times New Roman" pitchFamily="18" charset="0"/>
              </a:rPr>
              <a:t> from the </a:t>
            </a:r>
            <a:r>
              <a:rPr lang="en-US" sz="2200" b="1" dirty="0">
                <a:solidFill>
                  <a:schemeClr val="tx1">
                    <a:lumMod val="95000"/>
                    <a:lumOff val="5000"/>
                  </a:schemeClr>
                </a:solidFill>
                <a:cs typeface="Times New Roman" pitchFamily="18" charset="0"/>
              </a:rPr>
              <a:t>upper </a:t>
            </a:r>
            <a:r>
              <a:rPr lang="ar-SA" sz="2200" b="1" dirty="0">
                <a:solidFill>
                  <a:schemeClr val="tx1">
                    <a:lumMod val="95000"/>
                    <a:lumOff val="5000"/>
                  </a:schemeClr>
                </a:solidFill>
                <a:cs typeface="Times New Roman" pitchFamily="18" charset="0"/>
              </a:rPr>
              <a:t/>
            </a:r>
            <a:br>
              <a:rPr lang="ar-SA" sz="2200" b="1" dirty="0">
                <a:solidFill>
                  <a:schemeClr val="tx1">
                    <a:lumMod val="95000"/>
                    <a:lumOff val="5000"/>
                  </a:schemeClr>
                </a:solidFill>
                <a:cs typeface="Times New Roman" pitchFamily="18" charset="0"/>
              </a:rPr>
            </a:br>
            <a:r>
              <a:rPr lang="en-US" sz="2200" b="1" dirty="0">
                <a:solidFill>
                  <a:schemeClr val="tx1">
                    <a:lumMod val="95000"/>
                    <a:lumOff val="5000"/>
                  </a:schemeClr>
                </a:solidFill>
                <a:cs typeface="Times New Roman" pitchFamily="18" charset="0"/>
              </a:rPr>
              <a:t>border</a:t>
            </a:r>
            <a:r>
              <a:rPr lang="en-US" sz="2200" dirty="0">
                <a:solidFill>
                  <a:schemeClr val="tx1">
                    <a:lumMod val="95000"/>
                    <a:lumOff val="5000"/>
                  </a:schemeClr>
                </a:solidFill>
                <a:cs typeface="Times New Roman" pitchFamily="18" charset="0"/>
              </a:rPr>
              <a:t> of the </a:t>
            </a:r>
            <a:r>
              <a:rPr lang="en-US" sz="2200" b="1" dirty="0">
                <a:solidFill>
                  <a:schemeClr val="tx1">
                    <a:lumMod val="95000"/>
                    <a:lumOff val="5000"/>
                  </a:schemeClr>
                </a:solidFill>
                <a:cs typeface="Times New Roman" pitchFamily="18" charset="0"/>
              </a:rPr>
              <a:t>isthmus</a:t>
            </a:r>
            <a:r>
              <a:rPr lang="en-US" sz="2200" dirty="0">
                <a:solidFill>
                  <a:schemeClr val="tx1">
                    <a:lumMod val="95000"/>
                    <a:lumOff val="5000"/>
                  </a:schemeClr>
                </a:solidFill>
                <a:cs typeface="Times New Roman" pitchFamily="18" charset="0"/>
              </a:rPr>
              <a:t> usually </a:t>
            </a:r>
            <a:r>
              <a:rPr lang="en-US" sz="2200" b="1" dirty="0">
                <a:solidFill>
                  <a:schemeClr val="tx1">
                    <a:lumMod val="95000"/>
                    <a:lumOff val="5000"/>
                  </a:schemeClr>
                </a:solidFill>
                <a:cs typeface="Times New Roman" pitchFamily="18" charset="0"/>
              </a:rPr>
              <a:t>to left of middle</a:t>
            </a:r>
            <a:r>
              <a:rPr lang="en-US" sz="2200" dirty="0">
                <a:solidFill>
                  <a:schemeClr val="tx1">
                    <a:lumMod val="95000"/>
                    <a:lumOff val="5000"/>
                  </a:schemeClr>
                </a:solidFill>
                <a:cs typeface="Times New Roman" pitchFamily="18" charset="0"/>
              </a:rPr>
              <a:t> </a:t>
            </a:r>
            <a:r>
              <a:rPr lang="en-US" sz="2200" b="1" dirty="0">
                <a:solidFill>
                  <a:schemeClr val="tx1">
                    <a:lumMod val="95000"/>
                    <a:lumOff val="5000"/>
                  </a:schemeClr>
                </a:solidFill>
                <a:cs typeface="Times New Roman" pitchFamily="18" charset="0"/>
              </a:rPr>
              <a:t>line</a:t>
            </a:r>
            <a:r>
              <a:rPr lang="en-US" sz="2200" dirty="0">
                <a:solidFill>
                  <a:schemeClr val="tx1">
                    <a:lumMod val="95000"/>
                    <a:lumOff val="5000"/>
                  </a:schemeClr>
                </a:solidFill>
                <a:cs typeface="Times New Roman" pitchFamily="18" charset="0"/>
              </a:rPr>
              <a:t>, its connected to </a:t>
            </a:r>
            <a:r>
              <a:rPr lang="en-US" sz="2200" b="1" dirty="0">
                <a:solidFill>
                  <a:schemeClr val="tx1">
                    <a:lumMod val="95000"/>
                    <a:lumOff val="5000"/>
                  </a:schemeClr>
                </a:solidFill>
                <a:cs typeface="Times New Roman" pitchFamily="18" charset="0"/>
              </a:rPr>
              <a:t>hyoid </a:t>
            </a:r>
            <a:r>
              <a:rPr lang="ar-SA" sz="2200" b="1" dirty="0">
                <a:solidFill>
                  <a:schemeClr val="tx1">
                    <a:lumMod val="95000"/>
                    <a:lumOff val="5000"/>
                  </a:schemeClr>
                </a:solidFill>
                <a:cs typeface="Times New Roman" pitchFamily="18" charset="0"/>
              </a:rPr>
              <a:t/>
            </a:r>
            <a:br>
              <a:rPr lang="ar-SA" sz="2200" b="1" dirty="0">
                <a:solidFill>
                  <a:schemeClr val="tx1">
                    <a:lumMod val="95000"/>
                    <a:lumOff val="5000"/>
                  </a:schemeClr>
                </a:solidFill>
                <a:cs typeface="Times New Roman" pitchFamily="18" charset="0"/>
              </a:rPr>
            </a:br>
            <a:r>
              <a:rPr lang="en-US" sz="2200" b="1" dirty="0">
                <a:solidFill>
                  <a:schemeClr val="tx1">
                    <a:lumMod val="95000"/>
                    <a:lumOff val="5000"/>
                  </a:schemeClr>
                </a:solidFill>
                <a:cs typeface="Times New Roman" pitchFamily="18" charset="0"/>
              </a:rPr>
              <a:t>bone </a:t>
            </a:r>
            <a:r>
              <a:rPr lang="en-US" sz="2200" dirty="0">
                <a:solidFill>
                  <a:schemeClr val="tx1">
                    <a:lumMod val="95000"/>
                    <a:lumOff val="5000"/>
                  </a:schemeClr>
                </a:solidFill>
                <a:cs typeface="Times New Roman" pitchFamily="18" charset="0"/>
              </a:rPr>
              <a:t>by a fibrous or muscular band called </a:t>
            </a:r>
            <a:r>
              <a:rPr lang="en-US" sz="2200" b="1" dirty="0" err="1">
                <a:solidFill>
                  <a:schemeClr val="tx1">
                    <a:lumMod val="95000"/>
                    <a:lumOff val="5000"/>
                  </a:schemeClr>
                </a:solidFill>
                <a:cs typeface="Times New Roman" pitchFamily="18" charset="0"/>
              </a:rPr>
              <a:t>levator</a:t>
            </a:r>
            <a:r>
              <a:rPr lang="en-US" sz="2200" b="1" dirty="0">
                <a:solidFill>
                  <a:schemeClr val="tx1">
                    <a:lumMod val="95000"/>
                    <a:lumOff val="5000"/>
                  </a:schemeClr>
                </a:solidFill>
                <a:cs typeface="Times New Roman" pitchFamily="18" charset="0"/>
              </a:rPr>
              <a:t> </a:t>
            </a:r>
            <a:r>
              <a:rPr lang="en-US" sz="2200" b="1" dirty="0" err="1">
                <a:solidFill>
                  <a:schemeClr val="tx1">
                    <a:lumMod val="95000"/>
                    <a:lumOff val="5000"/>
                  </a:schemeClr>
                </a:solidFill>
                <a:cs typeface="Times New Roman" pitchFamily="18" charset="0"/>
              </a:rPr>
              <a:t>glandulae</a:t>
            </a:r>
            <a:r>
              <a:rPr lang="en-US" sz="2200" b="1" dirty="0">
                <a:solidFill>
                  <a:schemeClr val="tx1">
                    <a:lumMod val="95000"/>
                    <a:lumOff val="5000"/>
                  </a:schemeClr>
                </a:solidFill>
                <a:cs typeface="Times New Roman" pitchFamily="18" charset="0"/>
              </a:rPr>
              <a:t> </a:t>
            </a:r>
            <a:r>
              <a:rPr lang="en-US" sz="2200" b="1" dirty="0" err="1">
                <a:solidFill>
                  <a:schemeClr val="tx1">
                    <a:lumMod val="95000"/>
                    <a:lumOff val="5000"/>
                  </a:schemeClr>
                </a:solidFill>
                <a:cs typeface="Times New Roman" pitchFamily="18" charset="0"/>
              </a:rPr>
              <a:t>thyroideae</a:t>
            </a:r>
            <a:endParaRPr lang="en-US" sz="2200" dirty="0">
              <a:solidFill>
                <a:schemeClr val="tx1">
                  <a:lumMod val="95000"/>
                  <a:lumOff val="5000"/>
                </a:schemeClr>
              </a:solidFill>
              <a:cs typeface="Times New Roman" pitchFamily="18" charset="0"/>
            </a:endParaRPr>
          </a:p>
          <a:p>
            <a:pPr marL="360000" indent="-360000">
              <a:lnSpc>
                <a:spcPct val="100000"/>
              </a:lnSpc>
              <a:spcBef>
                <a:spcPts val="0"/>
              </a:spcBef>
              <a:buFont typeface="Courier New" panose="02070309020205020404" pitchFamily="49" charset="0"/>
              <a:buChar char="o"/>
              <a:defRPr/>
            </a:pPr>
            <a:r>
              <a:rPr lang="en-US" sz="2200" dirty="0">
                <a:solidFill>
                  <a:schemeClr val="tx1">
                    <a:lumMod val="95000"/>
                    <a:lumOff val="5000"/>
                  </a:schemeClr>
                </a:solidFill>
                <a:cs typeface="Times New Roman" pitchFamily="18" charset="0"/>
              </a:rPr>
              <a:t>This lobe represents </a:t>
            </a:r>
            <a:r>
              <a:rPr lang="en-GB" sz="2400" dirty="0">
                <a:solidFill>
                  <a:srgbClr val="FF3399"/>
                </a:solidFill>
              </a:rPr>
              <a:t>in 50% of people</a:t>
            </a:r>
            <a:r>
              <a:rPr lang="en-GB" sz="2400" dirty="0"/>
              <a:t> the</a:t>
            </a:r>
            <a:r>
              <a:rPr lang="en-US" sz="2200" dirty="0">
                <a:solidFill>
                  <a:schemeClr val="tx1">
                    <a:lumMod val="95000"/>
                    <a:lumOff val="5000"/>
                  </a:schemeClr>
                </a:solidFill>
                <a:cs typeface="Times New Roman" pitchFamily="18" charset="0"/>
              </a:rPr>
              <a:t> </a:t>
            </a:r>
            <a:r>
              <a:rPr lang="en-US" sz="2200" dirty="0" err="1">
                <a:solidFill>
                  <a:schemeClr val="tx1">
                    <a:lumMod val="95000"/>
                    <a:lumOff val="5000"/>
                  </a:schemeClr>
                </a:solidFill>
                <a:cs typeface="Times New Roman" pitchFamily="18" charset="0"/>
              </a:rPr>
              <a:t>fibrosed</a:t>
            </a:r>
            <a:r>
              <a:rPr lang="en-US" sz="2200" dirty="0">
                <a:solidFill>
                  <a:schemeClr val="tx1">
                    <a:lumMod val="95000"/>
                    <a:lumOff val="5000"/>
                  </a:schemeClr>
                </a:solidFill>
                <a:cs typeface="Times New Roman" pitchFamily="18" charset="0"/>
              </a:rPr>
              <a:t> &amp; obliterated  </a:t>
            </a:r>
          </a:p>
          <a:p>
            <a:pPr marL="0" indent="0">
              <a:lnSpc>
                <a:spcPct val="100000"/>
              </a:lnSpc>
              <a:spcBef>
                <a:spcPts val="0"/>
              </a:spcBef>
              <a:buNone/>
              <a:defRPr/>
            </a:pPr>
            <a:r>
              <a:rPr lang="en-US" sz="2200" dirty="0">
                <a:solidFill>
                  <a:schemeClr val="tx1">
                    <a:lumMod val="95000"/>
                    <a:lumOff val="5000"/>
                  </a:schemeClr>
                </a:solidFill>
                <a:cs typeface="Times New Roman" pitchFamily="18" charset="0"/>
              </a:rPr>
              <a:t>       thyroglossal duct</a:t>
            </a:r>
            <a:r>
              <a:rPr lang="ar-SA" sz="2200" dirty="0">
                <a:solidFill>
                  <a:schemeClr val="tx1">
                    <a:lumMod val="95000"/>
                    <a:lumOff val="5000"/>
                  </a:schemeClr>
                </a:solidFill>
                <a:cs typeface="Times New Roman" pitchFamily="18" charset="0"/>
              </a:rPr>
              <a:t> </a:t>
            </a:r>
            <a:r>
              <a:rPr lang="en-US" sz="2200" dirty="0">
                <a:solidFill>
                  <a:schemeClr val="tx1">
                    <a:lumMod val="95000"/>
                    <a:lumOff val="5000"/>
                  </a:schemeClr>
                </a:solidFill>
                <a:cs typeface="Times New Roman" pitchFamily="18" charset="0"/>
              </a:rPr>
              <a:t>It is surrounded by a </a:t>
            </a:r>
            <a:r>
              <a:rPr lang="en-US" sz="2200" b="1" dirty="0">
                <a:solidFill>
                  <a:schemeClr val="tx1">
                    <a:lumMod val="95000"/>
                    <a:lumOff val="5000"/>
                  </a:schemeClr>
                </a:solidFill>
                <a:cs typeface="Times New Roman" pitchFamily="18" charset="0"/>
              </a:rPr>
              <a:t>facial sheath </a:t>
            </a:r>
            <a:r>
              <a:rPr lang="en-US" sz="2200" dirty="0">
                <a:solidFill>
                  <a:schemeClr val="tx1">
                    <a:lumMod val="95000"/>
                    <a:lumOff val="5000"/>
                  </a:schemeClr>
                </a:solidFill>
                <a:cs typeface="Times New Roman" pitchFamily="18" charset="0"/>
              </a:rPr>
              <a:t>derived from the</a:t>
            </a:r>
          </a:p>
          <a:p>
            <a:pPr marL="0" indent="0">
              <a:lnSpc>
                <a:spcPct val="100000"/>
              </a:lnSpc>
              <a:spcBef>
                <a:spcPts val="0"/>
              </a:spcBef>
              <a:buNone/>
              <a:defRPr/>
            </a:pPr>
            <a:r>
              <a:rPr lang="en-US" sz="2200" dirty="0">
                <a:solidFill>
                  <a:schemeClr val="tx1">
                    <a:lumMod val="95000"/>
                    <a:lumOff val="5000"/>
                  </a:schemeClr>
                </a:solidFill>
                <a:cs typeface="Times New Roman" pitchFamily="18" charset="0"/>
              </a:rPr>
              <a:t>      </a:t>
            </a:r>
            <a:r>
              <a:rPr lang="en-US" sz="2200" b="1" dirty="0" err="1">
                <a:solidFill>
                  <a:schemeClr val="tx1">
                    <a:lumMod val="95000"/>
                    <a:lumOff val="5000"/>
                  </a:schemeClr>
                </a:solidFill>
                <a:cs typeface="Times New Roman" pitchFamily="18" charset="0"/>
              </a:rPr>
              <a:t>pretracheal</a:t>
            </a:r>
            <a:r>
              <a:rPr lang="en-US" sz="2200" b="1" dirty="0">
                <a:solidFill>
                  <a:schemeClr val="tx1">
                    <a:lumMod val="95000"/>
                    <a:lumOff val="5000"/>
                  </a:schemeClr>
                </a:solidFill>
                <a:cs typeface="Times New Roman" pitchFamily="18" charset="0"/>
              </a:rPr>
              <a:t> layer</a:t>
            </a:r>
            <a:r>
              <a:rPr lang="en-US" sz="2200" dirty="0">
                <a:solidFill>
                  <a:schemeClr val="tx1">
                    <a:lumMod val="95000"/>
                    <a:lumOff val="5000"/>
                  </a:schemeClr>
                </a:solidFill>
                <a:cs typeface="Times New Roman" pitchFamily="18" charset="0"/>
              </a:rPr>
              <a:t> of the </a:t>
            </a:r>
            <a:r>
              <a:rPr lang="en-US" sz="2200" b="1" dirty="0">
                <a:solidFill>
                  <a:schemeClr val="tx1">
                    <a:lumMod val="95000"/>
                    <a:lumOff val="5000"/>
                  </a:schemeClr>
                </a:solidFill>
                <a:cs typeface="Times New Roman" pitchFamily="18" charset="0"/>
              </a:rPr>
              <a:t>deep cervical</a:t>
            </a:r>
            <a:r>
              <a:rPr lang="en-US" sz="2200" dirty="0">
                <a:solidFill>
                  <a:schemeClr val="tx1">
                    <a:lumMod val="95000"/>
                    <a:lumOff val="5000"/>
                  </a:schemeClr>
                </a:solidFill>
                <a:cs typeface="Times New Roman" pitchFamily="18" charset="0"/>
              </a:rPr>
              <a:t> </a:t>
            </a:r>
            <a:r>
              <a:rPr lang="en-US" sz="2200" b="1" dirty="0">
                <a:solidFill>
                  <a:schemeClr val="tx1">
                    <a:lumMod val="95000"/>
                    <a:lumOff val="5000"/>
                  </a:schemeClr>
                </a:solidFill>
                <a:cs typeface="Times New Roman" pitchFamily="18" charset="0"/>
              </a:rPr>
              <a:t>fascia</a:t>
            </a:r>
            <a:r>
              <a:rPr lang="en-US" sz="2200" dirty="0">
                <a:solidFill>
                  <a:schemeClr val="tx1">
                    <a:lumMod val="95000"/>
                    <a:lumOff val="5000"/>
                  </a:schemeClr>
                </a:solidFill>
                <a:cs typeface="Times New Roman" pitchFamily="18" charset="0"/>
              </a:rPr>
              <a:t>, inside it there is another </a:t>
            </a:r>
            <a:r>
              <a:rPr lang="en-US" sz="2200" b="1" dirty="0">
                <a:solidFill>
                  <a:schemeClr val="tx1">
                    <a:lumMod val="95000"/>
                    <a:lumOff val="5000"/>
                  </a:schemeClr>
                </a:solidFill>
                <a:cs typeface="Times New Roman" pitchFamily="18" charset="0"/>
              </a:rPr>
              <a:t>C.T capsule</a:t>
            </a:r>
            <a:endParaRPr lang="ar-SA" sz="2200" dirty="0">
              <a:solidFill>
                <a:schemeClr val="tx1">
                  <a:lumMod val="95000"/>
                  <a:lumOff val="5000"/>
                </a:schemeClr>
              </a:solidFill>
              <a:cs typeface="Times New Roman" pitchFamily="18" charset="0"/>
            </a:endParaRPr>
          </a:p>
          <a:p>
            <a:pPr marL="360000" indent="-360000">
              <a:lnSpc>
                <a:spcPct val="100000"/>
              </a:lnSpc>
              <a:spcBef>
                <a:spcPts val="0"/>
              </a:spcBef>
              <a:buFont typeface="Courier New" panose="02070309020205020404" pitchFamily="49" charset="0"/>
              <a:buChar char="o"/>
              <a:defRPr/>
            </a:pPr>
            <a:r>
              <a:rPr lang="en-US" sz="2200" dirty="0">
                <a:solidFill>
                  <a:schemeClr val="tx1">
                    <a:lumMod val="95000"/>
                    <a:lumOff val="5000"/>
                  </a:schemeClr>
                </a:solidFill>
                <a:cs typeface="Times New Roman" pitchFamily="18" charset="0"/>
              </a:rPr>
              <a:t>So, it s </a:t>
            </a:r>
            <a:r>
              <a:rPr lang="en-US" sz="2200" b="1" dirty="0">
                <a:solidFill>
                  <a:schemeClr val="tx1">
                    <a:lumMod val="95000"/>
                    <a:lumOff val="5000"/>
                  </a:schemeClr>
                </a:solidFill>
                <a:cs typeface="Times New Roman" pitchFamily="18" charset="0"/>
              </a:rPr>
              <a:t>surrounded</a:t>
            </a:r>
            <a:r>
              <a:rPr lang="en-US" sz="2200" dirty="0">
                <a:solidFill>
                  <a:schemeClr val="tx1">
                    <a:lumMod val="95000"/>
                    <a:lumOff val="5000"/>
                  </a:schemeClr>
                </a:solidFill>
                <a:cs typeface="Times New Roman" pitchFamily="18" charset="0"/>
              </a:rPr>
              <a:t> by </a:t>
            </a:r>
            <a:r>
              <a:rPr lang="en-US" sz="2200" b="1" dirty="0">
                <a:solidFill>
                  <a:schemeClr val="tx1">
                    <a:lumMod val="95000"/>
                    <a:lumOff val="5000"/>
                  </a:schemeClr>
                </a:solidFill>
                <a:cs typeface="Times New Roman" pitchFamily="18" charset="0"/>
              </a:rPr>
              <a:t>2 membranes </a:t>
            </a:r>
          </a:p>
          <a:p>
            <a:pPr marL="360000" indent="-360000">
              <a:lnSpc>
                <a:spcPct val="100000"/>
              </a:lnSpc>
              <a:spcBef>
                <a:spcPts val="0"/>
              </a:spcBef>
              <a:buFont typeface="Courier New" panose="02070309020205020404" pitchFamily="49" charset="0"/>
              <a:buChar char="o"/>
              <a:defRPr/>
            </a:pPr>
            <a:endParaRPr lang="en-US" sz="2200" dirty="0">
              <a:solidFill>
                <a:schemeClr val="tx1">
                  <a:lumMod val="95000"/>
                  <a:lumOff val="5000"/>
                </a:schemeClr>
              </a:solidFill>
              <a:cs typeface="Times New Roman" pitchFamily="18" charset="0"/>
            </a:endParaRPr>
          </a:p>
        </p:txBody>
      </p:sp>
      <p:pic>
        <p:nvPicPr>
          <p:cNvPr id="15" name="صورة 14"/>
          <p:cNvPicPr>
            <a:picLocks noChangeAspect="1"/>
          </p:cNvPicPr>
          <p:nvPr/>
        </p:nvPicPr>
        <p:blipFill rotWithShape="1">
          <a:blip r:embed="rId4"/>
          <a:srcRect l="5089" t="2961" r="62972" b="49549"/>
          <a:stretch/>
        </p:blipFill>
        <p:spPr>
          <a:xfrm>
            <a:off x="10948833" y="871862"/>
            <a:ext cx="841070" cy="873804"/>
          </a:xfrm>
          <a:prstGeom prst="rect">
            <a:avLst/>
          </a:prstGeom>
        </p:spPr>
      </p:pic>
      <p:sp>
        <p:nvSpPr>
          <p:cNvPr id="17" name="TextBox 16">
            <a:extLst>
              <a:ext uri="{FF2B5EF4-FFF2-40B4-BE49-F238E27FC236}">
                <a16:creationId xmlns:a16="http://schemas.microsoft.com/office/drawing/2014/main" xmlns="" id="{A7B55EC2-463C-4D48-BF7F-B43FD86E1D1B}"/>
              </a:ext>
            </a:extLst>
          </p:cNvPr>
          <p:cNvSpPr txBox="1"/>
          <p:nvPr/>
        </p:nvSpPr>
        <p:spPr>
          <a:xfrm>
            <a:off x="549825" y="5702765"/>
            <a:ext cx="5147246" cy="923330"/>
          </a:xfrm>
          <a:prstGeom prst="rect">
            <a:avLst/>
          </a:prstGeom>
          <a:noFill/>
          <a:ln>
            <a:solidFill>
              <a:schemeClr val="tx1"/>
            </a:solidFill>
            <a:prstDash val="dashDot"/>
          </a:ln>
        </p:spPr>
        <p:txBody>
          <a:bodyPr wrap="square" rtlCol="1">
            <a:spAutoFit/>
          </a:bodyPr>
          <a:lstStyle/>
          <a:p>
            <a:r>
              <a:rPr lang="ar-SA" dirty="0">
                <a:solidFill>
                  <a:srgbClr val="92D050"/>
                </a:solidFill>
              </a:rPr>
              <a:t>*تقدر تعرف اذا </a:t>
            </a:r>
            <a:r>
              <a:rPr lang="ar-SA" dirty="0" err="1">
                <a:solidFill>
                  <a:srgbClr val="92D050"/>
                </a:solidFill>
              </a:rPr>
              <a:t>التيومر</a:t>
            </a:r>
            <a:r>
              <a:rPr lang="ar-SA" dirty="0">
                <a:solidFill>
                  <a:srgbClr val="92D050"/>
                </a:solidFill>
              </a:rPr>
              <a:t> داخل الغدة الدرقية او خارجها, تقول للمريض يبلع ريقه لو </a:t>
            </a:r>
            <a:r>
              <a:rPr lang="ar-SA" dirty="0" err="1">
                <a:solidFill>
                  <a:srgbClr val="92D050"/>
                </a:solidFill>
              </a:rPr>
              <a:t>التيومر</a:t>
            </a:r>
            <a:r>
              <a:rPr lang="ar-SA" dirty="0">
                <a:solidFill>
                  <a:srgbClr val="92D050"/>
                </a:solidFill>
              </a:rPr>
              <a:t> يطلع وينزل اثناء البلع معناها انه داخل الغدة ( لان </a:t>
            </a:r>
            <a:r>
              <a:rPr lang="ar-SA" dirty="0" err="1">
                <a:solidFill>
                  <a:srgbClr val="92D050"/>
                </a:solidFill>
              </a:rPr>
              <a:t>اللاينركس</a:t>
            </a:r>
            <a:r>
              <a:rPr lang="ar-SA" dirty="0">
                <a:solidFill>
                  <a:srgbClr val="92D050"/>
                </a:solidFill>
              </a:rPr>
              <a:t> يطلع وينزل اثناء البلع)</a:t>
            </a:r>
          </a:p>
        </p:txBody>
      </p:sp>
      <p:pic>
        <p:nvPicPr>
          <p:cNvPr id="1026" name="Picture 2" descr="Image result for levator glandulae thyroideae">
            <a:extLst>
              <a:ext uri="{FF2B5EF4-FFF2-40B4-BE49-F238E27FC236}">
                <a16:creationId xmlns:a16="http://schemas.microsoft.com/office/drawing/2014/main" xmlns="" id="{4E0436BC-DC5E-4160-A207-6AD4C30CBD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825" y="5427957"/>
            <a:ext cx="1704956" cy="114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2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CDC52-7715-4E0B-ABB5-2BDFE5690B08}"/>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Thyroid Gland</a:t>
            </a:r>
          </a:p>
          <a:p>
            <a:r>
              <a:rPr lang="en-US" sz="3200" b="1" dirty="0"/>
              <a:t>Relations</a:t>
            </a:r>
          </a:p>
        </p:txBody>
      </p:sp>
      <p:graphicFrame>
        <p:nvGraphicFramePr>
          <p:cNvPr id="3" name="Table 2">
            <a:extLst>
              <a:ext uri="{FF2B5EF4-FFF2-40B4-BE49-F238E27FC236}">
                <a16:creationId xmlns:a16="http://schemas.microsoft.com/office/drawing/2014/main" xmlns="" id="{C16270E7-6FED-423F-9D9C-66FD5FA41B36}"/>
              </a:ext>
            </a:extLst>
          </p:cNvPr>
          <p:cNvGraphicFramePr>
            <a:graphicFrameLocks noGrp="1"/>
          </p:cNvGraphicFramePr>
          <p:nvPr>
            <p:extLst>
              <p:ext uri="{D42A27DB-BD31-4B8C-83A1-F6EECF244321}">
                <p14:modId xmlns:p14="http://schemas.microsoft.com/office/powerpoint/2010/main" val="4142155406"/>
              </p:ext>
            </p:extLst>
          </p:nvPr>
        </p:nvGraphicFramePr>
        <p:xfrm>
          <a:off x="738647" y="1465006"/>
          <a:ext cx="10616181" cy="4419600"/>
        </p:xfrm>
        <a:graphic>
          <a:graphicData uri="http://schemas.openxmlformats.org/drawingml/2006/table">
            <a:tbl>
              <a:tblPr firstRow="1" bandRow="1">
                <a:tableStyleId>{5940675A-B579-460E-94D1-54222C63F5DA}</a:tableStyleId>
              </a:tblPr>
              <a:tblGrid>
                <a:gridCol w="3320006">
                  <a:extLst>
                    <a:ext uri="{9D8B030D-6E8A-4147-A177-3AD203B41FA5}">
                      <a16:colId xmlns:a16="http://schemas.microsoft.com/office/drawing/2014/main" xmlns="" val="2913223862"/>
                    </a:ext>
                  </a:extLst>
                </a:gridCol>
                <a:gridCol w="2598822">
                  <a:extLst>
                    <a:ext uri="{9D8B030D-6E8A-4147-A177-3AD203B41FA5}">
                      <a16:colId xmlns:a16="http://schemas.microsoft.com/office/drawing/2014/main" xmlns="" val="1557667245"/>
                    </a:ext>
                  </a:extLst>
                </a:gridCol>
                <a:gridCol w="1507958">
                  <a:extLst>
                    <a:ext uri="{9D8B030D-6E8A-4147-A177-3AD203B41FA5}">
                      <a16:colId xmlns:a16="http://schemas.microsoft.com/office/drawing/2014/main" xmlns="" val="3428053026"/>
                    </a:ext>
                  </a:extLst>
                </a:gridCol>
                <a:gridCol w="3189395">
                  <a:extLst>
                    <a:ext uri="{9D8B030D-6E8A-4147-A177-3AD203B41FA5}">
                      <a16:colId xmlns:a16="http://schemas.microsoft.com/office/drawing/2014/main" xmlns="" val="3274275239"/>
                    </a:ext>
                  </a:extLst>
                </a:gridCol>
              </a:tblGrid>
              <a:tr h="0">
                <a:tc>
                  <a:txBody>
                    <a:bodyPr/>
                    <a:lstStyle/>
                    <a:p>
                      <a:pPr marL="0" indent="0" algn="ctr" rtl="0">
                        <a:buFont typeface="Arial" panose="020B0604020202020204" pitchFamily="34" charset="0"/>
                        <a:buNone/>
                        <a:tabLst>
                          <a:tab pos="447675" algn="l"/>
                        </a:tabLst>
                      </a:pPr>
                      <a:r>
                        <a:rPr lang="en-US" sz="2000" b="1" u="none" kern="1200" baseline="0" dirty="0">
                          <a:solidFill>
                            <a:schemeClr val="tx1"/>
                          </a:solidFill>
                          <a:uFill>
                            <a:solidFill>
                              <a:srgbClr val="FF0000"/>
                            </a:solidFill>
                          </a:uFill>
                          <a:latin typeface="+mn-lt"/>
                          <a:ea typeface="+mn-ea"/>
                          <a:cs typeface="+mn-cs"/>
                        </a:rPr>
                        <a:t>Anterolaterally</a:t>
                      </a:r>
                    </a:p>
                  </a:txBody>
                  <a:tcPr anchor="ctr">
                    <a:solidFill>
                      <a:srgbClr val="CCA67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u="none" kern="1200" dirty="0">
                          <a:solidFill>
                            <a:schemeClr val="tx1"/>
                          </a:solidFill>
                          <a:latin typeface="+mn-lt"/>
                          <a:ea typeface="+mn-ea"/>
                          <a:cs typeface="+mn-cs"/>
                        </a:rPr>
                        <a:t>Posteriorly</a:t>
                      </a:r>
                      <a:endParaRPr lang="en-US" sz="2000" b="1" u="none" baseline="0" dirty="0">
                        <a:solidFill>
                          <a:schemeClr val="tx1"/>
                        </a:solidFill>
                        <a:uFill>
                          <a:solidFill>
                            <a:srgbClr val="00B0F0"/>
                          </a:solidFill>
                        </a:uFill>
                        <a:latin typeface="+mn-lt"/>
                      </a:endParaRPr>
                    </a:p>
                  </a:txBody>
                  <a:tcPr anchor="ctr">
                    <a:solidFill>
                      <a:srgbClr val="CCA67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u="none" kern="1200" dirty="0">
                          <a:solidFill>
                            <a:schemeClr val="tx1"/>
                          </a:solidFill>
                          <a:latin typeface="+mn-lt"/>
                          <a:ea typeface="+mn-ea"/>
                          <a:cs typeface="+mn-cs"/>
                        </a:rPr>
                        <a:t>Medially</a:t>
                      </a:r>
                      <a:endParaRPr lang="en-US" sz="2000" b="1" u="none" baseline="0" dirty="0">
                        <a:solidFill>
                          <a:schemeClr val="tx1"/>
                        </a:solidFill>
                        <a:uFill>
                          <a:solidFill>
                            <a:srgbClr val="00B0F0"/>
                          </a:solidFill>
                        </a:uFill>
                        <a:latin typeface="+mn-lt"/>
                      </a:endParaRPr>
                    </a:p>
                  </a:txBody>
                  <a:tcPr anchor="ctr">
                    <a:solidFill>
                      <a:srgbClr val="CCA677"/>
                    </a:solidFill>
                  </a:tcPr>
                </a:tc>
                <a:tc hMerge="1">
                  <a:txBody>
                    <a:bodyPr/>
                    <a:lstStyle/>
                    <a:p>
                      <a:endParaRPr lang="en-US"/>
                    </a:p>
                  </a:txBody>
                  <a:tcPr/>
                </a:tc>
                <a:extLst>
                  <a:ext uri="{0D108BD9-81ED-4DB2-BD59-A6C34878D82A}">
                    <a16:rowId xmlns:a16="http://schemas.microsoft.com/office/drawing/2014/main" xmlns="" val="3202888962"/>
                  </a:ext>
                </a:extLst>
              </a:tr>
              <a:tr h="174119">
                <a:tc rowSpan="2">
                  <a:txBody>
                    <a:bodyPr/>
                    <a:lstStyle/>
                    <a:p>
                      <a:pPr marL="0" indent="0" algn="l" rtl="0">
                        <a:buFont typeface="+mj-lt"/>
                        <a:buNone/>
                        <a:tabLst>
                          <a:tab pos="447675" algn="l"/>
                        </a:tabLst>
                      </a:pPr>
                      <a:r>
                        <a:rPr lang="en-US" sz="2000" b="0" u="none" kern="1200" dirty="0">
                          <a:solidFill>
                            <a:srgbClr val="FF0000"/>
                          </a:solidFill>
                          <a:latin typeface="+mn-lt"/>
                          <a:ea typeface="+mn-ea"/>
                          <a:cs typeface="+mn-cs"/>
                        </a:rPr>
                        <a:t>4s</a:t>
                      </a:r>
                    </a:p>
                    <a:p>
                      <a:pPr marL="0" indent="-144000" algn="l" rtl="0">
                        <a:buFont typeface="+mj-lt"/>
                        <a:buAutoNum type="arabicPeriod"/>
                        <a:tabLst>
                          <a:tab pos="447675" algn="l"/>
                        </a:tabLst>
                      </a:pPr>
                      <a:r>
                        <a:rPr lang="en-US" sz="2000" b="0" u="none" kern="1200" dirty="0">
                          <a:solidFill>
                            <a:schemeClr val="tx1"/>
                          </a:solidFill>
                          <a:latin typeface="+mn-lt"/>
                          <a:ea typeface="+mn-ea"/>
                          <a:cs typeface="+mn-cs"/>
                        </a:rPr>
                        <a:t> </a:t>
                      </a:r>
                      <a:r>
                        <a:rPr lang="en-US" sz="2000" b="0" u="none" kern="1200" dirty="0">
                          <a:solidFill>
                            <a:srgbClr val="FF0000"/>
                          </a:solidFill>
                          <a:latin typeface="+mn-lt"/>
                          <a:ea typeface="+mn-ea"/>
                          <a:cs typeface="+mn-cs"/>
                        </a:rPr>
                        <a:t>S</a:t>
                      </a:r>
                      <a:r>
                        <a:rPr lang="en-US" sz="2000" b="0" u="none" kern="1200" dirty="0">
                          <a:solidFill>
                            <a:schemeClr val="tx1"/>
                          </a:solidFill>
                          <a:latin typeface="+mn-lt"/>
                          <a:ea typeface="+mn-ea"/>
                          <a:cs typeface="+mn-cs"/>
                        </a:rPr>
                        <a:t>ternothyroid</a:t>
                      </a:r>
                    </a:p>
                    <a:p>
                      <a:pPr marL="0" indent="-144000" algn="l" rtl="0">
                        <a:buFont typeface="+mj-lt"/>
                        <a:buAutoNum type="arabicPeriod"/>
                        <a:tabLst>
                          <a:tab pos="447675" algn="l"/>
                        </a:tabLst>
                      </a:pPr>
                      <a:r>
                        <a:rPr lang="en-US" sz="2000" b="0" u="none" kern="1200" dirty="0">
                          <a:solidFill>
                            <a:schemeClr val="tx1"/>
                          </a:solidFill>
                          <a:latin typeface="+mn-lt"/>
                          <a:ea typeface="+mn-ea"/>
                          <a:cs typeface="+mn-cs"/>
                        </a:rPr>
                        <a:t> </a:t>
                      </a:r>
                      <a:r>
                        <a:rPr lang="en-US" sz="2000" b="0" u="none" kern="1200" dirty="0">
                          <a:solidFill>
                            <a:srgbClr val="FF0000"/>
                          </a:solidFill>
                          <a:latin typeface="+mn-lt"/>
                          <a:ea typeface="+mn-ea"/>
                          <a:cs typeface="+mn-cs"/>
                        </a:rPr>
                        <a:t>S</a:t>
                      </a:r>
                      <a:r>
                        <a:rPr lang="en-US" sz="2000" b="0" u="none" kern="1200" dirty="0">
                          <a:solidFill>
                            <a:schemeClr val="tx1"/>
                          </a:solidFill>
                          <a:latin typeface="+mn-lt"/>
                          <a:ea typeface="+mn-ea"/>
                          <a:cs typeface="+mn-cs"/>
                        </a:rPr>
                        <a:t>ternohyoid</a:t>
                      </a:r>
                    </a:p>
                    <a:p>
                      <a:pPr marL="0" indent="-144000" algn="l" rtl="0">
                        <a:buFont typeface="+mj-lt"/>
                        <a:buAutoNum type="arabicPeriod"/>
                        <a:tabLst>
                          <a:tab pos="447675" algn="l"/>
                        </a:tabLst>
                      </a:pPr>
                      <a:r>
                        <a:rPr lang="en-US" sz="2000" b="0" u="none" kern="1200" dirty="0">
                          <a:solidFill>
                            <a:schemeClr val="tx1"/>
                          </a:solidFill>
                          <a:latin typeface="+mn-lt"/>
                          <a:ea typeface="+mn-ea"/>
                          <a:cs typeface="+mn-cs"/>
                        </a:rPr>
                        <a:t> </a:t>
                      </a:r>
                      <a:r>
                        <a:rPr lang="en-US" sz="2000" b="0" u="none" kern="1200" dirty="0">
                          <a:solidFill>
                            <a:srgbClr val="FF0000"/>
                          </a:solidFill>
                          <a:latin typeface="+mn-lt"/>
                          <a:ea typeface="+mn-ea"/>
                          <a:cs typeface="+mn-cs"/>
                        </a:rPr>
                        <a:t>S</a:t>
                      </a:r>
                      <a:r>
                        <a:rPr lang="en-US" sz="2000" b="0" u="none" kern="1200" dirty="0">
                          <a:solidFill>
                            <a:schemeClr val="tx1"/>
                          </a:solidFill>
                          <a:latin typeface="+mn-lt"/>
                          <a:ea typeface="+mn-ea"/>
                          <a:cs typeface="+mn-cs"/>
                        </a:rPr>
                        <a:t>uperior belly                      of omohyoid* </a:t>
                      </a:r>
                    </a:p>
                    <a:p>
                      <a:pPr marL="0" indent="-144000" algn="l" rtl="0">
                        <a:buFont typeface="+mj-lt"/>
                        <a:buAutoNum type="arabicPeriod"/>
                        <a:tabLst>
                          <a:tab pos="447675" algn="l"/>
                        </a:tabLst>
                      </a:pPr>
                      <a:r>
                        <a:rPr lang="en-US" sz="2000" b="0" u="none" kern="1200" dirty="0">
                          <a:solidFill>
                            <a:schemeClr val="tx1"/>
                          </a:solidFill>
                          <a:latin typeface="+mn-lt"/>
                          <a:ea typeface="+mn-ea"/>
                          <a:cs typeface="+mn-cs"/>
                        </a:rPr>
                        <a:t> </a:t>
                      </a:r>
                      <a:r>
                        <a:rPr lang="en-US" sz="2000" b="0" u="none" kern="1200" dirty="0">
                          <a:solidFill>
                            <a:srgbClr val="FF0000"/>
                          </a:solidFill>
                          <a:latin typeface="+mn-lt"/>
                          <a:ea typeface="+mn-ea"/>
                          <a:cs typeface="+mn-cs"/>
                        </a:rPr>
                        <a:t>S</a:t>
                      </a:r>
                      <a:r>
                        <a:rPr lang="en-US" sz="2000" b="0" u="none" kern="1200" dirty="0">
                          <a:solidFill>
                            <a:schemeClr val="tx1"/>
                          </a:solidFill>
                          <a:latin typeface="+mn-lt"/>
                          <a:ea typeface="+mn-ea"/>
                          <a:cs typeface="+mn-cs"/>
                        </a:rPr>
                        <a:t>ternomastoid </a:t>
                      </a:r>
                      <a:r>
                        <a:rPr lang="en-US" sz="1200" b="0" u="none" kern="1200" dirty="0">
                          <a:solidFill>
                            <a:srgbClr val="74B230"/>
                          </a:solidFill>
                          <a:latin typeface="+mn-lt"/>
                          <a:ea typeface="+mn-ea"/>
                          <a:cs typeface="+mn-cs"/>
                        </a:rPr>
                        <a:t>(most superficial)</a:t>
                      </a:r>
                    </a:p>
                  </a:txBody>
                  <a:tcPr anchor="c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000" u="none" baseline="0" dirty="0">
                          <a:solidFill>
                            <a:schemeClr val="tx1"/>
                          </a:solidFill>
                          <a:uFill>
                            <a:solidFill>
                              <a:schemeClr val="accent2"/>
                            </a:solidFill>
                          </a:uFill>
                          <a:latin typeface="+mn-lt"/>
                        </a:rPr>
                        <a:t>Carotid sheath &amp; its contents </a:t>
                      </a:r>
                      <a:r>
                        <a:rPr lang="en-US" altLang="en-US" sz="1400" u="none" baseline="0" dirty="0">
                          <a:solidFill>
                            <a:schemeClr val="bg1">
                              <a:lumMod val="65000"/>
                            </a:schemeClr>
                          </a:solidFill>
                          <a:uFill>
                            <a:solidFill>
                              <a:schemeClr val="accent2"/>
                            </a:solidFill>
                          </a:uFill>
                          <a:latin typeface="+mn-lt"/>
                        </a:rPr>
                        <a:t>(common carotid artery, Internal carotid artery, internal jugular vein and </a:t>
                      </a:r>
                      <a:r>
                        <a:rPr lang="en-US" altLang="en-US" sz="1400" u="none" baseline="0" dirty="0" err="1">
                          <a:solidFill>
                            <a:schemeClr val="bg1">
                              <a:lumMod val="65000"/>
                            </a:schemeClr>
                          </a:solidFill>
                          <a:uFill>
                            <a:solidFill>
                              <a:schemeClr val="accent2"/>
                            </a:solidFill>
                          </a:uFill>
                          <a:latin typeface="+mn-lt"/>
                        </a:rPr>
                        <a:t>vagus</a:t>
                      </a:r>
                      <a:r>
                        <a:rPr lang="en-US" altLang="en-US" sz="1400" u="none" baseline="0" dirty="0">
                          <a:solidFill>
                            <a:schemeClr val="bg1">
                              <a:lumMod val="65000"/>
                            </a:schemeClr>
                          </a:solidFill>
                          <a:uFill>
                            <a:solidFill>
                              <a:schemeClr val="accent2"/>
                            </a:solidFill>
                          </a:uFill>
                          <a:latin typeface="+mn-lt"/>
                        </a:rPr>
                        <a:t> nerve)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000" b="1" i="0" u="none" baseline="0" dirty="0">
                          <a:solidFill>
                            <a:schemeClr val="tx1"/>
                          </a:solidFill>
                          <a:uFill>
                            <a:solidFill>
                              <a:schemeClr val="accent2"/>
                            </a:solidFill>
                          </a:uFill>
                          <a:latin typeface="+mn-lt"/>
                        </a:rPr>
                        <a:t>Above</a:t>
                      </a:r>
                    </a:p>
                  </a:txBody>
                  <a:tcPr anchor="ctr">
                    <a:solidFill>
                      <a:srgbClr val="E3CDB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000" b="1" i="0" u="none" baseline="0" dirty="0">
                          <a:solidFill>
                            <a:schemeClr val="tx1"/>
                          </a:solidFill>
                          <a:uFill>
                            <a:solidFill>
                              <a:schemeClr val="accent2"/>
                            </a:solidFill>
                          </a:uFill>
                          <a:latin typeface="+mn-lt"/>
                        </a:rPr>
                        <a:t>Below</a:t>
                      </a:r>
                    </a:p>
                  </a:txBody>
                  <a:tcPr anchor="ctr">
                    <a:solidFill>
                      <a:srgbClr val="E3CDB3"/>
                    </a:solidFill>
                  </a:tcPr>
                </a:tc>
                <a:extLst>
                  <a:ext uri="{0D108BD9-81ED-4DB2-BD59-A6C34878D82A}">
                    <a16:rowId xmlns:a16="http://schemas.microsoft.com/office/drawing/2014/main" xmlns="" val="3157371605"/>
                  </a:ext>
                </a:extLst>
              </a:tr>
              <a:tr h="570359">
                <a:tc vMerge="1">
                  <a:txBody>
                    <a:bodyPr/>
                    <a:lstStyle/>
                    <a:p>
                      <a:pPr marL="0" indent="0" algn="ctr" rtl="0">
                        <a:buFont typeface="Arial" panose="020B0604020202020204" pitchFamily="34" charset="0"/>
                        <a:buNone/>
                        <a:tabLst>
                          <a:tab pos="447675" algn="l"/>
                        </a:tabLst>
                      </a:pPr>
                      <a:endParaRPr lang="en-US" sz="2000" b="1" u="none" kern="1200" dirty="0">
                        <a:solidFill>
                          <a:schemeClr val="tx1"/>
                        </a:solidFill>
                        <a:latin typeface="+mn-lt"/>
                        <a:ea typeface="+mn-ea"/>
                        <a:cs typeface="+mn-cs"/>
                      </a:endParaRPr>
                    </a:p>
                  </a:txBody>
                  <a:tcPr anchor="ctr">
                    <a:solidFill>
                      <a:srgbClr val="CCA677"/>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900" b="1" u="none" baseline="0" dirty="0">
                        <a:solidFill>
                          <a:schemeClr val="tx1"/>
                        </a:solidFill>
                        <a:uFill>
                          <a:solidFill>
                            <a:srgbClr val="FF66CC"/>
                          </a:solidFill>
                        </a:uFill>
                        <a:latin typeface="+mn-lt"/>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2000" b="0" i="0" u="none" baseline="0" dirty="0">
                          <a:solidFill>
                            <a:schemeClr val="tx1"/>
                          </a:solidFill>
                          <a:uFill>
                            <a:solidFill>
                              <a:srgbClr val="FF66CC"/>
                            </a:solidFill>
                          </a:uFill>
                          <a:latin typeface="+mn-lt"/>
                        </a:rPr>
                        <a:t>Larynx</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2000" b="0" i="0" u="none" baseline="0" dirty="0">
                          <a:solidFill>
                            <a:schemeClr val="tx1"/>
                          </a:solidFill>
                          <a:uFill>
                            <a:solidFill>
                              <a:srgbClr val="FF66CC"/>
                            </a:solidFill>
                          </a:uFill>
                          <a:latin typeface="+mn-lt"/>
                        </a:rPr>
                        <a:t>Pharynx</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2000" b="0" i="0" u="none" baseline="0" dirty="0">
                          <a:solidFill>
                            <a:schemeClr val="tx1"/>
                          </a:solidFill>
                          <a:uFill>
                            <a:solidFill>
                              <a:srgbClr val="FF66CC"/>
                            </a:solidFill>
                          </a:uFill>
                          <a:latin typeface="+mn-lt"/>
                        </a:rPr>
                        <a:t> Trachea</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2000" b="0" i="0" u="none" baseline="0" dirty="0">
                          <a:solidFill>
                            <a:schemeClr val="tx1"/>
                          </a:solidFill>
                          <a:uFill>
                            <a:solidFill>
                              <a:srgbClr val="FF66CC"/>
                            </a:solidFill>
                          </a:uFill>
                          <a:latin typeface="+mn-lt"/>
                        </a:rPr>
                        <a:t> Esophagus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2000" b="0" i="0" u="none" baseline="0" dirty="0">
                          <a:solidFill>
                            <a:schemeClr val="tx1"/>
                          </a:solidFill>
                          <a:uFill>
                            <a:solidFill>
                              <a:srgbClr val="FF66CC"/>
                            </a:solidFill>
                          </a:uFill>
                          <a:latin typeface="+mn-lt"/>
                        </a:rPr>
                        <a:t> Recurrent laryngeal nerve in between</a:t>
                      </a:r>
                      <a:r>
                        <a:rPr lang="en-US" altLang="en-US" sz="1400" b="0" i="0" u="none" baseline="0" dirty="0">
                          <a:solidFill>
                            <a:srgbClr val="74B230"/>
                          </a:solidFill>
                          <a:uFill>
                            <a:solidFill>
                              <a:srgbClr val="FF66CC"/>
                            </a:solidFill>
                          </a:uFill>
                          <a:latin typeface="+mn-lt"/>
                        </a:rPr>
                        <a:t> trachea and esophagus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2000" b="0" i="0" u="none" baseline="0" dirty="0">
                          <a:solidFill>
                            <a:schemeClr val="tx1"/>
                          </a:solidFill>
                          <a:uFill>
                            <a:solidFill>
                              <a:srgbClr val="FF66CC"/>
                            </a:solidFill>
                          </a:uFill>
                          <a:latin typeface="+mn-lt"/>
                        </a:rPr>
                        <a:t> Cricothyroid  muscle</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2000" b="0" i="0" u="none" baseline="0" dirty="0">
                          <a:solidFill>
                            <a:schemeClr val="tx1"/>
                          </a:solidFill>
                          <a:uFill>
                            <a:solidFill>
                              <a:srgbClr val="FF66CC"/>
                            </a:solidFill>
                          </a:uFill>
                          <a:latin typeface="+mn-lt"/>
                        </a:rPr>
                        <a:t> External laryngeal nerve</a:t>
                      </a:r>
                    </a:p>
                  </a:txBody>
                  <a:tcPr anchor="ctr">
                    <a:noFill/>
                  </a:tcPr>
                </a:tc>
                <a:extLst>
                  <a:ext uri="{0D108BD9-81ED-4DB2-BD59-A6C34878D82A}">
                    <a16:rowId xmlns:a16="http://schemas.microsoft.com/office/drawing/2014/main" xmlns="" val="1546036938"/>
                  </a:ext>
                </a:extLst>
              </a:tr>
              <a:tr h="181640">
                <a:tc gridSpan="4">
                  <a:txBody>
                    <a:bodyPr/>
                    <a:lstStyle/>
                    <a:p>
                      <a:pPr marL="0" indent="0" algn="ctr" rtl="0">
                        <a:buFont typeface="+mj-lt"/>
                        <a:buNone/>
                        <a:tabLst>
                          <a:tab pos="447675" algn="l"/>
                        </a:tabLst>
                      </a:pPr>
                      <a:r>
                        <a:rPr lang="en-US" sz="2000" b="1" u="none" kern="1200" dirty="0">
                          <a:solidFill>
                            <a:schemeClr val="tx1"/>
                          </a:solidFill>
                          <a:latin typeface="+mn-lt"/>
                          <a:ea typeface="+mn-ea"/>
                          <a:cs typeface="+mn-cs"/>
                        </a:rPr>
                        <a:t>Rounded posterior border </a:t>
                      </a:r>
                    </a:p>
                  </a:txBody>
                  <a:tcPr anchor="ctr">
                    <a:solidFill>
                      <a:srgbClr val="CCA677"/>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900" u="none" baseline="0" dirty="0">
                        <a:solidFill>
                          <a:schemeClr val="tx1"/>
                        </a:solidFill>
                        <a:uFill>
                          <a:solidFill>
                            <a:schemeClr val="accent2"/>
                          </a:solidFill>
                        </a:uFill>
                        <a:latin typeface="+mn-lt"/>
                      </a:endParaRPr>
                    </a:p>
                  </a:txBody>
                  <a:tcPr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en-US" sz="1900" b="0" i="0" u="none" baseline="0" dirty="0">
                        <a:solidFill>
                          <a:schemeClr val="tx1"/>
                        </a:solidFill>
                        <a:uFill>
                          <a:solidFill>
                            <a:srgbClr val="FF66CC"/>
                          </a:solidFill>
                        </a:uFill>
                        <a:latin typeface="+mn-lt"/>
                      </a:endParaRPr>
                    </a:p>
                  </a:txBody>
                  <a:tcPr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en-US" sz="1900" b="0" i="0" u="none" baseline="0" dirty="0">
                        <a:solidFill>
                          <a:schemeClr val="tx1"/>
                        </a:solidFill>
                        <a:uFill>
                          <a:solidFill>
                            <a:srgbClr val="FF66CC"/>
                          </a:solidFill>
                        </a:uFill>
                        <a:latin typeface="+mn-lt"/>
                      </a:endParaRPr>
                    </a:p>
                  </a:txBody>
                  <a:tcPr anchor="ctr">
                    <a:noFill/>
                  </a:tcPr>
                </a:tc>
                <a:extLst>
                  <a:ext uri="{0D108BD9-81ED-4DB2-BD59-A6C34878D82A}">
                    <a16:rowId xmlns:a16="http://schemas.microsoft.com/office/drawing/2014/main" xmlns="" val="3941753827"/>
                  </a:ext>
                </a:extLst>
              </a:tr>
              <a:tr h="570359">
                <a:tc gridSpan="4">
                  <a:txBody>
                    <a:bodyPr/>
                    <a:lstStyle/>
                    <a:p>
                      <a:pPr marL="0" indent="0" algn="l" rtl="0">
                        <a:buFont typeface="+mj-lt"/>
                        <a:buAutoNum type="arabicPeriod"/>
                        <a:tabLst>
                          <a:tab pos="447675" algn="l"/>
                        </a:tabLst>
                      </a:pPr>
                      <a:r>
                        <a:rPr lang="en-US" sz="2000" b="0" u="none" kern="1200" dirty="0">
                          <a:solidFill>
                            <a:schemeClr val="tx1"/>
                          </a:solidFill>
                          <a:latin typeface="+mn-lt"/>
                          <a:ea typeface="+mn-ea"/>
                          <a:cs typeface="+mn-cs"/>
                        </a:rPr>
                        <a:t> Superior parathyroid glands</a:t>
                      </a:r>
                    </a:p>
                    <a:p>
                      <a:pPr marL="0" indent="0" algn="l" rtl="0">
                        <a:buFont typeface="+mj-lt"/>
                        <a:buAutoNum type="arabicPeriod"/>
                        <a:tabLst>
                          <a:tab pos="447675" algn="l"/>
                        </a:tabLst>
                      </a:pPr>
                      <a:r>
                        <a:rPr lang="en-US" sz="2000" b="0" u="none" kern="1200" dirty="0">
                          <a:solidFill>
                            <a:schemeClr val="tx1"/>
                          </a:solidFill>
                          <a:latin typeface="+mn-lt"/>
                          <a:ea typeface="+mn-ea"/>
                          <a:cs typeface="+mn-cs"/>
                        </a:rPr>
                        <a:t> Anastomosis between superior thyroid arteries</a:t>
                      </a:r>
                    </a:p>
                    <a:p>
                      <a:pPr marL="0" indent="0" algn="l" rtl="0">
                        <a:buFont typeface="+mj-lt"/>
                        <a:buAutoNum type="arabicPeriod"/>
                        <a:tabLst>
                          <a:tab pos="447675" algn="l"/>
                        </a:tabLst>
                      </a:pPr>
                      <a:r>
                        <a:rPr lang="en-US" sz="2000" b="0" u="none" kern="1200" dirty="0">
                          <a:solidFill>
                            <a:schemeClr val="tx1"/>
                          </a:solidFill>
                          <a:latin typeface="+mn-lt"/>
                          <a:ea typeface="+mn-ea"/>
                          <a:cs typeface="+mn-cs"/>
                        </a:rPr>
                        <a:t> Inferior parathyroid glands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tab pos="447675" algn="l"/>
                        </a:tabLst>
                        <a:defRPr/>
                      </a:pPr>
                      <a:r>
                        <a:rPr lang="en-US" sz="2000" b="0" u="none" kern="1200" dirty="0">
                          <a:solidFill>
                            <a:schemeClr val="tx1"/>
                          </a:solidFill>
                          <a:latin typeface="+mn-lt"/>
                          <a:ea typeface="+mn-ea"/>
                          <a:cs typeface="+mn-cs"/>
                        </a:rPr>
                        <a:t> Anastomosis between inferior thyroid arteries</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900" u="none" baseline="0" dirty="0">
                        <a:solidFill>
                          <a:schemeClr val="tx1"/>
                        </a:solidFill>
                        <a:uFill>
                          <a:solidFill>
                            <a:schemeClr val="accent2"/>
                          </a:solidFill>
                        </a:uFill>
                        <a:latin typeface="+mn-lt"/>
                      </a:endParaRPr>
                    </a:p>
                  </a:txBody>
                  <a:tcPr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en-US" sz="1900" b="0" i="0" u="none" baseline="0" dirty="0">
                        <a:solidFill>
                          <a:schemeClr val="tx1"/>
                        </a:solidFill>
                        <a:uFill>
                          <a:solidFill>
                            <a:srgbClr val="FF66CC"/>
                          </a:solidFill>
                        </a:uFill>
                        <a:latin typeface="+mn-lt"/>
                      </a:endParaRPr>
                    </a:p>
                  </a:txBody>
                  <a:tcPr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en-US" sz="1900" b="0" i="0" u="none" baseline="0" dirty="0">
                        <a:solidFill>
                          <a:schemeClr val="tx1"/>
                        </a:solidFill>
                        <a:uFill>
                          <a:solidFill>
                            <a:srgbClr val="FF66CC"/>
                          </a:solidFill>
                        </a:uFill>
                        <a:latin typeface="+mn-lt"/>
                      </a:endParaRPr>
                    </a:p>
                  </a:txBody>
                  <a:tcPr anchor="ctr">
                    <a:noFill/>
                  </a:tcPr>
                </a:tc>
                <a:extLst>
                  <a:ext uri="{0D108BD9-81ED-4DB2-BD59-A6C34878D82A}">
                    <a16:rowId xmlns:a16="http://schemas.microsoft.com/office/drawing/2014/main" xmlns="" val="589361408"/>
                  </a:ext>
                </a:extLst>
              </a:tr>
            </a:tbl>
          </a:graphicData>
        </a:graphic>
      </p:graphicFrame>
      <p:grpSp>
        <p:nvGrpSpPr>
          <p:cNvPr id="4" name="Group 9">
            <a:extLst>
              <a:ext uri="{FF2B5EF4-FFF2-40B4-BE49-F238E27FC236}">
                <a16:creationId xmlns:a16="http://schemas.microsoft.com/office/drawing/2014/main" xmlns="" id="{0C67A479-FBC6-4ADD-8BF5-015C20EA4A75}"/>
              </a:ext>
            </a:extLst>
          </p:cNvPr>
          <p:cNvGrpSpPr/>
          <p:nvPr/>
        </p:nvGrpSpPr>
        <p:grpSpPr>
          <a:xfrm>
            <a:off x="11246940" y="730970"/>
            <a:ext cx="682625" cy="750357"/>
            <a:chOff x="6597319" y="353560"/>
            <a:chExt cx="682625" cy="750357"/>
          </a:xfrm>
        </p:grpSpPr>
        <p:pic>
          <p:nvPicPr>
            <p:cNvPr id="5" name="Picture 2" descr="Image result for youtube">
              <a:hlinkClick r:id="rId2"/>
              <a:extLst>
                <a:ext uri="{FF2B5EF4-FFF2-40B4-BE49-F238E27FC236}">
                  <a16:creationId xmlns:a16="http://schemas.microsoft.com/office/drawing/2014/main" xmlns="" id="{B36C7440-D0F2-4C1E-A40E-EEC3870F1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2">
              <a:extLst>
                <a:ext uri="{FF2B5EF4-FFF2-40B4-BE49-F238E27FC236}">
                  <a16:creationId xmlns:a16="http://schemas.microsoft.com/office/drawing/2014/main" xmlns="" id="{1971A42D-67E8-40C7-B970-37AC0AB5F77B}"/>
                </a:ext>
              </a:extLst>
            </p:cNvPr>
            <p:cNvSpPr txBox="1"/>
            <p:nvPr/>
          </p:nvSpPr>
          <p:spPr>
            <a:xfrm>
              <a:off x="6604628" y="796140"/>
              <a:ext cx="598241" cy="307777"/>
            </a:xfrm>
            <a:prstGeom prst="rect">
              <a:avLst/>
            </a:prstGeom>
            <a:noFill/>
          </p:spPr>
          <p:txBody>
            <a:bodyPr wrap="none" rtlCol="0">
              <a:spAutoFit/>
            </a:bodyPr>
            <a:lstStyle/>
            <a:p>
              <a:r>
                <a:rPr lang="en-US" dirty="0">
                  <a:solidFill>
                    <a:schemeClr val="accent6">
                      <a:lumMod val="75000"/>
                    </a:schemeClr>
                  </a:solidFill>
                  <a:latin typeface="+mn-lt"/>
                </a:rPr>
                <a:t>02:05</a:t>
              </a:r>
              <a:endParaRPr lang="en-GB" dirty="0">
                <a:solidFill>
                  <a:schemeClr val="accent6">
                    <a:lumMod val="75000"/>
                  </a:schemeClr>
                </a:solidFill>
                <a:latin typeface="+mn-lt"/>
              </a:endParaRPr>
            </a:p>
          </p:txBody>
        </p:sp>
      </p:grpSp>
      <p:pic>
        <p:nvPicPr>
          <p:cNvPr id="7" name="Picture 6" descr="E:\dad\Student Gray\8. Head and neck\F66122-008-f158.jpg">
            <a:extLst>
              <a:ext uri="{FF2B5EF4-FFF2-40B4-BE49-F238E27FC236}">
                <a16:creationId xmlns:a16="http://schemas.microsoft.com/office/drawing/2014/main" xmlns="" id="{C8DF8F0F-927D-4639-93A6-278F27B19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764"/>
          <a:stretch>
            <a:fillRect/>
          </a:stretch>
        </p:blipFill>
        <p:spPr bwMode="auto">
          <a:xfrm>
            <a:off x="2735801" y="2119451"/>
            <a:ext cx="1232517" cy="13095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4C067D12-D50D-451B-B99C-5FF5D5CF35BF}"/>
              </a:ext>
            </a:extLst>
          </p:cNvPr>
          <p:cNvSpPr txBox="1"/>
          <p:nvPr/>
        </p:nvSpPr>
        <p:spPr>
          <a:xfrm>
            <a:off x="6945031" y="146194"/>
            <a:ext cx="3626593" cy="1169551"/>
          </a:xfrm>
          <a:prstGeom prst="rect">
            <a:avLst/>
          </a:prstGeom>
          <a:noFill/>
          <a:ln>
            <a:solidFill>
              <a:schemeClr val="tx1"/>
            </a:solidFill>
            <a:prstDash val="lgDash"/>
          </a:ln>
        </p:spPr>
        <p:txBody>
          <a:bodyPr wrap="square" rtlCol="1">
            <a:spAutoFit/>
          </a:bodyPr>
          <a:lstStyle/>
          <a:p>
            <a:r>
              <a:rPr lang="en-US" sz="1400" dirty="0">
                <a:solidFill>
                  <a:srgbClr val="92D050"/>
                </a:solidFill>
              </a:rPr>
              <a:t>Omohyoid &gt; the prefix “</a:t>
            </a:r>
            <a:r>
              <a:rPr lang="en-US" sz="1400" dirty="0" err="1">
                <a:solidFill>
                  <a:srgbClr val="92D050"/>
                </a:solidFill>
              </a:rPr>
              <a:t>omo</a:t>
            </a:r>
            <a:r>
              <a:rPr lang="en-US" sz="1400" dirty="0">
                <a:solidFill>
                  <a:srgbClr val="92D050"/>
                </a:solidFill>
              </a:rPr>
              <a:t>” means shoulder </a:t>
            </a:r>
          </a:p>
          <a:p>
            <a:r>
              <a:rPr lang="en-US" sz="1400" dirty="0">
                <a:solidFill>
                  <a:srgbClr val="92D050"/>
                </a:solidFill>
              </a:rPr>
              <a:t>*There are:</a:t>
            </a:r>
          </a:p>
          <a:p>
            <a:r>
              <a:rPr lang="en-US" sz="1400" dirty="0">
                <a:solidFill>
                  <a:srgbClr val="92D050"/>
                </a:solidFill>
              </a:rPr>
              <a:t>Superior belly of omohyoid &gt; from hyoid bone</a:t>
            </a:r>
          </a:p>
          <a:p>
            <a:r>
              <a:rPr lang="en-US" sz="1400" dirty="0">
                <a:solidFill>
                  <a:srgbClr val="92D050"/>
                </a:solidFill>
              </a:rPr>
              <a:t>Inferior belly of omohyoid &gt; from scapula </a:t>
            </a:r>
          </a:p>
          <a:p>
            <a:r>
              <a:rPr lang="en-US" sz="1400" dirty="0">
                <a:solidFill>
                  <a:srgbClr val="92D050"/>
                </a:solidFill>
              </a:rPr>
              <a:t>Connected to each other by a common tendon </a:t>
            </a:r>
            <a:endParaRPr lang="ar-SA" sz="1400" dirty="0">
              <a:solidFill>
                <a:srgbClr val="92D050"/>
              </a:solidFill>
            </a:endParaRPr>
          </a:p>
        </p:txBody>
      </p:sp>
      <p:sp>
        <p:nvSpPr>
          <p:cNvPr id="9" name="TextBox 8">
            <a:extLst>
              <a:ext uri="{FF2B5EF4-FFF2-40B4-BE49-F238E27FC236}">
                <a16:creationId xmlns:a16="http://schemas.microsoft.com/office/drawing/2014/main" xmlns="" id="{A0C211AD-C19A-43E4-8307-2E9D966C0D53}"/>
              </a:ext>
            </a:extLst>
          </p:cNvPr>
          <p:cNvSpPr txBox="1"/>
          <p:nvPr/>
        </p:nvSpPr>
        <p:spPr>
          <a:xfrm>
            <a:off x="738648" y="6001305"/>
            <a:ext cx="6283590" cy="523220"/>
          </a:xfrm>
          <a:prstGeom prst="rect">
            <a:avLst/>
          </a:prstGeom>
          <a:noFill/>
        </p:spPr>
        <p:txBody>
          <a:bodyPr wrap="square" rtlCol="1">
            <a:spAutoFit/>
          </a:bodyPr>
          <a:lstStyle/>
          <a:p>
            <a:r>
              <a:rPr lang="en-US" sz="1400" dirty="0">
                <a:solidFill>
                  <a:schemeClr val="bg1">
                    <a:lumMod val="65000"/>
                  </a:schemeClr>
                </a:solidFill>
              </a:rPr>
              <a:t>Sternothyroid, sternohyoid, superior belly of omohyoid and thyrohyoid are called “strap muscles” or “infrahyoid muscles” which keep the neck structures in position.   </a:t>
            </a:r>
            <a:endParaRPr lang="ar-SA" sz="1400" dirty="0">
              <a:solidFill>
                <a:schemeClr val="bg1">
                  <a:lumMod val="65000"/>
                </a:schemeClr>
              </a:solidFill>
            </a:endParaRPr>
          </a:p>
        </p:txBody>
      </p:sp>
    </p:spTree>
    <p:extLst>
      <p:ext uri="{BB962C8B-B14F-4D97-AF65-F5344CB8AC3E}">
        <p14:creationId xmlns:p14="http://schemas.microsoft.com/office/powerpoint/2010/main" val="305925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CDC52-7715-4E0B-ABB5-2BDFE5690B08}"/>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Thyroid Gland</a:t>
            </a:r>
          </a:p>
          <a:p>
            <a:r>
              <a:rPr lang="en-US" sz="3200" b="1" dirty="0"/>
              <a:t>Supply</a:t>
            </a:r>
          </a:p>
        </p:txBody>
      </p:sp>
      <p:graphicFrame>
        <p:nvGraphicFramePr>
          <p:cNvPr id="3" name="Table 2">
            <a:extLst>
              <a:ext uri="{FF2B5EF4-FFF2-40B4-BE49-F238E27FC236}">
                <a16:creationId xmlns:a16="http://schemas.microsoft.com/office/drawing/2014/main" xmlns="" id="{C16270E7-6FED-423F-9D9C-66FD5FA41B36}"/>
              </a:ext>
            </a:extLst>
          </p:cNvPr>
          <p:cNvGraphicFramePr>
            <a:graphicFrameLocks noGrp="1"/>
          </p:cNvGraphicFramePr>
          <p:nvPr>
            <p:extLst>
              <p:ext uri="{D42A27DB-BD31-4B8C-83A1-F6EECF244321}">
                <p14:modId xmlns:p14="http://schemas.microsoft.com/office/powerpoint/2010/main" val="2213795344"/>
              </p:ext>
            </p:extLst>
          </p:nvPr>
        </p:nvGraphicFramePr>
        <p:xfrm>
          <a:off x="738646" y="1465006"/>
          <a:ext cx="8057011" cy="4937760"/>
        </p:xfrm>
        <a:graphic>
          <a:graphicData uri="http://schemas.openxmlformats.org/drawingml/2006/table">
            <a:tbl>
              <a:tblPr firstRow="1" bandRow="1">
                <a:tableStyleId>{5940675A-B579-460E-94D1-54222C63F5DA}</a:tableStyleId>
              </a:tblPr>
              <a:tblGrid>
                <a:gridCol w="1245943">
                  <a:extLst>
                    <a:ext uri="{9D8B030D-6E8A-4147-A177-3AD203B41FA5}">
                      <a16:colId xmlns:a16="http://schemas.microsoft.com/office/drawing/2014/main" xmlns="" val="2913223862"/>
                    </a:ext>
                  </a:extLst>
                </a:gridCol>
                <a:gridCol w="6811068">
                  <a:extLst>
                    <a:ext uri="{9D8B030D-6E8A-4147-A177-3AD203B41FA5}">
                      <a16:colId xmlns:a16="http://schemas.microsoft.com/office/drawing/2014/main" xmlns="" val="2922342829"/>
                    </a:ext>
                  </a:extLst>
                </a:gridCol>
              </a:tblGrid>
              <a:tr h="261497">
                <a:tc gridSpan="2">
                  <a:txBody>
                    <a:bodyPr/>
                    <a:lstStyle/>
                    <a:p>
                      <a:pPr marL="0" indent="0" algn="ctr" rtl="0">
                        <a:buFont typeface="Arial" panose="020B0604020202020204" pitchFamily="34" charset="0"/>
                        <a:buNone/>
                        <a:tabLst>
                          <a:tab pos="447675" algn="l"/>
                        </a:tabLst>
                      </a:pPr>
                      <a:r>
                        <a:rPr lang="en-US" sz="2000" b="1" u="none" baseline="0" dirty="0">
                          <a:solidFill>
                            <a:schemeClr val="tx1"/>
                          </a:solidFill>
                          <a:uFill>
                            <a:solidFill>
                              <a:srgbClr val="00B0F0"/>
                            </a:solidFill>
                          </a:uFill>
                          <a:latin typeface="+mn-lt"/>
                        </a:rPr>
                        <a:t>Arterial supply</a:t>
                      </a:r>
                    </a:p>
                  </a:txBody>
                  <a:tcPr anchor="ctr">
                    <a:solidFill>
                      <a:srgbClr val="CCA677"/>
                    </a:solidFill>
                  </a:tcPr>
                </a:tc>
                <a:tc hMerge="1">
                  <a:txBody>
                    <a:bodyPr/>
                    <a:lstStyle/>
                    <a:p>
                      <a:pPr marL="0" indent="0" algn="ctr" rtl="0">
                        <a:buFont typeface="Arial" panose="020B0604020202020204" pitchFamily="34" charset="0"/>
                        <a:buNone/>
                        <a:tabLst>
                          <a:tab pos="447675" algn="l"/>
                        </a:tabLst>
                      </a:pPr>
                      <a:endParaRPr lang="en-US" sz="2000" b="1" u="none" kern="1200" baseline="0" dirty="0">
                        <a:solidFill>
                          <a:schemeClr val="tx1"/>
                        </a:solidFill>
                        <a:uFill>
                          <a:solidFill>
                            <a:srgbClr val="FF0000"/>
                          </a:solidFill>
                        </a:uFill>
                        <a:latin typeface="+mn-lt"/>
                        <a:ea typeface="+mn-ea"/>
                        <a:cs typeface="+mn-cs"/>
                      </a:endParaRPr>
                    </a:p>
                  </a:txBody>
                  <a:tcPr anchor="ctr">
                    <a:solidFill>
                      <a:srgbClr val="CCA677"/>
                    </a:solidFill>
                  </a:tcPr>
                </a:tc>
                <a:extLst>
                  <a:ext uri="{0D108BD9-81ED-4DB2-BD59-A6C34878D82A}">
                    <a16:rowId xmlns:a16="http://schemas.microsoft.com/office/drawing/2014/main" xmlns="" val="3202888962"/>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Superior thyroid artery</a:t>
                      </a:r>
                    </a:p>
                  </a:txBody>
                  <a:tcPr anchor="ctr">
                    <a:solidFill>
                      <a:srgbClr val="E3CDB3"/>
                    </a:solidFill>
                  </a:tcPr>
                </a:tc>
                <a:tc>
                  <a:txBody>
                    <a:bodyPr/>
                    <a:lstStyle/>
                    <a:p>
                      <a:pPr marL="0" indent="0" algn="l" rtl="0">
                        <a:buFontTx/>
                        <a:buNone/>
                        <a:tabLst>
                          <a:tab pos="447675" algn="l"/>
                        </a:tabLst>
                      </a:pPr>
                      <a:r>
                        <a:rPr lang="en-US" sz="2000" b="0" u="none" kern="1200" dirty="0">
                          <a:solidFill>
                            <a:schemeClr val="tx1"/>
                          </a:solidFill>
                          <a:latin typeface="+mn-lt"/>
                          <a:ea typeface="+mn-ea"/>
                          <a:cs typeface="+mn-cs"/>
                        </a:rPr>
                        <a:t>It is </a:t>
                      </a:r>
                      <a:r>
                        <a:rPr lang="en-US" sz="2000" b="0" u="none" kern="1200" dirty="0">
                          <a:solidFill>
                            <a:srgbClr val="74B230"/>
                          </a:solidFill>
                          <a:latin typeface="+mn-lt"/>
                          <a:ea typeface="+mn-ea"/>
                          <a:cs typeface="+mn-cs"/>
                        </a:rPr>
                        <a:t>the 1st </a:t>
                      </a:r>
                      <a:r>
                        <a:rPr lang="en-US" sz="2000" b="1" u="none" kern="1200" dirty="0">
                          <a:solidFill>
                            <a:schemeClr val="tx1"/>
                          </a:solidFill>
                          <a:latin typeface="+mn-lt"/>
                          <a:ea typeface="+mn-ea"/>
                          <a:cs typeface="+mn-cs"/>
                        </a:rPr>
                        <a:t>branch</a:t>
                      </a:r>
                      <a:r>
                        <a:rPr lang="en-US" sz="2000" b="0" u="none" kern="1200" dirty="0">
                          <a:solidFill>
                            <a:schemeClr val="tx1"/>
                          </a:solidFill>
                          <a:latin typeface="+mn-lt"/>
                          <a:ea typeface="+mn-ea"/>
                          <a:cs typeface="+mn-cs"/>
                        </a:rPr>
                        <a:t> of the </a:t>
                      </a:r>
                      <a:r>
                        <a:rPr lang="en-US" sz="2000" b="1" u="none" kern="1200" dirty="0">
                          <a:solidFill>
                            <a:schemeClr val="tx1"/>
                          </a:solidFill>
                          <a:latin typeface="+mn-lt"/>
                          <a:ea typeface="+mn-ea"/>
                          <a:cs typeface="+mn-cs"/>
                        </a:rPr>
                        <a:t>external carotid artery</a:t>
                      </a:r>
                    </a:p>
                    <a:p>
                      <a:pPr marL="0" indent="0" algn="l" rtl="0">
                        <a:buFontTx/>
                        <a:buNone/>
                        <a:tabLst>
                          <a:tab pos="447675" algn="l"/>
                        </a:tabLst>
                      </a:pPr>
                      <a:r>
                        <a:rPr lang="en-US" sz="2000" b="0" u="none" kern="1200" dirty="0">
                          <a:solidFill>
                            <a:schemeClr val="tx1"/>
                          </a:solidFill>
                          <a:latin typeface="+mn-lt"/>
                          <a:ea typeface="+mn-ea"/>
                          <a:cs typeface="+mn-cs"/>
                        </a:rPr>
                        <a:t>It descends to the upper pole of the lobe, with the </a:t>
                      </a:r>
                      <a:r>
                        <a:rPr lang="en-US" sz="2000" b="1" u="none" kern="1200" dirty="0">
                          <a:solidFill>
                            <a:srgbClr val="FF0000"/>
                          </a:solidFill>
                          <a:latin typeface="+mn-lt"/>
                          <a:ea typeface="+mn-ea"/>
                          <a:cs typeface="+mn-cs"/>
                        </a:rPr>
                        <a:t>external laryngeal nerve</a:t>
                      </a:r>
                    </a:p>
                    <a:p>
                      <a:pPr marL="0" indent="0" algn="l" rtl="0">
                        <a:buFontTx/>
                        <a:buNone/>
                        <a:tabLst>
                          <a:tab pos="447675" algn="l"/>
                        </a:tabLst>
                      </a:pPr>
                      <a:r>
                        <a:rPr lang="en-US" sz="2000" b="0" u="none" kern="1200" dirty="0">
                          <a:solidFill>
                            <a:schemeClr val="tx1"/>
                          </a:solidFill>
                          <a:latin typeface="+mn-lt"/>
                          <a:ea typeface="+mn-ea"/>
                          <a:cs typeface="+mn-cs"/>
                        </a:rPr>
                        <a:t>It runs along the upper border of the isthmus to anastomosis with its fellow</a:t>
                      </a:r>
                    </a:p>
                  </a:txBody>
                  <a:tcPr anchor="ctr">
                    <a:noFill/>
                  </a:tcPr>
                </a:tc>
                <a:extLst>
                  <a:ext uri="{0D108BD9-81ED-4DB2-BD59-A6C34878D82A}">
                    <a16:rowId xmlns:a16="http://schemas.microsoft.com/office/drawing/2014/main" xmlns="" val="1526895939"/>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Thyroidea ima artery</a:t>
                      </a:r>
                    </a:p>
                  </a:txBody>
                  <a:tcPr anchor="ctr">
                    <a:solidFill>
                      <a:srgbClr val="E3CDB3"/>
                    </a:solidFill>
                  </a:tcPr>
                </a:tc>
                <a:tc>
                  <a:txBody>
                    <a:bodyPr/>
                    <a:lstStyle/>
                    <a:p>
                      <a:pPr marL="0" indent="0" algn="l" rtl="0">
                        <a:buFontTx/>
                        <a:buNone/>
                        <a:tabLst>
                          <a:tab pos="447675" algn="l"/>
                        </a:tabLst>
                      </a:pPr>
                      <a:r>
                        <a:rPr lang="en-US" sz="2000" b="0" u="none" kern="1200" dirty="0">
                          <a:solidFill>
                            <a:schemeClr val="tx1"/>
                          </a:solidFill>
                          <a:latin typeface="+mn-lt"/>
                          <a:ea typeface="+mn-ea"/>
                          <a:cs typeface="+mn-cs"/>
                        </a:rPr>
                        <a:t>If present, it arises from </a:t>
                      </a:r>
                      <a:r>
                        <a:rPr lang="en-US" sz="2000" b="1" u="none" kern="1200" dirty="0">
                          <a:solidFill>
                            <a:schemeClr val="tx1"/>
                          </a:solidFill>
                          <a:latin typeface="+mn-lt"/>
                          <a:ea typeface="+mn-ea"/>
                          <a:cs typeface="+mn-cs"/>
                        </a:rPr>
                        <a:t>aortic arch</a:t>
                      </a:r>
                      <a:r>
                        <a:rPr lang="en-US" sz="2000" b="0" u="none" kern="1200" dirty="0">
                          <a:solidFill>
                            <a:schemeClr val="tx1"/>
                          </a:solidFill>
                          <a:latin typeface="+mn-lt"/>
                          <a:ea typeface="+mn-ea"/>
                          <a:cs typeface="+mn-cs"/>
                        </a:rPr>
                        <a:t> or from </a:t>
                      </a:r>
                      <a:r>
                        <a:rPr lang="en-US" sz="2000" b="1" u="none" kern="1200" dirty="0">
                          <a:solidFill>
                            <a:schemeClr val="tx1"/>
                          </a:solidFill>
                          <a:latin typeface="+mn-lt"/>
                          <a:ea typeface="+mn-ea"/>
                          <a:cs typeface="+mn-cs"/>
                        </a:rPr>
                        <a:t>brachiocephalic artery</a:t>
                      </a:r>
                      <a:r>
                        <a:rPr lang="en-US" sz="2000" b="0" u="none" kern="1200" dirty="0">
                          <a:solidFill>
                            <a:schemeClr val="tx1"/>
                          </a:solidFill>
                          <a:latin typeface="+mn-lt"/>
                          <a:ea typeface="+mn-ea"/>
                          <a:cs typeface="+mn-cs"/>
                        </a:rPr>
                        <a:t>, It ascends in front of the trachea to reach the  isthmus.</a:t>
                      </a:r>
                    </a:p>
                    <a:p>
                      <a:pPr marL="0" indent="0" algn="l" rtl="0">
                        <a:buFontTx/>
                        <a:buNone/>
                        <a:tabLst>
                          <a:tab pos="447675" algn="l"/>
                        </a:tabLst>
                      </a:pPr>
                      <a:r>
                        <a:rPr lang="en-US" sz="1600" b="0" u="none" kern="1200" dirty="0">
                          <a:solidFill>
                            <a:srgbClr val="74B230"/>
                          </a:solidFill>
                          <a:latin typeface="+mn-lt"/>
                          <a:ea typeface="+mn-ea"/>
                          <a:cs typeface="+mn-cs"/>
                        </a:rPr>
                        <a:t>This artery might get damaged during tracheostomy tube insertion.</a:t>
                      </a:r>
                      <a:r>
                        <a:rPr lang="en-US" sz="2000" b="0" u="none" kern="1200" dirty="0">
                          <a:solidFill>
                            <a:schemeClr val="tx1"/>
                          </a:solidFill>
                          <a:latin typeface="+mn-lt"/>
                          <a:ea typeface="+mn-ea"/>
                          <a:cs typeface="+mn-cs"/>
                        </a:rPr>
                        <a:t> </a:t>
                      </a:r>
                    </a:p>
                  </a:txBody>
                  <a:tcPr anchor="ctr">
                    <a:noFill/>
                  </a:tcPr>
                </a:tc>
                <a:extLst>
                  <a:ext uri="{0D108BD9-81ED-4DB2-BD59-A6C34878D82A}">
                    <a16:rowId xmlns:a16="http://schemas.microsoft.com/office/drawing/2014/main" xmlns="" val="2810309795"/>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Inferior thyroid artery</a:t>
                      </a:r>
                    </a:p>
                  </a:txBody>
                  <a:tcPr anchor="ctr">
                    <a:solidFill>
                      <a:srgbClr val="E3CDB3"/>
                    </a:solidFill>
                  </a:tcPr>
                </a:tc>
                <a:tc>
                  <a:txBody>
                    <a:bodyPr/>
                    <a:lstStyle/>
                    <a:p>
                      <a:pPr marL="0" indent="0" algn="l" rtl="0">
                        <a:buFontTx/>
                        <a:buNone/>
                        <a:tabLst>
                          <a:tab pos="447675" algn="l"/>
                        </a:tabLst>
                      </a:pPr>
                      <a:r>
                        <a:rPr lang="en-US" sz="2000" b="0" u="none" kern="1200" dirty="0">
                          <a:solidFill>
                            <a:schemeClr val="tx1"/>
                          </a:solidFill>
                          <a:latin typeface="+mn-lt"/>
                          <a:ea typeface="+mn-ea"/>
                          <a:cs typeface="+mn-cs"/>
                        </a:rPr>
                        <a:t>From the </a:t>
                      </a:r>
                      <a:r>
                        <a:rPr lang="en-US" sz="2000" b="1" u="none" kern="1200" dirty="0">
                          <a:solidFill>
                            <a:schemeClr val="tx1"/>
                          </a:solidFill>
                          <a:latin typeface="+mn-lt"/>
                          <a:ea typeface="+mn-ea"/>
                          <a:cs typeface="+mn-cs"/>
                        </a:rPr>
                        <a:t>thyrocervical</a:t>
                      </a:r>
                      <a:r>
                        <a:rPr lang="en-US" sz="2000" b="0" u="none" kern="1200" dirty="0">
                          <a:solidFill>
                            <a:schemeClr val="tx1"/>
                          </a:solidFill>
                          <a:latin typeface="+mn-lt"/>
                          <a:ea typeface="+mn-ea"/>
                          <a:cs typeface="+mn-cs"/>
                        </a:rPr>
                        <a:t> trunk of </a:t>
                      </a:r>
                      <a:r>
                        <a:rPr lang="en-US" sz="2000" b="1" u="none" kern="1200" dirty="0">
                          <a:solidFill>
                            <a:schemeClr val="tx1"/>
                          </a:solidFill>
                          <a:latin typeface="+mn-lt"/>
                          <a:ea typeface="+mn-ea"/>
                          <a:cs typeface="+mn-cs"/>
                        </a:rPr>
                        <a:t>1st part of subclavian artery</a:t>
                      </a:r>
                      <a:r>
                        <a:rPr lang="en-US" sz="2000" b="0" u="none" kern="1200" dirty="0">
                          <a:solidFill>
                            <a:schemeClr val="tx1"/>
                          </a:solidFill>
                          <a:latin typeface="+mn-lt"/>
                          <a:ea typeface="+mn-ea"/>
                          <a:cs typeface="+mn-cs"/>
                        </a:rPr>
                        <a:t>,</a:t>
                      </a:r>
                    </a:p>
                    <a:p>
                      <a:pPr marL="0" indent="0" algn="l" rtl="0">
                        <a:buFontTx/>
                        <a:buNone/>
                        <a:tabLst>
                          <a:tab pos="447675" algn="l"/>
                        </a:tabLst>
                      </a:pPr>
                      <a:r>
                        <a:rPr lang="en-US" sz="2000" b="0" u="none" kern="1200" dirty="0">
                          <a:solidFill>
                            <a:schemeClr val="tx1"/>
                          </a:solidFill>
                          <a:latin typeface="+mn-lt"/>
                          <a:ea typeface="+mn-ea"/>
                          <a:cs typeface="+mn-cs"/>
                        </a:rPr>
                        <a:t>It ascends behind the gland to the level of cricoid cartilage (C6)</a:t>
                      </a:r>
                    </a:p>
                    <a:p>
                      <a:pPr marL="0" indent="0" algn="l" rtl="0">
                        <a:buFontTx/>
                        <a:buNone/>
                        <a:tabLst>
                          <a:tab pos="447675" algn="l"/>
                        </a:tabLst>
                      </a:pPr>
                      <a:r>
                        <a:rPr lang="en-US" sz="2000" b="0" u="none" kern="1200" dirty="0">
                          <a:solidFill>
                            <a:schemeClr val="tx1"/>
                          </a:solidFill>
                          <a:latin typeface="+mn-lt"/>
                          <a:ea typeface="+mn-ea"/>
                          <a:cs typeface="+mn-cs"/>
                        </a:rPr>
                        <a:t>Then it curves medially behind the carotid sheath</a:t>
                      </a:r>
                    </a:p>
                    <a:p>
                      <a:pPr marL="0" indent="0" algn="l" rtl="0">
                        <a:buFontTx/>
                        <a:buNone/>
                        <a:tabLst>
                          <a:tab pos="447675" algn="l"/>
                        </a:tabLst>
                      </a:pPr>
                      <a:r>
                        <a:rPr lang="en-US" sz="2000" b="0" u="none" kern="1200" dirty="0">
                          <a:solidFill>
                            <a:schemeClr val="tx1"/>
                          </a:solidFill>
                          <a:latin typeface="+mn-lt"/>
                          <a:ea typeface="+mn-ea"/>
                          <a:cs typeface="+mn-cs"/>
                        </a:rPr>
                        <a:t>Then it reaches the posterior aspect of the gland &amp; descends downwards</a:t>
                      </a:r>
                    </a:p>
                    <a:p>
                      <a:pPr marL="0" indent="0" algn="l" rtl="0">
                        <a:buFontTx/>
                        <a:buNone/>
                        <a:tabLst>
                          <a:tab pos="447675" algn="l"/>
                        </a:tabLst>
                      </a:pPr>
                      <a:r>
                        <a:rPr lang="en-US" sz="2000" b="0" u="none" kern="1200" dirty="0">
                          <a:solidFill>
                            <a:srgbClr val="C00000"/>
                          </a:solidFill>
                          <a:latin typeface="+mn-lt"/>
                          <a:ea typeface="+mn-ea"/>
                          <a:cs typeface="+mn-cs"/>
                        </a:rPr>
                        <a:t>The recurrent laryngeal nerve crosses either in front or behind it</a:t>
                      </a:r>
                    </a:p>
                  </a:txBody>
                  <a:tcPr anchor="ctr">
                    <a:noFill/>
                  </a:tcPr>
                </a:tc>
                <a:extLst>
                  <a:ext uri="{0D108BD9-81ED-4DB2-BD59-A6C34878D82A}">
                    <a16:rowId xmlns:a16="http://schemas.microsoft.com/office/drawing/2014/main" xmlns="" val="2120047251"/>
                  </a:ext>
                </a:extLst>
              </a:tr>
            </a:tbl>
          </a:graphicData>
        </a:graphic>
      </p:graphicFrame>
      <p:grpSp>
        <p:nvGrpSpPr>
          <p:cNvPr id="6" name="Group 5">
            <a:extLst>
              <a:ext uri="{FF2B5EF4-FFF2-40B4-BE49-F238E27FC236}">
                <a16:creationId xmlns:a16="http://schemas.microsoft.com/office/drawing/2014/main" xmlns="" id="{6D346C94-0133-4D42-8A43-FB2ED3B7F61E}"/>
              </a:ext>
            </a:extLst>
          </p:cNvPr>
          <p:cNvGrpSpPr/>
          <p:nvPr/>
        </p:nvGrpSpPr>
        <p:grpSpPr>
          <a:xfrm>
            <a:off x="8967789" y="2626098"/>
            <a:ext cx="3095875" cy="2295535"/>
            <a:chOff x="2614612" y="1111693"/>
            <a:chExt cx="4033611" cy="2990850"/>
          </a:xfrm>
        </p:grpSpPr>
        <p:pic>
          <p:nvPicPr>
            <p:cNvPr id="7" name="Picture 6">
              <a:extLst>
                <a:ext uri="{FF2B5EF4-FFF2-40B4-BE49-F238E27FC236}">
                  <a16:creationId xmlns:a16="http://schemas.microsoft.com/office/drawing/2014/main" xmlns="" id="{FF565CEB-F78A-40E0-B4A0-24B583B0FD67}"/>
                </a:ext>
              </a:extLst>
            </p:cNvPr>
            <p:cNvPicPr>
              <a:picLocks noChangeAspect="1"/>
            </p:cNvPicPr>
            <p:nvPr/>
          </p:nvPicPr>
          <p:blipFill rotWithShape="1">
            <a:blip r:embed="rId2"/>
            <a:srcRect r="50179"/>
            <a:stretch/>
          </p:blipFill>
          <p:spPr>
            <a:xfrm>
              <a:off x="2614612" y="1111693"/>
              <a:ext cx="4033611" cy="2990850"/>
            </a:xfrm>
            <a:prstGeom prst="rect">
              <a:avLst/>
            </a:prstGeom>
          </p:spPr>
        </p:pic>
        <p:sp>
          <p:nvSpPr>
            <p:cNvPr id="8" name="Rectangle 7">
              <a:extLst>
                <a:ext uri="{FF2B5EF4-FFF2-40B4-BE49-F238E27FC236}">
                  <a16:creationId xmlns:a16="http://schemas.microsoft.com/office/drawing/2014/main" xmlns="" id="{B53B696A-AB56-4BFC-97E4-19ABF41F9502}"/>
                </a:ext>
              </a:extLst>
            </p:cNvPr>
            <p:cNvSpPr/>
            <p:nvPr/>
          </p:nvSpPr>
          <p:spPr>
            <a:xfrm>
              <a:off x="6495615" y="3033466"/>
              <a:ext cx="145823" cy="20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4385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7FAA330-7399-4F27-B057-B1AA5EA670D2}"/>
              </a:ext>
            </a:extLst>
          </p:cNvPr>
          <p:cNvSpPr/>
          <p:nvPr/>
        </p:nvSpPr>
        <p:spPr>
          <a:xfrm>
            <a:off x="11934060" y="2939997"/>
            <a:ext cx="111922" cy="158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xmlns="" id="{C2EACE12-CF47-4027-86A5-F48273684E7E}"/>
              </a:ext>
            </a:extLst>
          </p:cNvPr>
          <p:cNvGrpSpPr/>
          <p:nvPr/>
        </p:nvGrpSpPr>
        <p:grpSpPr>
          <a:xfrm>
            <a:off x="8849848" y="2127077"/>
            <a:ext cx="3196134" cy="2295535"/>
            <a:chOff x="7310903" y="1111693"/>
            <a:chExt cx="4164239" cy="2990850"/>
          </a:xfrm>
        </p:grpSpPr>
        <p:pic>
          <p:nvPicPr>
            <p:cNvPr id="7" name="Picture 6">
              <a:extLst>
                <a:ext uri="{FF2B5EF4-FFF2-40B4-BE49-F238E27FC236}">
                  <a16:creationId xmlns:a16="http://schemas.microsoft.com/office/drawing/2014/main" xmlns="" id="{581D3C2A-0E5A-477E-ACC4-D05D7981D46A}"/>
                </a:ext>
              </a:extLst>
            </p:cNvPr>
            <p:cNvPicPr>
              <a:picLocks noChangeAspect="1"/>
            </p:cNvPicPr>
            <p:nvPr/>
          </p:nvPicPr>
          <p:blipFill rotWithShape="1">
            <a:blip r:embed="rId2"/>
            <a:srcRect l="48565" r="1"/>
            <a:stretch/>
          </p:blipFill>
          <p:spPr>
            <a:xfrm>
              <a:off x="7310903" y="1111693"/>
              <a:ext cx="4164239" cy="2990850"/>
            </a:xfrm>
            <a:prstGeom prst="rect">
              <a:avLst/>
            </a:prstGeom>
          </p:spPr>
        </p:pic>
        <p:sp>
          <p:nvSpPr>
            <p:cNvPr id="11" name="Rectangle 10">
              <a:extLst>
                <a:ext uri="{FF2B5EF4-FFF2-40B4-BE49-F238E27FC236}">
                  <a16:creationId xmlns:a16="http://schemas.microsoft.com/office/drawing/2014/main" xmlns="" id="{C79B5192-73D0-49B3-951D-A9D9CF294FD8}"/>
                </a:ext>
              </a:extLst>
            </p:cNvPr>
            <p:cNvSpPr/>
            <p:nvPr/>
          </p:nvSpPr>
          <p:spPr>
            <a:xfrm>
              <a:off x="7310903" y="2004574"/>
              <a:ext cx="145823" cy="20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xmlns="" id="{32CCDC52-7715-4E0B-ABB5-2BDFE5690B08}"/>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Thyroid Gland</a:t>
            </a:r>
          </a:p>
          <a:p>
            <a:r>
              <a:rPr lang="en-US" sz="3200" b="1" dirty="0"/>
              <a:t>Supply</a:t>
            </a:r>
          </a:p>
        </p:txBody>
      </p:sp>
      <p:graphicFrame>
        <p:nvGraphicFramePr>
          <p:cNvPr id="3" name="Table 2">
            <a:extLst>
              <a:ext uri="{FF2B5EF4-FFF2-40B4-BE49-F238E27FC236}">
                <a16:creationId xmlns:a16="http://schemas.microsoft.com/office/drawing/2014/main" xmlns="" id="{C16270E7-6FED-423F-9D9C-66FD5FA41B36}"/>
              </a:ext>
            </a:extLst>
          </p:cNvPr>
          <p:cNvGraphicFramePr>
            <a:graphicFrameLocks noGrp="1"/>
          </p:cNvGraphicFramePr>
          <p:nvPr>
            <p:extLst>
              <p:ext uri="{D42A27DB-BD31-4B8C-83A1-F6EECF244321}">
                <p14:modId xmlns:p14="http://schemas.microsoft.com/office/powerpoint/2010/main" val="2439487180"/>
              </p:ext>
            </p:extLst>
          </p:nvPr>
        </p:nvGraphicFramePr>
        <p:xfrm>
          <a:off x="738647" y="1465006"/>
          <a:ext cx="8057010" cy="3566160"/>
        </p:xfrm>
        <a:graphic>
          <a:graphicData uri="http://schemas.openxmlformats.org/drawingml/2006/table">
            <a:tbl>
              <a:tblPr firstRow="1" bandRow="1">
                <a:tableStyleId>{5940675A-B579-460E-94D1-54222C63F5DA}</a:tableStyleId>
              </a:tblPr>
              <a:tblGrid>
                <a:gridCol w="2492504">
                  <a:extLst>
                    <a:ext uri="{9D8B030D-6E8A-4147-A177-3AD203B41FA5}">
                      <a16:colId xmlns:a16="http://schemas.microsoft.com/office/drawing/2014/main" xmlns="" val="2913223862"/>
                    </a:ext>
                  </a:extLst>
                </a:gridCol>
                <a:gridCol w="5564506">
                  <a:extLst>
                    <a:ext uri="{9D8B030D-6E8A-4147-A177-3AD203B41FA5}">
                      <a16:colId xmlns:a16="http://schemas.microsoft.com/office/drawing/2014/main" xmlns="" val="2667402074"/>
                    </a:ext>
                  </a:extLst>
                </a:gridCol>
              </a:tblGrid>
              <a:tr h="261497">
                <a:tc gridSpan="2">
                  <a:txBody>
                    <a:bodyPr/>
                    <a:lstStyle/>
                    <a:p>
                      <a:pPr marL="0" indent="0" algn="ctr" rtl="0">
                        <a:buFont typeface="Arial" panose="020B0604020202020204" pitchFamily="34" charset="0"/>
                        <a:buNone/>
                        <a:tabLst>
                          <a:tab pos="447675" algn="l"/>
                        </a:tabLst>
                      </a:pPr>
                      <a:r>
                        <a:rPr lang="en-US" sz="2000" b="1" u="none" baseline="0" dirty="0">
                          <a:solidFill>
                            <a:schemeClr val="tx1"/>
                          </a:solidFill>
                          <a:uFill>
                            <a:solidFill>
                              <a:srgbClr val="00B0F0"/>
                            </a:solidFill>
                          </a:uFill>
                          <a:latin typeface="+mn-lt"/>
                        </a:rPr>
                        <a:t>Veins drainage</a:t>
                      </a:r>
                    </a:p>
                  </a:txBody>
                  <a:tcPr anchor="ctr">
                    <a:solidFill>
                      <a:srgbClr val="CCA677"/>
                    </a:solidFill>
                  </a:tcPr>
                </a:tc>
                <a:tc hMerge="1">
                  <a:txBody>
                    <a:bodyPr/>
                    <a:lstStyle/>
                    <a:p>
                      <a:pPr marL="0" indent="0" algn="ctr" rtl="0">
                        <a:buFont typeface="Arial" panose="020B0604020202020204" pitchFamily="34" charset="0"/>
                        <a:buNone/>
                        <a:tabLst>
                          <a:tab pos="447675" algn="l"/>
                        </a:tabLst>
                      </a:pPr>
                      <a:endParaRPr lang="en-US" sz="1900" b="1" u="none" baseline="0" dirty="0">
                        <a:solidFill>
                          <a:schemeClr val="tx1"/>
                        </a:solidFill>
                        <a:uFill>
                          <a:solidFill>
                            <a:srgbClr val="00B0F0"/>
                          </a:solidFill>
                        </a:uFill>
                        <a:latin typeface="+mn-lt"/>
                      </a:endParaRPr>
                    </a:p>
                  </a:txBody>
                  <a:tcPr anchor="ctr">
                    <a:solidFill>
                      <a:srgbClr val="CCA677"/>
                    </a:solidFill>
                  </a:tcPr>
                </a:tc>
                <a:extLst>
                  <a:ext uri="{0D108BD9-81ED-4DB2-BD59-A6C34878D82A}">
                    <a16:rowId xmlns:a16="http://schemas.microsoft.com/office/drawing/2014/main" xmlns="" val="3202888962"/>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Superior thyroid vein </a:t>
                      </a:r>
                    </a:p>
                  </a:txBody>
                  <a:tcPr anchor="ctr">
                    <a:solidFill>
                      <a:srgbClr val="E3CDB3"/>
                    </a:solidFill>
                  </a:tcPr>
                </a:tc>
                <a:tc>
                  <a:txBody>
                    <a:bodyPr/>
                    <a:lstStyle/>
                    <a:p>
                      <a:pPr marL="0" indent="0" algn="l" rtl="0">
                        <a:buFontTx/>
                        <a:buNone/>
                        <a:tabLst>
                          <a:tab pos="447675" algn="l"/>
                        </a:tabLst>
                      </a:pPr>
                      <a:r>
                        <a:rPr lang="en-US" sz="2000" b="1" u="none" kern="1200" dirty="0">
                          <a:solidFill>
                            <a:srgbClr val="74B230"/>
                          </a:solidFill>
                          <a:latin typeface="+mn-lt"/>
                          <a:ea typeface="+mn-ea"/>
                          <a:cs typeface="+mn-cs"/>
                        </a:rPr>
                        <a:t>Drains into </a:t>
                      </a:r>
                      <a:r>
                        <a:rPr lang="en-US" sz="2000" b="1" u="none" kern="1200" dirty="0">
                          <a:solidFill>
                            <a:srgbClr val="74B230"/>
                          </a:solidFill>
                          <a:latin typeface="+mn-lt"/>
                          <a:ea typeface="+mn-ea"/>
                          <a:cs typeface="+mn-cs"/>
                          <a:sym typeface="Wingdings" panose="05000000000000000000" pitchFamily="2" charset="2"/>
                        </a:rPr>
                        <a:t></a:t>
                      </a:r>
                      <a:r>
                        <a:rPr lang="en-US" sz="2000" b="1" u="none" kern="1200" dirty="0">
                          <a:solidFill>
                            <a:schemeClr val="tx1"/>
                          </a:solidFill>
                          <a:latin typeface="+mn-lt"/>
                          <a:ea typeface="+mn-ea"/>
                          <a:cs typeface="+mn-cs"/>
                          <a:sym typeface="Wingdings" panose="05000000000000000000" pitchFamily="2" charset="2"/>
                        </a:rPr>
                        <a:t> </a:t>
                      </a:r>
                      <a:r>
                        <a:rPr lang="en-US" sz="2000" b="1" u="none" kern="1200" dirty="0">
                          <a:solidFill>
                            <a:schemeClr val="tx1"/>
                          </a:solidFill>
                          <a:latin typeface="+mn-lt"/>
                          <a:ea typeface="+mn-ea"/>
                          <a:cs typeface="+mn-cs"/>
                        </a:rPr>
                        <a:t>Internal jugular vein </a:t>
                      </a:r>
                    </a:p>
                  </a:txBody>
                  <a:tcPr anchor="ctr">
                    <a:noFill/>
                  </a:tcPr>
                </a:tc>
                <a:extLst>
                  <a:ext uri="{0D108BD9-81ED-4DB2-BD59-A6C34878D82A}">
                    <a16:rowId xmlns:a16="http://schemas.microsoft.com/office/drawing/2014/main" xmlns="" val="1526895939"/>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Middle thyroid vein</a:t>
                      </a:r>
                    </a:p>
                  </a:txBody>
                  <a:tcPr anchor="ctr">
                    <a:solidFill>
                      <a:srgbClr val="E3CDB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lang="en-US" sz="2000" b="1" u="none" kern="1200" dirty="0">
                          <a:solidFill>
                            <a:srgbClr val="74B230"/>
                          </a:solidFill>
                          <a:latin typeface="+mn-lt"/>
                          <a:ea typeface="+mn-ea"/>
                          <a:cs typeface="+mn-cs"/>
                        </a:rPr>
                        <a:t>Drains into </a:t>
                      </a:r>
                      <a:r>
                        <a:rPr lang="en-US" sz="2000" b="1" u="none" kern="1200" dirty="0">
                          <a:solidFill>
                            <a:srgbClr val="74B230"/>
                          </a:solidFill>
                          <a:latin typeface="+mn-lt"/>
                          <a:ea typeface="+mn-ea"/>
                          <a:cs typeface="+mn-cs"/>
                          <a:sym typeface="Wingdings" panose="05000000000000000000" pitchFamily="2" charset="2"/>
                        </a:rPr>
                        <a:t> </a:t>
                      </a:r>
                      <a:r>
                        <a:rPr lang="en-US" sz="2000" b="1" u="none" kern="1200" dirty="0">
                          <a:solidFill>
                            <a:schemeClr val="tx1"/>
                          </a:solidFill>
                          <a:latin typeface="+mn-lt"/>
                          <a:ea typeface="+mn-ea"/>
                          <a:cs typeface="+mn-cs"/>
                        </a:rPr>
                        <a:t>Internal jugular vein</a:t>
                      </a:r>
                    </a:p>
                  </a:txBody>
                  <a:tcPr anchor="ctr">
                    <a:noFill/>
                  </a:tcPr>
                </a:tc>
                <a:extLst>
                  <a:ext uri="{0D108BD9-81ED-4DB2-BD59-A6C34878D82A}">
                    <a16:rowId xmlns:a16="http://schemas.microsoft.com/office/drawing/2014/main" xmlns="" val="2810309795"/>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Inferior thyroid vein</a:t>
                      </a:r>
                    </a:p>
                  </a:txBody>
                  <a:tcPr anchor="ctr">
                    <a:solidFill>
                      <a:srgbClr val="E3CDB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lang="en-US" sz="2000" b="1" u="none" kern="1200" dirty="0">
                          <a:solidFill>
                            <a:srgbClr val="74B230"/>
                          </a:solidFill>
                          <a:latin typeface="+mn-lt"/>
                          <a:ea typeface="+mn-ea"/>
                          <a:cs typeface="+mn-cs"/>
                        </a:rPr>
                        <a:t>Drains into </a:t>
                      </a:r>
                      <a:r>
                        <a:rPr lang="en-US" sz="2000" b="1" u="none" kern="1200" dirty="0">
                          <a:solidFill>
                            <a:srgbClr val="74B230"/>
                          </a:solidFill>
                          <a:latin typeface="+mn-lt"/>
                          <a:ea typeface="+mn-ea"/>
                          <a:cs typeface="+mn-cs"/>
                          <a:sym typeface="Wingdings" panose="05000000000000000000" pitchFamily="2" charset="2"/>
                        </a:rPr>
                        <a:t> </a:t>
                      </a:r>
                      <a:r>
                        <a:rPr lang="en-US" sz="2000" b="1" u="none" kern="1200" dirty="0">
                          <a:solidFill>
                            <a:schemeClr val="tx1"/>
                          </a:solidFill>
                          <a:latin typeface="+mn-lt"/>
                          <a:ea typeface="+mn-ea"/>
                          <a:cs typeface="+mn-cs"/>
                        </a:rPr>
                        <a:t>Left brachiocephalic vein </a:t>
                      </a:r>
                    </a:p>
                  </a:txBody>
                  <a:tcPr anchor="ctr">
                    <a:noFill/>
                  </a:tcPr>
                </a:tc>
                <a:extLst>
                  <a:ext uri="{0D108BD9-81ED-4DB2-BD59-A6C34878D82A}">
                    <a16:rowId xmlns:a16="http://schemas.microsoft.com/office/drawing/2014/main" xmlns="" val="2120047251"/>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Lymph drainage</a:t>
                      </a:r>
                    </a:p>
                  </a:txBody>
                  <a:tcPr anchor="ctr">
                    <a:solidFill>
                      <a:srgbClr val="CCA677"/>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endParaRPr lang="en-US" sz="2000" b="1" u="none" kern="1200" dirty="0">
                        <a:solidFill>
                          <a:schemeClr val="tx1"/>
                        </a:solidFill>
                        <a:latin typeface="+mn-lt"/>
                        <a:ea typeface="+mn-ea"/>
                        <a:cs typeface="+mn-cs"/>
                      </a:endParaRPr>
                    </a:p>
                  </a:txBody>
                  <a:tcPr anchor="ctr">
                    <a:solidFill>
                      <a:srgbClr val="CCA677"/>
                    </a:solidFill>
                  </a:tcPr>
                </a:tc>
                <a:extLst>
                  <a:ext uri="{0D108BD9-81ED-4DB2-BD59-A6C34878D82A}">
                    <a16:rowId xmlns:a16="http://schemas.microsoft.com/office/drawing/2014/main" xmlns="" val="2377837629"/>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heavy" kern="1200" baseline="0" dirty="0">
                          <a:solidFill>
                            <a:schemeClr val="tx1"/>
                          </a:solidFill>
                          <a:uFill>
                            <a:solidFill>
                              <a:srgbClr val="74B230"/>
                            </a:solidFill>
                          </a:uFill>
                          <a:latin typeface="+mn-lt"/>
                          <a:ea typeface="+mn-ea"/>
                          <a:cs typeface="+mn-cs"/>
                        </a:rPr>
                        <a:t>Deep cervical </a:t>
                      </a:r>
                      <a:r>
                        <a:rPr lang="en-US" sz="2000" b="1" u="none" kern="1200" dirty="0">
                          <a:solidFill>
                            <a:schemeClr val="tx1"/>
                          </a:solidFill>
                          <a:latin typeface="+mn-lt"/>
                          <a:ea typeface="+mn-ea"/>
                          <a:cs typeface="+mn-cs"/>
                        </a:rPr>
                        <a:t>&amp; </a:t>
                      </a:r>
                      <a:r>
                        <a:rPr lang="en-US" sz="2000" b="1" u="heavy" kern="1200" baseline="0" dirty="0">
                          <a:solidFill>
                            <a:schemeClr val="tx1"/>
                          </a:solidFill>
                          <a:uFill>
                            <a:solidFill>
                              <a:srgbClr val="7030A0"/>
                            </a:solidFill>
                          </a:uFill>
                          <a:latin typeface="+mn-lt"/>
                          <a:ea typeface="+mn-ea"/>
                          <a:cs typeface="+mn-cs"/>
                        </a:rPr>
                        <a:t>paratracheal lymph nodes</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endParaRPr lang="en-US" sz="2000" b="0" u="none" kern="1200" dirty="0">
                        <a:solidFill>
                          <a:schemeClr val="tx1"/>
                        </a:solidFill>
                        <a:latin typeface="+mn-lt"/>
                        <a:ea typeface="+mn-ea"/>
                        <a:cs typeface="+mn-cs"/>
                      </a:endParaRPr>
                    </a:p>
                  </a:txBody>
                  <a:tcPr anchor="ctr">
                    <a:noFill/>
                  </a:tcPr>
                </a:tc>
                <a:extLst>
                  <a:ext uri="{0D108BD9-81ED-4DB2-BD59-A6C34878D82A}">
                    <a16:rowId xmlns:a16="http://schemas.microsoft.com/office/drawing/2014/main" xmlns="" val="2069593623"/>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Innervation(autonomic)</a:t>
                      </a:r>
                    </a:p>
                  </a:txBody>
                  <a:tcPr anchor="ctr">
                    <a:solidFill>
                      <a:srgbClr val="CCA677"/>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endParaRPr lang="en-US" sz="2000" b="1" u="none" kern="1200" dirty="0">
                        <a:solidFill>
                          <a:schemeClr val="tx1"/>
                        </a:solidFill>
                        <a:latin typeface="+mn-lt"/>
                        <a:ea typeface="+mn-ea"/>
                        <a:cs typeface="+mn-cs"/>
                      </a:endParaRPr>
                    </a:p>
                  </a:txBody>
                  <a:tcPr anchor="ctr">
                    <a:solidFill>
                      <a:srgbClr val="CCA677"/>
                    </a:solidFill>
                  </a:tcPr>
                </a:tc>
                <a:extLst>
                  <a:ext uri="{0D108BD9-81ED-4DB2-BD59-A6C34878D82A}">
                    <a16:rowId xmlns:a16="http://schemas.microsoft.com/office/drawing/2014/main" xmlns="" val="4178332820"/>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Sympathetic</a:t>
                      </a:r>
                    </a:p>
                  </a:txBody>
                  <a:tcPr anchor="ctr">
                    <a:solidFill>
                      <a:srgbClr val="E3CDB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lang="en-US" sz="2000" b="1" u="none" kern="1200" dirty="0">
                          <a:solidFill>
                            <a:schemeClr val="tx1"/>
                          </a:solidFill>
                          <a:latin typeface="+mn-lt"/>
                          <a:ea typeface="+mn-ea"/>
                          <a:cs typeface="+mn-cs"/>
                        </a:rPr>
                        <a:t>Cervical Sympathetic Trunk</a:t>
                      </a:r>
                    </a:p>
                  </a:txBody>
                  <a:tcPr anchor="ctr">
                    <a:noFill/>
                  </a:tcPr>
                </a:tc>
                <a:extLst>
                  <a:ext uri="{0D108BD9-81ED-4DB2-BD59-A6C34878D82A}">
                    <a16:rowId xmlns:a16="http://schemas.microsoft.com/office/drawing/2014/main" xmlns="" val="573879110"/>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47675" algn="l"/>
                        </a:tabLst>
                        <a:defRPr/>
                      </a:pPr>
                      <a:r>
                        <a:rPr lang="en-US" sz="2000" b="1" u="none" kern="1200" dirty="0">
                          <a:solidFill>
                            <a:schemeClr val="tx1"/>
                          </a:solidFill>
                          <a:latin typeface="+mn-lt"/>
                          <a:ea typeface="+mn-ea"/>
                          <a:cs typeface="+mn-cs"/>
                        </a:rPr>
                        <a:t>Parasympathetic</a:t>
                      </a:r>
                    </a:p>
                  </a:txBody>
                  <a:tcPr anchor="ctr">
                    <a:solidFill>
                      <a:srgbClr val="E3CDB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lang="en-US" sz="2000" b="1" u="none" kern="1200" dirty="0">
                          <a:solidFill>
                            <a:schemeClr val="tx1"/>
                          </a:solidFill>
                          <a:latin typeface="+mn-lt"/>
                          <a:ea typeface="+mn-ea"/>
                          <a:cs typeface="+mn-cs"/>
                        </a:rPr>
                        <a:t>Branches of </a:t>
                      </a:r>
                      <a:r>
                        <a:rPr lang="en-US" sz="2000" b="1" u="none" kern="1200" dirty="0" err="1">
                          <a:solidFill>
                            <a:schemeClr val="tx1"/>
                          </a:solidFill>
                          <a:latin typeface="+mn-lt"/>
                          <a:ea typeface="+mn-ea"/>
                          <a:cs typeface="+mn-cs"/>
                        </a:rPr>
                        <a:t>vagus</a:t>
                      </a:r>
                      <a:r>
                        <a:rPr lang="en-US" sz="2000" b="1" u="none" kern="1200" dirty="0">
                          <a:solidFill>
                            <a:schemeClr val="tx1"/>
                          </a:solidFill>
                          <a:latin typeface="+mn-lt"/>
                          <a:ea typeface="+mn-ea"/>
                          <a:cs typeface="+mn-cs"/>
                        </a:rPr>
                        <a:t> nerve</a:t>
                      </a:r>
                    </a:p>
                  </a:txBody>
                  <a:tcPr anchor="ctr">
                    <a:noFill/>
                  </a:tcPr>
                </a:tc>
                <a:extLst>
                  <a:ext uri="{0D108BD9-81ED-4DB2-BD59-A6C34878D82A}">
                    <a16:rowId xmlns:a16="http://schemas.microsoft.com/office/drawing/2014/main" xmlns="" val="74758701"/>
                  </a:ext>
                </a:extLst>
              </a:tr>
            </a:tbl>
          </a:graphicData>
        </a:graphic>
      </p:graphicFrame>
      <p:pic>
        <p:nvPicPr>
          <p:cNvPr id="4" name="صورة 3"/>
          <p:cNvPicPr>
            <a:picLocks noChangeAspect="1"/>
          </p:cNvPicPr>
          <p:nvPr/>
        </p:nvPicPr>
        <p:blipFill rotWithShape="1">
          <a:blip r:embed="rId3"/>
          <a:srcRect l="3212" t="9014" r="3075"/>
          <a:stretch/>
        </p:blipFill>
        <p:spPr>
          <a:xfrm>
            <a:off x="5613400" y="5084683"/>
            <a:ext cx="2679700" cy="1605615"/>
          </a:xfrm>
          <a:prstGeom prst="rect">
            <a:avLst/>
          </a:prstGeom>
        </p:spPr>
      </p:pic>
      <p:sp>
        <p:nvSpPr>
          <p:cNvPr id="15" name="Rectangle 7">
            <a:extLst>
              <a:ext uri="{FF2B5EF4-FFF2-40B4-BE49-F238E27FC236}">
                <a16:creationId xmlns:a16="http://schemas.microsoft.com/office/drawing/2014/main" xmlns="" id="{B53B696A-AB56-4BFC-97E4-19ABF41F9502}"/>
              </a:ext>
            </a:extLst>
          </p:cNvPr>
          <p:cNvSpPr/>
          <p:nvPr/>
        </p:nvSpPr>
        <p:spPr>
          <a:xfrm>
            <a:off x="11934060" y="4101089"/>
            <a:ext cx="111922" cy="158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05FB42CC-84EB-4A11-AF1D-B98D51F66745}"/>
              </a:ext>
            </a:extLst>
          </p:cNvPr>
          <p:cNvSpPr/>
          <p:nvPr/>
        </p:nvSpPr>
        <p:spPr>
          <a:xfrm>
            <a:off x="738648" y="3820886"/>
            <a:ext cx="8057010" cy="1210280"/>
          </a:xfrm>
          <a:prstGeom prst="rect">
            <a:avLst/>
          </a:prstGeom>
          <a:noFill/>
          <a:ln w="5715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380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192F3BE-545E-4607-8926-44D05FF317A6}"/>
              </a:ext>
            </a:extLst>
          </p:cNvPr>
          <p:cNvSpPr txBox="1">
            <a:spLocks/>
          </p:cNvSpPr>
          <p:nvPr/>
        </p:nvSpPr>
        <p:spPr>
          <a:xfrm>
            <a:off x="681502" y="243630"/>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Larynx</a:t>
            </a:r>
          </a:p>
          <a:p>
            <a:r>
              <a:rPr lang="en-US" sz="2600" b="1" dirty="0"/>
              <a:t>Supply</a:t>
            </a:r>
          </a:p>
        </p:txBody>
      </p:sp>
      <p:sp>
        <p:nvSpPr>
          <p:cNvPr id="9" name="Rectangle 8">
            <a:extLst>
              <a:ext uri="{FF2B5EF4-FFF2-40B4-BE49-F238E27FC236}">
                <a16:creationId xmlns:a16="http://schemas.microsoft.com/office/drawing/2014/main" xmlns="" id="{33E67C69-E37E-482D-9A50-A5DC9BC9E5E1}"/>
              </a:ext>
            </a:extLst>
          </p:cNvPr>
          <p:cNvSpPr/>
          <p:nvPr/>
        </p:nvSpPr>
        <p:spPr>
          <a:xfrm>
            <a:off x="611841" y="1518342"/>
            <a:ext cx="8229600" cy="1734671"/>
          </a:xfrm>
          <a:prstGeom prst="rect">
            <a:avLst/>
          </a:prstGeom>
          <a:ln w="190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xmlns="" id="{21E97225-1A67-49A4-8E2D-865CE36EB4A8}"/>
              </a:ext>
            </a:extLst>
          </p:cNvPr>
          <p:cNvCxnSpPr>
            <a:stCxn id="9" idx="1"/>
            <a:endCxn id="9" idx="3"/>
          </p:cNvCxnSpPr>
          <p:nvPr/>
        </p:nvCxnSpPr>
        <p:spPr>
          <a:xfrm>
            <a:off x="611841" y="2385678"/>
            <a:ext cx="8229600" cy="0"/>
          </a:xfrm>
          <a:prstGeom prst="line">
            <a:avLst/>
          </a:prstGeom>
          <a:ln w="19050">
            <a:solidFill>
              <a:srgbClr val="FFC000"/>
            </a:solidFill>
            <a:prstDash val="sysDash"/>
          </a:ln>
        </p:spPr>
        <p:style>
          <a:lnRef idx="2">
            <a:schemeClr val="accent6"/>
          </a:lnRef>
          <a:fillRef idx="1">
            <a:schemeClr val="lt1"/>
          </a:fillRef>
          <a:effectRef idx="0">
            <a:schemeClr val="accent6"/>
          </a:effectRef>
          <a:fontRef idx="minor">
            <a:schemeClr val="dk1"/>
          </a:fontRef>
        </p:style>
      </p:cxnSp>
      <p:cxnSp>
        <p:nvCxnSpPr>
          <p:cNvPr id="15" name="Straight Connector 14">
            <a:extLst>
              <a:ext uri="{FF2B5EF4-FFF2-40B4-BE49-F238E27FC236}">
                <a16:creationId xmlns:a16="http://schemas.microsoft.com/office/drawing/2014/main" xmlns="" id="{72BA9121-9894-4E35-9976-847217AF87F3}"/>
              </a:ext>
            </a:extLst>
          </p:cNvPr>
          <p:cNvCxnSpPr/>
          <p:nvPr/>
        </p:nvCxnSpPr>
        <p:spPr>
          <a:xfrm>
            <a:off x="1996888" y="1518342"/>
            <a:ext cx="0" cy="1734671"/>
          </a:xfrm>
          <a:prstGeom prst="line">
            <a:avLst/>
          </a:prstGeom>
          <a:ln w="19050">
            <a:solidFill>
              <a:srgbClr val="FFC000"/>
            </a:solidFill>
            <a:prstDash val="sysDash"/>
          </a:ln>
        </p:spPr>
        <p:style>
          <a:lnRef idx="2">
            <a:schemeClr val="accent6"/>
          </a:lnRef>
          <a:fillRef idx="1">
            <a:schemeClr val="lt1"/>
          </a:fillRef>
          <a:effectRef idx="0">
            <a:schemeClr val="accent6"/>
          </a:effectRef>
          <a:fontRef idx="minor">
            <a:schemeClr val="dk1"/>
          </a:fontRef>
        </p:style>
      </p:cxnSp>
      <p:sp>
        <p:nvSpPr>
          <p:cNvPr id="16" name="TextBox 15">
            <a:extLst>
              <a:ext uri="{FF2B5EF4-FFF2-40B4-BE49-F238E27FC236}">
                <a16:creationId xmlns:a16="http://schemas.microsoft.com/office/drawing/2014/main" xmlns="" id="{13641CE9-AF5B-45BF-AB3A-DC32E6385F81}"/>
              </a:ext>
            </a:extLst>
          </p:cNvPr>
          <p:cNvSpPr txBox="1"/>
          <p:nvPr/>
        </p:nvSpPr>
        <p:spPr>
          <a:xfrm>
            <a:off x="893291" y="2618223"/>
            <a:ext cx="961464" cy="369332"/>
          </a:xfrm>
          <a:prstGeom prst="rect">
            <a:avLst/>
          </a:prstGeom>
          <a:noFill/>
          <a:ln>
            <a:noFill/>
          </a:ln>
        </p:spPr>
        <p:txBody>
          <a:bodyPr wrap="square" rtlCol="0">
            <a:spAutoFit/>
          </a:bodyPr>
          <a:lstStyle/>
          <a:p>
            <a:r>
              <a:rPr lang="en-GB" b="1" dirty="0"/>
              <a:t>Sensory</a:t>
            </a:r>
          </a:p>
        </p:txBody>
      </p:sp>
      <p:sp>
        <p:nvSpPr>
          <p:cNvPr id="17" name="TextBox 16">
            <a:extLst>
              <a:ext uri="{FF2B5EF4-FFF2-40B4-BE49-F238E27FC236}">
                <a16:creationId xmlns:a16="http://schemas.microsoft.com/office/drawing/2014/main" xmlns="" id="{1C87BDD8-95A7-4A28-B34C-33B3821132F0}"/>
              </a:ext>
            </a:extLst>
          </p:cNvPr>
          <p:cNvSpPr txBox="1"/>
          <p:nvPr/>
        </p:nvSpPr>
        <p:spPr>
          <a:xfrm>
            <a:off x="893291" y="1750888"/>
            <a:ext cx="837543" cy="369332"/>
          </a:xfrm>
          <a:prstGeom prst="rect">
            <a:avLst/>
          </a:prstGeom>
          <a:noFill/>
          <a:ln>
            <a:noFill/>
          </a:ln>
        </p:spPr>
        <p:txBody>
          <a:bodyPr wrap="square" rtlCol="0">
            <a:spAutoFit/>
          </a:bodyPr>
          <a:lstStyle/>
          <a:p>
            <a:r>
              <a:rPr lang="en-GB" b="1" dirty="0"/>
              <a:t>Motor</a:t>
            </a:r>
          </a:p>
        </p:txBody>
      </p:sp>
      <p:sp>
        <p:nvSpPr>
          <p:cNvPr id="18" name="TextBox 17">
            <a:extLst>
              <a:ext uri="{FF2B5EF4-FFF2-40B4-BE49-F238E27FC236}">
                <a16:creationId xmlns:a16="http://schemas.microsoft.com/office/drawing/2014/main" xmlns="" id="{1C62865C-0353-46D7-9459-B99992145817}"/>
              </a:ext>
            </a:extLst>
          </p:cNvPr>
          <p:cNvSpPr txBox="1"/>
          <p:nvPr/>
        </p:nvSpPr>
        <p:spPr>
          <a:xfrm>
            <a:off x="1996888" y="1595301"/>
            <a:ext cx="6810929" cy="784830"/>
          </a:xfrm>
          <a:prstGeom prst="rect">
            <a:avLst/>
          </a:prstGeom>
          <a:noFill/>
        </p:spPr>
        <p:txBody>
          <a:bodyPr wrap="square" rtlCol="0">
            <a:spAutoFit/>
          </a:bodyPr>
          <a:lstStyle/>
          <a:p>
            <a:r>
              <a:rPr lang="en-GB" sz="1500" dirty="0"/>
              <a:t>-      All intrinsic muscles, are supplied by </a:t>
            </a:r>
            <a:r>
              <a:rPr lang="en-GB" sz="1500" dirty="0">
                <a:solidFill>
                  <a:srgbClr val="FF0000"/>
                </a:solidFill>
              </a:rPr>
              <a:t>the recurrent laryngeal nerve of vagus nerve </a:t>
            </a:r>
            <a:r>
              <a:rPr lang="en-GB" sz="1500" dirty="0"/>
              <a:t>except cricothyroid.</a:t>
            </a:r>
          </a:p>
          <a:p>
            <a:pPr marL="285750" indent="-285750">
              <a:buFontTx/>
              <a:buChar char="-"/>
            </a:pPr>
            <a:r>
              <a:rPr lang="en-GB" sz="1500" dirty="0">
                <a:solidFill>
                  <a:srgbClr val="000000"/>
                </a:solidFill>
                <a:latin typeface="Calibri" panose="020F0502020204030204" pitchFamily="34" charset="0"/>
                <a:cs typeface="Calibri" panose="020F0502020204030204" pitchFamily="34" charset="0"/>
              </a:rPr>
              <a:t>The </a:t>
            </a:r>
            <a:r>
              <a:rPr lang="en-GB" sz="1500" dirty="0">
                <a:solidFill>
                  <a:srgbClr val="002060"/>
                </a:solidFill>
                <a:latin typeface="Calibri" panose="020F0502020204030204" pitchFamily="34" charset="0"/>
                <a:cs typeface="Calibri" panose="020F0502020204030204" pitchFamily="34" charset="0"/>
              </a:rPr>
              <a:t>cricothyroid </a:t>
            </a:r>
            <a:r>
              <a:rPr lang="en-GB" sz="1500" dirty="0">
                <a:solidFill>
                  <a:srgbClr val="000000"/>
                </a:solidFill>
                <a:latin typeface="Calibri" panose="020F0502020204030204" pitchFamily="34" charset="0"/>
                <a:cs typeface="Calibri" panose="020F0502020204030204" pitchFamily="34" charset="0"/>
              </a:rPr>
              <a:t>is supplied by </a:t>
            </a:r>
            <a:r>
              <a:rPr lang="en-GB" sz="1500" dirty="0">
                <a:solidFill>
                  <a:srgbClr val="FF0000"/>
                </a:solidFill>
                <a:latin typeface="Calibri" panose="020F0502020204030204" pitchFamily="34" charset="0"/>
                <a:cs typeface="Calibri" panose="020F0502020204030204" pitchFamily="34" charset="0"/>
              </a:rPr>
              <a:t>external laryngeal </a:t>
            </a:r>
            <a:r>
              <a:rPr lang="en-GB" sz="1500" dirty="0">
                <a:solidFill>
                  <a:srgbClr val="000000"/>
                </a:solidFill>
                <a:latin typeface="Calibri" panose="020F0502020204030204" pitchFamily="34" charset="0"/>
                <a:cs typeface="Calibri" panose="020F0502020204030204" pitchFamily="34" charset="0"/>
              </a:rPr>
              <a:t>of superior laryngeal of vagus.</a:t>
            </a:r>
            <a:endParaRPr lang="en-GB" sz="15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xmlns="" id="{73F3B750-BB67-42C9-8721-5A3988CDF675}"/>
              </a:ext>
            </a:extLst>
          </p:cNvPr>
          <p:cNvSpPr txBox="1"/>
          <p:nvPr/>
        </p:nvSpPr>
        <p:spPr>
          <a:xfrm>
            <a:off x="1996888" y="2499978"/>
            <a:ext cx="6810926" cy="784830"/>
          </a:xfrm>
          <a:prstGeom prst="rect">
            <a:avLst/>
          </a:prstGeom>
          <a:noFill/>
        </p:spPr>
        <p:txBody>
          <a:bodyPr wrap="square" rtlCol="0">
            <a:spAutoFit/>
          </a:bodyPr>
          <a:lstStyle/>
          <a:p>
            <a:pPr marL="285750" indent="-285750">
              <a:buFontTx/>
              <a:buChar char="-"/>
            </a:pPr>
            <a:r>
              <a:rPr lang="en-GB" sz="1500" dirty="0"/>
              <a:t>Above the vocal cords : Internal laryngeal nerve, of superior laryngeal of the vagus nerve.</a:t>
            </a:r>
          </a:p>
          <a:p>
            <a:r>
              <a:rPr lang="en-GB" sz="1500" dirty="0">
                <a:solidFill>
                  <a:schemeClr val="tx2"/>
                </a:solidFill>
              </a:rPr>
              <a:t>-    Below the vocal cords: </a:t>
            </a:r>
            <a:r>
              <a:rPr lang="en-GB" sz="1500" dirty="0">
                <a:solidFill>
                  <a:srgbClr val="FF0000"/>
                </a:solidFill>
              </a:rPr>
              <a:t>Recurrent laryngeal nerve</a:t>
            </a:r>
            <a:r>
              <a:rPr lang="en-GB" sz="1500" dirty="0">
                <a:solidFill>
                  <a:srgbClr val="000000"/>
                </a:solidFill>
              </a:rPr>
              <a:t>, of the vagus nerve.</a:t>
            </a:r>
            <a:endParaRPr lang="en-GB" sz="1500" dirty="0"/>
          </a:p>
        </p:txBody>
      </p:sp>
      <p:sp>
        <p:nvSpPr>
          <p:cNvPr id="20" name="Rectangle 19">
            <a:extLst>
              <a:ext uri="{FF2B5EF4-FFF2-40B4-BE49-F238E27FC236}">
                <a16:creationId xmlns:a16="http://schemas.microsoft.com/office/drawing/2014/main" xmlns="" id="{0F3D8E93-3CCA-4256-A117-4D2F80B4046D}"/>
              </a:ext>
            </a:extLst>
          </p:cNvPr>
          <p:cNvSpPr/>
          <p:nvPr/>
        </p:nvSpPr>
        <p:spPr>
          <a:xfrm>
            <a:off x="611841" y="3602675"/>
            <a:ext cx="8229600" cy="990007"/>
          </a:xfrm>
          <a:prstGeom prst="rect">
            <a:avLst/>
          </a:prstGeom>
          <a:ln w="19050">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xmlns="" id="{A4F01EF7-AFB0-48D3-A583-BC140EA6D4F3}"/>
              </a:ext>
            </a:extLst>
          </p:cNvPr>
          <p:cNvCxnSpPr/>
          <p:nvPr/>
        </p:nvCxnSpPr>
        <p:spPr>
          <a:xfrm>
            <a:off x="611841" y="4092900"/>
            <a:ext cx="8229600" cy="0"/>
          </a:xfrm>
          <a:prstGeom prst="line">
            <a:avLst/>
          </a:prstGeom>
          <a:ln w="19050">
            <a:solidFill>
              <a:srgbClr val="FF0000"/>
            </a:solidFill>
            <a:prstDash val="sysDash"/>
          </a:ln>
        </p:spPr>
        <p:style>
          <a:lnRef idx="2">
            <a:schemeClr val="accent6"/>
          </a:lnRef>
          <a:fillRef idx="1">
            <a:schemeClr val="lt1"/>
          </a:fillRef>
          <a:effectRef idx="0">
            <a:schemeClr val="accent6"/>
          </a:effectRef>
          <a:fontRef idx="minor">
            <a:schemeClr val="dk1"/>
          </a:fontRef>
        </p:style>
      </p:cxnSp>
      <p:cxnSp>
        <p:nvCxnSpPr>
          <p:cNvPr id="22" name="Straight Connector 21">
            <a:extLst>
              <a:ext uri="{FF2B5EF4-FFF2-40B4-BE49-F238E27FC236}">
                <a16:creationId xmlns:a16="http://schemas.microsoft.com/office/drawing/2014/main" xmlns="" id="{38273675-6D47-44E0-ABD9-622829226A25}"/>
              </a:ext>
            </a:extLst>
          </p:cNvPr>
          <p:cNvCxnSpPr>
            <a:cxnSpLocks/>
          </p:cNvCxnSpPr>
          <p:nvPr/>
        </p:nvCxnSpPr>
        <p:spPr>
          <a:xfrm flipH="1">
            <a:off x="1987923" y="3602675"/>
            <a:ext cx="8965" cy="990007"/>
          </a:xfrm>
          <a:prstGeom prst="line">
            <a:avLst/>
          </a:prstGeom>
          <a:ln w="19050">
            <a:solidFill>
              <a:srgbClr val="FF0000"/>
            </a:solidFill>
            <a:prstDash val="sysDash"/>
          </a:ln>
        </p:spPr>
        <p:style>
          <a:lnRef idx="2">
            <a:schemeClr val="accent6"/>
          </a:lnRef>
          <a:fillRef idx="1">
            <a:schemeClr val="lt1"/>
          </a:fillRef>
          <a:effectRef idx="0">
            <a:schemeClr val="accent6"/>
          </a:effectRef>
          <a:fontRef idx="minor">
            <a:schemeClr val="dk1"/>
          </a:fontRef>
        </p:style>
      </p:cxnSp>
      <p:sp>
        <p:nvSpPr>
          <p:cNvPr id="24" name="TextBox 23">
            <a:extLst>
              <a:ext uri="{FF2B5EF4-FFF2-40B4-BE49-F238E27FC236}">
                <a16:creationId xmlns:a16="http://schemas.microsoft.com/office/drawing/2014/main" xmlns="" id="{4BFE4B13-5B6C-4517-8FB9-D7A439FE0347}"/>
              </a:ext>
            </a:extLst>
          </p:cNvPr>
          <p:cNvSpPr txBox="1"/>
          <p:nvPr/>
        </p:nvSpPr>
        <p:spPr>
          <a:xfrm>
            <a:off x="681502" y="3662068"/>
            <a:ext cx="1385041" cy="369332"/>
          </a:xfrm>
          <a:prstGeom prst="rect">
            <a:avLst/>
          </a:prstGeom>
          <a:noFill/>
        </p:spPr>
        <p:txBody>
          <a:bodyPr wrap="square" rtlCol="0">
            <a:spAutoFit/>
          </a:bodyPr>
          <a:lstStyle/>
          <a:p>
            <a:r>
              <a:rPr lang="en-GB" b="1" dirty="0"/>
              <a:t>Upper half</a:t>
            </a:r>
          </a:p>
        </p:txBody>
      </p:sp>
      <p:sp>
        <p:nvSpPr>
          <p:cNvPr id="25" name="TextBox 24">
            <a:extLst>
              <a:ext uri="{FF2B5EF4-FFF2-40B4-BE49-F238E27FC236}">
                <a16:creationId xmlns:a16="http://schemas.microsoft.com/office/drawing/2014/main" xmlns="" id="{C9FB1FFF-1D5B-4549-9163-79245A7B982D}"/>
              </a:ext>
            </a:extLst>
          </p:cNvPr>
          <p:cNvSpPr txBox="1"/>
          <p:nvPr/>
        </p:nvSpPr>
        <p:spPr>
          <a:xfrm>
            <a:off x="681502" y="4155005"/>
            <a:ext cx="1385041" cy="369332"/>
          </a:xfrm>
          <a:prstGeom prst="rect">
            <a:avLst/>
          </a:prstGeom>
          <a:noFill/>
        </p:spPr>
        <p:txBody>
          <a:bodyPr wrap="square" rtlCol="0">
            <a:spAutoFit/>
          </a:bodyPr>
          <a:lstStyle/>
          <a:p>
            <a:r>
              <a:rPr lang="en-GB" b="1" dirty="0"/>
              <a:t>Lower half</a:t>
            </a:r>
          </a:p>
        </p:txBody>
      </p:sp>
      <p:sp>
        <p:nvSpPr>
          <p:cNvPr id="26" name="TextBox 25">
            <a:extLst>
              <a:ext uri="{FF2B5EF4-FFF2-40B4-BE49-F238E27FC236}">
                <a16:creationId xmlns:a16="http://schemas.microsoft.com/office/drawing/2014/main" xmlns="" id="{C6969D4B-CCD1-4F81-BFA0-C8E0FD100327}"/>
              </a:ext>
            </a:extLst>
          </p:cNvPr>
          <p:cNvSpPr txBox="1"/>
          <p:nvPr/>
        </p:nvSpPr>
        <p:spPr>
          <a:xfrm>
            <a:off x="1996888" y="3662068"/>
            <a:ext cx="6810926" cy="323165"/>
          </a:xfrm>
          <a:prstGeom prst="rect">
            <a:avLst/>
          </a:prstGeom>
          <a:noFill/>
        </p:spPr>
        <p:txBody>
          <a:bodyPr wrap="square" rtlCol="0">
            <a:spAutoFit/>
          </a:bodyPr>
          <a:lstStyle/>
          <a:p>
            <a:r>
              <a:rPr lang="en-GB" sz="1500" dirty="0"/>
              <a:t>- Superior laryngeal artery, branch of superior thyroid artery</a:t>
            </a:r>
          </a:p>
        </p:txBody>
      </p:sp>
      <p:sp>
        <p:nvSpPr>
          <p:cNvPr id="27" name="TextBox 26">
            <a:extLst>
              <a:ext uri="{FF2B5EF4-FFF2-40B4-BE49-F238E27FC236}">
                <a16:creationId xmlns:a16="http://schemas.microsoft.com/office/drawing/2014/main" xmlns="" id="{738F0253-F65F-454B-9F85-48065D488A98}"/>
              </a:ext>
            </a:extLst>
          </p:cNvPr>
          <p:cNvSpPr txBox="1"/>
          <p:nvPr/>
        </p:nvSpPr>
        <p:spPr>
          <a:xfrm>
            <a:off x="1987923" y="4171606"/>
            <a:ext cx="6810926" cy="323165"/>
          </a:xfrm>
          <a:prstGeom prst="rect">
            <a:avLst/>
          </a:prstGeom>
          <a:noFill/>
        </p:spPr>
        <p:txBody>
          <a:bodyPr wrap="square" rtlCol="0">
            <a:spAutoFit/>
          </a:bodyPr>
          <a:lstStyle/>
          <a:p>
            <a:r>
              <a:rPr lang="en-GB" sz="1500" dirty="0"/>
              <a:t>- Inferior laryngeal artery, branch of inferior thyroid artery</a:t>
            </a:r>
          </a:p>
        </p:txBody>
      </p:sp>
      <p:sp>
        <p:nvSpPr>
          <p:cNvPr id="29" name="Rectangle 28">
            <a:extLst>
              <a:ext uri="{FF2B5EF4-FFF2-40B4-BE49-F238E27FC236}">
                <a16:creationId xmlns:a16="http://schemas.microsoft.com/office/drawing/2014/main" xmlns="" id="{998A0200-6C0E-4EA6-ABF7-35D9CDA2E04D}"/>
              </a:ext>
            </a:extLst>
          </p:cNvPr>
          <p:cNvSpPr/>
          <p:nvPr/>
        </p:nvSpPr>
        <p:spPr>
          <a:xfrm>
            <a:off x="611841" y="5074692"/>
            <a:ext cx="3338522" cy="479347"/>
          </a:xfrm>
          <a:prstGeom prst="rect">
            <a:avLst/>
          </a:prstGeom>
          <a:ln w="1905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rgbClr val="0070C0"/>
              </a:solidFill>
            </a:endParaRPr>
          </a:p>
        </p:txBody>
      </p:sp>
      <p:sp>
        <p:nvSpPr>
          <p:cNvPr id="30" name="TextBox 29">
            <a:extLst>
              <a:ext uri="{FF2B5EF4-FFF2-40B4-BE49-F238E27FC236}">
                <a16:creationId xmlns:a16="http://schemas.microsoft.com/office/drawing/2014/main" xmlns="" id="{5AC07245-D2B7-4487-BCED-37D4D3F4C43B}"/>
              </a:ext>
            </a:extLst>
          </p:cNvPr>
          <p:cNvSpPr txBox="1"/>
          <p:nvPr/>
        </p:nvSpPr>
        <p:spPr>
          <a:xfrm>
            <a:off x="684390" y="5128028"/>
            <a:ext cx="3356452" cy="323165"/>
          </a:xfrm>
          <a:prstGeom prst="rect">
            <a:avLst/>
          </a:prstGeom>
          <a:noFill/>
        </p:spPr>
        <p:txBody>
          <a:bodyPr wrap="square" rtlCol="0">
            <a:spAutoFit/>
          </a:bodyPr>
          <a:lstStyle/>
          <a:p>
            <a:r>
              <a:rPr lang="en-GB" sz="1500" dirty="0"/>
              <a:t>- Accompany the corresponding arteries </a:t>
            </a:r>
          </a:p>
        </p:txBody>
      </p:sp>
      <p:sp>
        <p:nvSpPr>
          <p:cNvPr id="31" name="Rectangle 30">
            <a:extLst>
              <a:ext uri="{FF2B5EF4-FFF2-40B4-BE49-F238E27FC236}">
                <a16:creationId xmlns:a16="http://schemas.microsoft.com/office/drawing/2014/main" xmlns="" id="{283405F0-4A82-41BF-B3A8-65D791B59B5C}"/>
              </a:ext>
            </a:extLst>
          </p:cNvPr>
          <p:cNvSpPr/>
          <p:nvPr/>
        </p:nvSpPr>
        <p:spPr>
          <a:xfrm>
            <a:off x="4262717" y="5078614"/>
            <a:ext cx="5298141" cy="479347"/>
          </a:xfrm>
          <a:prstGeom prst="rect">
            <a:avLst/>
          </a:prstGeom>
          <a:ln w="19050">
            <a:solidFill>
              <a:srgbClr val="00B05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rgbClr val="0070C0"/>
              </a:solidFill>
            </a:endParaRPr>
          </a:p>
        </p:txBody>
      </p:sp>
      <p:sp>
        <p:nvSpPr>
          <p:cNvPr id="32" name="TextBox 31">
            <a:extLst>
              <a:ext uri="{FF2B5EF4-FFF2-40B4-BE49-F238E27FC236}">
                <a16:creationId xmlns:a16="http://schemas.microsoft.com/office/drawing/2014/main" xmlns="" id="{7CAE3DBD-00DA-45AA-9DCF-FE7C5F51135B}"/>
              </a:ext>
            </a:extLst>
          </p:cNvPr>
          <p:cNvSpPr txBox="1"/>
          <p:nvPr/>
        </p:nvSpPr>
        <p:spPr>
          <a:xfrm>
            <a:off x="4332378" y="5105508"/>
            <a:ext cx="5625169" cy="323165"/>
          </a:xfrm>
          <a:prstGeom prst="rect">
            <a:avLst/>
          </a:prstGeom>
          <a:noFill/>
        </p:spPr>
        <p:txBody>
          <a:bodyPr wrap="square" rtlCol="0">
            <a:spAutoFit/>
          </a:bodyPr>
          <a:lstStyle/>
          <a:p>
            <a:r>
              <a:rPr lang="en-GB" sz="1500" dirty="0"/>
              <a:t>- The lymph vessels drain into the deep cervical lymph nodes. </a:t>
            </a:r>
          </a:p>
        </p:txBody>
      </p:sp>
      <p:sp>
        <p:nvSpPr>
          <p:cNvPr id="33" name="Rectangle 32">
            <a:extLst>
              <a:ext uri="{FF2B5EF4-FFF2-40B4-BE49-F238E27FC236}">
                <a16:creationId xmlns:a16="http://schemas.microsoft.com/office/drawing/2014/main" xmlns="" id="{1856FD6A-E97A-430E-8D9E-DF0A689E2169}"/>
              </a:ext>
            </a:extLst>
          </p:cNvPr>
          <p:cNvSpPr/>
          <p:nvPr/>
        </p:nvSpPr>
        <p:spPr>
          <a:xfrm>
            <a:off x="9560858" y="160057"/>
            <a:ext cx="2217825" cy="410135"/>
          </a:xfrm>
          <a:prstGeom prst="rect">
            <a:avLst/>
          </a:prstGeom>
          <a:ln w="1905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Only in boys slides </a:t>
            </a:r>
          </a:p>
        </p:txBody>
      </p:sp>
    </p:spTree>
    <p:extLst>
      <p:ext uri="{BB962C8B-B14F-4D97-AF65-F5344CB8AC3E}">
        <p14:creationId xmlns:p14="http://schemas.microsoft.com/office/powerpoint/2010/main" val="418725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5D1E6A-247D-4279-A995-254A4B7AE0B7}"/>
              </a:ext>
            </a:extLst>
          </p:cNvPr>
          <p:cNvSpPr txBox="1">
            <a:spLocks/>
          </p:cNvSpPr>
          <p:nvPr/>
        </p:nvSpPr>
        <p:spPr>
          <a:xfrm>
            <a:off x="738649"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Clinical importance</a:t>
            </a:r>
            <a:endParaRPr lang="en-US" sz="3200" b="1" dirty="0">
              <a:solidFill>
                <a:schemeClr val="bg1">
                  <a:lumMod val="50000"/>
                </a:schemeClr>
              </a:solidFill>
            </a:endParaRPr>
          </a:p>
        </p:txBody>
      </p:sp>
      <p:sp>
        <p:nvSpPr>
          <p:cNvPr id="3" name="Content Placeholder 7">
            <a:extLst>
              <a:ext uri="{FF2B5EF4-FFF2-40B4-BE49-F238E27FC236}">
                <a16:creationId xmlns:a16="http://schemas.microsoft.com/office/drawing/2014/main" xmlns="" id="{7A028E26-ACA1-4D3F-B7AB-86678DA226A0}"/>
              </a:ext>
            </a:extLst>
          </p:cNvPr>
          <p:cNvSpPr txBox="1">
            <a:spLocks/>
          </p:cNvSpPr>
          <p:nvPr/>
        </p:nvSpPr>
        <p:spPr>
          <a:xfrm>
            <a:off x="536944" y="1296723"/>
            <a:ext cx="10163130" cy="21188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ct val="100000"/>
              </a:lnSpc>
              <a:spcBef>
                <a:spcPts val="0"/>
              </a:spcBef>
              <a:buFont typeface="Courier New" panose="02070309020205020404" pitchFamily="49" charset="0"/>
              <a:buChar char="o"/>
              <a:defRPr/>
            </a:pPr>
            <a:r>
              <a:rPr lang="en-US" altLang="en-US" sz="2000" dirty="0"/>
              <a:t>The </a:t>
            </a:r>
            <a:r>
              <a:rPr lang="en-US" altLang="en-US" sz="2000" b="1" dirty="0"/>
              <a:t>external laryngeal nerve</a:t>
            </a:r>
            <a:r>
              <a:rPr lang="en-US" altLang="en-US" sz="2000" dirty="0"/>
              <a:t> runs close to the </a:t>
            </a:r>
            <a:r>
              <a:rPr lang="en-US" altLang="en-US" sz="2000" b="1" dirty="0">
                <a:solidFill>
                  <a:srgbClr val="FF0000"/>
                </a:solidFill>
              </a:rPr>
              <a:t>superior thyroid artery </a:t>
            </a:r>
            <a:r>
              <a:rPr lang="en-US" altLang="en-US" sz="2000" dirty="0"/>
              <a:t>before turning medially to supply the </a:t>
            </a:r>
            <a:r>
              <a:rPr lang="en-US" altLang="en-US" sz="2000" dirty="0" err="1"/>
              <a:t>cricothyroid</a:t>
            </a:r>
            <a:r>
              <a:rPr lang="en-US" altLang="en-US" sz="2000" dirty="0"/>
              <a:t> muscle. </a:t>
            </a:r>
            <a:endParaRPr lang="en-US" altLang="en-US" sz="2000" dirty="0" smtClean="0"/>
          </a:p>
          <a:p>
            <a:pPr marL="360000" indent="-360000">
              <a:lnSpc>
                <a:spcPct val="100000"/>
              </a:lnSpc>
              <a:spcBef>
                <a:spcPts val="0"/>
              </a:spcBef>
              <a:buFont typeface="Courier New" panose="02070309020205020404" pitchFamily="49" charset="0"/>
              <a:buChar char="o"/>
              <a:defRPr/>
            </a:pPr>
            <a:r>
              <a:rPr lang="en-US" altLang="en-US" sz="2000" b="1" u="sng" dirty="0"/>
              <a:t>High ligation </a:t>
            </a:r>
            <a:r>
              <a:rPr lang="en-US" altLang="en-US" sz="2000" dirty="0"/>
              <a:t>of the superior thyroid artery during thyroidectomy </a:t>
            </a:r>
            <a:r>
              <a:rPr lang="en-US" altLang="en-US" sz="2000" u="sng" dirty="0"/>
              <a:t>places this nerve at risk of injury.</a:t>
            </a:r>
          </a:p>
          <a:p>
            <a:pPr>
              <a:buFont typeface="Courier New" pitchFamily="49" charset="0"/>
              <a:buChar char="o"/>
            </a:pPr>
            <a:r>
              <a:rPr lang="en-US" altLang="en-US" sz="2000" dirty="0">
                <a:solidFill>
                  <a:schemeClr val="tx1">
                    <a:lumMod val="95000"/>
                    <a:lumOff val="5000"/>
                  </a:schemeClr>
                </a:solidFill>
                <a:cs typeface="Times New Roman" pitchFamily="18" charset="0"/>
              </a:rPr>
              <a:t>So it should be ligated within the upper pole of the thyroid gland.</a:t>
            </a:r>
          </a:p>
          <a:p>
            <a:pPr>
              <a:buFont typeface="Courier New" pitchFamily="49" charset="0"/>
              <a:buChar char="o"/>
            </a:pPr>
            <a:r>
              <a:rPr lang="en-US" altLang="en-US" sz="2000" dirty="0">
                <a:solidFill>
                  <a:schemeClr val="tx1">
                    <a:lumMod val="95000"/>
                    <a:lumOff val="5000"/>
                  </a:schemeClr>
                </a:solidFill>
                <a:cs typeface="Times New Roman" pitchFamily="18" charset="0"/>
              </a:rPr>
              <a:t>Its lesion will cause horsiness of voice.</a:t>
            </a:r>
          </a:p>
          <a:p>
            <a:pPr marL="360000" indent="-360000">
              <a:lnSpc>
                <a:spcPct val="100000"/>
              </a:lnSpc>
              <a:spcBef>
                <a:spcPts val="0"/>
              </a:spcBef>
              <a:buFont typeface="Courier New" panose="02070309020205020404" pitchFamily="49" charset="0"/>
              <a:buChar char="o"/>
              <a:defRPr/>
            </a:pPr>
            <a:endParaRPr lang="en-US" sz="2200" dirty="0">
              <a:solidFill>
                <a:schemeClr val="tx1">
                  <a:lumMod val="95000"/>
                  <a:lumOff val="5000"/>
                </a:schemeClr>
              </a:solidFill>
              <a:cs typeface="Times New Roman" pitchFamily="18" charset="0"/>
            </a:endParaRPr>
          </a:p>
        </p:txBody>
      </p:sp>
      <p:sp>
        <p:nvSpPr>
          <p:cNvPr id="4" name="مربع نص 3"/>
          <p:cNvSpPr txBox="1"/>
          <p:nvPr/>
        </p:nvSpPr>
        <p:spPr>
          <a:xfrm>
            <a:off x="536944" y="887998"/>
            <a:ext cx="4976350" cy="523220"/>
          </a:xfrm>
          <a:prstGeom prst="rect">
            <a:avLst/>
          </a:prstGeom>
          <a:noFill/>
        </p:spPr>
        <p:txBody>
          <a:bodyPr wrap="square" rtlCol="1">
            <a:spAutoFit/>
          </a:bodyPr>
          <a:lstStyle/>
          <a:p>
            <a:r>
              <a:rPr lang="en-US" altLang="en-US" sz="2800" b="1" dirty="0" smtClean="0">
                <a:solidFill>
                  <a:srgbClr val="6495DE"/>
                </a:solidFill>
              </a:rPr>
              <a:t>Superior </a:t>
            </a:r>
            <a:r>
              <a:rPr lang="en-US" altLang="en-US" sz="2800" b="1" dirty="0">
                <a:solidFill>
                  <a:srgbClr val="6495DE"/>
                </a:solidFill>
              </a:rPr>
              <a:t>thyroid artery</a:t>
            </a:r>
            <a:endParaRPr lang="ar-SA" sz="2800" dirty="0">
              <a:solidFill>
                <a:srgbClr val="6495DE"/>
              </a:solidFill>
            </a:endParaRPr>
          </a:p>
        </p:txBody>
      </p:sp>
      <p:sp>
        <p:nvSpPr>
          <p:cNvPr id="5" name="مربع نص 4"/>
          <p:cNvSpPr txBox="1"/>
          <p:nvPr/>
        </p:nvSpPr>
        <p:spPr>
          <a:xfrm>
            <a:off x="536944" y="3259164"/>
            <a:ext cx="4976350" cy="523220"/>
          </a:xfrm>
          <a:prstGeom prst="rect">
            <a:avLst/>
          </a:prstGeom>
          <a:noFill/>
        </p:spPr>
        <p:txBody>
          <a:bodyPr wrap="square" rtlCol="1">
            <a:spAutoFit/>
          </a:bodyPr>
          <a:lstStyle/>
          <a:p>
            <a:r>
              <a:rPr lang="en-US" altLang="en-US" sz="2800" b="1" dirty="0" smtClean="0">
                <a:solidFill>
                  <a:srgbClr val="6495DE"/>
                </a:solidFill>
              </a:rPr>
              <a:t>Inferior </a:t>
            </a:r>
            <a:r>
              <a:rPr lang="en-US" altLang="en-US" sz="2800" b="1" dirty="0">
                <a:solidFill>
                  <a:srgbClr val="6495DE"/>
                </a:solidFill>
              </a:rPr>
              <a:t>thyroid artery</a:t>
            </a:r>
            <a:endParaRPr lang="ar-SA" sz="2800" dirty="0">
              <a:solidFill>
                <a:srgbClr val="6495DE"/>
              </a:solidFill>
            </a:endParaRPr>
          </a:p>
        </p:txBody>
      </p:sp>
      <p:sp>
        <p:nvSpPr>
          <p:cNvPr id="6" name="Content Placeholder 7">
            <a:extLst>
              <a:ext uri="{FF2B5EF4-FFF2-40B4-BE49-F238E27FC236}">
                <a16:creationId xmlns:a16="http://schemas.microsoft.com/office/drawing/2014/main" xmlns="" id="{7A028E26-ACA1-4D3F-B7AB-86678DA226A0}"/>
              </a:ext>
            </a:extLst>
          </p:cNvPr>
          <p:cNvSpPr txBox="1">
            <a:spLocks/>
          </p:cNvSpPr>
          <p:nvPr/>
        </p:nvSpPr>
        <p:spPr>
          <a:xfrm>
            <a:off x="536944" y="3640994"/>
            <a:ext cx="10163130" cy="28808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Courier New" pitchFamily="49" charset="0"/>
              <a:buChar char="o"/>
              <a:defRPr/>
            </a:pPr>
            <a:r>
              <a:rPr lang="en-US" altLang="en-US" sz="2000" b="1" dirty="0">
                <a:solidFill>
                  <a:srgbClr val="FF0000"/>
                </a:solidFill>
              </a:rPr>
              <a:t>The inferior thyroid artery </a:t>
            </a:r>
            <a:r>
              <a:rPr lang="en-US" altLang="en-US" sz="2000" dirty="0"/>
              <a:t>is closely associated with the </a:t>
            </a:r>
            <a:r>
              <a:rPr lang="en-US" altLang="en-US" sz="2000" b="1" dirty="0"/>
              <a:t>recurrent laryngeal nerve</a:t>
            </a:r>
            <a:r>
              <a:rPr lang="en-US" altLang="en-US" sz="2000" dirty="0" smtClean="0"/>
              <a:t>.</a:t>
            </a:r>
          </a:p>
          <a:p>
            <a:pPr>
              <a:buFont typeface="Courier New" pitchFamily="49" charset="0"/>
              <a:buChar char="o"/>
            </a:pPr>
            <a:r>
              <a:rPr lang="en-US" altLang="en-US" sz="2000" dirty="0"/>
              <a:t>This nerve can be found, in a triangle bounded laterally by the </a:t>
            </a:r>
            <a:r>
              <a:rPr lang="en-US" altLang="en-US" sz="2000" b="1" dirty="0">
                <a:solidFill>
                  <a:srgbClr val="FF0000"/>
                </a:solidFill>
              </a:rPr>
              <a:t>common carotid artery</a:t>
            </a:r>
            <a:r>
              <a:rPr lang="en-US" altLang="en-US" sz="2000" dirty="0"/>
              <a:t>, medially by the </a:t>
            </a:r>
            <a:r>
              <a:rPr lang="en-US" altLang="en-US" sz="2000" b="1" dirty="0"/>
              <a:t>trachea,</a:t>
            </a:r>
            <a:r>
              <a:rPr lang="en-US" altLang="en-US" sz="2000" dirty="0"/>
              <a:t> and superiorly by the base of thyroid lobe.</a:t>
            </a:r>
          </a:p>
          <a:p>
            <a:pPr>
              <a:buFont typeface="Courier New" pitchFamily="49" charset="0"/>
              <a:buChar char="o"/>
            </a:pPr>
            <a:r>
              <a:rPr lang="en-US" altLang="en-US" sz="2000" dirty="0"/>
              <a:t>The relationship of the recurrent laryngeal nerve and the </a:t>
            </a:r>
            <a:r>
              <a:rPr lang="en-US" altLang="en-US" sz="2000" b="1" dirty="0">
                <a:solidFill>
                  <a:srgbClr val="FF0000"/>
                </a:solidFill>
              </a:rPr>
              <a:t>inferior thyroid artery </a:t>
            </a:r>
            <a:r>
              <a:rPr lang="en-US" altLang="en-US" sz="2000" dirty="0"/>
              <a:t>is </a:t>
            </a:r>
            <a:r>
              <a:rPr lang="en-US" altLang="en-US" sz="2000" b="1" dirty="0"/>
              <a:t>highly variable </a:t>
            </a:r>
            <a:r>
              <a:rPr lang="en-US" altLang="en-US" sz="2000" dirty="0"/>
              <a:t>in that the nerve can lie </a:t>
            </a:r>
            <a:r>
              <a:rPr lang="en-US" altLang="en-US" sz="2000" b="1" dirty="0"/>
              <a:t>deep</a:t>
            </a:r>
            <a:r>
              <a:rPr lang="en-US" altLang="en-US" sz="2000" dirty="0"/>
              <a:t> or </a:t>
            </a:r>
            <a:r>
              <a:rPr lang="en-US" altLang="en-US" sz="2000" b="1" dirty="0"/>
              <a:t>superficial</a:t>
            </a:r>
            <a:r>
              <a:rPr lang="en-US" altLang="en-US" sz="2000" dirty="0"/>
              <a:t> to the artery, or </a:t>
            </a:r>
            <a:r>
              <a:rPr lang="en-US" altLang="en-US" sz="2000" b="1" dirty="0"/>
              <a:t>between</a:t>
            </a:r>
            <a:r>
              <a:rPr lang="en-US" altLang="en-US" sz="2000" dirty="0"/>
              <a:t> the branches of the artery, and be different on either side of the neck. </a:t>
            </a:r>
          </a:p>
          <a:p>
            <a:pPr>
              <a:buFont typeface="Courier New" pitchFamily="49" charset="0"/>
              <a:buChar char="o"/>
            </a:pPr>
            <a:r>
              <a:rPr lang="en-US" altLang="en-US" sz="2000" dirty="0"/>
              <a:t>So </a:t>
            </a:r>
            <a:r>
              <a:rPr lang="en-US" altLang="en-US" sz="2000" dirty="0" err="1"/>
              <a:t>hight</a:t>
            </a:r>
            <a:r>
              <a:rPr lang="en-US" altLang="en-US" sz="2000" dirty="0"/>
              <a:t> consideration of this nerve and its branches must be given during  </a:t>
            </a:r>
            <a:r>
              <a:rPr lang="en-US" altLang="en-US" sz="2000" dirty="0" smtClean="0"/>
              <a:t>thyroidectomy as its </a:t>
            </a:r>
            <a:r>
              <a:rPr lang="en-US" altLang="en-US" sz="2000" dirty="0"/>
              <a:t> </a:t>
            </a:r>
            <a:r>
              <a:rPr lang="en-US" altLang="en-US" sz="2000" dirty="0" smtClean="0"/>
              <a:t>lesion </a:t>
            </a:r>
            <a:r>
              <a:rPr lang="en-US" altLang="en-US" sz="2000" dirty="0"/>
              <a:t>may results in </a:t>
            </a:r>
            <a:r>
              <a:rPr lang="en-US" altLang="en-US" sz="2000" u="sng" dirty="0"/>
              <a:t>impaired breathing &amp; speech</a:t>
            </a:r>
            <a:r>
              <a:rPr lang="en-US" altLang="en-US" sz="2000" dirty="0" smtClean="0">
                <a:solidFill>
                  <a:schemeClr val="tx1">
                    <a:lumMod val="95000"/>
                    <a:lumOff val="5000"/>
                  </a:schemeClr>
                </a:solidFill>
                <a:cs typeface="Times New Roman" pitchFamily="18" charset="0"/>
              </a:rPr>
              <a:t>.</a:t>
            </a:r>
          </a:p>
          <a:p>
            <a:pPr>
              <a:buFont typeface="Courier New" pitchFamily="49" charset="0"/>
              <a:buChar char="o"/>
            </a:pPr>
            <a:endParaRPr lang="en-US" altLang="en-US" sz="2000" dirty="0">
              <a:solidFill>
                <a:schemeClr val="tx1">
                  <a:lumMod val="95000"/>
                  <a:lumOff val="5000"/>
                </a:schemeClr>
              </a:solidFill>
              <a:cs typeface="Times New Roman" pitchFamily="18" charset="0"/>
            </a:endParaRPr>
          </a:p>
          <a:p>
            <a:pPr marL="360000" indent="-360000">
              <a:lnSpc>
                <a:spcPct val="100000"/>
              </a:lnSpc>
              <a:spcBef>
                <a:spcPts val="0"/>
              </a:spcBef>
              <a:buFont typeface="Courier New" panose="02070309020205020404" pitchFamily="49" charset="0"/>
              <a:buChar char="o"/>
              <a:defRPr/>
            </a:pPr>
            <a:endParaRPr lang="en-US" sz="2200" dirty="0">
              <a:solidFill>
                <a:schemeClr val="tx1">
                  <a:lumMod val="95000"/>
                  <a:lumOff val="5000"/>
                </a:schemeClr>
              </a:solidFill>
              <a:cs typeface="Times New Roman" pitchFamily="18" charset="0"/>
            </a:endParaRPr>
          </a:p>
        </p:txBody>
      </p:sp>
    </p:spTree>
    <p:extLst>
      <p:ext uri="{BB962C8B-B14F-4D97-AF65-F5344CB8AC3E}">
        <p14:creationId xmlns:p14="http://schemas.microsoft.com/office/powerpoint/2010/main" val="4012973270"/>
      </p:ext>
    </p:extLst>
  </p:cSld>
  <p:clrMapOvr>
    <a:masterClrMapping/>
  </p:clrMapOvr>
</p:sld>
</file>

<file path=ppt/theme/theme1.xml><?xml version="1.0" encoding="utf-8"?>
<a:theme xmlns:a="http://schemas.openxmlformats.org/drawingml/2006/main" name="Anatomy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natomy theme" id="{7FC4F3DF-2817-4164-896C-C694E5EB36E6}" vid="{5C80C7F9-9027-4D3F-949C-98E70E22F05E}"/>
    </a:ext>
  </a:extLst>
</a:theme>
</file>

<file path=ppt/theme/theme2.xml><?xml version="1.0" encoding="utf-8"?>
<a:theme xmlns:a="http://schemas.openxmlformats.org/drawingml/2006/main" name="Anatomy Endocrin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natomy Endocrine" id="{209568AF-9D5E-4A1B-BF8A-216BE441BE25}" vid="{00CB7696-176B-445F-A73C-9E1941D815E2}"/>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 theme</Template>
  <TotalTime>4073</TotalTime>
  <Words>1628</Words>
  <Application>Microsoft Office PowerPoint</Application>
  <PresentationFormat>مخصص</PresentationFormat>
  <Paragraphs>216</Paragraphs>
  <Slides>15</Slides>
  <Notes>0</Notes>
  <HiddenSlides>0</HiddenSlides>
  <MMClips>0</MMClips>
  <ScaleCrop>false</ScaleCrop>
  <HeadingPairs>
    <vt:vector size="4" baseType="variant">
      <vt:variant>
        <vt:lpstr>نسق</vt:lpstr>
      </vt:variant>
      <vt:variant>
        <vt:i4>2</vt:i4>
      </vt:variant>
      <vt:variant>
        <vt:lpstr>عناوين الشرائح</vt:lpstr>
      </vt:variant>
      <vt:variant>
        <vt:i4>15</vt:i4>
      </vt:variant>
    </vt:vector>
  </HeadingPairs>
  <TitlesOfParts>
    <vt:vector size="17" baseType="lpstr">
      <vt:lpstr>Anatomy theme</vt:lpstr>
      <vt:lpstr>Anatomy Endocrine</vt:lpstr>
      <vt:lpstr>عرض تقديمي في PowerPoint</vt:lpstr>
      <vt:lpstr>Objectives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and Parathyroid</dc:title>
  <dc:creator>RAWAN</dc:creator>
  <cp:lastModifiedBy>HP</cp:lastModifiedBy>
  <cp:revision>119</cp:revision>
  <dcterms:created xsi:type="dcterms:W3CDTF">2018-01-26T11:22:26Z</dcterms:created>
  <dcterms:modified xsi:type="dcterms:W3CDTF">2019-01-30T11:45:27Z</dcterms:modified>
</cp:coreProperties>
</file>