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7" r:id="rId1"/>
  </p:sldMasterIdLst>
  <p:notesMasterIdLst>
    <p:notesMasterId r:id="rId11"/>
  </p:notesMasterIdLst>
  <p:sldIdLst>
    <p:sldId id="314" r:id="rId2"/>
    <p:sldId id="316" r:id="rId3"/>
    <p:sldId id="317" r:id="rId4"/>
    <p:sldId id="318" r:id="rId5"/>
    <p:sldId id="366" r:id="rId6"/>
    <p:sldId id="367" r:id="rId7"/>
    <p:sldId id="311" r:id="rId8"/>
    <p:sldId id="312" r:id="rId9"/>
    <p:sldId id="315" r:id="rId10"/>
  </p:sldIdLst>
  <p:sldSz cx="12192000" cy="6858000"/>
  <p:notesSz cx="6858000" cy="9144000"/>
  <p:embeddedFontLst>
    <p:embeddedFont>
      <p:font typeface="Arabic Typesetting" panose="03020402040406030203" pitchFamily="66" charset="-7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gency FB" panose="020B0503020202020204" pitchFamily="34" charset="0"/>
      <p:regular r:id="rId17"/>
      <p:bold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889D"/>
    <a:srgbClr val="FFFFFF"/>
    <a:srgbClr val="E3CDB3"/>
    <a:srgbClr val="CCA677"/>
    <a:srgbClr val="DDC3A3"/>
    <a:srgbClr val="FED675"/>
    <a:srgbClr val="FF8B5F"/>
    <a:srgbClr val="FED992"/>
    <a:srgbClr val="7030A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70" d="100"/>
          <a:sy n="70" d="100"/>
        </p:scale>
        <p:origin x="798" y="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drive.google.com/open?id=1YVkhfA50ReRgS9XppAbXFrzGfaqzpxO4hFrsAwNmqDA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09">
            <a:extLst>
              <a:ext uri="{FF2B5EF4-FFF2-40B4-BE49-F238E27FC236}">
                <a16:creationId xmlns:a16="http://schemas.microsoft.com/office/drawing/2014/main" xmlns="" id="{92B83288-6382-48A9-9407-F200043D75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10">
            <a:extLst>
              <a:ext uri="{FF2B5EF4-FFF2-40B4-BE49-F238E27FC236}">
                <a16:creationId xmlns:a16="http://schemas.microsoft.com/office/drawing/2014/main" xmlns="" id="{92A6CBCB-A062-4411-BBCB-950EE0FC5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07">
            <a:extLst>
              <a:ext uri="{FF2B5EF4-FFF2-40B4-BE49-F238E27FC236}">
                <a16:creationId xmlns:a16="http://schemas.microsoft.com/office/drawing/2014/main" xmlns="" id="{00E8EAC2-46D8-4156-B122-3EE148D62A72}"/>
              </a:ext>
            </a:extLst>
          </p:cNvPr>
          <p:cNvSpPr txBox="1"/>
          <p:nvPr/>
        </p:nvSpPr>
        <p:spPr>
          <a:xfrm>
            <a:off x="85059" y="5693292"/>
            <a:ext cx="4328677" cy="60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+mn-lt"/>
                <a:cs typeface="+mn-cs"/>
              </a:rPr>
              <a:t>Please check our </a:t>
            </a:r>
            <a:r>
              <a:rPr lang="en-GB" sz="1600" b="1" u="sng" dirty="0">
                <a:solidFill>
                  <a:schemeClr val="accent1"/>
                </a:solidFill>
                <a:latin typeface="+mn-lt"/>
                <a:cs typeface="+mn-cs"/>
                <a:hlinkClick r:id="rId4"/>
              </a:rPr>
              <a:t>Editing File</a:t>
            </a:r>
            <a:endParaRPr sz="16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xmlns="" id="{498B3F68-DD49-4A99-922A-5F3DD9CBB9A8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Shape 56">
            <a:extLst>
              <a:ext uri="{FF2B5EF4-FFF2-40B4-BE49-F238E27FC236}">
                <a16:creationId xmlns:a16="http://schemas.microsoft.com/office/drawing/2014/main" xmlns="" id="{CDF81E75-BF9D-4A8C-AFC0-95B62D115A0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" name="Shape 113">
            <a:extLst>
              <a:ext uri="{FF2B5EF4-FFF2-40B4-BE49-F238E27FC236}">
                <a16:creationId xmlns:a16="http://schemas.microsoft.com/office/drawing/2014/main" xmlns="" id="{E201EE49-8AE4-4466-89D8-4BE602B15B0D}"/>
              </a:ext>
            </a:extLst>
          </p:cNvPr>
          <p:cNvSpPr txBox="1"/>
          <p:nvPr/>
        </p:nvSpPr>
        <p:spPr>
          <a:xfrm>
            <a:off x="9724292" y="6204902"/>
            <a:ext cx="246770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500" b="1" dirty="0">
                <a:latin typeface="Arabic Typesetting"/>
                <a:ea typeface="Arabic Typesetting"/>
                <a:cs typeface="Arabic Typesetting"/>
                <a:sym typeface="Arabic Typesetting"/>
              </a:rPr>
              <a:t>{وَمَنْ يَتَوَكَّلْ عَلَى اللَّهِ فَهُوَ حَسْبُهُ}</a:t>
            </a:r>
            <a:endParaRPr sz="2500" b="1" dirty="0"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69B414-FE47-4358-96E2-2E9405BB83BB}"/>
              </a:ext>
            </a:extLst>
          </p:cNvPr>
          <p:cNvSpPr txBox="1"/>
          <p:nvPr/>
        </p:nvSpPr>
        <p:spPr>
          <a:xfrm>
            <a:off x="5096079" y="5356671"/>
            <a:ext cx="199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gency FB" panose="020B0503020202020204" pitchFamily="34" charset="0"/>
              </a:rPr>
              <a:t>Lecture (3)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2C603F-DC25-45AA-8010-10BE80124BFF}"/>
              </a:ext>
            </a:extLst>
          </p:cNvPr>
          <p:cNvSpPr txBox="1"/>
          <p:nvPr/>
        </p:nvSpPr>
        <p:spPr>
          <a:xfrm>
            <a:off x="9525300" y="5275098"/>
            <a:ext cx="2666700" cy="95013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Important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Doctors Notes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Notes/Extra explanation</a:t>
            </a:r>
          </a:p>
        </p:txBody>
      </p:sp>
      <p:sp>
        <p:nvSpPr>
          <p:cNvPr id="17" name="Shape 21">
            <a:extLst>
              <a:ext uri="{FF2B5EF4-FFF2-40B4-BE49-F238E27FC236}">
                <a16:creationId xmlns:a16="http://schemas.microsoft.com/office/drawing/2014/main" xmlns="" id="{E9866EDF-A8B3-4AB6-B960-409D315CBCBF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0BC3FA-6127-4E75-8FD9-5AB056BD079C}"/>
              </a:ext>
            </a:extLst>
          </p:cNvPr>
          <p:cNvSpPr txBox="1"/>
          <p:nvPr/>
        </p:nvSpPr>
        <p:spPr>
          <a:xfrm>
            <a:off x="85061" y="6085388"/>
            <a:ext cx="4328678" cy="69871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ar-SA" sz="1400" b="1" dirty="0">
                <a:latin typeface="Calibri" panose="020F0502020204030204" pitchFamily="34" charset="0"/>
                <a:cs typeface="Calibri" panose="020F0502020204030204" pitchFamily="34" charset="0"/>
              </a:rPr>
              <a:t>هذا العمل مبني بشكل أساسي على عمل دفعة 436 مع المراجعة والتدقيق وإضافة الملاحظات ولا يغني عن المصدر الأساسي للمذاكرة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962D82B-189E-4C68-BAAC-08BC49E6CC27}"/>
              </a:ext>
            </a:extLst>
          </p:cNvPr>
          <p:cNvSpPr/>
          <p:nvPr userDrawn="1"/>
        </p:nvSpPr>
        <p:spPr>
          <a:xfrm>
            <a:off x="3658685" y="2917105"/>
            <a:ext cx="487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gency FB" panose="020B0503020202020204" pitchFamily="34" charset="0"/>
              </a:rPr>
              <a:t>Adrenal Gland</a:t>
            </a:r>
          </a:p>
        </p:txBody>
      </p:sp>
    </p:spTree>
    <p:extLst>
      <p:ext uri="{BB962C8B-B14F-4D97-AF65-F5344CB8AC3E}">
        <p14:creationId xmlns:p14="http://schemas.microsoft.com/office/powerpoint/2010/main" val="39140295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DCACC-88AC-4271-AD50-7A42F4F9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2CD29E6-9DA0-43B2-AF62-29A057291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E775B4-6F36-4CF9-BF85-303B65A0D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9F652F-5A55-4D84-AD3F-A42964D8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DF2EF9-87B7-4584-A4EB-57051B15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EE7BA5-E84F-4F6D-814C-560E5A4C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26215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5361D-1266-48D3-B713-8F911990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5B356E-E33B-4870-8B41-1AE9E4FD1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FEAC92-6FF9-40D0-B8D5-BA99BC72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15B769-F857-4196-9756-DE0B4AE2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732A03-8426-4A03-9B94-2316E84F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3739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36227946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SAQ</a:t>
            </a:r>
          </a:p>
        </p:txBody>
      </p:sp>
    </p:spTree>
    <p:extLst>
      <p:ext uri="{BB962C8B-B14F-4D97-AF65-F5344CB8AC3E}">
        <p14:creationId xmlns:p14="http://schemas.microsoft.com/office/powerpoint/2010/main" val="251689518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CC9A26-57FC-426A-AC96-B2A19B7227D2}"/>
              </a:ext>
            </a:extLst>
          </p:cNvPr>
          <p:cNvSpPr txBox="1"/>
          <p:nvPr/>
        </p:nvSpPr>
        <p:spPr>
          <a:xfrm>
            <a:off x="3658685" y="2637981"/>
            <a:ext cx="4874616" cy="33239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Leaders: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Faisal Fahad Alsaif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Rawan Mohammad Alharbi</a:t>
            </a: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Members: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Abdulaziz Aldukhayel</a:t>
            </a:r>
            <a:b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</a:b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‏Abdulrahman Alduhayyim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Rinad </a:t>
            </a:r>
            <a:r>
              <a:rPr lang="en-GB" sz="1800" b="1" dirty="0">
                <a:latin typeface="+mn-lt"/>
                <a:cs typeface="Arial" panose="020B0604020202020204" pitchFamily="34" charset="0"/>
              </a:rPr>
              <a:t>Alghoraiby</a:t>
            </a:r>
          </a:p>
          <a:p>
            <a:pPr algn="ctr"/>
            <a:r>
              <a:rPr lang="en-US" sz="18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Majd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Albarrak</a:t>
            </a:r>
            <a:endParaRPr lang="en-US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Shape 109">
            <a:extLst>
              <a:ext uri="{FF2B5EF4-FFF2-40B4-BE49-F238E27FC236}">
                <a16:creationId xmlns:a16="http://schemas.microsoft.com/office/drawing/2014/main" xmlns="" id="{44F89AF6-DEB5-422C-9C27-5DDDA577350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10">
            <a:extLst>
              <a:ext uri="{FF2B5EF4-FFF2-40B4-BE49-F238E27FC236}">
                <a16:creationId xmlns:a16="http://schemas.microsoft.com/office/drawing/2014/main" xmlns="" id="{5FE624D4-A56A-48D8-80AD-9C7B9D47374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5">
            <a:extLst>
              <a:ext uri="{FF2B5EF4-FFF2-40B4-BE49-F238E27FC236}">
                <a16:creationId xmlns:a16="http://schemas.microsoft.com/office/drawing/2014/main" xmlns="" id="{437727BD-BA18-489D-8F25-BC3151EE5802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Shape 56">
            <a:extLst>
              <a:ext uri="{FF2B5EF4-FFF2-40B4-BE49-F238E27FC236}">
                <a16:creationId xmlns:a16="http://schemas.microsoft.com/office/drawing/2014/main" xmlns="" id="{6B278EB7-A02B-4BA5-B9F9-392A9901D43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9B62692-BE68-4B70-AC38-9014948FCBBF}"/>
              </a:ext>
            </a:extLst>
          </p:cNvPr>
          <p:cNvSpPr/>
          <p:nvPr/>
        </p:nvSpPr>
        <p:spPr>
          <a:xfrm>
            <a:off x="3658685" y="1095469"/>
            <a:ext cx="48746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latin typeface="Agency FB" panose="020B0503020202020204" pitchFamily="34" charset="0"/>
              </a:rPr>
              <a:t>Good luck</a:t>
            </a:r>
          </a:p>
          <a:p>
            <a:pPr algn="l"/>
            <a:r>
              <a:rPr lang="en-US" sz="3800" dirty="0">
                <a:latin typeface="Agency FB" panose="020B0503020202020204" pitchFamily="34" charset="0"/>
              </a:rPr>
              <a:t> Special thank for team436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5B4F9E3-3979-4AC6-8BAC-054F31D8C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027" y="1810389"/>
            <a:ext cx="448520" cy="448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BF4CDD-45E6-4AE3-8C18-1C0EA758B99B}"/>
              </a:ext>
            </a:extLst>
          </p:cNvPr>
          <p:cNvSpPr txBox="1"/>
          <p:nvPr/>
        </p:nvSpPr>
        <p:spPr>
          <a:xfrm>
            <a:off x="8807359" y="5552471"/>
            <a:ext cx="3359419" cy="127214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References: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Girls’ &amp; Boys’ Slides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Greys Anatomy for Students 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TeachMeAnatomy.com</a:t>
            </a:r>
          </a:p>
        </p:txBody>
      </p:sp>
      <p:sp>
        <p:nvSpPr>
          <p:cNvPr id="14" name="Shape 21">
            <a:extLst>
              <a:ext uri="{FF2B5EF4-FFF2-40B4-BE49-F238E27FC236}">
                <a16:creationId xmlns:a16="http://schemas.microsoft.com/office/drawing/2014/main" xmlns="" id="{CE4F9F2B-F48E-4434-8232-E45142D8C9E8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مجموعة 7">
            <a:extLst>
              <a:ext uri="{FF2B5EF4-FFF2-40B4-BE49-F238E27FC236}">
                <a16:creationId xmlns:a16="http://schemas.microsoft.com/office/drawing/2014/main" xmlns="" id="{4A3A3766-B9E0-4998-AC30-F36A54897C55}"/>
              </a:ext>
            </a:extLst>
          </p:cNvPr>
          <p:cNvGrpSpPr/>
          <p:nvPr/>
        </p:nvGrpSpPr>
        <p:grpSpPr>
          <a:xfrm>
            <a:off x="166664" y="6075936"/>
            <a:ext cx="404082" cy="718195"/>
            <a:chOff x="3955103" y="5434210"/>
            <a:chExt cx="404082" cy="718195"/>
          </a:xfrm>
        </p:grpSpPr>
        <p:pic>
          <p:nvPicPr>
            <p:cNvPr id="10" name="صورة 4">
              <a:extLst>
                <a:ext uri="{FF2B5EF4-FFF2-40B4-BE49-F238E27FC236}">
                  <a16:creationId xmlns:a16="http://schemas.microsoft.com/office/drawing/2014/main" xmlns="" id="{31EE6DB7-45F1-43CF-8114-40278D7E5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11" name="صورة 6">
              <a:extLst>
                <a:ext uri="{FF2B5EF4-FFF2-40B4-BE49-F238E27FC236}">
                  <a16:creationId xmlns:a16="http://schemas.microsoft.com/office/drawing/2014/main" xmlns="" id="{40797649-1300-41F9-B2AA-9EC8270CB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E10973-6909-496D-B669-80D56397A4D5}"/>
              </a:ext>
            </a:extLst>
          </p:cNvPr>
          <p:cNvSpPr txBox="1"/>
          <p:nvPr/>
        </p:nvSpPr>
        <p:spPr>
          <a:xfrm>
            <a:off x="500294" y="5913762"/>
            <a:ext cx="487461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Twitter.com</a:t>
            </a:r>
            <a:r>
              <a:rPr lang="ar-SA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/</a:t>
            </a: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Anatomy437</a:t>
            </a:r>
          </a:p>
          <a:p>
            <a:pPr algn="l">
              <a:lnSpc>
                <a:spcPct val="150000"/>
              </a:lnSpc>
            </a:pP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Anatomyteam.437@gmail.com</a:t>
            </a:r>
          </a:p>
        </p:txBody>
      </p:sp>
    </p:spTree>
    <p:extLst>
      <p:ext uri="{BB962C8B-B14F-4D97-AF65-F5344CB8AC3E}">
        <p14:creationId xmlns:p14="http://schemas.microsoft.com/office/powerpoint/2010/main" val="24244835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101F8F-1632-4F29-9DD0-22024A4CE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915088-A686-41D9-9E3C-201437742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402DC9-A02D-46E3-8231-8678137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5E5E4A-AD5F-4D0E-9EAC-EC13A71A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C26F55-39A8-4D53-9461-79B1D148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75254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E1DB6-1226-47C2-BAA4-2C24851E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9CCA17-5C08-4253-ADCB-BAC3690E8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BE24BD-19EA-4B0B-8D8F-11B2133D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E0260A-4F2B-45B9-92B0-243CF3B5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DAB8F8-BDB9-4883-91D3-188746DE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56524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EF5DB0-DF20-4BFE-ABEE-3F19EF6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3232E2-5ACC-43AD-A4A7-A84492D75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5CA1A8-C9C0-4322-AEA7-CABE8443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79B29D-2DDB-4905-9451-FFA3057F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6328A4-8FDD-4906-96EF-5D4F991A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020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7A6C1-D2DD-474C-9413-AD649694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9B6A32-DA5C-424A-B623-FD55AB6CF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C4E32B-B6C5-4F5D-8E04-65F479075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8150BA-825C-49E0-8EC1-67142E77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098237-05F2-4024-8185-0B86A165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FA1846-3BCD-493E-988E-1AD1CDA9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3521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27DF7-4435-45C3-A0FA-570D310F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975B17-F885-409C-B10E-45BAA29FF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5C0C47-C94C-46E4-9EC7-7DFA6EE6B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36B4F27-90AB-4699-B41A-8224AE477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4137289-A016-4215-A2B0-A678D1B2C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76AD6FC-893C-4A31-8C94-F608EC71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AA22121-EC0C-4947-A49A-AAE46522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393CF7-F247-4A1B-8054-FC3C34BF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8208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F9D813-4149-47A4-A30F-D0380151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D4937C-2D97-4CAC-90E7-B279B192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B0EFD8-D8EE-44F1-B5AE-94B228FDF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E5891E-96D9-4E3A-9354-6506D7BA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2848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AF248B-1BF4-4238-BAE7-F0E05622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470510-533E-4335-9FD5-A6BB750A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A12907-D9AB-4EBC-A23D-843A50DF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0715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021FA9-505E-473C-8441-AFE3803F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153EC5-0125-4A93-A7F1-ED1AF7FE4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0EB7F9-A684-4714-A500-510ED6ED7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28AABF-73E3-48F0-AB5E-4FEBCE39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48460F-7661-4CB9-9476-5A8B2F9B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0ACA6B-599C-4801-B0AC-520C395B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135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1">
            <a:extLst>
              <a:ext uri="{FF2B5EF4-FFF2-40B4-BE49-F238E27FC236}">
                <a16:creationId xmlns:a16="http://schemas.microsoft.com/office/drawing/2014/main" xmlns="" id="{13423607-06AB-4953-837A-F9ED8DA39A13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rgbClr val="CCA677"/>
          </a:solidFill>
          <a:ln>
            <a:solidFill>
              <a:srgbClr val="CCA67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78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09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/>
          <a:lstStyle/>
          <a:p>
            <a:pPr marL="571500" indent="-571500" rtl="0">
              <a:buFont typeface="Wingdings" panose="05000000000000000000" pitchFamily="2" charset="2"/>
              <a:buChar char="§"/>
            </a:pPr>
            <a:r>
              <a:rPr lang="en-US" dirty="0"/>
              <a:t>Objectives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12235"/>
            <a:ext cx="9670774" cy="4750453"/>
          </a:xfrm>
        </p:spPr>
        <p:txBody>
          <a:bodyPr>
            <a:noAutofit/>
          </a:bodyPr>
          <a:lstStyle/>
          <a:p>
            <a:pPr algn="l" rtl="0">
              <a:buNone/>
              <a:defRPr/>
            </a:pPr>
            <a:r>
              <a:rPr lang="en-US" b="1" dirty="0"/>
              <a:t>At the end of the lecture, students should be able to: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b="1" u="sng" dirty="0"/>
              <a:t>Location</a:t>
            </a:r>
            <a:r>
              <a:rPr lang="en-US" dirty="0"/>
              <a:t>, </a:t>
            </a:r>
            <a:r>
              <a:rPr lang="en-US" b="1" u="sng" dirty="0"/>
              <a:t>shape</a:t>
            </a:r>
            <a:r>
              <a:rPr lang="en-US" dirty="0"/>
              <a:t> and </a:t>
            </a:r>
            <a:r>
              <a:rPr lang="en-US" b="1" u="sng" dirty="0"/>
              <a:t>relations</a:t>
            </a:r>
            <a:r>
              <a:rPr lang="en-US" dirty="0"/>
              <a:t> of the </a:t>
            </a:r>
            <a:r>
              <a:rPr lang="en-US" b="1" dirty="0"/>
              <a:t>right</a:t>
            </a:r>
            <a:r>
              <a:rPr lang="en-US" dirty="0"/>
              <a:t> and </a:t>
            </a:r>
            <a:r>
              <a:rPr lang="en-US" b="1" dirty="0"/>
              <a:t>left</a:t>
            </a:r>
            <a:r>
              <a:rPr lang="en-US" dirty="0"/>
              <a:t> </a:t>
            </a:r>
            <a:r>
              <a:rPr lang="en-US" b="1" dirty="0"/>
              <a:t>adrenal glands</a:t>
            </a:r>
            <a:r>
              <a:rPr lang="en-US" dirty="0"/>
              <a:t>. 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b="1" u="sng" dirty="0"/>
              <a:t>Blood supply</a:t>
            </a:r>
            <a:r>
              <a:rPr lang="en-US" dirty="0"/>
              <a:t>, </a:t>
            </a:r>
            <a:r>
              <a:rPr lang="en-US" b="1" u="sng" dirty="0"/>
              <a:t>lymphatic drainag</a:t>
            </a:r>
            <a:r>
              <a:rPr lang="en-US" dirty="0"/>
              <a:t>e and </a:t>
            </a:r>
            <a:r>
              <a:rPr lang="en-US" b="1" u="sng" dirty="0"/>
              <a:t>nerve supply </a:t>
            </a:r>
            <a:r>
              <a:rPr lang="en-US" dirty="0"/>
              <a:t>of </a:t>
            </a:r>
            <a:r>
              <a:rPr lang="en-US" b="1" dirty="0"/>
              <a:t>right</a:t>
            </a:r>
            <a:r>
              <a:rPr lang="en-US" dirty="0"/>
              <a:t> and </a:t>
            </a:r>
            <a:r>
              <a:rPr lang="en-US" b="1" dirty="0"/>
              <a:t>left</a:t>
            </a:r>
            <a:r>
              <a:rPr lang="en-US" dirty="0"/>
              <a:t> </a:t>
            </a:r>
            <a:r>
              <a:rPr lang="en-US" b="1" dirty="0"/>
              <a:t>adrenal glands.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b="1" u="sng" dirty="0"/>
              <a:t>Parts</a:t>
            </a:r>
            <a:r>
              <a:rPr lang="en-US" dirty="0"/>
              <a:t> of </a:t>
            </a:r>
            <a:r>
              <a:rPr lang="en-US" b="1" dirty="0"/>
              <a:t>adrenal glands </a:t>
            </a:r>
            <a:r>
              <a:rPr lang="en-US" dirty="0"/>
              <a:t>and </a:t>
            </a:r>
            <a:r>
              <a:rPr lang="en-US" b="1" u="sng" dirty="0"/>
              <a:t>function</a:t>
            </a:r>
            <a:r>
              <a:rPr lang="en-US" dirty="0"/>
              <a:t> of </a:t>
            </a:r>
            <a:r>
              <a:rPr lang="en-US" b="1" dirty="0"/>
              <a:t>each part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180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7612961" y="3843906"/>
            <a:ext cx="4350583" cy="2565277"/>
            <a:chOff x="7612961" y="3843906"/>
            <a:chExt cx="4350583" cy="256527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2202" t="9595" b="18621"/>
            <a:stretch/>
          </p:blipFill>
          <p:spPr>
            <a:xfrm>
              <a:off x="7612961" y="3843906"/>
              <a:ext cx="3596821" cy="2112051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3548ACB-55E5-4C33-BCB7-A734117AE3DB}"/>
                </a:ext>
              </a:extLst>
            </p:cNvPr>
            <p:cNvSpPr/>
            <p:nvPr/>
          </p:nvSpPr>
          <p:spPr>
            <a:xfrm>
              <a:off x="8964112" y="4994309"/>
              <a:ext cx="447259" cy="169004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0215255" y="4798917"/>
              <a:ext cx="1748289" cy="1610266"/>
              <a:chOff x="10215255" y="4798917"/>
              <a:chExt cx="1748289" cy="1610266"/>
            </a:xfrm>
          </p:grpSpPr>
          <p:pic>
            <p:nvPicPr>
              <p:cNvPr id="1028" name="Picture 4" descr="ÙØªÙØ¬Ø© Ø¨Ø­Ø« Ø§ÙØµÙØ± Ø¹Ù âªadrenal gland fat layerâ¬â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15255" y="4798917"/>
                <a:ext cx="1748289" cy="1610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10318459" y="5078811"/>
                <a:ext cx="461394" cy="1356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0193225" y="5054280"/>
              <a:ext cx="73823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Renal fascia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23548ACB-55E5-4C33-BCB7-A734117AE3DB}"/>
                </a:ext>
              </a:extLst>
            </p:cNvPr>
            <p:cNvSpPr/>
            <p:nvPr/>
          </p:nvSpPr>
          <p:spPr>
            <a:xfrm>
              <a:off x="10245269" y="5325305"/>
              <a:ext cx="328657" cy="127228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0215255" y="2477288"/>
            <a:ext cx="1432403" cy="128158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748BEBE8-CECA-476E-9A5D-0CCEF9D8E83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Suprarenal Gland = Adrenal gland </a:t>
            </a:r>
            <a:r>
              <a:rPr lang="ar-SA" sz="4800" b="1" dirty="0"/>
              <a:t> </a:t>
            </a:r>
            <a:r>
              <a:rPr lang="ar-SA" sz="2400" b="1" dirty="0">
                <a:solidFill>
                  <a:schemeClr val="bg1">
                    <a:lumMod val="50000"/>
                  </a:schemeClr>
                </a:solidFill>
              </a:rPr>
              <a:t>"الغدة الكظرية"</a:t>
            </a:r>
            <a:r>
              <a:rPr lang="en-US" sz="2400" b="1" dirty="0"/>
              <a:t> </a:t>
            </a:r>
          </a:p>
          <a:p>
            <a:r>
              <a:rPr lang="en-US" sz="3200" b="1" dirty="0"/>
              <a:t> 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xmlns="" id="{BD5D3347-9CBC-4647-B5E3-A5DC2FAF14A4}"/>
              </a:ext>
            </a:extLst>
          </p:cNvPr>
          <p:cNvSpPr txBox="1">
            <a:spLocks/>
          </p:cNvSpPr>
          <p:nvPr/>
        </p:nvSpPr>
        <p:spPr>
          <a:xfrm>
            <a:off x="738648" y="1377407"/>
            <a:ext cx="11453352" cy="10148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suprarenal (adrenal) gland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is a component of the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hypothalamic-pituitary-suprarenal axis </a:t>
            </a:r>
            <a:r>
              <a:rPr lang="en-US" sz="2200" dirty="0">
                <a:solidFill>
                  <a:srgbClr val="92D050"/>
                </a:solidFill>
                <a:cs typeface="Times New Roman" pitchFamily="18" charset="0"/>
              </a:rPr>
              <a:t>also called “stressed axis”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that is responsible for coordinating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stress response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and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metabolism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They are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yellowish retroperitoneal</a:t>
            </a:r>
            <a:r>
              <a:rPr lang="en-US" sz="2400" b="1" baseline="30000" dirty="0"/>
              <a:t>1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organs that lie on the upper poles of the kidneys, </a:t>
            </a:r>
            <a:r>
              <a:rPr lang="en-US" sz="2200" dirty="0">
                <a:solidFill>
                  <a:srgbClr val="C00000"/>
                </a:solidFill>
                <a:cs typeface="Times New Roman" pitchFamily="18" charset="0"/>
              </a:rPr>
              <a:t>At the level of </a:t>
            </a:r>
            <a:r>
              <a:rPr lang="en-US" sz="2200" dirty="0" smtClean="0">
                <a:solidFill>
                  <a:srgbClr val="C00000"/>
                </a:solidFill>
                <a:cs typeface="Times New Roman" pitchFamily="18" charset="0"/>
              </a:rPr>
              <a:t>the </a:t>
            </a:r>
            <a:r>
              <a:rPr lang="en-US" sz="2200" dirty="0">
                <a:solidFill>
                  <a:srgbClr val="C00000"/>
                </a:solidFill>
                <a:cs typeface="Times New Roman" pitchFamily="18" charset="0"/>
              </a:rPr>
              <a:t>last thoracic vertebra </a:t>
            </a:r>
            <a:r>
              <a:rPr lang="en-US" sz="2200" b="1" dirty="0">
                <a:solidFill>
                  <a:srgbClr val="C00000"/>
                </a:solidFill>
                <a:cs typeface="Times New Roman" pitchFamily="18" charset="0"/>
              </a:rPr>
              <a:t>(T12)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92D050"/>
                </a:solidFill>
                <a:cs typeface="Times New Roman" pitchFamily="18" charset="0"/>
              </a:rPr>
              <a:t>The kidney extends from T12 to L3.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cs typeface="Times New Roman" pitchFamily="18" charset="0"/>
              </a:rPr>
              <a:t>Each gland has an </a:t>
            </a:r>
            <a:r>
              <a:rPr lang="en-US" sz="2200" b="1" dirty="0">
                <a:cs typeface="Times New Roman" pitchFamily="18" charset="0"/>
              </a:rPr>
              <a:t>outer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b="1" dirty="0">
                <a:cs typeface="Times New Roman" pitchFamily="18" charset="0"/>
              </a:rPr>
              <a:t>yellow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b="1" u="heavy" dirty="0"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cortex</a:t>
            </a:r>
            <a:r>
              <a:rPr lang="en-US" sz="2200" dirty="0">
                <a:cs typeface="Times New Roman" pitchFamily="18" charset="0"/>
              </a:rPr>
              <a:t> and an </a:t>
            </a:r>
            <a:r>
              <a:rPr lang="en-US" sz="2200" b="1" dirty="0">
                <a:cs typeface="Times New Roman" pitchFamily="18" charset="0"/>
              </a:rPr>
              <a:t>inner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b="1" dirty="0">
                <a:cs typeface="Times New Roman" pitchFamily="18" charset="0"/>
              </a:rPr>
              <a:t>dark brown </a:t>
            </a:r>
            <a:r>
              <a:rPr lang="en-US" sz="2200" b="1" u="heavy" dirty="0"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medulla</a:t>
            </a:r>
            <a:r>
              <a:rPr lang="en-US" sz="2200" dirty="0">
                <a:cs typeface="Times New Roman" pitchFamily="18" charset="0"/>
              </a:rPr>
              <a:t>.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cs typeface="Times New Roman" pitchFamily="18" charset="0"/>
              </a:rPr>
              <a:t>The suprarenal gland is enclosed within the </a:t>
            </a:r>
            <a:r>
              <a:rPr lang="en-US" sz="2200" b="1" u="heavy" dirty="0">
                <a:uFill>
                  <a:solidFill>
                    <a:srgbClr val="00B0F0"/>
                  </a:solidFill>
                </a:uFill>
                <a:cs typeface="Times New Roman" pitchFamily="18" charset="0"/>
              </a:rPr>
              <a:t>renal fascia</a:t>
            </a:r>
            <a:r>
              <a:rPr lang="en-US" sz="2200" b="1" dirty="0">
                <a:uFill>
                  <a:solidFill>
                    <a:srgbClr val="00B0F0"/>
                  </a:solidFill>
                </a:uFill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with the kidney but </a:t>
            </a:r>
            <a:br>
              <a:rPr lang="en-US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in a </a:t>
            </a:r>
            <a:r>
              <a:rPr lang="en-US" sz="2200" b="1" dirty="0">
                <a:cs typeface="Times New Roman" pitchFamily="18" charset="0"/>
              </a:rPr>
              <a:t>separate compartment</a:t>
            </a:r>
            <a:r>
              <a:rPr lang="en-US" sz="2200" dirty="0">
                <a:cs typeface="Times New Roman" pitchFamily="18" charset="0"/>
              </a:rPr>
              <a:t>, that allow the two organs to be separated easily</a:t>
            </a:r>
            <a:br>
              <a:rPr lang="en-US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 during surgery . 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cs typeface="Times New Roman" pitchFamily="18" charset="0"/>
              </a:rPr>
              <a:t>It is </a:t>
            </a:r>
            <a:r>
              <a:rPr lang="en-US" sz="2200" b="1" dirty="0">
                <a:cs typeface="Times New Roman" pitchFamily="18" charset="0"/>
              </a:rPr>
              <a:t>separated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b="1" dirty="0">
                <a:cs typeface="Times New Roman" pitchFamily="18" charset="0"/>
              </a:rPr>
              <a:t>from</a:t>
            </a:r>
            <a:r>
              <a:rPr lang="en-US" sz="2200" dirty="0">
                <a:cs typeface="Times New Roman" pitchFamily="18" charset="0"/>
              </a:rPr>
              <a:t> the </a:t>
            </a:r>
            <a:r>
              <a:rPr lang="en-US" sz="2200" b="1" dirty="0">
                <a:cs typeface="Times New Roman" pitchFamily="18" charset="0"/>
              </a:rPr>
              <a:t>kidney</a:t>
            </a:r>
            <a:r>
              <a:rPr lang="en-US" sz="2200" dirty="0">
                <a:cs typeface="Times New Roman" pitchFamily="18" charset="0"/>
              </a:rPr>
              <a:t> by the </a:t>
            </a:r>
            <a:r>
              <a:rPr lang="en-US" sz="2200" b="1" u="heavy" dirty="0" err="1">
                <a:uFill>
                  <a:solidFill>
                    <a:schemeClr val="accent5"/>
                  </a:solidFill>
                </a:uFill>
                <a:cs typeface="Times New Roman" pitchFamily="18" charset="0"/>
              </a:rPr>
              <a:t>perirenal</a:t>
            </a:r>
            <a:r>
              <a:rPr lang="en-US" sz="2200" b="1" u="heavy" dirty="0">
                <a:uFill>
                  <a:solidFill>
                    <a:schemeClr val="accent5"/>
                  </a:solidFill>
                </a:uFill>
                <a:cs typeface="Times New Roman" pitchFamily="18" charset="0"/>
              </a:rPr>
              <a:t> fat</a:t>
            </a:r>
            <a:r>
              <a:rPr lang="en-US" sz="2000" b="1" baseline="30000" dirty="0"/>
              <a:t>2</a:t>
            </a:r>
            <a:endParaRPr lang="en-US" sz="2200" b="1" dirty="0"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7390" y="4798917"/>
            <a:ext cx="6968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1- Retroperitoneal: lying posterior to the peritoneum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(covers it anteriorly only)</a:t>
            </a:r>
          </a:p>
          <a:p>
            <a:pPr rtl="1"/>
            <a:r>
              <a:rPr lang="en-GB" sz="1600" dirty="0">
                <a:solidFill>
                  <a:srgbClr val="92D050"/>
                </a:solidFill>
                <a:latin typeface="+mn-lt"/>
              </a:rPr>
              <a:t>2- Recall the kidney is covered by 4 layers: capsule, </a:t>
            </a:r>
            <a:r>
              <a:rPr lang="en-GB" sz="1600" dirty="0" err="1">
                <a:solidFill>
                  <a:srgbClr val="92D050"/>
                </a:solidFill>
                <a:latin typeface="+mn-lt"/>
              </a:rPr>
              <a:t>perirenal</a:t>
            </a:r>
            <a:r>
              <a:rPr lang="en-GB" sz="1600" dirty="0">
                <a:solidFill>
                  <a:srgbClr val="92D050"/>
                </a:solidFill>
                <a:latin typeface="+mn-lt"/>
              </a:rPr>
              <a:t> fat, renal fascia, </a:t>
            </a:r>
            <a:r>
              <a:rPr lang="en-GB" sz="1600" dirty="0" err="1">
                <a:solidFill>
                  <a:srgbClr val="92D050"/>
                </a:solidFill>
                <a:latin typeface="+mn-lt"/>
              </a:rPr>
              <a:t>pararenal</a:t>
            </a:r>
            <a:r>
              <a:rPr lang="en-GB" sz="1600" dirty="0">
                <a:solidFill>
                  <a:srgbClr val="92D050"/>
                </a:solidFill>
                <a:latin typeface="+mn-lt"/>
              </a:rPr>
              <a:t> fat.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3548ACB-55E5-4C33-BCB7-A734117AE3DB}"/>
              </a:ext>
            </a:extLst>
          </p:cNvPr>
          <p:cNvSpPr/>
          <p:nvPr/>
        </p:nvSpPr>
        <p:spPr>
          <a:xfrm>
            <a:off x="8452633" y="3843906"/>
            <a:ext cx="447259" cy="16900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3548ACB-55E5-4C33-BCB7-A734117AE3DB}"/>
              </a:ext>
            </a:extLst>
          </p:cNvPr>
          <p:cNvSpPr/>
          <p:nvPr/>
        </p:nvSpPr>
        <p:spPr>
          <a:xfrm>
            <a:off x="10245269" y="5083107"/>
            <a:ext cx="482938" cy="14357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449510" y="3820686"/>
            <a:ext cx="7382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Cortex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52915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748BEBE8-CECA-476E-9A5D-0CCEF9D8E83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Right &amp; left Suprarenal Gland</a:t>
            </a:r>
            <a:endParaRPr lang="en-US" sz="2400" b="1" dirty="0"/>
          </a:p>
          <a:p>
            <a:r>
              <a:rPr lang="en-US" sz="3200" b="1" dirty="0"/>
              <a:t> 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xmlns="" id="{242A2DF4-BA16-4301-9DB0-28CD107ACD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464319"/>
              </p:ext>
            </p:extLst>
          </p:nvPr>
        </p:nvGraphicFramePr>
        <p:xfrm>
          <a:off x="738647" y="1377407"/>
          <a:ext cx="7516785" cy="4734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33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9906">
                  <a:extLst>
                    <a:ext uri="{9D8B030D-6E8A-4147-A177-3AD203B41FA5}">
                      <a16:colId xmlns:a16="http://schemas.microsoft.com/office/drawing/2014/main" xmlns="" val="2429892993"/>
                    </a:ext>
                  </a:extLst>
                </a:gridCol>
                <a:gridCol w="3361763">
                  <a:extLst>
                    <a:ext uri="{9D8B030D-6E8A-4147-A177-3AD203B41FA5}">
                      <a16:colId xmlns:a16="http://schemas.microsoft.com/office/drawing/2014/main" xmlns="" val="4179321185"/>
                    </a:ext>
                  </a:extLst>
                </a:gridCol>
                <a:gridCol w="3361763">
                  <a:extLst>
                    <a:ext uri="{9D8B030D-6E8A-4147-A177-3AD203B41FA5}">
                      <a16:colId xmlns:a16="http://schemas.microsoft.com/office/drawing/2014/main" xmlns="" val="1150175085"/>
                    </a:ext>
                  </a:extLst>
                </a:gridCol>
              </a:tblGrid>
              <a:tr h="342551">
                <a:tc gridSpan="2">
                  <a:txBody>
                    <a:bodyPr/>
                    <a:lstStyle/>
                    <a:p>
                      <a:pPr algn="l" rtl="0"/>
                      <a:endParaRPr lang="en-US" sz="1800" b="1" i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i="0" u="heavy" baseline="0" dirty="0"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</a:rPr>
                        <a:t>Right Suprarenal Gland</a:t>
                      </a:r>
                    </a:p>
                  </a:txBody>
                  <a:tcP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heavy" baseline="0" dirty="0">
                          <a:uFill>
                            <a:solidFill>
                              <a:srgbClr val="0070C0"/>
                            </a:solidFill>
                          </a:uFill>
                          <a:latin typeface="+mn-lt"/>
                        </a:rPr>
                        <a:t> Left Suprarenal Gland</a:t>
                      </a:r>
                    </a:p>
                  </a:txBody>
                  <a:tcPr>
                    <a:solidFill>
                      <a:srgbClr val="CC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9132921"/>
                  </a:ext>
                </a:extLst>
              </a:tr>
              <a:tr h="750481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+mn-lt"/>
                        </a:rPr>
                        <a:t>Shape </a:t>
                      </a:r>
                    </a:p>
                  </a:txBody>
                  <a:tcPr vert="vert270" anchor="ctr"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Pyramidal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GB" sz="1600" dirty="0" smtClean="0">
                          <a:solidFill>
                            <a:srgbClr val="92D050"/>
                          </a:solidFill>
                          <a:latin typeface="+mn-lt"/>
                        </a:rPr>
                        <a:t>or triangular</a:t>
                      </a:r>
                      <a:r>
                        <a:rPr lang="en-GB" sz="1600" baseline="0" dirty="0" smtClean="0">
                          <a:solidFill>
                            <a:srgbClr val="92D050"/>
                          </a:solidFill>
                          <a:latin typeface="+mn-lt"/>
                        </a:rPr>
                        <a:t>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shape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Crescentic </a:t>
                      </a:r>
                      <a:r>
                        <a:rPr lang="en-US" altLang="en-US" sz="1600" b="0" dirty="0" smtClean="0">
                          <a:solidFill>
                            <a:srgbClr val="92D050"/>
                          </a:solidFill>
                          <a:latin typeface="+mn-lt"/>
                        </a:rPr>
                        <a:t>or </a:t>
                      </a:r>
                      <a:r>
                        <a:rPr lang="en-US" altLang="en-US" sz="1600" b="0" dirty="0">
                          <a:solidFill>
                            <a:srgbClr val="92D050"/>
                          </a:solidFill>
                          <a:latin typeface="+mn-lt"/>
                        </a:rPr>
                        <a:t>semilunar</a:t>
                      </a:r>
                      <a:r>
                        <a:rPr lang="en-US" alt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alt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shape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5665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+mn-lt"/>
                        </a:rPr>
                        <a:t>Location </a:t>
                      </a:r>
                    </a:p>
                  </a:txBody>
                  <a:tcPr vert="vert270" anchor="ctr"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Caps the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upper pole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of the right kidney</a:t>
                      </a:r>
                      <a:endParaRPr lang="ar-S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92D050"/>
                          </a:solidFill>
                          <a:latin typeface="+mn-lt"/>
                        </a:rPr>
                        <a:t>So it is at the level of </a:t>
                      </a:r>
                      <a:r>
                        <a:rPr lang="en-GB" sz="1600" b="1" dirty="0">
                          <a:solidFill>
                            <a:srgbClr val="92D050"/>
                          </a:solidFill>
                          <a:latin typeface="+mn-lt"/>
                        </a:rPr>
                        <a:t>t12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>
                          <a:latin typeface="+mn-lt"/>
                        </a:rPr>
                        <a:t>Extends along the medial border of the left kidney from the </a:t>
                      </a:r>
                      <a:r>
                        <a:rPr lang="en-US" altLang="en-US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upper pole </a:t>
                      </a:r>
                      <a:r>
                        <a:rPr lang="en-US" altLang="en-US" sz="1600" dirty="0">
                          <a:solidFill>
                            <a:srgbClr val="C00000"/>
                          </a:solidFill>
                          <a:latin typeface="+mn-lt"/>
                        </a:rPr>
                        <a:t>to the </a:t>
                      </a:r>
                      <a:r>
                        <a:rPr lang="en-US" altLang="en-US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hilum</a:t>
                      </a:r>
                      <a:endParaRPr lang="en-US" altLang="en-US" sz="16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>
                          <a:solidFill>
                            <a:srgbClr val="92D050"/>
                          </a:solidFill>
                          <a:latin typeface="+mn-lt"/>
                        </a:rPr>
                        <a:t>Its level is from </a:t>
                      </a:r>
                      <a:r>
                        <a:rPr lang="en-US" altLang="en-US" sz="1600" b="1" dirty="0" smtClean="0">
                          <a:solidFill>
                            <a:srgbClr val="92D050"/>
                          </a:solidFill>
                          <a:latin typeface="+mn-lt"/>
                        </a:rPr>
                        <a:t>T12 </a:t>
                      </a:r>
                      <a:r>
                        <a:rPr lang="en-US" altLang="en-US" sz="1600" b="1" dirty="0">
                          <a:solidFill>
                            <a:srgbClr val="92D050"/>
                          </a:solidFill>
                          <a:latin typeface="+mn-lt"/>
                        </a:rPr>
                        <a:t>to </a:t>
                      </a:r>
                      <a:r>
                        <a:rPr lang="en-US" altLang="en-US" sz="1600" b="1" dirty="0" smtClean="0">
                          <a:solidFill>
                            <a:srgbClr val="92D050"/>
                          </a:solidFill>
                          <a:latin typeface="+mn-lt"/>
                        </a:rPr>
                        <a:t>L2</a:t>
                      </a:r>
                      <a:endParaRPr lang="en-US" sz="1600" b="1" dirty="0">
                        <a:solidFill>
                          <a:srgbClr val="92D050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8786057"/>
                  </a:ext>
                </a:extLst>
              </a:tr>
              <a:tr h="8122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latin typeface="+mn-lt"/>
                        </a:rPr>
                        <a:t>Relations</a:t>
                      </a:r>
                    </a:p>
                  </a:txBody>
                  <a:tcPr vert="vert270" anchor="ctr"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+mn-lt"/>
                        </a:rPr>
                        <a:t>Anterior</a:t>
                      </a:r>
                    </a:p>
                  </a:txBody>
                  <a:tcPr vert="vert270" anchor="ctr">
                    <a:solidFill>
                      <a:srgbClr val="E3CDB3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rtl="0">
                        <a:buClr>
                          <a:schemeClr val="tx1"/>
                        </a:buClr>
                        <a:buAutoNum type="arabicPeriod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Right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 lobe of liver</a:t>
                      </a:r>
                    </a:p>
                    <a:p>
                      <a:pPr marL="180975" indent="-180975" algn="l" rtl="0">
                        <a:buClr>
                          <a:schemeClr val="tx1"/>
                        </a:buClr>
                        <a:buAutoNum type="arabicPeriod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 Inferior vena cava</a:t>
                      </a:r>
                      <a:endParaRPr lang="ar-S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5113" indent="-265113" algn="l" rtl="0">
                        <a:buClr>
                          <a:schemeClr val="tx1"/>
                        </a:buClr>
                        <a:buAutoNum type="arabicPeriod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Pancreas</a:t>
                      </a:r>
                    </a:p>
                    <a:p>
                      <a:pPr marL="265113" indent="-265113" algn="l" rtl="0">
                        <a:buClr>
                          <a:schemeClr val="tx1"/>
                        </a:buClr>
                        <a:buAutoNum type="arabicPeriod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Lesser sac</a:t>
                      </a:r>
                    </a:p>
                    <a:p>
                      <a:pPr marL="265113" indent="-265113" algn="l" rtl="0">
                        <a:buClr>
                          <a:schemeClr val="tx1"/>
                        </a:buClr>
                        <a:buAutoNum type="arabicPeriod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Stomach</a:t>
                      </a:r>
                      <a:endParaRPr lang="ar-S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7212951"/>
                  </a:ext>
                </a:extLst>
              </a:tr>
              <a:tr h="8640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>
                        <a:buNone/>
                        <a:defRPr/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</a:rPr>
                        <a:t>Posterior</a:t>
                      </a:r>
                    </a:p>
                  </a:txBody>
                  <a:tcPr vert="vert270" anchor="ctr">
                    <a:solidFill>
                      <a:srgbClr val="E3CDB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Diaphragm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55376615"/>
                  </a:ext>
                </a:extLst>
              </a:tr>
              <a:tr h="8640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>
                        <a:buNone/>
                        <a:defRPr/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+mn-lt"/>
                        </a:rPr>
                        <a:t>Medial</a:t>
                      </a:r>
                      <a:endParaRPr lang="en-US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rgbClr val="E3CD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65176" indent="-265176" algn="ctr" rtl="0">
                        <a:buFont typeface="+mj-lt"/>
                        <a:buAutoNum type="arabicPeriod"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Celiac plexus </a:t>
                      </a:r>
                    </a:p>
                    <a:p>
                      <a:pPr marL="265176" indent="-265176" algn="ctr" rtl="0">
                        <a:buFont typeface="+mj-lt"/>
                        <a:buAutoNum type="arabicPeriod"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Ganglia       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298016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6575CAC-AAA6-47A6-BEE6-5DA9C7B6735E}"/>
              </a:ext>
            </a:extLst>
          </p:cNvPr>
          <p:cNvGrpSpPr/>
          <p:nvPr/>
        </p:nvGrpSpPr>
        <p:grpSpPr>
          <a:xfrm>
            <a:off x="8362115" y="1377407"/>
            <a:ext cx="3609343" cy="1099881"/>
            <a:chOff x="7326221" y="936570"/>
            <a:chExt cx="4083789" cy="1520002"/>
          </a:xfrm>
        </p:grpSpPr>
        <p:pic>
          <p:nvPicPr>
            <p:cNvPr id="6" name="Picture 2" descr="Related image">
              <a:extLst>
                <a:ext uri="{FF2B5EF4-FFF2-40B4-BE49-F238E27FC236}">
                  <a16:creationId xmlns:a16="http://schemas.microsoft.com/office/drawing/2014/main" xmlns="" id="{9AF58A92-8907-4106-9379-1DF49B7518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493" b="9331"/>
            <a:stretch/>
          </p:blipFill>
          <p:spPr bwMode="auto">
            <a:xfrm>
              <a:off x="7326221" y="936570"/>
              <a:ext cx="4083789" cy="1519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D0B0D7E-8734-40D5-94A4-1DF9A94A86D1}"/>
                </a:ext>
              </a:extLst>
            </p:cNvPr>
            <p:cNvSpPr/>
            <p:nvPr/>
          </p:nvSpPr>
          <p:spPr>
            <a:xfrm>
              <a:off x="7559749" y="936571"/>
              <a:ext cx="1246688" cy="151955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98BC9A38-4DA7-4880-BD8F-885A01076775}"/>
                </a:ext>
              </a:extLst>
            </p:cNvPr>
            <p:cNvSpPr/>
            <p:nvPr/>
          </p:nvSpPr>
          <p:spPr>
            <a:xfrm>
              <a:off x="9775816" y="937022"/>
              <a:ext cx="1609493" cy="151955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2" descr="Image result for suprarenal gland fascia">
            <a:extLst>
              <a:ext uri="{FF2B5EF4-FFF2-40B4-BE49-F238E27FC236}">
                <a16:creationId xmlns:a16="http://schemas.microsoft.com/office/drawing/2014/main" xmlns="" id="{FB681A4C-96AE-47AA-A6C5-312E414DE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115" y="2828281"/>
            <a:ext cx="3609343" cy="305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97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xmlns="" id="{748BEBE8-CECA-476E-9A5D-0CCEF9D8E83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Suprarenal Gland</a:t>
            </a:r>
          </a:p>
          <a:p>
            <a:r>
              <a:rPr lang="en-US" sz="3200" b="1" dirty="0"/>
              <a:t>Supply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DFA218AF-5776-4848-B703-EEFA91BA9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699421"/>
              </p:ext>
            </p:extLst>
          </p:nvPr>
        </p:nvGraphicFramePr>
        <p:xfrm>
          <a:off x="738647" y="1465006"/>
          <a:ext cx="7768832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0203">
                  <a:extLst>
                    <a:ext uri="{9D8B030D-6E8A-4147-A177-3AD203B41FA5}">
                      <a16:colId xmlns:a16="http://schemas.microsoft.com/office/drawing/2014/main" xmlns="" val="2913223862"/>
                    </a:ext>
                  </a:extLst>
                </a:gridCol>
                <a:gridCol w="6278629">
                  <a:extLst>
                    <a:ext uri="{9D8B030D-6E8A-4147-A177-3AD203B41FA5}">
                      <a16:colId xmlns:a16="http://schemas.microsoft.com/office/drawing/2014/main" xmlns="" val="877032885"/>
                    </a:ext>
                  </a:extLst>
                </a:gridCol>
              </a:tblGrid>
              <a:tr h="308057">
                <a:tc gridSpan="2"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</a:pPr>
                      <a:r>
                        <a:rPr lang="en-US" sz="2000" b="1" i="0" u="sng" dirty="0"/>
                        <a:t>Arterial</a:t>
                      </a:r>
                      <a:r>
                        <a:rPr lang="en-US" sz="2000" b="1" i="0" dirty="0"/>
                        <a:t>: </a:t>
                      </a:r>
                      <a:r>
                        <a:rPr lang="en-US" sz="2000" b="1" i="0" u="none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2000" b="1" u="none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arteries supplying each gland are </a:t>
                      </a:r>
                      <a:r>
                        <a:rPr lang="en-US" sz="2000" b="1" u="none" kern="1200" baseline="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three</a:t>
                      </a:r>
                      <a:r>
                        <a:rPr lang="en-US" sz="2000" b="1" u="none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 in number: 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2888962"/>
                  </a:ext>
                </a:extLst>
              </a:tr>
              <a:tr h="482176">
                <a:tc gridSpan="2"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BB889D"/>
                            </a:solidFill>
                          </a:uFill>
                          <a:latin typeface="+mn-lt"/>
                        </a:rPr>
                        <a:t>Superior suprarenal</a:t>
                      </a:r>
                      <a:r>
                        <a:rPr lang="en-US" sz="20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AC75D5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sz="20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+mn-lt"/>
                        </a:rPr>
                        <a:t>from </a:t>
                      </a:r>
                      <a:r>
                        <a:rPr lang="en-US" sz="200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7030A0"/>
                            </a:solidFill>
                          </a:uFill>
                          <a:latin typeface="+mn-lt"/>
                        </a:rPr>
                        <a:t>inferior phrenic artery.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/>
                            </a:solidFill>
                          </a:uFill>
                          <a:latin typeface="+mn-lt"/>
                        </a:rPr>
                        <a:t>Middle suprarenal</a:t>
                      </a:r>
                      <a:r>
                        <a:rPr lang="en-US" sz="20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sz="20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+mn-lt"/>
                        </a:rPr>
                        <a:t>from </a:t>
                      </a:r>
                      <a:r>
                        <a:rPr lang="en-US" sz="200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+mn-lt"/>
                        </a:rPr>
                        <a:t>abdominal aorta.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3">
                                <a:lumMod val="75000"/>
                              </a:schemeClr>
                            </a:solidFill>
                          </a:uFill>
                          <a:latin typeface="+mn-lt"/>
                        </a:rPr>
                        <a:t>Inferior suprarenal</a:t>
                      </a:r>
                      <a:r>
                        <a:rPr lang="en-US" sz="20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3">
                                <a:lumMod val="75000"/>
                              </a:schemeClr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sz="20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+mn-lt"/>
                        </a:rPr>
                        <a:t>from </a:t>
                      </a:r>
                      <a:r>
                        <a:rPr lang="en-US" sz="200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  <a:latin typeface="+mn-lt"/>
                        </a:rPr>
                        <a:t>renal artery.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5777757"/>
                  </a:ext>
                </a:extLst>
              </a:tr>
              <a:tr h="174119">
                <a:tc gridSpan="2"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</a:pPr>
                      <a:r>
                        <a:rPr lang="en-US" sz="2000" b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Venous drainage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A 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single vein </a:t>
                      </a:r>
                      <a:r>
                        <a:rPr lang="en-US" sz="20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(adrenal vein)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emerges from the hilum of each gland and drains into :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6036938"/>
                  </a:ext>
                </a:extLst>
              </a:tr>
              <a:tr h="174119">
                <a:tc gridSpan="2"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The </a:t>
                      </a:r>
                      <a:r>
                        <a:rPr lang="en-US" altLang="en-US" sz="2000" b="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  <a:latin typeface="+mn-lt"/>
                        </a:rPr>
                        <a:t>inferior vena cava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 </a:t>
                      </a:r>
                      <a:r>
                        <a:rPr lang="en-US" altLang="en-US" sz="2000" b="0" u="non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uFillTx/>
                          <a:latin typeface="+mn-lt"/>
                        </a:rPr>
                        <a:t>(</a:t>
                      </a:r>
                      <a:r>
                        <a:rPr lang="en-US" altLang="en-US" sz="2000" b="0" u="non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uFillTx/>
                          <a:latin typeface="+mn-lt"/>
                        </a:rPr>
                        <a:t>directly</a:t>
                      </a:r>
                      <a:r>
                        <a:rPr lang="en-US" sz="2000" b="1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en-US" altLang="en-US" sz="2000" b="0" u="non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uFillTx/>
                          <a:latin typeface="+mn-lt"/>
                        </a:rPr>
                        <a:t>) 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on the </a:t>
                      </a: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right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 side.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The </a:t>
                      </a:r>
                      <a:r>
                        <a:rPr lang="en-US" altLang="en-US" sz="2000" b="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</a:rPr>
                        <a:t>left renal vein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altLang="en-US" sz="2000" b="0" u="non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uFillTx/>
                          <a:latin typeface="+mn-lt"/>
                        </a:rPr>
                        <a:t>(then to the IVC) 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on the </a:t>
                      </a: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left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 </a:t>
                      </a:r>
                      <a:r>
                        <a:rPr lang="en-US" altLang="en-US" sz="2000" b="0" u="none" baseline="0" dirty="0" smtClean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side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000" b="0" u="none" baseline="0" dirty="0" smtClean="0">
                          <a:solidFill>
                            <a:srgbClr val="92D050"/>
                          </a:solidFill>
                          <a:uFillTx/>
                          <a:latin typeface="+mn-lt"/>
                        </a:rPr>
                        <a:t>1- Because the IVC located to the right of the midline its directly</a:t>
                      </a:r>
                      <a:endParaRPr lang="en-US" altLang="en-US" sz="2000" b="0" u="none" baseline="0" dirty="0">
                        <a:solidFill>
                          <a:srgbClr val="92D050"/>
                        </a:solidFill>
                        <a:uFillTx/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7955870"/>
                  </a:ext>
                </a:extLst>
              </a:tr>
              <a:tr h="1741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000" b="1" u="sng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Nerve supply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Preganglionic sympathetic 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fibers derived from the </a:t>
                      </a: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splanchnic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 </a:t>
                      </a: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nerves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 supply the glands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 Most of the nerves </a:t>
                      </a:r>
                      <a:r>
                        <a:rPr lang="en-US" altLang="en-US" sz="2000" b="0" u="none" baseline="0" dirty="0">
                          <a:solidFill>
                            <a:srgbClr val="92D050"/>
                          </a:solidFill>
                          <a:uFillTx/>
                          <a:latin typeface="+mn-lt"/>
                        </a:rPr>
                        <a:t>(postganglionic)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 end in the medulla of the gland.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802584"/>
                  </a:ext>
                </a:extLst>
              </a:tr>
              <a:tr h="1741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000" b="1" u="sng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Lymph drainage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The lymph drains into the </a:t>
                      </a: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lateral </a:t>
                      </a:r>
                      <a:r>
                        <a:rPr lang="en-US" altLang="en-US" sz="2000" b="1" u="none" baseline="0" dirty="0" smtClean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aortic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altLang="en-US" sz="2000" b="1" u="none" baseline="0" dirty="0" smtClean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 </a:t>
                      </a: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lymph nodes</a:t>
                      </a:r>
                      <a:r>
                        <a:rPr lang="en-US" altLang="en-US" sz="2000" b="0" u="none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en-US" sz="2000" b="0" u="none" baseline="0" dirty="0" smtClean="0">
                          <a:solidFill>
                            <a:srgbClr val="92D050"/>
                          </a:solidFill>
                          <a:uFillTx/>
                          <a:latin typeface="+mn-lt"/>
                        </a:rPr>
                        <a:t>2- Also </a:t>
                      </a:r>
                      <a:r>
                        <a:rPr lang="en-US" altLang="en-US" sz="2000" b="0" u="none" baseline="0" dirty="0">
                          <a:solidFill>
                            <a:srgbClr val="92D050"/>
                          </a:solidFill>
                          <a:uFillTx/>
                          <a:latin typeface="+mn-lt"/>
                        </a:rPr>
                        <a:t>called paraaortic or lumbar lymph nodes.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943660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0218F4-64A6-4A1C-8219-3DB93D97F394}"/>
              </a:ext>
            </a:extLst>
          </p:cNvPr>
          <p:cNvGrpSpPr/>
          <p:nvPr/>
        </p:nvGrpSpPr>
        <p:grpSpPr>
          <a:xfrm>
            <a:off x="8560823" y="2541955"/>
            <a:ext cx="3631177" cy="2661942"/>
            <a:chOff x="8560823" y="1589334"/>
            <a:chExt cx="3631177" cy="26619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3C86D236-F80B-4457-B1B6-00DA1B1579B7}"/>
                </a:ext>
              </a:extLst>
            </p:cNvPr>
            <p:cNvGrpSpPr/>
            <p:nvPr/>
          </p:nvGrpSpPr>
          <p:grpSpPr>
            <a:xfrm>
              <a:off x="8560823" y="1589334"/>
              <a:ext cx="3631177" cy="2661942"/>
              <a:chOff x="8560823" y="1589334"/>
              <a:chExt cx="3631177" cy="2661942"/>
            </a:xfrm>
          </p:grpSpPr>
          <p:pic>
            <p:nvPicPr>
              <p:cNvPr id="17" name="Picture 6" descr="C:\Documents and Settings\Dr.Essam\My Documents\blockes\endocrine block\2014\fig\adrenalglandlocation.jpg">
                <a:extLst>
                  <a:ext uri="{FF2B5EF4-FFF2-40B4-BE49-F238E27FC236}">
                    <a16:creationId xmlns:a16="http://schemas.microsoft.com/office/drawing/2014/main" xmlns="" id="{5FA812C0-2104-4570-9137-54F0FA2506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462"/>
              <a:stretch/>
            </p:blipFill>
            <p:spPr>
              <a:xfrm>
                <a:off x="8592084" y="1589334"/>
                <a:ext cx="3599916" cy="2661942"/>
              </a:xfrm>
              <a:prstGeom prst="rect">
                <a:avLst/>
              </a:prstGeom>
              <a:noFill/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837E092B-A590-4FFE-8B30-DBB7DC33C574}"/>
                  </a:ext>
                </a:extLst>
              </p:cNvPr>
              <p:cNvSpPr/>
              <p:nvPr/>
            </p:nvSpPr>
            <p:spPr>
              <a:xfrm>
                <a:off x="9183851" y="2047655"/>
                <a:ext cx="508929" cy="178477"/>
              </a:xfrm>
              <a:prstGeom prst="rect">
                <a:avLst/>
              </a:prstGeom>
              <a:noFill/>
              <a:ln w="28575">
                <a:solidFill>
                  <a:srgbClr val="BB88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9EB941F7-9DEF-4085-B661-B28189F37A82}"/>
                  </a:ext>
                </a:extLst>
              </p:cNvPr>
              <p:cNvSpPr/>
              <p:nvPr/>
            </p:nvSpPr>
            <p:spPr>
              <a:xfrm>
                <a:off x="9183851" y="2263830"/>
                <a:ext cx="462039" cy="178477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67524C87-DFAB-4C72-915F-6EC2072E3AA4}"/>
                  </a:ext>
                </a:extLst>
              </p:cNvPr>
              <p:cNvSpPr/>
              <p:nvPr/>
            </p:nvSpPr>
            <p:spPr>
              <a:xfrm>
                <a:off x="8560823" y="2808782"/>
                <a:ext cx="450315" cy="178477"/>
              </a:xfrm>
              <a:prstGeom prst="rect">
                <a:avLst/>
              </a:pr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A55233A4-7A55-4BB4-958E-7684993306CF}"/>
                  </a:ext>
                </a:extLst>
              </p:cNvPr>
              <p:cNvSpPr/>
              <p:nvPr/>
            </p:nvSpPr>
            <p:spPr>
              <a:xfrm>
                <a:off x="9994137" y="1733273"/>
                <a:ext cx="363236" cy="19520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CAE2E061-75E8-4756-928A-8D9B84DE2FBC}"/>
                  </a:ext>
                </a:extLst>
              </p:cNvPr>
              <p:cNvSpPr/>
              <p:nvPr/>
            </p:nvSpPr>
            <p:spPr>
              <a:xfrm>
                <a:off x="8560823" y="3080084"/>
                <a:ext cx="450315" cy="124328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C1523F5D-A621-4F29-AAA0-6AC4FC4A254D}"/>
                  </a:ext>
                </a:extLst>
              </p:cNvPr>
              <p:cNvSpPr/>
              <p:nvPr/>
            </p:nvSpPr>
            <p:spPr>
              <a:xfrm>
                <a:off x="10300082" y="4046620"/>
                <a:ext cx="299739" cy="16443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1B909A0-1CF3-4431-A324-FC797231B06F}"/>
                </a:ext>
              </a:extLst>
            </p:cNvPr>
            <p:cNvSpPr/>
            <p:nvPr/>
          </p:nvSpPr>
          <p:spPr>
            <a:xfrm>
              <a:off x="10036885" y="4046620"/>
              <a:ext cx="259901" cy="164433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186045A1-791E-4377-900F-721FF6AA6114}"/>
                </a:ext>
              </a:extLst>
            </p:cNvPr>
            <p:cNvSpPr/>
            <p:nvPr/>
          </p:nvSpPr>
          <p:spPr>
            <a:xfrm>
              <a:off x="11623642" y="3110262"/>
              <a:ext cx="360830" cy="124328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EDAF6EA-CC46-4C81-BC82-BF2C4744421A}"/>
              </a:ext>
            </a:extLst>
          </p:cNvPr>
          <p:cNvSpPr txBox="1"/>
          <p:nvPr/>
        </p:nvSpPr>
        <p:spPr>
          <a:xfrm>
            <a:off x="8550048" y="5794636"/>
            <a:ext cx="3592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REMEMBER!</a:t>
            </a:r>
          </a:p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Right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adrenal vein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IVC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n-lt"/>
              <a:sym typeface="Wingdings" panose="05000000000000000000" pitchFamily="2" charset="2"/>
            </a:endParaRP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Left adrenal vein  left renal vein 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IVC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0333BCA-A1A3-4F97-8410-E692AA16E492}"/>
              </a:ext>
            </a:extLst>
          </p:cNvPr>
          <p:cNvSpPr txBox="1"/>
          <p:nvPr/>
        </p:nvSpPr>
        <p:spPr>
          <a:xfrm>
            <a:off x="8515686" y="2013271"/>
            <a:ext cx="3434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92D050"/>
                </a:solidFill>
                <a:latin typeface="+mn-lt"/>
              </a:rPr>
              <a:t>*The </a:t>
            </a:r>
            <a:r>
              <a:rPr lang="en-GB" sz="1600" dirty="0">
                <a:solidFill>
                  <a:srgbClr val="92D050"/>
                </a:solidFill>
                <a:latin typeface="+mn-lt"/>
              </a:rPr>
              <a:t>inferior phrenic and renal arteries are branches of the abdominal aorta</a:t>
            </a:r>
            <a:r>
              <a:rPr lang="en-GB" sz="1600" dirty="0" smtClean="0">
                <a:solidFill>
                  <a:srgbClr val="92D050"/>
                </a:solidFill>
                <a:latin typeface="+mn-lt"/>
              </a:rPr>
              <a:t>.</a:t>
            </a:r>
            <a:endParaRPr lang="en-GB" sz="16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xmlns="" id="{837E092B-A590-4FFE-8B30-DBB7DC33C574}"/>
              </a:ext>
            </a:extLst>
          </p:cNvPr>
          <p:cNvSpPr/>
          <p:nvPr/>
        </p:nvSpPr>
        <p:spPr>
          <a:xfrm>
            <a:off x="11155795" y="2930438"/>
            <a:ext cx="467847" cy="178477"/>
          </a:xfrm>
          <a:prstGeom prst="rect">
            <a:avLst/>
          </a:prstGeom>
          <a:noFill/>
          <a:ln w="28575">
            <a:solidFill>
              <a:srgbClr val="BB8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xmlns="" id="{9EB941F7-9DEF-4085-B661-B28189F37A82}"/>
              </a:ext>
            </a:extLst>
          </p:cNvPr>
          <p:cNvSpPr/>
          <p:nvPr/>
        </p:nvSpPr>
        <p:spPr>
          <a:xfrm>
            <a:off x="11430522" y="3216452"/>
            <a:ext cx="688438" cy="12089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xmlns="" id="{CAE2E061-75E8-4756-928A-8D9B84DE2FBC}"/>
              </a:ext>
            </a:extLst>
          </p:cNvPr>
          <p:cNvSpPr/>
          <p:nvPr/>
        </p:nvSpPr>
        <p:spPr>
          <a:xfrm>
            <a:off x="11623643" y="3939880"/>
            <a:ext cx="406828" cy="10153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xmlns="" id="{67524C87-DFAB-4C72-915F-6EC2072E3AA4}"/>
              </a:ext>
            </a:extLst>
          </p:cNvPr>
          <p:cNvSpPr/>
          <p:nvPr/>
        </p:nvSpPr>
        <p:spPr>
          <a:xfrm>
            <a:off x="11623642" y="3650874"/>
            <a:ext cx="495318" cy="17847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xmlns="" id="{A55233A4-7A55-4BB4-958E-7684993306CF}"/>
              </a:ext>
            </a:extLst>
          </p:cNvPr>
          <p:cNvSpPr/>
          <p:nvPr/>
        </p:nvSpPr>
        <p:spPr>
          <a:xfrm>
            <a:off x="10420789" y="2685894"/>
            <a:ext cx="375030" cy="19520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4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xmlns="" id="{748BEBE8-CECA-476E-9A5D-0CCEF9D8E83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Suprarenal Gland</a:t>
            </a:r>
          </a:p>
          <a:p>
            <a:r>
              <a:rPr lang="en-US" sz="3200" b="1" dirty="0"/>
              <a:t>Function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xmlns="" id="{69A9C9AB-3C81-4DCA-9072-F5C6900FEF36}"/>
              </a:ext>
            </a:extLst>
          </p:cNvPr>
          <p:cNvSpPr txBox="1">
            <a:spLocks/>
          </p:cNvSpPr>
          <p:nvPr/>
        </p:nvSpPr>
        <p:spPr>
          <a:xfrm>
            <a:off x="738647" y="1377407"/>
            <a:ext cx="10714703" cy="10148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 </a:t>
            </a:r>
            <a:r>
              <a:rPr lang="en-US" sz="22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ED992"/>
                  </a:solidFill>
                </a:uFill>
                <a:cs typeface="Times New Roman" pitchFamily="18" charset="0"/>
              </a:rPr>
              <a:t>Cortex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of the suprarenal glands </a:t>
            </a:r>
            <a:r>
              <a:rPr lang="en-US" sz="2200" u="sng" dirty="0">
                <a:cs typeface="Times New Roman" pitchFamily="18" charset="0"/>
              </a:rPr>
              <a:t>secretes</a:t>
            </a:r>
            <a:r>
              <a:rPr lang="en-US" sz="2200" dirty="0">
                <a:cs typeface="Times New Roman" pitchFamily="18" charset="0"/>
              </a:rPr>
              <a:t> hormones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that include:</a:t>
            </a:r>
            <a:b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r>
              <a:rPr lang="en-US" sz="2200" dirty="0">
                <a:solidFill>
                  <a:srgbClr val="92D050"/>
                </a:solidFill>
                <a:cs typeface="Times New Roman" pitchFamily="18" charset="0"/>
              </a:rPr>
              <a:t>related to metabolism.</a:t>
            </a: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b="1" dirty="0">
                <a:cs typeface="Times New Roman" pitchFamily="18" charset="0"/>
              </a:rPr>
              <a:t>Mineral corticoids</a:t>
            </a:r>
            <a:r>
              <a:rPr lang="en-US" sz="2200" dirty="0">
                <a:cs typeface="Times New Roman" pitchFamily="18" charset="0"/>
              </a:rPr>
              <a:t>, which are concerned with the </a:t>
            </a:r>
            <a:r>
              <a:rPr lang="en-US" sz="2200" u="sng" dirty="0">
                <a:cs typeface="Times New Roman" pitchFamily="18" charset="0"/>
              </a:rPr>
              <a:t>control</a:t>
            </a:r>
            <a:r>
              <a:rPr lang="en-US" sz="2200" dirty="0">
                <a:cs typeface="Times New Roman" pitchFamily="18" charset="0"/>
              </a:rPr>
              <a:t> of </a:t>
            </a:r>
            <a:r>
              <a:rPr lang="en-US" sz="2200" b="1" dirty="0">
                <a:cs typeface="Times New Roman" pitchFamily="18" charset="0"/>
              </a:rPr>
              <a:t>fluid</a:t>
            </a:r>
            <a:r>
              <a:rPr lang="en-US" sz="2200" dirty="0">
                <a:cs typeface="Times New Roman" pitchFamily="18" charset="0"/>
              </a:rPr>
              <a:t> &amp; </a:t>
            </a:r>
            <a:r>
              <a:rPr lang="en-US" sz="2200" b="1" dirty="0">
                <a:cs typeface="Times New Roman" pitchFamily="18" charset="0"/>
              </a:rPr>
              <a:t>electrolyte balance</a:t>
            </a: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b="1" dirty="0">
                <a:cs typeface="Times New Roman" pitchFamily="18" charset="0"/>
              </a:rPr>
              <a:t>Glucocorticoids</a:t>
            </a:r>
            <a:r>
              <a:rPr lang="en-US" sz="2200" dirty="0">
                <a:cs typeface="Times New Roman" pitchFamily="18" charset="0"/>
              </a:rPr>
              <a:t>, which are concerned with the </a:t>
            </a:r>
            <a:r>
              <a:rPr lang="en-US" sz="2200" u="sng" dirty="0">
                <a:cs typeface="Times New Roman" pitchFamily="18" charset="0"/>
              </a:rPr>
              <a:t>control</a:t>
            </a:r>
            <a:r>
              <a:rPr lang="en-US" sz="2200" dirty="0">
                <a:cs typeface="Times New Roman" pitchFamily="18" charset="0"/>
              </a:rPr>
              <a:t> of the </a:t>
            </a:r>
            <a:r>
              <a:rPr lang="en-US" sz="2200" b="1" dirty="0">
                <a:cs typeface="Times New Roman" pitchFamily="18" charset="0"/>
              </a:rPr>
              <a:t>metabolism</a:t>
            </a:r>
            <a:r>
              <a:rPr lang="en-US" sz="2200" dirty="0">
                <a:cs typeface="Times New Roman" pitchFamily="18" charset="0"/>
              </a:rPr>
              <a:t> of </a:t>
            </a:r>
            <a:r>
              <a:rPr lang="en-US" sz="2200" b="1" dirty="0">
                <a:cs typeface="Times New Roman" pitchFamily="18" charset="0"/>
              </a:rPr>
              <a:t>carbohydrates</a:t>
            </a:r>
            <a:r>
              <a:rPr lang="en-US" sz="2200" dirty="0">
                <a:cs typeface="Times New Roman" pitchFamily="18" charset="0"/>
              </a:rPr>
              <a:t>, </a:t>
            </a:r>
            <a:r>
              <a:rPr lang="en-US" sz="2200" b="1" dirty="0">
                <a:cs typeface="Times New Roman" pitchFamily="18" charset="0"/>
              </a:rPr>
              <a:t>fats</a:t>
            </a:r>
            <a:r>
              <a:rPr lang="en-US" sz="2200" dirty="0">
                <a:cs typeface="Times New Roman" pitchFamily="18" charset="0"/>
              </a:rPr>
              <a:t>, and </a:t>
            </a:r>
            <a:r>
              <a:rPr lang="en-US" sz="2200" b="1" dirty="0">
                <a:cs typeface="Times New Roman" pitchFamily="18" charset="0"/>
              </a:rPr>
              <a:t>proteins</a:t>
            </a: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>
                <a:solidFill>
                  <a:srgbClr val="C00000"/>
                </a:solidFill>
                <a:cs typeface="Times New Roman" pitchFamily="18" charset="0"/>
              </a:rPr>
              <a:t>Small amounts of </a:t>
            </a:r>
            <a:r>
              <a:rPr lang="en-US" sz="2200" b="1" dirty="0">
                <a:solidFill>
                  <a:srgbClr val="C00000"/>
                </a:solidFill>
                <a:cs typeface="Times New Roman" pitchFamily="18" charset="0"/>
              </a:rPr>
              <a:t>Sex hormones</a:t>
            </a:r>
            <a:r>
              <a:rPr lang="en-US" sz="2200" dirty="0">
                <a:solidFill>
                  <a:srgbClr val="C00000"/>
                </a:solidFill>
                <a:cs typeface="Times New Roman" pitchFamily="18" charset="0"/>
              </a:rPr>
              <a:t>, which probably </a:t>
            </a:r>
            <a:r>
              <a:rPr lang="en-US" sz="2200" u="sng" dirty="0">
                <a:solidFill>
                  <a:srgbClr val="C00000"/>
                </a:solidFill>
                <a:cs typeface="Times New Roman" pitchFamily="18" charset="0"/>
              </a:rPr>
              <a:t>play a role</a:t>
            </a:r>
            <a:r>
              <a:rPr lang="en-US" sz="2200" dirty="0">
                <a:solidFill>
                  <a:srgbClr val="C00000"/>
                </a:solidFill>
                <a:cs typeface="Times New Roman" pitchFamily="18" charset="0"/>
              </a:rPr>
              <a:t> in the </a:t>
            </a:r>
            <a:br>
              <a:rPr lang="en-US" sz="22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en-US" sz="2200" b="1" dirty="0">
                <a:solidFill>
                  <a:srgbClr val="C00000"/>
                </a:solidFill>
                <a:cs typeface="Times New Roman" pitchFamily="18" charset="0"/>
              </a:rPr>
              <a:t>prepubertal</a:t>
            </a:r>
            <a:r>
              <a:rPr lang="en-US" sz="2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cs typeface="Times New Roman" pitchFamily="18" charset="0"/>
              </a:rPr>
              <a:t>development</a:t>
            </a:r>
            <a:r>
              <a:rPr lang="en-US" sz="2200" dirty="0">
                <a:solidFill>
                  <a:srgbClr val="C00000"/>
                </a:solidFill>
                <a:cs typeface="Times New Roman" pitchFamily="18" charset="0"/>
              </a:rPr>
              <a:t> of the </a:t>
            </a:r>
            <a:r>
              <a:rPr lang="en-US" sz="2200" b="1" dirty="0">
                <a:solidFill>
                  <a:srgbClr val="C00000"/>
                </a:solidFill>
                <a:cs typeface="Times New Roman" pitchFamily="18" charset="0"/>
              </a:rPr>
              <a:t>sex organs</a:t>
            </a:r>
            <a:r>
              <a:rPr lang="en-US" sz="2200" dirty="0">
                <a:solidFill>
                  <a:srgbClr val="C00000"/>
                </a:solidFill>
                <a:cs typeface="Times New Roman" pitchFamily="18" charset="0"/>
              </a:rPr>
              <a:t>.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200" dirty="0">
              <a:solidFill>
                <a:srgbClr val="92D050"/>
              </a:solidFill>
              <a:cs typeface="Times New Roman" pitchFamily="18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 </a:t>
            </a:r>
            <a:r>
              <a:rPr lang="en-US" sz="22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8B5F"/>
                  </a:solidFill>
                </a:uFill>
                <a:cs typeface="Times New Roman" pitchFamily="18" charset="0"/>
              </a:rPr>
              <a:t>Medulla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92D050"/>
                </a:solidFill>
                <a:cs typeface="Times New Roman" pitchFamily="18" charset="0"/>
              </a:rPr>
              <a:t>(related to stress)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of the suprarenal glands </a:t>
            </a:r>
            <a:r>
              <a:rPr lang="en-US" sz="22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secretes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the </a:t>
            </a:r>
            <a:b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catecholamines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: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epinephrine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&amp;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norepinephrine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5" name="Picture 2" descr="C:\Documents and Settings\Jamila\Desktop\images.jpg">
            <a:extLst>
              <a:ext uri="{FF2B5EF4-FFF2-40B4-BE49-F238E27FC236}">
                <a16:creationId xmlns:a16="http://schemas.microsoft.com/office/drawing/2014/main" xmlns="" id="{AFB0C498-1D33-41A5-AE0B-A9B203B6D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2410" y="2786412"/>
            <a:ext cx="2852662" cy="2694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61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2C1008B5-226D-D24A-82A0-27C164DB9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351776"/>
              </p:ext>
            </p:extLst>
          </p:nvPr>
        </p:nvGraphicFramePr>
        <p:xfrm>
          <a:off x="689708" y="584758"/>
          <a:ext cx="10812583" cy="6060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993">
                  <a:extLst>
                    <a:ext uri="{9D8B030D-6E8A-4147-A177-3AD203B41FA5}">
                      <a16:colId xmlns:a16="http://schemas.microsoft.com/office/drawing/2014/main" xmlns="" val="4043743194"/>
                    </a:ext>
                  </a:extLst>
                </a:gridCol>
                <a:gridCol w="1516655">
                  <a:extLst>
                    <a:ext uri="{9D8B030D-6E8A-4147-A177-3AD203B41FA5}">
                      <a16:colId xmlns:a16="http://schemas.microsoft.com/office/drawing/2014/main" xmlns="" val="3292374714"/>
                    </a:ext>
                  </a:extLst>
                </a:gridCol>
                <a:gridCol w="3000342">
                  <a:extLst>
                    <a:ext uri="{9D8B030D-6E8A-4147-A177-3AD203B41FA5}">
                      <a16:colId xmlns:a16="http://schemas.microsoft.com/office/drawing/2014/main" xmlns="" val="2938167901"/>
                    </a:ext>
                  </a:extLst>
                </a:gridCol>
                <a:gridCol w="4978593">
                  <a:extLst>
                    <a:ext uri="{9D8B030D-6E8A-4147-A177-3AD203B41FA5}">
                      <a16:colId xmlns:a16="http://schemas.microsoft.com/office/drawing/2014/main" xmlns="" val="3931992173"/>
                    </a:ext>
                  </a:extLst>
                </a:gridCol>
              </a:tblGrid>
              <a:tr h="232772">
                <a:tc gridSpan="4">
                  <a:txBody>
                    <a:bodyPr/>
                    <a:lstStyle/>
                    <a:p>
                      <a:pPr algn="ctr" rtl="0"/>
                      <a:r>
                        <a:rPr lang="en-US" sz="1600" b="1" dirty="0">
                          <a:latin typeface="+mn-lt"/>
                        </a:rPr>
                        <a:t>Adrenal gland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0727556"/>
                  </a:ext>
                </a:extLst>
              </a:tr>
              <a:tr h="669219">
                <a:tc gridSpan="4"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+mn-lt"/>
                        </a:rPr>
                        <a:t>retroperitoneal</a:t>
                      </a:r>
                      <a:r>
                        <a:rPr lang="en-US" sz="1600" b="0" dirty="0">
                          <a:latin typeface="+mn-lt"/>
                        </a:rPr>
                        <a:t>.</a:t>
                      </a:r>
                      <a:endParaRPr lang="en-US" sz="1600" dirty="0">
                        <a:latin typeface="+mn-lt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+mn-lt"/>
                        </a:rPr>
                        <a:t>At the level of the last thoracic  vertebra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(T12).	 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</a:rPr>
                        <a:t>Enclosed within the renal fascia.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240640"/>
                  </a:ext>
                </a:extLst>
              </a:tr>
              <a:tr h="232772">
                <a:tc>
                  <a:txBody>
                    <a:bodyPr/>
                    <a:lstStyle/>
                    <a:p>
                      <a:pPr algn="l" rtl="0"/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600" b="1" dirty="0">
                          <a:latin typeface="+mn-lt"/>
                        </a:rPr>
                        <a:t>Right suprarenal gland </a:t>
                      </a:r>
                    </a:p>
                  </a:txBody>
                  <a:tcPr anchor="ctr">
                    <a:solidFill>
                      <a:srgbClr val="E3CD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>
                          <a:latin typeface="+mn-lt"/>
                        </a:rPr>
                        <a:t>Left suprarenal gland</a:t>
                      </a:r>
                    </a:p>
                  </a:txBody>
                  <a:tcPr anchor="ctr">
                    <a:solidFill>
                      <a:srgbClr val="E3C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7762438"/>
                  </a:ext>
                </a:extLst>
              </a:tr>
              <a:tr h="232772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>
                          <a:latin typeface="+mn-lt"/>
                        </a:rPr>
                        <a:t>Shape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latin typeface="+mn-lt"/>
                        </a:rPr>
                        <a:t>Pyramidal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latin typeface="+mn-lt"/>
                        </a:rPr>
                        <a:t>Crescentic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12358835"/>
                  </a:ext>
                </a:extLst>
              </a:tr>
              <a:tr h="292028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>
                          <a:latin typeface="+mn-lt"/>
                        </a:rPr>
                        <a:t>Location 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latin typeface="+mn-lt"/>
                        </a:rPr>
                        <a:t>Caps upper pole of</a:t>
                      </a:r>
                      <a:r>
                        <a:rPr lang="en-US" sz="1600" baseline="0" dirty="0">
                          <a:latin typeface="+mn-lt"/>
                        </a:rPr>
                        <a:t> the right kidney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latin typeface="+mn-lt"/>
                        </a:rPr>
                        <a:t>Along the medial border from upper pole to </a:t>
                      </a:r>
                      <a:r>
                        <a:rPr lang="en-US" sz="1600" dirty="0" err="1">
                          <a:latin typeface="+mn-lt"/>
                        </a:rPr>
                        <a:t>hilus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10298844"/>
                  </a:ext>
                </a:extLst>
              </a:tr>
              <a:tr h="523737">
                <a:tc rowSpan="3">
                  <a:txBody>
                    <a:bodyPr/>
                    <a:lstStyle/>
                    <a:p>
                      <a:pPr algn="ctr" rtl="0"/>
                      <a:endParaRPr lang="en-US" sz="1600" b="1" dirty="0">
                        <a:latin typeface="+mn-lt"/>
                      </a:endParaRPr>
                    </a:p>
                    <a:p>
                      <a:pPr algn="ctr" rtl="0"/>
                      <a:endParaRPr lang="en-US" sz="1600" b="1" dirty="0">
                        <a:latin typeface="+mn-lt"/>
                      </a:endParaRPr>
                    </a:p>
                    <a:p>
                      <a:pPr algn="ctr" rtl="0"/>
                      <a:endParaRPr lang="en-US" sz="1600" b="1" dirty="0">
                        <a:latin typeface="+mn-lt"/>
                      </a:endParaRPr>
                    </a:p>
                    <a:p>
                      <a:pPr algn="ctr" rtl="0"/>
                      <a:endParaRPr lang="en-US" sz="1600" b="1" dirty="0">
                        <a:latin typeface="+mn-lt"/>
                      </a:endParaRPr>
                    </a:p>
                    <a:p>
                      <a:pPr algn="ctr" rtl="0"/>
                      <a:r>
                        <a:rPr lang="en-US" sz="1600" b="1" dirty="0">
                          <a:latin typeface="+mn-lt"/>
                        </a:rPr>
                        <a:t>Relation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latin typeface="+mn-lt"/>
                        </a:rPr>
                        <a:t>Anterior</a:t>
                      </a:r>
                    </a:p>
                  </a:txBody>
                  <a:tcPr anchor="ctr">
                    <a:solidFill>
                      <a:srgbClr val="E3CDB3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</a:rPr>
                        <a:t>right lobe of liver </a:t>
                      </a:r>
                    </a:p>
                    <a:p>
                      <a:pPr marL="228600" indent="-228600" algn="l" rtl="0"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</a:rPr>
                        <a:t>IVC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algn="l" rtl="0"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</a:rPr>
                        <a:t>Pancreas</a:t>
                      </a:r>
                    </a:p>
                    <a:p>
                      <a:pPr marL="228600" indent="-228600" algn="l" rtl="0"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</a:rPr>
                        <a:t>Lesser sac </a:t>
                      </a:r>
                    </a:p>
                    <a:p>
                      <a:pPr marL="228600" indent="-228600" algn="l" rtl="0"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</a:rPr>
                        <a:t>Stomach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1929704"/>
                  </a:ext>
                </a:extLst>
              </a:tr>
              <a:tr h="378254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latin typeface="+mn-lt"/>
                        </a:rPr>
                        <a:t>Posterior</a:t>
                      </a:r>
                    </a:p>
                  </a:txBody>
                  <a:tcPr anchor="ctr">
                    <a:solidFill>
                      <a:srgbClr val="E3CD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diaphragm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8036987"/>
                  </a:ext>
                </a:extLst>
              </a:tr>
              <a:tr h="292028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latin typeface="+mn-lt"/>
                        </a:rPr>
                        <a:t>inferior</a:t>
                      </a:r>
                    </a:p>
                  </a:txBody>
                  <a:tcPr anchor="ctr">
                    <a:solidFill>
                      <a:srgbClr val="E3CD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 rtl="0">
                        <a:buFont typeface="+mj-lt"/>
                        <a:buNone/>
                      </a:pPr>
                      <a:r>
                        <a:rPr lang="en-US" sz="1600" dirty="0">
                          <a:latin typeface="+mn-lt"/>
                        </a:rPr>
                        <a:t>celiac plexus </a:t>
                      </a:r>
                      <a:r>
                        <a:rPr lang="en-US" sz="1600" baseline="0" dirty="0">
                          <a:latin typeface="+mn-lt"/>
                        </a:rPr>
                        <a:t> &amp; </a:t>
                      </a:r>
                      <a:r>
                        <a:rPr lang="en-US" sz="1600" dirty="0">
                          <a:latin typeface="+mn-lt"/>
                        </a:rPr>
                        <a:t>ganglia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6629772"/>
                  </a:ext>
                </a:extLst>
              </a:tr>
              <a:tr h="523737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>
                          <a:latin typeface="+mn-lt"/>
                        </a:rPr>
                        <a:t>Blood supply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28600" indent="-228600" algn="l" rtl="0"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</a:rPr>
                        <a:t>Superior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suprarenal from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inferior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phrenic artery. </a:t>
                      </a:r>
                    </a:p>
                    <a:p>
                      <a:pPr marL="228600" indent="-228600" algn="l" rtl="0"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</a:rPr>
                        <a:t>Middle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suprarenal from abdominal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aorta </a:t>
                      </a:r>
                    </a:p>
                    <a:p>
                      <a:pPr marL="228600" indent="-228600" algn="l" rtl="0"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+mn-lt"/>
                        </a:rPr>
                        <a:t>Inferior suprarenal from renal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artery.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9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8247102"/>
                  </a:ext>
                </a:extLst>
              </a:tr>
              <a:tr h="378254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>
                          <a:latin typeface="+mn-lt"/>
                        </a:rPr>
                        <a:t>Lymph drainage 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latin typeface="+mn-lt"/>
                        </a:rPr>
                        <a:t>Lateral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aortic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lymph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nodes.	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5410665"/>
                  </a:ext>
                </a:extLst>
              </a:tr>
              <a:tr h="378254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>
                          <a:latin typeface="+mn-lt"/>
                        </a:rPr>
                        <a:t>Venous drainage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latin typeface="+mn-lt"/>
                        </a:rPr>
                        <a:t>Right adrenal vein drain into</a:t>
                      </a:r>
                      <a:r>
                        <a:rPr lang="en-US" sz="1600" baseline="0" dirty="0">
                          <a:latin typeface="+mn-lt"/>
                        </a:rPr>
                        <a:t> IVC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latin typeface="+mn-lt"/>
                        </a:rPr>
                        <a:t>Left adrenal vein drain into left renal vein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07255295"/>
                  </a:ext>
                </a:extLst>
              </a:tr>
              <a:tr h="378254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>
                          <a:latin typeface="+mn-lt"/>
                        </a:rPr>
                        <a:t>Nerve supply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latin typeface="+mn-lt"/>
                        </a:rPr>
                        <a:t>Preganglionic sympathetic fibers from splanchnic nerve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493761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2309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0317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D0860BCE-B710-40DB-A43B-9BAC96FFB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892" y="746420"/>
            <a:ext cx="6042385" cy="586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>
                <a:solidFill>
                  <a:srgbClr val="002060"/>
                </a:solidFill>
                <a:latin typeface="+mn-lt"/>
              </a:rPr>
              <a:t>6. Which of the following  is anterior to the Right supra renal  :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Inferior vena cava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Diaphragm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Celiac plexus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b="1" dirty="0">
              <a:solidFill>
                <a:srgbClr val="222222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Which of the following play a role in the prepubertal development of sex organs?</a:t>
            </a:r>
            <a:endParaRPr kumimoji="0" lang="en-GB" altLang="en-US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Mineral corticoids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Glucocorticoids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Sex hormones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dirty="0"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8. Nerve fibers that are supplying the adrenal gland are :</a:t>
            </a:r>
            <a:endParaRPr kumimoji="0" lang="en-GB" altLang="en-US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Preganglionic sympathetic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Postganglionic sympathetic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Preganglionic parasympathetic </a:t>
            </a:r>
            <a:endParaRPr lang="en-GB" altLang="en-US" dirty="0">
              <a:latin typeface="+mn-lt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Superior suprarenal artery is a branch of? </a:t>
            </a:r>
            <a:endParaRPr kumimoji="0" lang="en-GB" altLang="en-US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Superior phrenic artery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Inferior phrenic artery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Abdominal aorta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A lesion in the left renal vein may affect which of the following vinous drainage :</a:t>
            </a:r>
            <a:endParaRPr kumimoji="0" lang="en-GB" altLang="en-US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Left suprarenal gland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Right suprarenal gland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Both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C3871C89-A391-4C79-A27C-F7B5478DA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23" y="638698"/>
            <a:ext cx="5798210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b="1" dirty="0">
              <a:solidFill>
                <a:srgbClr val="002060"/>
              </a:solidFill>
              <a:latin typeface="+mn-lt"/>
            </a:endParaRPr>
          </a:p>
          <a:p>
            <a:r>
              <a:rPr lang="en-US" b="1" dirty="0">
                <a:solidFill>
                  <a:srgbClr val="002060"/>
                </a:solidFill>
                <a:latin typeface="+mn-lt"/>
              </a:rPr>
              <a:t>1. The hypothalamic-­‐pituitary-­‐ suprarenal axis is responsible for: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Control stress 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Control stress and metabolism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Control lipid digestion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dirty="0"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+mn-lt"/>
              </a:rPr>
              <a:t>2. The suprarenal gland is: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Yellowish retroperitoneal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Reddish retroperitoneal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Brown retroperitoneal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+mn-lt"/>
              </a:rPr>
              <a:t>3. The suprarenal gland is at  the level of: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T11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T12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L1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+mn-lt"/>
              </a:rPr>
              <a:t>4. The supra renal gland is separated from the kidney by: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Adrenal fascia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Perirenal fat 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latin typeface="+mn-lt"/>
              </a:rPr>
              <a:t>Peritoneal fat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+mn-lt"/>
              </a:rPr>
              <a:t>5. The right supra renal gland is: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Crescentic in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shape 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Circular in shape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Pyramidal in shape </a:t>
            </a:r>
            <a:endParaRPr lang="ar-SA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580A032-B1FE-40D5-8B06-08246154F190}"/>
              </a:ext>
            </a:extLst>
          </p:cNvPr>
          <p:cNvSpPr/>
          <p:nvPr/>
        </p:nvSpPr>
        <p:spPr>
          <a:xfrm rot="10800000">
            <a:off x="0" y="6457890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 B	2. A	3.B	4.B	5.C	6.A	7.C	8.A	9.B	10.A</a:t>
            </a:r>
          </a:p>
        </p:txBody>
      </p:sp>
    </p:spTree>
    <p:extLst>
      <p:ext uri="{BB962C8B-B14F-4D97-AF65-F5344CB8AC3E}">
        <p14:creationId xmlns:p14="http://schemas.microsoft.com/office/powerpoint/2010/main" val="169717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17296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1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tomy theme" id="{7FC4F3DF-2817-4164-896C-C694E5EB36E6}" vid="{5C80C7F9-9027-4D3F-949C-98E70E22F05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نسق1</Template>
  <TotalTime>2675</TotalTime>
  <Words>765</Words>
  <Application>Microsoft Office PowerPoint</Application>
  <PresentationFormat>ملء الشاشة</PresentationFormat>
  <Paragraphs>157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9" baseType="lpstr">
      <vt:lpstr>Arabic Typesetting</vt:lpstr>
      <vt:lpstr>Calibri</vt:lpstr>
      <vt:lpstr>Agency FB</vt:lpstr>
      <vt:lpstr>Times New Roman</vt:lpstr>
      <vt:lpstr>Calibri Light</vt:lpstr>
      <vt:lpstr>Open Sans</vt:lpstr>
      <vt:lpstr>Wingdings</vt:lpstr>
      <vt:lpstr>Arial</vt:lpstr>
      <vt:lpstr>Courier New</vt:lpstr>
      <vt:lpstr>نسق1</vt:lpstr>
      <vt:lpstr>عرض تقديمي في PowerPoint</vt:lpstr>
      <vt:lpstr>Objectives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000</dc:title>
  <dc:creator>Rawan</dc:creator>
  <cp:lastModifiedBy>‏‏مستخدم Windows</cp:lastModifiedBy>
  <cp:revision>110</cp:revision>
  <dcterms:created xsi:type="dcterms:W3CDTF">2017-04-30T17:35:08Z</dcterms:created>
  <dcterms:modified xsi:type="dcterms:W3CDTF">2019-02-14T04:54:15Z</dcterms:modified>
</cp:coreProperties>
</file>