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7" r:id="rId1"/>
  </p:sldMasterIdLst>
  <p:notesMasterIdLst>
    <p:notesMasterId r:id="rId11"/>
  </p:notesMasterIdLst>
  <p:sldIdLst>
    <p:sldId id="314" r:id="rId2"/>
    <p:sldId id="316" r:id="rId3"/>
    <p:sldId id="317" r:id="rId4"/>
    <p:sldId id="318" r:id="rId5"/>
    <p:sldId id="366" r:id="rId6"/>
    <p:sldId id="367" r:id="rId7"/>
    <p:sldId id="311" r:id="rId8"/>
    <p:sldId id="312" r:id="rId9"/>
    <p:sldId id="315" r:id="rId10"/>
  </p:sldIdLst>
  <p:sldSz cx="12192000" cy="6858000"/>
  <p:notesSz cx="6858000" cy="9144000"/>
  <p:embeddedFontLst>
    <p:embeddedFont>
      <p:font typeface="Arabic Typesetting" panose="03020402040406030203" pitchFamily="66" charset="-78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Agency FB" panose="020B0503020202020204" pitchFamily="34" charset="0"/>
      <p:regular r:id="rId17"/>
      <p:bold r:id="rId18"/>
    </p:embeddedFont>
    <p:embeddedFont>
      <p:font typeface="Calibri Light" panose="020F0302020204030204" pitchFamily="34" charset="0"/>
      <p:regular r:id="rId19"/>
      <p: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889D"/>
    <a:srgbClr val="FFFFFF"/>
    <a:srgbClr val="E3CDB3"/>
    <a:srgbClr val="CCA677"/>
    <a:srgbClr val="DDC3A3"/>
    <a:srgbClr val="FED675"/>
    <a:srgbClr val="FF8B5F"/>
    <a:srgbClr val="FED992"/>
    <a:srgbClr val="7030A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5" autoAdjust="0"/>
    <p:restoredTop sz="94660"/>
  </p:normalViewPr>
  <p:slideViewPr>
    <p:cSldViewPr snapToGrid="0">
      <p:cViewPr>
        <p:scale>
          <a:sx n="70" d="100"/>
          <a:sy n="70" d="100"/>
        </p:scale>
        <p:origin x="798" y="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rive.google.com/open?id=1YVkhfA50ReRgS9XppAbXFrzGfaqzpxO4hFrsAwNmqDA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2962D82B-189E-4C68-BAAC-08BC49E6CC27}"/>
              </a:ext>
            </a:extLst>
          </p:cNvPr>
          <p:cNvSpPr/>
          <p:nvPr userDrawn="1"/>
        </p:nvSpPr>
        <p:spPr>
          <a:xfrm>
            <a:off x="3658685" y="2917105"/>
            <a:ext cx="487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Adrenal Gland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Majd</a:t>
            </a:r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Albarrak</a:t>
            </a:r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6092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 rtl="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9670774" cy="4750453"/>
          </a:xfrm>
        </p:spPr>
        <p:txBody>
          <a:bodyPr>
            <a:noAutofit/>
          </a:bodyPr>
          <a:lstStyle/>
          <a:p>
            <a:pPr algn="l" rtl="0"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b="1" u="sng" dirty="0"/>
              <a:t>Location</a:t>
            </a:r>
            <a:r>
              <a:rPr lang="en-US" dirty="0"/>
              <a:t>, </a:t>
            </a:r>
            <a:r>
              <a:rPr lang="en-US" b="1" u="sng" dirty="0"/>
              <a:t>shape</a:t>
            </a:r>
            <a:r>
              <a:rPr lang="en-US" dirty="0"/>
              <a:t> and </a:t>
            </a:r>
            <a:r>
              <a:rPr lang="en-US" b="1" u="sng" dirty="0"/>
              <a:t>relations</a:t>
            </a:r>
            <a:r>
              <a:rPr lang="en-US" dirty="0"/>
              <a:t> of the </a:t>
            </a:r>
            <a:r>
              <a:rPr lang="en-US" b="1" dirty="0"/>
              <a:t>right</a:t>
            </a:r>
            <a:r>
              <a:rPr lang="en-US" dirty="0"/>
              <a:t> and </a:t>
            </a:r>
            <a:r>
              <a:rPr lang="en-US" b="1" dirty="0"/>
              <a:t>left</a:t>
            </a:r>
            <a:r>
              <a:rPr lang="en-US" dirty="0"/>
              <a:t> </a:t>
            </a:r>
            <a:r>
              <a:rPr lang="en-US" b="1" dirty="0"/>
              <a:t>adrenal glands</a:t>
            </a:r>
            <a:r>
              <a:rPr lang="en-US" dirty="0"/>
              <a:t>. 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b="1" u="sng" dirty="0"/>
              <a:t>Blood supply</a:t>
            </a:r>
            <a:r>
              <a:rPr lang="en-US" dirty="0"/>
              <a:t>, </a:t>
            </a:r>
            <a:r>
              <a:rPr lang="en-US" b="1" u="sng" dirty="0"/>
              <a:t>lymphatic drainag</a:t>
            </a:r>
            <a:r>
              <a:rPr lang="en-US" dirty="0"/>
              <a:t>e and </a:t>
            </a:r>
            <a:r>
              <a:rPr lang="en-US" b="1" u="sng" dirty="0"/>
              <a:t>nerve supply </a:t>
            </a:r>
            <a:r>
              <a:rPr lang="en-US" dirty="0"/>
              <a:t>of </a:t>
            </a:r>
            <a:r>
              <a:rPr lang="en-US" b="1" dirty="0"/>
              <a:t>right</a:t>
            </a:r>
            <a:r>
              <a:rPr lang="en-US" dirty="0"/>
              <a:t> and </a:t>
            </a:r>
            <a:r>
              <a:rPr lang="en-US" b="1" dirty="0"/>
              <a:t>left</a:t>
            </a:r>
            <a:r>
              <a:rPr lang="en-US" dirty="0"/>
              <a:t> </a:t>
            </a:r>
            <a:r>
              <a:rPr lang="en-US" b="1" dirty="0"/>
              <a:t>adrenal glands.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b="1" u="sng" dirty="0"/>
              <a:t>Parts</a:t>
            </a:r>
            <a:r>
              <a:rPr lang="en-US" dirty="0"/>
              <a:t> of </a:t>
            </a:r>
            <a:r>
              <a:rPr lang="en-US" b="1" dirty="0"/>
              <a:t>adrenal glands </a:t>
            </a:r>
            <a:r>
              <a:rPr lang="en-US" dirty="0"/>
              <a:t>and </a:t>
            </a:r>
            <a:r>
              <a:rPr lang="en-US" b="1" u="sng" dirty="0"/>
              <a:t>function</a:t>
            </a:r>
            <a:r>
              <a:rPr lang="en-US" dirty="0"/>
              <a:t> of </a:t>
            </a:r>
            <a:r>
              <a:rPr lang="en-US" b="1" dirty="0"/>
              <a:t>each part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1801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7612961" y="3843906"/>
            <a:ext cx="4350583" cy="2565277"/>
            <a:chOff x="7612961" y="3843906"/>
            <a:chExt cx="4350583" cy="2565277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2"/>
            <a:srcRect l="2202" t="9595" b="18621"/>
            <a:stretch/>
          </p:blipFill>
          <p:spPr>
            <a:xfrm>
              <a:off x="7612961" y="3843906"/>
              <a:ext cx="3596821" cy="2112051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23548ACB-55E5-4C33-BCB7-A734117AE3DB}"/>
                </a:ext>
              </a:extLst>
            </p:cNvPr>
            <p:cNvSpPr/>
            <p:nvPr/>
          </p:nvSpPr>
          <p:spPr>
            <a:xfrm>
              <a:off x="8964112" y="4994309"/>
              <a:ext cx="447259" cy="169004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0215255" y="4798917"/>
              <a:ext cx="1748289" cy="1610266"/>
              <a:chOff x="10215255" y="4798917"/>
              <a:chExt cx="1748289" cy="1610266"/>
            </a:xfrm>
          </p:grpSpPr>
          <p:pic>
            <p:nvPicPr>
              <p:cNvPr id="1028" name="Picture 4" descr="ÙØªÙØ¬Ø© Ø¨Ø­Ø« Ø§ÙØµÙØ± Ø¹Ù âªadrenal gland fat layerâ¬â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15255" y="4798917"/>
                <a:ext cx="1748289" cy="16102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Rectangle 16"/>
              <p:cNvSpPr/>
              <p:nvPr/>
            </p:nvSpPr>
            <p:spPr>
              <a:xfrm>
                <a:off x="10318459" y="5078811"/>
                <a:ext cx="461394" cy="1356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10193225" y="5054280"/>
              <a:ext cx="7382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Renal fascia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23548ACB-55E5-4C33-BCB7-A734117AE3DB}"/>
                </a:ext>
              </a:extLst>
            </p:cNvPr>
            <p:cNvSpPr/>
            <p:nvPr/>
          </p:nvSpPr>
          <p:spPr>
            <a:xfrm>
              <a:off x="10245269" y="5325305"/>
              <a:ext cx="328657" cy="127228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10215255" y="2477288"/>
            <a:ext cx="1432403" cy="1281589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748BEBE8-CECA-476E-9A5D-0CCEF9D8E838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Suprarenal Gland = Adrenal gland </a:t>
            </a:r>
            <a:r>
              <a:rPr lang="ar-SA" sz="4800" b="1" dirty="0"/>
              <a:t> </a:t>
            </a:r>
            <a:r>
              <a:rPr lang="ar-SA" sz="2400" b="1" dirty="0">
                <a:solidFill>
                  <a:schemeClr val="bg1">
                    <a:lumMod val="50000"/>
                  </a:schemeClr>
                </a:solidFill>
              </a:rPr>
              <a:t>"الغدة الكظرية"</a:t>
            </a:r>
            <a:r>
              <a:rPr lang="en-US" sz="2400" b="1" dirty="0"/>
              <a:t> </a:t>
            </a:r>
          </a:p>
          <a:p>
            <a:r>
              <a:rPr lang="en-US" sz="3200" b="1" dirty="0"/>
              <a:t> 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xmlns="" id="{BD5D3347-9CBC-4647-B5E3-A5DC2FAF14A4}"/>
              </a:ext>
            </a:extLst>
          </p:cNvPr>
          <p:cNvSpPr txBox="1">
            <a:spLocks/>
          </p:cNvSpPr>
          <p:nvPr/>
        </p:nvSpPr>
        <p:spPr>
          <a:xfrm>
            <a:off x="738648" y="1377407"/>
            <a:ext cx="11453352" cy="1014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suprarenal (adrenal) gland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is a component of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hypothalamic-pituitary-suprarenal axis </a:t>
            </a:r>
            <a:r>
              <a:rPr lang="en-US" sz="2200" dirty="0">
                <a:solidFill>
                  <a:srgbClr val="92D050"/>
                </a:solidFill>
                <a:cs typeface="Times New Roman" pitchFamily="18" charset="0"/>
              </a:rPr>
              <a:t>also called “stressed axis”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that is responsible for coordinating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stress response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and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metabolism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.</a:t>
            </a: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They are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yellowish retroperitoneal</a:t>
            </a:r>
            <a:r>
              <a:rPr lang="en-US" sz="2400" b="1" baseline="30000" dirty="0"/>
              <a:t>1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organs that lie on the upper poles of the kidneys, </a:t>
            </a: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At the level of </a:t>
            </a:r>
            <a:r>
              <a:rPr lang="en-US" sz="2200" dirty="0" smtClean="0">
                <a:solidFill>
                  <a:srgbClr val="C00000"/>
                </a:solidFill>
                <a:cs typeface="Times New Roman" pitchFamily="18" charset="0"/>
              </a:rPr>
              <a:t>the </a:t>
            </a: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last thoracic vertebra </a:t>
            </a:r>
            <a:r>
              <a:rPr lang="en-US" sz="2200" b="1" dirty="0">
                <a:solidFill>
                  <a:srgbClr val="C00000"/>
                </a:solidFill>
                <a:cs typeface="Times New Roman" pitchFamily="18" charset="0"/>
              </a:rPr>
              <a:t>(T12)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92D050"/>
                </a:solidFill>
                <a:cs typeface="Times New Roman" pitchFamily="18" charset="0"/>
              </a:rPr>
              <a:t>The kidney extends from T12 to L3.</a:t>
            </a: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cs typeface="Times New Roman" pitchFamily="18" charset="0"/>
              </a:rPr>
              <a:t>Each gland has an </a:t>
            </a:r>
            <a:r>
              <a:rPr lang="en-US" sz="2200" b="1" dirty="0">
                <a:cs typeface="Times New Roman" pitchFamily="18" charset="0"/>
              </a:rPr>
              <a:t>outer</a:t>
            </a:r>
            <a:r>
              <a:rPr lang="en-US" sz="2200" dirty="0">
                <a:cs typeface="Times New Roman" pitchFamily="18" charset="0"/>
              </a:rPr>
              <a:t> </a:t>
            </a:r>
            <a:r>
              <a:rPr lang="en-US" sz="2200" b="1" dirty="0">
                <a:cs typeface="Times New Roman" pitchFamily="18" charset="0"/>
              </a:rPr>
              <a:t>yellow</a:t>
            </a:r>
            <a:r>
              <a:rPr lang="en-US" sz="2200" dirty="0">
                <a:cs typeface="Times New Roman" pitchFamily="18" charset="0"/>
              </a:rPr>
              <a:t> </a:t>
            </a:r>
            <a:r>
              <a:rPr lang="en-US" sz="2200" b="1" u="heavy" dirty="0"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cortex</a:t>
            </a:r>
            <a:r>
              <a:rPr lang="en-US" sz="2200" dirty="0">
                <a:cs typeface="Times New Roman" pitchFamily="18" charset="0"/>
              </a:rPr>
              <a:t> and an </a:t>
            </a:r>
            <a:r>
              <a:rPr lang="en-US" sz="2200" b="1" dirty="0">
                <a:cs typeface="Times New Roman" pitchFamily="18" charset="0"/>
              </a:rPr>
              <a:t>inner</a:t>
            </a:r>
            <a:r>
              <a:rPr lang="en-US" sz="2200" dirty="0">
                <a:cs typeface="Times New Roman" pitchFamily="18" charset="0"/>
              </a:rPr>
              <a:t> </a:t>
            </a:r>
            <a:r>
              <a:rPr lang="en-US" sz="2200" b="1" dirty="0">
                <a:cs typeface="Times New Roman" pitchFamily="18" charset="0"/>
              </a:rPr>
              <a:t>dark brown </a:t>
            </a:r>
            <a:r>
              <a:rPr lang="en-US" sz="2200" b="1" u="heavy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medulla</a:t>
            </a:r>
            <a:r>
              <a:rPr lang="en-US" sz="2200" dirty="0">
                <a:cs typeface="Times New Roman" pitchFamily="18" charset="0"/>
              </a:rPr>
              <a:t>.</a:t>
            </a: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cs typeface="Times New Roman" pitchFamily="18" charset="0"/>
              </a:rPr>
              <a:t>The suprarenal gland is enclosed within the </a:t>
            </a:r>
            <a:r>
              <a:rPr lang="en-US" sz="2200" b="1" u="heavy" dirty="0">
                <a:uFill>
                  <a:solidFill>
                    <a:srgbClr val="00B0F0"/>
                  </a:solidFill>
                </a:uFill>
                <a:cs typeface="Times New Roman" pitchFamily="18" charset="0"/>
              </a:rPr>
              <a:t>renal fascia</a:t>
            </a:r>
            <a:r>
              <a:rPr lang="en-US" sz="2200" b="1" dirty="0">
                <a:uFill>
                  <a:solidFill>
                    <a:srgbClr val="00B0F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cs typeface="Times New Roman" pitchFamily="18" charset="0"/>
              </a:rPr>
              <a:t>with the kidney but </a:t>
            </a:r>
            <a:br>
              <a:rPr lang="en-US" sz="2200" dirty="0">
                <a:cs typeface="Times New Roman" pitchFamily="18" charset="0"/>
              </a:rPr>
            </a:br>
            <a:r>
              <a:rPr lang="en-US" sz="2200" dirty="0">
                <a:cs typeface="Times New Roman" pitchFamily="18" charset="0"/>
              </a:rPr>
              <a:t>in a </a:t>
            </a:r>
            <a:r>
              <a:rPr lang="en-US" sz="2200" b="1" dirty="0">
                <a:cs typeface="Times New Roman" pitchFamily="18" charset="0"/>
              </a:rPr>
              <a:t>separate compartment</a:t>
            </a:r>
            <a:r>
              <a:rPr lang="en-US" sz="2200" dirty="0">
                <a:cs typeface="Times New Roman" pitchFamily="18" charset="0"/>
              </a:rPr>
              <a:t>, that allow the two organs to be separated easily</a:t>
            </a:r>
            <a:br>
              <a:rPr lang="en-US" sz="2200" dirty="0">
                <a:cs typeface="Times New Roman" pitchFamily="18" charset="0"/>
              </a:rPr>
            </a:br>
            <a:r>
              <a:rPr lang="en-US" sz="2200" dirty="0">
                <a:cs typeface="Times New Roman" pitchFamily="18" charset="0"/>
              </a:rPr>
              <a:t> during surgery . </a:t>
            </a: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cs typeface="Times New Roman" pitchFamily="18" charset="0"/>
              </a:rPr>
              <a:t>It is </a:t>
            </a:r>
            <a:r>
              <a:rPr lang="en-US" sz="2200" b="1" dirty="0">
                <a:cs typeface="Times New Roman" pitchFamily="18" charset="0"/>
              </a:rPr>
              <a:t>separated</a:t>
            </a:r>
            <a:r>
              <a:rPr lang="en-US" sz="2200" dirty="0">
                <a:cs typeface="Times New Roman" pitchFamily="18" charset="0"/>
              </a:rPr>
              <a:t> </a:t>
            </a:r>
            <a:r>
              <a:rPr lang="en-US" sz="2200" b="1" dirty="0">
                <a:cs typeface="Times New Roman" pitchFamily="18" charset="0"/>
              </a:rPr>
              <a:t>from</a:t>
            </a:r>
            <a:r>
              <a:rPr lang="en-US" sz="2200" dirty="0">
                <a:cs typeface="Times New Roman" pitchFamily="18" charset="0"/>
              </a:rPr>
              <a:t> the </a:t>
            </a:r>
            <a:r>
              <a:rPr lang="en-US" sz="2200" b="1" dirty="0">
                <a:cs typeface="Times New Roman" pitchFamily="18" charset="0"/>
              </a:rPr>
              <a:t>kidney</a:t>
            </a:r>
            <a:r>
              <a:rPr lang="en-US" sz="2200" dirty="0">
                <a:cs typeface="Times New Roman" pitchFamily="18" charset="0"/>
              </a:rPr>
              <a:t> by the </a:t>
            </a:r>
            <a:r>
              <a:rPr lang="en-US" sz="2200" b="1" u="heavy" dirty="0" err="1"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perirenal</a:t>
            </a:r>
            <a:r>
              <a:rPr lang="en-US" sz="2200" b="1" u="heavy" dirty="0"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 fat</a:t>
            </a:r>
            <a:r>
              <a:rPr lang="en-US" sz="2000" b="1" baseline="30000" dirty="0"/>
              <a:t>2</a:t>
            </a:r>
            <a:endParaRPr lang="en-US" sz="2200" b="1" dirty="0"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27390" y="4798917"/>
            <a:ext cx="69685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+mn-lt"/>
                <a:cs typeface="Times New Roman" pitchFamily="18" charset="0"/>
              </a:rPr>
              <a:t>1- Retroperitoneal: lying posterior to the peritoneum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Times New Roman" pitchFamily="18" charset="0"/>
              </a:rPr>
              <a:t>(covers it anteriorly only)</a:t>
            </a:r>
          </a:p>
          <a:p>
            <a:pPr rtl="1"/>
            <a:r>
              <a:rPr lang="en-GB" sz="1600" dirty="0">
                <a:solidFill>
                  <a:srgbClr val="92D050"/>
                </a:solidFill>
                <a:latin typeface="+mn-lt"/>
              </a:rPr>
              <a:t>2- Recall the kidney is covered by 4 layers: capsule, </a:t>
            </a:r>
            <a:r>
              <a:rPr lang="en-GB" sz="1600" dirty="0" err="1">
                <a:solidFill>
                  <a:srgbClr val="92D050"/>
                </a:solidFill>
                <a:latin typeface="+mn-lt"/>
              </a:rPr>
              <a:t>perirenal</a:t>
            </a:r>
            <a:r>
              <a:rPr lang="en-GB" sz="1600" dirty="0">
                <a:solidFill>
                  <a:srgbClr val="92D050"/>
                </a:solidFill>
                <a:latin typeface="+mn-lt"/>
              </a:rPr>
              <a:t> fat, renal fascia, </a:t>
            </a:r>
            <a:r>
              <a:rPr lang="en-GB" sz="1600" dirty="0" err="1">
                <a:solidFill>
                  <a:srgbClr val="92D050"/>
                </a:solidFill>
                <a:latin typeface="+mn-lt"/>
              </a:rPr>
              <a:t>pararenal</a:t>
            </a:r>
            <a:r>
              <a:rPr lang="en-GB" sz="1600" dirty="0">
                <a:solidFill>
                  <a:srgbClr val="92D050"/>
                </a:solidFill>
                <a:latin typeface="+mn-lt"/>
              </a:rPr>
              <a:t> fat.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23548ACB-55E5-4C33-BCB7-A734117AE3DB}"/>
              </a:ext>
            </a:extLst>
          </p:cNvPr>
          <p:cNvSpPr/>
          <p:nvPr/>
        </p:nvSpPr>
        <p:spPr>
          <a:xfrm>
            <a:off x="8452633" y="3843906"/>
            <a:ext cx="447259" cy="169004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23548ACB-55E5-4C33-BCB7-A734117AE3DB}"/>
              </a:ext>
            </a:extLst>
          </p:cNvPr>
          <p:cNvSpPr/>
          <p:nvPr/>
        </p:nvSpPr>
        <p:spPr>
          <a:xfrm>
            <a:off x="10245269" y="5083107"/>
            <a:ext cx="482938" cy="143574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8449510" y="3820686"/>
            <a:ext cx="7382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Cortex</a:t>
            </a: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2529159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xmlns="" id="{748BEBE8-CECA-476E-9A5D-0CCEF9D8E838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Right &amp; left Suprarenal Gland</a:t>
            </a:r>
            <a:endParaRPr lang="en-US" sz="2400" b="1" dirty="0"/>
          </a:p>
          <a:p>
            <a:r>
              <a:rPr lang="en-US" sz="3200" b="1" dirty="0"/>
              <a:t> </a:t>
            </a: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xmlns="" id="{242A2DF4-BA16-4301-9DB0-28CD107ACD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9464319"/>
              </p:ext>
            </p:extLst>
          </p:nvPr>
        </p:nvGraphicFramePr>
        <p:xfrm>
          <a:off x="738647" y="1377407"/>
          <a:ext cx="7516785" cy="47340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33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9906">
                  <a:extLst>
                    <a:ext uri="{9D8B030D-6E8A-4147-A177-3AD203B41FA5}">
                      <a16:colId xmlns:a16="http://schemas.microsoft.com/office/drawing/2014/main" xmlns="" val="2429892993"/>
                    </a:ext>
                  </a:extLst>
                </a:gridCol>
                <a:gridCol w="3361763">
                  <a:extLst>
                    <a:ext uri="{9D8B030D-6E8A-4147-A177-3AD203B41FA5}">
                      <a16:colId xmlns:a16="http://schemas.microsoft.com/office/drawing/2014/main" xmlns="" val="4179321185"/>
                    </a:ext>
                  </a:extLst>
                </a:gridCol>
                <a:gridCol w="3361763">
                  <a:extLst>
                    <a:ext uri="{9D8B030D-6E8A-4147-A177-3AD203B41FA5}">
                      <a16:colId xmlns:a16="http://schemas.microsoft.com/office/drawing/2014/main" xmlns="" val="1150175085"/>
                    </a:ext>
                  </a:extLst>
                </a:gridCol>
              </a:tblGrid>
              <a:tr h="342551">
                <a:tc gridSpan="2">
                  <a:txBody>
                    <a:bodyPr/>
                    <a:lstStyle/>
                    <a:p>
                      <a:pPr algn="l" rtl="0"/>
                      <a:endParaRPr lang="en-US" sz="1800" b="1" i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b="1" i="0" u="heavy" baseline="0" dirty="0"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Right Suprarenal Gland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heavy" baseline="0" dirty="0"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</a:rPr>
                        <a:t> Left Suprarenal Gland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69132921"/>
                  </a:ext>
                </a:extLst>
              </a:tr>
              <a:tr h="750481">
                <a:tc gridSpan="2">
                  <a:txBody>
                    <a:bodyPr/>
                    <a:lstStyle/>
                    <a:p>
                      <a:pPr algn="ctr" rtl="0"/>
                      <a:r>
                        <a:rPr lang="en-US" sz="1600" b="1" i="0" dirty="0">
                          <a:solidFill>
                            <a:schemeClr val="tx1"/>
                          </a:solidFill>
                          <a:latin typeface="+mn-lt"/>
                        </a:rPr>
                        <a:t>Shape </a:t>
                      </a:r>
                    </a:p>
                  </a:txBody>
                  <a:tcPr vert="vert270"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Pyramidal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rgbClr val="92D050"/>
                          </a:solidFill>
                          <a:latin typeface="+mn-lt"/>
                        </a:rPr>
                        <a:t>or triangular</a:t>
                      </a:r>
                      <a:r>
                        <a:rPr lang="en-GB" sz="1600" baseline="0" dirty="0" smtClean="0">
                          <a:solidFill>
                            <a:srgbClr val="92D050"/>
                          </a:solidFill>
                          <a:latin typeface="+mn-lt"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shape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Crescentic </a:t>
                      </a:r>
                      <a:r>
                        <a:rPr lang="en-US" altLang="en-US" sz="1600" b="0" dirty="0" smtClean="0">
                          <a:solidFill>
                            <a:srgbClr val="92D050"/>
                          </a:solidFill>
                          <a:latin typeface="+mn-lt"/>
                        </a:rPr>
                        <a:t>or </a:t>
                      </a:r>
                      <a:r>
                        <a:rPr lang="en-US" altLang="en-US" sz="1600" b="0" dirty="0">
                          <a:solidFill>
                            <a:srgbClr val="92D050"/>
                          </a:solidFill>
                          <a:latin typeface="+mn-lt"/>
                        </a:rPr>
                        <a:t>semilunar</a:t>
                      </a:r>
                      <a:r>
                        <a:rPr lang="en-US" altLang="en-US" sz="16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en-US" alt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shape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5665">
                <a:tc gridSpan="2">
                  <a:txBody>
                    <a:bodyPr/>
                    <a:lstStyle/>
                    <a:p>
                      <a:pPr algn="ctr" rtl="0"/>
                      <a:r>
                        <a:rPr lang="en-US" sz="1600" b="1" i="0" dirty="0">
                          <a:solidFill>
                            <a:schemeClr val="tx1"/>
                          </a:solidFill>
                          <a:latin typeface="+mn-lt"/>
                        </a:rPr>
                        <a:t>Location </a:t>
                      </a:r>
                    </a:p>
                  </a:txBody>
                  <a:tcPr vert="vert270"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+mn-lt"/>
                        </a:rPr>
                        <a:t>Caps the 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upper pole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+mn-lt"/>
                        </a:rPr>
                        <a:t>of the right kidney</a:t>
                      </a:r>
                      <a:endParaRPr lang="ar-SA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rgbClr val="92D050"/>
                          </a:solidFill>
                          <a:latin typeface="+mn-lt"/>
                        </a:rPr>
                        <a:t>So it is at the level of </a:t>
                      </a:r>
                      <a:r>
                        <a:rPr lang="en-GB" sz="1600" b="1" dirty="0">
                          <a:solidFill>
                            <a:srgbClr val="92D050"/>
                          </a:solidFill>
                          <a:latin typeface="+mn-lt"/>
                        </a:rPr>
                        <a:t>t12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dirty="0">
                          <a:latin typeface="+mn-lt"/>
                        </a:rPr>
                        <a:t>Extends along the medial border of the left kidney from the </a:t>
                      </a:r>
                      <a:r>
                        <a:rPr lang="en-US" altLang="en-US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upper pole </a:t>
                      </a:r>
                      <a:r>
                        <a:rPr lang="en-US" altLang="en-US" sz="1600" dirty="0">
                          <a:solidFill>
                            <a:srgbClr val="C00000"/>
                          </a:solidFill>
                          <a:latin typeface="+mn-lt"/>
                        </a:rPr>
                        <a:t>to the </a:t>
                      </a:r>
                      <a:r>
                        <a:rPr lang="en-US" altLang="en-US" sz="16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hilum</a:t>
                      </a:r>
                      <a:endParaRPr lang="en-US" altLang="en-US" sz="1600" dirty="0">
                        <a:solidFill>
                          <a:srgbClr val="C00000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dirty="0">
                          <a:solidFill>
                            <a:srgbClr val="92D050"/>
                          </a:solidFill>
                          <a:latin typeface="+mn-lt"/>
                        </a:rPr>
                        <a:t>Its level is from </a:t>
                      </a:r>
                      <a:r>
                        <a:rPr lang="en-US" altLang="en-US" sz="1600" b="1" dirty="0" smtClean="0">
                          <a:solidFill>
                            <a:srgbClr val="92D050"/>
                          </a:solidFill>
                          <a:latin typeface="+mn-lt"/>
                        </a:rPr>
                        <a:t>T12 </a:t>
                      </a:r>
                      <a:r>
                        <a:rPr lang="en-US" altLang="en-US" sz="1600" b="1" dirty="0">
                          <a:solidFill>
                            <a:srgbClr val="92D050"/>
                          </a:solidFill>
                          <a:latin typeface="+mn-lt"/>
                        </a:rPr>
                        <a:t>to </a:t>
                      </a:r>
                      <a:r>
                        <a:rPr lang="en-US" altLang="en-US" sz="1600" b="1" dirty="0" smtClean="0">
                          <a:solidFill>
                            <a:srgbClr val="92D050"/>
                          </a:solidFill>
                          <a:latin typeface="+mn-lt"/>
                        </a:rPr>
                        <a:t>L2</a:t>
                      </a:r>
                      <a:endParaRPr lang="en-US" sz="1600" b="1" dirty="0">
                        <a:solidFill>
                          <a:srgbClr val="92D050"/>
                        </a:solidFill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8786057"/>
                  </a:ext>
                </a:extLst>
              </a:tr>
              <a:tr h="81228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>
                          <a:latin typeface="+mn-lt"/>
                        </a:rPr>
                        <a:t>Relations</a:t>
                      </a:r>
                    </a:p>
                  </a:txBody>
                  <a:tcPr vert="vert270"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>
                          <a:solidFill>
                            <a:schemeClr val="tx1"/>
                          </a:solidFill>
                          <a:latin typeface="+mn-lt"/>
                        </a:rPr>
                        <a:t>Anterior</a:t>
                      </a:r>
                    </a:p>
                  </a:txBody>
                  <a:tcPr vert="vert270" anchor="ctr">
                    <a:solidFill>
                      <a:srgbClr val="E3CDB3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 algn="l" rtl="0">
                        <a:buClr>
                          <a:schemeClr val="tx1"/>
                        </a:buClr>
                        <a:buAutoNum type="arabicPeriod"/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 Right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+mn-lt"/>
                        </a:rPr>
                        <a:t> lobe of liver</a:t>
                      </a:r>
                    </a:p>
                    <a:p>
                      <a:pPr marL="180975" indent="-180975" algn="l" rtl="0">
                        <a:buClr>
                          <a:schemeClr val="tx1"/>
                        </a:buClr>
                        <a:buAutoNum type="arabicPeriod"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+mn-lt"/>
                        </a:rPr>
                        <a:t> Inferior vena cava</a:t>
                      </a:r>
                      <a:endParaRPr lang="ar-SA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265113" indent="-265113" algn="l" rtl="0">
                        <a:buClr>
                          <a:schemeClr val="tx1"/>
                        </a:buClr>
                        <a:buAutoNum type="arabicPeriod"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+mn-lt"/>
                        </a:rPr>
                        <a:t>Pancreas</a:t>
                      </a:r>
                    </a:p>
                    <a:p>
                      <a:pPr marL="265113" indent="-265113" algn="l" rtl="0">
                        <a:buClr>
                          <a:schemeClr val="tx1"/>
                        </a:buClr>
                        <a:buAutoNum type="arabicPeriod"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+mn-lt"/>
                        </a:rPr>
                        <a:t>Lesser sac</a:t>
                      </a:r>
                    </a:p>
                    <a:p>
                      <a:pPr marL="265113" indent="-265113" algn="l" rtl="0">
                        <a:buClr>
                          <a:schemeClr val="tx1"/>
                        </a:buClr>
                        <a:buAutoNum type="arabicPeriod"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+mn-lt"/>
                        </a:rPr>
                        <a:t>Stomach</a:t>
                      </a:r>
                      <a:endParaRPr lang="ar-SA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212951"/>
                  </a:ext>
                </a:extLst>
              </a:tr>
              <a:tr h="86403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>
                        <a:buNone/>
                        <a:defRPr/>
                      </a:pPr>
                      <a:r>
                        <a:rPr lang="en-US" sz="1600" b="1" i="0" dirty="0">
                          <a:solidFill>
                            <a:schemeClr val="tx1"/>
                          </a:solidFill>
                        </a:rPr>
                        <a:t>Posterior</a:t>
                      </a:r>
                    </a:p>
                  </a:txBody>
                  <a:tcPr vert="vert270" anchor="ctr">
                    <a:solidFill>
                      <a:srgbClr val="E3CDB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Diaphragm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defRPr/>
                      </a:pPr>
                      <a:endParaRPr lang="en-US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55376615"/>
                  </a:ext>
                </a:extLst>
              </a:tr>
              <a:tr h="86403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rtl="0">
                        <a:buNone/>
                        <a:defRPr/>
                      </a:pPr>
                      <a:r>
                        <a:rPr lang="en-US" sz="1600" b="1" i="0" dirty="0">
                          <a:solidFill>
                            <a:schemeClr val="tx1"/>
                          </a:solidFill>
                          <a:latin typeface="+mn-lt"/>
                        </a:rPr>
                        <a:t>Medial</a:t>
                      </a:r>
                      <a:endParaRPr lang="en-US" sz="1600" b="1" i="0" dirty="0">
                        <a:solidFill>
                          <a:schemeClr val="tx1"/>
                        </a:solidFill>
                      </a:endParaRPr>
                    </a:p>
                  </a:txBody>
                  <a:tcPr vert="vert270" anchor="ctr">
                    <a:solidFill>
                      <a:srgbClr val="E3CDB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65176" indent="-265176" algn="ctr" rtl="0">
                        <a:buFont typeface="+mj-lt"/>
                        <a:buAutoNum type="arabicPeriod"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Celiac plexus </a:t>
                      </a:r>
                    </a:p>
                    <a:p>
                      <a:pPr marL="265176" indent="-265176" algn="ctr" rtl="0">
                        <a:buFont typeface="+mj-lt"/>
                        <a:buAutoNum type="arabicPeriod"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Ganglia        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+mn-lt"/>
                        </a:rPr>
                        <a:t>.</a:t>
                      </a:r>
                      <a:endParaRPr lang="en-US" sz="16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defRPr/>
                      </a:pPr>
                      <a:endParaRPr lang="en-US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22980165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C6575CAC-AAA6-47A6-BEE6-5DA9C7B6735E}"/>
              </a:ext>
            </a:extLst>
          </p:cNvPr>
          <p:cNvGrpSpPr/>
          <p:nvPr/>
        </p:nvGrpSpPr>
        <p:grpSpPr>
          <a:xfrm>
            <a:off x="8362115" y="1377407"/>
            <a:ext cx="3609343" cy="1099881"/>
            <a:chOff x="7326221" y="936570"/>
            <a:chExt cx="4083789" cy="1520002"/>
          </a:xfrm>
        </p:grpSpPr>
        <p:pic>
          <p:nvPicPr>
            <p:cNvPr id="6" name="Picture 2" descr="Related image">
              <a:extLst>
                <a:ext uri="{FF2B5EF4-FFF2-40B4-BE49-F238E27FC236}">
                  <a16:creationId xmlns:a16="http://schemas.microsoft.com/office/drawing/2014/main" xmlns="" id="{9AF58A92-8907-4106-9379-1DF49B75187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493" b="9331"/>
            <a:stretch/>
          </p:blipFill>
          <p:spPr bwMode="auto">
            <a:xfrm>
              <a:off x="7326221" y="936570"/>
              <a:ext cx="4083789" cy="1519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BD0B0D7E-8734-40D5-94A4-1DF9A94A86D1}"/>
                </a:ext>
              </a:extLst>
            </p:cNvPr>
            <p:cNvSpPr/>
            <p:nvPr/>
          </p:nvSpPr>
          <p:spPr>
            <a:xfrm>
              <a:off x="7559749" y="936571"/>
              <a:ext cx="1246688" cy="1519550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98BC9A38-4DA7-4880-BD8F-885A01076775}"/>
                </a:ext>
              </a:extLst>
            </p:cNvPr>
            <p:cNvSpPr/>
            <p:nvPr/>
          </p:nvSpPr>
          <p:spPr>
            <a:xfrm>
              <a:off x="9775816" y="937022"/>
              <a:ext cx="1609493" cy="1519550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" name="Picture 2" descr="Image result for suprarenal gland fascia">
            <a:extLst>
              <a:ext uri="{FF2B5EF4-FFF2-40B4-BE49-F238E27FC236}">
                <a16:creationId xmlns:a16="http://schemas.microsoft.com/office/drawing/2014/main" xmlns="" id="{FB681A4C-96AE-47AA-A6C5-312E414DE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115" y="2828281"/>
            <a:ext cx="3609343" cy="305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697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xmlns="" id="{748BEBE8-CECA-476E-9A5D-0CCEF9D8E838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Suprarenal Gland</a:t>
            </a:r>
          </a:p>
          <a:p>
            <a:r>
              <a:rPr lang="en-US" sz="3200" b="1" dirty="0"/>
              <a:t>Supply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xmlns="" id="{DFA218AF-5776-4848-B703-EEFA91BA90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699421"/>
              </p:ext>
            </p:extLst>
          </p:nvPr>
        </p:nvGraphicFramePr>
        <p:xfrm>
          <a:off x="738647" y="1465006"/>
          <a:ext cx="7768832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0203">
                  <a:extLst>
                    <a:ext uri="{9D8B030D-6E8A-4147-A177-3AD203B41FA5}">
                      <a16:colId xmlns:a16="http://schemas.microsoft.com/office/drawing/2014/main" xmlns="" val="2913223862"/>
                    </a:ext>
                  </a:extLst>
                </a:gridCol>
                <a:gridCol w="6278629">
                  <a:extLst>
                    <a:ext uri="{9D8B030D-6E8A-4147-A177-3AD203B41FA5}">
                      <a16:colId xmlns:a16="http://schemas.microsoft.com/office/drawing/2014/main" xmlns="" val="877032885"/>
                    </a:ext>
                  </a:extLst>
                </a:gridCol>
              </a:tblGrid>
              <a:tr h="308057">
                <a:tc gridSpan="2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i="0" u="sng" dirty="0"/>
                        <a:t>Arterial</a:t>
                      </a:r>
                      <a:r>
                        <a:rPr lang="en-US" sz="2000" b="1" i="0" dirty="0"/>
                        <a:t>: </a:t>
                      </a:r>
                      <a:r>
                        <a:rPr lang="en-US" sz="2000" b="1" i="0" u="none" kern="1200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en-US" sz="2000" b="1" u="none" kern="1200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arteries supplying each gland are </a:t>
                      </a:r>
                      <a:r>
                        <a:rPr lang="en-US" sz="2000" b="1" u="none" kern="1200" baseline="0" dirty="0">
                          <a:solidFill>
                            <a:srgbClr val="FF0000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three</a:t>
                      </a:r>
                      <a:r>
                        <a:rPr lang="en-US" sz="2000" b="1" u="none" kern="1200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 in number: 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02888962"/>
                  </a:ext>
                </a:extLst>
              </a:tr>
              <a:tr h="482176">
                <a:tc gridSpan="2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BB889D"/>
                            </a:solidFill>
                          </a:uFill>
                          <a:latin typeface="+mn-lt"/>
                        </a:rPr>
                        <a:t>Superior suprarenal</a:t>
                      </a:r>
                      <a:r>
                        <a:rPr 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AC75D5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from </a:t>
                      </a:r>
                      <a:r>
                        <a:rPr 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7030A0"/>
                            </a:solidFill>
                          </a:uFill>
                          <a:latin typeface="+mn-lt"/>
                        </a:rPr>
                        <a:t>inferior phrenic artery.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5"/>
                            </a:solidFill>
                          </a:uFill>
                          <a:latin typeface="+mn-lt"/>
                        </a:rPr>
                        <a:t>Middle suprarenal</a:t>
                      </a:r>
                      <a:r>
                        <a:rPr 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5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from </a:t>
                      </a:r>
                      <a:r>
                        <a:rPr 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abdominal aorta.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3">
                                <a:lumMod val="75000"/>
                              </a:schemeClr>
                            </a:solidFill>
                          </a:uFill>
                          <a:latin typeface="+mn-lt"/>
                        </a:rPr>
                        <a:t>Inferior suprarenal</a:t>
                      </a:r>
                      <a:r>
                        <a:rPr 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3">
                                <a:lumMod val="75000"/>
                              </a:schemeClr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from </a:t>
                      </a:r>
                      <a:r>
                        <a:rPr 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</a:rPr>
                        <a:t>renal artery.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5777757"/>
                  </a:ext>
                </a:extLst>
              </a:tr>
              <a:tr h="174119">
                <a:tc gridSpan="2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Venous drainage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A </a:t>
                      </a:r>
                      <a:r>
                        <a:rPr lang="en-US" sz="20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single vein </a:t>
                      </a:r>
                      <a:r>
                        <a:rPr lang="en-US" sz="20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(adrenal vein)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emerges from the hilum of each gland and drains into :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46036938"/>
                  </a:ext>
                </a:extLst>
              </a:tr>
              <a:tr h="174119">
                <a:tc gridSpan="2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The </a:t>
                      </a:r>
                      <a:r>
                        <a:rPr lang="en-US" altLang="en-US" sz="2000" b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</a:rPr>
                        <a:t>inferior vena cava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en-US" altLang="en-US" sz="2000" b="0" u="none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Tx/>
                          <a:latin typeface="+mn-lt"/>
                        </a:rPr>
                        <a:t>(</a:t>
                      </a:r>
                      <a:r>
                        <a:rPr lang="en-US" altLang="en-US" sz="2000" b="0" u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uFillTx/>
                          <a:latin typeface="+mn-lt"/>
                        </a:rPr>
                        <a:t>directly</a:t>
                      </a:r>
                      <a:r>
                        <a:rPr lang="en-US" sz="2000" b="1" baseline="30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en-US" altLang="en-US" sz="2000" b="0" u="non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uFillTx/>
                          <a:latin typeface="+mn-lt"/>
                        </a:rPr>
                        <a:t>) 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on the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right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side.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The </a:t>
                      </a:r>
                      <a:r>
                        <a:rPr lang="en-US" altLang="en-US" sz="2000" b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left renal vein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2000" b="0" u="none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Tx/>
                          <a:latin typeface="+mn-lt"/>
                        </a:rPr>
                        <a:t>(then to the IVC) 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on the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left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en-US" altLang="en-US" sz="2000" b="0" u="none" baseline="0" dirty="0" smtClean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side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en-US" sz="2000" b="0" u="none" baseline="0" dirty="0" smtClean="0">
                          <a:solidFill>
                            <a:srgbClr val="92D050"/>
                          </a:solidFill>
                          <a:uFillTx/>
                          <a:latin typeface="+mn-lt"/>
                        </a:rPr>
                        <a:t>1- Because the IVC located to the right of the midline its directly</a:t>
                      </a:r>
                      <a:endParaRPr lang="en-US" altLang="en-US" sz="2000" b="0" u="none" baseline="0" dirty="0">
                        <a:solidFill>
                          <a:srgbClr val="92D050"/>
                        </a:solidFill>
                        <a:uFillTx/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07955870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Nerve supply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Preganglionic sympathetic 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fibers derived from the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splanchnic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nerves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supply the glands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Most of the nerves </a:t>
                      </a:r>
                      <a:r>
                        <a:rPr lang="en-US" altLang="en-US" sz="2000" b="0" u="none" baseline="0" dirty="0">
                          <a:solidFill>
                            <a:srgbClr val="92D050"/>
                          </a:solidFill>
                          <a:uFillTx/>
                          <a:latin typeface="+mn-lt"/>
                        </a:rPr>
                        <a:t>(postganglionic)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end in the medulla of the gland.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7802584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Lymph drainage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The lymph drains into the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lateral </a:t>
                      </a:r>
                      <a:r>
                        <a:rPr lang="en-US" altLang="en-US" sz="2000" b="1" u="none" baseline="0" dirty="0" smtClean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aortic</a:t>
                      </a:r>
                      <a:r>
                        <a:rPr lang="en-US" sz="2000" b="1" baseline="30000" dirty="0" smtClean="0"/>
                        <a:t>2</a:t>
                      </a:r>
                      <a:r>
                        <a:rPr lang="en-US" altLang="en-US" sz="2000" b="1" u="none" baseline="0" dirty="0" smtClean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lymph nodes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en-US" sz="2000" b="0" u="none" baseline="0" dirty="0" smtClean="0">
                          <a:solidFill>
                            <a:srgbClr val="92D050"/>
                          </a:solidFill>
                          <a:uFillTx/>
                          <a:latin typeface="+mn-lt"/>
                        </a:rPr>
                        <a:t>2- Also </a:t>
                      </a:r>
                      <a:r>
                        <a:rPr lang="en-US" altLang="en-US" sz="2000" b="0" u="none" baseline="0" dirty="0">
                          <a:solidFill>
                            <a:srgbClr val="92D050"/>
                          </a:solidFill>
                          <a:uFillTx/>
                          <a:latin typeface="+mn-lt"/>
                        </a:rPr>
                        <a:t>called paraaortic or lumbar lymph nodes.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39436604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E20218F4-64A6-4A1C-8219-3DB93D97F394}"/>
              </a:ext>
            </a:extLst>
          </p:cNvPr>
          <p:cNvGrpSpPr/>
          <p:nvPr/>
        </p:nvGrpSpPr>
        <p:grpSpPr>
          <a:xfrm>
            <a:off x="8560823" y="2541955"/>
            <a:ext cx="3631177" cy="2661942"/>
            <a:chOff x="8560823" y="1589334"/>
            <a:chExt cx="3631177" cy="266194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3C86D236-F80B-4457-B1B6-00DA1B1579B7}"/>
                </a:ext>
              </a:extLst>
            </p:cNvPr>
            <p:cNvGrpSpPr/>
            <p:nvPr/>
          </p:nvGrpSpPr>
          <p:grpSpPr>
            <a:xfrm>
              <a:off x="8560823" y="1589334"/>
              <a:ext cx="3631177" cy="2661942"/>
              <a:chOff x="8560823" y="1589334"/>
              <a:chExt cx="3631177" cy="2661942"/>
            </a:xfrm>
          </p:grpSpPr>
          <p:pic>
            <p:nvPicPr>
              <p:cNvPr id="17" name="Picture 6" descr="C:\Documents and Settings\Dr.Essam\My Documents\blockes\endocrine block\2014\fig\adrenalglandlocation.jpg">
                <a:extLst>
                  <a:ext uri="{FF2B5EF4-FFF2-40B4-BE49-F238E27FC236}">
                    <a16:creationId xmlns:a16="http://schemas.microsoft.com/office/drawing/2014/main" xmlns="" id="{5FA812C0-2104-4570-9137-54F0FA25067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462"/>
              <a:stretch/>
            </p:blipFill>
            <p:spPr>
              <a:xfrm>
                <a:off x="8592084" y="1589334"/>
                <a:ext cx="3599916" cy="2661942"/>
              </a:xfrm>
              <a:prstGeom prst="rect">
                <a:avLst/>
              </a:prstGeom>
              <a:noFill/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id="{837E092B-A590-4FFE-8B30-DBB7DC33C574}"/>
                  </a:ext>
                </a:extLst>
              </p:cNvPr>
              <p:cNvSpPr/>
              <p:nvPr/>
            </p:nvSpPr>
            <p:spPr>
              <a:xfrm>
                <a:off x="9183851" y="2047655"/>
                <a:ext cx="508929" cy="178477"/>
              </a:xfrm>
              <a:prstGeom prst="rect">
                <a:avLst/>
              </a:prstGeom>
              <a:noFill/>
              <a:ln w="28575">
                <a:solidFill>
                  <a:srgbClr val="BB88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xmlns="" id="{9EB941F7-9DEF-4085-B661-B28189F37A82}"/>
                  </a:ext>
                </a:extLst>
              </p:cNvPr>
              <p:cNvSpPr/>
              <p:nvPr/>
            </p:nvSpPr>
            <p:spPr>
              <a:xfrm>
                <a:off x="9183851" y="2263830"/>
                <a:ext cx="462039" cy="178477"/>
              </a:xfrm>
              <a:prstGeom prst="rect">
                <a:avLst/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xmlns="" id="{67524C87-DFAB-4C72-915F-6EC2072E3AA4}"/>
                  </a:ext>
                </a:extLst>
              </p:cNvPr>
              <p:cNvSpPr/>
              <p:nvPr/>
            </p:nvSpPr>
            <p:spPr>
              <a:xfrm>
                <a:off x="8560823" y="2808782"/>
                <a:ext cx="450315" cy="178477"/>
              </a:xfrm>
              <a:prstGeom prst="rect">
                <a:avLst/>
              </a:prstGeom>
              <a:noFill/>
              <a:ln w="2857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xmlns="" id="{A55233A4-7A55-4BB4-958E-7684993306CF}"/>
                  </a:ext>
                </a:extLst>
              </p:cNvPr>
              <p:cNvSpPr/>
              <p:nvPr/>
            </p:nvSpPr>
            <p:spPr>
              <a:xfrm>
                <a:off x="9994137" y="1733273"/>
                <a:ext cx="363236" cy="195201"/>
              </a:xfrm>
              <a:prstGeom prst="rect">
                <a:avLst/>
              </a:prstGeom>
              <a:noFill/>
              <a:ln w="28575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xmlns="" id="{CAE2E061-75E8-4756-928A-8D9B84DE2FBC}"/>
                  </a:ext>
                </a:extLst>
              </p:cNvPr>
              <p:cNvSpPr/>
              <p:nvPr/>
            </p:nvSpPr>
            <p:spPr>
              <a:xfrm>
                <a:off x="8560823" y="3080084"/>
                <a:ext cx="450315" cy="124328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xmlns="" id="{C1523F5D-A621-4F29-AAA0-6AC4FC4A254D}"/>
                  </a:ext>
                </a:extLst>
              </p:cNvPr>
              <p:cNvSpPr/>
              <p:nvPr/>
            </p:nvSpPr>
            <p:spPr>
              <a:xfrm>
                <a:off x="10300082" y="4046620"/>
                <a:ext cx="299739" cy="164433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01B909A0-1CF3-4431-A324-FC797231B06F}"/>
                </a:ext>
              </a:extLst>
            </p:cNvPr>
            <p:cNvSpPr/>
            <p:nvPr/>
          </p:nvSpPr>
          <p:spPr>
            <a:xfrm>
              <a:off x="10036885" y="4046620"/>
              <a:ext cx="259901" cy="164433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186045A1-791E-4377-900F-721FF6AA6114}"/>
                </a:ext>
              </a:extLst>
            </p:cNvPr>
            <p:cNvSpPr/>
            <p:nvPr/>
          </p:nvSpPr>
          <p:spPr>
            <a:xfrm>
              <a:off x="11623642" y="3110262"/>
              <a:ext cx="360830" cy="124328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DEDAF6EA-CC46-4C81-BC82-BF2C4744421A}"/>
              </a:ext>
            </a:extLst>
          </p:cNvPr>
          <p:cNvSpPr txBox="1"/>
          <p:nvPr/>
        </p:nvSpPr>
        <p:spPr>
          <a:xfrm>
            <a:off x="8550048" y="5794636"/>
            <a:ext cx="35926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REMEMBER!</a:t>
            </a:r>
          </a:p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Right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adrenal vein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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IVC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n-lt"/>
              <a:sym typeface="Wingdings" panose="05000000000000000000" pitchFamily="2" charset="2"/>
            </a:endParaRPr>
          </a:p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Left adrenal vein  left renal vein  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IVC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F0333BCA-A1A3-4F97-8410-E692AA16E492}"/>
              </a:ext>
            </a:extLst>
          </p:cNvPr>
          <p:cNvSpPr txBox="1"/>
          <p:nvPr/>
        </p:nvSpPr>
        <p:spPr>
          <a:xfrm>
            <a:off x="8515686" y="2013271"/>
            <a:ext cx="3434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solidFill>
                  <a:srgbClr val="92D050"/>
                </a:solidFill>
                <a:latin typeface="+mn-lt"/>
              </a:rPr>
              <a:t>*The </a:t>
            </a:r>
            <a:r>
              <a:rPr lang="en-GB" sz="1600" dirty="0">
                <a:solidFill>
                  <a:srgbClr val="92D050"/>
                </a:solidFill>
                <a:latin typeface="+mn-lt"/>
              </a:rPr>
              <a:t>inferior phrenic and renal arteries are branches of the abdominal aorta</a:t>
            </a:r>
            <a:r>
              <a:rPr lang="en-GB" sz="1600" dirty="0" smtClean="0">
                <a:solidFill>
                  <a:srgbClr val="92D050"/>
                </a:solidFill>
                <a:latin typeface="+mn-lt"/>
              </a:rPr>
              <a:t>.</a:t>
            </a:r>
            <a:endParaRPr lang="en-GB" sz="1600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22" name="Rectangle 4">
            <a:extLst>
              <a:ext uri="{FF2B5EF4-FFF2-40B4-BE49-F238E27FC236}">
                <a16:creationId xmlns:a16="http://schemas.microsoft.com/office/drawing/2014/main" xmlns="" id="{837E092B-A590-4FFE-8B30-DBB7DC33C574}"/>
              </a:ext>
            </a:extLst>
          </p:cNvPr>
          <p:cNvSpPr/>
          <p:nvPr/>
        </p:nvSpPr>
        <p:spPr>
          <a:xfrm>
            <a:off x="11155795" y="2930438"/>
            <a:ext cx="467847" cy="178477"/>
          </a:xfrm>
          <a:prstGeom prst="rect">
            <a:avLst/>
          </a:prstGeom>
          <a:noFill/>
          <a:ln w="28575">
            <a:solidFill>
              <a:srgbClr val="BB88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9">
            <a:extLst>
              <a:ext uri="{FF2B5EF4-FFF2-40B4-BE49-F238E27FC236}">
                <a16:creationId xmlns:a16="http://schemas.microsoft.com/office/drawing/2014/main" xmlns="" id="{9EB941F7-9DEF-4085-B661-B28189F37A82}"/>
              </a:ext>
            </a:extLst>
          </p:cNvPr>
          <p:cNvSpPr/>
          <p:nvPr/>
        </p:nvSpPr>
        <p:spPr>
          <a:xfrm>
            <a:off x="11430522" y="3216452"/>
            <a:ext cx="688438" cy="120898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xmlns="" id="{CAE2E061-75E8-4756-928A-8D9B84DE2FBC}"/>
              </a:ext>
            </a:extLst>
          </p:cNvPr>
          <p:cNvSpPr/>
          <p:nvPr/>
        </p:nvSpPr>
        <p:spPr>
          <a:xfrm>
            <a:off x="11623643" y="3939880"/>
            <a:ext cx="406828" cy="10153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0">
            <a:extLst>
              <a:ext uri="{FF2B5EF4-FFF2-40B4-BE49-F238E27FC236}">
                <a16:creationId xmlns:a16="http://schemas.microsoft.com/office/drawing/2014/main" xmlns="" id="{67524C87-DFAB-4C72-915F-6EC2072E3AA4}"/>
              </a:ext>
            </a:extLst>
          </p:cNvPr>
          <p:cNvSpPr/>
          <p:nvPr/>
        </p:nvSpPr>
        <p:spPr>
          <a:xfrm>
            <a:off x="11623642" y="3650874"/>
            <a:ext cx="495318" cy="178477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2">
            <a:extLst>
              <a:ext uri="{FF2B5EF4-FFF2-40B4-BE49-F238E27FC236}">
                <a16:creationId xmlns:a16="http://schemas.microsoft.com/office/drawing/2014/main" xmlns="" id="{A55233A4-7A55-4BB4-958E-7684993306CF}"/>
              </a:ext>
            </a:extLst>
          </p:cNvPr>
          <p:cNvSpPr/>
          <p:nvPr/>
        </p:nvSpPr>
        <p:spPr>
          <a:xfrm>
            <a:off x="10420789" y="2685894"/>
            <a:ext cx="375030" cy="195201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744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xmlns="" id="{748BEBE8-CECA-476E-9A5D-0CCEF9D8E838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Suprarenal Gland</a:t>
            </a:r>
          </a:p>
          <a:p>
            <a:r>
              <a:rPr lang="en-US" sz="3200" b="1" dirty="0"/>
              <a:t>Function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69A9C9AB-3C81-4DCA-9072-F5C6900FEF36}"/>
              </a:ext>
            </a:extLst>
          </p:cNvPr>
          <p:cNvSpPr txBox="1">
            <a:spLocks/>
          </p:cNvSpPr>
          <p:nvPr/>
        </p:nvSpPr>
        <p:spPr>
          <a:xfrm>
            <a:off x="738647" y="1377407"/>
            <a:ext cx="10714703" cy="1014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The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ED992"/>
                  </a:solidFill>
                </a:uFill>
                <a:cs typeface="Times New Roman" pitchFamily="18" charset="0"/>
              </a:rPr>
              <a:t>Cortex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of the suprarenal glands </a:t>
            </a:r>
            <a:r>
              <a:rPr lang="en-US" sz="2200" u="sng" dirty="0">
                <a:cs typeface="Times New Roman" pitchFamily="18" charset="0"/>
              </a:rPr>
              <a:t>secretes</a:t>
            </a:r>
            <a:r>
              <a:rPr lang="en-US" sz="2200" dirty="0">
                <a:cs typeface="Times New Roman" pitchFamily="18" charset="0"/>
              </a:rPr>
              <a:t> hormones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that include:</a:t>
            </a:r>
            <a:b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</a:br>
            <a:r>
              <a:rPr lang="en-US" sz="2200" dirty="0">
                <a:solidFill>
                  <a:srgbClr val="92D050"/>
                </a:solidFill>
                <a:cs typeface="Times New Roman" pitchFamily="18" charset="0"/>
              </a:rPr>
              <a:t>related to metabolism.</a:t>
            </a:r>
          </a:p>
          <a:p>
            <a:pPr marL="5400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b="1" dirty="0">
                <a:cs typeface="Times New Roman" pitchFamily="18" charset="0"/>
              </a:rPr>
              <a:t>Mineral corticoids</a:t>
            </a:r>
            <a:r>
              <a:rPr lang="en-US" sz="2200" dirty="0">
                <a:cs typeface="Times New Roman" pitchFamily="18" charset="0"/>
              </a:rPr>
              <a:t>, which are concerned with the </a:t>
            </a:r>
            <a:r>
              <a:rPr lang="en-US" sz="2200" u="sng" dirty="0">
                <a:cs typeface="Times New Roman" pitchFamily="18" charset="0"/>
              </a:rPr>
              <a:t>control</a:t>
            </a:r>
            <a:r>
              <a:rPr lang="en-US" sz="2200" dirty="0">
                <a:cs typeface="Times New Roman" pitchFamily="18" charset="0"/>
              </a:rPr>
              <a:t> of </a:t>
            </a:r>
            <a:r>
              <a:rPr lang="en-US" sz="2200" b="1" dirty="0">
                <a:cs typeface="Times New Roman" pitchFamily="18" charset="0"/>
              </a:rPr>
              <a:t>fluid</a:t>
            </a:r>
            <a:r>
              <a:rPr lang="en-US" sz="2200" dirty="0">
                <a:cs typeface="Times New Roman" pitchFamily="18" charset="0"/>
              </a:rPr>
              <a:t> &amp; </a:t>
            </a:r>
            <a:r>
              <a:rPr lang="en-US" sz="2200" b="1" dirty="0">
                <a:cs typeface="Times New Roman" pitchFamily="18" charset="0"/>
              </a:rPr>
              <a:t>electrolyte balance</a:t>
            </a:r>
          </a:p>
          <a:p>
            <a:pPr marL="5400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b="1" dirty="0">
                <a:cs typeface="Times New Roman" pitchFamily="18" charset="0"/>
              </a:rPr>
              <a:t>Glucocorticoids</a:t>
            </a:r>
            <a:r>
              <a:rPr lang="en-US" sz="2200" dirty="0">
                <a:cs typeface="Times New Roman" pitchFamily="18" charset="0"/>
              </a:rPr>
              <a:t>, which are concerned with the </a:t>
            </a:r>
            <a:r>
              <a:rPr lang="en-US" sz="2200" u="sng" dirty="0">
                <a:cs typeface="Times New Roman" pitchFamily="18" charset="0"/>
              </a:rPr>
              <a:t>control</a:t>
            </a:r>
            <a:r>
              <a:rPr lang="en-US" sz="2200" dirty="0">
                <a:cs typeface="Times New Roman" pitchFamily="18" charset="0"/>
              </a:rPr>
              <a:t> of the </a:t>
            </a:r>
            <a:r>
              <a:rPr lang="en-US" sz="2200" b="1" dirty="0">
                <a:cs typeface="Times New Roman" pitchFamily="18" charset="0"/>
              </a:rPr>
              <a:t>metabolism</a:t>
            </a:r>
            <a:r>
              <a:rPr lang="en-US" sz="2200" dirty="0">
                <a:cs typeface="Times New Roman" pitchFamily="18" charset="0"/>
              </a:rPr>
              <a:t> of </a:t>
            </a:r>
            <a:r>
              <a:rPr lang="en-US" sz="2200" b="1" dirty="0">
                <a:cs typeface="Times New Roman" pitchFamily="18" charset="0"/>
              </a:rPr>
              <a:t>carbohydrates</a:t>
            </a:r>
            <a:r>
              <a:rPr lang="en-US" sz="2200" dirty="0">
                <a:cs typeface="Times New Roman" pitchFamily="18" charset="0"/>
              </a:rPr>
              <a:t>, </a:t>
            </a:r>
            <a:r>
              <a:rPr lang="en-US" sz="2200" b="1" dirty="0">
                <a:cs typeface="Times New Roman" pitchFamily="18" charset="0"/>
              </a:rPr>
              <a:t>fats</a:t>
            </a:r>
            <a:r>
              <a:rPr lang="en-US" sz="2200" dirty="0">
                <a:cs typeface="Times New Roman" pitchFamily="18" charset="0"/>
              </a:rPr>
              <a:t>, and </a:t>
            </a:r>
            <a:r>
              <a:rPr lang="en-US" sz="2200" b="1" dirty="0">
                <a:cs typeface="Times New Roman" pitchFamily="18" charset="0"/>
              </a:rPr>
              <a:t>proteins</a:t>
            </a:r>
          </a:p>
          <a:p>
            <a:pPr marL="5400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Small amounts of </a:t>
            </a:r>
            <a:r>
              <a:rPr lang="en-US" sz="2200" b="1" dirty="0">
                <a:solidFill>
                  <a:srgbClr val="C00000"/>
                </a:solidFill>
                <a:cs typeface="Times New Roman" pitchFamily="18" charset="0"/>
              </a:rPr>
              <a:t>Sex hormones</a:t>
            </a: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, which probably </a:t>
            </a:r>
            <a:r>
              <a:rPr lang="en-US" sz="2200" u="sng" dirty="0">
                <a:solidFill>
                  <a:srgbClr val="C00000"/>
                </a:solidFill>
                <a:cs typeface="Times New Roman" pitchFamily="18" charset="0"/>
              </a:rPr>
              <a:t>play a role</a:t>
            </a: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 in the </a:t>
            </a:r>
            <a:br>
              <a:rPr lang="en-US" sz="2200" dirty="0">
                <a:solidFill>
                  <a:srgbClr val="C00000"/>
                </a:solidFill>
                <a:cs typeface="Times New Roman" pitchFamily="18" charset="0"/>
              </a:rPr>
            </a:br>
            <a:r>
              <a:rPr lang="en-US" sz="2200" b="1" dirty="0">
                <a:solidFill>
                  <a:srgbClr val="C00000"/>
                </a:solidFill>
                <a:cs typeface="Times New Roman" pitchFamily="18" charset="0"/>
              </a:rPr>
              <a:t>prepubertal</a:t>
            </a: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rgbClr val="C00000"/>
                </a:solidFill>
                <a:cs typeface="Times New Roman" pitchFamily="18" charset="0"/>
              </a:rPr>
              <a:t>development</a:t>
            </a: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 of the </a:t>
            </a:r>
            <a:r>
              <a:rPr lang="en-US" sz="2200" b="1" dirty="0">
                <a:solidFill>
                  <a:srgbClr val="C00000"/>
                </a:solidFill>
                <a:cs typeface="Times New Roman" pitchFamily="18" charset="0"/>
              </a:rPr>
              <a:t>sex organs</a:t>
            </a: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.</a:t>
            </a: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rgbClr val="92D050"/>
              </a:solidFill>
              <a:cs typeface="Times New Roman" pitchFamily="18" charset="0"/>
            </a:endParaRP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The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8B5F"/>
                  </a:solidFill>
                </a:uFill>
                <a:cs typeface="Times New Roman" pitchFamily="18" charset="0"/>
              </a:rPr>
              <a:t>Medulla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92D050"/>
                </a:solidFill>
                <a:cs typeface="Times New Roman" pitchFamily="18" charset="0"/>
              </a:rPr>
              <a:t>(related to stress)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of the suprarenal glands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secretes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the </a:t>
            </a:r>
            <a:b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</a:b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catecholamines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: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epinephrine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&amp;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norepinephrine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.</a:t>
            </a:r>
          </a:p>
        </p:txBody>
      </p:sp>
      <p:pic>
        <p:nvPicPr>
          <p:cNvPr id="5" name="Picture 2" descr="C:\Documents and Settings\Jamila\Desktop\images.jpg">
            <a:extLst>
              <a:ext uri="{FF2B5EF4-FFF2-40B4-BE49-F238E27FC236}">
                <a16:creationId xmlns:a16="http://schemas.microsoft.com/office/drawing/2014/main" xmlns="" id="{AFB0C498-1D33-41A5-AE0B-A9B203B6D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2410" y="2786412"/>
            <a:ext cx="2852662" cy="26941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618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xmlns="" id="{2C1008B5-226D-D24A-82A0-27C164DB9F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351776"/>
              </p:ext>
            </p:extLst>
          </p:nvPr>
        </p:nvGraphicFramePr>
        <p:xfrm>
          <a:off x="689708" y="584758"/>
          <a:ext cx="10812583" cy="60600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6993">
                  <a:extLst>
                    <a:ext uri="{9D8B030D-6E8A-4147-A177-3AD203B41FA5}">
                      <a16:colId xmlns:a16="http://schemas.microsoft.com/office/drawing/2014/main" xmlns="" val="4043743194"/>
                    </a:ext>
                  </a:extLst>
                </a:gridCol>
                <a:gridCol w="1516655">
                  <a:extLst>
                    <a:ext uri="{9D8B030D-6E8A-4147-A177-3AD203B41FA5}">
                      <a16:colId xmlns:a16="http://schemas.microsoft.com/office/drawing/2014/main" xmlns="" val="3292374714"/>
                    </a:ext>
                  </a:extLst>
                </a:gridCol>
                <a:gridCol w="3000342">
                  <a:extLst>
                    <a:ext uri="{9D8B030D-6E8A-4147-A177-3AD203B41FA5}">
                      <a16:colId xmlns:a16="http://schemas.microsoft.com/office/drawing/2014/main" xmlns="" val="2938167901"/>
                    </a:ext>
                  </a:extLst>
                </a:gridCol>
                <a:gridCol w="4978593">
                  <a:extLst>
                    <a:ext uri="{9D8B030D-6E8A-4147-A177-3AD203B41FA5}">
                      <a16:colId xmlns:a16="http://schemas.microsoft.com/office/drawing/2014/main" xmlns="" val="3931992173"/>
                    </a:ext>
                  </a:extLst>
                </a:gridCol>
              </a:tblGrid>
              <a:tr h="232772">
                <a:tc gridSpan="4"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latin typeface="+mn-lt"/>
                        </a:rPr>
                        <a:t>Adrenal gland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50727556"/>
                  </a:ext>
                </a:extLst>
              </a:tr>
              <a:tr h="669219">
                <a:tc gridSpan="4"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latin typeface="+mn-lt"/>
                        </a:rPr>
                        <a:t>retroperitoneal</a:t>
                      </a:r>
                      <a:r>
                        <a:rPr lang="en-US" sz="1600" b="0" dirty="0">
                          <a:latin typeface="+mn-lt"/>
                        </a:rPr>
                        <a:t>.</a:t>
                      </a:r>
                      <a:endParaRPr lang="en-US" sz="1600" dirty="0">
                        <a:latin typeface="+mn-lt"/>
                      </a:endParaRP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latin typeface="+mn-lt"/>
                        </a:rPr>
                        <a:t>At the level of the last thoracic  vertebra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+mn-lt"/>
                        </a:rPr>
                        <a:t>(T12).	 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+mn-lt"/>
                        </a:rPr>
                        <a:t>Enclosed within the renal fascia.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7240640"/>
                  </a:ext>
                </a:extLst>
              </a:tr>
              <a:tr h="232772">
                <a:tc>
                  <a:txBody>
                    <a:bodyPr/>
                    <a:lstStyle/>
                    <a:p>
                      <a:pPr algn="l" rtl="0"/>
                      <a:endParaRPr lang="en-US" sz="160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latin typeface="+mn-lt"/>
                        </a:rPr>
                        <a:t>Right suprarenal gland </a:t>
                      </a:r>
                    </a:p>
                  </a:txBody>
                  <a:tcPr anchor="ctr">
                    <a:solidFill>
                      <a:srgbClr val="E3CD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latin typeface="+mn-lt"/>
                        </a:rPr>
                        <a:t>Left suprarenal gland</a:t>
                      </a:r>
                    </a:p>
                  </a:txBody>
                  <a:tcPr anchor="ctr">
                    <a:solidFill>
                      <a:srgbClr val="E3CD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37762438"/>
                  </a:ext>
                </a:extLst>
              </a:tr>
              <a:tr h="232772">
                <a:tc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latin typeface="+mn-lt"/>
                        </a:rPr>
                        <a:t>Shape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+mn-lt"/>
                        </a:rPr>
                        <a:t>Pyramidal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+mn-lt"/>
                        </a:rPr>
                        <a:t>Crescentic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812358835"/>
                  </a:ext>
                </a:extLst>
              </a:tr>
              <a:tr h="292028">
                <a:tc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latin typeface="+mn-lt"/>
                        </a:rPr>
                        <a:t>Location 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+mn-lt"/>
                        </a:rPr>
                        <a:t>Caps upper pole of</a:t>
                      </a:r>
                      <a:r>
                        <a:rPr lang="en-US" sz="1600" baseline="0" dirty="0">
                          <a:latin typeface="+mn-lt"/>
                        </a:rPr>
                        <a:t> the right kidney</a:t>
                      </a:r>
                      <a:endParaRPr lang="en-US" sz="16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+mn-lt"/>
                        </a:rPr>
                        <a:t>Along the medial border from upper pole to </a:t>
                      </a:r>
                      <a:r>
                        <a:rPr lang="en-US" sz="1600" dirty="0" err="1">
                          <a:latin typeface="+mn-lt"/>
                        </a:rPr>
                        <a:t>hilus</a:t>
                      </a:r>
                      <a:endParaRPr lang="en-US" sz="16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10298844"/>
                  </a:ext>
                </a:extLst>
              </a:tr>
              <a:tr h="523737">
                <a:tc rowSpan="3">
                  <a:txBody>
                    <a:bodyPr/>
                    <a:lstStyle/>
                    <a:p>
                      <a:pPr algn="ctr" rtl="0"/>
                      <a:endParaRPr lang="en-US" sz="1600" b="1" dirty="0">
                        <a:latin typeface="+mn-lt"/>
                      </a:endParaRPr>
                    </a:p>
                    <a:p>
                      <a:pPr algn="ctr" rtl="0"/>
                      <a:endParaRPr lang="en-US" sz="1600" b="1" dirty="0">
                        <a:latin typeface="+mn-lt"/>
                      </a:endParaRPr>
                    </a:p>
                    <a:p>
                      <a:pPr algn="ctr" rtl="0"/>
                      <a:endParaRPr lang="en-US" sz="1600" b="1" dirty="0">
                        <a:latin typeface="+mn-lt"/>
                      </a:endParaRPr>
                    </a:p>
                    <a:p>
                      <a:pPr algn="ctr" rtl="0"/>
                      <a:endParaRPr lang="en-US" sz="1600" b="1" dirty="0">
                        <a:latin typeface="+mn-lt"/>
                      </a:endParaRPr>
                    </a:p>
                    <a:p>
                      <a:pPr algn="ctr" rtl="0"/>
                      <a:r>
                        <a:rPr lang="en-US" sz="1600" b="1" dirty="0">
                          <a:latin typeface="+mn-lt"/>
                        </a:rPr>
                        <a:t>Relation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+mn-lt"/>
                        </a:rPr>
                        <a:t>Anterior</a:t>
                      </a:r>
                    </a:p>
                  </a:txBody>
                  <a:tcPr anchor="ctr">
                    <a:solidFill>
                      <a:srgbClr val="E3CDB3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 rtl="0">
                        <a:buFont typeface="+mj-lt"/>
                        <a:buAutoNum type="arabicPeriod"/>
                      </a:pPr>
                      <a:r>
                        <a:rPr lang="en-US" sz="1600" dirty="0">
                          <a:latin typeface="+mn-lt"/>
                        </a:rPr>
                        <a:t>right lobe of liver </a:t>
                      </a:r>
                    </a:p>
                    <a:p>
                      <a:pPr marL="228600" indent="-228600" algn="l" rtl="0">
                        <a:buFont typeface="+mj-lt"/>
                        <a:buAutoNum type="arabicPeriod"/>
                      </a:pPr>
                      <a:r>
                        <a:rPr lang="en-US" sz="1600" dirty="0">
                          <a:latin typeface="+mn-lt"/>
                        </a:rPr>
                        <a:t>IVC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228600" indent="-228600" algn="l" rtl="0">
                        <a:buFont typeface="+mj-lt"/>
                        <a:buAutoNum type="arabicPeriod"/>
                      </a:pPr>
                      <a:r>
                        <a:rPr lang="en-US" sz="1600" dirty="0">
                          <a:latin typeface="+mn-lt"/>
                        </a:rPr>
                        <a:t>Pancreas</a:t>
                      </a:r>
                    </a:p>
                    <a:p>
                      <a:pPr marL="228600" indent="-228600" algn="l" rtl="0">
                        <a:buFont typeface="+mj-lt"/>
                        <a:buAutoNum type="arabicPeriod"/>
                      </a:pPr>
                      <a:r>
                        <a:rPr lang="en-US" sz="1600" dirty="0">
                          <a:latin typeface="+mn-lt"/>
                        </a:rPr>
                        <a:t>Lesser sac </a:t>
                      </a:r>
                    </a:p>
                    <a:p>
                      <a:pPr marL="228600" indent="-228600" algn="l" rtl="0">
                        <a:buFont typeface="+mj-lt"/>
                        <a:buAutoNum type="arabicPeriod"/>
                      </a:pPr>
                      <a:r>
                        <a:rPr lang="en-US" sz="1600" dirty="0">
                          <a:latin typeface="+mn-lt"/>
                        </a:rPr>
                        <a:t>Stomach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01929704"/>
                  </a:ext>
                </a:extLst>
              </a:tr>
              <a:tr h="378254">
                <a:tc v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+mn-lt"/>
                        </a:rPr>
                        <a:t>Posterior</a:t>
                      </a:r>
                    </a:p>
                  </a:txBody>
                  <a:tcPr anchor="ctr">
                    <a:solidFill>
                      <a:srgbClr val="E3CDB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+mn-lt"/>
                        </a:rPr>
                        <a:t>diaphragm 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78036987"/>
                  </a:ext>
                </a:extLst>
              </a:tr>
              <a:tr h="292028">
                <a:tc v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+mn-lt"/>
                        </a:rPr>
                        <a:t>inferior</a:t>
                      </a:r>
                    </a:p>
                  </a:txBody>
                  <a:tcPr anchor="ctr">
                    <a:solidFill>
                      <a:srgbClr val="E3CDB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 rtl="0">
                        <a:buFont typeface="+mj-lt"/>
                        <a:buNone/>
                      </a:pPr>
                      <a:r>
                        <a:rPr lang="en-US" sz="1600" dirty="0">
                          <a:latin typeface="+mn-lt"/>
                        </a:rPr>
                        <a:t>celiac plexus </a:t>
                      </a:r>
                      <a:r>
                        <a:rPr lang="en-US" sz="1600" baseline="0" dirty="0">
                          <a:latin typeface="+mn-lt"/>
                        </a:rPr>
                        <a:t> &amp; </a:t>
                      </a:r>
                      <a:r>
                        <a:rPr lang="en-US" sz="1600" dirty="0">
                          <a:latin typeface="+mn-lt"/>
                        </a:rPr>
                        <a:t>ganglia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6629772"/>
                  </a:ext>
                </a:extLst>
              </a:tr>
              <a:tr h="523737">
                <a:tc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latin typeface="+mn-lt"/>
                        </a:rPr>
                        <a:t>Blood supply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228600" indent="-228600" algn="l" rtl="0">
                        <a:buFont typeface="+mj-lt"/>
                        <a:buAutoNum type="arabicPeriod"/>
                      </a:pPr>
                      <a:r>
                        <a:rPr lang="en-US" sz="1600" dirty="0">
                          <a:latin typeface="+mn-lt"/>
                        </a:rPr>
                        <a:t>Superior</a:t>
                      </a:r>
                      <a:r>
                        <a:rPr lang="en-US" sz="1600" baseline="0" dirty="0">
                          <a:latin typeface="+mn-lt"/>
                        </a:rPr>
                        <a:t> </a:t>
                      </a:r>
                      <a:r>
                        <a:rPr lang="en-US" sz="1600" dirty="0">
                          <a:latin typeface="+mn-lt"/>
                        </a:rPr>
                        <a:t>suprarenal from</a:t>
                      </a:r>
                      <a:r>
                        <a:rPr lang="en-US" sz="1600" baseline="0" dirty="0">
                          <a:latin typeface="+mn-lt"/>
                        </a:rPr>
                        <a:t> </a:t>
                      </a:r>
                      <a:r>
                        <a:rPr lang="en-US" sz="1600" dirty="0">
                          <a:latin typeface="+mn-lt"/>
                        </a:rPr>
                        <a:t>inferior</a:t>
                      </a:r>
                      <a:r>
                        <a:rPr lang="en-US" sz="1600" baseline="0" dirty="0">
                          <a:latin typeface="+mn-lt"/>
                        </a:rPr>
                        <a:t> </a:t>
                      </a:r>
                      <a:r>
                        <a:rPr lang="en-US" sz="1600" dirty="0">
                          <a:latin typeface="+mn-lt"/>
                        </a:rPr>
                        <a:t>phrenic artery. </a:t>
                      </a:r>
                    </a:p>
                    <a:p>
                      <a:pPr marL="228600" indent="-228600" algn="l" rtl="0">
                        <a:buFont typeface="+mj-lt"/>
                        <a:buAutoNum type="arabicPeriod"/>
                      </a:pPr>
                      <a:r>
                        <a:rPr lang="en-US" sz="1600" dirty="0">
                          <a:latin typeface="+mn-lt"/>
                        </a:rPr>
                        <a:t>Middle</a:t>
                      </a:r>
                      <a:r>
                        <a:rPr lang="en-US" sz="1600" baseline="0" dirty="0">
                          <a:latin typeface="+mn-lt"/>
                        </a:rPr>
                        <a:t> </a:t>
                      </a:r>
                      <a:r>
                        <a:rPr lang="en-US" sz="1600" dirty="0">
                          <a:latin typeface="+mn-lt"/>
                        </a:rPr>
                        <a:t>suprarenal from abdominal</a:t>
                      </a:r>
                      <a:r>
                        <a:rPr lang="en-US" sz="1600" baseline="0" dirty="0">
                          <a:latin typeface="+mn-lt"/>
                        </a:rPr>
                        <a:t> </a:t>
                      </a:r>
                      <a:r>
                        <a:rPr lang="en-US" sz="1600" dirty="0">
                          <a:latin typeface="+mn-lt"/>
                        </a:rPr>
                        <a:t>aorta </a:t>
                      </a:r>
                    </a:p>
                    <a:p>
                      <a:pPr marL="228600" indent="-228600" algn="l" rtl="0">
                        <a:buFont typeface="+mj-lt"/>
                        <a:buAutoNum type="arabicPeriod"/>
                      </a:pPr>
                      <a:r>
                        <a:rPr lang="en-US" sz="1600" dirty="0">
                          <a:latin typeface="+mn-lt"/>
                        </a:rPr>
                        <a:t>Inferior suprarenal from renal</a:t>
                      </a:r>
                      <a:r>
                        <a:rPr lang="en-US" sz="1600" baseline="0" dirty="0">
                          <a:latin typeface="+mn-lt"/>
                        </a:rPr>
                        <a:t> </a:t>
                      </a:r>
                      <a:r>
                        <a:rPr lang="en-US" sz="1600" dirty="0">
                          <a:latin typeface="+mn-lt"/>
                        </a:rPr>
                        <a:t>artery.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9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28247102"/>
                  </a:ext>
                </a:extLst>
              </a:tr>
              <a:tr h="378254">
                <a:tc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latin typeface="+mn-lt"/>
                        </a:rPr>
                        <a:t>Lymph drainage 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+mn-lt"/>
                        </a:rPr>
                        <a:t>Lateral</a:t>
                      </a:r>
                      <a:r>
                        <a:rPr lang="en-US" sz="1600" baseline="0" dirty="0">
                          <a:latin typeface="+mn-lt"/>
                        </a:rPr>
                        <a:t> </a:t>
                      </a:r>
                      <a:r>
                        <a:rPr lang="en-US" sz="1600" dirty="0">
                          <a:latin typeface="+mn-lt"/>
                        </a:rPr>
                        <a:t>aortic</a:t>
                      </a:r>
                      <a:r>
                        <a:rPr lang="en-US" sz="1600" baseline="0" dirty="0">
                          <a:latin typeface="+mn-lt"/>
                        </a:rPr>
                        <a:t> </a:t>
                      </a:r>
                      <a:r>
                        <a:rPr lang="en-US" sz="1600" dirty="0">
                          <a:latin typeface="+mn-lt"/>
                        </a:rPr>
                        <a:t>lymph</a:t>
                      </a:r>
                      <a:r>
                        <a:rPr lang="en-US" sz="1600" baseline="0" dirty="0">
                          <a:latin typeface="+mn-lt"/>
                        </a:rPr>
                        <a:t> </a:t>
                      </a:r>
                      <a:r>
                        <a:rPr lang="en-US" sz="1600" dirty="0">
                          <a:latin typeface="+mn-lt"/>
                        </a:rPr>
                        <a:t>nodes.	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65410665"/>
                  </a:ext>
                </a:extLst>
              </a:tr>
              <a:tr h="378254">
                <a:tc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latin typeface="+mn-lt"/>
                        </a:rPr>
                        <a:t>Venous drainage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+mn-lt"/>
                        </a:rPr>
                        <a:t>Right adrenal vein drain into</a:t>
                      </a:r>
                      <a:r>
                        <a:rPr lang="en-US" sz="1600" baseline="0" dirty="0">
                          <a:latin typeface="+mn-lt"/>
                        </a:rPr>
                        <a:t> IVC</a:t>
                      </a:r>
                      <a:endParaRPr lang="en-US" sz="1600" dirty="0"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+mn-lt"/>
                        </a:rPr>
                        <a:t>Left adrenal vein drain into left renal vein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07255295"/>
                  </a:ext>
                </a:extLst>
              </a:tr>
              <a:tr h="378254">
                <a:tc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latin typeface="+mn-lt"/>
                        </a:rPr>
                        <a:t>Nerve supply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+mn-lt"/>
                        </a:rPr>
                        <a:t>Preganglionic sympathetic fibers from splanchnic nerve 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74937611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123093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03177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D0860BCE-B710-40DB-A43B-9BAC96FFBA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892" y="746420"/>
            <a:ext cx="6042385" cy="5863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002060"/>
                </a:solidFill>
                <a:latin typeface="+mn-lt"/>
              </a:rPr>
              <a:t>6. Which of the following  is anterior to the Right supra renal  :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Inferior vena cava 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Diaphragm 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Celiac plexus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altLang="en-US" b="1" dirty="0">
              <a:solidFill>
                <a:srgbClr val="222222"/>
              </a:solidFill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en-US" b="1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 Which of the following play a role in the prepubertal development of sex organs?</a:t>
            </a:r>
            <a:endParaRPr kumimoji="0" lang="en-GB" altLang="en-US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Mineral corticoids </a:t>
            </a:r>
            <a:endParaRPr kumimoji="0" lang="en-GB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Glucocorticoids </a:t>
            </a:r>
            <a:endParaRPr kumimoji="0" lang="en-GB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Sex hormones </a:t>
            </a:r>
            <a:endParaRPr kumimoji="0" lang="en-GB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GB" altLang="en-US" dirty="0"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8. Nerve fibers that are supplying the adrenal gland are :</a:t>
            </a:r>
            <a:endParaRPr kumimoji="0" lang="en-GB" altLang="en-US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Preganglionic sympathetic </a:t>
            </a:r>
            <a:endParaRPr kumimoji="0" lang="en-GB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Postganglionic sympathetic </a:t>
            </a:r>
            <a:endParaRPr kumimoji="0" lang="en-GB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Preganglionic parasympathetic </a:t>
            </a:r>
            <a:endParaRPr lang="en-GB" altLang="en-US" dirty="0">
              <a:latin typeface="+mn-lt"/>
              <a:ea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en-US" b="1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9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 Superior suprarenal artery is a branch of? </a:t>
            </a:r>
            <a:endParaRPr kumimoji="0" lang="en-GB" altLang="en-US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Superior phrenic artery </a:t>
            </a:r>
            <a:endParaRPr kumimoji="0" lang="en-GB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Inferior phrenic artery </a:t>
            </a:r>
            <a:endParaRPr kumimoji="0" lang="en-GB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Abdominal aorta </a:t>
            </a:r>
            <a:endParaRPr kumimoji="0" lang="en-GB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en-US" b="1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10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 A lesion in the left renal vein may affect which of the following vinous drainage :</a:t>
            </a:r>
            <a:endParaRPr kumimoji="0" lang="en-GB" altLang="en-US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+mn-lt"/>
            </a:endParaRPr>
          </a:p>
          <a:p>
            <a:pPr marL="3429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Left suprarenal gland </a:t>
            </a:r>
            <a:endParaRPr kumimoji="0" lang="en-GB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Right suprarenal gland</a:t>
            </a:r>
            <a:endParaRPr kumimoji="0" lang="en-GB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Both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C3871C89-A391-4C79-A27C-F7B5478DA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23" y="638698"/>
            <a:ext cx="5798210" cy="5478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b="1" dirty="0">
              <a:solidFill>
                <a:srgbClr val="002060"/>
              </a:solidFill>
              <a:latin typeface="+mn-lt"/>
            </a:endParaRPr>
          </a:p>
          <a:p>
            <a:r>
              <a:rPr lang="en-US" b="1" dirty="0">
                <a:solidFill>
                  <a:srgbClr val="002060"/>
                </a:solidFill>
                <a:latin typeface="+mn-lt"/>
              </a:rPr>
              <a:t>1. The hypothalamic-­‐pituitary-­‐ suprarenal axis is responsible for: 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Control stress  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Control stress and metabolism 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Control lipid digestion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GB" altLang="en-US" dirty="0"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002060"/>
                </a:solidFill>
                <a:latin typeface="+mn-lt"/>
              </a:rPr>
              <a:t>2. The suprarenal gland is: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Yellowish retroperitoneal 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Reddish retroperitoneal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Brown retroperitoneal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002060"/>
                </a:solidFill>
                <a:latin typeface="+mn-lt"/>
              </a:rPr>
              <a:t>3. The suprarenal gland is at  the level of: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T11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T12 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L1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002060"/>
                </a:solidFill>
                <a:latin typeface="+mn-lt"/>
              </a:rPr>
              <a:t>4. The supra renal gland is separated from the kidney by: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Adrenal fascia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Perirenal fat  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latin typeface="+mn-lt"/>
              </a:rPr>
              <a:t>Peritoneal fat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002060"/>
                </a:solidFill>
                <a:latin typeface="+mn-lt"/>
              </a:rPr>
              <a:t>5. The right supra renal gland is: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Crescentic in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shape  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Circular in shape 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Pyramidal in shape </a:t>
            </a:r>
            <a:endParaRPr lang="ar-SA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580A032-B1FE-40D5-8B06-08246154F190}"/>
              </a:ext>
            </a:extLst>
          </p:cNvPr>
          <p:cNvSpPr/>
          <p:nvPr/>
        </p:nvSpPr>
        <p:spPr>
          <a:xfrm rot="10800000">
            <a:off x="0" y="6457890"/>
            <a:ext cx="1219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1. B	2. A	3.B	4.B	5.C	6.A	7.C	8.A	9.B	10.A</a:t>
            </a:r>
          </a:p>
        </p:txBody>
      </p:sp>
    </p:spTree>
    <p:extLst>
      <p:ext uri="{BB962C8B-B14F-4D97-AF65-F5344CB8AC3E}">
        <p14:creationId xmlns:p14="http://schemas.microsoft.com/office/powerpoint/2010/main" val="1697177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172966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1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نسق1</Template>
  <TotalTime>2675</TotalTime>
  <Words>765</Words>
  <Application>Microsoft Office PowerPoint</Application>
  <PresentationFormat>ملء الشاشة</PresentationFormat>
  <Paragraphs>157</Paragraphs>
  <Slides>9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9" baseType="lpstr">
      <vt:lpstr>Arabic Typesetting</vt:lpstr>
      <vt:lpstr>Calibri</vt:lpstr>
      <vt:lpstr>Agency FB</vt:lpstr>
      <vt:lpstr>Times New Roman</vt:lpstr>
      <vt:lpstr>Calibri Light</vt:lpstr>
      <vt:lpstr>Open Sans</vt:lpstr>
      <vt:lpstr>Wingdings</vt:lpstr>
      <vt:lpstr>Arial</vt:lpstr>
      <vt:lpstr>Courier New</vt:lpstr>
      <vt:lpstr>نسق1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000</dc:title>
  <dc:creator>Rawan</dc:creator>
  <cp:lastModifiedBy>‏‏مستخدم Windows</cp:lastModifiedBy>
  <cp:revision>110</cp:revision>
  <dcterms:created xsi:type="dcterms:W3CDTF">2017-04-30T17:35:08Z</dcterms:created>
  <dcterms:modified xsi:type="dcterms:W3CDTF">2019-02-14T04:54:15Z</dcterms:modified>
</cp:coreProperties>
</file>