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83" r:id="rId4"/>
    <p:sldId id="284" r:id="rId5"/>
    <p:sldId id="281" r:id="rId6"/>
    <p:sldId id="27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1" autoAdjust="0"/>
    <p:restoredTop sz="94660"/>
  </p:normalViewPr>
  <p:slideViewPr>
    <p:cSldViewPr>
      <p:cViewPr varScale="1">
        <p:scale>
          <a:sx n="100" d="100"/>
          <a:sy n="100" d="100"/>
        </p:scale>
        <p:origin x="336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3298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EA1EC-F10F-4CE7-B464-14672B2A3994}" type="datetimeFigureOut">
              <a:rPr lang="en-US" smtClean="0"/>
              <a:t>2/7/19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E275C-84C9-46E7-8B39-A15A4E1F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11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D53D4A1-007E-4566-A776-FBEBDEEC4432}" type="datetimeFigureOut">
              <a:rPr lang="ar-SA" smtClean="0"/>
              <a:t>2 جمادى الثانية، 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EC4056D-DFD6-4471-B398-F63D993781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505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drive.google.com/open?id=1GHNq_E5YB5m80cJudCfhjqnFXCyqpAk91NwyPvpCDtQ" TargetMode="Externa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74E783C6-2D87-4D5C-8C12-AF54708D2BF9}"/>
              </a:ext>
            </a:extLst>
          </p:cNvPr>
          <p:cNvSpPr/>
          <p:nvPr/>
        </p:nvSpPr>
        <p:spPr>
          <a:xfrm>
            <a:off x="2848738" y="2364667"/>
            <a:ext cx="7418121" cy="2639856"/>
          </a:xfrm>
          <a:prstGeom prst="rect">
            <a:avLst/>
          </a:prstGeom>
          <a:ln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l"/>
            <a:r>
              <a:rPr lang="en-US" sz="1800" b="0" dirty="0">
                <a:solidFill>
                  <a:srgbClr val="FF0000"/>
                </a:solidFill>
                <a:effectLst/>
              </a:rPr>
              <a:t>Red: important. </a:t>
            </a:r>
          </a:p>
          <a:p>
            <a:pPr algn="l"/>
            <a:r>
              <a:rPr lang="en-US" sz="1800" b="0" dirty="0">
                <a:effectLst/>
              </a:rPr>
              <a:t>Black: in male|female slides. </a:t>
            </a:r>
          </a:p>
          <a:p>
            <a:pPr algn="l"/>
            <a:r>
              <a:rPr lang="en-US" sz="1800" b="0" dirty="0">
                <a:solidFill>
                  <a:schemeClr val="bg1">
                    <a:lumMod val="50000"/>
                  </a:schemeClr>
                </a:solidFill>
                <a:effectLst/>
              </a:rPr>
              <a:t>Gray: notes|extra. </a:t>
            </a:r>
            <a:endParaRPr lang="ar-SA" sz="1800" b="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29" name="Isosceles Triangle 28"/>
          <p:cNvSpPr/>
          <p:nvPr/>
        </p:nvSpPr>
        <p:spPr>
          <a:xfrm>
            <a:off x="11346228" y="0"/>
            <a:ext cx="842596" cy="6849533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ar-SA" dirty="0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5CDE06E8-5654-482D-A316-3D1E362BA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52" y="2605942"/>
            <a:ext cx="1172961" cy="1220946"/>
          </a:xfrm>
          <a:prstGeom prst="rect">
            <a:avLst/>
          </a:prstGeom>
          <a:ln>
            <a:noFill/>
          </a:ln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1D46BEB-4A9B-45D5-8486-7D960F08E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236" y="2672600"/>
            <a:ext cx="1041097" cy="1083688"/>
          </a:xfrm>
          <a:prstGeom prst="rect">
            <a:avLst/>
          </a:prstGeom>
          <a:ln>
            <a:noFill/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406FDBA-00A5-415E-AEA3-095BBE9C5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53" y="90361"/>
            <a:ext cx="1635938" cy="628473"/>
          </a:xfrm>
          <a:prstGeom prst="rect">
            <a:avLst/>
          </a:prstGeom>
        </p:spPr>
      </p:pic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87A74456-156E-44C2-A70A-98E41A17CD2D}"/>
              </a:ext>
            </a:extLst>
          </p:cNvPr>
          <p:cNvCxnSpPr>
            <a:cxnSpLocks/>
          </p:cNvCxnSpPr>
          <p:nvPr/>
        </p:nvCxnSpPr>
        <p:spPr>
          <a:xfrm flipV="1">
            <a:off x="2891039" y="3989049"/>
            <a:ext cx="7367607" cy="1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7727B212-41C5-4D67-8D37-B6093FF6BF4C}"/>
              </a:ext>
            </a:extLst>
          </p:cNvPr>
          <p:cNvGrpSpPr/>
          <p:nvPr/>
        </p:nvGrpSpPr>
        <p:grpSpPr>
          <a:xfrm rot="10800000">
            <a:off x="0" y="793820"/>
            <a:ext cx="2833955" cy="6081114"/>
            <a:chOff x="8925982" y="-8467"/>
            <a:chExt cx="3262842" cy="6874934"/>
          </a:xfrm>
        </p:grpSpPr>
        <p:sp>
          <p:nvSpPr>
            <p:cNvPr id="39" name="Rectangle 28">
              <a:extLst>
                <a:ext uri="{FF2B5EF4-FFF2-40B4-BE49-F238E27FC236}">
                  <a16:creationId xmlns:a16="http://schemas.microsoft.com/office/drawing/2014/main" id="{47722B6A-7B90-4F7A-BBDB-669271EAF10F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40" name="مجموعة 39">
              <a:extLst>
                <a:ext uri="{FF2B5EF4-FFF2-40B4-BE49-F238E27FC236}">
                  <a16:creationId xmlns:a16="http://schemas.microsoft.com/office/drawing/2014/main" id="{3882C273-042D-4ECD-AF0C-185D32BEDF6C}"/>
                </a:ext>
              </a:extLst>
            </p:cNvPr>
            <p:cNvGrpSpPr/>
            <p:nvPr/>
          </p:nvGrpSpPr>
          <p:grpSpPr>
            <a:xfrm>
              <a:off x="8925982" y="0"/>
              <a:ext cx="3262842" cy="6866467"/>
              <a:chOff x="7389607" y="-8467"/>
              <a:chExt cx="3262842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67234249-5B75-400E-B4A2-AC1B17825E71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E4906119-7433-4F37-8253-FA5B9846FAB8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6778BC05-D9D6-4062-BBDE-47B10558B799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DAF4F05E-2258-4428-B635-42C78F84DD21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1560C5D-92D9-4107-A521-D607DEA22B25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478DC094-1A95-4DFD-AD21-E393EAE04427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9A2FD889-4288-420B-9B65-E321673B00B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21" name="مربع نص 1">
            <a:extLst>
              <a:ext uri="{FF2B5EF4-FFF2-40B4-BE49-F238E27FC236}">
                <a16:creationId xmlns:a16="http://schemas.microsoft.com/office/drawing/2014/main" id="{50229BFF-7635-4A81-A17B-10786BD2148F}"/>
              </a:ext>
            </a:extLst>
          </p:cNvPr>
          <p:cNvSpPr txBox="1"/>
          <p:nvPr userDrawn="1"/>
        </p:nvSpPr>
        <p:spPr>
          <a:xfrm>
            <a:off x="2848737" y="2891278"/>
            <a:ext cx="741812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altLang="en-US" sz="3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Pituitary gland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0AE086-4C7F-4A6D-A3C4-39C474242425}"/>
              </a:ext>
            </a:extLst>
          </p:cNvPr>
          <p:cNvSpPr txBox="1"/>
          <p:nvPr userDrawn="1"/>
        </p:nvSpPr>
        <p:spPr>
          <a:xfrm>
            <a:off x="2848738" y="5031452"/>
            <a:ext cx="7432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3399"/>
                </a:solidFill>
                <a:hlinkClick r:id="rId5"/>
              </a:rPr>
              <a:t>Editing file</a:t>
            </a:r>
            <a:endParaRPr lang="en-US" b="1" dirty="0">
              <a:solidFill>
                <a:srgbClr val="FF3399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B673E89-ECD2-406E-BF35-F8262AA188E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889274" y="5336913"/>
            <a:ext cx="1337045" cy="13437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8319975" y="2182311"/>
            <a:ext cx="6679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pic>
        <p:nvPicPr>
          <p:cNvPr id="17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19" name="مربع نص 1">
            <a:extLst>
              <a:ext uri="{FF2B5EF4-FFF2-40B4-BE49-F238E27FC236}">
                <a16:creationId xmlns:a16="http://schemas.microsoft.com/office/drawing/2014/main" id="{00DC2B49-3A34-4714-95F4-4365C36D798A}"/>
              </a:ext>
            </a:extLst>
          </p:cNvPr>
          <p:cNvSpPr txBox="1"/>
          <p:nvPr userDrawn="1"/>
        </p:nvSpPr>
        <p:spPr>
          <a:xfrm>
            <a:off x="2624987" y="1306073"/>
            <a:ext cx="8802808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QUESTIONS:</a:t>
            </a:r>
          </a:p>
          <a:p>
            <a:pPr marL="0" lvl="0" indent="0">
              <a:buFont typeface="Wingdings" panose="05000000000000000000" pitchFamily="2" charset="2"/>
              <a:buNone/>
            </a:pPr>
            <a:endParaRPr lang="en-US" sz="1000" b="1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endParaRPr lang="en-US" sz="16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0" name="مربع نص 13">
            <a:extLst>
              <a:ext uri="{FF2B5EF4-FFF2-40B4-BE49-F238E27FC236}">
                <a16:creationId xmlns:a16="http://schemas.microsoft.com/office/drawing/2014/main" id="{111A012A-64A7-4213-BC54-F9A6B6B78F14}"/>
              </a:ext>
            </a:extLst>
          </p:cNvPr>
          <p:cNvSpPr txBox="1"/>
          <p:nvPr userDrawn="1"/>
        </p:nvSpPr>
        <p:spPr>
          <a:xfrm>
            <a:off x="-19901" y="653386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Endocrine block | Lecture one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70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pic>
        <p:nvPicPr>
          <p:cNvPr id="17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19" name="مربع نص 13">
            <a:extLst>
              <a:ext uri="{FF2B5EF4-FFF2-40B4-BE49-F238E27FC236}">
                <a16:creationId xmlns:a16="http://schemas.microsoft.com/office/drawing/2014/main" id="{1CC41396-CCD8-4B9D-A890-C6986DB2B3CD}"/>
              </a:ext>
            </a:extLst>
          </p:cNvPr>
          <p:cNvSpPr txBox="1"/>
          <p:nvPr userDrawn="1"/>
        </p:nvSpPr>
        <p:spPr>
          <a:xfrm>
            <a:off x="-19901" y="653386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Endocrine block | Lecture one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E788BBF-9285-4963-869C-B726D3788FF4}"/>
              </a:ext>
            </a:extLst>
          </p:cNvPr>
          <p:cNvSpPr txBox="1"/>
          <p:nvPr userDrawn="1"/>
        </p:nvSpPr>
        <p:spPr>
          <a:xfrm>
            <a:off x="2824163" y="1828800"/>
            <a:ext cx="7996237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/>
              </a:rPr>
              <a:t>OBJECTIVES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342900" indent="-342900" algn="l" rtl="0">
              <a:buFont typeface="Courier New" panose="02070309020205020404" pitchFamily="49" charset="0"/>
              <a:buChar char="o"/>
              <a:defRPr/>
            </a:pPr>
            <a:r>
              <a:rPr lang="en-US" sz="2200" b="0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The </a:t>
            </a:r>
            <a:r>
              <a:rPr lang="en-US" sz="2200" b="1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microscopic structure</a:t>
            </a:r>
            <a:r>
              <a:rPr lang="en-US" sz="2200" b="0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of the different parts of the </a:t>
            </a:r>
            <a:r>
              <a:rPr lang="en-US" sz="2200" b="1" u="sng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PITUITARY GLAND</a:t>
            </a:r>
            <a:r>
              <a:rPr lang="en-US" sz="2200" b="0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in </a:t>
            </a:r>
            <a:r>
              <a:rPr lang="en-US" sz="2200" b="1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correlation</a:t>
            </a:r>
            <a:r>
              <a:rPr lang="en-US" sz="2200" b="0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with their </a:t>
            </a:r>
            <a:r>
              <a:rPr lang="en-US" sz="2200" b="1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functions</a:t>
            </a:r>
          </a:p>
          <a:p>
            <a:pPr marL="342900" indent="-342900" algn="l" rtl="0">
              <a:buFont typeface="Courier New" panose="02070309020205020404" pitchFamily="49" charset="0"/>
              <a:buChar char="o"/>
              <a:defRPr/>
            </a:pPr>
            <a:r>
              <a:rPr lang="en-US" sz="2200" b="0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The </a:t>
            </a:r>
            <a:r>
              <a:rPr lang="en-US" sz="2200" b="1" u="sng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HYPOPHYSEAL PORTAL CIRCULATION</a:t>
            </a:r>
            <a:r>
              <a:rPr lang="en-US" sz="2200" b="0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;</a:t>
            </a:r>
          </a:p>
          <a:p>
            <a:pPr marL="720000" indent="-342900" algn="l" rtl="0">
              <a:buFont typeface="Arial" panose="020B0604020202020204" pitchFamily="34" charset="0"/>
              <a:buChar char="•"/>
              <a:defRPr/>
            </a:pPr>
            <a:r>
              <a:rPr lang="en-US" sz="2200" b="0" u="none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Components &amp; significance</a:t>
            </a:r>
            <a:endParaRPr lang="en-US" sz="2200" b="1" i="0" kern="1200" dirty="0">
              <a:solidFill>
                <a:schemeClr val="tx1"/>
              </a:solidFill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16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800" y="5750315"/>
            <a:ext cx="909991" cy="947218"/>
          </a:xfrm>
          <a:prstGeom prst="rect">
            <a:avLst/>
          </a:prstGeom>
        </p:spPr>
      </p:pic>
      <p:sp>
        <p:nvSpPr>
          <p:cNvPr id="18" name="مربع نص 13">
            <a:extLst>
              <a:ext uri="{FF2B5EF4-FFF2-40B4-BE49-F238E27FC236}">
                <a16:creationId xmlns:a16="http://schemas.microsoft.com/office/drawing/2014/main" id="{9087F149-7975-4B3F-8186-CCEB31BECA32}"/>
              </a:ext>
            </a:extLst>
          </p:cNvPr>
          <p:cNvSpPr txBox="1"/>
          <p:nvPr userDrawn="1"/>
        </p:nvSpPr>
        <p:spPr>
          <a:xfrm>
            <a:off x="-19901" y="653386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Endocrine block | Lecture one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92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09DF71DF-CAF5-4348-A2DC-E56185232E73}"/>
              </a:ext>
            </a:extLst>
          </p:cNvPr>
          <p:cNvGrpSpPr/>
          <p:nvPr/>
        </p:nvGrpSpPr>
        <p:grpSpPr>
          <a:xfrm rot="10800000">
            <a:off x="0" y="-8467"/>
            <a:ext cx="4769908" cy="6874934"/>
            <a:chOff x="7418916" y="-8467"/>
            <a:chExt cx="4769908" cy="6874934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C6EE8B30-E096-4137-B6A3-5893D486E750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741A683B-5EE1-4C60-BCEA-CA349832C335}"/>
                </a:ext>
              </a:extLst>
            </p:cNvPr>
            <p:cNvGrpSpPr/>
            <p:nvPr/>
          </p:nvGrpSpPr>
          <p:grpSpPr>
            <a:xfrm>
              <a:off x="7418916" y="0"/>
              <a:ext cx="4769908" cy="6866467"/>
              <a:chOff x="5882541" y="-8467"/>
              <a:chExt cx="4769908" cy="6866467"/>
            </a:xfrm>
          </p:grpSpPr>
          <p:cxnSp>
            <p:nvCxnSpPr>
              <p:cNvPr id="41" name="Straight Connector 18">
                <a:extLst>
                  <a:ext uri="{FF2B5EF4-FFF2-40B4-BE49-F238E27FC236}">
                    <a16:creationId xmlns:a16="http://schemas.microsoft.com/office/drawing/2014/main" id="{7601AD72-F834-4541-A9D0-A761CC1A8E8B}"/>
                  </a:ext>
                </a:extLst>
              </p:cNvPr>
              <p:cNvCxnSpPr/>
              <p:nvPr/>
            </p:nvCxnSpPr>
            <p:spPr>
              <a:xfrm>
                <a:off x="7828286" y="0"/>
                <a:ext cx="1219200" cy="6858000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9">
                <a:extLst>
                  <a:ext uri="{FF2B5EF4-FFF2-40B4-BE49-F238E27FC236}">
                    <a16:creationId xmlns:a16="http://schemas.microsoft.com/office/drawing/2014/main" id="{A759281C-255E-4628-9FEA-49DFBAB6A3D1}"/>
                  </a:ext>
                </a:extLst>
              </p:cNvPr>
              <p:cNvCxnSpPr/>
              <p:nvPr/>
            </p:nvCxnSpPr>
            <p:spPr>
              <a:xfrm flipH="1">
                <a:off x="5882541" y="3681413"/>
                <a:ext cx="4763558" cy="3176587"/>
              </a:xfrm>
              <a:prstGeom prst="line">
                <a:avLst/>
              </a:prstGeom>
              <a:ln w="95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62C09518-D0EF-43F5-A72E-0AEB9FD89971}"/>
                  </a:ext>
                </a:extLst>
              </p:cNvPr>
              <p:cNvSpPr/>
              <p:nvPr/>
            </p:nvSpPr>
            <p:spPr>
              <a:xfrm>
                <a:off x="7638750" y="-8467"/>
                <a:ext cx="3007349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3007349" h="6866467">
                    <a:moveTo>
                      <a:pt x="2045532" y="0"/>
                    </a:moveTo>
                    <a:lnTo>
                      <a:pt x="3007349" y="0"/>
                    </a:lnTo>
                    <a:lnTo>
                      <a:pt x="3007349" y="6866467"/>
                    </a:lnTo>
                    <a:lnTo>
                      <a:pt x="0" y="6866467"/>
                    </a:lnTo>
                    <a:lnTo>
                      <a:pt x="2045532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4" name="Rectangle 25">
                <a:extLst>
                  <a:ext uri="{FF2B5EF4-FFF2-40B4-BE49-F238E27FC236}">
                    <a16:creationId xmlns:a16="http://schemas.microsoft.com/office/drawing/2014/main" id="{478169DC-DC4F-406B-9FD2-B6B64A935F0B}"/>
                  </a:ext>
                </a:extLst>
              </p:cNvPr>
              <p:cNvSpPr/>
              <p:nvPr/>
            </p:nvSpPr>
            <p:spPr>
              <a:xfrm>
                <a:off x="8063891" y="-8467"/>
                <a:ext cx="2588558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573311" h="6866467">
                    <a:moveTo>
                      <a:pt x="0" y="0"/>
                    </a:moveTo>
                    <a:lnTo>
                      <a:pt x="2573311" y="0"/>
                    </a:lnTo>
                    <a:lnTo>
                      <a:pt x="2573311" y="6866467"/>
                    </a:lnTo>
                    <a:lnTo>
                      <a:pt x="1202336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5" name="Isosceles Triangle 22">
                <a:extLst>
                  <a:ext uri="{FF2B5EF4-FFF2-40B4-BE49-F238E27FC236}">
                    <a16:creationId xmlns:a16="http://schemas.microsoft.com/office/drawing/2014/main" id="{2C51BBB3-FE32-46B0-A044-DD6D1EFBB349}"/>
                  </a:ext>
                </a:extLst>
              </p:cNvPr>
              <p:cNvSpPr/>
              <p:nvPr/>
            </p:nvSpPr>
            <p:spPr>
              <a:xfrm>
                <a:off x="7389607" y="3048000"/>
                <a:ext cx="3259667" cy="3810000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Rectangle 27">
                <a:extLst>
                  <a:ext uri="{FF2B5EF4-FFF2-40B4-BE49-F238E27FC236}">
                    <a16:creationId xmlns:a16="http://schemas.microsoft.com/office/drawing/2014/main" id="{88AEF2FE-84C0-4BA7-8364-9906EAE27D81}"/>
                  </a:ext>
                </a:extLst>
              </p:cNvPr>
              <p:cNvSpPr/>
              <p:nvPr/>
            </p:nvSpPr>
            <p:spPr>
              <a:xfrm>
                <a:off x="7791774" y="-8467"/>
                <a:ext cx="2854326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2858013" h="6866467">
                    <a:moveTo>
                      <a:pt x="0" y="0"/>
                    </a:moveTo>
                    <a:lnTo>
                      <a:pt x="2858013" y="0"/>
                    </a:lnTo>
                    <a:lnTo>
                      <a:pt x="2858013" y="6866467"/>
                    </a:lnTo>
                    <a:lnTo>
                      <a:pt x="2473942" y="6866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7" name="Rectangle 29">
                <a:extLst>
                  <a:ext uri="{FF2B5EF4-FFF2-40B4-BE49-F238E27FC236}">
                    <a16:creationId xmlns:a16="http://schemas.microsoft.com/office/drawing/2014/main" id="{00F53C1E-67B6-4167-ADDC-9C51BA8CDE56}"/>
                  </a:ext>
                </a:extLst>
              </p:cNvPr>
              <p:cNvSpPr/>
              <p:nvPr/>
            </p:nvSpPr>
            <p:spPr>
              <a:xfrm>
                <a:off x="9396273" y="-8467"/>
                <a:ext cx="1249825" cy="6866467"/>
              </a:xfrm>
              <a:custGeom>
                <a:avLst/>
                <a:gdLst/>
                <a:ahLst/>
                <a:cxnLst/>
                <a:rect l="l" t="t" r="r" b="b"/>
                <a:pathLst>
                  <a:path w="1249825" h="6858000">
                    <a:moveTo>
                      <a:pt x="0" y="0"/>
                    </a:moveTo>
                    <a:lnTo>
                      <a:pt x="1249825" y="0"/>
                    </a:lnTo>
                    <a:lnTo>
                      <a:pt x="1249825" y="6858000"/>
                    </a:lnTo>
                    <a:lnTo>
                      <a:pt x="1109382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Isosceles Triangle 26">
                <a:extLst>
                  <a:ext uri="{FF2B5EF4-FFF2-40B4-BE49-F238E27FC236}">
                    <a16:creationId xmlns:a16="http://schemas.microsoft.com/office/drawing/2014/main" id="{ED686E3E-40C5-4CF3-9E8C-4A35C09DC1EC}"/>
                  </a:ext>
                </a:extLst>
              </p:cNvPr>
              <p:cNvSpPr/>
              <p:nvPr/>
            </p:nvSpPr>
            <p:spPr>
              <a:xfrm>
                <a:off x="8832115" y="3589867"/>
                <a:ext cx="1817159" cy="3268133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lumMod val="50000"/>
                  <a:alpha val="6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</p:grpSp>
      </p:grpSp>
      <p:sp>
        <p:nvSpPr>
          <p:cNvPr id="21" name="مستطيل 19">
            <a:extLst>
              <a:ext uri="{FF2B5EF4-FFF2-40B4-BE49-F238E27FC236}">
                <a16:creationId xmlns:a16="http://schemas.microsoft.com/office/drawing/2014/main" id="{588468F8-19EE-4373-B390-24F91066FACB}"/>
              </a:ext>
            </a:extLst>
          </p:cNvPr>
          <p:cNvSpPr/>
          <p:nvPr userDrawn="1"/>
        </p:nvSpPr>
        <p:spPr>
          <a:xfrm>
            <a:off x="2848738" y="2133600"/>
            <a:ext cx="7418121" cy="3209157"/>
          </a:xfrm>
          <a:prstGeom prst="rect">
            <a:avLst/>
          </a:prstGeom>
          <a:noFill/>
          <a:ln>
            <a:prstDash val="lgDashDot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r>
              <a:rPr lang="en-GB" sz="1800" b="1" i="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Team members :</a:t>
            </a: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0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endParaRPr lang="en-GB" sz="1600" b="1" i="0" dirty="0">
              <a:solidFill>
                <a:schemeClr val="accent2">
                  <a:lumMod val="75000"/>
                </a:schemeClr>
              </a:solidFill>
              <a:effectLst/>
              <a:latin typeface="+mn-lt"/>
            </a:endParaRPr>
          </a:p>
          <a:p>
            <a:pPr algn="ctr"/>
            <a:r>
              <a:rPr lang="en-GB" sz="1800" b="1" i="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</a:rPr>
              <a:t>Team leaders : </a:t>
            </a:r>
          </a:p>
          <a:p>
            <a:pPr algn="ctr"/>
            <a:r>
              <a:rPr lang="en-GB" sz="1600" b="0" i="0" dirty="0">
                <a:effectLst/>
                <a:latin typeface="+mn-lt"/>
              </a:rPr>
              <a:t>Khalid Fayez Alshehri</a:t>
            </a:r>
          </a:p>
          <a:p>
            <a:pPr algn="ctr"/>
            <a:r>
              <a:rPr lang="en-GB" sz="1600" b="0" i="0" dirty="0">
                <a:effectLst/>
                <a:latin typeface="+mn-lt"/>
              </a:rPr>
              <a:t>Marwah Alkhalil</a:t>
            </a:r>
          </a:p>
          <a:p>
            <a:pPr algn="ctr"/>
            <a:endParaRPr lang="en-GB" sz="1600" b="0" i="0" dirty="0">
              <a:effectLst/>
              <a:latin typeface="+mn-lt"/>
            </a:endParaRPr>
          </a:p>
          <a:p>
            <a:pPr algn="l">
              <a:lnSpc>
                <a:spcPct val="150000"/>
              </a:lnSpc>
            </a:pPr>
            <a:r>
              <a:rPr lang="en-GB" sz="1600" b="0" i="0" dirty="0">
                <a:effectLst/>
                <a:latin typeface="+mn-lt"/>
              </a:rPr>
              <a:t>         </a:t>
            </a:r>
            <a:r>
              <a:rPr lang="en-GB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Twitter.com</a:t>
            </a:r>
            <a:r>
              <a:rPr lang="ar-SA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/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Histology437</a:t>
            </a:r>
          </a:p>
          <a:p>
            <a:pPr algn="l">
              <a:lnSpc>
                <a:spcPct val="150000"/>
              </a:lnSpc>
            </a:pPr>
            <a:r>
              <a:rPr lang="en-GB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         </a:t>
            </a:r>
            <a:r>
              <a:rPr lang="en-US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</a:rPr>
              <a:t>HistologyTeam437@gmail.com</a:t>
            </a:r>
            <a:endParaRPr lang="en-GB" sz="1600" b="0" i="0" dirty="0">
              <a:solidFill>
                <a:schemeClr val="bg1">
                  <a:lumMod val="50000"/>
                </a:schemeClr>
              </a:solidFill>
              <a:effectLst/>
              <a:latin typeface="+mn-lt"/>
            </a:endParaRPr>
          </a:p>
          <a:p>
            <a:pPr algn="ctr">
              <a:lnSpc>
                <a:spcPct val="150000"/>
              </a:lnSpc>
            </a:pPr>
            <a:endParaRPr lang="en-GB" sz="1600" b="0" i="0" dirty="0">
              <a:effectLst/>
              <a:latin typeface="+mn-lt"/>
            </a:endParaRPr>
          </a:p>
          <a:p>
            <a:pPr algn="ctr"/>
            <a:endParaRPr lang="en-GB" sz="1600" b="0" i="0" dirty="0">
              <a:effectLst/>
              <a:latin typeface="+mn-lt"/>
            </a:endParaRPr>
          </a:p>
          <a:p>
            <a:pPr algn="ctr"/>
            <a:endParaRPr lang="en-GB" sz="1600" b="0" i="0" dirty="0">
              <a:effectLst/>
              <a:latin typeface="+mn-lt"/>
            </a:endParaRPr>
          </a:p>
        </p:txBody>
      </p:sp>
      <p:sp>
        <p:nvSpPr>
          <p:cNvPr id="22" name="مربع نص 2">
            <a:extLst>
              <a:ext uri="{FF2B5EF4-FFF2-40B4-BE49-F238E27FC236}">
                <a16:creationId xmlns:a16="http://schemas.microsoft.com/office/drawing/2014/main" id="{7C2731A3-4A10-4C10-AC20-F3CE36FF5EA1}"/>
              </a:ext>
            </a:extLst>
          </p:cNvPr>
          <p:cNvSpPr txBox="1"/>
          <p:nvPr userDrawn="1"/>
        </p:nvSpPr>
        <p:spPr>
          <a:xfrm>
            <a:off x="2838160" y="2553207"/>
            <a:ext cx="7442695" cy="1569660"/>
          </a:xfrm>
          <a:prstGeom prst="rect">
            <a:avLst/>
          </a:prstGeom>
          <a:noFill/>
        </p:spPr>
        <p:txBody>
          <a:bodyPr wrap="square" numCol="2" rtlCol="1">
            <a:spAutoFit/>
          </a:bodyPr>
          <a:lstStyle/>
          <a:p>
            <a:pPr algn="ctr"/>
            <a:r>
              <a:rPr lang="en-GB" sz="1600" dirty="0">
                <a:latin typeface="+mn-lt"/>
              </a:rPr>
              <a:t>Fahad Alnuhabi </a:t>
            </a:r>
          </a:p>
          <a:p>
            <a:pPr algn="ctr"/>
            <a:r>
              <a:rPr lang="en-GB" sz="1600" dirty="0">
                <a:latin typeface="+mn-lt"/>
              </a:rPr>
              <a:t>Tareq Allhaidan </a:t>
            </a:r>
          </a:p>
          <a:p>
            <a:pPr algn="ctr"/>
            <a:r>
              <a:rPr lang="en-GB" sz="1600" dirty="0">
                <a:latin typeface="+mn-lt"/>
              </a:rPr>
              <a:t>Abdulmalik Alharbi</a:t>
            </a:r>
          </a:p>
          <a:p>
            <a:pPr algn="ctr"/>
            <a:endParaRPr lang="en-GB" sz="1600" dirty="0">
              <a:latin typeface="+mn-lt"/>
            </a:endParaRPr>
          </a:p>
          <a:p>
            <a:pPr algn="ctr"/>
            <a:endParaRPr lang="en-GB" sz="1600" dirty="0">
              <a:latin typeface="+mn-lt"/>
            </a:endParaRPr>
          </a:p>
          <a:p>
            <a:pPr algn="ctr"/>
            <a:endParaRPr lang="en-GB" sz="1600" dirty="0">
              <a:latin typeface="+mn-l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</a:rPr>
              <a:t>Rinad Alghoraiby</a:t>
            </a:r>
          </a:p>
          <a:p>
            <a:pPr algn="ctr"/>
            <a:r>
              <a:rPr lang="en-GB" sz="1600" dirty="0">
                <a:latin typeface="+mn-lt"/>
              </a:rPr>
              <a:t>Ebtesam Almutairi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</a:rPr>
              <a:t>Shahad Alzahrani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1600" dirty="0">
              <a:latin typeface="+mn-lt"/>
            </a:endParaRPr>
          </a:p>
        </p:txBody>
      </p:sp>
      <p:pic>
        <p:nvPicPr>
          <p:cNvPr id="23" name="صورة 49">
            <a:extLst>
              <a:ext uri="{FF2B5EF4-FFF2-40B4-BE49-F238E27FC236}">
                <a16:creationId xmlns:a16="http://schemas.microsoft.com/office/drawing/2014/main" id="{CA16B82F-B3AB-407E-86B0-A3455CC481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96400" y="4452667"/>
            <a:ext cx="833791" cy="867901"/>
          </a:xfrm>
          <a:prstGeom prst="rect">
            <a:avLst/>
          </a:prstGeom>
        </p:spPr>
      </p:pic>
      <p:grpSp>
        <p:nvGrpSpPr>
          <p:cNvPr id="24" name="مجموعة 7">
            <a:extLst>
              <a:ext uri="{FF2B5EF4-FFF2-40B4-BE49-F238E27FC236}">
                <a16:creationId xmlns:a16="http://schemas.microsoft.com/office/drawing/2014/main" id="{9D52F328-4E38-4FFC-9C15-DF3FA7CF6FD7}"/>
              </a:ext>
            </a:extLst>
          </p:cNvPr>
          <p:cNvGrpSpPr/>
          <p:nvPr userDrawn="1"/>
        </p:nvGrpSpPr>
        <p:grpSpPr>
          <a:xfrm>
            <a:off x="2961699" y="4602373"/>
            <a:ext cx="404082" cy="718195"/>
            <a:chOff x="3955103" y="5434210"/>
            <a:chExt cx="404082" cy="718195"/>
          </a:xfrm>
        </p:grpSpPr>
        <p:pic>
          <p:nvPicPr>
            <p:cNvPr id="25" name="صورة 4">
              <a:extLst>
                <a:ext uri="{FF2B5EF4-FFF2-40B4-BE49-F238E27FC236}">
                  <a16:creationId xmlns:a16="http://schemas.microsoft.com/office/drawing/2014/main" id="{C511C141-8DD0-4B73-8C93-36E38F085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103" y="5808367"/>
              <a:ext cx="344038" cy="344038"/>
            </a:xfrm>
            <a:prstGeom prst="rect">
              <a:avLst/>
            </a:prstGeom>
          </p:spPr>
        </p:pic>
        <p:pic>
          <p:nvPicPr>
            <p:cNvPr id="26" name="صورة 6">
              <a:extLst>
                <a:ext uri="{FF2B5EF4-FFF2-40B4-BE49-F238E27FC236}">
                  <a16:creationId xmlns:a16="http://schemas.microsoft.com/office/drawing/2014/main" id="{B52E4FA1-4830-45F1-9B87-7DB6EEB67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5103" y="5434210"/>
              <a:ext cx="404082" cy="328654"/>
            </a:xfrm>
            <a:prstGeom prst="rect">
              <a:avLst/>
            </a:prstGeom>
          </p:spPr>
        </p:pic>
      </p:grpSp>
      <p:cxnSp>
        <p:nvCxnSpPr>
          <p:cNvPr id="28" name="رابط مستقيم 26">
            <a:extLst>
              <a:ext uri="{FF2B5EF4-FFF2-40B4-BE49-F238E27FC236}">
                <a16:creationId xmlns:a16="http://schemas.microsoft.com/office/drawing/2014/main" id="{C87F02D0-0632-40D9-B2C2-03E5A97D3F07}"/>
              </a:ext>
            </a:extLst>
          </p:cNvPr>
          <p:cNvCxnSpPr>
            <a:cxnSpLocks/>
          </p:cNvCxnSpPr>
          <p:nvPr userDrawn="1"/>
        </p:nvCxnSpPr>
        <p:spPr>
          <a:xfrm flipV="1">
            <a:off x="2891039" y="4444199"/>
            <a:ext cx="7367607" cy="1"/>
          </a:xfrm>
          <a:prstGeom prst="line">
            <a:avLst/>
          </a:prstGeom>
          <a:ln w="19050">
            <a:prstDash val="lgDashDot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59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dirty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dirty="0"/>
              <a:t>تحرير أنماط النص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US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9ECBF174-D2AD-48A8-B4B8-648B77B34CE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1840" y="5750315"/>
            <a:ext cx="909991" cy="94721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163FEBD-096B-470C-BC0E-00D1B96E59E0}"/>
              </a:ext>
            </a:extLst>
          </p:cNvPr>
          <p:cNvGrpSpPr/>
          <p:nvPr userDrawn="1"/>
        </p:nvGrpSpPr>
        <p:grpSpPr>
          <a:xfrm>
            <a:off x="10365318" y="-8467"/>
            <a:ext cx="1823508" cy="7031568"/>
            <a:chOff x="10365318" y="-8467"/>
            <a:chExt cx="1823508" cy="7031568"/>
          </a:xfrm>
        </p:grpSpPr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BECD22C4-8043-4134-8313-79B51214754C}"/>
                </a:ext>
              </a:extLst>
            </p:cNvPr>
            <p:cNvSpPr/>
            <p:nvPr/>
          </p:nvSpPr>
          <p:spPr>
            <a:xfrm>
              <a:off x="10365318" y="1"/>
              <a:ext cx="1480674" cy="702310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17F43F01-B58A-4DF8-A703-5399AC4042F8}"/>
                </a:ext>
              </a:extLst>
            </p:cNvPr>
            <p:cNvSpPr/>
            <p:nvPr/>
          </p:nvSpPr>
          <p:spPr>
            <a:xfrm>
              <a:off x="10371666" y="-8467"/>
              <a:ext cx="1817160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2FB84298-A239-4BCC-B51A-DDC0384EBFC3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E70F03F9-F5D2-4560-ACA8-E411A4DBF5BA}"/>
                </a:ext>
              </a:extLst>
            </p:cNvPr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D5FF9888-283C-48B9-A207-6BC23D80C572}"/>
                </a:ext>
              </a:extLst>
            </p:cNvPr>
            <p:cNvSpPr/>
            <p:nvPr/>
          </p:nvSpPr>
          <p:spPr>
            <a:xfrm>
              <a:off x="10368492" y="3589867"/>
              <a:ext cx="1820333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ar-SA" dirty="0"/>
            </a:p>
          </p:txBody>
        </p:sp>
      </p:grpSp>
      <p:sp>
        <p:nvSpPr>
          <p:cNvPr id="12" name="مربع نص 13">
            <a:extLst>
              <a:ext uri="{FF2B5EF4-FFF2-40B4-BE49-F238E27FC236}">
                <a16:creationId xmlns:a16="http://schemas.microsoft.com/office/drawing/2014/main" id="{6143BAAD-CE71-4150-A925-463B252EBAA3}"/>
              </a:ext>
            </a:extLst>
          </p:cNvPr>
          <p:cNvSpPr txBox="1"/>
          <p:nvPr userDrawn="1"/>
        </p:nvSpPr>
        <p:spPr>
          <a:xfrm>
            <a:off x="-19901" y="6533862"/>
            <a:ext cx="1221190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Histology team 437 | Endocrine block | Lecture one</a:t>
            </a:r>
            <a:endParaRPr lang="ar-SA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5" r:id="rId3"/>
    <p:sldLayoutId id="2147483651" r:id="rId4"/>
    <p:sldLayoutId id="2147483666" r:id="rId5"/>
    <p:sldLayoutId id="2147483653" r:id="rId6"/>
    <p:sldLayoutId id="2147483654" r:id="rId7"/>
    <p:sldLayoutId id="2147483655" r:id="rId8"/>
    <p:sldLayoutId id="2147483667" r:id="rId9"/>
    <p:sldLayoutId id="2147483657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8" r:id="rId16"/>
    <p:sldLayoutId id="2147483659" r:id="rId17"/>
    <p:sldLayoutId id="2147483672" r:id="rId18"/>
    <p:sldLayoutId id="2147483671" r:id="rId19"/>
    <p:sldLayoutId id="2147483669" r:id="rId20"/>
  </p:sldLayoutIdLst>
  <p:hf sldNum="0" hd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354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328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عنوان 1">
            <a:extLst>
              <a:ext uri="{FF2B5EF4-FFF2-40B4-BE49-F238E27FC236}">
                <a16:creationId xmlns:a16="http://schemas.microsoft.com/office/drawing/2014/main" id="{1725F9A9-D0CB-4B34-B29D-98EAE254E266}"/>
              </a:ext>
            </a:extLst>
          </p:cNvPr>
          <p:cNvSpPr txBox="1">
            <a:spLocks/>
          </p:cNvSpPr>
          <p:nvPr/>
        </p:nvSpPr>
        <p:spPr>
          <a:xfrm>
            <a:off x="524935" y="199233"/>
            <a:ext cx="8009465" cy="4871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rtl="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Components of pituitary gland: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E84EF54-71B4-4469-8B27-1EF436379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178088"/>
              </p:ext>
            </p:extLst>
          </p:nvPr>
        </p:nvGraphicFramePr>
        <p:xfrm>
          <a:off x="524935" y="686387"/>
          <a:ext cx="9906000" cy="504068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906000">
                  <a:extLst>
                    <a:ext uri="{9D8B030D-6E8A-4147-A177-3AD203B41FA5}">
                      <a16:colId xmlns:a16="http://schemas.microsoft.com/office/drawing/2014/main" val="1824916423"/>
                    </a:ext>
                  </a:extLst>
                </a:gridCol>
              </a:tblGrid>
              <a:tr h="44571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I- Adenohypophysis Cerebri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440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1- Pars </a:t>
                      </a:r>
                      <a:r>
                        <a:rPr kumimoji="0" lang="en-US" sz="15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Distalis</a:t>
                      </a: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(pars anterior):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Types of parenchymal cells: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Chromophils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Acidophils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1257300" marR="0" lvl="2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 Somatotrophs (GH cells).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Growth hormone 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  <a:p>
                      <a:pPr marL="1257300" marR="0" lvl="2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Mammotrophs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 (Prolactin cells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):Increase during lactation.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Milk formation hormone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Basophils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1257300" marR="0" lvl="2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Thyrotrophs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 (TSH Cells).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Thyroid stimulated hormone </a:t>
                      </a:r>
                      <a:endParaRPr kumimoji="0" lang="en-US" sz="15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  <a:p>
                      <a:pPr marL="1257300" marR="0" lvl="2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Corticotrophs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 (ACTH cells).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Adrenocorticotropic hormone 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  <a:p>
                      <a:pPr marL="1257300" marR="0" lvl="2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Gonadotrophs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(Gonadotropic cells) (FSH, LH).</a:t>
                      </a: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  <a:p>
                      <a:pPr marL="1257300" marR="0" lvl="2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Chromophobes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, may represent: </a:t>
                      </a:r>
                    </a:p>
                    <a:p>
                      <a:pPr marL="8001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stem cells.</a:t>
                      </a:r>
                    </a:p>
                    <a:p>
                      <a:pPr marL="8001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degranulated </a:t>
                      </a: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chromophils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8001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degenerated 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/>
                          <a:ea typeface="+mn-ea"/>
                          <a:cs typeface="+mn-cs"/>
                        </a:rPr>
                        <a:t>cells.</a:t>
                      </a:r>
                    </a:p>
                    <a:p>
                      <a:pPr marL="800100" marR="0" lvl="1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344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2- pars </a:t>
                      </a:r>
                      <a:r>
                        <a:rPr kumimoji="0" lang="en-US" sz="15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Tuberalis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975974"/>
                  </a:ext>
                </a:extLst>
              </a:tr>
              <a:tr h="38365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3- Pars Intermedia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67467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496FA63-267F-0E41-88BE-9708BD534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1347037"/>
            <a:ext cx="1651000" cy="14791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4FAE2A-A06F-AB43-8286-9F639A12D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3390728"/>
            <a:ext cx="1651000" cy="1583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917B25-0D2A-5B42-9A0A-6A5D8A7453C7}"/>
              </a:ext>
            </a:extLst>
          </p:cNvPr>
          <p:cNvSpPr txBox="1"/>
          <p:nvPr/>
        </p:nvSpPr>
        <p:spPr>
          <a:xfrm>
            <a:off x="5774268" y="3313336"/>
            <a:ext cx="304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Luteinizing hormone (LH)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Follicle Stimulating Hormones (FSH)</a:t>
            </a:r>
            <a:endParaRPr lang="en-US" sz="1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60ECDF-7632-8840-84EC-9E0B7FAE4B1D}"/>
              </a:ext>
            </a:extLst>
          </p:cNvPr>
          <p:cNvSpPr txBox="1"/>
          <p:nvPr/>
        </p:nvSpPr>
        <p:spPr>
          <a:xfrm>
            <a:off x="6477000" y="4289374"/>
            <a:ext cx="2057400" cy="60016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Blue arrow: </a:t>
            </a:r>
            <a:r>
              <a:rPr lang="en-US" sz="1100" dirty="0" err="1"/>
              <a:t>acidophils</a:t>
            </a:r>
            <a:r>
              <a:rPr lang="en-US" sz="1100" dirty="0"/>
              <a:t> </a:t>
            </a:r>
          </a:p>
          <a:p>
            <a:r>
              <a:rPr lang="en-US" sz="1100" dirty="0"/>
              <a:t>Red arrow: basophils </a:t>
            </a:r>
          </a:p>
          <a:p>
            <a:r>
              <a:rPr lang="en-US" sz="1100" dirty="0"/>
              <a:t>Yellow arrow: chromophobes </a:t>
            </a:r>
          </a:p>
        </p:txBody>
      </p:sp>
    </p:spTree>
    <p:extLst>
      <p:ext uri="{BB962C8B-B14F-4D97-AF65-F5344CB8AC3E}">
        <p14:creationId xmlns:p14="http://schemas.microsoft.com/office/powerpoint/2010/main" val="1349787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EFA55DC-EC25-7F49-BDA6-75F8D7FADF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194624"/>
              </p:ext>
            </p:extLst>
          </p:nvPr>
        </p:nvGraphicFramePr>
        <p:xfrm>
          <a:off x="609600" y="609600"/>
          <a:ext cx="9753600" cy="504676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753600">
                  <a:extLst>
                    <a:ext uri="{9D8B030D-6E8A-4147-A177-3AD203B41FA5}">
                      <a16:colId xmlns:a16="http://schemas.microsoft.com/office/drawing/2014/main" val="1824916423"/>
                    </a:ext>
                  </a:extLst>
                </a:gridCol>
              </a:tblGrid>
              <a:tr h="332762">
                <a:tc>
                  <a:txBody>
                    <a:bodyPr/>
                    <a:lstStyle/>
                    <a:p>
                      <a:pPr marL="0" indent="0" algn="ctr" rtl="0">
                        <a:buFont typeface="Arial" panose="020B0604020202020204" pitchFamily="34" charset="0"/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II- Neurohypophysis Cerebri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312143"/>
                  </a:ext>
                </a:extLst>
              </a:tr>
              <a:tr h="3176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1- Median eminence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880282"/>
                  </a:ext>
                </a:extLst>
              </a:tr>
              <a:tr h="3176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2- Infundibulum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: Neural (Infundibular) Stalk (stem)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595086"/>
                  </a:ext>
                </a:extLst>
              </a:tr>
              <a:tr h="407140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3- </a:t>
                      </a:r>
                      <a:r>
                        <a:rPr lang="en-US" sz="15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Pars Nervosa: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Components: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altLang="en-US" sz="1500" b="1" u="sng" dirty="0">
                          <a:solidFill>
                            <a:schemeClr val="tx1"/>
                          </a:solidFill>
                        </a:rPr>
                        <a:t>Unmyelinated axons </a:t>
                      </a:r>
                      <a:r>
                        <a:rPr lang="en-US" altLang="en-US" sz="1500" dirty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n-US" altLang="en-US" sz="15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500" dirty="0">
                          <a:solidFill>
                            <a:schemeClr val="tx1"/>
                          </a:solidFill>
                        </a:rPr>
                        <a:t>secretory neurons situated in supraoptic &amp; paraventricular nuclei (i.e. Axons of </a:t>
                      </a:r>
                      <a:r>
                        <a:rPr lang="en-US" altLang="en-US" sz="1500" dirty="0" err="1">
                          <a:solidFill>
                            <a:schemeClr val="tx1"/>
                          </a:solidFill>
                        </a:rPr>
                        <a:t>hypothalamohypophyseal</a:t>
                      </a:r>
                      <a:r>
                        <a:rPr lang="en-US" altLang="en-US" sz="1500" dirty="0">
                          <a:solidFill>
                            <a:schemeClr val="tx1"/>
                          </a:solidFill>
                        </a:rPr>
                        <a:t> tract)</a:t>
                      </a:r>
                    </a:p>
                    <a:p>
                      <a:pPr marL="742950" lvl="1" indent="-285750" algn="l" rtl="0" eaLnBrk="1" hangingPunct="1">
                        <a:lnSpc>
                          <a:spcPct val="90000"/>
                        </a:lnSpc>
                        <a:buFont typeface="Wingdings" pitchFamily="2" charset="2"/>
                        <a:buChar char="Ø"/>
                      </a:pPr>
                      <a:r>
                        <a:rPr lang="en-US" altLang="en-US" sz="1500" b="1" u="none" dirty="0">
                          <a:solidFill>
                            <a:schemeClr val="tx1"/>
                          </a:solidFill>
                        </a:rPr>
                        <a:t>Function: </a:t>
                      </a:r>
                      <a:r>
                        <a:rPr lang="en-US" altLang="en-US" sz="1500" b="1" u="sng" dirty="0">
                          <a:solidFill>
                            <a:schemeClr val="tx1"/>
                          </a:solidFill>
                        </a:rPr>
                        <a:t>Storage</a:t>
                      </a:r>
                      <a:r>
                        <a:rPr lang="en-US" altLang="en-US" sz="1500" dirty="0">
                          <a:solidFill>
                            <a:schemeClr val="tx1"/>
                          </a:solidFill>
                        </a:rPr>
                        <a:t> &amp; release of:  </a:t>
                      </a:r>
                    </a:p>
                    <a:p>
                      <a:pPr marL="1257300" lvl="2" indent="-342900" algn="l" rtl="0" eaLnBrk="1" hangingPunct="1">
                        <a:lnSpc>
                          <a:spcPct val="90000"/>
                        </a:lnSpc>
                        <a:buFont typeface="+mj-lt"/>
                        <a:buAutoNum type="arabicPeriod"/>
                      </a:pPr>
                      <a:r>
                        <a:rPr lang="en-US" altLang="en-US" sz="1500" dirty="0">
                          <a:solidFill>
                            <a:schemeClr val="tx1"/>
                          </a:solidFill>
                        </a:rPr>
                        <a:t>Vasopressin (ADH); </a:t>
                      </a:r>
                      <a:r>
                        <a:rPr lang="en-US" altLang="en-US" sz="1500" b="1" i="1" dirty="0">
                          <a:solidFill>
                            <a:schemeClr val="tx1"/>
                          </a:solidFill>
                        </a:rPr>
                        <a:t>by</a:t>
                      </a:r>
                      <a:r>
                        <a:rPr lang="en-US" altLang="en-US" sz="1500" b="1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500" b="1" i="1" dirty="0">
                          <a:solidFill>
                            <a:schemeClr val="tx1"/>
                          </a:solidFill>
                        </a:rPr>
                        <a:t>supraoptic nuclei</a:t>
                      </a:r>
                      <a:r>
                        <a:rPr lang="en-US" altLang="en-US" sz="1500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pPr marL="1257300" marR="0" lvl="2" indent="-34290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en-US" sz="15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Oxytocin</a:t>
                      </a:r>
                      <a:r>
                        <a:rPr lang="en-US" altLang="en-US" sz="1500" dirty="0">
                          <a:solidFill>
                            <a:schemeClr val="tx1"/>
                          </a:solidFill>
                        </a:rPr>
                        <a:t>; </a:t>
                      </a:r>
                      <a:r>
                        <a:rPr lang="en-US" altLang="en-US" sz="1500" b="1" i="1" dirty="0">
                          <a:solidFill>
                            <a:schemeClr val="tx1"/>
                          </a:solidFill>
                        </a:rPr>
                        <a:t>by paraventricular nuclei</a:t>
                      </a:r>
                    </a:p>
                    <a:p>
                      <a:pPr marL="1257300" marR="0" lvl="2" indent="-34290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altLang="en-US" sz="150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altLang="en-US" sz="1500" b="1" u="sng" dirty="0">
                          <a:solidFill>
                            <a:schemeClr val="tx1"/>
                          </a:solidFill>
                        </a:rPr>
                        <a:t>Fenestrated blood capillaries</a:t>
                      </a:r>
                      <a:r>
                        <a:rPr lang="en-US" altLang="en-US" sz="1500" b="1" u="non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200" b="0" u="none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with diaphragm</a:t>
                      </a:r>
                      <a:endParaRPr lang="en-US" altLang="en-US" sz="1500" b="0" u="none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altLang="en-US" sz="1500" b="1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Herring bodies</a:t>
                      </a:r>
                    </a:p>
                    <a:p>
                      <a:pPr marL="742950" lvl="1" indent="-285750" algn="l" rtl="0" eaLnBrk="1" hangingPunct="1">
                        <a:lnSpc>
                          <a:spcPct val="80000"/>
                        </a:lnSpc>
                        <a:buFont typeface="Wingdings" pitchFamily="2" charset="2"/>
                        <a:buChar char="Ø"/>
                      </a:pPr>
                      <a:r>
                        <a:rPr lang="en-US" altLang="en-US" sz="1500" dirty="0">
                          <a:solidFill>
                            <a:schemeClr val="tx1"/>
                          </a:solidFill>
                        </a:rPr>
                        <a:t> Are </a:t>
                      </a:r>
                      <a:r>
                        <a:rPr lang="en-US" altLang="en-US" sz="1500" dirty="0" err="1">
                          <a:solidFill>
                            <a:schemeClr val="tx1"/>
                          </a:solidFill>
                        </a:rPr>
                        <a:t>distentions</a:t>
                      </a:r>
                      <a:r>
                        <a:rPr lang="en-US" altLang="en-US" sz="1500" dirty="0">
                          <a:solidFill>
                            <a:schemeClr val="tx1"/>
                          </a:solidFill>
                        </a:rPr>
                        <a:t> of the axons in p. nervosa.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altLang="en-US" sz="1500" dirty="0">
                          <a:solidFill>
                            <a:schemeClr val="tx1"/>
                          </a:solidFill>
                        </a:rPr>
                        <a:t> Representing accumulation of neurosecretory granules at axon termini and  along the length of the axons in p. nervosa. </a:t>
                      </a:r>
                      <a:r>
                        <a:rPr lang="en-U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Oxytocin and </a:t>
                      </a:r>
                      <a:r>
                        <a:rPr lang="en-US" altLang="en-U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ADH</a:t>
                      </a:r>
                      <a:r>
                        <a:rPr lang="en-U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hormone is stored in </a:t>
                      </a:r>
                      <a:r>
                        <a:rPr lang="en-US" altLang="en-U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Herring bodies</a:t>
                      </a:r>
                      <a:endParaRPr lang="en-US" altLang="en-US" sz="1500" b="1" u="sng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200150" lvl="2" indent="-285750" algn="l" rtl="0" eaLnBrk="1" hangingPunct="1">
                        <a:lnSpc>
                          <a:spcPct val="80000"/>
                        </a:lnSpc>
                        <a:buFont typeface="Wingdings" pitchFamily="2" charset="2"/>
                        <a:buChar char="Ø"/>
                      </a:pPr>
                      <a:endParaRPr lang="en-US" altLang="en-US" sz="1500" b="1" i="0" u="sng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altLang="en-US" sz="1500" b="1" i="0" u="sng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Pitucytes</a:t>
                      </a:r>
                      <a:r>
                        <a:rPr lang="en-US" altLang="en-US" sz="1500" b="1" i="0" u="sng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:</a:t>
                      </a:r>
                      <a:r>
                        <a:rPr lang="en-US" altLang="en-US" sz="1500" b="1" i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en-US" sz="1500" b="0" i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altLang="en-US" sz="1500" dirty="0">
                          <a:solidFill>
                            <a:schemeClr val="tx1"/>
                          </a:solidFill>
                        </a:rPr>
                        <a:t>re glial-like cells in p. nervosa.</a:t>
                      </a:r>
                    </a:p>
                    <a:p>
                      <a:pPr marL="742950" lvl="1" indent="-285750" algn="l" rtl="0" eaLnBrk="1" hangingPunct="1">
                        <a:lnSpc>
                          <a:spcPct val="80000"/>
                        </a:lnSpc>
                        <a:buFont typeface="Wingdings" pitchFamily="2" charset="2"/>
                        <a:buChar char="Ø"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</a:rPr>
                        <a:t>Structure: </a:t>
                      </a:r>
                      <a:r>
                        <a:rPr lang="en-US" altLang="en-US" sz="1500" b="0" dirty="0">
                          <a:solidFill>
                            <a:schemeClr val="tx1"/>
                          </a:solidFill>
                        </a:rPr>
                        <a:t>Have</a:t>
                      </a:r>
                      <a:r>
                        <a:rPr lang="en-US" altLang="en-US" sz="1500" dirty="0">
                          <a:solidFill>
                            <a:schemeClr val="tx1"/>
                          </a:solidFill>
                        </a:rPr>
                        <a:t> numerous cytoplasmic processes. </a:t>
                      </a:r>
                      <a:endParaRPr lang="en-US" altLang="en-US" sz="1500" b="1" dirty="0">
                        <a:solidFill>
                          <a:schemeClr val="tx1"/>
                        </a:solidFill>
                      </a:endParaRPr>
                    </a:p>
                    <a:p>
                      <a:pPr marL="742950" lvl="1" indent="-285750" algn="l" rtl="0" eaLnBrk="1" hangingPunct="1">
                        <a:lnSpc>
                          <a:spcPct val="80000"/>
                        </a:lnSpc>
                        <a:buFont typeface="Wingdings" pitchFamily="2" charset="2"/>
                        <a:buChar char="Ø"/>
                      </a:pPr>
                      <a:r>
                        <a:rPr lang="en-US" altLang="en-US" sz="1500" b="1" dirty="0">
                          <a:solidFill>
                            <a:schemeClr val="tx1"/>
                          </a:solidFill>
                        </a:rPr>
                        <a:t>Functions: </a:t>
                      </a:r>
                      <a:r>
                        <a:rPr lang="en-US" altLang="en-US" sz="1500" b="0" dirty="0">
                          <a:solidFill>
                            <a:schemeClr val="tx1"/>
                          </a:solidFill>
                        </a:rPr>
                        <a:t>Support t</a:t>
                      </a:r>
                      <a:r>
                        <a:rPr lang="en-US" altLang="en-US" sz="1500" dirty="0">
                          <a:solidFill>
                            <a:schemeClr val="tx1"/>
                          </a:solidFill>
                        </a:rPr>
                        <a:t>he axons of the p. nervosa.</a:t>
                      </a:r>
                    </a:p>
                    <a:p>
                      <a:pPr marL="742950" lvl="1" indent="-285750" algn="l" rtl="0" eaLnBrk="1" hangingPunct="1">
                        <a:lnSpc>
                          <a:spcPct val="80000"/>
                        </a:lnSpc>
                        <a:buFont typeface="Wingdings" pitchFamily="2" charset="2"/>
                        <a:buChar char="Ø"/>
                      </a:pPr>
                      <a:endParaRPr lang="en-US" altLang="en-US" sz="1500" dirty="0">
                        <a:solidFill>
                          <a:schemeClr val="tx1"/>
                        </a:solidFill>
                      </a:endParaRPr>
                    </a:p>
                    <a:p>
                      <a:pPr marL="457200" lvl="1" indent="0" algn="l" rtl="0" eaLnBrk="1" hangingPunct="1">
                        <a:lnSpc>
                          <a:spcPct val="80000"/>
                        </a:lnSpc>
                        <a:buFont typeface="Wingdings" pitchFamily="2" charset="2"/>
                        <a:buNone/>
                      </a:pPr>
                      <a:r>
                        <a:rPr lang="en-US" altLang="en-US" sz="1500" dirty="0"/>
                        <a:t>N.B. </a:t>
                      </a:r>
                      <a:r>
                        <a:rPr lang="en-US" altLang="en-US" sz="1500" b="1" u="sng" dirty="0"/>
                        <a:t>No secretory or neuronal cells</a:t>
                      </a:r>
                      <a:r>
                        <a:rPr lang="en-US" altLang="en-US" sz="1500" dirty="0"/>
                        <a:t> in pars nervosa</a:t>
                      </a: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84616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2CBD462-AC01-8A4B-A19C-CD5D0C02C960}"/>
              </a:ext>
            </a:extLst>
          </p:cNvPr>
          <p:cNvSpPr txBox="1"/>
          <p:nvPr/>
        </p:nvSpPr>
        <p:spPr>
          <a:xfrm>
            <a:off x="5257800" y="2902149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Oxytocin work in mammary gland for milk ejection (by contraction of myoepithelial cell that located around the acini)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19429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78C052-71D7-714A-BF06-C77EFDE5B7C3}"/>
              </a:ext>
            </a:extLst>
          </p:cNvPr>
          <p:cNvSpPr txBox="1"/>
          <p:nvPr/>
        </p:nvSpPr>
        <p:spPr>
          <a:xfrm>
            <a:off x="2438400" y="1752600"/>
            <a:ext cx="9220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/>
              <a:t>Q1: Which one of the following is </a:t>
            </a:r>
            <a:r>
              <a:rPr lang="en-US" sz="1600" dirty="0" err="1"/>
              <a:t>Acidophils</a:t>
            </a:r>
            <a:r>
              <a:rPr lang="en-US" sz="1600" dirty="0"/>
              <a:t> </a:t>
            </a:r>
            <a:r>
              <a:rPr lang="en-US" sz="1600" dirty="0" err="1"/>
              <a:t>Chromophils</a:t>
            </a:r>
            <a:r>
              <a:rPr lang="en-US" sz="1600" dirty="0"/>
              <a:t>?</a:t>
            </a:r>
            <a:endParaRPr lang="en-US" sz="1500" dirty="0"/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a)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Thyrotrophs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                b) Somatotrophs                  c) Gonadotrophs               d)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Corticotrophs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endParaRPr lang="en-US" sz="1500" dirty="0"/>
          </a:p>
          <a:p>
            <a:pPr>
              <a:defRPr/>
            </a:pPr>
            <a:r>
              <a:rPr lang="en-US" sz="1600" dirty="0"/>
              <a:t>Q2: which of the following contains TSH cells ?</a:t>
            </a:r>
          </a:p>
          <a:p>
            <a:pPr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a)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Thyrotrophs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                b) Somatotrophs                  c) Gonadotrophs               d)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Corticotrophs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500" dirty="0"/>
          </a:p>
          <a:p>
            <a:pPr>
              <a:defRPr/>
            </a:pPr>
            <a:r>
              <a:rPr lang="en-US" dirty="0"/>
              <a:t>Q3: </a:t>
            </a:r>
            <a:r>
              <a:rPr lang="en-US" dirty="0" err="1"/>
              <a:t>Corticotrophs</a:t>
            </a:r>
            <a:r>
              <a:rPr lang="en-US" dirty="0"/>
              <a:t> contains which cells ?</a:t>
            </a:r>
          </a:p>
          <a:p>
            <a:pPr>
              <a:defRPr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a) ACTH cells.                  b) TSH cells.                        c) GH cells.                      d) Prolactin cells</a:t>
            </a:r>
          </a:p>
          <a:p>
            <a:pPr marL="342900" indent="-342900">
              <a:buAutoNum type="alphaLcParenR"/>
              <a:defRPr/>
            </a:pPr>
            <a:endParaRPr lang="en-US" sz="1500" dirty="0"/>
          </a:p>
          <a:p>
            <a:r>
              <a:rPr lang="en-US" sz="1600" dirty="0"/>
              <a:t>Q4: Which cells are present in pars nervosa?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a) Secretory cells             b) </a:t>
            </a:r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Glial-like cells                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c) Neuronal cells               d) All of them</a:t>
            </a:r>
          </a:p>
          <a:p>
            <a:endParaRPr lang="en-US" sz="1500" dirty="0"/>
          </a:p>
          <a:p>
            <a:r>
              <a:rPr lang="en-US" sz="1600" dirty="0"/>
              <a:t>Q5: The axons of </a:t>
            </a:r>
            <a:r>
              <a:rPr lang="en-US" sz="1600" dirty="0" err="1"/>
              <a:t>hypothalamohypophyseal</a:t>
            </a:r>
            <a:r>
              <a:rPr lang="en-US" sz="1600" dirty="0"/>
              <a:t> tract are situated in?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a) Supraoptic nucleus       b)Suprachiasmatic nucleus   c) Dorsomedial nucleus      d) Lateral preoptic nucleus</a:t>
            </a:r>
          </a:p>
          <a:p>
            <a:endParaRPr lang="en-US" sz="1500" dirty="0"/>
          </a:p>
          <a:p>
            <a:r>
              <a:rPr lang="en-US" sz="1600" dirty="0"/>
              <a:t>Q6: Which of the following is the type of capillaries in pars nervosa?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a) Continuous capillaries   b)Discontinuous capillaries  c) Fenestrated capillaries   d) Non-fenestrated capillaries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287E8A-DDE5-B042-AA3D-8E0DB451408B}"/>
              </a:ext>
            </a:extLst>
          </p:cNvPr>
          <p:cNvSpPr/>
          <p:nvPr/>
        </p:nvSpPr>
        <p:spPr>
          <a:xfrm rot="10800000">
            <a:off x="11506200" y="2895600"/>
            <a:ext cx="53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1- B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2- A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3- A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4- B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5- A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6- c</a:t>
            </a:r>
          </a:p>
        </p:txBody>
      </p:sp>
    </p:spTree>
    <p:extLst>
      <p:ext uri="{BB962C8B-B14F-4D97-AF65-F5344CB8AC3E}">
        <p14:creationId xmlns:p14="http://schemas.microsoft.com/office/powerpoint/2010/main" val="1187285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753481"/>
      </p:ext>
    </p:extLst>
  </p:cSld>
  <p:clrMapOvr>
    <a:masterClrMapping/>
  </p:clrMapOvr>
</p:sld>
</file>

<file path=ppt/theme/theme1.xml><?xml version="1.0" encoding="utf-8"?>
<a:theme xmlns:a="http://schemas.openxmlformats.org/drawingml/2006/main" name="HistologyTeam437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stologyTeam437" id="{A5062FC2-FE6D-4CC3-B4D2-479EDD0BAD45}" vid="{5A4C0EF4-E32F-4525-9B60-DC301E187EAF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HistologyTeam437</Template>
  <TotalTime>11952</TotalTime>
  <Words>456</Words>
  <Application>Microsoft Macintosh PowerPoint</Application>
  <PresentationFormat>Widescreen</PresentationFormat>
  <Paragraphs>68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Courier New</vt:lpstr>
      <vt:lpstr>Tahoma</vt:lpstr>
      <vt:lpstr>Times New Roman</vt:lpstr>
      <vt:lpstr>Trebuchet MS</vt:lpstr>
      <vt:lpstr>Wingdings</vt:lpstr>
      <vt:lpstr>Wingdings 3</vt:lpstr>
      <vt:lpstr>HistologyTeam437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King Saud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مروه</cp:lastModifiedBy>
  <cp:revision>381</cp:revision>
  <dcterms:created xsi:type="dcterms:W3CDTF">2017-09-26T07:35:01Z</dcterms:created>
  <dcterms:modified xsi:type="dcterms:W3CDTF">2019-02-07T11:07:43Z</dcterms:modified>
</cp:coreProperties>
</file>