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74" r:id="rId4"/>
    <p:sldId id="282" r:id="rId5"/>
    <p:sldId id="283" r:id="rId6"/>
    <p:sldId id="281" r:id="rId7"/>
    <p:sldId id="284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36" autoAdjust="0"/>
    <p:restoredTop sz="94660"/>
  </p:normalViewPr>
  <p:slideViewPr>
    <p:cSldViewPr>
      <p:cViewPr varScale="1">
        <p:scale>
          <a:sx n="100" d="100"/>
          <a:sy n="100" d="100"/>
        </p:scale>
        <p:origin x="848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A1EC-F10F-4CE7-B464-14672B2A3994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275C-84C9-46E7-8B39-A15A4E1F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53D4A1-007E-4566-A776-FBEBDEEC4432}" type="datetimeFigureOut">
              <a:rPr lang="ar-SA" smtClean="0"/>
              <a:t>30 جمادى الأولى، 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C4056D-DFD6-4471-B398-F63D99378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50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drive.google.com/open?id=1GHNq_E5YB5m80cJudCfhjqnFXCyqpAk91NwyPvpCDtQ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74E783C6-2D87-4D5C-8C12-AF54708D2BF9}"/>
              </a:ext>
            </a:extLst>
          </p:cNvPr>
          <p:cNvSpPr/>
          <p:nvPr/>
        </p:nvSpPr>
        <p:spPr>
          <a:xfrm>
            <a:off x="2848738" y="2364667"/>
            <a:ext cx="7418121" cy="2639856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important. </a:t>
            </a:r>
          </a:p>
          <a:p>
            <a:pPr algn="l"/>
            <a:r>
              <a:rPr lang="en-US" sz="1800" b="0" dirty="0">
                <a:effectLst/>
              </a:rPr>
              <a:t>Black: in male|female slides.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11346228" y="0"/>
            <a:ext cx="842596" cy="684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52" y="2605942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236" y="2672600"/>
            <a:ext cx="1041097" cy="1083688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7A74456-156E-44C2-A70A-98E41A17CD2D}"/>
              </a:ext>
            </a:extLst>
          </p:cNvPr>
          <p:cNvCxnSpPr>
            <a:cxnSpLocks/>
          </p:cNvCxnSpPr>
          <p:nvPr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727B212-41C5-4D67-8D37-B6093FF6BF4C}"/>
              </a:ext>
            </a:extLst>
          </p:cNvPr>
          <p:cNvGrpSpPr/>
          <p:nvPr/>
        </p:nvGrpSpPr>
        <p:grpSpPr>
          <a:xfrm rot="10800000">
            <a:off x="0" y="793820"/>
            <a:ext cx="2833955" cy="6081114"/>
            <a:chOff x="8925982" y="-8467"/>
            <a:chExt cx="3262842" cy="6874934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47722B6A-7B90-4F7A-BBDB-669271EAF10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3882C273-042D-4ECD-AF0C-185D32BEDF6C}"/>
                </a:ext>
              </a:extLst>
            </p:cNvPr>
            <p:cNvGrpSpPr/>
            <p:nvPr/>
          </p:nvGrpSpPr>
          <p:grpSpPr>
            <a:xfrm>
              <a:off x="8925982" y="0"/>
              <a:ext cx="3262842" cy="6866467"/>
              <a:chOff x="7389607" y="-8467"/>
              <a:chExt cx="3262842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67234249-5B75-400E-B4A2-AC1B17825E71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E4906119-7433-4F37-8253-FA5B9846FAB8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6778BC05-D9D6-4062-BBDE-47B10558B799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DAF4F05E-2258-4428-B635-42C78F84DD21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1560C5D-92D9-4107-A521-D607DEA22B25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478DC094-1A95-4DFD-AD21-E393EAE04427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9A2FD889-4288-420B-9B65-E321673B00B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1" name="مربع نص 1">
            <a:extLst>
              <a:ext uri="{FF2B5EF4-FFF2-40B4-BE49-F238E27FC236}">
                <a16:creationId xmlns:a16="http://schemas.microsoft.com/office/drawing/2014/main" id="{50229BFF-7635-4A81-A17B-10786BD2148F}"/>
              </a:ext>
            </a:extLst>
          </p:cNvPr>
          <p:cNvSpPr txBox="1"/>
          <p:nvPr userDrawn="1"/>
        </p:nvSpPr>
        <p:spPr>
          <a:xfrm>
            <a:off x="2787190" y="2510439"/>
            <a:ext cx="74181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Thyroid and Parathyroid</a:t>
            </a:r>
          </a:p>
          <a:p>
            <a:pPr algn="ctr"/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glands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AE086-4C7F-4A6D-A3C4-39C474242425}"/>
              </a:ext>
            </a:extLst>
          </p:cNvPr>
          <p:cNvSpPr txBox="1"/>
          <p:nvPr userDrawn="1"/>
        </p:nvSpPr>
        <p:spPr>
          <a:xfrm>
            <a:off x="2848738" y="5031452"/>
            <a:ext cx="743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3399"/>
                </a:solidFill>
                <a:hlinkClick r:id="rId5"/>
              </a:rPr>
              <a:t>Editing file</a:t>
            </a:r>
            <a:endParaRPr lang="en-US" b="1" dirty="0">
              <a:solidFill>
                <a:srgbClr val="FF3399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673E89-ECD2-406E-BF35-F8262AA188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89274" y="5336913"/>
            <a:ext cx="1337045" cy="1343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319975" y="2182311"/>
            <a:ext cx="667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9" name="مربع نص 1">
            <a:extLst>
              <a:ext uri="{FF2B5EF4-FFF2-40B4-BE49-F238E27FC236}">
                <a16:creationId xmlns:a16="http://schemas.microsoft.com/office/drawing/2014/main" id="{00DC2B49-3A34-4714-95F4-4365C36D798A}"/>
              </a:ext>
            </a:extLst>
          </p:cNvPr>
          <p:cNvSpPr txBox="1"/>
          <p:nvPr userDrawn="1"/>
        </p:nvSpPr>
        <p:spPr>
          <a:xfrm>
            <a:off x="2624987" y="1306073"/>
            <a:ext cx="880280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1" name="مربع نص 13">
            <a:extLst>
              <a:ext uri="{FF2B5EF4-FFF2-40B4-BE49-F238E27FC236}">
                <a16:creationId xmlns:a16="http://schemas.microsoft.com/office/drawing/2014/main" id="{0A8C1084-3449-4C32-A2C7-A08816FFB261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two &amp; three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8" name="مربع نص 13">
            <a:extLst>
              <a:ext uri="{FF2B5EF4-FFF2-40B4-BE49-F238E27FC236}">
                <a16:creationId xmlns:a16="http://schemas.microsoft.com/office/drawing/2014/main" id="{6483784B-3BFA-4FE0-A27F-F73CAE4A79EC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two &amp; three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824163" y="1828800"/>
            <a:ext cx="7996237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OBJECTIVES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342900" indent="-342900" algn="l" rtl="0">
              <a:buFont typeface="Courier New" panose="02070309020205020404" pitchFamily="49" charset="0"/>
              <a:buChar char="o"/>
              <a:defRPr/>
            </a:pP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Describe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the </a:t>
            </a: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histological structure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of </a:t>
            </a:r>
            <a:r>
              <a:rPr lang="en-US" sz="22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THYROID GLAND</a:t>
            </a:r>
          </a:p>
          <a:p>
            <a:pPr marL="342900" indent="-342900" algn="l" rtl="0">
              <a:buFont typeface="Courier New" panose="02070309020205020404" pitchFamily="49" charset="0"/>
              <a:buChar char="o"/>
              <a:defRPr/>
            </a:pP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Identify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and </a:t>
            </a: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correlate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between the different </a:t>
            </a:r>
            <a:r>
              <a:rPr lang="en-US" sz="22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ENDOCRINE CELLS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in </a:t>
            </a:r>
            <a:r>
              <a:rPr lang="en-US" sz="22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THYROID GLAND</a:t>
            </a: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and </a:t>
            </a:r>
            <a:r>
              <a:rPr lang="en-US" sz="22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THEIR FUNCTIONS</a:t>
            </a:r>
          </a:p>
          <a:p>
            <a:pPr marL="342900" indent="-342900" algn="l" rtl="0">
              <a:buFont typeface="Courier New" panose="02070309020205020404" pitchFamily="49" charset="0"/>
              <a:buChar char="o"/>
              <a:defRPr/>
            </a:pPr>
            <a:endParaRPr lang="en-US" sz="2200" b="1" i="0" u="sng" kern="1200" dirty="0">
              <a:solidFill>
                <a:schemeClr val="tx1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342900" indent="-342900" algn="l" rtl="0">
              <a:buFont typeface="Courier New" panose="02070309020205020404" pitchFamily="49" charset="0"/>
              <a:buChar char="o"/>
              <a:defRPr/>
            </a:pPr>
            <a:r>
              <a:rPr lang="en-US" sz="2200" b="0" u="none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The </a:t>
            </a:r>
            <a:r>
              <a:rPr lang="en-US" sz="2200" b="1" u="none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microscopic structure</a:t>
            </a:r>
            <a:r>
              <a:rPr lang="en-US" sz="2200" b="0" u="none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of the </a:t>
            </a:r>
            <a:r>
              <a:rPr lang="en-US" sz="2200" b="1" u="sng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PARATHYROID GLAND</a:t>
            </a:r>
          </a:p>
          <a:p>
            <a:pPr marL="342900" indent="-342900" algn="l" rtl="0">
              <a:buFont typeface="Courier New" panose="02070309020205020404" pitchFamily="49" charset="0"/>
              <a:buChar char="o"/>
              <a:defRPr/>
            </a:pPr>
            <a:r>
              <a:rPr lang="en-US" sz="2200" b="0" u="none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The </a:t>
            </a:r>
            <a:r>
              <a:rPr lang="en-US" sz="2200" b="1" u="none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functional structure </a:t>
            </a:r>
            <a:r>
              <a:rPr lang="en-US" sz="2200" b="0" u="none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of the </a:t>
            </a:r>
            <a:r>
              <a:rPr lang="en-US" sz="2200" b="1" u="sng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PARATHYROID CELLS</a:t>
            </a:r>
          </a:p>
          <a:p>
            <a:pPr marL="0" indent="0" algn="l" rtl="0">
              <a:buFont typeface="Courier New" panose="02070309020205020404" pitchFamily="49" charset="0"/>
              <a:buNone/>
              <a:defRPr/>
            </a:pPr>
            <a:endParaRPr lang="en-US" sz="2200" b="1" i="0" u="sng" kern="120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7" name="مربع نص 13">
            <a:extLst>
              <a:ext uri="{FF2B5EF4-FFF2-40B4-BE49-F238E27FC236}">
                <a16:creationId xmlns:a16="http://schemas.microsoft.com/office/drawing/2014/main" id="{DE03192C-87E3-4790-ACED-DF06FBC65B21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two &amp; three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9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1" name="مستطيل 19">
            <a:extLst>
              <a:ext uri="{FF2B5EF4-FFF2-40B4-BE49-F238E27FC236}">
                <a16:creationId xmlns:a16="http://schemas.microsoft.com/office/drawing/2014/main" id="{588468F8-19EE-4373-B390-24F91066FACB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members :</a:t>
            </a: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Khalid Fayez Alshehri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Marwah Alkhalil</a:t>
            </a: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sp>
        <p:nvSpPr>
          <p:cNvPr id="22" name="مربع نص 2">
            <a:extLst>
              <a:ext uri="{FF2B5EF4-FFF2-40B4-BE49-F238E27FC236}">
                <a16:creationId xmlns:a16="http://schemas.microsoft.com/office/drawing/2014/main" id="{7C2731A3-4A10-4C10-AC20-F3CE36FF5EA1}"/>
              </a:ext>
            </a:extLst>
          </p:cNvPr>
          <p:cNvSpPr txBox="1"/>
          <p:nvPr userDrawn="1"/>
        </p:nvSpPr>
        <p:spPr>
          <a:xfrm>
            <a:off x="2838160" y="2553207"/>
            <a:ext cx="7442695" cy="1569660"/>
          </a:xfrm>
          <a:prstGeom prst="rect">
            <a:avLst/>
          </a:prstGeom>
          <a:noFill/>
        </p:spPr>
        <p:txBody>
          <a:bodyPr wrap="square" numCol="2" rtlCol="1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Fahad Alnuhabi </a:t>
            </a:r>
          </a:p>
          <a:p>
            <a:pPr algn="ctr"/>
            <a:r>
              <a:rPr lang="en-GB" sz="1600" dirty="0">
                <a:latin typeface="+mn-lt"/>
              </a:rPr>
              <a:t>Tareq Allhaidan </a:t>
            </a:r>
          </a:p>
          <a:p>
            <a:pPr algn="ctr"/>
            <a:r>
              <a:rPr lang="en-GB" sz="1600" dirty="0">
                <a:latin typeface="+mn-lt"/>
              </a:rPr>
              <a:t>Abdulmalik Alharbi</a:t>
            </a:r>
          </a:p>
          <a:p>
            <a:pPr algn="ctr"/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Rinad Alghoraiby</a:t>
            </a:r>
          </a:p>
          <a:p>
            <a:pPr algn="ctr"/>
            <a:r>
              <a:rPr lang="en-GB" sz="1600" dirty="0">
                <a:latin typeface="+mn-lt"/>
              </a:rPr>
              <a:t>Ebtesam Almutairi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Shahad Alzahrani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1600" dirty="0">
              <a:latin typeface="+mn-lt"/>
            </a:endParaRPr>
          </a:p>
        </p:txBody>
      </p:sp>
      <p:pic>
        <p:nvPicPr>
          <p:cNvPr id="23" name="صورة 49">
            <a:extLst>
              <a:ext uri="{FF2B5EF4-FFF2-40B4-BE49-F238E27FC236}">
                <a16:creationId xmlns:a16="http://schemas.microsoft.com/office/drawing/2014/main" id="{CA16B82F-B3AB-407E-86B0-A3455CC48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24" name="مجموعة 7">
            <a:extLst>
              <a:ext uri="{FF2B5EF4-FFF2-40B4-BE49-F238E27FC236}">
                <a16:creationId xmlns:a16="http://schemas.microsoft.com/office/drawing/2014/main" id="{9D52F328-4E38-4FFC-9C15-DF3FA7CF6FD7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25" name="صورة 4">
              <a:extLst>
                <a:ext uri="{FF2B5EF4-FFF2-40B4-BE49-F238E27FC236}">
                  <a16:creationId xmlns:a16="http://schemas.microsoft.com/office/drawing/2014/main" id="{C511C141-8DD0-4B73-8C93-36E38F085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26" name="صورة 6">
              <a:extLst>
                <a:ext uri="{FF2B5EF4-FFF2-40B4-BE49-F238E27FC236}">
                  <a16:creationId xmlns:a16="http://schemas.microsoft.com/office/drawing/2014/main" id="{B52E4FA1-4830-45F1-9B87-7DB6EEB6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28" name="رابط مستقيم 26">
            <a:extLst>
              <a:ext uri="{FF2B5EF4-FFF2-40B4-BE49-F238E27FC236}">
                <a16:creationId xmlns:a16="http://schemas.microsoft.com/office/drawing/2014/main" id="{C87F02D0-0632-40D9-B2C2-03E5A97D3F0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dirty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163FEBD-096B-470C-BC0E-00D1B96E59E0}"/>
              </a:ext>
            </a:extLst>
          </p:cNvPr>
          <p:cNvGrpSpPr/>
          <p:nvPr userDrawn="1"/>
        </p:nvGrpSpPr>
        <p:grpSpPr>
          <a:xfrm>
            <a:off x="10365318" y="-8467"/>
            <a:ext cx="1823508" cy="7031568"/>
            <a:chOff x="10365318" y="-8467"/>
            <a:chExt cx="1823508" cy="7031568"/>
          </a:xfrm>
        </p:grpSpPr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BECD22C4-8043-4134-8313-79B51214754C}"/>
                </a:ext>
              </a:extLst>
            </p:cNvPr>
            <p:cNvSpPr/>
            <p:nvPr/>
          </p:nvSpPr>
          <p:spPr>
            <a:xfrm>
              <a:off x="10365318" y="1"/>
              <a:ext cx="1480674" cy="702310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17F43F01-B58A-4DF8-A703-5399AC4042F8}"/>
                </a:ext>
              </a:extLst>
            </p:cNvPr>
            <p:cNvSpPr/>
            <p:nvPr/>
          </p:nvSpPr>
          <p:spPr>
            <a:xfrm>
              <a:off x="10371666" y="-8467"/>
              <a:ext cx="181716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2FB84298-A239-4BCC-B51A-DDC0384EBFC3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E70F03F9-F5D2-4560-ACA8-E411A4DBF5BA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5FF9888-283C-48B9-A207-6BC23D80C572}"/>
                </a:ext>
              </a:extLst>
            </p:cNvPr>
            <p:cNvSpPr/>
            <p:nvPr/>
          </p:nvSpPr>
          <p:spPr>
            <a:xfrm>
              <a:off x="10368492" y="3589867"/>
              <a:ext cx="18203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  <p:sp>
        <p:nvSpPr>
          <p:cNvPr id="12" name="مربع نص 13">
            <a:extLst>
              <a:ext uri="{FF2B5EF4-FFF2-40B4-BE49-F238E27FC236}">
                <a16:creationId xmlns:a16="http://schemas.microsoft.com/office/drawing/2014/main" id="{6143BAAD-CE71-4150-A925-463B252EBAA3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two &amp; three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5" r:id="rId3"/>
    <p:sldLayoutId id="2147483651" r:id="rId4"/>
    <p:sldLayoutId id="2147483666" r:id="rId5"/>
    <p:sldLayoutId id="2147483653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  <p:sldLayoutId id="2147483672" r:id="rId18"/>
    <p:sldLayoutId id="2147483671" r:id="rId19"/>
    <p:sldLayoutId id="2147483669" r:id="rId20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5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3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7">
            <a:extLst>
              <a:ext uri="{FF2B5EF4-FFF2-40B4-BE49-F238E27FC236}">
                <a16:creationId xmlns:a16="http://schemas.microsoft.com/office/drawing/2014/main" id="{8419B830-0C38-40B1-984E-4D44D862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AA455E-85F6-45F6-978F-9E078398E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559043"/>
              </p:ext>
            </p:extLst>
          </p:nvPr>
        </p:nvGraphicFramePr>
        <p:xfrm>
          <a:off x="487077" y="609600"/>
          <a:ext cx="9702800" cy="387096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4851400">
                  <a:extLst>
                    <a:ext uri="{9D8B030D-6E8A-4147-A177-3AD203B41FA5}">
                      <a16:colId xmlns:a16="http://schemas.microsoft.com/office/drawing/2014/main" val="2441039206"/>
                    </a:ext>
                  </a:extLst>
                </a:gridCol>
                <a:gridCol w="4851400">
                  <a:extLst>
                    <a:ext uri="{9D8B030D-6E8A-4147-A177-3AD203B41FA5}">
                      <a16:colId xmlns:a16="http://schemas.microsoft.com/office/drawing/2014/main" val="3302224197"/>
                    </a:ext>
                  </a:extLst>
                </a:gridCol>
              </a:tblGrid>
              <a:tr h="404446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altLang="en-US" sz="2400" b="1" dirty="0">
                          <a:solidFill>
                            <a:schemeClr val="bg1"/>
                          </a:solidFill>
                        </a:rPr>
                        <a:t>THYROID GLAND</a:t>
                      </a:r>
                      <a:endParaRPr lang="ar-S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27127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rtl="0"/>
                      <a:r>
                        <a:rPr lang="en-US" altLang="en-US" sz="2000" b="1" dirty="0">
                          <a:solidFill>
                            <a:schemeClr val="tx1"/>
                          </a:solidFill>
                        </a:rPr>
                        <a:t>PARENCHYMA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en-US" sz="2000" b="1" dirty="0">
                          <a:solidFill>
                            <a:schemeClr val="tx1"/>
                          </a:solidFill>
                        </a:rPr>
                        <a:t>STROMA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401514"/>
                  </a:ext>
                </a:extLst>
              </a:tr>
              <a:tr h="2750234">
                <a:tc>
                  <a:txBody>
                    <a:bodyPr/>
                    <a:lstStyle/>
                    <a:p>
                      <a:pPr algn="l" rtl="0" eaLnBrk="1" hangingPunct="1">
                        <a:buFontTx/>
                        <a:buNone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THYROID FOLLICLES: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Are the structural and functional units of the thyroid gland.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l" rtl="0" eaLnBrk="1" hangingPunct="1"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L/M:</a:t>
                      </a:r>
                    </a:p>
                    <a:p>
                      <a:pPr algn="l" rtl="0" eaLnBrk="1" hangingPunct="1"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1- 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</a:rPr>
                        <a:t>Simple cuboidal epithelium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 rtl="0" eaLnBrk="1" hangingPunct="1"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      a- Follicular cells.</a:t>
                      </a:r>
                    </a:p>
                    <a:p>
                      <a:pPr algn="l" rtl="0" eaLnBrk="1" hangingPunct="1"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      b- Parafollicular cells.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algn="l" rtl="0" eaLnBrk="1" hangingPunct="1"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2- Colloid: central colloid-filled lumen. </a:t>
                      </a:r>
                      <a:r>
                        <a:rPr lang="en-US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Acidophil</a:t>
                      </a:r>
                      <a:endParaRPr lang="en-US" sz="13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 rtl="0" eaLnBrk="1" hangingPunct="1">
                        <a:buFontTx/>
                        <a:buNone/>
                        <a:defRPr/>
                      </a:pPr>
                      <a:r>
                        <a:rPr lang="en-US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gel like material</a:t>
                      </a:r>
                    </a:p>
                    <a:p>
                      <a:pPr algn="l" rtl="0" eaLnBrk="1" hangingPunct="1"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N.B. Each follicle is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surrounded by thin</a:t>
                      </a:r>
                    </a:p>
                    <a:p>
                      <a:pPr algn="l" rtl="0" eaLnBrk="1" hangingPunct="1"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basal lamina.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1- Capsule: 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</a:rPr>
                        <a:t>dense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irregular collagenous C.T.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2- Septa </a:t>
                      </a:r>
                      <a:r>
                        <a:rPr lang="en-US" altLang="en-US" sz="1200" dirty="0">
                          <a:solidFill>
                            <a:schemeClr val="tx1"/>
                          </a:solidFill>
                        </a:rPr>
                        <a:t>(Interlobular septa)</a:t>
                      </a:r>
                      <a:endParaRPr lang="en-US" altLang="en-US" dirty="0">
                        <a:solidFill>
                          <a:schemeClr val="tx1"/>
                        </a:solidFill>
                      </a:endParaRP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3- Reticular fibers: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   Thin C.T., composed mostly of reticular 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   fibers with </a:t>
                      </a:r>
                      <a:r>
                        <a:rPr lang="en-US" altLang="en-US" dirty="0">
                          <a:solidFill>
                            <a:srgbClr val="FF0000"/>
                          </a:solidFill>
                        </a:rPr>
                        <a:t>rich capillary plexus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surrounds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   each thyroid follicle.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sz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Highly vascular to supply the gland with amino acids and Iodine</a:t>
                      </a:r>
                    </a:p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5947"/>
                  </a:ext>
                </a:extLst>
              </a:tr>
            </a:tbl>
          </a:graphicData>
        </a:graphic>
      </p:graphicFrame>
      <p:pic>
        <p:nvPicPr>
          <p:cNvPr id="5" name="Picture 3">
            <a:extLst>
              <a:ext uri="{FF2B5EF4-FFF2-40B4-BE49-F238E27FC236}">
                <a16:creationId xmlns:a16="http://schemas.microsoft.com/office/drawing/2014/main" id="{361DA566-276F-4572-BB40-40763E10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24078"/>
            <a:ext cx="27672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8">
            <a:extLst>
              <a:ext uri="{FF2B5EF4-FFF2-40B4-BE49-F238E27FC236}">
                <a16:creationId xmlns:a16="http://schemas.microsoft.com/office/drawing/2014/main" id="{D830FEB0-8021-4238-9B22-170613AA4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257800"/>
            <a:ext cx="4555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SA" sz="700" dirty="0"/>
              <a:t>Colloid</a:t>
            </a:r>
            <a:endParaRPr lang="en-US" altLang="ar-SA" dirty="0"/>
          </a:p>
        </p:txBody>
      </p:sp>
      <p:pic>
        <p:nvPicPr>
          <p:cNvPr id="23" name="Picture 5" descr="thyroid1">
            <a:extLst>
              <a:ext uri="{FF2B5EF4-FFF2-40B4-BE49-F238E27FC236}">
                <a16:creationId xmlns:a16="http://schemas.microsoft.com/office/drawing/2014/main" id="{615897F0-5B58-40E0-A8E8-A1C8851C4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31" y="4519626"/>
            <a:ext cx="2767263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42_03">
            <a:extLst>
              <a:ext uri="{FF2B5EF4-FFF2-40B4-BE49-F238E27FC236}">
                <a16:creationId xmlns:a16="http://schemas.microsoft.com/office/drawing/2014/main" id="{72D40D47-D526-40C0-BC25-762863E4E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68" y="4519626"/>
            <a:ext cx="3129231" cy="166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AFA4BD64-2658-4A87-B6D7-72493C426CFC}"/>
              </a:ext>
            </a:extLst>
          </p:cNvPr>
          <p:cNvSpPr txBox="1">
            <a:spLocks/>
          </p:cNvSpPr>
          <p:nvPr/>
        </p:nvSpPr>
        <p:spPr>
          <a:xfrm>
            <a:off x="524935" y="199233"/>
            <a:ext cx="8009465" cy="487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Thyroid Gland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03A01C24-42BF-4821-9713-2F07E526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15355"/>
            <a:ext cx="80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600" dirty="0"/>
              <a:t>Parafollicular cells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1692186B-BEDD-4772-9EE9-98019EF3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018" y="4986799"/>
            <a:ext cx="6719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600" dirty="0"/>
              <a:t>Follicular cells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C6D44C-DD25-4652-B540-E0E66BB4E4C7}"/>
              </a:ext>
            </a:extLst>
          </p:cNvPr>
          <p:cNvCxnSpPr>
            <a:stCxn id="10" idx="1"/>
          </p:cNvCxnSpPr>
          <p:nvPr/>
        </p:nvCxnSpPr>
        <p:spPr>
          <a:xfrm flipH="1">
            <a:off x="5029200" y="4907688"/>
            <a:ext cx="533400" cy="1802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CAA870-DB57-4EA7-9AA5-70F9D74F7686}"/>
              </a:ext>
            </a:extLst>
          </p:cNvPr>
          <p:cNvCxnSpPr/>
          <p:nvPr/>
        </p:nvCxnSpPr>
        <p:spPr>
          <a:xfrm flipH="1">
            <a:off x="5562600" y="4986799"/>
            <a:ext cx="152400" cy="271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F48DE5-2D1B-4922-9BD7-C20082CFB7E9}"/>
              </a:ext>
            </a:extLst>
          </p:cNvPr>
          <p:cNvCxnSpPr>
            <a:cxnSpLocks/>
          </p:cNvCxnSpPr>
          <p:nvPr/>
        </p:nvCxnSpPr>
        <p:spPr>
          <a:xfrm flipH="1">
            <a:off x="5881819" y="5181600"/>
            <a:ext cx="85884" cy="210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14E037-7E4E-44B4-8E77-E8F705B31AD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091008" y="5171465"/>
            <a:ext cx="33830" cy="1714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45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DC8613-E4BA-4992-98F9-F2B374DEE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42910"/>
              </p:ext>
            </p:extLst>
          </p:nvPr>
        </p:nvGraphicFramePr>
        <p:xfrm>
          <a:off x="76200" y="111287"/>
          <a:ext cx="10210800" cy="5375113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4546880">
                  <a:extLst>
                    <a:ext uri="{9D8B030D-6E8A-4147-A177-3AD203B41FA5}">
                      <a16:colId xmlns:a16="http://schemas.microsoft.com/office/drawing/2014/main" val="530569799"/>
                    </a:ext>
                  </a:extLst>
                </a:gridCol>
                <a:gridCol w="4436404">
                  <a:extLst>
                    <a:ext uri="{9D8B030D-6E8A-4147-A177-3AD203B41FA5}">
                      <a16:colId xmlns:a16="http://schemas.microsoft.com/office/drawing/2014/main" val="3263837737"/>
                    </a:ext>
                  </a:extLst>
                </a:gridCol>
                <a:gridCol w="1227516">
                  <a:extLst>
                    <a:ext uri="{9D8B030D-6E8A-4147-A177-3AD203B41FA5}">
                      <a16:colId xmlns:a16="http://schemas.microsoft.com/office/drawing/2014/main" val="1883358424"/>
                    </a:ext>
                  </a:extLst>
                </a:gridCol>
              </a:tblGrid>
              <a:tr h="61283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PARAFOLLICULAR CELLS</a:t>
                      </a:r>
                      <a:br>
                        <a:rPr lang="en-US" altLang="en-US" sz="18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en-US" sz="18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(CLEAR CELLS) (C-CELLS) </a:t>
                      </a:r>
                      <a:r>
                        <a:rPr lang="en-US" sz="10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0.1% of the cells</a:t>
                      </a:r>
                      <a:endParaRPr lang="ar-SA" sz="1800" b="0" u="none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en-US" sz="18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FOLLICULAR (PRINCIPAL) CELLS </a:t>
                      </a:r>
                    </a:p>
                    <a:p>
                      <a:pPr algn="ctr" rtl="0"/>
                      <a:r>
                        <a:rPr lang="en-US" sz="1000" b="0" u="non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99.9% of the cells</a:t>
                      </a:r>
                      <a:endParaRPr lang="ar-SA" sz="1000" b="0" u="none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59226"/>
                  </a:ext>
                </a:extLst>
              </a:tr>
              <a:tr h="2214958">
                <a:tc>
                  <a:txBody>
                    <a:bodyPr/>
                    <a:lstStyle/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Char char="-"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Pale-stained cells (Clear Cells).</a:t>
                      </a:r>
                    </a:p>
                    <a:p>
                      <a:pPr marL="90488" indent="-90488" algn="l" rtl="0" eaLnBrk="1" hangingPunct="1">
                        <a:lnSpc>
                          <a:spcPct val="90000"/>
                        </a:lnSpc>
                        <a:buFontTx/>
                        <a:buChar char="-"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Are found singly or in clusters in between   the follicular cells.</a:t>
                      </a:r>
                    </a:p>
                    <a:p>
                      <a:pPr marL="90488" indent="-90488" algn="l" rtl="0" eaLnBrk="1" hangingPunct="1">
                        <a:lnSpc>
                          <a:spcPct val="90000"/>
                        </a:lnSpc>
                        <a:buFontTx/>
                        <a:buChar char="-"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Their apices </a:t>
                      </a:r>
                      <a:r>
                        <a:rPr lang="en-US" altLang="en-US" b="1" i="1" u="sng" dirty="0">
                          <a:solidFill>
                            <a:srgbClr val="FF0000"/>
                          </a:solidFill>
                        </a:rPr>
                        <a:t>do not</a:t>
                      </a:r>
                      <a:r>
                        <a:rPr lang="en-US" altLang="en-US" b="1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reach the lumen of    the lumen of the follicle.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Char char="-"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Are </a:t>
                      </a:r>
                      <a:r>
                        <a:rPr lang="en-US" altLang="en-US" dirty="0">
                          <a:solidFill>
                            <a:srgbClr val="FF0000"/>
                          </a:solidFill>
                        </a:rPr>
                        <a:t>larger than follicular cells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None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(2-3 times).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Char char="-"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Only 0.1% of the epithelial cells.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Char char="-"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Have round nucleus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-Simple cuboidal cells 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en-US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Round nucleus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with prominent nucleoli.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-Basophilic cytoplasm.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-Apical surface </a:t>
                      </a:r>
                      <a:r>
                        <a:rPr lang="en-US" altLang="en-US" dirty="0">
                          <a:solidFill>
                            <a:srgbClr val="FF0000"/>
                          </a:solidFill>
                        </a:rPr>
                        <a:t>reaches </a:t>
                      </a:r>
                    </a:p>
                    <a:p>
                      <a:pPr marL="90488" indent="0"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rgbClr val="FF0000"/>
                          </a:solidFill>
                        </a:rPr>
                        <a:t>the lumen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of the thyroid </a:t>
                      </a:r>
                    </a:p>
                    <a:p>
                      <a:pPr marL="90488" indent="0"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follicle.</a:t>
                      </a:r>
                    </a:p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en-US" b="1" dirty="0">
                          <a:solidFill>
                            <a:schemeClr val="bg1"/>
                          </a:solidFill>
                        </a:rPr>
                        <a:t>L/M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834193"/>
                  </a:ext>
                </a:extLst>
              </a:tr>
              <a:tr h="1867685">
                <a:tc>
                  <a:txBody>
                    <a:bodyPr/>
                    <a:lstStyle/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Mitochondria.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RER (moderate).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Well-developed Golgi.</a:t>
                      </a:r>
                    </a:p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- Mitochondria.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altLang="en-US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RER </a:t>
                      </a:r>
                      <a:r>
                        <a:rPr lang="en-US" sz="16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synthesis of thyroglobulin</a:t>
                      </a:r>
                      <a:endParaRPr lang="en-US" alt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- Supranuclear Golgi Complex.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- Numerous apically-located lysosomes.</a:t>
                      </a:r>
                    </a:p>
                    <a:p>
                      <a:pPr algn="l" rtl="0" eaLnBrk="1" hangingPunct="1">
                        <a:buFontTx/>
                        <a:buChar char="-"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Numerous dispersed small vesicles: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</a:rPr>
                        <a:t>contain </a:t>
                      </a: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newly</a:t>
                      </a:r>
                      <a:r>
                        <a:rPr lang="en-US" altLang="en-US" sz="1400" dirty="0">
                          <a:solidFill>
                            <a:srgbClr val="FF0000"/>
                          </a:solidFill>
                        </a:rPr>
                        <a:t> formed</a:t>
                      </a:r>
                      <a:r>
                        <a:rPr lang="en-US" alt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1400" dirty="0">
                          <a:solidFill>
                            <a:srgbClr val="FF0000"/>
                          </a:solidFill>
                        </a:rPr>
                        <a:t>thyroglobulin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Numerous apical short microvilli.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en-US" b="1" dirty="0">
                          <a:solidFill>
                            <a:schemeClr val="bg1"/>
                          </a:solidFill>
                        </a:rPr>
                        <a:t>E/M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75100"/>
                  </a:ext>
                </a:extLst>
              </a:tr>
              <a:tr h="4099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Secrete calcitonin.</a:t>
                      </a:r>
                      <a:endParaRPr lang="en-US" alt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1" hangingPunct="1">
                        <a:buFontTx/>
                        <a:buNone/>
                      </a:pP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Synthesis of thyroid hormones (T4 &amp; T3)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en-US" b="1" dirty="0">
                          <a:solidFill>
                            <a:schemeClr val="bg1"/>
                          </a:solidFill>
                        </a:rPr>
                        <a:t>Function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287746"/>
                  </a:ext>
                </a:extLst>
              </a:tr>
            </a:tbl>
          </a:graphicData>
        </a:graphic>
      </p:graphicFrame>
      <p:pic>
        <p:nvPicPr>
          <p:cNvPr id="3" name="Picture 4" descr="F20_25">
            <a:extLst>
              <a:ext uri="{FF2B5EF4-FFF2-40B4-BE49-F238E27FC236}">
                <a16:creationId xmlns:a16="http://schemas.microsoft.com/office/drawing/2014/main" id="{92961A75-0571-46E1-8A27-8B9F0F23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1238459" cy="14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20_28">
            <a:extLst>
              <a:ext uri="{FF2B5EF4-FFF2-40B4-BE49-F238E27FC236}">
                <a16:creationId xmlns:a16="http://schemas.microsoft.com/office/drawing/2014/main" id="{3602F85C-EEDB-4986-9381-691573C34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10" y="3120924"/>
            <a:ext cx="1092200" cy="75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20_27">
            <a:extLst>
              <a:ext uri="{FF2B5EF4-FFF2-40B4-BE49-F238E27FC236}">
                <a16:creationId xmlns:a16="http://schemas.microsoft.com/office/drawing/2014/main" id="{B7A57673-0339-4131-9BFB-D3FA105A1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562600"/>
            <a:ext cx="2057400" cy="127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EFEB2AB3">
            <a:extLst>
              <a:ext uri="{FF2B5EF4-FFF2-40B4-BE49-F238E27FC236}">
                <a16:creationId xmlns:a16="http://schemas.microsoft.com/office/drawing/2014/main" id="{6F2A95F3-8617-4025-917B-03A3C497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6" t="43329" r="24013" b="21359"/>
          <a:stretch>
            <a:fillRect/>
          </a:stretch>
        </p:blipFill>
        <p:spPr bwMode="auto">
          <a:xfrm>
            <a:off x="9174136" y="1752600"/>
            <a:ext cx="1036664" cy="79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20_28">
            <a:extLst>
              <a:ext uri="{FF2B5EF4-FFF2-40B4-BE49-F238E27FC236}">
                <a16:creationId xmlns:a16="http://schemas.microsoft.com/office/drawing/2014/main" id="{D9A364C4-003C-463D-86C4-3DD0BD994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120696"/>
            <a:ext cx="1092200" cy="75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28">
            <a:extLst>
              <a:ext uri="{FF2B5EF4-FFF2-40B4-BE49-F238E27FC236}">
                <a16:creationId xmlns:a16="http://schemas.microsoft.com/office/drawing/2014/main" id="{1501F505-34B5-4E61-8BDF-7E7146659009}"/>
              </a:ext>
            </a:extLst>
          </p:cNvPr>
          <p:cNvSpPr/>
          <p:nvPr/>
        </p:nvSpPr>
        <p:spPr>
          <a:xfrm>
            <a:off x="3321120" y="5575322"/>
            <a:ext cx="727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Lysosomes are important because it has peroxidase enzyme which convert reduced iodine to Iodine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The secretory </a:t>
            </a:r>
            <a:r>
              <a:rPr lang="en-US" altLang="en-US" sz="1200" dirty="0">
                <a:solidFill>
                  <a:schemeClr val="bg1">
                    <a:lumMod val="75000"/>
                  </a:schemeClr>
                </a:solidFill>
              </a:rPr>
              <a:t>vesicles are Apical in thyroid gland and basal in parathyroid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bg1">
                    <a:lumMod val="75000"/>
                  </a:schemeClr>
                </a:solidFill>
              </a:rPr>
              <a:t>Calcitonin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works with parathyroid hormone to balance the level of Ca++ in the blood</a:t>
            </a:r>
          </a:p>
        </p:txBody>
      </p:sp>
    </p:spTree>
    <p:extLst>
      <p:ext uri="{BB962C8B-B14F-4D97-AF65-F5344CB8AC3E}">
        <p14:creationId xmlns:p14="http://schemas.microsoft.com/office/powerpoint/2010/main" val="183335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E85620-C682-4E0D-B107-D6DB232D5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116041"/>
              </p:ext>
            </p:extLst>
          </p:nvPr>
        </p:nvGraphicFramePr>
        <p:xfrm>
          <a:off x="497394" y="719666"/>
          <a:ext cx="9662606" cy="502920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3501292">
                  <a:extLst>
                    <a:ext uri="{9D8B030D-6E8A-4147-A177-3AD203B41FA5}">
                      <a16:colId xmlns:a16="http://schemas.microsoft.com/office/drawing/2014/main" val="1584713918"/>
                    </a:ext>
                  </a:extLst>
                </a:gridCol>
                <a:gridCol w="2912348">
                  <a:extLst>
                    <a:ext uri="{9D8B030D-6E8A-4147-A177-3AD203B41FA5}">
                      <a16:colId xmlns:a16="http://schemas.microsoft.com/office/drawing/2014/main" val="2519547864"/>
                    </a:ext>
                  </a:extLst>
                </a:gridCol>
                <a:gridCol w="3248966">
                  <a:extLst>
                    <a:ext uri="{9D8B030D-6E8A-4147-A177-3AD203B41FA5}">
                      <a16:colId xmlns:a16="http://schemas.microsoft.com/office/drawing/2014/main" val="62840879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They are 4 glands on the posterior of thyroid gland.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60063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alt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Parenchyma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ar-SA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Stroma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49281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parenchyma is formed of cords or clusters of epithelial cells (</a:t>
                      </a:r>
                      <a:r>
                        <a:rPr lang="en-US" altLang="ar-SA" sz="16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chief cells &amp; oxyphil cell</a:t>
                      </a: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with blood capillaries in between. These cells are surrounded by reticular fibers.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 Capsule: Each gland has its Thin capsule.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 Septa: thin.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 Reticular C.T.</a:t>
                      </a:r>
                    </a:p>
                    <a:p>
                      <a:pPr algn="l" rtl="0" eaLnBrk="1" hangingPunct="1"/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C.T. stroma in older adults often contains many adipose cells.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Adipose cells</a:t>
                      </a:r>
                      <a:r>
                        <a:rPr lang="en-US" sz="12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may increase with age</a:t>
                      </a:r>
                    </a:p>
                    <a:p>
                      <a:pPr algn="l" rtl="0" eaLnBrk="1" hangingPunct="1"/>
                      <a:endParaRPr lang="en-US" altLang="ar-S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22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Oxyphil cells</a:t>
                      </a:r>
                      <a:endParaRPr lang="ar-SA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Chief cells</a:t>
                      </a:r>
                      <a:endParaRPr lang="ar-SA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495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They are arranged in groups or clusters or as isolated cells.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They are deep eosinophilic (acidophilic)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They have more numerous mitochondria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They are less numerous but larger than chief cells.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They are of unknown function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N.B. They may be inactivated chief cells.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are slightly eosinophilic.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are rich in </a:t>
                      </a:r>
                      <a:r>
                        <a:rPr lang="en-US" altLang="ar-SA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rER</a:t>
                      </a: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6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They secrete parathyroid hormone</a:t>
                      </a:r>
                      <a:r>
                        <a:rPr lang="en-US" alt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 blood calcium).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627869"/>
                  </a:ext>
                </a:extLst>
              </a:tr>
            </a:tbl>
          </a:graphicData>
        </a:graphic>
      </p:graphicFrame>
      <p:sp>
        <p:nvSpPr>
          <p:cNvPr id="5" name="عنوان 1">
            <a:extLst>
              <a:ext uri="{FF2B5EF4-FFF2-40B4-BE49-F238E27FC236}">
                <a16:creationId xmlns:a16="http://schemas.microsoft.com/office/drawing/2014/main" id="{CBE08DB5-943D-4488-A6FD-FCCFED644A5C}"/>
              </a:ext>
            </a:extLst>
          </p:cNvPr>
          <p:cNvSpPr txBox="1">
            <a:spLocks/>
          </p:cNvSpPr>
          <p:nvPr/>
        </p:nvSpPr>
        <p:spPr>
          <a:xfrm>
            <a:off x="524935" y="199233"/>
            <a:ext cx="8009465" cy="487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Parathyroid Glands</a:t>
            </a:r>
          </a:p>
        </p:txBody>
      </p:sp>
      <p:pic>
        <p:nvPicPr>
          <p:cNvPr id="6" name="Picture 7" descr="C:\Documents and Settings\Raisa\My Documents\My Pictures\download.jpg">
            <a:extLst>
              <a:ext uri="{FF2B5EF4-FFF2-40B4-BE49-F238E27FC236}">
                <a16:creationId xmlns:a16="http://schemas.microsoft.com/office/drawing/2014/main" id="{12020D6C-2A8C-436B-B9CF-50718DFC8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7"/>
          <a:stretch>
            <a:fillRect/>
          </a:stretch>
        </p:blipFill>
        <p:spPr bwMode="auto">
          <a:xfrm>
            <a:off x="762000" y="4495801"/>
            <a:ext cx="2819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Documents and Settings\Raisa\My Documents\My Pictures\download (1).jpg">
            <a:extLst>
              <a:ext uri="{FF2B5EF4-FFF2-40B4-BE49-F238E27FC236}">
                <a16:creationId xmlns:a16="http://schemas.microsoft.com/office/drawing/2014/main" id="{0B02D758-96E2-40E3-9775-D078D2444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2224594" cy="146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Raisa\My Documents\My Pictures\images (1).jpg">
            <a:extLst>
              <a:ext uri="{FF2B5EF4-FFF2-40B4-BE49-F238E27FC236}">
                <a16:creationId xmlns:a16="http://schemas.microsoft.com/office/drawing/2014/main" id="{1D6F0773-4B88-444A-B050-A04611374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1"/>
            <a:ext cx="281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F05FBA6-3C9D-48A0-8809-692BB256DB3D}"/>
              </a:ext>
            </a:extLst>
          </p:cNvPr>
          <p:cNvCxnSpPr/>
          <p:nvPr/>
        </p:nvCxnSpPr>
        <p:spPr>
          <a:xfrm>
            <a:off x="914400" y="3200400"/>
            <a:ext cx="228600" cy="5334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>
            <a:extLst>
              <a:ext uri="{FF2B5EF4-FFF2-40B4-BE49-F238E27FC236}">
                <a16:creationId xmlns:a16="http://schemas.microsoft.com/office/drawing/2014/main" id="{6B9B87F1-B950-B24A-A7E3-BB9CEB594D4E}"/>
              </a:ext>
            </a:extLst>
          </p:cNvPr>
          <p:cNvSpPr/>
          <p:nvPr/>
        </p:nvSpPr>
        <p:spPr>
          <a:xfrm>
            <a:off x="4732021" y="3543300"/>
            <a:ext cx="45719" cy="1947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758B3D9-8A94-4237-9722-C37381954093}"/>
              </a:ext>
            </a:extLst>
          </p:cNvPr>
          <p:cNvSpPr txBox="1"/>
          <p:nvPr/>
        </p:nvSpPr>
        <p:spPr>
          <a:xfrm>
            <a:off x="2624987" y="1306073"/>
            <a:ext cx="8802808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Q1: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dirty="0"/>
              <a:t>What is the epithelium of thyroid follicles?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Simple columnar epithelium              B) Simple squamous epithelium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Simple cuboidal epithelium               D) Simple stratified epithelium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Q2: What type of cells is responsible for the secretion of T4 &amp; T3?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A) Clear cells  B) Principal cells  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Both of them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D</a:t>
            </a:r>
            <a:r>
              <a:rPr lang="en-US" sz="1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</a:t>
            </a:r>
            <a:r>
              <a:rPr lang="en-US" sz="1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one of them</a:t>
            </a: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Q3: </a:t>
            </a:r>
            <a:r>
              <a:rPr lang="en-US" sz="1600" dirty="0"/>
              <a:t>What is the structure whose apices do NOT reach the follicle lumen? 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Capsule       B) Follicular cells        C) Parafollicular cells        D) None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Q4: </a:t>
            </a:r>
            <a:r>
              <a:rPr lang="en-US" sz="1600" dirty="0"/>
              <a:t>What are the cells that can be found singly or in clusters?</a:t>
            </a:r>
          </a:p>
          <a:p>
            <a:pPr lvl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Clear cells   B) Principal cells    C) None    D) All of them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defRPr/>
            </a:pP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Q5: </a:t>
            </a:r>
            <a:r>
              <a:rPr lang="en-US" sz="1600" dirty="0"/>
              <a:t>Which part of thyroid gland stroma, is thin CT with rich capillary plexus? </a:t>
            </a:r>
          </a:p>
          <a:p>
            <a:pPr marL="342900" lvl="0" indent="-342900">
              <a:buAutoNum type="alphaUcParenR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Septa     B) capsule      C) reticular fibers   D) none</a:t>
            </a:r>
          </a:p>
          <a:p>
            <a:pPr marL="342900" lvl="0" indent="-342900">
              <a:buAutoNum type="alphaUcParenR"/>
              <a:defRPr/>
            </a:pP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j-lt"/>
              <a:ea typeface="+mn-ea"/>
              <a:cs typeface="+mn-cs"/>
            </a:endParaRPr>
          </a:p>
          <a:p>
            <a:pPr>
              <a:defRPr/>
            </a:pPr>
            <a:r>
              <a:rPr lang="en-US" sz="1600" dirty="0"/>
              <a:t>Q6: What is the cell responsible for the secretion of Calcitonin? 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follicular cells        B) parafollicular cells       C) All of them      D) none 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j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ADF1D-0173-419B-AFB6-FAAB513DC9AD}"/>
              </a:ext>
            </a:extLst>
          </p:cNvPr>
          <p:cNvSpPr txBox="1"/>
          <p:nvPr/>
        </p:nvSpPr>
        <p:spPr>
          <a:xfrm rot="10800000">
            <a:off x="11125200" y="3048000"/>
            <a:ext cx="76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1- C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2- B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3- C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4- 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5- C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6- B</a:t>
            </a:r>
          </a:p>
        </p:txBody>
      </p:sp>
    </p:spTree>
    <p:extLst>
      <p:ext uri="{BB962C8B-B14F-4D97-AF65-F5344CB8AC3E}">
        <p14:creationId xmlns:p14="http://schemas.microsoft.com/office/powerpoint/2010/main" val="118728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6CE766D-8377-4243-BE2B-0A2640DDB426}"/>
              </a:ext>
            </a:extLst>
          </p:cNvPr>
          <p:cNvSpPr txBox="1"/>
          <p:nvPr/>
        </p:nvSpPr>
        <p:spPr>
          <a:xfrm>
            <a:off x="2627509" y="1579827"/>
            <a:ext cx="8652613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1600" dirty="0"/>
              <a:t>Q7: Which one of the following produce parathyroid hormone?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‏A) Follicular cells   B) Parafollicular cell    C) chief cells    D)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oxyphill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cells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Q8: W</a:t>
            </a:r>
            <a:r>
              <a:rPr lang="en-US" sz="1600" dirty="0"/>
              <a:t>hich of the following is a Characteristic of oxyphil cells?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Rich in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                                   B) abundant mitochondria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smaller than chief cells                       D) </a:t>
            </a:r>
            <a:r>
              <a:rPr lang="en-US" altLang="ar-SA" sz="1400" dirty="0">
                <a:solidFill>
                  <a:schemeClr val="bg1">
                    <a:lumMod val="50000"/>
                  </a:schemeClr>
                </a:solidFill>
              </a:rPr>
              <a:t>slightly eosinophilic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GB" sz="1600" dirty="0"/>
              <a:t>Q9: </a:t>
            </a:r>
            <a:r>
              <a:rPr lang="en-US" sz="1600" dirty="0"/>
              <a:t>Which of the following is a Characteristic of chief cells?</a:t>
            </a:r>
          </a:p>
          <a:p>
            <a:pPr>
              <a:defRPr/>
            </a:pPr>
            <a:r>
              <a:rPr lang="sv-SE" sz="1400" dirty="0">
                <a:solidFill>
                  <a:schemeClr val="bg1">
                    <a:lumMod val="50000"/>
                  </a:schemeClr>
                </a:solidFill>
              </a:rPr>
              <a:t>A) Rich in rER   B) abundant mitochondria    C) basophilic   D) All of them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Q10: </a:t>
            </a:r>
            <a:r>
              <a:rPr lang="en-US" sz="1600" dirty="0"/>
              <a:t>Which of the following is not a histological structure found in parathyroid gland?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</a:t>
            </a:r>
            <a:r>
              <a:rPr lang="en-US" altLang="ar-SA" sz="1400" dirty="0">
                <a:solidFill>
                  <a:schemeClr val="bg1">
                    <a:lumMod val="50000"/>
                  </a:schemeClr>
                </a:solidFill>
              </a:rPr>
              <a:t>Chief cells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B) colloid      C) reticular fibers        D) oxyphil cells</a:t>
            </a:r>
          </a:p>
          <a:p>
            <a:pPr>
              <a:defRPr/>
            </a:pP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GB" sz="1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Q11: </a:t>
            </a:r>
            <a:r>
              <a:rPr lang="en-US" sz="1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600" dirty="0"/>
              <a:t>hich cell has an un-known function and has numerous mitochondria?</a:t>
            </a:r>
          </a:p>
          <a:p>
            <a:pPr lvl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Follicular cells   B) Parafollicular cell    C) chief cells    D)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oxyphill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cells</a:t>
            </a:r>
          </a:p>
          <a:p>
            <a:pPr marL="342900" lvl="0" indent="-342900">
              <a:buAutoNum type="alphaUcParenR"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0D0AF-F93A-4D64-8932-E4FF94BFB425}"/>
              </a:ext>
            </a:extLst>
          </p:cNvPr>
          <p:cNvSpPr txBox="1"/>
          <p:nvPr/>
        </p:nvSpPr>
        <p:spPr>
          <a:xfrm rot="10800000">
            <a:off x="11125200" y="3032332"/>
            <a:ext cx="76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7- C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8- B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9- 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10- B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11- D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29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53481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Team437" id="{A5062FC2-FE6D-4CC3-B4D2-479EDD0BAD45}" vid="{5A4C0EF4-E32F-4525-9B60-DC301E187EA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HistologyTeam437</Template>
  <TotalTime>11139</TotalTime>
  <Words>721</Words>
  <Application>Microsoft Macintosh PowerPoint</Application>
  <PresentationFormat>Widescreen</PresentationFormat>
  <Paragraphs>127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Courier New</vt:lpstr>
      <vt:lpstr>Tahoma</vt:lpstr>
      <vt:lpstr>Times New Roman</vt:lpstr>
      <vt:lpstr>Trebuchet MS</vt:lpstr>
      <vt:lpstr>Wingdings</vt:lpstr>
      <vt:lpstr>Wingdings 3</vt:lpstr>
      <vt:lpstr>HistologyTeam437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مروه</cp:lastModifiedBy>
  <cp:revision>380</cp:revision>
  <dcterms:created xsi:type="dcterms:W3CDTF">2017-09-26T07:35:01Z</dcterms:created>
  <dcterms:modified xsi:type="dcterms:W3CDTF">2019-02-05T12:21:58Z</dcterms:modified>
</cp:coreProperties>
</file>