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8" r:id="rId3"/>
    <p:sldId id="274" r:id="rId4"/>
    <p:sldId id="282" r:id="rId5"/>
    <p:sldId id="283" r:id="rId6"/>
    <p:sldId id="281" r:id="rId7"/>
    <p:sldId id="284" r:id="rId8"/>
    <p:sldId id="27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نمط فاتح 2 - تميي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836" autoAdjust="0"/>
    <p:restoredTop sz="94660"/>
  </p:normalViewPr>
  <p:slideViewPr>
    <p:cSldViewPr>
      <p:cViewPr varScale="1">
        <p:scale>
          <a:sx n="100" d="100"/>
          <a:sy n="100" d="100"/>
        </p:scale>
        <p:origin x="848" y="1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3298" y="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EA1EC-F10F-4CE7-B464-14672B2A3994}" type="datetimeFigureOut">
              <a:rPr lang="en-US" smtClean="0"/>
              <a:t>2/5/19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4E275C-84C9-46E7-8B39-A15A4E1FE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0116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D53D4A1-007E-4566-A776-FBEBDEEC4432}" type="datetimeFigureOut">
              <a:rPr lang="ar-SA" smtClean="0"/>
              <a:t>30 جمادى الأولى، 1440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حرر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EC4056D-DFD6-4471-B398-F63D993781C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65059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hyperlink" Target="https://drive.google.com/open?id=1GHNq_E5YB5m80cJudCfhjqnFXCyqpAk91NwyPvpCDtQ" TargetMode="Externa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>
            <a:extLst>
              <a:ext uri="{FF2B5EF4-FFF2-40B4-BE49-F238E27FC236}">
                <a16:creationId xmlns:a16="http://schemas.microsoft.com/office/drawing/2014/main" id="{74E783C6-2D87-4D5C-8C12-AF54708D2BF9}"/>
              </a:ext>
            </a:extLst>
          </p:cNvPr>
          <p:cNvSpPr/>
          <p:nvPr/>
        </p:nvSpPr>
        <p:spPr>
          <a:xfrm>
            <a:off x="2848738" y="2364667"/>
            <a:ext cx="7418121" cy="2639856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l"/>
            <a:r>
              <a:rPr lang="en-US" sz="1800" b="0" dirty="0">
                <a:solidFill>
                  <a:srgbClr val="FF0000"/>
                </a:solidFill>
                <a:effectLst/>
              </a:rPr>
              <a:t>Red: important. </a:t>
            </a:r>
          </a:p>
          <a:p>
            <a:pPr algn="l"/>
            <a:r>
              <a:rPr lang="en-US" sz="1800" b="0" dirty="0">
                <a:effectLst/>
              </a:rPr>
              <a:t>Black: in male|female slides. </a:t>
            </a:r>
          </a:p>
          <a:p>
            <a:pPr algn="l"/>
            <a:r>
              <a:rPr lang="en-US" sz="1800" b="0" dirty="0">
                <a:solidFill>
                  <a:schemeClr val="bg1">
                    <a:lumMod val="50000"/>
                  </a:schemeClr>
                </a:solidFill>
                <a:effectLst/>
              </a:rPr>
              <a:t>Gray: notes|extra. </a:t>
            </a:r>
            <a:endParaRPr lang="ar-SA" sz="1800" b="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29" name="Isosceles Triangle 28"/>
          <p:cNvSpPr/>
          <p:nvPr/>
        </p:nvSpPr>
        <p:spPr>
          <a:xfrm>
            <a:off x="11346228" y="0"/>
            <a:ext cx="842596" cy="6849533"/>
          </a:xfrm>
          <a:prstGeom prst="triangle">
            <a:avLst>
              <a:gd name="adj" fmla="val 100000"/>
            </a:avLst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ar-SA" dirty="0"/>
          </a:p>
        </p:txBody>
      </p:sp>
      <p:pic>
        <p:nvPicPr>
          <p:cNvPr id="15" name="صورة 14">
            <a:extLst>
              <a:ext uri="{FF2B5EF4-FFF2-40B4-BE49-F238E27FC236}">
                <a16:creationId xmlns:a16="http://schemas.microsoft.com/office/drawing/2014/main" id="{5CDE06E8-5654-482D-A316-3D1E362BA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852" y="2605942"/>
            <a:ext cx="1172961" cy="1220946"/>
          </a:xfrm>
          <a:prstGeom prst="rect">
            <a:avLst/>
          </a:prstGeom>
          <a:ln>
            <a:noFill/>
          </a:ln>
        </p:spPr>
      </p:pic>
      <p:pic>
        <p:nvPicPr>
          <p:cNvPr id="17" name="صورة 16">
            <a:extLst>
              <a:ext uri="{FF2B5EF4-FFF2-40B4-BE49-F238E27FC236}">
                <a16:creationId xmlns:a16="http://schemas.microsoft.com/office/drawing/2014/main" id="{61D46BEB-4A9B-45D5-8486-7D960F08EE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2236" y="2672600"/>
            <a:ext cx="1041097" cy="1083688"/>
          </a:xfrm>
          <a:prstGeom prst="rect">
            <a:avLst/>
          </a:prstGeom>
          <a:ln>
            <a:noFill/>
          </a:ln>
        </p:spPr>
      </p:pic>
      <p:pic>
        <p:nvPicPr>
          <p:cNvPr id="5" name="صورة 4">
            <a:extLst>
              <a:ext uri="{FF2B5EF4-FFF2-40B4-BE49-F238E27FC236}">
                <a16:creationId xmlns:a16="http://schemas.microsoft.com/office/drawing/2014/main" id="{D406FDBA-00A5-415E-AEA3-095BBE9C50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453" y="90361"/>
            <a:ext cx="1635938" cy="628473"/>
          </a:xfrm>
          <a:prstGeom prst="rect">
            <a:avLst/>
          </a:prstGeom>
        </p:spPr>
      </p:pic>
      <p:cxnSp>
        <p:nvCxnSpPr>
          <p:cNvPr id="28" name="رابط مستقيم 27">
            <a:extLst>
              <a:ext uri="{FF2B5EF4-FFF2-40B4-BE49-F238E27FC236}">
                <a16:creationId xmlns:a16="http://schemas.microsoft.com/office/drawing/2014/main" id="{87A74456-156E-44C2-A70A-98E41A17CD2D}"/>
              </a:ext>
            </a:extLst>
          </p:cNvPr>
          <p:cNvCxnSpPr>
            <a:cxnSpLocks/>
          </p:cNvCxnSpPr>
          <p:nvPr/>
        </p:nvCxnSpPr>
        <p:spPr>
          <a:xfrm flipV="1">
            <a:off x="2891039" y="3989049"/>
            <a:ext cx="7367607" cy="1"/>
          </a:xfrm>
          <a:prstGeom prst="line">
            <a:avLst/>
          </a:prstGeom>
          <a:ln w="19050">
            <a:prstDash val="lgDashDot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37" name="مجموعة 36">
            <a:extLst>
              <a:ext uri="{FF2B5EF4-FFF2-40B4-BE49-F238E27FC236}">
                <a16:creationId xmlns:a16="http://schemas.microsoft.com/office/drawing/2014/main" id="{7727B212-41C5-4D67-8D37-B6093FF6BF4C}"/>
              </a:ext>
            </a:extLst>
          </p:cNvPr>
          <p:cNvGrpSpPr/>
          <p:nvPr/>
        </p:nvGrpSpPr>
        <p:grpSpPr>
          <a:xfrm rot="10800000">
            <a:off x="0" y="793820"/>
            <a:ext cx="2833955" cy="6081114"/>
            <a:chOff x="8925982" y="-8467"/>
            <a:chExt cx="3262842" cy="6874934"/>
          </a:xfrm>
        </p:grpSpPr>
        <p:sp>
          <p:nvSpPr>
            <p:cNvPr id="39" name="Rectangle 28">
              <a:extLst>
                <a:ext uri="{FF2B5EF4-FFF2-40B4-BE49-F238E27FC236}">
                  <a16:creationId xmlns:a16="http://schemas.microsoft.com/office/drawing/2014/main" id="{47722B6A-7B90-4F7A-BBDB-669271EAF10F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grpSp>
          <p:nvGrpSpPr>
            <p:cNvPr id="40" name="مجموعة 39">
              <a:extLst>
                <a:ext uri="{FF2B5EF4-FFF2-40B4-BE49-F238E27FC236}">
                  <a16:creationId xmlns:a16="http://schemas.microsoft.com/office/drawing/2014/main" id="{3882C273-042D-4ECD-AF0C-185D32BEDF6C}"/>
                </a:ext>
              </a:extLst>
            </p:cNvPr>
            <p:cNvGrpSpPr/>
            <p:nvPr/>
          </p:nvGrpSpPr>
          <p:grpSpPr>
            <a:xfrm>
              <a:off x="8925982" y="0"/>
              <a:ext cx="3262842" cy="6866467"/>
              <a:chOff x="7389607" y="-8467"/>
              <a:chExt cx="3262842" cy="6866467"/>
            </a:xfrm>
          </p:grpSpPr>
          <p:cxnSp>
            <p:nvCxnSpPr>
              <p:cNvPr id="41" name="Straight Connector 18">
                <a:extLst>
                  <a:ext uri="{FF2B5EF4-FFF2-40B4-BE49-F238E27FC236}">
                    <a16:creationId xmlns:a16="http://schemas.microsoft.com/office/drawing/2014/main" id="{67234249-5B75-400E-B4A2-AC1B17825E71}"/>
                  </a:ext>
                </a:extLst>
              </p:cNvPr>
              <p:cNvCxnSpPr/>
              <p:nvPr/>
            </p:nvCxnSpPr>
            <p:spPr>
              <a:xfrm>
                <a:off x="7828286" y="0"/>
                <a:ext cx="1219200" cy="6858000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E4906119-7433-4F37-8253-FA5B9846FAB8}"/>
                  </a:ext>
                </a:extLst>
              </p:cNvPr>
              <p:cNvSpPr/>
              <p:nvPr/>
            </p:nvSpPr>
            <p:spPr>
              <a:xfrm>
                <a:off x="7638750" y="-8467"/>
                <a:ext cx="3007349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3007349" h="6866467">
                    <a:moveTo>
                      <a:pt x="2045532" y="0"/>
                    </a:moveTo>
                    <a:lnTo>
                      <a:pt x="3007349" y="0"/>
                    </a:lnTo>
                    <a:lnTo>
                      <a:pt x="3007349" y="6866467"/>
                    </a:lnTo>
                    <a:lnTo>
                      <a:pt x="0" y="6866467"/>
                    </a:lnTo>
                    <a:lnTo>
                      <a:pt x="2045532" y="0"/>
                    </a:lnTo>
                    <a:close/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4" name="Rectangle 25">
                <a:extLst>
                  <a:ext uri="{FF2B5EF4-FFF2-40B4-BE49-F238E27FC236}">
                    <a16:creationId xmlns:a16="http://schemas.microsoft.com/office/drawing/2014/main" id="{6778BC05-D9D6-4062-BBDE-47B10558B799}"/>
                  </a:ext>
                </a:extLst>
              </p:cNvPr>
              <p:cNvSpPr/>
              <p:nvPr/>
            </p:nvSpPr>
            <p:spPr>
              <a:xfrm>
                <a:off x="8063891" y="-8467"/>
                <a:ext cx="2588558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573311" h="6866467">
                    <a:moveTo>
                      <a:pt x="0" y="0"/>
                    </a:moveTo>
                    <a:lnTo>
                      <a:pt x="2573311" y="0"/>
                    </a:lnTo>
                    <a:lnTo>
                      <a:pt x="2573311" y="6866467"/>
                    </a:lnTo>
                    <a:lnTo>
                      <a:pt x="1202336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5" name="Isosceles Triangle 22">
                <a:extLst>
                  <a:ext uri="{FF2B5EF4-FFF2-40B4-BE49-F238E27FC236}">
                    <a16:creationId xmlns:a16="http://schemas.microsoft.com/office/drawing/2014/main" id="{DAF4F05E-2258-4428-B635-42C78F84DD21}"/>
                  </a:ext>
                </a:extLst>
              </p:cNvPr>
              <p:cNvSpPr/>
              <p:nvPr/>
            </p:nvSpPr>
            <p:spPr>
              <a:xfrm>
                <a:off x="7389607" y="3048000"/>
                <a:ext cx="3259667" cy="3810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6" name="Rectangle 27">
                <a:extLst>
                  <a:ext uri="{FF2B5EF4-FFF2-40B4-BE49-F238E27FC236}">
                    <a16:creationId xmlns:a16="http://schemas.microsoft.com/office/drawing/2014/main" id="{81560C5D-92D9-4107-A521-D607DEA22B25}"/>
                  </a:ext>
                </a:extLst>
              </p:cNvPr>
              <p:cNvSpPr/>
              <p:nvPr/>
            </p:nvSpPr>
            <p:spPr>
              <a:xfrm>
                <a:off x="7791774" y="-8467"/>
                <a:ext cx="2854326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858013" h="6866467">
                    <a:moveTo>
                      <a:pt x="0" y="0"/>
                    </a:moveTo>
                    <a:lnTo>
                      <a:pt x="2858013" y="0"/>
                    </a:lnTo>
                    <a:lnTo>
                      <a:pt x="2858013" y="6866467"/>
                    </a:lnTo>
                    <a:lnTo>
                      <a:pt x="2473942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7" name="Rectangle 29">
                <a:extLst>
                  <a:ext uri="{FF2B5EF4-FFF2-40B4-BE49-F238E27FC236}">
                    <a16:creationId xmlns:a16="http://schemas.microsoft.com/office/drawing/2014/main" id="{478DC094-1A95-4DFD-AD21-E393EAE04427}"/>
                  </a:ext>
                </a:extLst>
              </p:cNvPr>
              <p:cNvSpPr/>
              <p:nvPr/>
            </p:nvSpPr>
            <p:spPr>
              <a:xfrm>
                <a:off x="9396273" y="-8467"/>
                <a:ext cx="1249825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1249825" h="6858000">
                    <a:moveTo>
                      <a:pt x="0" y="0"/>
                    </a:moveTo>
                    <a:lnTo>
                      <a:pt x="1249825" y="0"/>
                    </a:lnTo>
                    <a:lnTo>
                      <a:pt x="1249825" y="6858000"/>
                    </a:lnTo>
                    <a:lnTo>
                      <a:pt x="1109382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8" name="Isosceles Triangle 26">
                <a:extLst>
                  <a:ext uri="{FF2B5EF4-FFF2-40B4-BE49-F238E27FC236}">
                    <a16:creationId xmlns:a16="http://schemas.microsoft.com/office/drawing/2014/main" id="{9A2FD889-4288-420B-9B65-E321673B00BC}"/>
                  </a:ext>
                </a:extLst>
              </p:cNvPr>
              <p:cNvSpPr/>
              <p:nvPr/>
            </p:nvSpPr>
            <p:spPr>
              <a:xfrm>
                <a:off x="8832115" y="3589867"/>
                <a:ext cx="1817159" cy="3268133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6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</p:grpSp>
      </p:grpSp>
      <p:sp>
        <p:nvSpPr>
          <p:cNvPr id="21" name="مربع نص 1">
            <a:extLst>
              <a:ext uri="{FF2B5EF4-FFF2-40B4-BE49-F238E27FC236}">
                <a16:creationId xmlns:a16="http://schemas.microsoft.com/office/drawing/2014/main" id="{50229BFF-7635-4A81-A17B-10786BD2148F}"/>
              </a:ext>
            </a:extLst>
          </p:cNvPr>
          <p:cNvSpPr txBox="1"/>
          <p:nvPr userDrawn="1"/>
        </p:nvSpPr>
        <p:spPr>
          <a:xfrm>
            <a:off x="2787190" y="2510439"/>
            <a:ext cx="7418121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altLang="en-US" sz="36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Thyroid and Parathyroid</a:t>
            </a:r>
          </a:p>
          <a:p>
            <a:pPr algn="ctr"/>
            <a:r>
              <a:rPr lang="en-US" altLang="en-US" sz="36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glands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0AE086-4C7F-4A6D-A3C4-39C474242425}"/>
              </a:ext>
            </a:extLst>
          </p:cNvPr>
          <p:cNvSpPr txBox="1"/>
          <p:nvPr userDrawn="1"/>
        </p:nvSpPr>
        <p:spPr>
          <a:xfrm>
            <a:off x="2848738" y="5031452"/>
            <a:ext cx="7432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3399"/>
                </a:solidFill>
                <a:hlinkClick r:id="rId5"/>
              </a:rPr>
              <a:t>Editing file</a:t>
            </a:r>
            <a:endParaRPr lang="en-US" b="1" dirty="0">
              <a:solidFill>
                <a:srgbClr val="FF3399"/>
              </a:solidFill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B673E89-ECD2-406E-BF35-F8262AA188E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889274" y="5336913"/>
            <a:ext cx="1337045" cy="13437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لعنوان والتسمية ال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قتباس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 ذات اقتبا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صواب أو خط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Arrow Connector 6"/>
          <p:cNvCxnSpPr/>
          <p:nvPr userDrawn="1"/>
        </p:nvCxnSpPr>
        <p:spPr>
          <a:xfrm>
            <a:off x="8319975" y="2182311"/>
            <a:ext cx="6679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مجموعة 11">
            <a:extLst>
              <a:ext uri="{FF2B5EF4-FFF2-40B4-BE49-F238E27FC236}">
                <a16:creationId xmlns:a16="http://schemas.microsoft.com/office/drawing/2014/main" id="{09DF71DF-CAF5-4348-A2DC-E56185232E73}"/>
              </a:ext>
            </a:extLst>
          </p:cNvPr>
          <p:cNvGrpSpPr/>
          <p:nvPr/>
        </p:nvGrpSpPr>
        <p:grpSpPr>
          <a:xfrm rot="10800000">
            <a:off x="0" y="-8467"/>
            <a:ext cx="4769908" cy="6874934"/>
            <a:chOff x="7418916" y="-8467"/>
            <a:chExt cx="4769908" cy="6874934"/>
          </a:xfrm>
        </p:grpSpPr>
        <p:sp>
          <p:nvSpPr>
            <p:cNvPr id="49" name="Rectangle 28">
              <a:extLst>
                <a:ext uri="{FF2B5EF4-FFF2-40B4-BE49-F238E27FC236}">
                  <a16:creationId xmlns:a16="http://schemas.microsoft.com/office/drawing/2014/main" id="{C6EE8B30-E096-4137-B6A3-5893D486E750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grpSp>
          <p:nvGrpSpPr>
            <p:cNvPr id="11" name="مجموعة 10">
              <a:extLst>
                <a:ext uri="{FF2B5EF4-FFF2-40B4-BE49-F238E27FC236}">
                  <a16:creationId xmlns:a16="http://schemas.microsoft.com/office/drawing/2014/main" id="{741A683B-5EE1-4C60-BCEA-CA349832C335}"/>
                </a:ext>
              </a:extLst>
            </p:cNvPr>
            <p:cNvGrpSpPr/>
            <p:nvPr/>
          </p:nvGrpSpPr>
          <p:grpSpPr>
            <a:xfrm>
              <a:off x="7418916" y="0"/>
              <a:ext cx="4769908" cy="6866467"/>
              <a:chOff x="5882541" y="-8467"/>
              <a:chExt cx="4769908" cy="6866467"/>
            </a:xfrm>
          </p:grpSpPr>
          <p:cxnSp>
            <p:nvCxnSpPr>
              <p:cNvPr id="41" name="Straight Connector 18">
                <a:extLst>
                  <a:ext uri="{FF2B5EF4-FFF2-40B4-BE49-F238E27FC236}">
                    <a16:creationId xmlns:a16="http://schemas.microsoft.com/office/drawing/2014/main" id="{7601AD72-F834-4541-A9D0-A761CC1A8E8B}"/>
                  </a:ext>
                </a:extLst>
              </p:cNvPr>
              <p:cNvCxnSpPr/>
              <p:nvPr/>
            </p:nvCxnSpPr>
            <p:spPr>
              <a:xfrm>
                <a:off x="7828286" y="0"/>
                <a:ext cx="1219200" cy="6858000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9">
                <a:extLst>
                  <a:ext uri="{FF2B5EF4-FFF2-40B4-BE49-F238E27FC236}">
                    <a16:creationId xmlns:a16="http://schemas.microsoft.com/office/drawing/2014/main" id="{A759281C-255E-4628-9FEA-49DFBAB6A3D1}"/>
                  </a:ext>
                </a:extLst>
              </p:cNvPr>
              <p:cNvCxnSpPr/>
              <p:nvPr/>
            </p:nvCxnSpPr>
            <p:spPr>
              <a:xfrm flipH="1">
                <a:off x="5882541" y="3681413"/>
                <a:ext cx="4763558" cy="3176587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62C09518-D0EF-43F5-A72E-0AEB9FD89971}"/>
                  </a:ext>
                </a:extLst>
              </p:cNvPr>
              <p:cNvSpPr/>
              <p:nvPr/>
            </p:nvSpPr>
            <p:spPr>
              <a:xfrm>
                <a:off x="7638750" y="-8467"/>
                <a:ext cx="3007349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3007349" h="6866467">
                    <a:moveTo>
                      <a:pt x="2045532" y="0"/>
                    </a:moveTo>
                    <a:lnTo>
                      <a:pt x="3007349" y="0"/>
                    </a:lnTo>
                    <a:lnTo>
                      <a:pt x="3007349" y="6866467"/>
                    </a:lnTo>
                    <a:lnTo>
                      <a:pt x="0" y="6866467"/>
                    </a:lnTo>
                    <a:lnTo>
                      <a:pt x="2045532" y="0"/>
                    </a:lnTo>
                    <a:close/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4" name="Rectangle 25">
                <a:extLst>
                  <a:ext uri="{FF2B5EF4-FFF2-40B4-BE49-F238E27FC236}">
                    <a16:creationId xmlns:a16="http://schemas.microsoft.com/office/drawing/2014/main" id="{478169DC-DC4F-406B-9FD2-B6B64A935F0B}"/>
                  </a:ext>
                </a:extLst>
              </p:cNvPr>
              <p:cNvSpPr/>
              <p:nvPr/>
            </p:nvSpPr>
            <p:spPr>
              <a:xfrm>
                <a:off x="8063891" y="-8467"/>
                <a:ext cx="2588558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573311" h="6866467">
                    <a:moveTo>
                      <a:pt x="0" y="0"/>
                    </a:moveTo>
                    <a:lnTo>
                      <a:pt x="2573311" y="0"/>
                    </a:lnTo>
                    <a:lnTo>
                      <a:pt x="2573311" y="6866467"/>
                    </a:lnTo>
                    <a:lnTo>
                      <a:pt x="1202336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5" name="Isosceles Triangle 22">
                <a:extLst>
                  <a:ext uri="{FF2B5EF4-FFF2-40B4-BE49-F238E27FC236}">
                    <a16:creationId xmlns:a16="http://schemas.microsoft.com/office/drawing/2014/main" id="{2C51BBB3-FE32-46B0-A044-DD6D1EFBB349}"/>
                  </a:ext>
                </a:extLst>
              </p:cNvPr>
              <p:cNvSpPr/>
              <p:nvPr/>
            </p:nvSpPr>
            <p:spPr>
              <a:xfrm>
                <a:off x="7389607" y="3048000"/>
                <a:ext cx="3259667" cy="3810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6" name="Rectangle 27">
                <a:extLst>
                  <a:ext uri="{FF2B5EF4-FFF2-40B4-BE49-F238E27FC236}">
                    <a16:creationId xmlns:a16="http://schemas.microsoft.com/office/drawing/2014/main" id="{88AEF2FE-84C0-4BA7-8364-9906EAE27D81}"/>
                  </a:ext>
                </a:extLst>
              </p:cNvPr>
              <p:cNvSpPr/>
              <p:nvPr/>
            </p:nvSpPr>
            <p:spPr>
              <a:xfrm>
                <a:off x="7791774" y="-8467"/>
                <a:ext cx="2854326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858013" h="6866467">
                    <a:moveTo>
                      <a:pt x="0" y="0"/>
                    </a:moveTo>
                    <a:lnTo>
                      <a:pt x="2858013" y="0"/>
                    </a:lnTo>
                    <a:lnTo>
                      <a:pt x="2858013" y="6866467"/>
                    </a:lnTo>
                    <a:lnTo>
                      <a:pt x="2473942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7" name="Rectangle 29">
                <a:extLst>
                  <a:ext uri="{FF2B5EF4-FFF2-40B4-BE49-F238E27FC236}">
                    <a16:creationId xmlns:a16="http://schemas.microsoft.com/office/drawing/2014/main" id="{00F53C1E-67B6-4167-ADDC-9C51BA8CDE56}"/>
                  </a:ext>
                </a:extLst>
              </p:cNvPr>
              <p:cNvSpPr/>
              <p:nvPr/>
            </p:nvSpPr>
            <p:spPr>
              <a:xfrm>
                <a:off x="9396273" y="-8467"/>
                <a:ext cx="1249825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1249825" h="6858000">
                    <a:moveTo>
                      <a:pt x="0" y="0"/>
                    </a:moveTo>
                    <a:lnTo>
                      <a:pt x="1249825" y="0"/>
                    </a:lnTo>
                    <a:lnTo>
                      <a:pt x="1249825" y="6858000"/>
                    </a:lnTo>
                    <a:lnTo>
                      <a:pt x="1109382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8" name="Isosceles Triangle 26">
                <a:extLst>
                  <a:ext uri="{FF2B5EF4-FFF2-40B4-BE49-F238E27FC236}">
                    <a16:creationId xmlns:a16="http://schemas.microsoft.com/office/drawing/2014/main" id="{ED686E3E-40C5-4CF3-9E8C-4A35C09DC1EC}"/>
                  </a:ext>
                </a:extLst>
              </p:cNvPr>
              <p:cNvSpPr/>
              <p:nvPr/>
            </p:nvSpPr>
            <p:spPr>
              <a:xfrm>
                <a:off x="8832115" y="3589867"/>
                <a:ext cx="1817159" cy="3268133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6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</p:grpSp>
      </p:grpSp>
      <p:pic>
        <p:nvPicPr>
          <p:cNvPr id="17" name="صورة 7">
            <a:extLst>
              <a:ext uri="{FF2B5EF4-FFF2-40B4-BE49-F238E27FC236}">
                <a16:creationId xmlns:a16="http://schemas.microsoft.com/office/drawing/2014/main" id="{9ECBF174-D2AD-48A8-B4B8-648B77B34C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2800" y="5750315"/>
            <a:ext cx="909991" cy="947218"/>
          </a:xfrm>
          <a:prstGeom prst="rect">
            <a:avLst/>
          </a:prstGeom>
        </p:spPr>
      </p:pic>
      <p:sp>
        <p:nvSpPr>
          <p:cNvPr id="19" name="مربع نص 1">
            <a:extLst>
              <a:ext uri="{FF2B5EF4-FFF2-40B4-BE49-F238E27FC236}">
                <a16:creationId xmlns:a16="http://schemas.microsoft.com/office/drawing/2014/main" id="{00DC2B49-3A34-4714-95F4-4365C36D798A}"/>
              </a:ext>
            </a:extLst>
          </p:cNvPr>
          <p:cNvSpPr txBox="1"/>
          <p:nvPr userDrawn="1"/>
        </p:nvSpPr>
        <p:spPr>
          <a:xfrm>
            <a:off x="2624987" y="1306073"/>
            <a:ext cx="8802808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effectLst/>
              </a:rPr>
              <a:t>QUESTIONS:</a:t>
            </a:r>
          </a:p>
          <a:p>
            <a:pPr marL="0" lvl="0" indent="0">
              <a:buFont typeface="Wingdings" panose="05000000000000000000" pitchFamily="2" charset="2"/>
              <a:buNone/>
            </a:pPr>
            <a:endParaRPr lang="en-US" sz="1000" b="1" dirty="0">
              <a:solidFill>
                <a:schemeClr val="accent1">
                  <a:lumMod val="50000"/>
                </a:schemeClr>
              </a:solidFill>
              <a:effectLst/>
            </a:endParaRPr>
          </a:p>
          <a:p>
            <a:endParaRPr lang="en-US" sz="16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1" name="مربع نص 13">
            <a:extLst>
              <a:ext uri="{FF2B5EF4-FFF2-40B4-BE49-F238E27FC236}">
                <a16:creationId xmlns:a16="http://schemas.microsoft.com/office/drawing/2014/main" id="{0A8C1084-3449-4C32-A2C7-A08816FFB261}"/>
              </a:ext>
            </a:extLst>
          </p:cNvPr>
          <p:cNvSpPr txBox="1"/>
          <p:nvPr userDrawn="1"/>
        </p:nvSpPr>
        <p:spPr>
          <a:xfrm>
            <a:off x="-19901" y="6533862"/>
            <a:ext cx="12211901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Histology team 437 | Endocrine block | Lecture two &amp; three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1701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مجموعة 11">
            <a:extLst>
              <a:ext uri="{FF2B5EF4-FFF2-40B4-BE49-F238E27FC236}">
                <a16:creationId xmlns:a16="http://schemas.microsoft.com/office/drawing/2014/main" id="{09DF71DF-CAF5-4348-A2DC-E56185232E73}"/>
              </a:ext>
            </a:extLst>
          </p:cNvPr>
          <p:cNvGrpSpPr/>
          <p:nvPr/>
        </p:nvGrpSpPr>
        <p:grpSpPr>
          <a:xfrm rot="10800000">
            <a:off x="0" y="-8467"/>
            <a:ext cx="4769908" cy="6874934"/>
            <a:chOff x="7418916" y="-8467"/>
            <a:chExt cx="4769908" cy="6874934"/>
          </a:xfrm>
        </p:grpSpPr>
        <p:sp>
          <p:nvSpPr>
            <p:cNvPr id="49" name="Rectangle 28">
              <a:extLst>
                <a:ext uri="{FF2B5EF4-FFF2-40B4-BE49-F238E27FC236}">
                  <a16:creationId xmlns:a16="http://schemas.microsoft.com/office/drawing/2014/main" id="{C6EE8B30-E096-4137-B6A3-5893D486E750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grpSp>
          <p:nvGrpSpPr>
            <p:cNvPr id="11" name="مجموعة 10">
              <a:extLst>
                <a:ext uri="{FF2B5EF4-FFF2-40B4-BE49-F238E27FC236}">
                  <a16:creationId xmlns:a16="http://schemas.microsoft.com/office/drawing/2014/main" id="{741A683B-5EE1-4C60-BCEA-CA349832C335}"/>
                </a:ext>
              </a:extLst>
            </p:cNvPr>
            <p:cNvGrpSpPr/>
            <p:nvPr/>
          </p:nvGrpSpPr>
          <p:grpSpPr>
            <a:xfrm>
              <a:off x="7418916" y="0"/>
              <a:ext cx="4769908" cy="6866467"/>
              <a:chOff x="5882541" y="-8467"/>
              <a:chExt cx="4769908" cy="6866467"/>
            </a:xfrm>
          </p:grpSpPr>
          <p:cxnSp>
            <p:nvCxnSpPr>
              <p:cNvPr id="41" name="Straight Connector 18">
                <a:extLst>
                  <a:ext uri="{FF2B5EF4-FFF2-40B4-BE49-F238E27FC236}">
                    <a16:creationId xmlns:a16="http://schemas.microsoft.com/office/drawing/2014/main" id="{7601AD72-F834-4541-A9D0-A761CC1A8E8B}"/>
                  </a:ext>
                </a:extLst>
              </p:cNvPr>
              <p:cNvCxnSpPr/>
              <p:nvPr/>
            </p:nvCxnSpPr>
            <p:spPr>
              <a:xfrm>
                <a:off x="7828286" y="0"/>
                <a:ext cx="1219200" cy="6858000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9">
                <a:extLst>
                  <a:ext uri="{FF2B5EF4-FFF2-40B4-BE49-F238E27FC236}">
                    <a16:creationId xmlns:a16="http://schemas.microsoft.com/office/drawing/2014/main" id="{A759281C-255E-4628-9FEA-49DFBAB6A3D1}"/>
                  </a:ext>
                </a:extLst>
              </p:cNvPr>
              <p:cNvCxnSpPr/>
              <p:nvPr/>
            </p:nvCxnSpPr>
            <p:spPr>
              <a:xfrm flipH="1">
                <a:off x="5882541" y="3681413"/>
                <a:ext cx="4763558" cy="3176587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62C09518-D0EF-43F5-A72E-0AEB9FD89971}"/>
                  </a:ext>
                </a:extLst>
              </p:cNvPr>
              <p:cNvSpPr/>
              <p:nvPr/>
            </p:nvSpPr>
            <p:spPr>
              <a:xfrm>
                <a:off x="7638750" y="-8467"/>
                <a:ext cx="3007349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3007349" h="6866467">
                    <a:moveTo>
                      <a:pt x="2045532" y="0"/>
                    </a:moveTo>
                    <a:lnTo>
                      <a:pt x="3007349" y="0"/>
                    </a:lnTo>
                    <a:lnTo>
                      <a:pt x="3007349" y="6866467"/>
                    </a:lnTo>
                    <a:lnTo>
                      <a:pt x="0" y="6866467"/>
                    </a:lnTo>
                    <a:lnTo>
                      <a:pt x="2045532" y="0"/>
                    </a:lnTo>
                    <a:close/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4" name="Rectangle 25">
                <a:extLst>
                  <a:ext uri="{FF2B5EF4-FFF2-40B4-BE49-F238E27FC236}">
                    <a16:creationId xmlns:a16="http://schemas.microsoft.com/office/drawing/2014/main" id="{478169DC-DC4F-406B-9FD2-B6B64A935F0B}"/>
                  </a:ext>
                </a:extLst>
              </p:cNvPr>
              <p:cNvSpPr/>
              <p:nvPr/>
            </p:nvSpPr>
            <p:spPr>
              <a:xfrm>
                <a:off x="8063891" y="-8467"/>
                <a:ext cx="2588558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573311" h="6866467">
                    <a:moveTo>
                      <a:pt x="0" y="0"/>
                    </a:moveTo>
                    <a:lnTo>
                      <a:pt x="2573311" y="0"/>
                    </a:lnTo>
                    <a:lnTo>
                      <a:pt x="2573311" y="6866467"/>
                    </a:lnTo>
                    <a:lnTo>
                      <a:pt x="1202336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5" name="Isosceles Triangle 22">
                <a:extLst>
                  <a:ext uri="{FF2B5EF4-FFF2-40B4-BE49-F238E27FC236}">
                    <a16:creationId xmlns:a16="http://schemas.microsoft.com/office/drawing/2014/main" id="{2C51BBB3-FE32-46B0-A044-DD6D1EFBB349}"/>
                  </a:ext>
                </a:extLst>
              </p:cNvPr>
              <p:cNvSpPr/>
              <p:nvPr/>
            </p:nvSpPr>
            <p:spPr>
              <a:xfrm>
                <a:off x="7389607" y="3048000"/>
                <a:ext cx="3259667" cy="3810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6" name="Rectangle 27">
                <a:extLst>
                  <a:ext uri="{FF2B5EF4-FFF2-40B4-BE49-F238E27FC236}">
                    <a16:creationId xmlns:a16="http://schemas.microsoft.com/office/drawing/2014/main" id="{88AEF2FE-84C0-4BA7-8364-9906EAE27D81}"/>
                  </a:ext>
                </a:extLst>
              </p:cNvPr>
              <p:cNvSpPr/>
              <p:nvPr/>
            </p:nvSpPr>
            <p:spPr>
              <a:xfrm>
                <a:off x="7791774" y="-8467"/>
                <a:ext cx="2854326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858013" h="6866467">
                    <a:moveTo>
                      <a:pt x="0" y="0"/>
                    </a:moveTo>
                    <a:lnTo>
                      <a:pt x="2858013" y="0"/>
                    </a:lnTo>
                    <a:lnTo>
                      <a:pt x="2858013" y="6866467"/>
                    </a:lnTo>
                    <a:lnTo>
                      <a:pt x="2473942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7" name="Rectangle 29">
                <a:extLst>
                  <a:ext uri="{FF2B5EF4-FFF2-40B4-BE49-F238E27FC236}">
                    <a16:creationId xmlns:a16="http://schemas.microsoft.com/office/drawing/2014/main" id="{00F53C1E-67B6-4167-ADDC-9C51BA8CDE56}"/>
                  </a:ext>
                </a:extLst>
              </p:cNvPr>
              <p:cNvSpPr/>
              <p:nvPr/>
            </p:nvSpPr>
            <p:spPr>
              <a:xfrm>
                <a:off x="9396273" y="-8467"/>
                <a:ext cx="1249825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1249825" h="6858000">
                    <a:moveTo>
                      <a:pt x="0" y="0"/>
                    </a:moveTo>
                    <a:lnTo>
                      <a:pt x="1249825" y="0"/>
                    </a:lnTo>
                    <a:lnTo>
                      <a:pt x="1249825" y="6858000"/>
                    </a:lnTo>
                    <a:lnTo>
                      <a:pt x="1109382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8" name="Isosceles Triangle 26">
                <a:extLst>
                  <a:ext uri="{FF2B5EF4-FFF2-40B4-BE49-F238E27FC236}">
                    <a16:creationId xmlns:a16="http://schemas.microsoft.com/office/drawing/2014/main" id="{ED686E3E-40C5-4CF3-9E8C-4A35C09DC1EC}"/>
                  </a:ext>
                </a:extLst>
              </p:cNvPr>
              <p:cNvSpPr/>
              <p:nvPr/>
            </p:nvSpPr>
            <p:spPr>
              <a:xfrm>
                <a:off x="8832115" y="3589867"/>
                <a:ext cx="1817159" cy="3268133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6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</p:grpSp>
      </p:grpSp>
      <p:pic>
        <p:nvPicPr>
          <p:cNvPr id="17" name="صورة 7">
            <a:extLst>
              <a:ext uri="{FF2B5EF4-FFF2-40B4-BE49-F238E27FC236}">
                <a16:creationId xmlns:a16="http://schemas.microsoft.com/office/drawing/2014/main" id="{9ECBF174-D2AD-48A8-B4B8-648B77B34C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2800" y="5750315"/>
            <a:ext cx="909991" cy="947218"/>
          </a:xfrm>
          <a:prstGeom prst="rect">
            <a:avLst/>
          </a:prstGeom>
        </p:spPr>
      </p:pic>
      <p:sp>
        <p:nvSpPr>
          <p:cNvPr id="18" name="مربع نص 13">
            <a:extLst>
              <a:ext uri="{FF2B5EF4-FFF2-40B4-BE49-F238E27FC236}">
                <a16:creationId xmlns:a16="http://schemas.microsoft.com/office/drawing/2014/main" id="{6483784B-3BFA-4FE0-A27F-F73CAE4A79EC}"/>
              </a:ext>
            </a:extLst>
          </p:cNvPr>
          <p:cNvSpPr txBox="1"/>
          <p:nvPr userDrawn="1"/>
        </p:nvSpPr>
        <p:spPr>
          <a:xfrm>
            <a:off x="-19901" y="6533862"/>
            <a:ext cx="12211901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Histology team 437 | Endocrine block | Lecture two &amp; three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36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مجموعة 11">
            <a:extLst>
              <a:ext uri="{FF2B5EF4-FFF2-40B4-BE49-F238E27FC236}">
                <a16:creationId xmlns:a16="http://schemas.microsoft.com/office/drawing/2014/main" id="{09DF71DF-CAF5-4348-A2DC-E56185232E73}"/>
              </a:ext>
            </a:extLst>
          </p:cNvPr>
          <p:cNvGrpSpPr/>
          <p:nvPr/>
        </p:nvGrpSpPr>
        <p:grpSpPr>
          <a:xfrm rot="10800000">
            <a:off x="0" y="-8467"/>
            <a:ext cx="4769908" cy="6874934"/>
            <a:chOff x="7418916" y="-8467"/>
            <a:chExt cx="4769908" cy="6874934"/>
          </a:xfrm>
        </p:grpSpPr>
        <p:sp>
          <p:nvSpPr>
            <p:cNvPr id="49" name="Rectangle 28">
              <a:extLst>
                <a:ext uri="{FF2B5EF4-FFF2-40B4-BE49-F238E27FC236}">
                  <a16:creationId xmlns:a16="http://schemas.microsoft.com/office/drawing/2014/main" id="{C6EE8B30-E096-4137-B6A3-5893D486E750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grpSp>
          <p:nvGrpSpPr>
            <p:cNvPr id="11" name="مجموعة 10">
              <a:extLst>
                <a:ext uri="{FF2B5EF4-FFF2-40B4-BE49-F238E27FC236}">
                  <a16:creationId xmlns:a16="http://schemas.microsoft.com/office/drawing/2014/main" id="{741A683B-5EE1-4C60-BCEA-CA349832C335}"/>
                </a:ext>
              </a:extLst>
            </p:cNvPr>
            <p:cNvGrpSpPr/>
            <p:nvPr/>
          </p:nvGrpSpPr>
          <p:grpSpPr>
            <a:xfrm>
              <a:off x="7418916" y="0"/>
              <a:ext cx="4769908" cy="6866467"/>
              <a:chOff x="5882541" y="-8467"/>
              <a:chExt cx="4769908" cy="6866467"/>
            </a:xfrm>
          </p:grpSpPr>
          <p:cxnSp>
            <p:nvCxnSpPr>
              <p:cNvPr id="41" name="Straight Connector 18">
                <a:extLst>
                  <a:ext uri="{FF2B5EF4-FFF2-40B4-BE49-F238E27FC236}">
                    <a16:creationId xmlns:a16="http://schemas.microsoft.com/office/drawing/2014/main" id="{7601AD72-F834-4541-A9D0-A761CC1A8E8B}"/>
                  </a:ext>
                </a:extLst>
              </p:cNvPr>
              <p:cNvCxnSpPr/>
              <p:nvPr/>
            </p:nvCxnSpPr>
            <p:spPr>
              <a:xfrm>
                <a:off x="7828286" y="0"/>
                <a:ext cx="1219200" cy="6858000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9">
                <a:extLst>
                  <a:ext uri="{FF2B5EF4-FFF2-40B4-BE49-F238E27FC236}">
                    <a16:creationId xmlns:a16="http://schemas.microsoft.com/office/drawing/2014/main" id="{A759281C-255E-4628-9FEA-49DFBAB6A3D1}"/>
                  </a:ext>
                </a:extLst>
              </p:cNvPr>
              <p:cNvCxnSpPr/>
              <p:nvPr/>
            </p:nvCxnSpPr>
            <p:spPr>
              <a:xfrm flipH="1">
                <a:off x="5882541" y="3681413"/>
                <a:ext cx="4763558" cy="3176587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62C09518-D0EF-43F5-A72E-0AEB9FD89971}"/>
                  </a:ext>
                </a:extLst>
              </p:cNvPr>
              <p:cNvSpPr/>
              <p:nvPr/>
            </p:nvSpPr>
            <p:spPr>
              <a:xfrm>
                <a:off x="7638750" y="-8467"/>
                <a:ext cx="3007349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3007349" h="6866467">
                    <a:moveTo>
                      <a:pt x="2045532" y="0"/>
                    </a:moveTo>
                    <a:lnTo>
                      <a:pt x="3007349" y="0"/>
                    </a:lnTo>
                    <a:lnTo>
                      <a:pt x="3007349" y="6866467"/>
                    </a:lnTo>
                    <a:lnTo>
                      <a:pt x="0" y="6866467"/>
                    </a:lnTo>
                    <a:lnTo>
                      <a:pt x="2045532" y="0"/>
                    </a:lnTo>
                    <a:close/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4" name="Rectangle 25">
                <a:extLst>
                  <a:ext uri="{FF2B5EF4-FFF2-40B4-BE49-F238E27FC236}">
                    <a16:creationId xmlns:a16="http://schemas.microsoft.com/office/drawing/2014/main" id="{478169DC-DC4F-406B-9FD2-B6B64A935F0B}"/>
                  </a:ext>
                </a:extLst>
              </p:cNvPr>
              <p:cNvSpPr/>
              <p:nvPr/>
            </p:nvSpPr>
            <p:spPr>
              <a:xfrm>
                <a:off x="8063891" y="-8467"/>
                <a:ext cx="2588558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573311" h="6866467">
                    <a:moveTo>
                      <a:pt x="0" y="0"/>
                    </a:moveTo>
                    <a:lnTo>
                      <a:pt x="2573311" y="0"/>
                    </a:lnTo>
                    <a:lnTo>
                      <a:pt x="2573311" y="6866467"/>
                    </a:lnTo>
                    <a:lnTo>
                      <a:pt x="1202336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5" name="Isosceles Triangle 22">
                <a:extLst>
                  <a:ext uri="{FF2B5EF4-FFF2-40B4-BE49-F238E27FC236}">
                    <a16:creationId xmlns:a16="http://schemas.microsoft.com/office/drawing/2014/main" id="{2C51BBB3-FE32-46B0-A044-DD6D1EFBB349}"/>
                  </a:ext>
                </a:extLst>
              </p:cNvPr>
              <p:cNvSpPr/>
              <p:nvPr/>
            </p:nvSpPr>
            <p:spPr>
              <a:xfrm>
                <a:off x="7389607" y="3048000"/>
                <a:ext cx="3259667" cy="3810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6" name="Rectangle 27">
                <a:extLst>
                  <a:ext uri="{FF2B5EF4-FFF2-40B4-BE49-F238E27FC236}">
                    <a16:creationId xmlns:a16="http://schemas.microsoft.com/office/drawing/2014/main" id="{88AEF2FE-84C0-4BA7-8364-9906EAE27D81}"/>
                  </a:ext>
                </a:extLst>
              </p:cNvPr>
              <p:cNvSpPr/>
              <p:nvPr/>
            </p:nvSpPr>
            <p:spPr>
              <a:xfrm>
                <a:off x="7791774" y="-8467"/>
                <a:ext cx="2854326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858013" h="6866467">
                    <a:moveTo>
                      <a:pt x="0" y="0"/>
                    </a:moveTo>
                    <a:lnTo>
                      <a:pt x="2858013" y="0"/>
                    </a:lnTo>
                    <a:lnTo>
                      <a:pt x="2858013" y="6866467"/>
                    </a:lnTo>
                    <a:lnTo>
                      <a:pt x="2473942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7" name="Rectangle 29">
                <a:extLst>
                  <a:ext uri="{FF2B5EF4-FFF2-40B4-BE49-F238E27FC236}">
                    <a16:creationId xmlns:a16="http://schemas.microsoft.com/office/drawing/2014/main" id="{00F53C1E-67B6-4167-ADDC-9C51BA8CDE56}"/>
                  </a:ext>
                </a:extLst>
              </p:cNvPr>
              <p:cNvSpPr/>
              <p:nvPr/>
            </p:nvSpPr>
            <p:spPr>
              <a:xfrm>
                <a:off x="9396273" y="-8467"/>
                <a:ext cx="1249825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1249825" h="6858000">
                    <a:moveTo>
                      <a:pt x="0" y="0"/>
                    </a:moveTo>
                    <a:lnTo>
                      <a:pt x="1249825" y="0"/>
                    </a:lnTo>
                    <a:lnTo>
                      <a:pt x="1249825" y="6858000"/>
                    </a:lnTo>
                    <a:lnTo>
                      <a:pt x="1109382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8" name="Isosceles Triangle 26">
                <a:extLst>
                  <a:ext uri="{FF2B5EF4-FFF2-40B4-BE49-F238E27FC236}">
                    <a16:creationId xmlns:a16="http://schemas.microsoft.com/office/drawing/2014/main" id="{ED686E3E-40C5-4CF3-9E8C-4A35C09DC1EC}"/>
                  </a:ext>
                </a:extLst>
              </p:cNvPr>
              <p:cNvSpPr/>
              <p:nvPr/>
            </p:nvSpPr>
            <p:spPr>
              <a:xfrm>
                <a:off x="8832115" y="3589867"/>
                <a:ext cx="1817159" cy="3268133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6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</p:grpSp>
      </p:grpSp>
      <p:sp>
        <p:nvSpPr>
          <p:cNvPr id="2" name="مربع نص 1">
            <a:extLst>
              <a:ext uri="{FF2B5EF4-FFF2-40B4-BE49-F238E27FC236}">
                <a16:creationId xmlns:a16="http://schemas.microsoft.com/office/drawing/2014/main" id="{EE788BBF-9285-4963-869C-B726D3788FF4}"/>
              </a:ext>
            </a:extLst>
          </p:cNvPr>
          <p:cNvSpPr txBox="1"/>
          <p:nvPr userDrawn="1"/>
        </p:nvSpPr>
        <p:spPr>
          <a:xfrm>
            <a:off x="2824163" y="1828800"/>
            <a:ext cx="7996237" cy="31393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effectLst/>
              </a:rPr>
              <a:t>OBJECTIVES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342900" indent="-342900" algn="l" rtl="0">
              <a:buFont typeface="Courier New" panose="02070309020205020404" pitchFamily="49" charset="0"/>
              <a:buChar char="o"/>
              <a:defRPr/>
            </a:pPr>
            <a:r>
              <a:rPr lang="en-US" sz="2200" b="1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Describe</a:t>
            </a:r>
            <a:r>
              <a:rPr lang="en-US" sz="2200" b="0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 the </a:t>
            </a:r>
            <a:r>
              <a:rPr lang="en-US" sz="2200" b="1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histological structure</a:t>
            </a:r>
            <a:r>
              <a:rPr lang="en-US" sz="2200" b="0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 of </a:t>
            </a:r>
            <a:r>
              <a:rPr lang="en-US" sz="2200" b="1" u="sng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THYROID GLAND</a:t>
            </a:r>
          </a:p>
          <a:p>
            <a:pPr marL="342900" indent="-342900" algn="l" rtl="0">
              <a:buFont typeface="Courier New" panose="02070309020205020404" pitchFamily="49" charset="0"/>
              <a:buChar char="o"/>
              <a:defRPr/>
            </a:pPr>
            <a:r>
              <a:rPr lang="en-US" sz="2200" b="1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Identify</a:t>
            </a:r>
            <a:r>
              <a:rPr lang="en-US" sz="2200" b="0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 and </a:t>
            </a:r>
            <a:r>
              <a:rPr lang="en-US" sz="2200" b="1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correlate</a:t>
            </a:r>
            <a:r>
              <a:rPr lang="en-US" sz="2200" b="0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 between the different </a:t>
            </a:r>
            <a:r>
              <a:rPr lang="en-US" sz="2200" b="1" u="sng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ENDOCRINE CELLS</a:t>
            </a:r>
            <a:r>
              <a:rPr lang="en-US" sz="2200" b="0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 in </a:t>
            </a:r>
            <a:r>
              <a:rPr lang="en-US" sz="2200" b="1" u="sng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THYROID GLAND</a:t>
            </a:r>
            <a:r>
              <a:rPr lang="en-US" sz="2200" b="1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200" b="0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and </a:t>
            </a:r>
            <a:r>
              <a:rPr lang="en-US" sz="2200" b="1" u="sng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THEIR FUNCTIONS</a:t>
            </a:r>
          </a:p>
          <a:p>
            <a:pPr marL="342900" indent="-342900" algn="l" rtl="0">
              <a:buFont typeface="Courier New" panose="02070309020205020404" pitchFamily="49" charset="0"/>
              <a:buChar char="o"/>
              <a:defRPr/>
            </a:pPr>
            <a:endParaRPr lang="en-US" sz="2200" b="1" i="0" u="sng" kern="1200" dirty="0">
              <a:solidFill>
                <a:schemeClr val="tx1"/>
              </a:solidFill>
              <a:latin typeface="+mj-lt"/>
              <a:ea typeface="+mn-ea"/>
              <a:cs typeface="Times New Roman" pitchFamily="18" charset="0"/>
            </a:endParaRPr>
          </a:p>
          <a:p>
            <a:pPr marL="342900" indent="-342900" algn="l" rtl="0">
              <a:buFont typeface="Courier New" panose="02070309020205020404" pitchFamily="49" charset="0"/>
              <a:buChar char="o"/>
              <a:defRPr/>
            </a:pPr>
            <a:r>
              <a:rPr lang="en-US" sz="2200" b="0" u="none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The </a:t>
            </a:r>
            <a:r>
              <a:rPr lang="en-US" sz="2200" b="1" u="none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microscopic structure</a:t>
            </a:r>
            <a:r>
              <a:rPr lang="en-US" sz="2200" b="0" u="none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 of the </a:t>
            </a:r>
            <a:r>
              <a:rPr lang="en-US" sz="2200" b="1" u="sng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PARATHYROID GLAND</a:t>
            </a:r>
          </a:p>
          <a:p>
            <a:pPr marL="342900" indent="-342900" algn="l" rtl="0">
              <a:buFont typeface="Courier New" panose="02070309020205020404" pitchFamily="49" charset="0"/>
              <a:buChar char="o"/>
              <a:defRPr/>
            </a:pPr>
            <a:r>
              <a:rPr lang="en-US" sz="2200" b="0" u="none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The </a:t>
            </a:r>
            <a:r>
              <a:rPr lang="en-US" sz="2200" b="1" u="none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functional structure </a:t>
            </a:r>
            <a:r>
              <a:rPr lang="en-US" sz="2200" b="0" u="none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of the </a:t>
            </a:r>
            <a:r>
              <a:rPr lang="en-US" sz="2200" b="1" u="sng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PARATHYROID CELLS</a:t>
            </a:r>
          </a:p>
          <a:p>
            <a:pPr marL="0" indent="0" algn="l" rtl="0">
              <a:buFont typeface="Courier New" panose="02070309020205020404" pitchFamily="49" charset="0"/>
              <a:buNone/>
              <a:defRPr/>
            </a:pPr>
            <a:endParaRPr lang="en-US" sz="2200" b="1" i="0" u="sng" kern="1200" dirty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endParaRPr>
          </a:p>
        </p:txBody>
      </p:sp>
      <p:pic>
        <p:nvPicPr>
          <p:cNvPr id="16" name="صورة 7">
            <a:extLst>
              <a:ext uri="{FF2B5EF4-FFF2-40B4-BE49-F238E27FC236}">
                <a16:creationId xmlns:a16="http://schemas.microsoft.com/office/drawing/2014/main" id="{9ECBF174-D2AD-48A8-B4B8-648B77B34C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2800" y="5750315"/>
            <a:ext cx="909991" cy="947218"/>
          </a:xfrm>
          <a:prstGeom prst="rect">
            <a:avLst/>
          </a:prstGeom>
        </p:spPr>
      </p:pic>
      <p:sp>
        <p:nvSpPr>
          <p:cNvPr id="17" name="مربع نص 13">
            <a:extLst>
              <a:ext uri="{FF2B5EF4-FFF2-40B4-BE49-F238E27FC236}">
                <a16:creationId xmlns:a16="http://schemas.microsoft.com/office/drawing/2014/main" id="{DE03192C-87E3-4790-ACED-DF06FBC65B21}"/>
              </a:ext>
            </a:extLst>
          </p:cNvPr>
          <p:cNvSpPr txBox="1"/>
          <p:nvPr userDrawn="1"/>
        </p:nvSpPr>
        <p:spPr>
          <a:xfrm>
            <a:off x="-19901" y="6533862"/>
            <a:ext cx="12211901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Histology team 437 | Endocrine block | Lecture two &amp; three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4928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مجموعة 11">
            <a:extLst>
              <a:ext uri="{FF2B5EF4-FFF2-40B4-BE49-F238E27FC236}">
                <a16:creationId xmlns:a16="http://schemas.microsoft.com/office/drawing/2014/main" id="{09DF71DF-CAF5-4348-A2DC-E56185232E73}"/>
              </a:ext>
            </a:extLst>
          </p:cNvPr>
          <p:cNvGrpSpPr/>
          <p:nvPr/>
        </p:nvGrpSpPr>
        <p:grpSpPr>
          <a:xfrm rot="10800000">
            <a:off x="0" y="-8467"/>
            <a:ext cx="4769908" cy="6874934"/>
            <a:chOff x="7418916" y="-8467"/>
            <a:chExt cx="4769908" cy="6874934"/>
          </a:xfrm>
        </p:grpSpPr>
        <p:sp>
          <p:nvSpPr>
            <p:cNvPr id="49" name="Rectangle 28">
              <a:extLst>
                <a:ext uri="{FF2B5EF4-FFF2-40B4-BE49-F238E27FC236}">
                  <a16:creationId xmlns:a16="http://schemas.microsoft.com/office/drawing/2014/main" id="{C6EE8B30-E096-4137-B6A3-5893D486E750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grpSp>
          <p:nvGrpSpPr>
            <p:cNvPr id="11" name="مجموعة 10">
              <a:extLst>
                <a:ext uri="{FF2B5EF4-FFF2-40B4-BE49-F238E27FC236}">
                  <a16:creationId xmlns:a16="http://schemas.microsoft.com/office/drawing/2014/main" id="{741A683B-5EE1-4C60-BCEA-CA349832C335}"/>
                </a:ext>
              </a:extLst>
            </p:cNvPr>
            <p:cNvGrpSpPr/>
            <p:nvPr/>
          </p:nvGrpSpPr>
          <p:grpSpPr>
            <a:xfrm>
              <a:off x="7418916" y="0"/>
              <a:ext cx="4769908" cy="6866467"/>
              <a:chOff x="5882541" y="-8467"/>
              <a:chExt cx="4769908" cy="6866467"/>
            </a:xfrm>
          </p:grpSpPr>
          <p:cxnSp>
            <p:nvCxnSpPr>
              <p:cNvPr id="41" name="Straight Connector 18">
                <a:extLst>
                  <a:ext uri="{FF2B5EF4-FFF2-40B4-BE49-F238E27FC236}">
                    <a16:creationId xmlns:a16="http://schemas.microsoft.com/office/drawing/2014/main" id="{7601AD72-F834-4541-A9D0-A761CC1A8E8B}"/>
                  </a:ext>
                </a:extLst>
              </p:cNvPr>
              <p:cNvCxnSpPr/>
              <p:nvPr/>
            </p:nvCxnSpPr>
            <p:spPr>
              <a:xfrm>
                <a:off x="7828286" y="0"/>
                <a:ext cx="1219200" cy="6858000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9">
                <a:extLst>
                  <a:ext uri="{FF2B5EF4-FFF2-40B4-BE49-F238E27FC236}">
                    <a16:creationId xmlns:a16="http://schemas.microsoft.com/office/drawing/2014/main" id="{A759281C-255E-4628-9FEA-49DFBAB6A3D1}"/>
                  </a:ext>
                </a:extLst>
              </p:cNvPr>
              <p:cNvCxnSpPr/>
              <p:nvPr/>
            </p:nvCxnSpPr>
            <p:spPr>
              <a:xfrm flipH="1">
                <a:off x="5882541" y="3681413"/>
                <a:ext cx="4763558" cy="3176587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62C09518-D0EF-43F5-A72E-0AEB9FD89971}"/>
                  </a:ext>
                </a:extLst>
              </p:cNvPr>
              <p:cNvSpPr/>
              <p:nvPr/>
            </p:nvSpPr>
            <p:spPr>
              <a:xfrm>
                <a:off x="7638750" y="-8467"/>
                <a:ext cx="3007349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3007349" h="6866467">
                    <a:moveTo>
                      <a:pt x="2045532" y="0"/>
                    </a:moveTo>
                    <a:lnTo>
                      <a:pt x="3007349" y="0"/>
                    </a:lnTo>
                    <a:lnTo>
                      <a:pt x="3007349" y="6866467"/>
                    </a:lnTo>
                    <a:lnTo>
                      <a:pt x="0" y="6866467"/>
                    </a:lnTo>
                    <a:lnTo>
                      <a:pt x="2045532" y="0"/>
                    </a:lnTo>
                    <a:close/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4" name="Rectangle 25">
                <a:extLst>
                  <a:ext uri="{FF2B5EF4-FFF2-40B4-BE49-F238E27FC236}">
                    <a16:creationId xmlns:a16="http://schemas.microsoft.com/office/drawing/2014/main" id="{478169DC-DC4F-406B-9FD2-B6B64A935F0B}"/>
                  </a:ext>
                </a:extLst>
              </p:cNvPr>
              <p:cNvSpPr/>
              <p:nvPr/>
            </p:nvSpPr>
            <p:spPr>
              <a:xfrm>
                <a:off x="8063891" y="-8467"/>
                <a:ext cx="2588558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573311" h="6866467">
                    <a:moveTo>
                      <a:pt x="0" y="0"/>
                    </a:moveTo>
                    <a:lnTo>
                      <a:pt x="2573311" y="0"/>
                    </a:lnTo>
                    <a:lnTo>
                      <a:pt x="2573311" y="6866467"/>
                    </a:lnTo>
                    <a:lnTo>
                      <a:pt x="1202336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5" name="Isosceles Triangle 22">
                <a:extLst>
                  <a:ext uri="{FF2B5EF4-FFF2-40B4-BE49-F238E27FC236}">
                    <a16:creationId xmlns:a16="http://schemas.microsoft.com/office/drawing/2014/main" id="{2C51BBB3-FE32-46B0-A044-DD6D1EFBB349}"/>
                  </a:ext>
                </a:extLst>
              </p:cNvPr>
              <p:cNvSpPr/>
              <p:nvPr/>
            </p:nvSpPr>
            <p:spPr>
              <a:xfrm>
                <a:off x="7389607" y="3048000"/>
                <a:ext cx="3259667" cy="3810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6" name="Rectangle 27">
                <a:extLst>
                  <a:ext uri="{FF2B5EF4-FFF2-40B4-BE49-F238E27FC236}">
                    <a16:creationId xmlns:a16="http://schemas.microsoft.com/office/drawing/2014/main" id="{88AEF2FE-84C0-4BA7-8364-9906EAE27D81}"/>
                  </a:ext>
                </a:extLst>
              </p:cNvPr>
              <p:cNvSpPr/>
              <p:nvPr/>
            </p:nvSpPr>
            <p:spPr>
              <a:xfrm>
                <a:off x="7791774" y="-8467"/>
                <a:ext cx="2854326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858013" h="6866467">
                    <a:moveTo>
                      <a:pt x="0" y="0"/>
                    </a:moveTo>
                    <a:lnTo>
                      <a:pt x="2858013" y="0"/>
                    </a:lnTo>
                    <a:lnTo>
                      <a:pt x="2858013" y="6866467"/>
                    </a:lnTo>
                    <a:lnTo>
                      <a:pt x="2473942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7" name="Rectangle 29">
                <a:extLst>
                  <a:ext uri="{FF2B5EF4-FFF2-40B4-BE49-F238E27FC236}">
                    <a16:creationId xmlns:a16="http://schemas.microsoft.com/office/drawing/2014/main" id="{00F53C1E-67B6-4167-ADDC-9C51BA8CDE56}"/>
                  </a:ext>
                </a:extLst>
              </p:cNvPr>
              <p:cNvSpPr/>
              <p:nvPr/>
            </p:nvSpPr>
            <p:spPr>
              <a:xfrm>
                <a:off x="9396273" y="-8467"/>
                <a:ext cx="1249825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1249825" h="6858000">
                    <a:moveTo>
                      <a:pt x="0" y="0"/>
                    </a:moveTo>
                    <a:lnTo>
                      <a:pt x="1249825" y="0"/>
                    </a:lnTo>
                    <a:lnTo>
                      <a:pt x="1249825" y="6858000"/>
                    </a:lnTo>
                    <a:lnTo>
                      <a:pt x="1109382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8" name="Isosceles Triangle 26">
                <a:extLst>
                  <a:ext uri="{FF2B5EF4-FFF2-40B4-BE49-F238E27FC236}">
                    <a16:creationId xmlns:a16="http://schemas.microsoft.com/office/drawing/2014/main" id="{ED686E3E-40C5-4CF3-9E8C-4A35C09DC1EC}"/>
                  </a:ext>
                </a:extLst>
              </p:cNvPr>
              <p:cNvSpPr/>
              <p:nvPr/>
            </p:nvSpPr>
            <p:spPr>
              <a:xfrm>
                <a:off x="8832115" y="3589867"/>
                <a:ext cx="1817159" cy="3268133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6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</p:grpSp>
      </p:grpSp>
      <p:sp>
        <p:nvSpPr>
          <p:cNvPr id="21" name="مستطيل 19">
            <a:extLst>
              <a:ext uri="{FF2B5EF4-FFF2-40B4-BE49-F238E27FC236}">
                <a16:creationId xmlns:a16="http://schemas.microsoft.com/office/drawing/2014/main" id="{588468F8-19EE-4373-B390-24F91066FACB}"/>
              </a:ext>
            </a:extLst>
          </p:cNvPr>
          <p:cNvSpPr/>
          <p:nvPr userDrawn="1"/>
        </p:nvSpPr>
        <p:spPr>
          <a:xfrm>
            <a:off x="2848738" y="2133600"/>
            <a:ext cx="7418121" cy="3209157"/>
          </a:xfrm>
          <a:prstGeom prst="rect">
            <a:avLst/>
          </a:prstGeom>
          <a:noFill/>
          <a:ln>
            <a:prstDash val="lgDashDot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r>
              <a:rPr lang="en-GB" sz="1800" b="1" i="0" dirty="0">
                <a:solidFill>
                  <a:schemeClr val="accent2">
                    <a:lumMod val="75000"/>
                  </a:schemeClr>
                </a:solidFill>
                <a:effectLst/>
                <a:latin typeface="+mn-lt"/>
              </a:rPr>
              <a:t>Team members :</a:t>
            </a: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1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r>
              <a:rPr lang="en-GB" sz="1800" b="1" i="0" dirty="0">
                <a:solidFill>
                  <a:schemeClr val="accent2">
                    <a:lumMod val="75000"/>
                  </a:schemeClr>
                </a:solidFill>
                <a:effectLst/>
                <a:latin typeface="+mn-lt"/>
              </a:rPr>
              <a:t>Team leaders : </a:t>
            </a:r>
          </a:p>
          <a:p>
            <a:pPr algn="ctr"/>
            <a:r>
              <a:rPr lang="en-GB" sz="1600" b="0" i="0" dirty="0">
                <a:effectLst/>
                <a:latin typeface="+mn-lt"/>
              </a:rPr>
              <a:t>Khalid Fayez Alshehri</a:t>
            </a:r>
          </a:p>
          <a:p>
            <a:pPr algn="ctr"/>
            <a:r>
              <a:rPr lang="en-GB" sz="1600" b="0" i="0" dirty="0">
                <a:effectLst/>
                <a:latin typeface="+mn-lt"/>
              </a:rPr>
              <a:t>Marwah Alkhalil</a:t>
            </a:r>
          </a:p>
          <a:p>
            <a:pPr algn="ctr"/>
            <a:endParaRPr lang="en-GB" sz="1600" b="0" i="0" dirty="0">
              <a:effectLst/>
              <a:latin typeface="+mn-lt"/>
            </a:endParaRPr>
          </a:p>
          <a:p>
            <a:pPr algn="l">
              <a:lnSpc>
                <a:spcPct val="150000"/>
              </a:lnSpc>
            </a:pPr>
            <a:r>
              <a:rPr lang="en-GB" sz="1600" b="0" i="0" dirty="0">
                <a:effectLst/>
                <a:latin typeface="+mn-lt"/>
              </a:rPr>
              <a:t>         </a:t>
            </a:r>
            <a:r>
              <a:rPr lang="en-GB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Twitter.com</a:t>
            </a:r>
            <a:r>
              <a:rPr lang="ar-SA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/</a:t>
            </a:r>
            <a:r>
              <a:rPr lang="en-US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Histology437</a:t>
            </a:r>
          </a:p>
          <a:p>
            <a:pPr algn="l">
              <a:lnSpc>
                <a:spcPct val="150000"/>
              </a:lnSpc>
            </a:pPr>
            <a:r>
              <a:rPr lang="en-GB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         </a:t>
            </a:r>
            <a:r>
              <a:rPr lang="en-US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HistologyTeam437@gmail.com</a:t>
            </a:r>
            <a:endParaRPr lang="en-GB" sz="1600" b="0" i="0" dirty="0">
              <a:solidFill>
                <a:schemeClr val="bg1">
                  <a:lumMod val="50000"/>
                </a:schemeClr>
              </a:solidFill>
              <a:effectLst/>
              <a:latin typeface="+mn-lt"/>
            </a:endParaRPr>
          </a:p>
          <a:p>
            <a:pPr algn="ctr">
              <a:lnSpc>
                <a:spcPct val="150000"/>
              </a:lnSpc>
            </a:pPr>
            <a:endParaRPr lang="en-GB" sz="1600" b="0" i="0" dirty="0">
              <a:effectLst/>
              <a:latin typeface="+mn-lt"/>
            </a:endParaRPr>
          </a:p>
          <a:p>
            <a:pPr algn="ctr"/>
            <a:endParaRPr lang="en-GB" sz="1600" b="0" i="0" dirty="0">
              <a:effectLst/>
              <a:latin typeface="+mn-lt"/>
            </a:endParaRPr>
          </a:p>
          <a:p>
            <a:pPr algn="ctr"/>
            <a:endParaRPr lang="en-GB" sz="1600" b="0" i="0" dirty="0">
              <a:effectLst/>
              <a:latin typeface="+mn-lt"/>
            </a:endParaRPr>
          </a:p>
        </p:txBody>
      </p:sp>
      <p:sp>
        <p:nvSpPr>
          <p:cNvPr id="22" name="مربع نص 2">
            <a:extLst>
              <a:ext uri="{FF2B5EF4-FFF2-40B4-BE49-F238E27FC236}">
                <a16:creationId xmlns:a16="http://schemas.microsoft.com/office/drawing/2014/main" id="{7C2731A3-4A10-4C10-AC20-F3CE36FF5EA1}"/>
              </a:ext>
            </a:extLst>
          </p:cNvPr>
          <p:cNvSpPr txBox="1"/>
          <p:nvPr userDrawn="1"/>
        </p:nvSpPr>
        <p:spPr>
          <a:xfrm>
            <a:off x="2838160" y="2553207"/>
            <a:ext cx="7442695" cy="1569660"/>
          </a:xfrm>
          <a:prstGeom prst="rect">
            <a:avLst/>
          </a:prstGeom>
          <a:noFill/>
        </p:spPr>
        <p:txBody>
          <a:bodyPr wrap="square" numCol="2" rtlCol="1">
            <a:spAutoFit/>
          </a:bodyPr>
          <a:lstStyle/>
          <a:p>
            <a:pPr algn="ctr"/>
            <a:r>
              <a:rPr lang="en-GB" sz="1600" dirty="0">
                <a:latin typeface="+mn-lt"/>
              </a:rPr>
              <a:t>Fahad Alnuhabi </a:t>
            </a:r>
          </a:p>
          <a:p>
            <a:pPr algn="ctr"/>
            <a:r>
              <a:rPr lang="en-GB" sz="1600" dirty="0">
                <a:latin typeface="+mn-lt"/>
              </a:rPr>
              <a:t>Tareq Allhaidan </a:t>
            </a:r>
          </a:p>
          <a:p>
            <a:pPr algn="ctr"/>
            <a:r>
              <a:rPr lang="en-GB" sz="1600" dirty="0">
                <a:latin typeface="+mn-lt"/>
              </a:rPr>
              <a:t>Abdulmalik Alharbi</a:t>
            </a:r>
          </a:p>
          <a:p>
            <a:pPr algn="ctr"/>
            <a:endParaRPr lang="en-GB" sz="1600" dirty="0">
              <a:latin typeface="+mn-lt"/>
            </a:endParaRPr>
          </a:p>
          <a:p>
            <a:pPr algn="ctr"/>
            <a:endParaRPr lang="en-GB" sz="1600" dirty="0">
              <a:latin typeface="+mn-lt"/>
            </a:endParaRPr>
          </a:p>
          <a:p>
            <a:pPr algn="ctr"/>
            <a:endParaRPr lang="en-GB" sz="1600" dirty="0">
              <a:latin typeface="+mn-lt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latin typeface="+mn-lt"/>
              </a:rPr>
              <a:t>Rinad Alghoraiby</a:t>
            </a:r>
          </a:p>
          <a:p>
            <a:pPr algn="ctr"/>
            <a:r>
              <a:rPr lang="en-GB" sz="1600" dirty="0">
                <a:latin typeface="+mn-lt"/>
              </a:rPr>
              <a:t>Ebtesam Almutairi       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latin typeface="+mn-lt"/>
              </a:rPr>
              <a:t>Shahad Alzahrani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SA" sz="1600" dirty="0">
              <a:latin typeface="+mn-lt"/>
            </a:endParaRPr>
          </a:p>
        </p:txBody>
      </p:sp>
      <p:pic>
        <p:nvPicPr>
          <p:cNvPr id="23" name="صورة 49">
            <a:extLst>
              <a:ext uri="{FF2B5EF4-FFF2-40B4-BE49-F238E27FC236}">
                <a16:creationId xmlns:a16="http://schemas.microsoft.com/office/drawing/2014/main" id="{CA16B82F-B3AB-407E-86B0-A3455CC481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96400" y="4452667"/>
            <a:ext cx="833791" cy="867901"/>
          </a:xfrm>
          <a:prstGeom prst="rect">
            <a:avLst/>
          </a:prstGeom>
        </p:spPr>
      </p:pic>
      <p:grpSp>
        <p:nvGrpSpPr>
          <p:cNvPr id="24" name="مجموعة 7">
            <a:extLst>
              <a:ext uri="{FF2B5EF4-FFF2-40B4-BE49-F238E27FC236}">
                <a16:creationId xmlns:a16="http://schemas.microsoft.com/office/drawing/2014/main" id="{9D52F328-4E38-4FFC-9C15-DF3FA7CF6FD7}"/>
              </a:ext>
            </a:extLst>
          </p:cNvPr>
          <p:cNvGrpSpPr/>
          <p:nvPr userDrawn="1"/>
        </p:nvGrpSpPr>
        <p:grpSpPr>
          <a:xfrm>
            <a:off x="2961699" y="4602373"/>
            <a:ext cx="404082" cy="718195"/>
            <a:chOff x="3955103" y="5434210"/>
            <a:chExt cx="404082" cy="718195"/>
          </a:xfrm>
        </p:grpSpPr>
        <p:pic>
          <p:nvPicPr>
            <p:cNvPr id="25" name="صورة 4">
              <a:extLst>
                <a:ext uri="{FF2B5EF4-FFF2-40B4-BE49-F238E27FC236}">
                  <a16:creationId xmlns:a16="http://schemas.microsoft.com/office/drawing/2014/main" id="{C511C141-8DD0-4B73-8C93-36E38F0854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26" name="صورة 6">
              <a:extLst>
                <a:ext uri="{FF2B5EF4-FFF2-40B4-BE49-F238E27FC236}">
                  <a16:creationId xmlns:a16="http://schemas.microsoft.com/office/drawing/2014/main" id="{B52E4FA1-4830-45F1-9B87-7DB6EEB670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cxnSp>
        <p:nvCxnSpPr>
          <p:cNvPr id="28" name="رابط مستقيم 26">
            <a:extLst>
              <a:ext uri="{FF2B5EF4-FFF2-40B4-BE49-F238E27FC236}">
                <a16:creationId xmlns:a16="http://schemas.microsoft.com/office/drawing/2014/main" id="{C87F02D0-0632-40D9-B2C2-03E5A97D3F07}"/>
              </a:ext>
            </a:extLst>
          </p:cNvPr>
          <p:cNvCxnSpPr>
            <a:cxnSpLocks/>
          </p:cNvCxnSpPr>
          <p:nvPr userDrawn="1"/>
        </p:nvCxnSpPr>
        <p:spPr>
          <a:xfrm flipV="1">
            <a:off x="2891039" y="4444199"/>
            <a:ext cx="7367607" cy="1"/>
          </a:xfrm>
          <a:prstGeom prst="line">
            <a:avLst/>
          </a:prstGeom>
          <a:ln w="19050">
            <a:prstDash val="lgDashDot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8597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ar-SA" dirty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dirty="0"/>
              <a:t>تحرير أنماط النص الرئيسي</a:t>
            </a:r>
          </a:p>
          <a:p>
            <a:pPr lvl="1"/>
            <a:r>
              <a:rPr lang="ar-SA" dirty="0"/>
              <a:t>المستوى الثاني</a:t>
            </a:r>
          </a:p>
          <a:p>
            <a:pPr lvl="2"/>
            <a:r>
              <a:rPr lang="ar-SA" dirty="0"/>
              <a:t>المستوى الثالث</a:t>
            </a:r>
          </a:p>
          <a:p>
            <a:pPr lvl="3"/>
            <a:r>
              <a:rPr lang="ar-SA" dirty="0"/>
              <a:t>المستوى الرابع</a:t>
            </a:r>
          </a:p>
          <a:p>
            <a:pPr lvl="4"/>
            <a:r>
              <a:rPr lang="ar-SA" dirty="0"/>
              <a:t>المستوى الخامس</a:t>
            </a:r>
            <a:endParaRPr lang="en-US" dirty="0"/>
          </a:p>
        </p:txBody>
      </p:sp>
      <p:pic>
        <p:nvPicPr>
          <p:cNvPr id="8" name="صورة 7">
            <a:extLst>
              <a:ext uri="{FF2B5EF4-FFF2-40B4-BE49-F238E27FC236}">
                <a16:creationId xmlns:a16="http://schemas.microsoft.com/office/drawing/2014/main" id="{9ECBF174-D2AD-48A8-B4B8-648B77B34CE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61840" y="5750315"/>
            <a:ext cx="909991" cy="947218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D163FEBD-096B-470C-BC0E-00D1B96E59E0}"/>
              </a:ext>
            </a:extLst>
          </p:cNvPr>
          <p:cNvGrpSpPr/>
          <p:nvPr userDrawn="1"/>
        </p:nvGrpSpPr>
        <p:grpSpPr>
          <a:xfrm>
            <a:off x="10365318" y="-8467"/>
            <a:ext cx="1823508" cy="7031568"/>
            <a:chOff x="10365318" y="-8467"/>
            <a:chExt cx="1823508" cy="7031568"/>
          </a:xfrm>
        </p:grpSpPr>
        <p:sp>
          <p:nvSpPr>
            <p:cNvPr id="20" name="Rectangle 25">
              <a:extLst>
                <a:ext uri="{FF2B5EF4-FFF2-40B4-BE49-F238E27FC236}">
                  <a16:creationId xmlns:a16="http://schemas.microsoft.com/office/drawing/2014/main" id="{BECD22C4-8043-4134-8313-79B51214754C}"/>
                </a:ext>
              </a:extLst>
            </p:cNvPr>
            <p:cNvSpPr/>
            <p:nvPr/>
          </p:nvSpPr>
          <p:spPr>
            <a:xfrm>
              <a:off x="10365318" y="1"/>
              <a:ext cx="1480674" cy="702310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21" name="Rectangle 27">
              <a:extLst>
                <a:ext uri="{FF2B5EF4-FFF2-40B4-BE49-F238E27FC236}">
                  <a16:creationId xmlns:a16="http://schemas.microsoft.com/office/drawing/2014/main" id="{17F43F01-B58A-4DF8-A703-5399AC4042F8}"/>
                </a:ext>
              </a:extLst>
            </p:cNvPr>
            <p:cNvSpPr/>
            <p:nvPr/>
          </p:nvSpPr>
          <p:spPr>
            <a:xfrm>
              <a:off x="10371666" y="-8467"/>
              <a:ext cx="1817160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8">
              <a:extLst>
                <a:ext uri="{FF2B5EF4-FFF2-40B4-BE49-F238E27FC236}">
                  <a16:creationId xmlns:a16="http://schemas.microsoft.com/office/drawing/2014/main" id="{2FB84298-A239-4BCC-B51A-DDC0384EBFC3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9">
              <a:extLst>
                <a:ext uri="{FF2B5EF4-FFF2-40B4-BE49-F238E27FC236}">
                  <a16:creationId xmlns:a16="http://schemas.microsoft.com/office/drawing/2014/main" id="{E70F03F9-F5D2-4560-ACA8-E411A4DBF5BA}"/>
                </a:ext>
              </a:extLst>
            </p:cNvPr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D5FF9888-283C-48B9-A207-6BC23D80C572}"/>
                </a:ext>
              </a:extLst>
            </p:cNvPr>
            <p:cNvSpPr/>
            <p:nvPr/>
          </p:nvSpPr>
          <p:spPr>
            <a:xfrm>
              <a:off x="10368492" y="3589867"/>
              <a:ext cx="1820333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ar-SA" dirty="0"/>
            </a:p>
          </p:txBody>
        </p:sp>
      </p:grpSp>
      <p:sp>
        <p:nvSpPr>
          <p:cNvPr id="12" name="مربع نص 13">
            <a:extLst>
              <a:ext uri="{FF2B5EF4-FFF2-40B4-BE49-F238E27FC236}">
                <a16:creationId xmlns:a16="http://schemas.microsoft.com/office/drawing/2014/main" id="{6143BAAD-CE71-4150-A925-463B252EBAA3}"/>
              </a:ext>
            </a:extLst>
          </p:cNvPr>
          <p:cNvSpPr txBox="1"/>
          <p:nvPr userDrawn="1"/>
        </p:nvSpPr>
        <p:spPr>
          <a:xfrm>
            <a:off x="-19901" y="6533862"/>
            <a:ext cx="12211901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Histology team 437 | Endocrine block | Lecture two &amp; three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0" r:id="rId2"/>
    <p:sldLayoutId id="2147483665" r:id="rId3"/>
    <p:sldLayoutId id="2147483651" r:id="rId4"/>
    <p:sldLayoutId id="2147483666" r:id="rId5"/>
    <p:sldLayoutId id="2147483653" r:id="rId6"/>
    <p:sldLayoutId id="2147483654" r:id="rId7"/>
    <p:sldLayoutId id="2147483655" r:id="rId8"/>
    <p:sldLayoutId id="2147483667" r:id="rId9"/>
    <p:sldLayoutId id="2147483657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8" r:id="rId16"/>
    <p:sldLayoutId id="2147483659" r:id="rId17"/>
    <p:sldLayoutId id="2147483672" r:id="rId18"/>
    <p:sldLayoutId id="2147483671" r:id="rId19"/>
    <p:sldLayoutId id="2147483669" r:id="rId20"/>
  </p:sldLayoutIdLst>
  <p:hf sldNum="0" hdr="0" dt="0"/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0354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7328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7">
            <a:extLst>
              <a:ext uri="{FF2B5EF4-FFF2-40B4-BE49-F238E27FC236}">
                <a16:creationId xmlns:a16="http://schemas.microsoft.com/office/drawing/2014/main" id="{8419B830-0C38-40B1-984E-4D44D862F4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840" y="5750315"/>
            <a:ext cx="909991" cy="94721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DAA455E-85F6-45F6-978F-9E078398E1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559043"/>
              </p:ext>
            </p:extLst>
          </p:nvPr>
        </p:nvGraphicFramePr>
        <p:xfrm>
          <a:off x="487077" y="609600"/>
          <a:ext cx="9702800" cy="3870960"/>
        </p:xfrm>
        <a:graphic>
          <a:graphicData uri="http://schemas.openxmlformats.org/drawingml/2006/table">
            <a:tbl>
              <a:tblPr rtl="1" firstRow="1" bandRow="1">
                <a:tableStyleId>{72833802-FEF1-4C79-8D5D-14CF1EAF98D9}</a:tableStyleId>
              </a:tblPr>
              <a:tblGrid>
                <a:gridCol w="4851400">
                  <a:extLst>
                    <a:ext uri="{9D8B030D-6E8A-4147-A177-3AD203B41FA5}">
                      <a16:colId xmlns:a16="http://schemas.microsoft.com/office/drawing/2014/main" val="2441039206"/>
                    </a:ext>
                  </a:extLst>
                </a:gridCol>
                <a:gridCol w="4851400">
                  <a:extLst>
                    <a:ext uri="{9D8B030D-6E8A-4147-A177-3AD203B41FA5}">
                      <a16:colId xmlns:a16="http://schemas.microsoft.com/office/drawing/2014/main" val="3302224197"/>
                    </a:ext>
                  </a:extLst>
                </a:gridCol>
              </a:tblGrid>
              <a:tr h="404446">
                <a:tc gridSpan="2">
                  <a:txBody>
                    <a:bodyPr/>
                    <a:lstStyle/>
                    <a:p>
                      <a:pPr algn="ctr" rtl="0"/>
                      <a:r>
                        <a:rPr lang="en-US" altLang="en-US" sz="2400" b="1" dirty="0">
                          <a:solidFill>
                            <a:schemeClr val="bg1"/>
                          </a:solidFill>
                        </a:rPr>
                        <a:t>THYROID GLAND</a:t>
                      </a:r>
                      <a:endParaRPr lang="ar-SA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1271278"/>
                  </a:ext>
                </a:extLst>
              </a:tr>
              <a:tr h="350520">
                <a:tc>
                  <a:txBody>
                    <a:bodyPr/>
                    <a:lstStyle/>
                    <a:p>
                      <a:pPr algn="ctr" rtl="0"/>
                      <a:r>
                        <a:rPr lang="en-US" altLang="en-US" sz="2000" b="1" dirty="0">
                          <a:solidFill>
                            <a:schemeClr val="tx1"/>
                          </a:solidFill>
                        </a:rPr>
                        <a:t>PARENCHYMA</a:t>
                      </a:r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altLang="en-US" sz="2000" b="1" dirty="0">
                          <a:solidFill>
                            <a:schemeClr val="tx1"/>
                          </a:solidFill>
                        </a:rPr>
                        <a:t>STROMA</a:t>
                      </a:r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7401514"/>
                  </a:ext>
                </a:extLst>
              </a:tr>
              <a:tr h="2750234">
                <a:tc>
                  <a:txBody>
                    <a:bodyPr/>
                    <a:lstStyle/>
                    <a:p>
                      <a:pPr algn="l" rtl="0" eaLnBrk="1" hangingPunct="1">
                        <a:buFontTx/>
                        <a:buNone/>
                        <a:defRPr/>
                      </a:pPr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THYROID FOLLICLES: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Are the structural and functional units of the thyroid gland.</a:t>
                      </a:r>
                      <a:endParaRPr lang="en-US" sz="3200" b="1" dirty="0">
                        <a:solidFill>
                          <a:schemeClr val="tx1"/>
                        </a:solidFill>
                      </a:endParaRPr>
                    </a:p>
                    <a:p>
                      <a:pPr algn="l" rtl="0" eaLnBrk="1" hangingPunct="1">
                        <a:buFontTx/>
                        <a:buNone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L/M:</a:t>
                      </a:r>
                    </a:p>
                    <a:p>
                      <a:pPr algn="l" rtl="0" eaLnBrk="1" hangingPunct="1">
                        <a:buFontTx/>
                        <a:buNone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1- </a:t>
                      </a:r>
                      <a:r>
                        <a:rPr lang="en-US" sz="1800" u="sng" dirty="0">
                          <a:solidFill>
                            <a:schemeClr val="tx1"/>
                          </a:solidFill>
                        </a:rPr>
                        <a:t>Simple cuboidal epithelium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:</a:t>
                      </a:r>
                    </a:p>
                    <a:p>
                      <a:pPr algn="l" rtl="0" eaLnBrk="1" hangingPunct="1">
                        <a:buFontTx/>
                        <a:buNone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       a- Follicular cells.</a:t>
                      </a:r>
                    </a:p>
                    <a:p>
                      <a:pPr algn="l" rtl="0" eaLnBrk="1" hangingPunct="1">
                        <a:buFontTx/>
                        <a:buNone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       b- Parafollicular cells.</a:t>
                      </a:r>
                      <a:endParaRPr lang="en-US" sz="3200" dirty="0">
                        <a:solidFill>
                          <a:schemeClr val="tx1"/>
                        </a:solidFill>
                      </a:endParaRPr>
                    </a:p>
                    <a:p>
                      <a:pPr algn="l" rtl="0" eaLnBrk="1" hangingPunct="1">
                        <a:buFontTx/>
                        <a:buNone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2- Colloid: central colloid-filled lumen. </a:t>
                      </a:r>
                      <a:r>
                        <a:rPr lang="en-US" sz="1100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Acidophil</a:t>
                      </a:r>
                      <a:endParaRPr lang="en-US" sz="13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  <a:p>
                      <a:pPr algn="l" rtl="0" eaLnBrk="1" hangingPunct="1">
                        <a:buFontTx/>
                        <a:buNone/>
                        <a:defRPr/>
                      </a:pPr>
                      <a:r>
                        <a:rPr lang="en-US" sz="12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gel like material</a:t>
                      </a:r>
                    </a:p>
                    <a:p>
                      <a:pPr algn="l" rtl="0" eaLnBrk="1" hangingPunct="1">
                        <a:buFontTx/>
                        <a:buNone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N.B. Each follicle is 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surrounded by thin</a:t>
                      </a:r>
                    </a:p>
                    <a:p>
                      <a:pPr algn="l" rtl="0" eaLnBrk="1" hangingPunct="1">
                        <a:buFontTx/>
                        <a:buNone/>
                        <a:defRPr/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 basal lamina.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1" hangingPunct="1">
                        <a:buFontTx/>
                        <a:buNone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1- Capsule: </a:t>
                      </a:r>
                      <a:r>
                        <a:rPr lang="en-US" altLang="en-US" sz="1600" dirty="0">
                          <a:solidFill>
                            <a:schemeClr val="tx1"/>
                          </a:solidFill>
                        </a:rPr>
                        <a:t>dense</a:t>
                      </a: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 irregular collagenous C.T.</a:t>
                      </a:r>
                    </a:p>
                    <a:p>
                      <a:pPr algn="l" rtl="0" eaLnBrk="1" hangingPunct="1">
                        <a:buFontTx/>
                        <a:buNone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2- Septa </a:t>
                      </a:r>
                      <a:r>
                        <a:rPr lang="en-US" altLang="en-US" sz="1200" dirty="0">
                          <a:solidFill>
                            <a:schemeClr val="tx1"/>
                          </a:solidFill>
                        </a:rPr>
                        <a:t>(Interlobular septa)</a:t>
                      </a:r>
                      <a:endParaRPr lang="en-US" altLang="en-US" dirty="0">
                        <a:solidFill>
                          <a:schemeClr val="tx1"/>
                        </a:solidFill>
                      </a:endParaRPr>
                    </a:p>
                    <a:p>
                      <a:pPr algn="l" rtl="0" eaLnBrk="1" hangingPunct="1">
                        <a:buFontTx/>
                        <a:buNone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3- Reticular fibers:</a:t>
                      </a:r>
                    </a:p>
                    <a:p>
                      <a:pPr algn="l" rtl="0" eaLnBrk="1" hangingPunct="1">
                        <a:buFontTx/>
                        <a:buNone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    Thin C.T., composed mostly of reticular </a:t>
                      </a:r>
                    </a:p>
                    <a:p>
                      <a:pPr algn="l" rtl="0" eaLnBrk="1" hangingPunct="1">
                        <a:buFontTx/>
                        <a:buNone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    fibers with </a:t>
                      </a:r>
                      <a:r>
                        <a:rPr lang="en-US" altLang="en-US" dirty="0">
                          <a:solidFill>
                            <a:srgbClr val="FF0000"/>
                          </a:solidFill>
                        </a:rPr>
                        <a:t>rich capillary plexus</a:t>
                      </a: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 surrounds</a:t>
                      </a:r>
                    </a:p>
                    <a:p>
                      <a:pPr algn="l" rtl="0" eaLnBrk="1" hangingPunct="1">
                        <a:buFontTx/>
                        <a:buNone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    each thyroid follicle.</a:t>
                      </a:r>
                    </a:p>
                    <a:p>
                      <a:pPr algn="l" rtl="0" eaLnBrk="1" hangingPunct="1">
                        <a:buFontTx/>
                        <a:buNone/>
                      </a:pPr>
                      <a:r>
                        <a:rPr lang="en-US" alt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Highly vascular to supply the gland with amino acids and Iodine</a:t>
                      </a:r>
                    </a:p>
                    <a:p>
                      <a:pPr algn="l" rtl="0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035947"/>
                  </a:ext>
                </a:extLst>
              </a:tr>
            </a:tbl>
          </a:graphicData>
        </a:graphic>
      </p:graphicFrame>
      <p:pic>
        <p:nvPicPr>
          <p:cNvPr id="5" name="Picture 3">
            <a:extLst>
              <a:ext uri="{FF2B5EF4-FFF2-40B4-BE49-F238E27FC236}">
                <a16:creationId xmlns:a16="http://schemas.microsoft.com/office/drawing/2014/main" id="{361DA566-276F-4572-BB40-40763E105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4524078"/>
            <a:ext cx="276726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8">
            <a:extLst>
              <a:ext uri="{FF2B5EF4-FFF2-40B4-BE49-F238E27FC236}">
                <a16:creationId xmlns:a16="http://schemas.microsoft.com/office/drawing/2014/main" id="{D830FEB0-8021-4238-9B22-170613AA4A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5257800"/>
            <a:ext cx="45557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ar-SA" sz="700" dirty="0"/>
              <a:t>Colloid</a:t>
            </a:r>
            <a:endParaRPr lang="en-US" altLang="ar-SA" dirty="0"/>
          </a:p>
        </p:txBody>
      </p:sp>
      <p:pic>
        <p:nvPicPr>
          <p:cNvPr id="23" name="Picture 5" descr="thyroid1">
            <a:extLst>
              <a:ext uri="{FF2B5EF4-FFF2-40B4-BE49-F238E27FC236}">
                <a16:creationId xmlns:a16="http://schemas.microsoft.com/office/drawing/2014/main" id="{615897F0-5B58-40E0-A8E8-A1C8851C40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831" y="4519626"/>
            <a:ext cx="2767263" cy="167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5" descr="42_03">
            <a:extLst>
              <a:ext uri="{FF2B5EF4-FFF2-40B4-BE49-F238E27FC236}">
                <a16:creationId xmlns:a16="http://schemas.microsoft.com/office/drawing/2014/main" id="{72D40D47-D526-40C0-BC25-762863E4E0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968" y="4519626"/>
            <a:ext cx="3129231" cy="1668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عنوان 1">
            <a:extLst>
              <a:ext uri="{FF2B5EF4-FFF2-40B4-BE49-F238E27FC236}">
                <a16:creationId xmlns:a16="http://schemas.microsoft.com/office/drawing/2014/main" id="{AFA4BD64-2658-4A87-B6D7-72493C426CFC}"/>
              </a:ext>
            </a:extLst>
          </p:cNvPr>
          <p:cNvSpPr txBox="1">
            <a:spLocks/>
          </p:cNvSpPr>
          <p:nvPr/>
        </p:nvSpPr>
        <p:spPr>
          <a:xfrm>
            <a:off x="524935" y="199233"/>
            <a:ext cx="8009465" cy="487154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Thyroid Gland</a:t>
            </a:r>
          </a:p>
        </p:txBody>
      </p:sp>
      <p:sp>
        <p:nvSpPr>
          <p:cNvPr id="10" name="TextBox 14">
            <a:extLst>
              <a:ext uri="{FF2B5EF4-FFF2-40B4-BE49-F238E27FC236}">
                <a16:creationId xmlns:a16="http://schemas.microsoft.com/office/drawing/2014/main" id="{03A01C24-42BF-4821-9713-2F07E5266B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2600" y="4815355"/>
            <a:ext cx="80983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ar-SA" sz="600" dirty="0"/>
              <a:t>Parafollicular cells</a:t>
            </a:r>
          </a:p>
        </p:txBody>
      </p:sp>
      <p:sp>
        <p:nvSpPr>
          <p:cNvPr id="11" name="TextBox 20">
            <a:extLst>
              <a:ext uri="{FF2B5EF4-FFF2-40B4-BE49-F238E27FC236}">
                <a16:creationId xmlns:a16="http://schemas.microsoft.com/office/drawing/2014/main" id="{1692186B-BEDD-4772-9EE9-98019EF34B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5018" y="4986799"/>
            <a:ext cx="6719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Bef>
                <a:spcPct val="0"/>
              </a:spcBef>
              <a:buFontTx/>
              <a:buNone/>
            </a:pPr>
            <a:r>
              <a:rPr lang="en-US" altLang="ar-SA" sz="600" dirty="0"/>
              <a:t>Follicular cells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FC6D44C-DD25-4652-B540-E0E66BB4E4C7}"/>
              </a:ext>
            </a:extLst>
          </p:cNvPr>
          <p:cNvCxnSpPr>
            <a:stCxn id="10" idx="1"/>
          </p:cNvCxnSpPr>
          <p:nvPr/>
        </p:nvCxnSpPr>
        <p:spPr>
          <a:xfrm flipH="1">
            <a:off x="5029200" y="4907688"/>
            <a:ext cx="533400" cy="1802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FCAA870-DB57-4EA7-9AA5-70F9D74F7686}"/>
              </a:ext>
            </a:extLst>
          </p:cNvPr>
          <p:cNvCxnSpPr/>
          <p:nvPr/>
        </p:nvCxnSpPr>
        <p:spPr>
          <a:xfrm flipH="1">
            <a:off x="5562600" y="4986799"/>
            <a:ext cx="152400" cy="2710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4F48DE5-2D1B-4922-9BD7-C20082CFB7E9}"/>
              </a:ext>
            </a:extLst>
          </p:cNvPr>
          <p:cNvCxnSpPr>
            <a:cxnSpLocks/>
          </p:cNvCxnSpPr>
          <p:nvPr/>
        </p:nvCxnSpPr>
        <p:spPr>
          <a:xfrm flipH="1">
            <a:off x="5881819" y="5181600"/>
            <a:ext cx="85884" cy="21021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414E037-7E4E-44B4-8E77-E8F705B31ADA}"/>
              </a:ext>
            </a:extLst>
          </p:cNvPr>
          <p:cNvCxnSpPr>
            <a:cxnSpLocks/>
            <a:stCxn id="11" idx="2"/>
          </p:cNvCxnSpPr>
          <p:nvPr/>
        </p:nvCxnSpPr>
        <p:spPr>
          <a:xfrm>
            <a:off x="6091008" y="5171465"/>
            <a:ext cx="33830" cy="1714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5456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5DC8613-E4BA-4992-98F9-F2B374DEE3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42910"/>
              </p:ext>
            </p:extLst>
          </p:nvPr>
        </p:nvGraphicFramePr>
        <p:xfrm>
          <a:off x="76200" y="111287"/>
          <a:ext cx="10210800" cy="5375113"/>
        </p:xfrm>
        <a:graphic>
          <a:graphicData uri="http://schemas.openxmlformats.org/drawingml/2006/table">
            <a:tbl>
              <a:tblPr rtl="1" firstRow="1" bandRow="1">
                <a:tableStyleId>{72833802-FEF1-4C79-8D5D-14CF1EAF98D9}</a:tableStyleId>
              </a:tblPr>
              <a:tblGrid>
                <a:gridCol w="4546880">
                  <a:extLst>
                    <a:ext uri="{9D8B030D-6E8A-4147-A177-3AD203B41FA5}">
                      <a16:colId xmlns:a16="http://schemas.microsoft.com/office/drawing/2014/main" val="530569799"/>
                    </a:ext>
                  </a:extLst>
                </a:gridCol>
                <a:gridCol w="4436404">
                  <a:extLst>
                    <a:ext uri="{9D8B030D-6E8A-4147-A177-3AD203B41FA5}">
                      <a16:colId xmlns:a16="http://schemas.microsoft.com/office/drawing/2014/main" val="3263837737"/>
                    </a:ext>
                  </a:extLst>
                </a:gridCol>
                <a:gridCol w="1227516">
                  <a:extLst>
                    <a:ext uri="{9D8B030D-6E8A-4147-A177-3AD203B41FA5}">
                      <a16:colId xmlns:a16="http://schemas.microsoft.com/office/drawing/2014/main" val="1883358424"/>
                    </a:ext>
                  </a:extLst>
                </a:gridCol>
              </a:tblGrid>
              <a:tr h="612834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b="1" u="none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PARAFOLLICULAR CELLS</a:t>
                      </a:r>
                      <a:br>
                        <a:rPr lang="en-US" altLang="en-US" sz="1800" b="1" u="none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</a:br>
                      <a:r>
                        <a:rPr lang="en-US" altLang="en-US" sz="1800" b="1" u="none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(CLEAR CELLS) (C-CELLS) </a:t>
                      </a:r>
                      <a:r>
                        <a:rPr lang="en-US" sz="1000" b="0" u="none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0.1% of the cells</a:t>
                      </a:r>
                      <a:endParaRPr lang="ar-SA" sz="1800" b="0" u="none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altLang="en-US" sz="1800" b="1" u="none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FOLLICULAR (PRINCIPAL) CELLS </a:t>
                      </a:r>
                    </a:p>
                    <a:p>
                      <a:pPr algn="ctr" rtl="0"/>
                      <a:r>
                        <a:rPr lang="en-US" sz="1000" b="0" u="non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99.9% of the cells</a:t>
                      </a:r>
                      <a:endParaRPr lang="ar-SA" sz="1000" b="0" u="none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1459226"/>
                  </a:ext>
                </a:extLst>
              </a:tr>
              <a:tr h="2214958">
                <a:tc>
                  <a:txBody>
                    <a:bodyPr/>
                    <a:lstStyle/>
                    <a:p>
                      <a:pPr algn="l" rtl="0" eaLnBrk="1" hangingPunct="1">
                        <a:lnSpc>
                          <a:spcPct val="90000"/>
                        </a:lnSpc>
                        <a:buFontTx/>
                        <a:buChar char="-"/>
                        <a:defRPr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Pale-stained cells (Clear Cells).</a:t>
                      </a:r>
                    </a:p>
                    <a:p>
                      <a:pPr marL="90488" indent="-90488" algn="l" rtl="0" eaLnBrk="1" hangingPunct="1">
                        <a:lnSpc>
                          <a:spcPct val="90000"/>
                        </a:lnSpc>
                        <a:buFontTx/>
                        <a:buChar char="-"/>
                        <a:defRPr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Are found singly or in clusters in between   the follicular cells.</a:t>
                      </a:r>
                    </a:p>
                    <a:p>
                      <a:pPr marL="90488" indent="-90488" algn="l" rtl="0" eaLnBrk="1" hangingPunct="1">
                        <a:lnSpc>
                          <a:spcPct val="90000"/>
                        </a:lnSpc>
                        <a:buFontTx/>
                        <a:buChar char="-"/>
                        <a:defRPr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Their apices </a:t>
                      </a:r>
                      <a:r>
                        <a:rPr lang="en-US" altLang="en-US" b="1" i="1" u="sng" dirty="0">
                          <a:solidFill>
                            <a:srgbClr val="FF0000"/>
                          </a:solidFill>
                        </a:rPr>
                        <a:t>do not</a:t>
                      </a:r>
                      <a:r>
                        <a:rPr lang="en-US" altLang="en-US" b="1" i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reach the lumen of    the lumen of the follicle.</a:t>
                      </a:r>
                    </a:p>
                    <a:p>
                      <a:pPr algn="l" rtl="0" eaLnBrk="1" hangingPunct="1">
                        <a:lnSpc>
                          <a:spcPct val="90000"/>
                        </a:lnSpc>
                        <a:buFontTx/>
                        <a:buChar char="-"/>
                        <a:defRPr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Are </a:t>
                      </a:r>
                      <a:r>
                        <a:rPr lang="en-US" altLang="en-US" dirty="0">
                          <a:solidFill>
                            <a:srgbClr val="FF0000"/>
                          </a:solidFill>
                        </a:rPr>
                        <a:t>larger than follicular cells</a:t>
                      </a:r>
                    </a:p>
                    <a:p>
                      <a:pPr algn="l" rtl="0" eaLnBrk="1" hangingPunct="1">
                        <a:lnSpc>
                          <a:spcPct val="90000"/>
                        </a:lnSpc>
                        <a:buFontTx/>
                        <a:buNone/>
                        <a:defRPr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 (2-3 times).</a:t>
                      </a:r>
                    </a:p>
                    <a:p>
                      <a:pPr algn="l" rtl="0" eaLnBrk="1" hangingPunct="1">
                        <a:lnSpc>
                          <a:spcPct val="90000"/>
                        </a:lnSpc>
                        <a:buFontTx/>
                        <a:buChar char="-"/>
                        <a:defRPr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Only 0.1% of the epithelial cells.</a:t>
                      </a:r>
                    </a:p>
                    <a:p>
                      <a:pPr algn="l" rtl="0" eaLnBrk="1" hangingPunct="1">
                        <a:lnSpc>
                          <a:spcPct val="90000"/>
                        </a:lnSpc>
                        <a:buFontTx/>
                        <a:buChar char="-"/>
                        <a:defRPr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Have round nucleus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1" hangingPunct="1">
                        <a:buFontTx/>
                        <a:buNone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-Simple cuboidal cells </a:t>
                      </a:r>
                    </a:p>
                    <a:p>
                      <a:pPr algn="l" rtl="0" eaLnBrk="1" hangingPunct="1">
                        <a:buFontTx/>
                        <a:buNone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US" altLang="en-US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Round nucleus</a:t>
                      </a: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 with prominent nucleoli.</a:t>
                      </a:r>
                    </a:p>
                    <a:p>
                      <a:pPr algn="l" rtl="0" eaLnBrk="1" hangingPunct="1">
                        <a:buFontTx/>
                        <a:buNone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-Basophilic cytoplasm.</a:t>
                      </a:r>
                    </a:p>
                    <a:p>
                      <a:pPr algn="l" rtl="0" eaLnBrk="1" hangingPunct="1">
                        <a:buFontTx/>
                        <a:buNone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-Apical surface </a:t>
                      </a:r>
                      <a:r>
                        <a:rPr lang="en-US" altLang="en-US" dirty="0">
                          <a:solidFill>
                            <a:srgbClr val="FF0000"/>
                          </a:solidFill>
                        </a:rPr>
                        <a:t>reaches </a:t>
                      </a:r>
                    </a:p>
                    <a:p>
                      <a:pPr marL="90488" indent="0" algn="l" rtl="0" eaLnBrk="1" hangingPunct="1">
                        <a:buFontTx/>
                        <a:buNone/>
                      </a:pPr>
                      <a:r>
                        <a:rPr lang="en-US" altLang="en-US" dirty="0">
                          <a:solidFill>
                            <a:srgbClr val="FF0000"/>
                          </a:solidFill>
                        </a:rPr>
                        <a:t>the lumen</a:t>
                      </a: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 of the thyroid </a:t>
                      </a:r>
                    </a:p>
                    <a:p>
                      <a:pPr marL="90488" indent="0" algn="l" rtl="0" eaLnBrk="1" hangingPunct="1">
                        <a:buFontTx/>
                        <a:buNone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follicle.</a:t>
                      </a:r>
                    </a:p>
                    <a:p>
                      <a:pPr algn="l" rtl="0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altLang="en-US" b="1" dirty="0">
                          <a:solidFill>
                            <a:schemeClr val="bg1"/>
                          </a:solidFill>
                        </a:rPr>
                        <a:t>L/M</a:t>
                      </a:r>
                      <a:endParaRPr lang="ar-SA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5834193"/>
                  </a:ext>
                </a:extLst>
              </a:tr>
              <a:tr h="1867685">
                <a:tc>
                  <a:txBody>
                    <a:bodyPr/>
                    <a:lstStyle/>
                    <a:p>
                      <a:pPr algn="l" rtl="0" eaLnBrk="1" hangingPunct="1">
                        <a:lnSpc>
                          <a:spcPct val="90000"/>
                        </a:lnSpc>
                        <a:buFontTx/>
                        <a:buChar char="-"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Mitochondria.</a:t>
                      </a:r>
                    </a:p>
                    <a:p>
                      <a:pPr algn="l" rtl="0" eaLnBrk="1" hangingPunct="1">
                        <a:lnSpc>
                          <a:spcPct val="90000"/>
                        </a:lnSpc>
                        <a:buFontTx/>
                        <a:buChar char="-"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RER (moderate).</a:t>
                      </a:r>
                    </a:p>
                    <a:p>
                      <a:pPr algn="l" rtl="0" eaLnBrk="1" hangingPunct="1">
                        <a:lnSpc>
                          <a:spcPct val="90000"/>
                        </a:lnSpc>
                        <a:buFontTx/>
                        <a:buChar char="-"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Well-developed Golgi.</a:t>
                      </a:r>
                    </a:p>
                    <a:p>
                      <a:pPr algn="l" rtl="0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1" hangingPunct="1">
                        <a:buFontTx/>
                        <a:buNone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- Mitochondria.</a:t>
                      </a:r>
                    </a:p>
                    <a:p>
                      <a:pPr algn="l" rtl="0" eaLnBrk="1" hangingPunct="1">
                        <a:buFontTx/>
                        <a:buNone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lang="en-US" altLang="en-US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RER </a:t>
                      </a:r>
                      <a:r>
                        <a:rPr lang="en-US" sz="1600" b="0" i="0" u="none" strike="noStrike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synthesis of thyroglobulin</a:t>
                      </a:r>
                      <a:endParaRPr lang="en-US" altLang="en-US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  <a:p>
                      <a:pPr algn="l" rtl="0" eaLnBrk="1" hangingPunct="1">
                        <a:buFontTx/>
                        <a:buNone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- Supranuclear Golgi Complex.</a:t>
                      </a:r>
                    </a:p>
                    <a:p>
                      <a:pPr algn="l" rtl="0" eaLnBrk="1" hangingPunct="1">
                        <a:buFontTx/>
                        <a:buNone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- Numerous apically-located lysosomes.</a:t>
                      </a:r>
                    </a:p>
                    <a:p>
                      <a:pPr algn="l" rtl="0" eaLnBrk="1" hangingPunct="1">
                        <a:buFontTx/>
                        <a:buChar char="-"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 Numerous dispersed small vesicles:</a:t>
                      </a:r>
                    </a:p>
                    <a:p>
                      <a:pPr algn="l" rtl="0" eaLnBrk="1" hangingPunct="1">
                        <a:buFontTx/>
                        <a:buNone/>
                      </a:pPr>
                      <a:r>
                        <a:rPr lang="en-US" altLang="en-US" dirty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en-US" altLang="en-US" sz="1400" dirty="0">
                          <a:solidFill>
                            <a:schemeClr val="tx1"/>
                          </a:solidFill>
                        </a:rPr>
                        <a:t>contain </a:t>
                      </a:r>
                      <a:r>
                        <a:rPr lang="en-US" altLang="en-US" sz="1600" dirty="0">
                          <a:solidFill>
                            <a:srgbClr val="FF0000"/>
                          </a:solidFill>
                        </a:rPr>
                        <a:t>newly</a:t>
                      </a:r>
                      <a:r>
                        <a:rPr lang="en-US" altLang="en-US" sz="1400" dirty="0">
                          <a:solidFill>
                            <a:srgbClr val="FF0000"/>
                          </a:solidFill>
                        </a:rPr>
                        <a:t> formed</a:t>
                      </a:r>
                      <a:r>
                        <a:rPr lang="en-US" altLang="en-US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en-US" sz="1400" dirty="0">
                          <a:solidFill>
                            <a:srgbClr val="FF0000"/>
                          </a:solidFill>
                        </a:rPr>
                        <a:t>thyroglobulin</a:t>
                      </a:r>
                      <a:r>
                        <a:rPr lang="en-US" altLang="en-US" sz="140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algn="l" rtl="0" eaLnBrk="1" hangingPunct="1">
                        <a:buFontTx/>
                        <a:buNone/>
                      </a:pPr>
                      <a:r>
                        <a:rPr lang="en-US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Numerous apical short microvilli.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altLang="en-US" b="1" dirty="0">
                          <a:solidFill>
                            <a:schemeClr val="bg1"/>
                          </a:solidFill>
                        </a:rPr>
                        <a:t>E/M</a:t>
                      </a:r>
                      <a:endParaRPr lang="ar-SA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4175100"/>
                  </a:ext>
                </a:extLst>
              </a:tr>
              <a:tr h="409921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Secrete calcitonin.</a:t>
                      </a:r>
                      <a:endParaRPr lang="en-US" altLang="en-US" b="1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eaLnBrk="1" hangingPunct="1">
                        <a:buFontTx/>
                        <a:buNone/>
                      </a:pPr>
                      <a:r>
                        <a:rPr lang="en-US" altLang="en-US" sz="1800" dirty="0">
                          <a:solidFill>
                            <a:srgbClr val="FF0000"/>
                          </a:solidFill>
                        </a:rPr>
                        <a:t>Synthesis of thyroid hormones (T4 &amp; T3)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altLang="en-US" b="1" dirty="0">
                          <a:solidFill>
                            <a:schemeClr val="bg1"/>
                          </a:solidFill>
                        </a:rPr>
                        <a:t>Function</a:t>
                      </a:r>
                      <a:endParaRPr lang="ar-SA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287746"/>
                  </a:ext>
                </a:extLst>
              </a:tr>
            </a:tbl>
          </a:graphicData>
        </a:graphic>
      </p:graphicFrame>
      <p:pic>
        <p:nvPicPr>
          <p:cNvPr id="3" name="Picture 4" descr="F20_25">
            <a:extLst>
              <a:ext uri="{FF2B5EF4-FFF2-40B4-BE49-F238E27FC236}">
                <a16:creationId xmlns:a16="http://schemas.microsoft.com/office/drawing/2014/main" id="{92961A75-0571-46E1-8A27-8B9F0F2319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447800"/>
            <a:ext cx="1238459" cy="1474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F20_28">
            <a:extLst>
              <a:ext uri="{FF2B5EF4-FFF2-40B4-BE49-F238E27FC236}">
                <a16:creationId xmlns:a16="http://schemas.microsoft.com/office/drawing/2014/main" id="{3602F85C-EEDB-4986-9381-691573C34F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910" y="3120924"/>
            <a:ext cx="1092200" cy="75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F20_27">
            <a:extLst>
              <a:ext uri="{FF2B5EF4-FFF2-40B4-BE49-F238E27FC236}">
                <a16:creationId xmlns:a16="http://schemas.microsoft.com/office/drawing/2014/main" id="{B7A57673-0339-4131-9BFB-D3FA105A1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5562600"/>
            <a:ext cx="2057400" cy="1276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EFEB2AB3">
            <a:extLst>
              <a:ext uri="{FF2B5EF4-FFF2-40B4-BE49-F238E27FC236}">
                <a16:creationId xmlns:a16="http://schemas.microsoft.com/office/drawing/2014/main" id="{6F2A95F3-8617-4025-917B-03A3C49792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66" t="43329" r="24013" b="21359"/>
          <a:stretch>
            <a:fillRect/>
          </a:stretch>
        </p:blipFill>
        <p:spPr bwMode="auto">
          <a:xfrm>
            <a:off x="9174136" y="1752600"/>
            <a:ext cx="1036664" cy="797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F20_28">
            <a:extLst>
              <a:ext uri="{FF2B5EF4-FFF2-40B4-BE49-F238E27FC236}">
                <a16:creationId xmlns:a16="http://schemas.microsoft.com/office/drawing/2014/main" id="{D9A364C4-003C-463D-86C4-3DD0BD994B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3120696"/>
            <a:ext cx="1092200" cy="75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مستطيل 28">
            <a:extLst>
              <a:ext uri="{FF2B5EF4-FFF2-40B4-BE49-F238E27FC236}">
                <a16:creationId xmlns:a16="http://schemas.microsoft.com/office/drawing/2014/main" id="{1501F505-34B5-4E61-8BDF-7E7146659009}"/>
              </a:ext>
            </a:extLst>
          </p:cNvPr>
          <p:cNvSpPr/>
          <p:nvPr/>
        </p:nvSpPr>
        <p:spPr>
          <a:xfrm>
            <a:off x="3321120" y="5575322"/>
            <a:ext cx="727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Lysosomes are important because it has peroxidase enzyme which convert reduced iodine to Iodine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The secretory </a:t>
            </a:r>
            <a:r>
              <a:rPr lang="en-US" altLang="en-US" sz="1200" dirty="0">
                <a:solidFill>
                  <a:schemeClr val="bg1">
                    <a:lumMod val="75000"/>
                  </a:schemeClr>
                </a:solidFill>
              </a:rPr>
              <a:t>vesicles are Apical in thyroid gland and basal in parathyroid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altLang="en-US" sz="1200" dirty="0">
                <a:solidFill>
                  <a:schemeClr val="bg1">
                    <a:lumMod val="75000"/>
                  </a:schemeClr>
                </a:solidFill>
              </a:rPr>
              <a:t>Calcitonin 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works with parathyroid hormone to balance the level of Ca++ in the blood</a:t>
            </a:r>
          </a:p>
        </p:txBody>
      </p:sp>
    </p:spTree>
    <p:extLst>
      <p:ext uri="{BB962C8B-B14F-4D97-AF65-F5344CB8AC3E}">
        <p14:creationId xmlns:p14="http://schemas.microsoft.com/office/powerpoint/2010/main" val="1833354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DE85620-C682-4E0D-B107-D6DB232D57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116041"/>
              </p:ext>
            </p:extLst>
          </p:nvPr>
        </p:nvGraphicFramePr>
        <p:xfrm>
          <a:off x="497394" y="719666"/>
          <a:ext cx="9662606" cy="5029200"/>
        </p:xfrm>
        <a:graphic>
          <a:graphicData uri="http://schemas.openxmlformats.org/drawingml/2006/table">
            <a:tbl>
              <a:tblPr rtl="1" firstRow="1" bandRow="1">
                <a:tableStyleId>{72833802-FEF1-4C79-8D5D-14CF1EAF98D9}</a:tableStyleId>
              </a:tblPr>
              <a:tblGrid>
                <a:gridCol w="3501292">
                  <a:extLst>
                    <a:ext uri="{9D8B030D-6E8A-4147-A177-3AD203B41FA5}">
                      <a16:colId xmlns:a16="http://schemas.microsoft.com/office/drawing/2014/main" val="1584713918"/>
                    </a:ext>
                  </a:extLst>
                </a:gridCol>
                <a:gridCol w="2912348">
                  <a:extLst>
                    <a:ext uri="{9D8B030D-6E8A-4147-A177-3AD203B41FA5}">
                      <a16:colId xmlns:a16="http://schemas.microsoft.com/office/drawing/2014/main" val="2519547864"/>
                    </a:ext>
                  </a:extLst>
                </a:gridCol>
                <a:gridCol w="3248966">
                  <a:extLst>
                    <a:ext uri="{9D8B030D-6E8A-4147-A177-3AD203B41FA5}">
                      <a16:colId xmlns:a16="http://schemas.microsoft.com/office/drawing/2014/main" val="628408798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ar-SA" sz="2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They are 4 glands on the posterior of thyroid gland.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7600637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ctr" rtl="1"/>
                      <a:r>
                        <a:rPr lang="en-US" altLang="ar-SA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Parenchyma</a:t>
                      </a:r>
                      <a:endParaRPr lang="ar-SA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altLang="ar-SA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Stroma</a:t>
                      </a:r>
                      <a:endParaRPr lang="ar-SA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2492819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ar-S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parenchyma is formed of cords or clusters of epithelial cells (</a:t>
                      </a:r>
                      <a:r>
                        <a:rPr lang="en-US" altLang="ar-SA" sz="1600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chief cells &amp; oxyphil cell</a:t>
                      </a:r>
                      <a:r>
                        <a:rPr lang="en-US" altLang="ar-S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with blood capillaries in between. These cells are surrounded by reticular fibers.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 rtl="0" eaLnBrk="1" hangingPunct="1">
                        <a:buFontTx/>
                        <a:buNone/>
                      </a:pPr>
                      <a:r>
                        <a:rPr lang="en-US" altLang="ar-S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1- Capsule: Each gland has its Thin capsule.</a:t>
                      </a:r>
                    </a:p>
                    <a:p>
                      <a:pPr algn="l" rtl="0" eaLnBrk="1" hangingPunct="1">
                        <a:buFontTx/>
                        <a:buNone/>
                      </a:pPr>
                      <a:r>
                        <a:rPr lang="en-US" altLang="ar-S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2- Septa: thin.</a:t>
                      </a:r>
                    </a:p>
                    <a:p>
                      <a:pPr algn="l" rtl="0" eaLnBrk="1" hangingPunct="1">
                        <a:buFontTx/>
                        <a:buNone/>
                      </a:pPr>
                      <a:r>
                        <a:rPr lang="en-US" altLang="ar-S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3- Reticular C.T.</a:t>
                      </a:r>
                    </a:p>
                    <a:p>
                      <a:pPr algn="l" rtl="0" eaLnBrk="1" hangingPunct="1"/>
                      <a:r>
                        <a:rPr lang="en-US" altLang="ar-S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C.T. stroma in older adults often contains many adipose cells.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sng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Adipose cells</a:t>
                      </a:r>
                      <a:r>
                        <a:rPr lang="en-US" sz="12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may increase with age</a:t>
                      </a:r>
                    </a:p>
                    <a:p>
                      <a:pPr algn="l" rtl="0" eaLnBrk="1" hangingPunct="1"/>
                      <a:endParaRPr lang="en-US" altLang="ar-S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322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ar-SA" sz="2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Oxyphil cells</a:t>
                      </a:r>
                      <a:endParaRPr lang="ar-SA" sz="20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ar-SA" sz="2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Chief cells</a:t>
                      </a:r>
                      <a:endParaRPr lang="ar-SA" sz="20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rtl="0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4955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ar-S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They are arranged in groups or clusters or as isolated cells.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ar-S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They are deep eosinophilic (acidophilic)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ar-S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They have more numerous mitochondria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ar-S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They are less numerous but larger than chief cells.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ar-S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They are of unknown function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ar-S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N.B. They may be inactivated chief cells.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ar-S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ar-S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are slightly eosinophilic.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ar-S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are rich in </a:t>
                      </a:r>
                      <a:r>
                        <a:rPr lang="en-US" altLang="ar-SA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rER</a:t>
                      </a:r>
                      <a:r>
                        <a:rPr lang="en-US" altLang="ar-S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ar-SA" sz="1600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They secrete parathyroid hormone</a:t>
                      </a:r>
                      <a:r>
                        <a:rPr lang="en-US" altLang="ar-S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  blood calcium).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SA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rtl="0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627869"/>
                  </a:ext>
                </a:extLst>
              </a:tr>
            </a:tbl>
          </a:graphicData>
        </a:graphic>
      </p:graphicFrame>
      <p:sp>
        <p:nvSpPr>
          <p:cNvPr id="5" name="عنوان 1">
            <a:extLst>
              <a:ext uri="{FF2B5EF4-FFF2-40B4-BE49-F238E27FC236}">
                <a16:creationId xmlns:a16="http://schemas.microsoft.com/office/drawing/2014/main" id="{CBE08DB5-943D-4488-A6FD-FCCFED644A5C}"/>
              </a:ext>
            </a:extLst>
          </p:cNvPr>
          <p:cNvSpPr txBox="1">
            <a:spLocks/>
          </p:cNvSpPr>
          <p:nvPr/>
        </p:nvSpPr>
        <p:spPr>
          <a:xfrm>
            <a:off x="524935" y="199233"/>
            <a:ext cx="8009465" cy="487154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Parathyroid Glands</a:t>
            </a:r>
          </a:p>
        </p:txBody>
      </p:sp>
      <p:pic>
        <p:nvPicPr>
          <p:cNvPr id="6" name="Picture 7" descr="C:\Documents and Settings\Raisa\My Documents\My Pictures\download.jpg">
            <a:extLst>
              <a:ext uri="{FF2B5EF4-FFF2-40B4-BE49-F238E27FC236}">
                <a16:creationId xmlns:a16="http://schemas.microsoft.com/office/drawing/2014/main" id="{12020D6C-2A8C-436B-B9CF-50718DFC86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97"/>
          <a:stretch>
            <a:fillRect/>
          </a:stretch>
        </p:blipFill>
        <p:spPr bwMode="auto">
          <a:xfrm>
            <a:off x="762000" y="4495801"/>
            <a:ext cx="2819400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C:\Documents and Settings\Raisa\My Documents\My Pictures\download (1).jpg">
            <a:extLst>
              <a:ext uri="{FF2B5EF4-FFF2-40B4-BE49-F238E27FC236}">
                <a16:creationId xmlns:a16="http://schemas.microsoft.com/office/drawing/2014/main" id="{0B02D758-96E2-40E3-9775-D078D24442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886200"/>
            <a:ext cx="2224594" cy="146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 descr="C:\Documents and Settings\Raisa\My Documents\My Pictures\images (1).jpg">
            <a:extLst>
              <a:ext uri="{FF2B5EF4-FFF2-40B4-BE49-F238E27FC236}">
                <a16:creationId xmlns:a16="http://schemas.microsoft.com/office/drawing/2014/main" id="{1D6F0773-4B88-444A-B050-A04611374A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276601"/>
            <a:ext cx="2819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DF05FBA6-3C9D-48A0-8809-692BB256DB3D}"/>
              </a:ext>
            </a:extLst>
          </p:cNvPr>
          <p:cNvCxnSpPr/>
          <p:nvPr/>
        </p:nvCxnSpPr>
        <p:spPr>
          <a:xfrm>
            <a:off x="914400" y="3200400"/>
            <a:ext cx="228600" cy="53340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Up Arrow 13">
            <a:extLst>
              <a:ext uri="{FF2B5EF4-FFF2-40B4-BE49-F238E27FC236}">
                <a16:creationId xmlns:a16="http://schemas.microsoft.com/office/drawing/2014/main" id="{6B9B87F1-B950-B24A-A7E3-BB9CEB594D4E}"/>
              </a:ext>
            </a:extLst>
          </p:cNvPr>
          <p:cNvSpPr/>
          <p:nvPr/>
        </p:nvSpPr>
        <p:spPr>
          <a:xfrm>
            <a:off x="4732021" y="3543300"/>
            <a:ext cx="45719" cy="19473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818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id="{0758B3D9-8A94-4237-9722-C37381954093}"/>
              </a:ext>
            </a:extLst>
          </p:cNvPr>
          <p:cNvSpPr txBox="1"/>
          <p:nvPr/>
        </p:nvSpPr>
        <p:spPr>
          <a:xfrm>
            <a:off x="2624987" y="1306073"/>
            <a:ext cx="8802808" cy="52014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effectLst/>
              </a:rPr>
              <a:t>QUESTIONS:</a:t>
            </a:r>
          </a:p>
          <a:p>
            <a:pPr marL="0" lvl="0" indent="0">
              <a:buFont typeface="Wingdings" panose="05000000000000000000" pitchFamily="2" charset="2"/>
              <a:buNone/>
            </a:pPr>
            <a:endParaRPr lang="en-US" sz="1000" b="1" dirty="0">
              <a:solidFill>
                <a:schemeClr val="accent1">
                  <a:lumMod val="50000"/>
                </a:schemeClr>
              </a:solidFill>
              <a:effectLst/>
            </a:endParaRPr>
          </a:p>
          <a:p>
            <a:pPr>
              <a:defRPr/>
            </a:pPr>
            <a:r>
              <a:rPr lang="en-US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Q1:</a:t>
            </a:r>
            <a:r>
              <a:rPr lang="en-US" sz="16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600" dirty="0"/>
              <a:t>What is the epithelium of thyroid follicles?</a:t>
            </a:r>
          </a:p>
          <a:p>
            <a:pPr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A) Simple columnar epithelium              B) Simple squamous epithelium</a:t>
            </a:r>
          </a:p>
          <a:p>
            <a:pPr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C) Simple cuboidal epithelium               D) Simple stratified epithelium</a:t>
            </a:r>
            <a:endParaRPr lang="en-US" sz="16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/>
          </a:p>
          <a:p>
            <a:pPr>
              <a:defRPr/>
            </a:pPr>
            <a:r>
              <a:rPr lang="en-US" sz="1600" dirty="0"/>
              <a:t>Q2: What type of cells is responsible for the secretion of T4 &amp; T3?</a:t>
            </a:r>
          </a:p>
          <a:p>
            <a:pPr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A) Clear cells  B) Principal cells  C)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Both of them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 D</a:t>
            </a:r>
            <a:r>
              <a:rPr lang="en-US" sz="1400" b="0" i="0" kern="1200" dirty="0"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+mn-ea"/>
                <a:cs typeface="+mn-cs"/>
              </a:rPr>
              <a:t>)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N</a:t>
            </a:r>
            <a:r>
              <a:rPr lang="en-US" sz="1400" b="0" i="0" kern="1200" dirty="0"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+mn-ea"/>
                <a:cs typeface="+mn-cs"/>
              </a:rPr>
              <a:t>one of them</a:t>
            </a:r>
          </a:p>
          <a:p>
            <a:endParaRPr lang="en-US" sz="14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en-US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Q3: </a:t>
            </a:r>
            <a:r>
              <a:rPr lang="en-US" sz="1600" dirty="0"/>
              <a:t>What is the structure whose apices do NOT reach the follicle lumen? </a:t>
            </a:r>
          </a:p>
          <a:p>
            <a:pPr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A) Capsule       B) Follicular cells        C) Parafollicular cells        D) None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r>
              <a:rPr lang="en-US" sz="1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lvl="0">
              <a:defRPr/>
            </a:pPr>
            <a:r>
              <a:rPr lang="en-US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Q4: </a:t>
            </a:r>
            <a:r>
              <a:rPr lang="en-US" sz="1600" dirty="0"/>
              <a:t>What are the cells that can be found singly or in clusters?</a:t>
            </a:r>
          </a:p>
          <a:p>
            <a:pPr lvl="0"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A) Clear cells   B) Principal cells    C) None    D) All of them</a:t>
            </a:r>
            <a:endParaRPr lang="en-US" sz="16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>
              <a:defRPr/>
            </a:pPr>
            <a:endParaRPr lang="en-US" sz="16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>
              <a:defRPr/>
            </a:pPr>
            <a:r>
              <a:rPr lang="en-US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Q5: </a:t>
            </a:r>
            <a:r>
              <a:rPr lang="en-US" sz="1600" dirty="0"/>
              <a:t>Which part of thyroid gland stroma, is thin CT with rich capillary plexus? </a:t>
            </a:r>
          </a:p>
          <a:p>
            <a:pPr marL="342900" lvl="0" indent="-342900">
              <a:buAutoNum type="alphaUcParenR"/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Septa     B) capsule      C) reticular fibers   D) none</a:t>
            </a:r>
          </a:p>
          <a:p>
            <a:pPr marL="342900" lvl="0" indent="-342900">
              <a:buAutoNum type="alphaUcParenR"/>
              <a:defRPr/>
            </a:pPr>
            <a:endParaRPr lang="en-US" sz="1400" b="0" kern="1200" dirty="0">
              <a:solidFill>
                <a:schemeClr val="bg1">
                  <a:lumMod val="50000"/>
                </a:schemeClr>
              </a:solidFill>
              <a:effectLst/>
              <a:latin typeface="+mj-lt"/>
              <a:ea typeface="+mn-ea"/>
              <a:cs typeface="+mn-cs"/>
            </a:endParaRPr>
          </a:p>
          <a:p>
            <a:pPr>
              <a:defRPr/>
            </a:pPr>
            <a:r>
              <a:rPr lang="en-US" sz="1600" dirty="0"/>
              <a:t>Q6: What is the cell responsible for the secretion of Calcitonin? </a:t>
            </a:r>
          </a:p>
          <a:p>
            <a:pPr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A) follicular cells        B) parafollicular cells       C) All of them      D) none  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b="0" kern="1200" dirty="0">
              <a:solidFill>
                <a:schemeClr val="bg1">
                  <a:lumMod val="50000"/>
                </a:schemeClr>
              </a:solidFill>
              <a:effectLst/>
              <a:latin typeface="+mj-lt"/>
              <a:ea typeface="+mn-ea"/>
              <a:cs typeface="+mn-cs"/>
            </a:endParaRPr>
          </a:p>
          <a:p>
            <a:endParaRPr lang="en-US" sz="16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4ADF1D-0173-419B-AFB6-FAAB513DC9AD}"/>
              </a:ext>
            </a:extLst>
          </p:cNvPr>
          <p:cNvSpPr txBox="1"/>
          <p:nvPr/>
        </p:nvSpPr>
        <p:spPr>
          <a:xfrm rot="10800000">
            <a:off x="11125200" y="3048000"/>
            <a:ext cx="76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</a:rPr>
              <a:t>1- C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</a:rPr>
              <a:t>2- B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</a:rPr>
              <a:t>3- C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</a:rPr>
              <a:t>4- A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</a:rPr>
              <a:t>5- C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</a:rPr>
              <a:t>6- B</a:t>
            </a:r>
          </a:p>
        </p:txBody>
      </p:sp>
    </p:spTree>
    <p:extLst>
      <p:ext uri="{BB962C8B-B14F-4D97-AF65-F5344CB8AC3E}">
        <p14:creationId xmlns:p14="http://schemas.microsoft.com/office/powerpoint/2010/main" val="1187285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id="{26CE766D-8377-4243-BE2B-0A2640DDB426}"/>
              </a:ext>
            </a:extLst>
          </p:cNvPr>
          <p:cNvSpPr txBox="1"/>
          <p:nvPr/>
        </p:nvSpPr>
        <p:spPr>
          <a:xfrm>
            <a:off x="2627509" y="1579827"/>
            <a:ext cx="8652613" cy="403187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defRPr/>
            </a:pPr>
            <a:r>
              <a:rPr lang="en-US" sz="1600" dirty="0"/>
              <a:t>Q7: Which one of the following produce parathyroid hormone?</a:t>
            </a:r>
          </a:p>
          <a:p>
            <a:pPr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‏A) Follicular cells   B) Parafollicular cell    C) chief cells    D)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oxyphill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 cells 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en-US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Q8: W</a:t>
            </a:r>
            <a:r>
              <a:rPr lang="en-US" sz="1600" dirty="0"/>
              <a:t>hich of the following is a Characteristic of oxyphil cells?</a:t>
            </a:r>
          </a:p>
          <a:p>
            <a:pPr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A) Rich in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rER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                                         B) abundant mitochondria</a:t>
            </a:r>
          </a:p>
          <a:p>
            <a:pPr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C) smaller than chief cells                       D) </a:t>
            </a:r>
            <a:r>
              <a:rPr lang="en-US" altLang="ar-SA" sz="1400" dirty="0">
                <a:solidFill>
                  <a:schemeClr val="bg1">
                    <a:lumMod val="50000"/>
                  </a:schemeClr>
                </a:solidFill>
              </a:rPr>
              <a:t>slightly eosinophilic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defRPr/>
            </a:pPr>
            <a:endParaRPr lang="en-GB" sz="16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en-GB" sz="1600" dirty="0"/>
              <a:t>Q9: </a:t>
            </a:r>
            <a:r>
              <a:rPr lang="en-US" sz="1600" dirty="0"/>
              <a:t>Which of the following is a Characteristic of chief cells?</a:t>
            </a:r>
          </a:p>
          <a:p>
            <a:pPr>
              <a:defRPr/>
            </a:pPr>
            <a:r>
              <a:rPr lang="sv-SE" sz="1400" dirty="0">
                <a:solidFill>
                  <a:schemeClr val="bg1">
                    <a:lumMod val="50000"/>
                  </a:schemeClr>
                </a:solidFill>
              </a:rPr>
              <a:t>A) Rich in rER   B) abundant mitochondria    C) basophilic   D) All of them</a:t>
            </a:r>
          </a:p>
          <a:p>
            <a:endParaRPr lang="en-US" sz="16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en-GB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Q10: </a:t>
            </a:r>
            <a:r>
              <a:rPr lang="en-US" sz="1600" dirty="0"/>
              <a:t>Which of the following is not a histological structure found in parathyroid gland?</a:t>
            </a:r>
          </a:p>
          <a:p>
            <a:pPr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A) </a:t>
            </a:r>
            <a:r>
              <a:rPr lang="en-US" altLang="ar-SA" sz="1400" dirty="0">
                <a:solidFill>
                  <a:schemeClr val="bg1">
                    <a:lumMod val="50000"/>
                  </a:schemeClr>
                </a:solidFill>
              </a:rPr>
              <a:t>Chief cells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      B) colloid      C) reticular fibers        D) oxyphil cells</a:t>
            </a:r>
          </a:p>
          <a:p>
            <a:pPr>
              <a:defRPr/>
            </a:pPr>
            <a:endParaRPr lang="en-GB" sz="16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>
              <a:defRPr/>
            </a:pPr>
            <a:r>
              <a:rPr lang="en-GB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Q11: 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</a:t>
            </a:r>
            <a:r>
              <a:rPr lang="en-US" sz="1600" dirty="0"/>
              <a:t>hich cell has an un-known function and has numerous mitochondria?</a:t>
            </a:r>
          </a:p>
          <a:p>
            <a:pPr lvl="0"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A) Follicular cells   B) Parafollicular cell    C) chief cells    D)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oxyphill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 cells</a:t>
            </a:r>
          </a:p>
          <a:p>
            <a:pPr marL="342900" lvl="0" indent="-342900">
              <a:buAutoNum type="alphaUcParenR"/>
              <a:defRPr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lvl="0">
              <a:defRPr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60D0AF-F93A-4D64-8932-E4FF94BFB425}"/>
              </a:ext>
            </a:extLst>
          </p:cNvPr>
          <p:cNvSpPr txBox="1"/>
          <p:nvPr/>
        </p:nvSpPr>
        <p:spPr>
          <a:xfrm rot="10800000">
            <a:off x="11125200" y="3032332"/>
            <a:ext cx="76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</a:rPr>
              <a:t>7- C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</a:rPr>
              <a:t>8- B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</a:rPr>
              <a:t>9- A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</a:rPr>
              <a:t>10- B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</a:rPr>
              <a:t>11- D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132922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7753481"/>
      </p:ext>
    </p:extLst>
  </p:cSld>
  <p:clrMapOvr>
    <a:masterClrMapping/>
  </p:clrMapOvr>
</p:sld>
</file>

<file path=ppt/theme/theme1.xml><?xml version="1.0" encoding="utf-8"?>
<a:theme xmlns:a="http://schemas.openxmlformats.org/drawingml/2006/main" name="HistologyTeam437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istologyTeam437" id="{A5062FC2-FE6D-4CC3-B4D2-479EDD0BAD45}" vid="{5A4C0EF4-E32F-4525-9B60-DC301E187EAF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HistologyTeam437</Template>
  <TotalTime>11139</TotalTime>
  <Words>721</Words>
  <Application>Microsoft Macintosh PowerPoint</Application>
  <PresentationFormat>Widescreen</PresentationFormat>
  <Paragraphs>127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Calibri</vt:lpstr>
      <vt:lpstr>Courier New</vt:lpstr>
      <vt:lpstr>Tahoma</vt:lpstr>
      <vt:lpstr>Times New Roman</vt:lpstr>
      <vt:lpstr>Trebuchet MS</vt:lpstr>
      <vt:lpstr>Wingdings</vt:lpstr>
      <vt:lpstr>Wingdings 3</vt:lpstr>
      <vt:lpstr>HistologyTeam437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King Saud University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مروه</cp:lastModifiedBy>
  <cp:revision>380</cp:revision>
  <dcterms:created xsi:type="dcterms:W3CDTF">2017-09-26T07:35:01Z</dcterms:created>
  <dcterms:modified xsi:type="dcterms:W3CDTF">2019-02-05T12:21:58Z</dcterms:modified>
</cp:coreProperties>
</file>