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8" r:id="rId3"/>
    <p:sldId id="284" r:id="rId4"/>
    <p:sldId id="283" r:id="rId5"/>
    <p:sldId id="282" r:id="rId6"/>
    <p:sldId id="281" r:id="rId7"/>
    <p:sldId id="27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0002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نمط فاتح 2 - تميي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57" autoAdjust="0"/>
    <p:restoredTop sz="94660"/>
  </p:normalViewPr>
  <p:slideViewPr>
    <p:cSldViewPr>
      <p:cViewPr>
        <p:scale>
          <a:sx n="88" d="100"/>
          <a:sy n="88" d="100"/>
        </p:scale>
        <p:origin x="345" y="3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3298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EA1EC-F10F-4CE7-B464-14672B2A3994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E275C-84C9-46E7-8B39-A15A4E1FE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11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D53D4A1-007E-4566-A776-FBEBDEEC4432}" type="datetimeFigureOut">
              <a:rPr lang="ar-SA" smtClean="0"/>
              <a:t>13/06/40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EC4056D-DFD6-4471-B398-F63D993781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5059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s://drive.google.com/open?id=1GHNq_E5YB5m80cJudCfhjqnFXCyqpAk91NwyPvpCDtQ" TargetMode="Externa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>
            <a:extLst>
              <a:ext uri="{FF2B5EF4-FFF2-40B4-BE49-F238E27FC236}">
                <a16:creationId xmlns:a16="http://schemas.microsoft.com/office/drawing/2014/main" id="{74E783C6-2D87-4D5C-8C12-AF54708D2BF9}"/>
              </a:ext>
            </a:extLst>
          </p:cNvPr>
          <p:cNvSpPr/>
          <p:nvPr/>
        </p:nvSpPr>
        <p:spPr>
          <a:xfrm>
            <a:off x="2848738" y="2364667"/>
            <a:ext cx="7418121" cy="2639856"/>
          </a:xfrm>
          <a:prstGeom prst="rect">
            <a:avLst/>
          </a:prstGeom>
          <a:ln>
            <a:prstDash val="lgDashDot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l"/>
            <a:r>
              <a:rPr lang="en-US" sz="1800" b="0" dirty="0">
                <a:solidFill>
                  <a:srgbClr val="FF0000"/>
                </a:solidFill>
                <a:effectLst/>
              </a:rPr>
              <a:t>Red: important. </a:t>
            </a:r>
          </a:p>
          <a:p>
            <a:pPr algn="l"/>
            <a:r>
              <a:rPr lang="en-US" sz="1800" b="0" dirty="0">
                <a:effectLst/>
              </a:rPr>
              <a:t>Black: in male|female slides. </a:t>
            </a:r>
          </a:p>
          <a:p>
            <a:pPr algn="l"/>
            <a:r>
              <a:rPr lang="en-US" sz="1800" b="0" dirty="0">
                <a:solidFill>
                  <a:schemeClr val="bg1">
                    <a:lumMod val="50000"/>
                  </a:schemeClr>
                </a:solidFill>
                <a:effectLst/>
              </a:rPr>
              <a:t>Gray: notes|extra. </a:t>
            </a:r>
            <a:endParaRPr lang="ar-SA" sz="1800" b="0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29" name="Isosceles Triangle 28"/>
          <p:cNvSpPr/>
          <p:nvPr/>
        </p:nvSpPr>
        <p:spPr>
          <a:xfrm>
            <a:off x="11346228" y="0"/>
            <a:ext cx="842596" cy="6849533"/>
          </a:xfrm>
          <a:prstGeom prst="triangle">
            <a:avLst>
              <a:gd name="adj" fmla="val 100000"/>
            </a:avLst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5CDE06E8-5654-482D-A316-3D1E362BA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852" y="2605942"/>
            <a:ext cx="1172961" cy="1220946"/>
          </a:xfrm>
          <a:prstGeom prst="rect">
            <a:avLst/>
          </a:prstGeom>
          <a:ln>
            <a:noFill/>
          </a:ln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1D46BEB-4A9B-45D5-8486-7D960F08E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2236" y="2672600"/>
            <a:ext cx="1041097" cy="1083688"/>
          </a:xfrm>
          <a:prstGeom prst="rect">
            <a:avLst/>
          </a:prstGeom>
          <a:ln>
            <a:noFill/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406FDBA-00A5-415E-AEA3-095BBE9C5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53" y="90361"/>
            <a:ext cx="1635938" cy="628473"/>
          </a:xfrm>
          <a:prstGeom prst="rect">
            <a:avLst/>
          </a:prstGeom>
        </p:spPr>
      </p:pic>
      <p:cxnSp>
        <p:nvCxnSpPr>
          <p:cNvPr id="28" name="رابط مستقيم 27">
            <a:extLst>
              <a:ext uri="{FF2B5EF4-FFF2-40B4-BE49-F238E27FC236}">
                <a16:creationId xmlns:a16="http://schemas.microsoft.com/office/drawing/2014/main" id="{87A74456-156E-44C2-A70A-98E41A17CD2D}"/>
              </a:ext>
            </a:extLst>
          </p:cNvPr>
          <p:cNvCxnSpPr>
            <a:cxnSpLocks/>
          </p:cNvCxnSpPr>
          <p:nvPr/>
        </p:nvCxnSpPr>
        <p:spPr>
          <a:xfrm flipV="1">
            <a:off x="2891039" y="3989049"/>
            <a:ext cx="7367607" cy="1"/>
          </a:xfrm>
          <a:prstGeom prst="line">
            <a:avLst/>
          </a:prstGeom>
          <a:ln w="19050">
            <a:prstDash val="lgDashDot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7727B212-41C5-4D67-8D37-B6093FF6BF4C}"/>
              </a:ext>
            </a:extLst>
          </p:cNvPr>
          <p:cNvGrpSpPr/>
          <p:nvPr/>
        </p:nvGrpSpPr>
        <p:grpSpPr>
          <a:xfrm rot="10800000">
            <a:off x="0" y="793820"/>
            <a:ext cx="2833955" cy="6081114"/>
            <a:chOff x="8925982" y="-8467"/>
            <a:chExt cx="3262842" cy="6874934"/>
          </a:xfrm>
        </p:grpSpPr>
        <p:sp>
          <p:nvSpPr>
            <p:cNvPr id="39" name="Rectangle 28">
              <a:extLst>
                <a:ext uri="{FF2B5EF4-FFF2-40B4-BE49-F238E27FC236}">
                  <a16:creationId xmlns:a16="http://schemas.microsoft.com/office/drawing/2014/main" id="{47722B6A-7B90-4F7A-BBDB-669271EAF10F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40" name="مجموعة 39">
              <a:extLst>
                <a:ext uri="{FF2B5EF4-FFF2-40B4-BE49-F238E27FC236}">
                  <a16:creationId xmlns:a16="http://schemas.microsoft.com/office/drawing/2014/main" id="{3882C273-042D-4ECD-AF0C-185D32BEDF6C}"/>
                </a:ext>
              </a:extLst>
            </p:cNvPr>
            <p:cNvGrpSpPr/>
            <p:nvPr/>
          </p:nvGrpSpPr>
          <p:grpSpPr>
            <a:xfrm>
              <a:off x="8925982" y="0"/>
              <a:ext cx="3262842" cy="6866467"/>
              <a:chOff x="7389607" y="-8467"/>
              <a:chExt cx="3262842" cy="6866467"/>
            </a:xfrm>
          </p:grpSpPr>
          <p:cxnSp>
            <p:nvCxnSpPr>
              <p:cNvPr id="41" name="Straight Connector 18">
                <a:extLst>
                  <a:ext uri="{FF2B5EF4-FFF2-40B4-BE49-F238E27FC236}">
                    <a16:creationId xmlns:a16="http://schemas.microsoft.com/office/drawing/2014/main" id="{67234249-5B75-400E-B4A2-AC1B17825E71}"/>
                  </a:ext>
                </a:extLst>
              </p:cNvPr>
              <p:cNvCxnSpPr/>
              <p:nvPr/>
            </p:nvCxnSpPr>
            <p:spPr>
              <a:xfrm>
                <a:off x="7828286" y="0"/>
                <a:ext cx="1219200" cy="6858000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23">
                <a:extLst>
                  <a:ext uri="{FF2B5EF4-FFF2-40B4-BE49-F238E27FC236}">
                    <a16:creationId xmlns:a16="http://schemas.microsoft.com/office/drawing/2014/main" id="{E4906119-7433-4F37-8253-FA5B9846FAB8}"/>
                  </a:ext>
                </a:extLst>
              </p:cNvPr>
              <p:cNvSpPr/>
              <p:nvPr/>
            </p:nvSpPr>
            <p:spPr>
              <a:xfrm>
                <a:off x="7638750" y="-8467"/>
                <a:ext cx="3007349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3007349" h="6866467">
                    <a:moveTo>
                      <a:pt x="2045532" y="0"/>
                    </a:moveTo>
                    <a:lnTo>
                      <a:pt x="3007349" y="0"/>
                    </a:lnTo>
                    <a:lnTo>
                      <a:pt x="3007349" y="6866467"/>
                    </a:lnTo>
                    <a:lnTo>
                      <a:pt x="0" y="6866467"/>
                    </a:lnTo>
                    <a:lnTo>
                      <a:pt x="2045532" y="0"/>
                    </a:lnTo>
                    <a:close/>
                  </a:path>
                </a:pathLst>
              </a:custGeom>
              <a:solidFill>
                <a:schemeClr val="accent1">
                  <a:alpha val="3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4" name="Rectangle 25">
                <a:extLst>
                  <a:ext uri="{FF2B5EF4-FFF2-40B4-BE49-F238E27FC236}">
                    <a16:creationId xmlns:a16="http://schemas.microsoft.com/office/drawing/2014/main" id="{6778BC05-D9D6-4062-BBDE-47B10558B799}"/>
                  </a:ext>
                </a:extLst>
              </p:cNvPr>
              <p:cNvSpPr/>
              <p:nvPr/>
            </p:nvSpPr>
            <p:spPr>
              <a:xfrm>
                <a:off x="8063891" y="-8467"/>
                <a:ext cx="2588558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573311" h="6866467">
                    <a:moveTo>
                      <a:pt x="0" y="0"/>
                    </a:moveTo>
                    <a:lnTo>
                      <a:pt x="2573311" y="0"/>
                    </a:lnTo>
                    <a:lnTo>
                      <a:pt x="2573311" y="6866467"/>
                    </a:lnTo>
                    <a:lnTo>
                      <a:pt x="1202336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5" name="Isosceles Triangle 22">
                <a:extLst>
                  <a:ext uri="{FF2B5EF4-FFF2-40B4-BE49-F238E27FC236}">
                    <a16:creationId xmlns:a16="http://schemas.microsoft.com/office/drawing/2014/main" id="{DAF4F05E-2258-4428-B635-42C78F84DD21}"/>
                  </a:ext>
                </a:extLst>
              </p:cNvPr>
              <p:cNvSpPr/>
              <p:nvPr/>
            </p:nvSpPr>
            <p:spPr>
              <a:xfrm>
                <a:off x="7389607" y="3048000"/>
                <a:ext cx="3259667" cy="3810000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7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6" name="Rectangle 27">
                <a:extLst>
                  <a:ext uri="{FF2B5EF4-FFF2-40B4-BE49-F238E27FC236}">
                    <a16:creationId xmlns:a16="http://schemas.microsoft.com/office/drawing/2014/main" id="{81560C5D-92D9-4107-A521-D607DEA22B25}"/>
                  </a:ext>
                </a:extLst>
              </p:cNvPr>
              <p:cNvSpPr/>
              <p:nvPr/>
            </p:nvSpPr>
            <p:spPr>
              <a:xfrm>
                <a:off x="7791774" y="-8467"/>
                <a:ext cx="2854326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858013" h="6866467">
                    <a:moveTo>
                      <a:pt x="0" y="0"/>
                    </a:moveTo>
                    <a:lnTo>
                      <a:pt x="2858013" y="0"/>
                    </a:lnTo>
                    <a:lnTo>
                      <a:pt x="2858013" y="6866467"/>
                    </a:lnTo>
                    <a:lnTo>
                      <a:pt x="2473942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7" name="Rectangle 29">
                <a:extLst>
                  <a:ext uri="{FF2B5EF4-FFF2-40B4-BE49-F238E27FC236}">
                    <a16:creationId xmlns:a16="http://schemas.microsoft.com/office/drawing/2014/main" id="{478DC094-1A95-4DFD-AD21-E393EAE04427}"/>
                  </a:ext>
                </a:extLst>
              </p:cNvPr>
              <p:cNvSpPr/>
              <p:nvPr/>
            </p:nvSpPr>
            <p:spPr>
              <a:xfrm>
                <a:off x="9396273" y="-8467"/>
                <a:ext cx="1249825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49825" h="6858000">
                    <a:moveTo>
                      <a:pt x="0" y="0"/>
                    </a:moveTo>
                    <a:lnTo>
                      <a:pt x="1249825" y="0"/>
                    </a:lnTo>
                    <a:lnTo>
                      <a:pt x="1249825" y="6858000"/>
                    </a:lnTo>
                    <a:lnTo>
                      <a:pt x="1109382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8" name="Isosceles Triangle 26">
                <a:extLst>
                  <a:ext uri="{FF2B5EF4-FFF2-40B4-BE49-F238E27FC236}">
                    <a16:creationId xmlns:a16="http://schemas.microsoft.com/office/drawing/2014/main" id="{9A2FD889-4288-420B-9B65-E321673B00BC}"/>
                  </a:ext>
                </a:extLst>
              </p:cNvPr>
              <p:cNvSpPr/>
              <p:nvPr/>
            </p:nvSpPr>
            <p:spPr>
              <a:xfrm>
                <a:off x="8832115" y="3589867"/>
                <a:ext cx="1817159" cy="3268133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lumMod val="50000"/>
                  <a:alpha val="6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60AE086-4C7F-4A6D-A3C4-39C474242425}"/>
              </a:ext>
            </a:extLst>
          </p:cNvPr>
          <p:cNvSpPr txBox="1"/>
          <p:nvPr userDrawn="1"/>
        </p:nvSpPr>
        <p:spPr>
          <a:xfrm>
            <a:off x="2848738" y="5031452"/>
            <a:ext cx="7432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3399"/>
                </a:solidFill>
                <a:hlinkClick r:id="rId5"/>
              </a:rPr>
              <a:t>Editing file</a:t>
            </a:r>
            <a:endParaRPr lang="en-US" b="1" dirty="0">
              <a:solidFill>
                <a:srgbClr val="FF3399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B673E89-ECD2-406E-BF35-F8262AA188E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889274" y="5336913"/>
            <a:ext cx="1337045" cy="134376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5FC6C75-CC12-4E54-99AE-3B5579E1659F}"/>
              </a:ext>
            </a:extLst>
          </p:cNvPr>
          <p:cNvSpPr txBox="1"/>
          <p:nvPr userDrawn="1"/>
        </p:nvSpPr>
        <p:spPr>
          <a:xfrm>
            <a:off x="4419600" y="2590800"/>
            <a:ext cx="43434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</a:rPr>
              <a:t>HISTOLOGY OF PANCREAS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Arrow Connector 6"/>
          <p:cNvCxnSpPr/>
          <p:nvPr userDrawn="1"/>
        </p:nvCxnSpPr>
        <p:spPr>
          <a:xfrm>
            <a:off x="8319975" y="2182311"/>
            <a:ext cx="6679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09DF71DF-CAF5-4348-A2DC-E56185232E73}"/>
              </a:ext>
            </a:extLst>
          </p:cNvPr>
          <p:cNvGrpSpPr/>
          <p:nvPr/>
        </p:nvGrpSpPr>
        <p:grpSpPr>
          <a:xfrm rot="10800000">
            <a:off x="0" y="-8467"/>
            <a:ext cx="4769908" cy="6874934"/>
            <a:chOff x="7418916" y="-8467"/>
            <a:chExt cx="4769908" cy="6874934"/>
          </a:xfrm>
        </p:grpSpPr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C6EE8B30-E096-4137-B6A3-5893D486E750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741A683B-5EE1-4C60-BCEA-CA349832C335}"/>
                </a:ext>
              </a:extLst>
            </p:cNvPr>
            <p:cNvGrpSpPr/>
            <p:nvPr/>
          </p:nvGrpSpPr>
          <p:grpSpPr>
            <a:xfrm>
              <a:off x="7418916" y="0"/>
              <a:ext cx="4769908" cy="6866467"/>
              <a:chOff x="5882541" y="-8467"/>
              <a:chExt cx="4769908" cy="6866467"/>
            </a:xfrm>
          </p:grpSpPr>
          <p:cxnSp>
            <p:nvCxnSpPr>
              <p:cNvPr id="41" name="Straight Connector 18">
                <a:extLst>
                  <a:ext uri="{FF2B5EF4-FFF2-40B4-BE49-F238E27FC236}">
                    <a16:creationId xmlns:a16="http://schemas.microsoft.com/office/drawing/2014/main" id="{7601AD72-F834-4541-A9D0-A761CC1A8E8B}"/>
                  </a:ext>
                </a:extLst>
              </p:cNvPr>
              <p:cNvCxnSpPr/>
              <p:nvPr/>
            </p:nvCxnSpPr>
            <p:spPr>
              <a:xfrm>
                <a:off x="7828286" y="0"/>
                <a:ext cx="1219200" cy="6858000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19">
                <a:extLst>
                  <a:ext uri="{FF2B5EF4-FFF2-40B4-BE49-F238E27FC236}">
                    <a16:creationId xmlns:a16="http://schemas.microsoft.com/office/drawing/2014/main" id="{A759281C-255E-4628-9FEA-49DFBAB6A3D1}"/>
                  </a:ext>
                </a:extLst>
              </p:cNvPr>
              <p:cNvCxnSpPr/>
              <p:nvPr/>
            </p:nvCxnSpPr>
            <p:spPr>
              <a:xfrm flipH="1">
                <a:off x="5882541" y="3681413"/>
                <a:ext cx="4763558" cy="3176587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23">
                <a:extLst>
                  <a:ext uri="{FF2B5EF4-FFF2-40B4-BE49-F238E27FC236}">
                    <a16:creationId xmlns:a16="http://schemas.microsoft.com/office/drawing/2014/main" id="{62C09518-D0EF-43F5-A72E-0AEB9FD89971}"/>
                  </a:ext>
                </a:extLst>
              </p:cNvPr>
              <p:cNvSpPr/>
              <p:nvPr/>
            </p:nvSpPr>
            <p:spPr>
              <a:xfrm>
                <a:off x="7638750" y="-8467"/>
                <a:ext cx="3007349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3007349" h="6866467">
                    <a:moveTo>
                      <a:pt x="2045532" y="0"/>
                    </a:moveTo>
                    <a:lnTo>
                      <a:pt x="3007349" y="0"/>
                    </a:lnTo>
                    <a:lnTo>
                      <a:pt x="3007349" y="6866467"/>
                    </a:lnTo>
                    <a:lnTo>
                      <a:pt x="0" y="6866467"/>
                    </a:lnTo>
                    <a:lnTo>
                      <a:pt x="2045532" y="0"/>
                    </a:lnTo>
                    <a:close/>
                  </a:path>
                </a:pathLst>
              </a:custGeom>
              <a:solidFill>
                <a:schemeClr val="accent1">
                  <a:alpha val="3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4" name="Rectangle 25">
                <a:extLst>
                  <a:ext uri="{FF2B5EF4-FFF2-40B4-BE49-F238E27FC236}">
                    <a16:creationId xmlns:a16="http://schemas.microsoft.com/office/drawing/2014/main" id="{478169DC-DC4F-406B-9FD2-B6B64A935F0B}"/>
                  </a:ext>
                </a:extLst>
              </p:cNvPr>
              <p:cNvSpPr/>
              <p:nvPr/>
            </p:nvSpPr>
            <p:spPr>
              <a:xfrm>
                <a:off x="8063891" y="-8467"/>
                <a:ext cx="2588558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573311" h="6866467">
                    <a:moveTo>
                      <a:pt x="0" y="0"/>
                    </a:moveTo>
                    <a:lnTo>
                      <a:pt x="2573311" y="0"/>
                    </a:lnTo>
                    <a:lnTo>
                      <a:pt x="2573311" y="6866467"/>
                    </a:lnTo>
                    <a:lnTo>
                      <a:pt x="1202336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5" name="Isosceles Triangle 22">
                <a:extLst>
                  <a:ext uri="{FF2B5EF4-FFF2-40B4-BE49-F238E27FC236}">
                    <a16:creationId xmlns:a16="http://schemas.microsoft.com/office/drawing/2014/main" id="{2C51BBB3-FE32-46B0-A044-DD6D1EFBB349}"/>
                  </a:ext>
                </a:extLst>
              </p:cNvPr>
              <p:cNvSpPr/>
              <p:nvPr/>
            </p:nvSpPr>
            <p:spPr>
              <a:xfrm>
                <a:off x="7389607" y="3048000"/>
                <a:ext cx="3259667" cy="3810000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7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6" name="Rectangle 27">
                <a:extLst>
                  <a:ext uri="{FF2B5EF4-FFF2-40B4-BE49-F238E27FC236}">
                    <a16:creationId xmlns:a16="http://schemas.microsoft.com/office/drawing/2014/main" id="{88AEF2FE-84C0-4BA7-8364-9906EAE27D81}"/>
                  </a:ext>
                </a:extLst>
              </p:cNvPr>
              <p:cNvSpPr/>
              <p:nvPr/>
            </p:nvSpPr>
            <p:spPr>
              <a:xfrm>
                <a:off x="7791774" y="-8467"/>
                <a:ext cx="2854326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858013" h="6866467">
                    <a:moveTo>
                      <a:pt x="0" y="0"/>
                    </a:moveTo>
                    <a:lnTo>
                      <a:pt x="2858013" y="0"/>
                    </a:lnTo>
                    <a:lnTo>
                      <a:pt x="2858013" y="6866467"/>
                    </a:lnTo>
                    <a:lnTo>
                      <a:pt x="2473942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7" name="Rectangle 29">
                <a:extLst>
                  <a:ext uri="{FF2B5EF4-FFF2-40B4-BE49-F238E27FC236}">
                    <a16:creationId xmlns:a16="http://schemas.microsoft.com/office/drawing/2014/main" id="{00F53C1E-67B6-4167-ADDC-9C51BA8CDE56}"/>
                  </a:ext>
                </a:extLst>
              </p:cNvPr>
              <p:cNvSpPr/>
              <p:nvPr/>
            </p:nvSpPr>
            <p:spPr>
              <a:xfrm>
                <a:off x="9396273" y="-8467"/>
                <a:ext cx="1249825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49825" h="6858000">
                    <a:moveTo>
                      <a:pt x="0" y="0"/>
                    </a:moveTo>
                    <a:lnTo>
                      <a:pt x="1249825" y="0"/>
                    </a:lnTo>
                    <a:lnTo>
                      <a:pt x="1249825" y="6858000"/>
                    </a:lnTo>
                    <a:lnTo>
                      <a:pt x="1109382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8" name="Isosceles Triangle 26">
                <a:extLst>
                  <a:ext uri="{FF2B5EF4-FFF2-40B4-BE49-F238E27FC236}">
                    <a16:creationId xmlns:a16="http://schemas.microsoft.com/office/drawing/2014/main" id="{ED686E3E-40C5-4CF3-9E8C-4A35C09DC1EC}"/>
                  </a:ext>
                </a:extLst>
              </p:cNvPr>
              <p:cNvSpPr/>
              <p:nvPr/>
            </p:nvSpPr>
            <p:spPr>
              <a:xfrm>
                <a:off x="8832115" y="3589867"/>
                <a:ext cx="1817159" cy="3268133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lumMod val="50000"/>
                  <a:alpha val="6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</p:grpSp>
      <p:pic>
        <p:nvPicPr>
          <p:cNvPr id="17" name="صورة 7">
            <a:extLst>
              <a:ext uri="{FF2B5EF4-FFF2-40B4-BE49-F238E27FC236}">
                <a16:creationId xmlns:a16="http://schemas.microsoft.com/office/drawing/2014/main" id="{9ECBF174-D2AD-48A8-B4B8-648B77B34C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2800" y="5750315"/>
            <a:ext cx="909991" cy="947218"/>
          </a:xfrm>
          <a:prstGeom prst="rect">
            <a:avLst/>
          </a:prstGeom>
        </p:spPr>
      </p:pic>
      <p:sp>
        <p:nvSpPr>
          <p:cNvPr id="19" name="مربع نص 1">
            <a:extLst>
              <a:ext uri="{FF2B5EF4-FFF2-40B4-BE49-F238E27FC236}">
                <a16:creationId xmlns:a16="http://schemas.microsoft.com/office/drawing/2014/main" id="{00DC2B49-3A34-4714-95F4-4365C36D798A}"/>
              </a:ext>
            </a:extLst>
          </p:cNvPr>
          <p:cNvSpPr txBox="1"/>
          <p:nvPr userDrawn="1"/>
        </p:nvSpPr>
        <p:spPr>
          <a:xfrm>
            <a:off x="2624987" y="1306073"/>
            <a:ext cx="8802808" cy="8002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ffectLst/>
              </a:rPr>
              <a:t>QUESTIONS:</a:t>
            </a:r>
          </a:p>
          <a:p>
            <a:pPr marL="0" lvl="0" indent="0">
              <a:buFont typeface="Wingdings" panose="05000000000000000000" pitchFamily="2" charset="2"/>
              <a:buNone/>
            </a:pPr>
            <a:endParaRPr lang="en-US" sz="1000" b="1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1" name="مربع نص 13">
            <a:extLst>
              <a:ext uri="{FF2B5EF4-FFF2-40B4-BE49-F238E27FC236}">
                <a16:creationId xmlns:a16="http://schemas.microsoft.com/office/drawing/2014/main" id="{0A8C1084-3449-4C32-A2C7-A08816FFB261}"/>
              </a:ext>
            </a:extLst>
          </p:cNvPr>
          <p:cNvSpPr txBox="1"/>
          <p:nvPr userDrawn="1"/>
        </p:nvSpPr>
        <p:spPr>
          <a:xfrm>
            <a:off x="-19901" y="6533862"/>
            <a:ext cx="1221190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Histology team 437 | Endocrine block | Lecture five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1701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09DF71DF-CAF5-4348-A2DC-E56185232E73}"/>
              </a:ext>
            </a:extLst>
          </p:cNvPr>
          <p:cNvGrpSpPr/>
          <p:nvPr/>
        </p:nvGrpSpPr>
        <p:grpSpPr>
          <a:xfrm rot="10800000">
            <a:off x="0" y="-8467"/>
            <a:ext cx="4769908" cy="6874934"/>
            <a:chOff x="7418916" y="-8467"/>
            <a:chExt cx="4769908" cy="6874934"/>
          </a:xfrm>
        </p:grpSpPr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C6EE8B30-E096-4137-B6A3-5893D486E750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741A683B-5EE1-4C60-BCEA-CA349832C335}"/>
                </a:ext>
              </a:extLst>
            </p:cNvPr>
            <p:cNvGrpSpPr/>
            <p:nvPr/>
          </p:nvGrpSpPr>
          <p:grpSpPr>
            <a:xfrm>
              <a:off x="7418916" y="0"/>
              <a:ext cx="4769908" cy="6866467"/>
              <a:chOff x="5882541" y="-8467"/>
              <a:chExt cx="4769908" cy="6866467"/>
            </a:xfrm>
          </p:grpSpPr>
          <p:cxnSp>
            <p:nvCxnSpPr>
              <p:cNvPr id="41" name="Straight Connector 18">
                <a:extLst>
                  <a:ext uri="{FF2B5EF4-FFF2-40B4-BE49-F238E27FC236}">
                    <a16:creationId xmlns:a16="http://schemas.microsoft.com/office/drawing/2014/main" id="{7601AD72-F834-4541-A9D0-A761CC1A8E8B}"/>
                  </a:ext>
                </a:extLst>
              </p:cNvPr>
              <p:cNvCxnSpPr/>
              <p:nvPr/>
            </p:nvCxnSpPr>
            <p:spPr>
              <a:xfrm>
                <a:off x="7828286" y="0"/>
                <a:ext cx="1219200" cy="6858000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19">
                <a:extLst>
                  <a:ext uri="{FF2B5EF4-FFF2-40B4-BE49-F238E27FC236}">
                    <a16:creationId xmlns:a16="http://schemas.microsoft.com/office/drawing/2014/main" id="{A759281C-255E-4628-9FEA-49DFBAB6A3D1}"/>
                  </a:ext>
                </a:extLst>
              </p:cNvPr>
              <p:cNvCxnSpPr/>
              <p:nvPr/>
            </p:nvCxnSpPr>
            <p:spPr>
              <a:xfrm flipH="1">
                <a:off x="5882541" y="3681413"/>
                <a:ext cx="4763558" cy="3176587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23">
                <a:extLst>
                  <a:ext uri="{FF2B5EF4-FFF2-40B4-BE49-F238E27FC236}">
                    <a16:creationId xmlns:a16="http://schemas.microsoft.com/office/drawing/2014/main" id="{62C09518-D0EF-43F5-A72E-0AEB9FD89971}"/>
                  </a:ext>
                </a:extLst>
              </p:cNvPr>
              <p:cNvSpPr/>
              <p:nvPr/>
            </p:nvSpPr>
            <p:spPr>
              <a:xfrm>
                <a:off x="7638750" y="-8467"/>
                <a:ext cx="3007349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3007349" h="6866467">
                    <a:moveTo>
                      <a:pt x="2045532" y="0"/>
                    </a:moveTo>
                    <a:lnTo>
                      <a:pt x="3007349" y="0"/>
                    </a:lnTo>
                    <a:lnTo>
                      <a:pt x="3007349" y="6866467"/>
                    </a:lnTo>
                    <a:lnTo>
                      <a:pt x="0" y="6866467"/>
                    </a:lnTo>
                    <a:lnTo>
                      <a:pt x="2045532" y="0"/>
                    </a:lnTo>
                    <a:close/>
                  </a:path>
                </a:pathLst>
              </a:custGeom>
              <a:solidFill>
                <a:schemeClr val="accent1">
                  <a:alpha val="3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4" name="Rectangle 25">
                <a:extLst>
                  <a:ext uri="{FF2B5EF4-FFF2-40B4-BE49-F238E27FC236}">
                    <a16:creationId xmlns:a16="http://schemas.microsoft.com/office/drawing/2014/main" id="{478169DC-DC4F-406B-9FD2-B6B64A935F0B}"/>
                  </a:ext>
                </a:extLst>
              </p:cNvPr>
              <p:cNvSpPr/>
              <p:nvPr/>
            </p:nvSpPr>
            <p:spPr>
              <a:xfrm>
                <a:off x="8063891" y="-8467"/>
                <a:ext cx="2588558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573311" h="6866467">
                    <a:moveTo>
                      <a:pt x="0" y="0"/>
                    </a:moveTo>
                    <a:lnTo>
                      <a:pt x="2573311" y="0"/>
                    </a:lnTo>
                    <a:lnTo>
                      <a:pt x="2573311" y="6866467"/>
                    </a:lnTo>
                    <a:lnTo>
                      <a:pt x="1202336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5" name="Isosceles Triangle 22">
                <a:extLst>
                  <a:ext uri="{FF2B5EF4-FFF2-40B4-BE49-F238E27FC236}">
                    <a16:creationId xmlns:a16="http://schemas.microsoft.com/office/drawing/2014/main" id="{2C51BBB3-FE32-46B0-A044-DD6D1EFBB349}"/>
                  </a:ext>
                </a:extLst>
              </p:cNvPr>
              <p:cNvSpPr/>
              <p:nvPr/>
            </p:nvSpPr>
            <p:spPr>
              <a:xfrm>
                <a:off x="7389607" y="3048000"/>
                <a:ext cx="3259667" cy="3810000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7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6" name="Rectangle 27">
                <a:extLst>
                  <a:ext uri="{FF2B5EF4-FFF2-40B4-BE49-F238E27FC236}">
                    <a16:creationId xmlns:a16="http://schemas.microsoft.com/office/drawing/2014/main" id="{88AEF2FE-84C0-4BA7-8364-9906EAE27D81}"/>
                  </a:ext>
                </a:extLst>
              </p:cNvPr>
              <p:cNvSpPr/>
              <p:nvPr/>
            </p:nvSpPr>
            <p:spPr>
              <a:xfrm>
                <a:off x="7791774" y="-8467"/>
                <a:ext cx="2854326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858013" h="6866467">
                    <a:moveTo>
                      <a:pt x="0" y="0"/>
                    </a:moveTo>
                    <a:lnTo>
                      <a:pt x="2858013" y="0"/>
                    </a:lnTo>
                    <a:lnTo>
                      <a:pt x="2858013" y="6866467"/>
                    </a:lnTo>
                    <a:lnTo>
                      <a:pt x="2473942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7" name="Rectangle 29">
                <a:extLst>
                  <a:ext uri="{FF2B5EF4-FFF2-40B4-BE49-F238E27FC236}">
                    <a16:creationId xmlns:a16="http://schemas.microsoft.com/office/drawing/2014/main" id="{00F53C1E-67B6-4167-ADDC-9C51BA8CDE56}"/>
                  </a:ext>
                </a:extLst>
              </p:cNvPr>
              <p:cNvSpPr/>
              <p:nvPr/>
            </p:nvSpPr>
            <p:spPr>
              <a:xfrm>
                <a:off x="9396273" y="-8467"/>
                <a:ext cx="1249825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49825" h="6858000">
                    <a:moveTo>
                      <a:pt x="0" y="0"/>
                    </a:moveTo>
                    <a:lnTo>
                      <a:pt x="1249825" y="0"/>
                    </a:lnTo>
                    <a:lnTo>
                      <a:pt x="1249825" y="6858000"/>
                    </a:lnTo>
                    <a:lnTo>
                      <a:pt x="1109382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8" name="Isosceles Triangle 26">
                <a:extLst>
                  <a:ext uri="{FF2B5EF4-FFF2-40B4-BE49-F238E27FC236}">
                    <a16:creationId xmlns:a16="http://schemas.microsoft.com/office/drawing/2014/main" id="{ED686E3E-40C5-4CF3-9E8C-4A35C09DC1EC}"/>
                  </a:ext>
                </a:extLst>
              </p:cNvPr>
              <p:cNvSpPr/>
              <p:nvPr/>
            </p:nvSpPr>
            <p:spPr>
              <a:xfrm>
                <a:off x="8832115" y="3589867"/>
                <a:ext cx="1817159" cy="3268133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lumMod val="50000"/>
                  <a:alpha val="6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</p:grpSp>
      <p:pic>
        <p:nvPicPr>
          <p:cNvPr id="17" name="صورة 7">
            <a:extLst>
              <a:ext uri="{FF2B5EF4-FFF2-40B4-BE49-F238E27FC236}">
                <a16:creationId xmlns:a16="http://schemas.microsoft.com/office/drawing/2014/main" id="{9ECBF174-D2AD-48A8-B4B8-648B77B34C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2800" y="5750315"/>
            <a:ext cx="909991" cy="947218"/>
          </a:xfrm>
          <a:prstGeom prst="rect">
            <a:avLst/>
          </a:prstGeom>
        </p:spPr>
      </p:pic>
      <p:sp>
        <p:nvSpPr>
          <p:cNvPr id="15" name="مربع نص 1">
            <a:extLst>
              <a:ext uri="{FF2B5EF4-FFF2-40B4-BE49-F238E27FC236}">
                <a16:creationId xmlns:a16="http://schemas.microsoft.com/office/drawing/2014/main" id="{B9A1E66A-3471-4AB3-AAB8-9482E2F4992F}"/>
              </a:ext>
            </a:extLst>
          </p:cNvPr>
          <p:cNvSpPr txBox="1"/>
          <p:nvPr userDrawn="1"/>
        </p:nvSpPr>
        <p:spPr>
          <a:xfrm>
            <a:off x="2627509" y="1579827"/>
            <a:ext cx="8652613" cy="424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Q6: </a:t>
            </a:r>
            <a:r>
              <a:rPr lang="en-US" sz="1600" b="1" dirty="0"/>
              <a:t>Organelles</a:t>
            </a:r>
            <a:r>
              <a:rPr lang="en-US" sz="1600" dirty="0"/>
              <a:t> of </a:t>
            </a:r>
            <a:r>
              <a:rPr lang="en-US" sz="1600" b="1" dirty="0"/>
              <a:t>Hepatocyte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lvl="0"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a) Mitochondria                      b) Lysosomes                      c) Peroxisomes                       d) All of them  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defRPr/>
            </a:pP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Q7: </a:t>
            </a:r>
            <a:r>
              <a:rPr lang="en-US" sz="1600" dirty="0"/>
              <a:t>Why </a:t>
            </a:r>
            <a:r>
              <a:rPr lang="en-US" sz="1600" b="1" dirty="0"/>
              <a:t>Endothelial</a:t>
            </a:r>
            <a:r>
              <a:rPr lang="en-US" sz="1600" dirty="0"/>
              <a:t> Cells </a:t>
            </a:r>
            <a:r>
              <a:rPr lang="en-US" sz="1600" b="1" dirty="0"/>
              <a:t>Fenestrated</a:t>
            </a:r>
            <a:r>
              <a:rPr lang="en-US" sz="1600" dirty="0"/>
              <a:t> &amp; </a:t>
            </a:r>
            <a:r>
              <a:rPr lang="en-US" sz="1600" b="1" dirty="0"/>
              <a:t>discontinuous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lvl="0"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a) Free passage of fat                                                                           b) Free passage of plasma                           </a:t>
            </a:r>
            <a:br>
              <a:rPr lang="en-US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c) Free passage of carbohydrate                                                            d) Both B &amp; C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defRPr/>
            </a:pPr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Q8: </a:t>
            </a:r>
            <a:r>
              <a:rPr lang="en-US" sz="1600" b="1" dirty="0"/>
              <a:t>Function </a:t>
            </a:r>
            <a:r>
              <a:rPr lang="en-US" sz="1600" dirty="0"/>
              <a:t>of</a:t>
            </a:r>
            <a:r>
              <a:rPr lang="en-US" sz="1600" b="1" dirty="0"/>
              <a:t> Kupffer Cells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lvl="0">
              <a:defRPr/>
            </a:pPr>
            <a:r>
              <a:rPr lang="sv-SE" sz="1400" dirty="0">
                <a:solidFill>
                  <a:schemeClr val="bg1">
                    <a:lumMod val="50000"/>
                  </a:schemeClr>
                </a:solidFill>
              </a:rPr>
              <a:t>a) Produce the energy                   b) Transport                      c) Phagocytosis                    d) Nutrients </a:t>
            </a: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defRPr/>
            </a:pPr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Q9: </a:t>
            </a:r>
            <a:r>
              <a:rPr lang="en-US" sz="1600" dirty="0"/>
              <a:t>What type of </a:t>
            </a:r>
            <a:r>
              <a:rPr lang="en-US" sz="1600" b="1" dirty="0"/>
              <a:t>reticular fiber </a:t>
            </a:r>
            <a:r>
              <a:rPr lang="en-US" sz="1600" dirty="0"/>
              <a:t>located in </a:t>
            </a:r>
            <a:r>
              <a:rPr lang="en-US" sz="1600" b="1" dirty="0"/>
              <a:t>Perisinusoidal Space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a) Type III collagen                b) Type II collagen                   c) Type I collagen                  d) Both A &amp; B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>
              <a:defRPr/>
            </a:pPr>
            <a:r>
              <a:rPr lang="en-GB" sz="16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Q10: </a:t>
            </a:r>
            <a:r>
              <a:rPr lang="en-US" sz="16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type of </a:t>
            </a:r>
            <a:r>
              <a:rPr lang="en-US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lymphocyte</a:t>
            </a:r>
            <a:r>
              <a:rPr lang="en-US" sz="16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found in </a:t>
            </a:r>
            <a:r>
              <a:rPr lang="en-US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 pulp</a:t>
            </a:r>
            <a:r>
              <a:rPr lang="en-US" sz="16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US" sz="1600" i="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a) Housing T lymphocytes in PALS | Housing B lymphocytes in Lymphoid follicles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b) Housing B lymphocytes in PALS | Housing T lymphocytes in Lymphoid follicles                   </a:t>
            </a:r>
            <a:br>
              <a:rPr lang="en-US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US" sz="1400" b="0" i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Housing B lymphocytes in Splenic cord | Housing T lymphocytes in Lymphoid follicles</a:t>
            </a:r>
            <a:r>
              <a:rPr lang="en-US" sz="1400" b="0" i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                </a:t>
            </a:r>
            <a:br>
              <a:rPr lang="en-US" sz="1400" b="0" i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400" b="0" i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d)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Housing T lymphocytes in PALS | Housing B lymphocytes in Splenic blood sinusoids</a:t>
            </a:r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3BD57A-2B1C-4641-BE7D-32CD945496D9}"/>
              </a:ext>
            </a:extLst>
          </p:cNvPr>
          <p:cNvSpPr txBox="1"/>
          <p:nvPr userDrawn="1"/>
        </p:nvSpPr>
        <p:spPr>
          <a:xfrm rot="10800000">
            <a:off x="11125200" y="3032332"/>
            <a:ext cx="762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6- D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7- B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8- C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9- A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10- A</a:t>
            </a:r>
          </a:p>
        </p:txBody>
      </p:sp>
      <p:sp>
        <p:nvSpPr>
          <p:cNvPr id="18" name="مربع نص 13">
            <a:extLst>
              <a:ext uri="{FF2B5EF4-FFF2-40B4-BE49-F238E27FC236}">
                <a16:creationId xmlns:a16="http://schemas.microsoft.com/office/drawing/2014/main" id="{6483784B-3BFA-4FE0-A27F-F73CAE4A79EC}"/>
              </a:ext>
            </a:extLst>
          </p:cNvPr>
          <p:cNvSpPr txBox="1"/>
          <p:nvPr userDrawn="1"/>
        </p:nvSpPr>
        <p:spPr>
          <a:xfrm>
            <a:off x="-19901" y="6533862"/>
            <a:ext cx="1221190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Histology team 437 | Endocrine block | Lecture five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36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09DF71DF-CAF5-4348-A2DC-E56185232E73}"/>
              </a:ext>
            </a:extLst>
          </p:cNvPr>
          <p:cNvGrpSpPr/>
          <p:nvPr/>
        </p:nvGrpSpPr>
        <p:grpSpPr>
          <a:xfrm rot="10800000">
            <a:off x="0" y="-8467"/>
            <a:ext cx="4769908" cy="6874934"/>
            <a:chOff x="7418916" y="-8467"/>
            <a:chExt cx="4769908" cy="6874934"/>
          </a:xfrm>
        </p:grpSpPr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C6EE8B30-E096-4137-B6A3-5893D486E750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741A683B-5EE1-4C60-BCEA-CA349832C335}"/>
                </a:ext>
              </a:extLst>
            </p:cNvPr>
            <p:cNvGrpSpPr/>
            <p:nvPr/>
          </p:nvGrpSpPr>
          <p:grpSpPr>
            <a:xfrm>
              <a:off x="7418916" y="0"/>
              <a:ext cx="4769908" cy="6866467"/>
              <a:chOff x="5882541" y="-8467"/>
              <a:chExt cx="4769908" cy="6866467"/>
            </a:xfrm>
          </p:grpSpPr>
          <p:cxnSp>
            <p:nvCxnSpPr>
              <p:cNvPr id="41" name="Straight Connector 18">
                <a:extLst>
                  <a:ext uri="{FF2B5EF4-FFF2-40B4-BE49-F238E27FC236}">
                    <a16:creationId xmlns:a16="http://schemas.microsoft.com/office/drawing/2014/main" id="{7601AD72-F834-4541-A9D0-A761CC1A8E8B}"/>
                  </a:ext>
                </a:extLst>
              </p:cNvPr>
              <p:cNvCxnSpPr/>
              <p:nvPr/>
            </p:nvCxnSpPr>
            <p:spPr>
              <a:xfrm>
                <a:off x="7828286" y="0"/>
                <a:ext cx="1219200" cy="6858000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19">
                <a:extLst>
                  <a:ext uri="{FF2B5EF4-FFF2-40B4-BE49-F238E27FC236}">
                    <a16:creationId xmlns:a16="http://schemas.microsoft.com/office/drawing/2014/main" id="{A759281C-255E-4628-9FEA-49DFBAB6A3D1}"/>
                  </a:ext>
                </a:extLst>
              </p:cNvPr>
              <p:cNvCxnSpPr/>
              <p:nvPr/>
            </p:nvCxnSpPr>
            <p:spPr>
              <a:xfrm flipH="1">
                <a:off x="5882541" y="3681413"/>
                <a:ext cx="4763558" cy="3176587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23">
                <a:extLst>
                  <a:ext uri="{FF2B5EF4-FFF2-40B4-BE49-F238E27FC236}">
                    <a16:creationId xmlns:a16="http://schemas.microsoft.com/office/drawing/2014/main" id="{62C09518-D0EF-43F5-A72E-0AEB9FD89971}"/>
                  </a:ext>
                </a:extLst>
              </p:cNvPr>
              <p:cNvSpPr/>
              <p:nvPr/>
            </p:nvSpPr>
            <p:spPr>
              <a:xfrm>
                <a:off x="7638750" y="-8467"/>
                <a:ext cx="3007349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3007349" h="6866467">
                    <a:moveTo>
                      <a:pt x="2045532" y="0"/>
                    </a:moveTo>
                    <a:lnTo>
                      <a:pt x="3007349" y="0"/>
                    </a:lnTo>
                    <a:lnTo>
                      <a:pt x="3007349" y="6866467"/>
                    </a:lnTo>
                    <a:lnTo>
                      <a:pt x="0" y="6866467"/>
                    </a:lnTo>
                    <a:lnTo>
                      <a:pt x="2045532" y="0"/>
                    </a:lnTo>
                    <a:close/>
                  </a:path>
                </a:pathLst>
              </a:custGeom>
              <a:solidFill>
                <a:schemeClr val="accent1">
                  <a:alpha val="3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4" name="Rectangle 25">
                <a:extLst>
                  <a:ext uri="{FF2B5EF4-FFF2-40B4-BE49-F238E27FC236}">
                    <a16:creationId xmlns:a16="http://schemas.microsoft.com/office/drawing/2014/main" id="{478169DC-DC4F-406B-9FD2-B6B64A935F0B}"/>
                  </a:ext>
                </a:extLst>
              </p:cNvPr>
              <p:cNvSpPr/>
              <p:nvPr/>
            </p:nvSpPr>
            <p:spPr>
              <a:xfrm>
                <a:off x="8063891" y="-8467"/>
                <a:ext cx="2588558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573311" h="6866467">
                    <a:moveTo>
                      <a:pt x="0" y="0"/>
                    </a:moveTo>
                    <a:lnTo>
                      <a:pt x="2573311" y="0"/>
                    </a:lnTo>
                    <a:lnTo>
                      <a:pt x="2573311" y="6866467"/>
                    </a:lnTo>
                    <a:lnTo>
                      <a:pt x="1202336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5" name="Isosceles Triangle 22">
                <a:extLst>
                  <a:ext uri="{FF2B5EF4-FFF2-40B4-BE49-F238E27FC236}">
                    <a16:creationId xmlns:a16="http://schemas.microsoft.com/office/drawing/2014/main" id="{2C51BBB3-FE32-46B0-A044-DD6D1EFBB349}"/>
                  </a:ext>
                </a:extLst>
              </p:cNvPr>
              <p:cNvSpPr/>
              <p:nvPr/>
            </p:nvSpPr>
            <p:spPr>
              <a:xfrm>
                <a:off x="7389607" y="3048000"/>
                <a:ext cx="3259667" cy="3810000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7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6" name="Rectangle 27">
                <a:extLst>
                  <a:ext uri="{FF2B5EF4-FFF2-40B4-BE49-F238E27FC236}">
                    <a16:creationId xmlns:a16="http://schemas.microsoft.com/office/drawing/2014/main" id="{88AEF2FE-84C0-4BA7-8364-9906EAE27D81}"/>
                  </a:ext>
                </a:extLst>
              </p:cNvPr>
              <p:cNvSpPr/>
              <p:nvPr/>
            </p:nvSpPr>
            <p:spPr>
              <a:xfrm>
                <a:off x="7791774" y="-8467"/>
                <a:ext cx="2854326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858013" h="6866467">
                    <a:moveTo>
                      <a:pt x="0" y="0"/>
                    </a:moveTo>
                    <a:lnTo>
                      <a:pt x="2858013" y="0"/>
                    </a:lnTo>
                    <a:lnTo>
                      <a:pt x="2858013" y="6866467"/>
                    </a:lnTo>
                    <a:lnTo>
                      <a:pt x="2473942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7" name="Rectangle 29">
                <a:extLst>
                  <a:ext uri="{FF2B5EF4-FFF2-40B4-BE49-F238E27FC236}">
                    <a16:creationId xmlns:a16="http://schemas.microsoft.com/office/drawing/2014/main" id="{00F53C1E-67B6-4167-ADDC-9C51BA8CDE56}"/>
                  </a:ext>
                </a:extLst>
              </p:cNvPr>
              <p:cNvSpPr/>
              <p:nvPr/>
            </p:nvSpPr>
            <p:spPr>
              <a:xfrm>
                <a:off x="9396273" y="-8467"/>
                <a:ext cx="1249825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49825" h="6858000">
                    <a:moveTo>
                      <a:pt x="0" y="0"/>
                    </a:moveTo>
                    <a:lnTo>
                      <a:pt x="1249825" y="0"/>
                    </a:lnTo>
                    <a:lnTo>
                      <a:pt x="1249825" y="6858000"/>
                    </a:lnTo>
                    <a:lnTo>
                      <a:pt x="1109382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8" name="Isosceles Triangle 26">
                <a:extLst>
                  <a:ext uri="{FF2B5EF4-FFF2-40B4-BE49-F238E27FC236}">
                    <a16:creationId xmlns:a16="http://schemas.microsoft.com/office/drawing/2014/main" id="{ED686E3E-40C5-4CF3-9E8C-4A35C09DC1EC}"/>
                  </a:ext>
                </a:extLst>
              </p:cNvPr>
              <p:cNvSpPr/>
              <p:nvPr/>
            </p:nvSpPr>
            <p:spPr>
              <a:xfrm>
                <a:off x="8832115" y="3589867"/>
                <a:ext cx="1817159" cy="3268133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lumMod val="50000"/>
                  <a:alpha val="6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EE788BBF-9285-4963-869C-B726D3788FF4}"/>
              </a:ext>
            </a:extLst>
          </p:cNvPr>
          <p:cNvSpPr txBox="1"/>
          <p:nvPr userDrawn="1"/>
        </p:nvSpPr>
        <p:spPr>
          <a:xfrm>
            <a:off x="2824163" y="1828800"/>
            <a:ext cx="7996237" cy="298543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/>
              </a:rPr>
              <a:t>OBJECTIVES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n-US" altLang="en-US" sz="2400" dirty="0"/>
              <a:t>Describe</a:t>
            </a:r>
            <a:r>
              <a:rPr lang="ar-SA" altLang="en-US" sz="2400" dirty="0"/>
              <a:t> </a:t>
            </a:r>
            <a:r>
              <a:rPr lang="en-US" altLang="en-US" sz="2400" dirty="0"/>
              <a:t>the </a:t>
            </a:r>
            <a:r>
              <a:rPr lang="en-US" altLang="en-US" sz="2400" b="1" u="sng" dirty="0"/>
              <a:t>endocrine part</a:t>
            </a:r>
            <a:r>
              <a:rPr lang="en-US" altLang="en-US" sz="2400" b="1" dirty="0"/>
              <a:t> </a:t>
            </a:r>
            <a:r>
              <a:rPr lang="en-US" altLang="en-US" sz="2400" dirty="0"/>
              <a:t>of the pancreas within the </a:t>
            </a:r>
            <a:r>
              <a:rPr lang="en-US" altLang="en-US" sz="2400" b="1" u="sng" dirty="0"/>
              <a:t>exocrine part</a:t>
            </a:r>
            <a:r>
              <a:rPr lang="en-US" altLang="en-US" sz="2400" dirty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n-US" altLang="en-US" sz="2400" dirty="0"/>
              <a:t>Describe</a:t>
            </a:r>
            <a:r>
              <a:rPr lang="ar-SA" altLang="en-US" sz="2400" dirty="0"/>
              <a:t> </a:t>
            </a:r>
            <a:r>
              <a:rPr lang="en-US" altLang="en-US" sz="2400" dirty="0"/>
              <a:t>the </a:t>
            </a:r>
            <a:r>
              <a:rPr lang="en-US" altLang="en-US" sz="2400" b="1" u="sng" dirty="0"/>
              <a:t>histological features</a:t>
            </a:r>
            <a:r>
              <a:rPr lang="en-US" altLang="en-US" sz="2400" b="1" dirty="0"/>
              <a:t> </a:t>
            </a:r>
            <a:r>
              <a:rPr lang="en-US" altLang="en-US" sz="2400" dirty="0"/>
              <a:t>of the cells of islet of Langerhans.</a:t>
            </a: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n-US" altLang="en-US" sz="2400" dirty="0"/>
              <a:t>Describe</a:t>
            </a:r>
            <a:r>
              <a:rPr lang="ar-SA" altLang="en-US" sz="2400" dirty="0"/>
              <a:t> </a:t>
            </a:r>
            <a:r>
              <a:rPr lang="en-US" altLang="en-US" sz="2400" dirty="0"/>
              <a:t>the </a:t>
            </a:r>
            <a:r>
              <a:rPr lang="en-US" altLang="en-US" sz="2400" b="1" u="sng" dirty="0"/>
              <a:t>function</a:t>
            </a:r>
            <a:r>
              <a:rPr lang="en-US" altLang="en-US" sz="2400" b="1" dirty="0"/>
              <a:t> </a:t>
            </a:r>
            <a:r>
              <a:rPr lang="en-US" altLang="en-US" sz="2400" dirty="0"/>
              <a:t>of different cells of islets of Langerhans</a:t>
            </a:r>
          </a:p>
        </p:txBody>
      </p:sp>
      <p:pic>
        <p:nvPicPr>
          <p:cNvPr id="16" name="صورة 7">
            <a:extLst>
              <a:ext uri="{FF2B5EF4-FFF2-40B4-BE49-F238E27FC236}">
                <a16:creationId xmlns:a16="http://schemas.microsoft.com/office/drawing/2014/main" id="{9ECBF174-D2AD-48A8-B4B8-648B77B34C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2800" y="5750315"/>
            <a:ext cx="909991" cy="947218"/>
          </a:xfrm>
          <a:prstGeom prst="rect">
            <a:avLst/>
          </a:prstGeom>
        </p:spPr>
      </p:pic>
      <p:sp>
        <p:nvSpPr>
          <p:cNvPr id="17" name="مربع نص 13">
            <a:extLst>
              <a:ext uri="{FF2B5EF4-FFF2-40B4-BE49-F238E27FC236}">
                <a16:creationId xmlns:a16="http://schemas.microsoft.com/office/drawing/2014/main" id="{DE03192C-87E3-4790-ACED-DF06FBC65B21}"/>
              </a:ext>
            </a:extLst>
          </p:cNvPr>
          <p:cNvSpPr txBox="1"/>
          <p:nvPr userDrawn="1"/>
        </p:nvSpPr>
        <p:spPr>
          <a:xfrm>
            <a:off x="-19901" y="6533862"/>
            <a:ext cx="1221190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Histology team 437 | Endocrine block | Lecture five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92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09DF71DF-CAF5-4348-A2DC-E56185232E73}"/>
              </a:ext>
            </a:extLst>
          </p:cNvPr>
          <p:cNvGrpSpPr/>
          <p:nvPr/>
        </p:nvGrpSpPr>
        <p:grpSpPr>
          <a:xfrm rot="10800000">
            <a:off x="0" y="-8467"/>
            <a:ext cx="4769908" cy="6874934"/>
            <a:chOff x="7418916" y="-8467"/>
            <a:chExt cx="4769908" cy="6874934"/>
          </a:xfrm>
        </p:grpSpPr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C6EE8B30-E096-4137-B6A3-5893D486E750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741A683B-5EE1-4C60-BCEA-CA349832C335}"/>
                </a:ext>
              </a:extLst>
            </p:cNvPr>
            <p:cNvGrpSpPr/>
            <p:nvPr/>
          </p:nvGrpSpPr>
          <p:grpSpPr>
            <a:xfrm>
              <a:off x="7418916" y="0"/>
              <a:ext cx="4769908" cy="6866467"/>
              <a:chOff x="5882541" y="-8467"/>
              <a:chExt cx="4769908" cy="6866467"/>
            </a:xfrm>
          </p:grpSpPr>
          <p:cxnSp>
            <p:nvCxnSpPr>
              <p:cNvPr id="41" name="Straight Connector 18">
                <a:extLst>
                  <a:ext uri="{FF2B5EF4-FFF2-40B4-BE49-F238E27FC236}">
                    <a16:creationId xmlns:a16="http://schemas.microsoft.com/office/drawing/2014/main" id="{7601AD72-F834-4541-A9D0-A761CC1A8E8B}"/>
                  </a:ext>
                </a:extLst>
              </p:cNvPr>
              <p:cNvCxnSpPr/>
              <p:nvPr/>
            </p:nvCxnSpPr>
            <p:spPr>
              <a:xfrm>
                <a:off x="7828286" y="0"/>
                <a:ext cx="1219200" cy="6858000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19">
                <a:extLst>
                  <a:ext uri="{FF2B5EF4-FFF2-40B4-BE49-F238E27FC236}">
                    <a16:creationId xmlns:a16="http://schemas.microsoft.com/office/drawing/2014/main" id="{A759281C-255E-4628-9FEA-49DFBAB6A3D1}"/>
                  </a:ext>
                </a:extLst>
              </p:cNvPr>
              <p:cNvCxnSpPr/>
              <p:nvPr/>
            </p:nvCxnSpPr>
            <p:spPr>
              <a:xfrm flipH="1">
                <a:off x="5882541" y="3681413"/>
                <a:ext cx="4763558" cy="3176587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23">
                <a:extLst>
                  <a:ext uri="{FF2B5EF4-FFF2-40B4-BE49-F238E27FC236}">
                    <a16:creationId xmlns:a16="http://schemas.microsoft.com/office/drawing/2014/main" id="{62C09518-D0EF-43F5-A72E-0AEB9FD89971}"/>
                  </a:ext>
                </a:extLst>
              </p:cNvPr>
              <p:cNvSpPr/>
              <p:nvPr/>
            </p:nvSpPr>
            <p:spPr>
              <a:xfrm>
                <a:off x="7638750" y="-8467"/>
                <a:ext cx="3007349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3007349" h="6866467">
                    <a:moveTo>
                      <a:pt x="2045532" y="0"/>
                    </a:moveTo>
                    <a:lnTo>
                      <a:pt x="3007349" y="0"/>
                    </a:lnTo>
                    <a:lnTo>
                      <a:pt x="3007349" y="6866467"/>
                    </a:lnTo>
                    <a:lnTo>
                      <a:pt x="0" y="6866467"/>
                    </a:lnTo>
                    <a:lnTo>
                      <a:pt x="2045532" y="0"/>
                    </a:lnTo>
                    <a:close/>
                  </a:path>
                </a:pathLst>
              </a:custGeom>
              <a:solidFill>
                <a:schemeClr val="accent1">
                  <a:alpha val="3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4" name="Rectangle 25">
                <a:extLst>
                  <a:ext uri="{FF2B5EF4-FFF2-40B4-BE49-F238E27FC236}">
                    <a16:creationId xmlns:a16="http://schemas.microsoft.com/office/drawing/2014/main" id="{478169DC-DC4F-406B-9FD2-B6B64A935F0B}"/>
                  </a:ext>
                </a:extLst>
              </p:cNvPr>
              <p:cNvSpPr/>
              <p:nvPr/>
            </p:nvSpPr>
            <p:spPr>
              <a:xfrm>
                <a:off x="8063891" y="-8467"/>
                <a:ext cx="2588558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573311" h="6866467">
                    <a:moveTo>
                      <a:pt x="0" y="0"/>
                    </a:moveTo>
                    <a:lnTo>
                      <a:pt x="2573311" y="0"/>
                    </a:lnTo>
                    <a:lnTo>
                      <a:pt x="2573311" y="6866467"/>
                    </a:lnTo>
                    <a:lnTo>
                      <a:pt x="1202336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5" name="Isosceles Triangle 22">
                <a:extLst>
                  <a:ext uri="{FF2B5EF4-FFF2-40B4-BE49-F238E27FC236}">
                    <a16:creationId xmlns:a16="http://schemas.microsoft.com/office/drawing/2014/main" id="{2C51BBB3-FE32-46B0-A044-DD6D1EFBB349}"/>
                  </a:ext>
                </a:extLst>
              </p:cNvPr>
              <p:cNvSpPr/>
              <p:nvPr/>
            </p:nvSpPr>
            <p:spPr>
              <a:xfrm>
                <a:off x="7389607" y="3048000"/>
                <a:ext cx="3259667" cy="3810000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7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6" name="Rectangle 27">
                <a:extLst>
                  <a:ext uri="{FF2B5EF4-FFF2-40B4-BE49-F238E27FC236}">
                    <a16:creationId xmlns:a16="http://schemas.microsoft.com/office/drawing/2014/main" id="{88AEF2FE-84C0-4BA7-8364-9906EAE27D81}"/>
                  </a:ext>
                </a:extLst>
              </p:cNvPr>
              <p:cNvSpPr/>
              <p:nvPr/>
            </p:nvSpPr>
            <p:spPr>
              <a:xfrm>
                <a:off x="7791774" y="-8467"/>
                <a:ext cx="2854326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858013" h="6866467">
                    <a:moveTo>
                      <a:pt x="0" y="0"/>
                    </a:moveTo>
                    <a:lnTo>
                      <a:pt x="2858013" y="0"/>
                    </a:lnTo>
                    <a:lnTo>
                      <a:pt x="2858013" y="6866467"/>
                    </a:lnTo>
                    <a:lnTo>
                      <a:pt x="2473942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7" name="Rectangle 29">
                <a:extLst>
                  <a:ext uri="{FF2B5EF4-FFF2-40B4-BE49-F238E27FC236}">
                    <a16:creationId xmlns:a16="http://schemas.microsoft.com/office/drawing/2014/main" id="{00F53C1E-67B6-4167-ADDC-9C51BA8CDE56}"/>
                  </a:ext>
                </a:extLst>
              </p:cNvPr>
              <p:cNvSpPr/>
              <p:nvPr/>
            </p:nvSpPr>
            <p:spPr>
              <a:xfrm>
                <a:off x="9396273" y="-8467"/>
                <a:ext cx="1249825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49825" h="6858000">
                    <a:moveTo>
                      <a:pt x="0" y="0"/>
                    </a:moveTo>
                    <a:lnTo>
                      <a:pt x="1249825" y="0"/>
                    </a:lnTo>
                    <a:lnTo>
                      <a:pt x="1249825" y="6858000"/>
                    </a:lnTo>
                    <a:lnTo>
                      <a:pt x="1109382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8" name="Isosceles Triangle 26">
                <a:extLst>
                  <a:ext uri="{FF2B5EF4-FFF2-40B4-BE49-F238E27FC236}">
                    <a16:creationId xmlns:a16="http://schemas.microsoft.com/office/drawing/2014/main" id="{ED686E3E-40C5-4CF3-9E8C-4A35C09DC1EC}"/>
                  </a:ext>
                </a:extLst>
              </p:cNvPr>
              <p:cNvSpPr/>
              <p:nvPr/>
            </p:nvSpPr>
            <p:spPr>
              <a:xfrm>
                <a:off x="8832115" y="3589867"/>
                <a:ext cx="1817159" cy="3268133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lumMod val="50000"/>
                  <a:alpha val="6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</p:grpSp>
      <p:sp>
        <p:nvSpPr>
          <p:cNvPr id="21" name="مستطيل 19">
            <a:extLst>
              <a:ext uri="{FF2B5EF4-FFF2-40B4-BE49-F238E27FC236}">
                <a16:creationId xmlns:a16="http://schemas.microsoft.com/office/drawing/2014/main" id="{588468F8-19EE-4373-B390-24F91066FACB}"/>
              </a:ext>
            </a:extLst>
          </p:cNvPr>
          <p:cNvSpPr/>
          <p:nvPr userDrawn="1"/>
        </p:nvSpPr>
        <p:spPr>
          <a:xfrm>
            <a:off x="2848738" y="2133600"/>
            <a:ext cx="7418121" cy="3209157"/>
          </a:xfrm>
          <a:prstGeom prst="rect">
            <a:avLst/>
          </a:prstGeom>
          <a:noFill/>
          <a:ln>
            <a:prstDash val="lgDashDot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r>
              <a:rPr lang="en-GB" sz="1800" b="1" i="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Team members :</a:t>
            </a:r>
          </a:p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600" b="1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r>
              <a:rPr lang="en-GB" sz="1800" b="1" i="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Team leaders : </a:t>
            </a:r>
          </a:p>
          <a:p>
            <a:pPr algn="ctr"/>
            <a:r>
              <a:rPr lang="en-GB" sz="1600" b="0" i="0" dirty="0">
                <a:effectLst/>
                <a:latin typeface="+mn-lt"/>
              </a:rPr>
              <a:t>Khalid Fayez Alshehri</a:t>
            </a:r>
          </a:p>
          <a:p>
            <a:pPr algn="ctr"/>
            <a:r>
              <a:rPr lang="en-GB" sz="1600" b="0" i="0" dirty="0">
                <a:effectLst/>
                <a:latin typeface="+mn-lt"/>
              </a:rPr>
              <a:t>Marwah Alkhalil</a:t>
            </a:r>
          </a:p>
          <a:p>
            <a:pPr algn="ctr"/>
            <a:endParaRPr lang="en-GB" sz="1600" b="0" i="0" dirty="0">
              <a:effectLst/>
              <a:latin typeface="+mn-lt"/>
            </a:endParaRPr>
          </a:p>
          <a:p>
            <a:pPr algn="l">
              <a:lnSpc>
                <a:spcPct val="150000"/>
              </a:lnSpc>
            </a:pPr>
            <a:r>
              <a:rPr lang="en-GB" sz="1600" b="0" i="0" dirty="0">
                <a:effectLst/>
                <a:latin typeface="+mn-lt"/>
              </a:rPr>
              <a:t>         </a:t>
            </a:r>
            <a:r>
              <a:rPr lang="en-GB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Twitter.com</a:t>
            </a:r>
            <a:r>
              <a:rPr lang="ar-SA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/</a:t>
            </a:r>
            <a:r>
              <a:rPr lang="en-US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Histology437</a:t>
            </a:r>
          </a:p>
          <a:p>
            <a:pPr algn="l">
              <a:lnSpc>
                <a:spcPct val="150000"/>
              </a:lnSpc>
            </a:pPr>
            <a:r>
              <a:rPr lang="en-GB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         </a:t>
            </a:r>
            <a:r>
              <a:rPr lang="en-US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HistologyTeam437@gmail.com</a:t>
            </a:r>
            <a:endParaRPr lang="en-GB" sz="1600" b="0" i="0" dirty="0">
              <a:solidFill>
                <a:schemeClr val="bg1">
                  <a:lumMod val="50000"/>
                </a:schemeClr>
              </a:solidFill>
              <a:effectLst/>
              <a:latin typeface="+mn-lt"/>
            </a:endParaRPr>
          </a:p>
          <a:p>
            <a:pPr algn="ctr">
              <a:lnSpc>
                <a:spcPct val="150000"/>
              </a:lnSpc>
            </a:pPr>
            <a:endParaRPr lang="en-GB" sz="1600" b="0" i="0" dirty="0">
              <a:effectLst/>
              <a:latin typeface="+mn-lt"/>
            </a:endParaRPr>
          </a:p>
          <a:p>
            <a:pPr algn="ctr"/>
            <a:endParaRPr lang="en-GB" sz="1600" b="0" i="0" dirty="0">
              <a:effectLst/>
              <a:latin typeface="+mn-lt"/>
            </a:endParaRPr>
          </a:p>
          <a:p>
            <a:pPr algn="ctr"/>
            <a:endParaRPr lang="en-GB" sz="1600" b="0" i="0" dirty="0">
              <a:effectLst/>
              <a:latin typeface="+mn-lt"/>
            </a:endParaRPr>
          </a:p>
        </p:txBody>
      </p:sp>
      <p:sp>
        <p:nvSpPr>
          <p:cNvPr id="22" name="مربع نص 2">
            <a:extLst>
              <a:ext uri="{FF2B5EF4-FFF2-40B4-BE49-F238E27FC236}">
                <a16:creationId xmlns:a16="http://schemas.microsoft.com/office/drawing/2014/main" id="{7C2731A3-4A10-4C10-AC20-F3CE36FF5EA1}"/>
              </a:ext>
            </a:extLst>
          </p:cNvPr>
          <p:cNvSpPr txBox="1"/>
          <p:nvPr userDrawn="1"/>
        </p:nvSpPr>
        <p:spPr>
          <a:xfrm>
            <a:off x="2838160" y="2553207"/>
            <a:ext cx="7442695" cy="1569660"/>
          </a:xfrm>
          <a:prstGeom prst="rect">
            <a:avLst/>
          </a:prstGeom>
          <a:noFill/>
        </p:spPr>
        <p:txBody>
          <a:bodyPr wrap="square" numCol="2" rtlCol="1">
            <a:spAutoFit/>
          </a:bodyPr>
          <a:lstStyle/>
          <a:p>
            <a:pPr algn="ctr"/>
            <a:r>
              <a:rPr lang="en-GB" sz="1600" dirty="0">
                <a:latin typeface="+mn-lt"/>
              </a:rPr>
              <a:t>Fahad Alnuhabi </a:t>
            </a:r>
          </a:p>
          <a:p>
            <a:pPr algn="ctr"/>
            <a:r>
              <a:rPr lang="en-GB" sz="1600" dirty="0">
                <a:latin typeface="+mn-lt"/>
              </a:rPr>
              <a:t>Tareq Allhaidan </a:t>
            </a:r>
          </a:p>
          <a:p>
            <a:pPr algn="ctr"/>
            <a:r>
              <a:rPr lang="en-GB" sz="1600" dirty="0">
                <a:latin typeface="+mn-lt"/>
              </a:rPr>
              <a:t>Abdulmalik Alharbi</a:t>
            </a:r>
          </a:p>
          <a:p>
            <a:pPr algn="ctr"/>
            <a:endParaRPr lang="en-GB" sz="1600" dirty="0">
              <a:latin typeface="+mn-lt"/>
            </a:endParaRPr>
          </a:p>
          <a:p>
            <a:pPr algn="ctr"/>
            <a:endParaRPr lang="en-GB" sz="1600" dirty="0">
              <a:latin typeface="+mn-lt"/>
            </a:endParaRPr>
          </a:p>
          <a:p>
            <a:pPr algn="ctr"/>
            <a:endParaRPr lang="en-GB" sz="1600" dirty="0">
              <a:latin typeface="+mn-lt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n-lt"/>
              </a:rPr>
              <a:t>Rinad Alghoraiby</a:t>
            </a:r>
          </a:p>
          <a:p>
            <a:pPr algn="ctr"/>
            <a:r>
              <a:rPr lang="en-GB" sz="1600" dirty="0">
                <a:latin typeface="+mn-lt"/>
              </a:rPr>
              <a:t>Ebtesam Almutairi     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n-lt"/>
              </a:rPr>
              <a:t>Shahad Alzahrani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sz="1600" dirty="0">
              <a:latin typeface="+mn-lt"/>
            </a:endParaRPr>
          </a:p>
        </p:txBody>
      </p:sp>
      <p:pic>
        <p:nvPicPr>
          <p:cNvPr id="23" name="صورة 49">
            <a:extLst>
              <a:ext uri="{FF2B5EF4-FFF2-40B4-BE49-F238E27FC236}">
                <a16:creationId xmlns:a16="http://schemas.microsoft.com/office/drawing/2014/main" id="{CA16B82F-B3AB-407E-86B0-A3455CC481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96400" y="4452667"/>
            <a:ext cx="833791" cy="867901"/>
          </a:xfrm>
          <a:prstGeom prst="rect">
            <a:avLst/>
          </a:prstGeom>
        </p:spPr>
      </p:pic>
      <p:grpSp>
        <p:nvGrpSpPr>
          <p:cNvPr id="24" name="مجموعة 7">
            <a:extLst>
              <a:ext uri="{FF2B5EF4-FFF2-40B4-BE49-F238E27FC236}">
                <a16:creationId xmlns:a16="http://schemas.microsoft.com/office/drawing/2014/main" id="{9D52F328-4E38-4FFC-9C15-DF3FA7CF6FD7}"/>
              </a:ext>
            </a:extLst>
          </p:cNvPr>
          <p:cNvGrpSpPr/>
          <p:nvPr userDrawn="1"/>
        </p:nvGrpSpPr>
        <p:grpSpPr>
          <a:xfrm>
            <a:off x="2961699" y="4602373"/>
            <a:ext cx="404082" cy="718195"/>
            <a:chOff x="3955103" y="5434210"/>
            <a:chExt cx="404082" cy="718195"/>
          </a:xfrm>
        </p:grpSpPr>
        <p:pic>
          <p:nvPicPr>
            <p:cNvPr id="25" name="صورة 4">
              <a:extLst>
                <a:ext uri="{FF2B5EF4-FFF2-40B4-BE49-F238E27FC236}">
                  <a16:creationId xmlns:a16="http://schemas.microsoft.com/office/drawing/2014/main" id="{C511C141-8DD0-4B73-8C93-36E38F085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5103" y="5808367"/>
              <a:ext cx="344038" cy="344038"/>
            </a:xfrm>
            <a:prstGeom prst="rect">
              <a:avLst/>
            </a:prstGeom>
          </p:spPr>
        </p:pic>
        <p:pic>
          <p:nvPicPr>
            <p:cNvPr id="26" name="صورة 6">
              <a:extLst>
                <a:ext uri="{FF2B5EF4-FFF2-40B4-BE49-F238E27FC236}">
                  <a16:creationId xmlns:a16="http://schemas.microsoft.com/office/drawing/2014/main" id="{B52E4FA1-4830-45F1-9B87-7DB6EEB67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5103" y="5434210"/>
              <a:ext cx="404082" cy="328654"/>
            </a:xfrm>
            <a:prstGeom prst="rect">
              <a:avLst/>
            </a:prstGeom>
          </p:spPr>
        </p:pic>
      </p:grpSp>
      <p:cxnSp>
        <p:nvCxnSpPr>
          <p:cNvPr id="28" name="رابط مستقيم 26">
            <a:extLst>
              <a:ext uri="{FF2B5EF4-FFF2-40B4-BE49-F238E27FC236}">
                <a16:creationId xmlns:a16="http://schemas.microsoft.com/office/drawing/2014/main" id="{C87F02D0-0632-40D9-B2C2-03E5A97D3F07}"/>
              </a:ext>
            </a:extLst>
          </p:cNvPr>
          <p:cNvCxnSpPr>
            <a:cxnSpLocks/>
          </p:cNvCxnSpPr>
          <p:nvPr userDrawn="1"/>
        </p:nvCxnSpPr>
        <p:spPr>
          <a:xfrm flipV="1">
            <a:off x="2891039" y="4444199"/>
            <a:ext cx="7367607" cy="1"/>
          </a:xfrm>
          <a:prstGeom prst="line">
            <a:avLst/>
          </a:prstGeom>
          <a:ln w="19050">
            <a:prstDash val="lgDashDot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597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 dirty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dirty="0"/>
              <a:t>تحرير أنماط النص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  <a:endParaRPr lang="en-US" dirty="0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9ECBF174-D2AD-48A8-B4B8-648B77B34CE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61840" y="5750315"/>
            <a:ext cx="909991" cy="947218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163FEBD-096B-470C-BC0E-00D1B96E59E0}"/>
              </a:ext>
            </a:extLst>
          </p:cNvPr>
          <p:cNvGrpSpPr/>
          <p:nvPr userDrawn="1"/>
        </p:nvGrpSpPr>
        <p:grpSpPr>
          <a:xfrm>
            <a:off x="10365318" y="-8467"/>
            <a:ext cx="1823508" cy="7031568"/>
            <a:chOff x="10365318" y="-8467"/>
            <a:chExt cx="1823508" cy="7031568"/>
          </a:xfrm>
        </p:grpSpPr>
        <p:sp>
          <p:nvSpPr>
            <p:cNvPr id="20" name="Rectangle 25">
              <a:extLst>
                <a:ext uri="{FF2B5EF4-FFF2-40B4-BE49-F238E27FC236}">
                  <a16:creationId xmlns:a16="http://schemas.microsoft.com/office/drawing/2014/main" id="{BECD22C4-8043-4134-8313-79B51214754C}"/>
                </a:ext>
              </a:extLst>
            </p:cNvPr>
            <p:cNvSpPr/>
            <p:nvPr/>
          </p:nvSpPr>
          <p:spPr>
            <a:xfrm>
              <a:off x="10365318" y="1"/>
              <a:ext cx="1480674" cy="702310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17F43F01-B58A-4DF8-A703-5399AC4042F8}"/>
                </a:ext>
              </a:extLst>
            </p:cNvPr>
            <p:cNvSpPr/>
            <p:nvPr/>
          </p:nvSpPr>
          <p:spPr>
            <a:xfrm>
              <a:off x="10371666" y="-8467"/>
              <a:ext cx="1817160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id="{2FB84298-A239-4BCC-B51A-DDC0384EBFC3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id="{E70F03F9-F5D2-4560-ACA8-E411A4DBF5BA}"/>
                </a:ext>
              </a:extLst>
            </p:cNvPr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D5FF9888-283C-48B9-A207-6BC23D80C572}"/>
                </a:ext>
              </a:extLst>
            </p:cNvPr>
            <p:cNvSpPr/>
            <p:nvPr/>
          </p:nvSpPr>
          <p:spPr>
            <a:xfrm>
              <a:off x="10368492" y="3589867"/>
              <a:ext cx="1820333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SA" dirty="0"/>
            </a:p>
          </p:txBody>
        </p:sp>
      </p:grpSp>
      <p:sp>
        <p:nvSpPr>
          <p:cNvPr id="12" name="مربع نص 13">
            <a:extLst>
              <a:ext uri="{FF2B5EF4-FFF2-40B4-BE49-F238E27FC236}">
                <a16:creationId xmlns:a16="http://schemas.microsoft.com/office/drawing/2014/main" id="{6143BAAD-CE71-4150-A925-463B252EBAA3}"/>
              </a:ext>
            </a:extLst>
          </p:cNvPr>
          <p:cNvSpPr txBox="1"/>
          <p:nvPr userDrawn="1"/>
        </p:nvSpPr>
        <p:spPr>
          <a:xfrm>
            <a:off x="-19901" y="6533862"/>
            <a:ext cx="1221190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Histology team 437 | Endocrine block | Lecture five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5" r:id="rId3"/>
    <p:sldLayoutId id="2147483651" r:id="rId4"/>
    <p:sldLayoutId id="2147483666" r:id="rId5"/>
    <p:sldLayoutId id="2147483653" r:id="rId6"/>
    <p:sldLayoutId id="2147483654" r:id="rId7"/>
    <p:sldLayoutId id="2147483655" r:id="rId8"/>
    <p:sldLayoutId id="2147483667" r:id="rId9"/>
    <p:sldLayoutId id="2147483657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8" r:id="rId16"/>
    <p:sldLayoutId id="2147483659" r:id="rId17"/>
    <p:sldLayoutId id="2147483672" r:id="rId18"/>
    <p:sldLayoutId id="2147483671" r:id="rId19"/>
    <p:sldLayoutId id="2147483669" r:id="rId20"/>
  </p:sldLayoutIdLst>
  <p:hf sldNum="0" hdr="0" dt="0"/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354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7328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7">
            <a:extLst>
              <a:ext uri="{FF2B5EF4-FFF2-40B4-BE49-F238E27FC236}">
                <a16:creationId xmlns:a16="http://schemas.microsoft.com/office/drawing/2014/main" id="{8419B830-0C38-40B1-984E-4D44D862F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40" y="5750315"/>
            <a:ext cx="909991" cy="947218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A8D7386-D1AA-E141-AE95-E18281D2F75D}"/>
              </a:ext>
            </a:extLst>
          </p:cNvPr>
          <p:cNvSpPr/>
          <p:nvPr/>
        </p:nvSpPr>
        <p:spPr>
          <a:xfrm>
            <a:off x="3886200" y="620785"/>
            <a:ext cx="2895600" cy="5159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PANCREAS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53163D8-FCCC-354A-BB40-FABEB4BE5DB1}"/>
              </a:ext>
            </a:extLst>
          </p:cNvPr>
          <p:cNvSpPr/>
          <p:nvPr/>
        </p:nvSpPr>
        <p:spPr>
          <a:xfrm>
            <a:off x="6171298" y="1906599"/>
            <a:ext cx="2888776" cy="533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Parenchyma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EFAFB87-9DB7-9F42-9F67-B4637E748C83}"/>
              </a:ext>
            </a:extLst>
          </p:cNvPr>
          <p:cNvSpPr/>
          <p:nvPr/>
        </p:nvSpPr>
        <p:spPr>
          <a:xfrm>
            <a:off x="1447800" y="1917901"/>
            <a:ext cx="2903744" cy="533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Stroma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A0BDB45-2378-1042-ABB6-9D1862AB6202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5334000" y="1136779"/>
            <a:ext cx="0" cy="463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EE3609B-DAA5-1049-AB46-9A612B3B62C4}"/>
              </a:ext>
            </a:extLst>
          </p:cNvPr>
          <p:cNvSpPr txBox="1"/>
          <p:nvPr/>
        </p:nvSpPr>
        <p:spPr>
          <a:xfrm>
            <a:off x="5808093" y="2601381"/>
            <a:ext cx="3615185" cy="1877437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Pancreas is a </a:t>
            </a:r>
            <a:r>
              <a:rPr lang="en-US" b="1" u="sng" dirty="0">
                <a:solidFill>
                  <a:srgbClr val="FF0000"/>
                </a:solidFill>
              </a:rPr>
              <a:t>mixed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gland: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b="1" u="sng" dirty="0">
                <a:solidFill>
                  <a:schemeClr val="tx1"/>
                </a:solidFill>
              </a:rPr>
              <a:t>Exocrine part </a:t>
            </a:r>
            <a:r>
              <a:rPr lang="en-US" sz="1600" b="1" dirty="0">
                <a:solidFill>
                  <a:schemeClr val="tx1"/>
                </a:solidFill>
              </a:rPr>
              <a:t>(acini &amp; ducts): </a:t>
            </a:r>
            <a:r>
              <a:rPr lang="en-US" sz="1600" dirty="0">
                <a:solidFill>
                  <a:schemeClr val="tx1"/>
                </a:solidFill>
              </a:rPr>
              <a:t>produces </a:t>
            </a:r>
            <a:r>
              <a:rPr lang="en-US" sz="1600" dirty="0">
                <a:solidFill>
                  <a:srgbClr val="FF0000"/>
                </a:solidFill>
              </a:rPr>
              <a:t>digestive pancreatic enzymes.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b="1" u="sng" dirty="0">
                <a:solidFill>
                  <a:schemeClr val="tx1"/>
                </a:solidFill>
              </a:rPr>
              <a:t>Endocrine part </a:t>
            </a:r>
            <a:r>
              <a:rPr lang="en-US" sz="1600" b="1" dirty="0">
                <a:solidFill>
                  <a:schemeClr val="tx1"/>
                </a:solidFill>
              </a:rPr>
              <a:t>(islets of Langerhans):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produces hormones</a:t>
            </a:r>
            <a:r>
              <a:rPr lang="en-US" sz="16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195EB8-9212-AA49-B173-E22525024931}"/>
              </a:ext>
            </a:extLst>
          </p:cNvPr>
          <p:cNvSpPr txBox="1"/>
          <p:nvPr/>
        </p:nvSpPr>
        <p:spPr>
          <a:xfrm>
            <a:off x="1185171" y="2601381"/>
            <a:ext cx="3615185" cy="369332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capsule, septa &amp; reticular fibers.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05D0FA6-FE3A-BA4B-9768-836EF5AE8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703" y="3352800"/>
            <a:ext cx="3200400" cy="283757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B40B972C-86FD-CE4C-A3EC-70B315AD4A6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333852" y="-447946"/>
            <a:ext cx="296" cy="4563371"/>
          </a:xfrm>
          <a:prstGeom prst="bentConnector3">
            <a:avLst>
              <a:gd name="adj1" fmla="val 77329730"/>
            </a:avLst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645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عنوان 1">
            <a:extLst>
              <a:ext uri="{FF2B5EF4-FFF2-40B4-BE49-F238E27FC236}">
                <a16:creationId xmlns:a16="http://schemas.microsoft.com/office/drawing/2014/main" id="{1725F9A9-D0CB-4B34-B29D-98EAE254E266}"/>
              </a:ext>
            </a:extLst>
          </p:cNvPr>
          <p:cNvSpPr txBox="1">
            <a:spLocks/>
          </p:cNvSpPr>
          <p:nvPr/>
        </p:nvSpPr>
        <p:spPr>
          <a:xfrm>
            <a:off x="654935" y="381000"/>
            <a:ext cx="4732865" cy="4871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</a:rPr>
              <a:t>Exocrine Pancreas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4" name="صورة 7">
            <a:extLst>
              <a:ext uri="{FF2B5EF4-FFF2-40B4-BE49-F238E27FC236}">
                <a16:creationId xmlns:a16="http://schemas.microsoft.com/office/drawing/2014/main" id="{8419B830-0C38-40B1-984E-4D44D862F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40" y="5750315"/>
            <a:ext cx="909991" cy="947218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73BBC92-8028-EF44-A7D4-078508939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420915"/>
              </p:ext>
            </p:extLst>
          </p:nvPr>
        </p:nvGraphicFramePr>
        <p:xfrm>
          <a:off x="654935" y="1143000"/>
          <a:ext cx="9784464" cy="31394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261488">
                  <a:extLst>
                    <a:ext uri="{9D8B030D-6E8A-4147-A177-3AD203B41FA5}">
                      <a16:colId xmlns:a16="http://schemas.microsoft.com/office/drawing/2014/main" val="493602982"/>
                    </a:ext>
                  </a:extLst>
                </a:gridCol>
                <a:gridCol w="3261488">
                  <a:extLst>
                    <a:ext uri="{9D8B030D-6E8A-4147-A177-3AD203B41FA5}">
                      <a16:colId xmlns:a16="http://schemas.microsoft.com/office/drawing/2014/main" val="1824916423"/>
                    </a:ext>
                  </a:extLst>
                </a:gridCol>
                <a:gridCol w="3261488">
                  <a:extLst>
                    <a:ext uri="{9D8B030D-6E8A-4147-A177-3AD203B41FA5}">
                      <a16:colId xmlns:a16="http://schemas.microsoft.com/office/drawing/2014/main" val="1161200269"/>
                    </a:ext>
                  </a:extLst>
                </a:gridCol>
              </a:tblGrid>
              <a:tr h="14091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b="1" dirty="0">
                          <a:solidFill>
                            <a:schemeClr val="bg1"/>
                          </a:solidFill>
                        </a:rPr>
                        <a:t>Pancreatic Acini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>
                          <a:solidFill>
                            <a:schemeClr val="bg1"/>
                          </a:solidFill>
                        </a:rPr>
                        <a:t>Pancreatic Acinar Cells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b="1" dirty="0">
                          <a:solidFill>
                            <a:schemeClr val="bg1"/>
                          </a:solidFill>
                        </a:rPr>
                        <a:t>Duct System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3440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altLang="en-US" sz="1600" u="sng" dirty="0"/>
                        <a:t>They are serous acini</a:t>
                      </a:r>
                      <a:r>
                        <a:rPr lang="en-US" altLang="en-US" sz="1600" dirty="0"/>
                        <a:t>: secreting a thin fluid rich in digestive pancreatic enzymes.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altLang="en-US" sz="1600" u="sng" dirty="0" err="1"/>
                        <a:t>Centroacinar</a:t>
                      </a:r>
                      <a:r>
                        <a:rPr lang="en-US" altLang="en-US" sz="1600" u="sng" dirty="0"/>
                        <a:t> cells</a:t>
                      </a:r>
                      <a:r>
                        <a:rPr lang="en-US" altLang="en-US" sz="1600" dirty="0"/>
                        <a:t>:</a:t>
                      </a:r>
                      <a:br>
                        <a:rPr lang="en-US" altLang="en-US" sz="1600" dirty="0"/>
                      </a:br>
                      <a:r>
                        <a:rPr lang="en-US" altLang="en-US" sz="1600" dirty="0"/>
                        <a:t>Their nuclei appear in the center of the acini. They represent the beginning of the ducts.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altLang="en-US" sz="1600" u="sng" dirty="0">
                          <a:solidFill>
                            <a:srgbClr val="FF0000"/>
                          </a:solidFill>
                        </a:rPr>
                        <a:t>No myoepithelial cells</a:t>
                      </a:r>
                      <a:r>
                        <a:rPr lang="en-US" altLang="en-US" sz="1600" u="none" dirty="0"/>
                        <a:t> </a:t>
                      </a:r>
                      <a:r>
                        <a:rPr lang="en-US" altLang="en-US" sz="1600" dirty="0"/>
                        <a:t>around the acini.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endParaRPr lang="en-US" altLang="en-US" sz="160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altLang="en-US" sz="1600" u="sng" dirty="0"/>
                        <a:t>Pyramidal</a:t>
                      </a:r>
                      <a:r>
                        <a:rPr lang="en-US" altLang="en-US" sz="1600" dirty="0"/>
                        <a:t> in shape.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altLang="en-US" sz="1600" u="sng" dirty="0"/>
                        <a:t>Nuclei</a:t>
                      </a:r>
                      <a:r>
                        <a:rPr lang="en-US" altLang="en-US" sz="1600" dirty="0"/>
                        <a:t> are basal.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altLang="en-US" sz="1600" u="sng" dirty="0"/>
                        <a:t>Cytoplasm</a:t>
                      </a:r>
                      <a:r>
                        <a:rPr lang="en-US" altLang="en-US" sz="1600" dirty="0"/>
                        <a:t>:</a:t>
                      </a:r>
                    </a:p>
                    <a:p>
                      <a:pPr marL="447675" marR="0" lvl="1" indent="-2667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628650" algn="l"/>
                        </a:tabLst>
                        <a:defRPr/>
                      </a:pPr>
                      <a:r>
                        <a:rPr lang="en-US" altLang="en-US" sz="1600" b="1" dirty="0">
                          <a:solidFill>
                            <a:srgbClr val="0070C0"/>
                          </a:solidFill>
                          <a:ea typeface="Arial" pitchFamily="34" charset="0"/>
                        </a:rPr>
                        <a:t>B</a:t>
                      </a:r>
                      <a:r>
                        <a:rPr lang="en-US" altLang="en-US" sz="1600" dirty="0">
                          <a:ea typeface="Arial" pitchFamily="34" charset="0"/>
                        </a:rPr>
                        <a:t>asal part </a:t>
                      </a:r>
                      <a:r>
                        <a:rPr lang="en-US" altLang="en-US" sz="1600" b="1" kern="1200" dirty="0">
                          <a:solidFill>
                            <a:srgbClr val="0070C0"/>
                          </a:solidFill>
                          <a:latin typeface="+mn-lt"/>
                          <a:ea typeface="Arial" pitchFamily="34" charset="0"/>
                          <a:cs typeface="+mn-cs"/>
                        </a:rPr>
                        <a:t>B</a:t>
                      </a:r>
                      <a:r>
                        <a:rPr lang="en-US" altLang="en-US" sz="1600" dirty="0">
                          <a:ea typeface="Arial" pitchFamily="34" charset="0"/>
                        </a:rPr>
                        <a:t>asophilic </a:t>
                      </a:r>
                    </a:p>
                    <a:p>
                      <a:pPr marL="447675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628650" algn="l"/>
                        </a:tabLst>
                        <a:defRPr/>
                      </a:pPr>
                      <a:r>
                        <a:rPr lang="en-US" altLang="en-US" sz="1600" dirty="0">
                          <a:ea typeface="Arial" pitchFamily="34" charset="0"/>
                        </a:rPr>
                        <a:t>(due to abundant </a:t>
                      </a:r>
                      <a:r>
                        <a:rPr lang="en-US" altLang="en-US" sz="1600" dirty="0" err="1">
                          <a:ea typeface="Arial" pitchFamily="34" charset="0"/>
                        </a:rPr>
                        <a:t>rER</a:t>
                      </a:r>
                      <a:r>
                        <a:rPr lang="en-US" altLang="en-US" sz="1600" dirty="0">
                          <a:ea typeface="Arial" pitchFamily="34" charset="0"/>
                        </a:rPr>
                        <a:t>).</a:t>
                      </a:r>
                    </a:p>
                    <a:p>
                      <a:pPr marL="447675" marR="0" lvl="1" indent="-2667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628650" algn="l"/>
                        </a:tabLst>
                        <a:defRPr/>
                      </a:pPr>
                      <a:r>
                        <a:rPr lang="en-US" altLang="en-US" sz="1600" b="1" dirty="0">
                          <a:solidFill>
                            <a:srgbClr val="FF0000"/>
                          </a:solidFill>
                          <a:ea typeface="Arial" pitchFamily="34" charset="0"/>
                        </a:rPr>
                        <a:t>A</a:t>
                      </a:r>
                      <a:r>
                        <a:rPr lang="en-US" altLang="en-US" sz="1600" dirty="0">
                          <a:ea typeface="Arial" pitchFamily="34" charset="0"/>
                        </a:rPr>
                        <a:t>pical part </a:t>
                      </a:r>
                      <a:r>
                        <a:rPr lang="en-US" alt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Arial" pitchFamily="34" charset="0"/>
                          <a:cs typeface="+mn-cs"/>
                        </a:rPr>
                        <a:t>A</a:t>
                      </a:r>
                      <a:r>
                        <a:rPr lang="en-US" altLang="en-US" sz="1600" dirty="0">
                          <a:ea typeface="Arial" pitchFamily="34" charset="0"/>
                        </a:rPr>
                        <a:t>cidophilic </a:t>
                      </a:r>
                    </a:p>
                    <a:p>
                      <a:pPr marL="447675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628650" algn="l"/>
                        </a:tabLst>
                        <a:defRPr/>
                      </a:pPr>
                      <a:r>
                        <a:rPr lang="en-US" altLang="en-US" sz="1600" dirty="0">
                          <a:ea typeface="Arial" pitchFamily="34" charset="0"/>
                        </a:rPr>
                        <a:t>(due to secretory granules).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altLang="en-US" sz="1600" dirty="0">
                        <a:ea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altLang="en-US" sz="1600" u="sng" dirty="0" err="1"/>
                        <a:t>Centroacinar</a:t>
                      </a:r>
                      <a:r>
                        <a:rPr lang="en-US" altLang="en-US" sz="1600" dirty="0"/>
                        <a:t> cells.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altLang="en-US" sz="1600" b="1" u="sng" dirty="0"/>
                        <a:t>Inter</a:t>
                      </a:r>
                      <a:r>
                        <a:rPr lang="en-US" altLang="en-US" sz="1600" u="sng" dirty="0"/>
                        <a:t>calated</a:t>
                      </a:r>
                      <a:r>
                        <a:rPr lang="en-US" altLang="en-US" sz="1600" dirty="0"/>
                        <a:t> ducts (low cuboidal).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altLang="en-US" sz="1600" b="1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Intra</a:t>
                      </a:r>
                      <a:r>
                        <a:rPr lang="en-US" altLang="en-US" sz="1600" u="sng" dirty="0"/>
                        <a:t>lobular</a:t>
                      </a:r>
                      <a:r>
                        <a:rPr lang="en-US" altLang="en-US" sz="1600" dirty="0"/>
                        <a:t> ducts (NOT prominent).</a:t>
                      </a:r>
                      <a:r>
                        <a:rPr lang="en-US" altLang="en-US" sz="1200" u="non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 parotid gland Intralobular ducts is prominent 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altLang="en-US" sz="1600" u="sng" dirty="0"/>
                        <a:t>Interlobular</a:t>
                      </a:r>
                      <a:r>
                        <a:rPr lang="en-US" altLang="en-US" sz="1600" dirty="0"/>
                        <a:t> ducts.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altLang="en-US" sz="1600" u="sng" dirty="0"/>
                        <a:t>Main</a:t>
                      </a:r>
                      <a:r>
                        <a:rPr lang="en-US" altLang="en-US" sz="1600" dirty="0"/>
                        <a:t> pancreatic duct.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endParaRPr lang="en-US" altLang="en-US" sz="1600" dirty="0">
                        <a:ea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5356795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ECBF94C-AB62-6D42-A197-51D9A9FA4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447" y="4389561"/>
            <a:ext cx="1454150" cy="10776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FA805F-BF8D-F548-A090-E8DC48EE60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2561" y="4389561"/>
            <a:ext cx="1454150" cy="10776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C22BA7-AED7-6247-947A-A04DE207D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4674" y="4406896"/>
            <a:ext cx="1539433" cy="10776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4C97C3-F6A7-8647-BB0E-4B6696CC7E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4216146" y="4193724"/>
            <a:ext cx="1095013" cy="14866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3F936A-FBBA-5E44-96FC-D5F33DFFAA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8708" y="4406896"/>
            <a:ext cx="1479945" cy="10776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0AFBA21-1381-9040-89AA-7A8CCEAA93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18488" y="4406896"/>
            <a:ext cx="1520911" cy="10950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38594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عنوان 1">
            <a:extLst>
              <a:ext uri="{FF2B5EF4-FFF2-40B4-BE49-F238E27FC236}">
                <a16:creationId xmlns:a16="http://schemas.microsoft.com/office/drawing/2014/main" id="{1725F9A9-D0CB-4B34-B29D-98EAE254E266}"/>
              </a:ext>
            </a:extLst>
          </p:cNvPr>
          <p:cNvSpPr txBox="1">
            <a:spLocks/>
          </p:cNvSpPr>
          <p:nvPr/>
        </p:nvSpPr>
        <p:spPr>
          <a:xfrm>
            <a:off x="381000" y="244365"/>
            <a:ext cx="4732865" cy="4871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</a:rPr>
              <a:t>Endocrine Pancreas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918253D-94A3-E946-8E4D-D4FB89F774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704694"/>
              </p:ext>
            </p:extLst>
          </p:nvPr>
        </p:nvGraphicFramePr>
        <p:xfrm>
          <a:off x="457200" y="3318093"/>
          <a:ext cx="10134600" cy="277954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041715">
                  <a:extLst>
                    <a:ext uri="{9D8B030D-6E8A-4147-A177-3AD203B41FA5}">
                      <a16:colId xmlns:a16="http://schemas.microsoft.com/office/drawing/2014/main" val="2713741064"/>
                    </a:ext>
                  </a:extLst>
                </a:gridCol>
                <a:gridCol w="2041715">
                  <a:extLst>
                    <a:ext uri="{9D8B030D-6E8A-4147-A177-3AD203B41FA5}">
                      <a16:colId xmlns:a16="http://schemas.microsoft.com/office/drawing/2014/main" val="3025741899"/>
                    </a:ext>
                  </a:extLst>
                </a:gridCol>
                <a:gridCol w="2056510">
                  <a:extLst>
                    <a:ext uri="{9D8B030D-6E8A-4147-A177-3AD203B41FA5}">
                      <a16:colId xmlns:a16="http://schemas.microsoft.com/office/drawing/2014/main" val="493602982"/>
                    </a:ext>
                  </a:extLst>
                </a:gridCol>
                <a:gridCol w="1938789">
                  <a:extLst>
                    <a:ext uri="{9D8B030D-6E8A-4147-A177-3AD203B41FA5}">
                      <a16:colId xmlns:a16="http://schemas.microsoft.com/office/drawing/2014/main" val="1824916423"/>
                    </a:ext>
                  </a:extLst>
                </a:gridCol>
                <a:gridCol w="2055871">
                  <a:extLst>
                    <a:ext uri="{9D8B030D-6E8A-4147-A177-3AD203B41FA5}">
                      <a16:colId xmlns:a16="http://schemas.microsoft.com/office/drawing/2014/main" val="2083838500"/>
                    </a:ext>
                  </a:extLst>
                </a:gridCol>
              </a:tblGrid>
              <a:tr h="40711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β (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B) cells</a:t>
                      </a:r>
                      <a:endParaRPr lang="en-US" altLang="en-US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α (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A) cells</a:t>
                      </a:r>
                      <a:endParaRPr lang="en-US" altLang="en-US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δ (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D) cells</a:t>
                      </a:r>
                      <a:endParaRPr lang="en-US" altLang="en-US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 cells 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PP cells 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3440580"/>
                  </a:ext>
                </a:extLst>
              </a:tr>
              <a:tr h="2372428">
                <a:tc>
                  <a:txBody>
                    <a:bodyPr/>
                    <a:lstStyle/>
                    <a:p>
                      <a:pPr marL="87313" marR="0" lvl="0" indent="-8731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87313" algn="l"/>
                        </a:tabLst>
                        <a:defRPr/>
                      </a:pPr>
                      <a:r>
                        <a:rPr lang="en-US" altLang="en-US" sz="1200" dirty="0">
                          <a:ea typeface="Arial" pitchFamily="34" charset="0"/>
                        </a:rPr>
                        <a:t>Constitute 70% of islet cells.</a:t>
                      </a:r>
                    </a:p>
                    <a:p>
                      <a:pPr marL="87313" marR="0" lvl="0" indent="-8731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87313" algn="l"/>
                        </a:tabLst>
                        <a:defRPr/>
                      </a:pPr>
                      <a:r>
                        <a:rPr lang="en-US" altLang="en-US" sz="1200" dirty="0">
                          <a:ea typeface="Arial" pitchFamily="34" charset="0"/>
                        </a:rPr>
                        <a:t>Concentrated in islet </a:t>
                      </a:r>
                      <a:r>
                        <a:rPr lang="en-US" altLang="en-US" sz="1200" u="sng" dirty="0">
                          <a:ea typeface="Arial" pitchFamily="34" charset="0"/>
                        </a:rPr>
                        <a:t>center</a:t>
                      </a:r>
                      <a:r>
                        <a:rPr lang="en-US" altLang="en-US" sz="1200" dirty="0">
                          <a:ea typeface="Arial" pitchFamily="34" charset="0"/>
                        </a:rPr>
                        <a:t>.</a:t>
                      </a:r>
                    </a:p>
                    <a:p>
                      <a:pPr marL="87313" marR="0" lvl="0" indent="-8731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87313" algn="l"/>
                        </a:tabLst>
                        <a:defRPr/>
                      </a:pPr>
                      <a:r>
                        <a:rPr lang="en-US" altLang="en-US" sz="1200" dirty="0">
                          <a:ea typeface="Arial" pitchFamily="34" charset="0"/>
                        </a:rPr>
                        <a:t> Function: </a:t>
                      </a:r>
                      <a:r>
                        <a:rPr lang="en-US" altLang="en-US" sz="1200" dirty="0">
                          <a:solidFill>
                            <a:srgbClr val="FF0000"/>
                          </a:solidFill>
                          <a:ea typeface="Arial" pitchFamily="34" charset="0"/>
                        </a:rPr>
                        <a:t>secrete </a:t>
                      </a:r>
                      <a:r>
                        <a:rPr lang="en-US" altLang="en-US" sz="1200" u="sng" dirty="0">
                          <a:solidFill>
                            <a:srgbClr val="FF0000"/>
                          </a:solidFill>
                          <a:ea typeface="Arial" pitchFamily="34" charset="0"/>
                        </a:rPr>
                        <a:t>insulin</a:t>
                      </a:r>
                      <a:r>
                        <a:rPr lang="en-US" altLang="en-US" sz="1200" dirty="0">
                          <a:solidFill>
                            <a:srgbClr val="FF0000"/>
                          </a:solidFill>
                          <a:ea typeface="Arial" pitchFamily="34" charset="0"/>
                        </a:rPr>
                        <a:t> </a:t>
                      </a:r>
                      <a:r>
                        <a:rPr lang="en-US" altLang="en-US" sz="1200" dirty="0">
                          <a:solidFill>
                            <a:schemeClr val="tx1"/>
                          </a:solidFill>
                          <a:ea typeface="Arial" pitchFamily="34" charset="0"/>
                        </a:rPr>
                        <a:t>which ↓ blood sugar.</a:t>
                      </a:r>
                    </a:p>
                    <a:p>
                      <a:pPr marL="87313" marR="0" lvl="0" indent="-8731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altLang="en-US" sz="1600" dirty="0">
                        <a:ea typeface="Arial" pitchFamily="34" charset="0"/>
                      </a:endParaRPr>
                    </a:p>
                    <a:p>
                      <a:pPr marL="87313" lvl="0" indent="-87313" algn="l" defTabSz="457200" rtl="0" eaLnBrk="1" latinLnBrk="0" hangingPunct="1">
                        <a:buFont typeface="Arial" panose="020B0604020202020204" pitchFamily="34" charset="0"/>
                        <a:buChar char="•"/>
                        <a:defRPr/>
                      </a:pPr>
                      <a:endParaRPr lang="en-US" altLang="en-US" sz="16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9388" marR="0" lvl="0" indent="-1793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200" b="0" dirty="0">
                          <a:ea typeface="Arial" pitchFamily="34" charset="0"/>
                        </a:rPr>
                        <a:t>Constitute 15-20%.</a:t>
                      </a:r>
                    </a:p>
                    <a:p>
                      <a:pPr marL="179388" marR="0" lvl="0" indent="-1793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200" b="0" dirty="0">
                          <a:ea typeface="Arial" pitchFamily="34" charset="0"/>
                        </a:rPr>
                        <a:t>Concentrated in islet </a:t>
                      </a:r>
                      <a:r>
                        <a:rPr lang="en-US" altLang="en-US" sz="1200" b="0" u="sng" dirty="0">
                          <a:ea typeface="Arial" pitchFamily="34" charset="0"/>
                        </a:rPr>
                        <a:t>periphery</a:t>
                      </a:r>
                      <a:r>
                        <a:rPr lang="en-US" altLang="en-US" sz="1200" b="0" dirty="0">
                          <a:ea typeface="Arial" pitchFamily="34" charset="0"/>
                        </a:rPr>
                        <a:t>.</a:t>
                      </a:r>
                    </a:p>
                    <a:p>
                      <a:pPr marL="179388" marR="0" lvl="0" indent="-1793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200" b="0" dirty="0">
                          <a:ea typeface="Arial" pitchFamily="34" charset="0"/>
                        </a:rPr>
                        <a:t>Granules are much more numerous, more tightly packed, smaller, and denser than those of β cells.</a:t>
                      </a:r>
                    </a:p>
                    <a:p>
                      <a:pPr marL="179388" marR="0" lvl="0" indent="-1793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200" b="0" dirty="0">
                          <a:ea typeface="Arial" pitchFamily="34" charset="0"/>
                        </a:rPr>
                        <a:t>Function: </a:t>
                      </a:r>
                      <a:r>
                        <a:rPr lang="en-US" altLang="en-US" sz="1200" b="0" dirty="0">
                          <a:solidFill>
                            <a:srgbClr val="FF0000"/>
                          </a:solidFill>
                          <a:ea typeface="Arial" pitchFamily="34" charset="0"/>
                        </a:rPr>
                        <a:t>secrete </a:t>
                      </a:r>
                      <a:r>
                        <a:rPr lang="en-US" altLang="en-US" sz="1200" b="0" u="sng" dirty="0">
                          <a:solidFill>
                            <a:srgbClr val="FF0000"/>
                          </a:solidFill>
                          <a:ea typeface="Arial" pitchFamily="34" charset="0"/>
                        </a:rPr>
                        <a:t>glucagon</a:t>
                      </a:r>
                      <a:r>
                        <a:rPr lang="en-US" altLang="en-US" sz="1200" b="0" dirty="0">
                          <a:solidFill>
                            <a:srgbClr val="C00000"/>
                          </a:solidFill>
                          <a:ea typeface="Arial" pitchFamily="34" charset="0"/>
                        </a:rPr>
                        <a:t> </a:t>
                      </a:r>
                      <a:r>
                        <a:rPr lang="en-US" altLang="en-US" sz="1200" b="0" dirty="0">
                          <a:solidFill>
                            <a:schemeClr val="tx1"/>
                          </a:solidFill>
                          <a:ea typeface="Arial" pitchFamily="34" charset="0"/>
                        </a:rPr>
                        <a:t>which ↑ blood sugar.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endParaRPr lang="en-US" altLang="en-US" sz="16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9388" marR="0" lvl="0" indent="-1793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200" dirty="0">
                          <a:ea typeface="Arial" pitchFamily="34" charset="0"/>
                        </a:rPr>
                        <a:t>Constitute 5-10%</a:t>
                      </a:r>
                    </a:p>
                    <a:p>
                      <a:pPr marL="179388" marR="0" lvl="0" indent="-1793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200" dirty="0">
                          <a:ea typeface="Arial" pitchFamily="34" charset="0"/>
                        </a:rPr>
                        <a:t>Scattered </a:t>
                      </a:r>
                      <a:r>
                        <a:rPr lang="en-US" altLang="en-US" sz="1200" u="sng" dirty="0">
                          <a:ea typeface="Arial" pitchFamily="34" charset="0"/>
                        </a:rPr>
                        <a:t>throughout the islet.</a:t>
                      </a:r>
                    </a:p>
                    <a:p>
                      <a:pPr marL="179388" marR="0" lvl="0" indent="-1793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200" dirty="0">
                          <a:ea typeface="Arial" pitchFamily="34" charset="0"/>
                        </a:rPr>
                        <a:t>Granules are less dense than those of β and </a:t>
                      </a:r>
                      <a:r>
                        <a:rPr lang="el-GR" altLang="en-US" sz="1200" dirty="0">
                          <a:ea typeface="Arial" pitchFamily="34" charset="0"/>
                        </a:rPr>
                        <a:t>α </a:t>
                      </a:r>
                      <a:r>
                        <a:rPr lang="en-US" altLang="en-US" sz="1200" dirty="0">
                          <a:ea typeface="Arial" pitchFamily="34" charset="0"/>
                        </a:rPr>
                        <a:t>cells.</a:t>
                      </a:r>
                    </a:p>
                    <a:p>
                      <a:pPr marL="179388" marR="0" lvl="0" indent="-1793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200" dirty="0">
                          <a:ea typeface="Arial" pitchFamily="34" charset="0"/>
                        </a:rPr>
                        <a:t>Function: </a:t>
                      </a:r>
                      <a:r>
                        <a:rPr lang="en-US" altLang="en-US" sz="1200" dirty="0">
                          <a:solidFill>
                            <a:srgbClr val="FF0000"/>
                          </a:solidFill>
                          <a:ea typeface="Arial" pitchFamily="34" charset="0"/>
                        </a:rPr>
                        <a:t>secrete </a:t>
                      </a:r>
                      <a:r>
                        <a:rPr lang="en-US" altLang="en-US" sz="1200" u="sng" dirty="0">
                          <a:solidFill>
                            <a:srgbClr val="FF0000"/>
                          </a:solidFill>
                          <a:ea typeface="Arial" pitchFamily="34" charset="0"/>
                        </a:rPr>
                        <a:t>somatostatin</a:t>
                      </a:r>
                      <a:r>
                        <a:rPr lang="en-US" altLang="en-US" sz="1200" dirty="0">
                          <a:ea typeface="Arial" pitchFamily="34" charset="0"/>
                        </a:rPr>
                        <a:t> which ↓ release of hormones from endocrine pancreas and enzymes from exocrine pancreas.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9388" marR="0" lvl="0" indent="-1793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200" dirty="0">
                          <a:ea typeface="Arial" pitchFamily="34" charset="0"/>
                        </a:rPr>
                        <a:t>Constitute 1% of islet cells.</a:t>
                      </a:r>
                    </a:p>
                    <a:p>
                      <a:pPr marL="179388" marR="0" lvl="0" indent="-1793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200" dirty="0">
                          <a:ea typeface="Arial" pitchFamily="34" charset="0"/>
                        </a:rPr>
                        <a:t>Scattered </a:t>
                      </a:r>
                      <a:r>
                        <a:rPr lang="en-US" altLang="en-US" sz="1200" u="sng" dirty="0">
                          <a:ea typeface="Arial" pitchFamily="34" charset="0"/>
                        </a:rPr>
                        <a:t>throughout the islet.</a:t>
                      </a:r>
                    </a:p>
                    <a:p>
                      <a:pPr marL="179388" marR="0" lvl="0" indent="-1793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200" dirty="0">
                          <a:ea typeface="Arial" pitchFamily="34" charset="0"/>
                        </a:rPr>
                        <a:t>Function: </a:t>
                      </a:r>
                      <a:r>
                        <a:rPr lang="en-US" altLang="en-US" sz="1200" kern="1200" dirty="0">
                          <a:solidFill>
                            <a:srgbClr val="FF0000"/>
                          </a:solidFill>
                          <a:latin typeface="+mn-lt"/>
                          <a:ea typeface="Arial" pitchFamily="34" charset="0"/>
                          <a:cs typeface="+mn-cs"/>
                        </a:rPr>
                        <a:t>secrete gastrin </a:t>
                      </a:r>
                      <a:r>
                        <a:rPr lang="en-US" altLang="en-US" sz="1200" dirty="0">
                          <a:ea typeface="Arial" pitchFamily="34" charset="0"/>
                        </a:rPr>
                        <a:t>which ↑ production of </a:t>
                      </a:r>
                      <a:r>
                        <a:rPr lang="en-US" altLang="en-US" sz="1200" dirty="0" err="1">
                          <a:ea typeface="Arial" pitchFamily="34" charset="0"/>
                        </a:rPr>
                        <a:t>HCl</a:t>
                      </a:r>
                      <a:r>
                        <a:rPr lang="en-US" altLang="en-US" sz="1200" dirty="0">
                          <a:ea typeface="Arial" pitchFamily="34" charset="0"/>
                        </a:rPr>
                        <a:t> by parietal cells of the stomach.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altLang="en-US" sz="1600" dirty="0">
                        <a:ea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9388" marR="0" lvl="0" indent="-1793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200" dirty="0">
                          <a:ea typeface="Arial" pitchFamily="34" charset="0"/>
                        </a:rPr>
                        <a:t>Constitute 1% of islet cells.</a:t>
                      </a:r>
                    </a:p>
                    <a:p>
                      <a:pPr marL="179388" marR="0" lvl="0" indent="-1793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200" dirty="0">
                          <a:ea typeface="Arial" pitchFamily="34" charset="0"/>
                        </a:rPr>
                        <a:t>Scattered </a:t>
                      </a:r>
                      <a:r>
                        <a:rPr lang="en-US" altLang="en-US" sz="1200" u="sng" dirty="0">
                          <a:ea typeface="Arial" pitchFamily="34" charset="0"/>
                        </a:rPr>
                        <a:t>throughout the islet.</a:t>
                      </a:r>
                    </a:p>
                    <a:p>
                      <a:pPr marL="179388" marR="0" lvl="0" indent="-1793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200" dirty="0">
                          <a:ea typeface="Arial" pitchFamily="34" charset="0"/>
                        </a:rPr>
                        <a:t>Function</a:t>
                      </a:r>
                      <a:r>
                        <a:rPr lang="en-US" altLang="en-US" sz="1200" dirty="0">
                          <a:solidFill>
                            <a:srgbClr val="C00000"/>
                          </a:solidFill>
                          <a:ea typeface="Arial" pitchFamily="34" charset="0"/>
                        </a:rPr>
                        <a:t>: </a:t>
                      </a:r>
                      <a:r>
                        <a:rPr lang="en-US" altLang="en-US" sz="1200" kern="1200" dirty="0">
                          <a:solidFill>
                            <a:srgbClr val="FF0000"/>
                          </a:solidFill>
                          <a:latin typeface="+mn-lt"/>
                          <a:ea typeface="Arial" pitchFamily="34" charset="0"/>
                          <a:cs typeface="+mn-cs"/>
                        </a:rPr>
                        <a:t>secrete pancreatic polypeptide </a:t>
                      </a:r>
                      <a:r>
                        <a:rPr lang="en-US" altLang="en-US" sz="1200" dirty="0">
                          <a:ea typeface="Arial" pitchFamily="34" charset="0"/>
                        </a:rPr>
                        <a:t>which ↓ exocrine secretions of pancreas.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endParaRPr lang="en-US" altLang="en-US" sz="1600" dirty="0">
                        <a:ea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535679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8CD4C9E-27BB-7748-B3DE-341F88ABDBBC}"/>
              </a:ext>
            </a:extLst>
          </p:cNvPr>
          <p:cNvSpPr txBox="1"/>
          <p:nvPr/>
        </p:nvSpPr>
        <p:spPr>
          <a:xfrm>
            <a:off x="685800" y="731519"/>
            <a:ext cx="8000999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altLang="en-US" sz="1600" b="1" dirty="0">
                <a:solidFill>
                  <a:schemeClr val="accent1">
                    <a:lumMod val="50000"/>
                  </a:schemeClr>
                </a:solidFill>
              </a:rPr>
              <a:t>Islets of Langerhans: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en-US" altLang="en-US" sz="1500" dirty="0"/>
              <a:t>Pale-staining spherical collections of endocrine cells, scattered among the acini.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en-US" altLang="en-US" sz="1500" dirty="0"/>
              <a:t>Richly vascularized by fenestrated capillaries.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en-US" altLang="en-US" sz="1500" dirty="0"/>
              <a:t>Each islet is surrounded and supported by reticular fibers.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en-US" altLang="en-US" sz="1500" dirty="0"/>
              <a:t>1 million islets in human pancreas.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en-US" altLang="en-US" sz="1500" dirty="0"/>
              <a:t>Most numerous in the </a:t>
            </a:r>
            <a:r>
              <a:rPr lang="en-US" altLang="en-US" sz="1500" u="sng" dirty="0"/>
              <a:t>tai</a:t>
            </a:r>
            <a:r>
              <a:rPr lang="en-US" altLang="en-US" sz="1500" dirty="0"/>
              <a:t>l of pancreas.</a:t>
            </a:r>
          </a:p>
          <a:p>
            <a:pPr>
              <a:defRPr/>
            </a:pPr>
            <a:endParaRPr lang="en-US" altLang="en-US" sz="1600" dirty="0"/>
          </a:p>
          <a:p>
            <a:pPr>
              <a:defRPr/>
            </a:pPr>
            <a:r>
              <a:rPr lang="en-US" altLang="en-US" sz="1600" b="1" dirty="0">
                <a:solidFill>
                  <a:schemeClr val="accent1">
                    <a:lumMod val="50000"/>
                  </a:schemeClr>
                </a:solidFill>
              </a:rPr>
              <a:t>Cells of the Islets:</a:t>
            </a:r>
          </a:p>
          <a:p>
            <a:pPr>
              <a:defRPr/>
            </a:pPr>
            <a:r>
              <a:rPr lang="en-US" altLang="en-US" sz="1600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en-US" altLang="en-US" sz="1400" dirty="0"/>
              <a:t>5 types of cells in each islet </a:t>
            </a:r>
          </a:p>
          <a:p>
            <a:pPr>
              <a:defRPr/>
            </a:pPr>
            <a:r>
              <a:rPr lang="en-US" altLang="en-US" sz="1400" dirty="0"/>
              <a:t>     Cannot be differentiated from one another by routine stains. </a:t>
            </a:r>
            <a:endParaRPr lang="en-US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صورة 7">
            <a:extLst>
              <a:ext uri="{FF2B5EF4-FFF2-40B4-BE49-F238E27FC236}">
                <a16:creationId xmlns:a16="http://schemas.microsoft.com/office/drawing/2014/main" id="{8419B830-0C38-40B1-984E-4D44D862F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40" y="5750315"/>
            <a:ext cx="909991" cy="947218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2DD0D978-42A2-8F41-8D64-E287B8E3A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1"/>
          <a:stretch>
            <a:fillRect/>
          </a:stretch>
        </p:blipFill>
        <p:spPr bwMode="auto">
          <a:xfrm>
            <a:off x="8839199" y="2209799"/>
            <a:ext cx="1447801" cy="973479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F56EC73F-6AB9-074C-B196-EDA48F6B7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"/>
          <a:stretch>
            <a:fillRect/>
          </a:stretch>
        </p:blipFill>
        <p:spPr bwMode="auto">
          <a:xfrm>
            <a:off x="8839199" y="914400"/>
            <a:ext cx="1447801" cy="958489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ABE3FD-51EB-0241-921E-C6F4CE769683}"/>
              </a:ext>
            </a:extLst>
          </p:cNvPr>
          <p:cNvSpPr txBox="1"/>
          <p:nvPr/>
        </p:nvSpPr>
        <p:spPr>
          <a:xfrm>
            <a:off x="5943600" y="2856428"/>
            <a:ext cx="2743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1200" dirty="0">
                <a:solidFill>
                  <a:schemeClr val="bg1">
                    <a:lumMod val="50000"/>
                  </a:schemeClr>
                </a:solidFill>
              </a:rPr>
              <a:t>We can differentiated Between 5 cell by immune stain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40986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3F18C5-86AE-0D45-93E6-06CD95D12F70}"/>
              </a:ext>
            </a:extLst>
          </p:cNvPr>
          <p:cNvSpPr txBox="1"/>
          <p:nvPr/>
        </p:nvSpPr>
        <p:spPr>
          <a:xfrm>
            <a:off x="2667000" y="1676400"/>
            <a:ext cx="8077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 dirty="0"/>
              <a:t>Q1:wher is the most of</a:t>
            </a:r>
            <a:r>
              <a:rPr lang="en-US" altLang="en-US" sz="1600" b="1" dirty="0"/>
              <a:t> Islets of Langerhans located in?</a:t>
            </a:r>
          </a:p>
          <a:p>
            <a:pPr>
              <a:defRPr/>
            </a:pPr>
            <a:r>
              <a:rPr lang="en-US" altLang="en-US" sz="1600" dirty="0"/>
              <a:t>         </a:t>
            </a:r>
            <a:r>
              <a:rPr lang="en-US" altLang="en-US" sz="1600" dirty="0">
                <a:solidFill>
                  <a:schemeClr val="bg1">
                    <a:lumMod val="50000"/>
                  </a:schemeClr>
                </a:solidFill>
              </a:rPr>
              <a:t>A) tail                     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B) body                         C) head 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1600" b="1" dirty="0"/>
              <a:t>Q2: which cell is secrete gastrin?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       </a:t>
            </a:r>
            <a:r>
              <a:rPr lang="el-GR" sz="1600" dirty="0">
                <a:solidFill>
                  <a:schemeClr val="bg1">
                    <a:lumMod val="50000"/>
                  </a:schemeClr>
                </a:solidFill>
              </a:rPr>
              <a:t>Α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el-GR" sz="1600" dirty="0">
                <a:solidFill>
                  <a:schemeClr val="bg1">
                    <a:lumMod val="50000"/>
                  </a:schemeClr>
                </a:solidFill>
              </a:rPr>
              <a:t>α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                        </a:t>
            </a:r>
            <a:r>
              <a:rPr lang="el-GR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B)</a:t>
            </a:r>
            <a:r>
              <a:rPr lang="el-GR" sz="1600" dirty="0">
                <a:solidFill>
                  <a:schemeClr val="bg1">
                    <a:lumMod val="50000"/>
                  </a:schemeClr>
                </a:solidFill>
              </a:rPr>
              <a:t> β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                             C) G</a:t>
            </a:r>
          </a:p>
          <a:p>
            <a:pPr>
              <a:defRPr/>
            </a:pPr>
            <a:endParaRPr lang="en-US" sz="1600" b="1" dirty="0"/>
          </a:p>
          <a:p>
            <a:pPr>
              <a:defRPr/>
            </a:pPr>
            <a:r>
              <a:rPr lang="en-US" sz="1600" b="1" dirty="0"/>
              <a:t>Q3: which hormones that secreted by </a:t>
            </a:r>
            <a:r>
              <a:rPr lang="el-GR" sz="1600" b="1" dirty="0"/>
              <a:t>δ</a:t>
            </a:r>
            <a:r>
              <a:rPr lang="en-US" sz="1600" b="1" dirty="0"/>
              <a:t> cells ?</a:t>
            </a:r>
          </a:p>
          <a:p>
            <a:pPr>
              <a:defRPr/>
            </a:pPr>
            <a:r>
              <a:rPr lang="en-US" altLang="en-US" sz="1600" dirty="0">
                <a:solidFill>
                  <a:schemeClr val="bg1">
                    <a:lumMod val="50000"/>
                  </a:schemeClr>
                </a:solidFill>
              </a:rPr>
              <a:t>        A) somatostatin        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B)</a:t>
            </a:r>
            <a:r>
              <a:rPr lang="en-US" altLang="en-US" sz="1600" dirty="0">
                <a:solidFill>
                  <a:schemeClr val="bg1">
                    <a:lumMod val="50000"/>
                  </a:schemeClr>
                </a:solidFill>
              </a:rPr>
              <a:t> insulin                      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C)</a:t>
            </a:r>
            <a:r>
              <a:rPr lang="en-US" altLang="en-US" sz="1600" dirty="0">
                <a:solidFill>
                  <a:schemeClr val="bg1">
                    <a:lumMod val="50000"/>
                  </a:schemeClr>
                </a:solidFill>
              </a:rPr>
              <a:t> pancreatic polypeptide</a:t>
            </a:r>
          </a:p>
          <a:p>
            <a:pPr>
              <a:defRPr/>
            </a:pPr>
            <a:endParaRPr lang="en-US" altLang="en-US" sz="1600" dirty="0"/>
          </a:p>
          <a:p>
            <a:pPr>
              <a:defRPr/>
            </a:pPr>
            <a:r>
              <a:rPr lang="en-US" sz="1600" b="1" dirty="0"/>
              <a:t>Q4: Exocrine part produces.....?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       A)  hormones             B) digestive enzymes      C) mucus</a:t>
            </a:r>
          </a:p>
          <a:p>
            <a:pPr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1600" b="1" dirty="0"/>
              <a:t>Q5: which type of Acini located in pancreas?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       A)</a:t>
            </a:r>
            <a:r>
              <a:rPr lang="en-US" altLang="en-US" sz="1600" dirty="0">
                <a:solidFill>
                  <a:schemeClr val="bg1">
                    <a:lumMod val="50000"/>
                  </a:schemeClr>
                </a:solidFill>
              </a:rPr>
              <a:t> serous acini          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B)mucus</a:t>
            </a:r>
            <a:r>
              <a:rPr lang="en-US" altLang="en-US" sz="1600" dirty="0">
                <a:solidFill>
                  <a:schemeClr val="bg1">
                    <a:lumMod val="50000"/>
                  </a:schemeClr>
                </a:solidFill>
              </a:rPr>
              <a:t> acini                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C) Mucoserous (Mixed) Acini</a:t>
            </a:r>
          </a:p>
          <a:p>
            <a:pPr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b="1" dirty="0"/>
              <a:t>Q6: Which cell of the following is the most numerous in islets of Langerhans?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       </a:t>
            </a:r>
            <a:r>
              <a:rPr lang="el-GR" sz="1600" dirty="0">
                <a:solidFill>
                  <a:schemeClr val="bg1">
                    <a:lumMod val="50000"/>
                  </a:schemeClr>
                </a:solidFill>
              </a:rPr>
              <a:t>Α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el-GR" sz="1600" dirty="0">
                <a:solidFill>
                  <a:schemeClr val="bg1">
                    <a:lumMod val="50000"/>
                  </a:schemeClr>
                </a:solidFill>
              </a:rPr>
              <a:t>α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                        </a:t>
            </a:r>
            <a:r>
              <a:rPr lang="el-GR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B)</a:t>
            </a:r>
            <a:r>
              <a:rPr lang="el-GR" sz="1600" dirty="0">
                <a:solidFill>
                  <a:schemeClr val="bg1">
                    <a:lumMod val="50000"/>
                  </a:schemeClr>
                </a:solidFill>
              </a:rPr>
              <a:t> β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                             C) G</a:t>
            </a:r>
            <a:endParaRPr lang="en-GB" sz="1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78554B-347D-9C47-932B-729F95C50063}"/>
              </a:ext>
            </a:extLst>
          </p:cNvPr>
          <p:cNvSpPr txBox="1"/>
          <p:nvPr/>
        </p:nvSpPr>
        <p:spPr>
          <a:xfrm rot="10800000">
            <a:off x="11506200" y="3074550"/>
            <a:ext cx="53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1-A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2-C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3-A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4-B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5-A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6-B</a:t>
            </a:r>
          </a:p>
        </p:txBody>
      </p:sp>
    </p:spTree>
    <p:extLst>
      <p:ext uri="{BB962C8B-B14F-4D97-AF65-F5344CB8AC3E}">
        <p14:creationId xmlns:p14="http://schemas.microsoft.com/office/powerpoint/2010/main" val="1187285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7753481"/>
      </p:ext>
    </p:extLst>
  </p:cSld>
  <p:clrMapOvr>
    <a:masterClrMapping/>
  </p:clrMapOvr>
</p:sld>
</file>

<file path=ppt/theme/theme1.xml><?xml version="1.0" encoding="utf-8"?>
<a:theme xmlns:a="http://schemas.openxmlformats.org/drawingml/2006/main" name="HistologyTeam437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istologyTeam437" id="{A5062FC2-FE6D-4CC3-B4D2-479EDD0BAD45}" vid="{5A4C0EF4-E32F-4525-9B60-DC301E187EAF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HistologyTeam437</Template>
  <TotalTime>8546</TotalTime>
  <Words>509</Words>
  <Application>Microsoft Office PowerPoint</Application>
  <PresentationFormat>Widescreen</PresentationFormat>
  <Paragraphs>84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Courier New</vt:lpstr>
      <vt:lpstr>Trebuchet MS</vt:lpstr>
      <vt:lpstr>Wingdings</vt:lpstr>
      <vt:lpstr>Wingdings 3</vt:lpstr>
      <vt:lpstr>HistologyTeam437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King Saud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خالد</cp:lastModifiedBy>
  <cp:revision>380</cp:revision>
  <dcterms:created xsi:type="dcterms:W3CDTF">2017-09-26T07:35:01Z</dcterms:created>
  <dcterms:modified xsi:type="dcterms:W3CDTF">2019-02-18T16:07:32Z</dcterms:modified>
</cp:coreProperties>
</file>