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 id="2147483676" r:id="rId3"/>
  </p:sldMasterIdLst>
  <p:notesMasterIdLst>
    <p:notesMasterId r:id="rId1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6858000" cy="9902825"/>
  <p:notesSz cx="6858000" cy="9144000"/>
  <p:embeddedFontLs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
      <p:font typeface="Caveat Brush" panose="020B0604020202020204" charset="0"/>
      <p:regular r:id="rId27"/>
    </p:embeddedFont>
    <p:embeddedFont>
      <p:font typeface="Comic Sans MS" panose="030F0702030302020204" pitchFamily="66" charset="0"/>
      <p:regular r:id="rId28"/>
      <p:bold r:id="rId29"/>
    </p:embeddedFont>
    <p:embeddedFont>
      <p:font typeface="Economica" panose="020B0604020202020204" charset="0"/>
      <p:regular r:id="rId30"/>
      <p:bold r:id="rId31"/>
      <p:italic r:id="rId32"/>
      <p:boldItalic r:id="rId33"/>
    </p:embeddedFont>
    <p:embeddedFont>
      <p:font typeface="Mukta" panose="020B0604020202020204" charset="0"/>
      <p:regular r:id="rId34"/>
      <p:bold r:id="rId35"/>
    </p:embeddedFont>
    <p:embeddedFont>
      <p:font typeface="PT Sans Narrow" panose="020B060402020202020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7DB700-06B3-4024-A3F2-6295A4D395C3}">
  <a:tblStyle styleId="{7D7DB700-06B3-4024-A3F2-6295A4D395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9" d="100"/>
          <a:sy n="29" d="100"/>
        </p:scale>
        <p:origin x="19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viewProps" Target="viewProp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4eaa883ed0_0_14:notes"/>
          <p:cNvSpPr>
            <a:spLocks noGrp="1" noRot="1" noChangeAspect="1"/>
          </p:cNvSpPr>
          <p:nvPr>
            <p:ph type="sldImg" idx="2"/>
          </p:nvPr>
        </p:nvSpPr>
        <p:spPr>
          <a:xfrm>
            <a:off x="2241996" y="685800"/>
            <a:ext cx="237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eaa883ed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eaa883ed0_0_228: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4eaa883ed0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e085632d1_2_7: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4e085632d1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e6e2daf23_0_26: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e6e2daf2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df1938e14_3_0: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df1938e1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de27233f0_0_20: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3de27233f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4eaa883ed0_0_75: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4eaa883ed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eaa883ed0_0_90: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eaa883ed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eaa883ed0_0_127: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eaa883ed0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eaa883ed0_0_185: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eaa883ed0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b210500c4_1_0: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b210500c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b210500c4_1_15: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b210500c4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4e960e6b74_0_0: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4e960e6b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4e960e6b74_0_27:notes"/>
          <p:cNvSpPr>
            <a:spLocks noGrp="1" noRot="1" noChangeAspect="1"/>
          </p:cNvSpPr>
          <p:nvPr>
            <p:ph type="sldImg" idx="2"/>
          </p:nvPr>
        </p:nvSpPr>
        <p:spPr>
          <a:xfrm>
            <a:off x="2241996" y="685800"/>
            <a:ext cx="23748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4e960e6b7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1433555"/>
            <a:ext cx="6390300" cy="395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33775" y="5456634"/>
            <a:ext cx="6390300" cy="152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12"/>
          <p:cNvSpPr txBox="1">
            <a:spLocks noGrp="1"/>
          </p:cNvSpPr>
          <p:nvPr>
            <p:ph type="title"/>
          </p:nvPr>
        </p:nvSpPr>
        <p:spPr>
          <a:xfrm>
            <a:off x="233775" y="1069715"/>
            <a:ext cx="2106000" cy="1455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body" idx="1"/>
          </p:nvPr>
        </p:nvSpPr>
        <p:spPr>
          <a:xfrm>
            <a:off x="233775" y="2675443"/>
            <a:ext cx="2106000" cy="6121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50" name="Google Shape;50;p12"/>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13"/>
          <p:cNvSpPr txBox="1">
            <a:spLocks noGrp="1"/>
          </p:cNvSpPr>
          <p:nvPr>
            <p:ph type="title"/>
          </p:nvPr>
        </p:nvSpPr>
        <p:spPr>
          <a:xfrm>
            <a:off x="367688" y="866689"/>
            <a:ext cx="4775700" cy="78762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3" name="Google Shape;53;p13"/>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14"/>
          <p:cNvSpPr/>
          <p:nvPr/>
        </p:nvSpPr>
        <p:spPr>
          <a:xfrm>
            <a:off x="3429000" y="-241"/>
            <a:ext cx="3429000" cy="9903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txBox="1">
            <a:spLocks noGrp="1"/>
          </p:cNvSpPr>
          <p:nvPr>
            <p:ph type="title"/>
          </p:nvPr>
        </p:nvSpPr>
        <p:spPr>
          <a:xfrm>
            <a:off x="199125" y="2374272"/>
            <a:ext cx="3033900" cy="2853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7" name="Google Shape;57;p14"/>
          <p:cNvSpPr txBox="1">
            <a:spLocks noGrp="1"/>
          </p:cNvSpPr>
          <p:nvPr>
            <p:ph type="subTitle" idx="1"/>
          </p:nvPr>
        </p:nvSpPr>
        <p:spPr>
          <a:xfrm>
            <a:off x="199125" y="5396853"/>
            <a:ext cx="3033900" cy="237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8" name="Google Shape;58;p14"/>
          <p:cNvSpPr txBox="1">
            <a:spLocks noGrp="1"/>
          </p:cNvSpPr>
          <p:nvPr>
            <p:ph type="body" idx="2"/>
          </p:nvPr>
        </p:nvSpPr>
        <p:spPr>
          <a:xfrm>
            <a:off x="3704625" y="1394085"/>
            <a:ext cx="2877600" cy="71142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59" name="Google Shape;59;p14"/>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5"/>
          <p:cNvSpPr txBox="1">
            <a:spLocks noGrp="1"/>
          </p:cNvSpPr>
          <p:nvPr>
            <p:ph type="body" idx="1"/>
          </p:nvPr>
        </p:nvSpPr>
        <p:spPr>
          <a:xfrm>
            <a:off x="233775" y="8145265"/>
            <a:ext cx="4499100" cy="11649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62" name="Google Shape;62;p15"/>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3"/>
        <p:cNvGrpSpPr/>
        <p:nvPr/>
      </p:nvGrpSpPr>
      <p:grpSpPr>
        <a:xfrm>
          <a:off x="0" y="0"/>
          <a:ext cx="0" cy="0"/>
          <a:chOff x="0" y="0"/>
          <a:chExt cx="0" cy="0"/>
        </a:xfrm>
      </p:grpSpPr>
      <p:sp>
        <p:nvSpPr>
          <p:cNvPr id="64" name="Google Shape;64;p16"/>
          <p:cNvSpPr txBox="1">
            <a:spLocks noGrp="1"/>
          </p:cNvSpPr>
          <p:nvPr>
            <p:ph type="title" hasCustomPrompt="1"/>
          </p:nvPr>
        </p:nvSpPr>
        <p:spPr>
          <a:xfrm>
            <a:off x="233775" y="2129659"/>
            <a:ext cx="6390300" cy="378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5" name="Google Shape;65;p16"/>
          <p:cNvSpPr txBox="1">
            <a:spLocks noGrp="1"/>
          </p:cNvSpPr>
          <p:nvPr>
            <p:ph type="body" idx="1"/>
          </p:nvPr>
        </p:nvSpPr>
        <p:spPr>
          <a:xfrm>
            <a:off x="233775" y="6069083"/>
            <a:ext cx="6390300" cy="25044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6" name="Google Shape;66;p16"/>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7"/>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
        <p:cNvGrpSpPr/>
        <p:nvPr/>
      </p:nvGrpSpPr>
      <p:grpSpPr>
        <a:xfrm>
          <a:off x="0" y="0"/>
          <a:ext cx="0" cy="0"/>
          <a:chOff x="0" y="0"/>
          <a:chExt cx="0" cy="0"/>
        </a:xfrm>
      </p:grpSpPr>
      <p:sp>
        <p:nvSpPr>
          <p:cNvPr id="74" name="Google Shape;74;p19"/>
          <p:cNvSpPr txBox="1">
            <a:spLocks noGrp="1"/>
          </p:cNvSpPr>
          <p:nvPr>
            <p:ph type="ctrTitle"/>
          </p:nvPr>
        </p:nvSpPr>
        <p:spPr>
          <a:xfrm>
            <a:off x="233781" y="1433555"/>
            <a:ext cx="6390600" cy="3951900"/>
          </a:xfrm>
          <a:prstGeom prst="rect">
            <a:avLst/>
          </a:prstGeom>
        </p:spPr>
        <p:txBody>
          <a:bodyPr spcFirstLastPara="1" wrap="square" lIns="76175" tIns="76175" rIns="76175" bIns="76175" anchor="b" anchorCtr="0">
            <a:noAutofit/>
          </a:bodyPr>
          <a:lstStyle>
            <a:lvl1pPr lvl="0" algn="ctr" rtl="0">
              <a:spcBef>
                <a:spcPts val="0"/>
              </a:spcBef>
              <a:spcAft>
                <a:spcPts val="0"/>
              </a:spcAft>
              <a:buSzPts val="4300"/>
              <a:buNone/>
              <a:defRPr sz="4300"/>
            </a:lvl1pPr>
            <a:lvl2pPr lvl="1" algn="ctr" rtl="0">
              <a:spcBef>
                <a:spcPts val="0"/>
              </a:spcBef>
              <a:spcAft>
                <a:spcPts val="0"/>
              </a:spcAft>
              <a:buSzPts val="4300"/>
              <a:buNone/>
              <a:defRPr sz="4300"/>
            </a:lvl2pPr>
            <a:lvl3pPr lvl="2" algn="ctr" rtl="0">
              <a:spcBef>
                <a:spcPts val="0"/>
              </a:spcBef>
              <a:spcAft>
                <a:spcPts val="0"/>
              </a:spcAft>
              <a:buSzPts val="4300"/>
              <a:buNone/>
              <a:defRPr sz="4300"/>
            </a:lvl3pPr>
            <a:lvl4pPr lvl="3" algn="ctr" rtl="0">
              <a:spcBef>
                <a:spcPts val="0"/>
              </a:spcBef>
              <a:spcAft>
                <a:spcPts val="0"/>
              </a:spcAft>
              <a:buSzPts val="4300"/>
              <a:buNone/>
              <a:defRPr sz="4300"/>
            </a:lvl4pPr>
            <a:lvl5pPr lvl="4" algn="ctr" rtl="0">
              <a:spcBef>
                <a:spcPts val="0"/>
              </a:spcBef>
              <a:spcAft>
                <a:spcPts val="0"/>
              </a:spcAft>
              <a:buSzPts val="4300"/>
              <a:buNone/>
              <a:defRPr sz="4300"/>
            </a:lvl5pPr>
            <a:lvl6pPr lvl="5" algn="ctr" rtl="0">
              <a:spcBef>
                <a:spcPts val="0"/>
              </a:spcBef>
              <a:spcAft>
                <a:spcPts val="0"/>
              </a:spcAft>
              <a:buSzPts val="4300"/>
              <a:buNone/>
              <a:defRPr sz="4300"/>
            </a:lvl6pPr>
            <a:lvl7pPr lvl="6" algn="ctr" rtl="0">
              <a:spcBef>
                <a:spcPts val="0"/>
              </a:spcBef>
              <a:spcAft>
                <a:spcPts val="0"/>
              </a:spcAft>
              <a:buSzPts val="4300"/>
              <a:buNone/>
              <a:defRPr sz="4300"/>
            </a:lvl7pPr>
            <a:lvl8pPr lvl="7" algn="ctr" rtl="0">
              <a:spcBef>
                <a:spcPts val="0"/>
              </a:spcBef>
              <a:spcAft>
                <a:spcPts val="0"/>
              </a:spcAft>
              <a:buSzPts val="4300"/>
              <a:buNone/>
              <a:defRPr sz="4300"/>
            </a:lvl8pPr>
            <a:lvl9pPr lvl="8" algn="ctr" rtl="0">
              <a:spcBef>
                <a:spcPts val="0"/>
              </a:spcBef>
              <a:spcAft>
                <a:spcPts val="0"/>
              </a:spcAft>
              <a:buSzPts val="4300"/>
              <a:buNone/>
              <a:defRPr sz="4300"/>
            </a:lvl9pPr>
          </a:lstStyle>
          <a:p>
            <a:endParaRPr/>
          </a:p>
        </p:txBody>
      </p:sp>
      <p:sp>
        <p:nvSpPr>
          <p:cNvPr id="75" name="Google Shape;75;p19"/>
          <p:cNvSpPr txBox="1">
            <a:spLocks noGrp="1"/>
          </p:cNvSpPr>
          <p:nvPr>
            <p:ph type="subTitle" idx="1"/>
          </p:nvPr>
        </p:nvSpPr>
        <p:spPr>
          <a:xfrm>
            <a:off x="233775" y="5456634"/>
            <a:ext cx="6390600" cy="1526100"/>
          </a:xfrm>
          <a:prstGeom prst="rect">
            <a:avLst/>
          </a:prstGeom>
        </p:spPr>
        <p:txBody>
          <a:bodyPr spcFirstLastPara="1" wrap="square" lIns="76175" tIns="76175" rIns="76175" bIns="76175" anchor="t" anchorCtr="0">
            <a:noAutofit/>
          </a:bodyPr>
          <a:lstStyle>
            <a:lvl1pPr lvl="0" algn="ctr" rtl="0">
              <a:lnSpc>
                <a:spcPct val="100000"/>
              </a:lnSpc>
              <a:spcBef>
                <a:spcPts val="0"/>
              </a:spcBef>
              <a:spcAft>
                <a:spcPts val="0"/>
              </a:spcAft>
              <a:buSzPts val="2300"/>
              <a:buNone/>
              <a:defRPr sz="2300"/>
            </a:lvl1pPr>
            <a:lvl2pPr lvl="1" algn="ctr" rtl="0">
              <a:lnSpc>
                <a:spcPct val="100000"/>
              </a:lnSpc>
              <a:spcBef>
                <a:spcPts val="0"/>
              </a:spcBef>
              <a:spcAft>
                <a:spcPts val="0"/>
              </a:spcAft>
              <a:buSzPts val="2300"/>
              <a:buNone/>
              <a:defRPr sz="2300"/>
            </a:lvl2pPr>
            <a:lvl3pPr lvl="2" algn="ctr" rtl="0">
              <a:lnSpc>
                <a:spcPct val="100000"/>
              </a:lnSpc>
              <a:spcBef>
                <a:spcPts val="0"/>
              </a:spcBef>
              <a:spcAft>
                <a:spcPts val="0"/>
              </a:spcAft>
              <a:buSzPts val="2300"/>
              <a:buNone/>
              <a:defRPr sz="2300"/>
            </a:lvl3pPr>
            <a:lvl4pPr lvl="3" algn="ctr" rtl="0">
              <a:lnSpc>
                <a:spcPct val="100000"/>
              </a:lnSpc>
              <a:spcBef>
                <a:spcPts val="0"/>
              </a:spcBef>
              <a:spcAft>
                <a:spcPts val="0"/>
              </a:spcAft>
              <a:buSzPts val="2300"/>
              <a:buNone/>
              <a:defRPr sz="2300"/>
            </a:lvl4pPr>
            <a:lvl5pPr lvl="4" algn="ctr" rtl="0">
              <a:lnSpc>
                <a:spcPct val="100000"/>
              </a:lnSpc>
              <a:spcBef>
                <a:spcPts val="0"/>
              </a:spcBef>
              <a:spcAft>
                <a:spcPts val="0"/>
              </a:spcAft>
              <a:buSzPts val="2300"/>
              <a:buNone/>
              <a:defRPr sz="2300"/>
            </a:lvl5pPr>
            <a:lvl6pPr lvl="5" algn="ctr" rtl="0">
              <a:lnSpc>
                <a:spcPct val="100000"/>
              </a:lnSpc>
              <a:spcBef>
                <a:spcPts val="0"/>
              </a:spcBef>
              <a:spcAft>
                <a:spcPts val="0"/>
              </a:spcAft>
              <a:buSzPts val="2300"/>
              <a:buNone/>
              <a:defRPr sz="2300"/>
            </a:lvl6pPr>
            <a:lvl7pPr lvl="6" algn="ctr" rtl="0">
              <a:lnSpc>
                <a:spcPct val="100000"/>
              </a:lnSpc>
              <a:spcBef>
                <a:spcPts val="0"/>
              </a:spcBef>
              <a:spcAft>
                <a:spcPts val="0"/>
              </a:spcAft>
              <a:buSzPts val="2300"/>
              <a:buNone/>
              <a:defRPr sz="2300"/>
            </a:lvl7pPr>
            <a:lvl8pPr lvl="7" algn="ctr" rtl="0">
              <a:lnSpc>
                <a:spcPct val="100000"/>
              </a:lnSpc>
              <a:spcBef>
                <a:spcPts val="0"/>
              </a:spcBef>
              <a:spcAft>
                <a:spcPts val="0"/>
              </a:spcAft>
              <a:buSzPts val="2300"/>
              <a:buNone/>
              <a:defRPr sz="2300"/>
            </a:lvl8pPr>
            <a:lvl9pPr lvl="8" algn="ctr" rtl="0">
              <a:lnSpc>
                <a:spcPct val="100000"/>
              </a:lnSpc>
              <a:spcBef>
                <a:spcPts val="0"/>
              </a:spcBef>
              <a:spcAft>
                <a:spcPts val="0"/>
              </a:spcAft>
              <a:buSzPts val="2300"/>
              <a:buNone/>
              <a:defRPr sz="2300"/>
            </a:lvl9pPr>
          </a:lstStyle>
          <a:p>
            <a:endParaRPr/>
          </a:p>
        </p:txBody>
      </p:sp>
      <p:sp>
        <p:nvSpPr>
          <p:cNvPr id="76" name="Google Shape;76;p19"/>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233775" y="4141102"/>
            <a:ext cx="6390600" cy="1620900"/>
          </a:xfrm>
          <a:prstGeom prst="rect">
            <a:avLst/>
          </a:prstGeom>
        </p:spPr>
        <p:txBody>
          <a:bodyPr spcFirstLastPara="1" wrap="square" lIns="76175" tIns="76175" rIns="76175" bIns="7617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79" name="Google Shape;79;p20"/>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233775" y="856821"/>
            <a:ext cx="6390600" cy="1102800"/>
          </a:xfrm>
          <a:prstGeom prst="rect">
            <a:avLst/>
          </a:prstGeom>
        </p:spPr>
        <p:txBody>
          <a:bodyPr spcFirstLastPara="1" wrap="square" lIns="76175" tIns="76175" rIns="76175" bIns="76175" anchor="t"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sp>
        <p:nvSpPr>
          <p:cNvPr id="82" name="Google Shape;82;p21"/>
          <p:cNvSpPr txBox="1">
            <a:spLocks noGrp="1"/>
          </p:cNvSpPr>
          <p:nvPr>
            <p:ph type="body" idx="1"/>
          </p:nvPr>
        </p:nvSpPr>
        <p:spPr>
          <a:xfrm>
            <a:off x="233775" y="2218898"/>
            <a:ext cx="6390600" cy="6577800"/>
          </a:xfrm>
          <a:prstGeom prst="rect">
            <a:avLst/>
          </a:prstGeom>
        </p:spPr>
        <p:txBody>
          <a:bodyPr spcFirstLastPara="1" wrap="square" lIns="76175" tIns="76175" rIns="76175" bIns="76175" anchor="t" anchorCtr="0">
            <a:noAutofit/>
          </a:bodyPr>
          <a:lstStyle>
            <a:lvl1pPr marL="457200" lvl="0" indent="-323850" rtl="0">
              <a:spcBef>
                <a:spcPts val="0"/>
              </a:spcBef>
              <a:spcAft>
                <a:spcPts val="0"/>
              </a:spcAft>
              <a:buSzPts val="1500"/>
              <a:buChar char="●"/>
              <a:defRPr/>
            </a:lvl1pPr>
            <a:lvl2pPr marL="914400" lvl="1" indent="-304800" rtl="0">
              <a:spcBef>
                <a:spcPts val="1300"/>
              </a:spcBef>
              <a:spcAft>
                <a:spcPts val="0"/>
              </a:spcAft>
              <a:buSzPts val="1200"/>
              <a:buChar char="○"/>
              <a:defRPr/>
            </a:lvl2pPr>
            <a:lvl3pPr marL="1371600" lvl="2" indent="-304800" rtl="0">
              <a:spcBef>
                <a:spcPts val="1300"/>
              </a:spcBef>
              <a:spcAft>
                <a:spcPts val="0"/>
              </a:spcAft>
              <a:buSzPts val="1200"/>
              <a:buChar char="■"/>
              <a:defRPr/>
            </a:lvl3pPr>
            <a:lvl4pPr marL="1828800" lvl="3" indent="-304800" rtl="0">
              <a:spcBef>
                <a:spcPts val="1300"/>
              </a:spcBef>
              <a:spcAft>
                <a:spcPts val="0"/>
              </a:spcAft>
              <a:buSzPts val="1200"/>
              <a:buChar char="●"/>
              <a:defRPr/>
            </a:lvl4pPr>
            <a:lvl5pPr marL="2286000" lvl="4" indent="-304800" rtl="0">
              <a:spcBef>
                <a:spcPts val="1300"/>
              </a:spcBef>
              <a:spcAft>
                <a:spcPts val="0"/>
              </a:spcAft>
              <a:buSzPts val="1200"/>
              <a:buChar char="○"/>
              <a:defRPr/>
            </a:lvl5pPr>
            <a:lvl6pPr marL="2743200" lvl="5" indent="-304800" rtl="0">
              <a:spcBef>
                <a:spcPts val="1300"/>
              </a:spcBef>
              <a:spcAft>
                <a:spcPts val="0"/>
              </a:spcAft>
              <a:buSzPts val="1200"/>
              <a:buChar char="■"/>
              <a:defRPr/>
            </a:lvl6pPr>
            <a:lvl7pPr marL="3200400" lvl="6" indent="-304800" rtl="0">
              <a:spcBef>
                <a:spcPts val="1300"/>
              </a:spcBef>
              <a:spcAft>
                <a:spcPts val="0"/>
              </a:spcAft>
              <a:buSzPts val="1200"/>
              <a:buChar char="●"/>
              <a:defRPr/>
            </a:lvl7pPr>
            <a:lvl8pPr marL="3657600" lvl="7" indent="-304800" rtl="0">
              <a:spcBef>
                <a:spcPts val="1300"/>
              </a:spcBef>
              <a:spcAft>
                <a:spcPts val="0"/>
              </a:spcAft>
              <a:buSzPts val="1200"/>
              <a:buChar char="○"/>
              <a:defRPr/>
            </a:lvl8pPr>
            <a:lvl9pPr marL="4114800" lvl="8" indent="-304800" rtl="0">
              <a:spcBef>
                <a:spcPts val="1300"/>
              </a:spcBef>
              <a:spcAft>
                <a:spcPts val="1300"/>
              </a:spcAft>
              <a:buSzPts val="1200"/>
              <a:buChar char="■"/>
              <a:defRPr/>
            </a:lvl9pPr>
          </a:lstStyle>
          <a:p>
            <a:endParaRPr/>
          </a:p>
        </p:txBody>
      </p:sp>
      <p:sp>
        <p:nvSpPr>
          <p:cNvPr id="83" name="Google Shape;83;p21"/>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233775" y="856821"/>
            <a:ext cx="6390600" cy="1102800"/>
          </a:xfrm>
          <a:prstGeom prst="rect">
            <a:avLst/>
          </a:prstGeom>
        </p:spPr>
        <p:txBody>
          <a:bodyPr spcFirstLastPara="1" wrap="square" lIns="76175" tIns="76175" rIns="76175" bIns="76175" anchor="t"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sp>
        <p:nvSpPr>
          <p:cNvPr id="86" name="Google Shape;86;p22"/>
          <p:cNvSpPr txBox="1">
            <a:spLocks noGrp="1"/>
          </p:cNvSpPr>
          <p:nvPr>
            <p:ph type="body" idx="1"/>
          </p:nvPr>
        </p:nvSpPr>
        <p:spPr>
          <a:xfrm>
            <a:off x="233775" y="2218898"/>
            <a:ext cx="3000000" cy="6577800"/>
          </a:xfrm>
          <a:prstGeom prst="rect">
            <a:avLst/>
          </a:prstGeom>
        </p:spPr>
        <p:txBody>
          <a:bodyPr spcFirstLastPara="1" wrap="square" lIns="76175" tIns="76175" rIns="76175" bIns="76175" anchor="t" anchorCtr="0">
            <a:noAutofit/>
          </a:bodyPr>
          <a:lstStyle>
            <a:lvl1pPr marL="457200" lvl="0" indent="-304800" rtl="0">
              <a:spcBef>
                <a:spcPts val="0"/>
              </a:spcBef>
              <a:spcAft>
                <a:spcPts val="0"/>
              </a:spcAft>
              <a:buSzPts val="1200"/>
              <a:buChar char="●"/>
              <a:defRPr sz="1200"/>
            </a:lvl1pPr>
            <a:lvl2pPr marL="914400" lvl="1" indent="-292100" rtl="0">
              <a:spcBef>
                <a:spcPts val="1300"/>
              </a:spcBef>
              <a:spcAft>
                <a:spcPts val="0"/>
              </a:spcAft>
              <a:buSzPts val="1000"/>
              <a:buChar char="○"/>
              <a:defRPr sz="1000"/>
            </a:lvl2pPr>
            <a:lvl3pPr marL="1371600" lvl="2" indent="-292100" rtl="0">
              <a:spcBef>
                <a:spcPts val="1300"/>
              </a:spcBef>
              <a:spcAft>
                <a:spcPts val="0"/>
              </a:spcAft>
              <a:buSzPts val="1000"/>
              <a:buChar char="■"/>
              <a:defRPr sz="1000"/>
            </a:lvl3pPr>
            <a:lvl4pPr marL="1828800" lvl="3" indent="-292100" rtl="0">
              <a:spcBef>
                <a:spcPts val="1300"/>
              </a:spcBef>
              <a:spcAft>
                <a:spcPts val="0"/>
              </a:spcAft>
              <a:buSzPts val="1000"/>
              <a:buChar char="●"/>
              <a:defRPr sz="1000"/>
            </a:lvl4pPr>
            <a:lvl5pPr marL="2286000" lvl="4" indent="-292100" rtl="0">
              <a:spcBef>
                <a:spcPts val="1300"/>
              </a:spcBef>
              <a:spcAft>
                <a:spcPts val="0"/>
              </a:spcAft>
              <a:buSzPts val="1000"/>
              <a:buChar char="○"/>
              <a:defRPr sz="1000"/>
            </a:lvl5pPr>
            <a:lvl6pPr marL="2743200" lvl="5" indent="-292100" rtl="0">
              <a:spcBef>
                <a:spcPts val="1300"/>
              </a:spcBef>
              <a:spcAft>
                <a:spcPts val="0"/>
              </a:spcAft>
              <a:buSzPts val="1000"/>
              <a:buChar char="■"/>
              <a:defRPr sz="1000"/>
            </a:lvl6pPr>
            <a:lvl7pPr marL="3200400" lvl="6" indent="-292100" rtl="0">
              <a:spcBef>
                <a:spcPts val="1300"/>
              </a:spcBef>
              <a:spcAft>
                <a:spcPts val="0"/>
              </a:spcAft>
              <a:buSzPts val="1000"/>
              <a:buChar char="●"/>
              <a:defRPr sz="1000"/>
            </a:lvl7pPr>
            <a:lvl8pPr marL="3657600" lvl="7" indent="-292100" rtl="0">
              <a:spcBef>
                <a:spcPts val="1300"/>
              </a:spcBef>
              <a:spcAft>
                <a:spcPts val="0"/>
              </a:spcAft>
              <a:buSzPts val="1000"/>
              <a:buChar char="○"/>
              <a:defRPr sz="1000"/>
            </a:lvl8pPr>
            <a:lvl9pPr marL="4114800" lvl="8" indent="-292100" rtl="0">
              <a:spcBef>
                <a:spcPts val="1300"/>
              </a:spcBef>
              <a:spcAft>
                <a:spcPts val="1300"/>
              </a:spcAft>
              <a:buSzPts val="1000"/>
              <a:buChar char="■"/>
              <a:defRPr sz="1000"/>
            </a:lvl9pPr>
          </a:lstStyle>
          <a:p>
            <a:endParaRPr/>
          </a:p>
        </p:txBody>
      </p:sp>
      <p:sp>
        <p:nvSpPr>
          <p:cNvPr id="87" name="Google Shape;87;p22"/>
          <p:cNvSpPr txBox="1">
            <a:spLocks noGrp="1"/>
          </p:cNvSpPr>
          <p:nvPr>
            <p:ph type="body" idx="2"/>
          </p:nvPr>
        </p:nvSpPr>
        <p:spPr>
          <a:xfrm>
            <a:off x="3624300" y="2218898"/>
            <a:ext cx="3000000" cy="6577800"/>
          </a:xfrm>
          <a:prstGeom prst="rect">
            <a:avLst/>
          </a:prstGeom>
        </p:spPr>
        <p:txBody>
          <a:bodyPr spcFirstLastPara="1" wrap="square" lIns="76175" tIns="76175" rIns="76175" bIns="76175" anchor="t" anchorCtr="0">
            <a:noAutofit/>
          </a:bodyPr>
          <a:lstStyle>
            <a:lvl1pPr marL="457200" lvl="0" indent="-304800" rtl="0">
              <a:spcBef>
                <a:spcPts val="0"/>
              </a:spcBef>
              <a:spcAft>
                <a:spcPts val="0"/>
              </a:spcAft>
              <a:buSzPts val="1200"/>
              <a:buChar char="●"/>
              <a:defRPr sz="1200"/>
            </a:lvl1pPr>
            <a:lvl2pPr marL="914400" lvl="1" indent="-292100" rtl="0">
              <a:spcBef>
                <a:spcPts val="1300"/>
              </a:spcBef>
              <a:spcAft>
                <a:spcPts val="0"/>
              </a:spcAft>
              <a:buSzPts val="1000"/>
              <a:buChar char="○"/>
              <a:defRPr sz="1000"/>
            </a:lvl2pPr>
            <a:lvl3pPr marL="1371600" lvl="2" indent="-292100" rtl="0">
              <a:spcBef>
                <a:spcPts val="1300"/>
              </a:spcBef>
              <a:spcAft>
                <a:spcPts val="0"/>
              </a:spcAft>
              <a:buSzPts val="1000"/>
              <a:buChar char="■"/>
              <a:defRPr sz="1000"/>
            </a:lvl3pPr>
            <a:lvl4pPr marL="1828800" lvl="3" indent="-292100" rtl="0">
              <a:spcBef>
                <a:spcPts val="1300"/>
              </a:spcBef>
              <a:spcAft>
                <a:spcPts val="0"/>
              </a:spcAft>
              <a:buSzPts val="1000"/>
              <a:buChar char="●"/>
              <a:defRPr sz="1000"/>
            </a:lvl4pPr>
            <a:lvl5pPr marL="2286000" lvl="4" indent="-292100" rtl="0">
              <a:spcBef>
                <a:spcPts val="1300"/>
              </a:spcBef>
              <a:spcAft>
                <a:spcPts val="0"/>
              </a:spcAft>
              <a:buSzPts val="1000"/>
              <a:buChar char="○"/>
              <a:defRPr sz="1000"/>
            </a:lvl5pPr>
            <a:lvl6pPr marL="2743200" lvl="5" indent="-292100" rtl="0">
              <a:spcBef>
                <a:spcPts val="1300"/>
              </a:spcBef>
              <a:spcAft>
                <a:spcPts val="0"/>
              </a:spcAft>
              <a:buSzPts val="1000"/>
              <a:buChar char="■"/>
              <a:defRPr sz="1000"/>
            </a:lvl6pPr>
            <a:lvl7pPr marL="3200400" lvl="6" indent="-292100" rtl="0">
              <a:spcBef>
                <a:spcPts val="1300"/>
              </a:spcBef>
              <a:spcAft>
                <a:spcPts val="0"/>
              </a:spcAft>
              <a:buSzPts val="1000"/>
              <a:buChar char="●"/>
              <a:defRPr sz="1000"/>
            </a:lvl7pPr>
            <a:lvl8pPr marL="3657600" lvl="7" indent="-292100" rtl="0">
              <a:spcBef>
                <a:spcPts val="1300"/>
              </a:spcBef>
              <a:spcAft>
                <a:spcPts val="0"/>
              </a:spcAft>
              <a:buSzPts val="1000"/>
              <a:buChar char="○"/>
              <a:defRPr sz="1000"/>
            </a:lvl8pPr>
            <a:lvl9pPr marL="4114800" lvl="8" indent="-292100" rtl="0">
              <a:spcBef>
                <a:spcPts val="1300"/>
              </a:spcBef>
              <a:spcAft>
                <a:spcPts val="1300"/>
              </a:spcAft>
              <a:buSzPts val="1000"/>
              <a:buChar char="■"/>
              <a:defRPr sz="1000"/>
            </a:lvl9pPr>
          </a:lstStyle>
          <a:p>
            <a:endParaRPr/>
          </a:p>
        </p:txBody>
      </p:sp>
      <p:sp>
        <p:nvSpPr>
          <p:cNvPr id="88" name="Google Shape;88;p22"/>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4141102"/>
            <a:ext cx="6390300" cy="16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a:off x="233775" y="856821"/>
            <a:ext cx="6390600" cy="1102800"/>
          </a:xfrm>
          <a:prstGeom prst="rect">
            <a:avLst/>
          </a:prstGeom>
        </p:spPr>
        <p:txBody>
          <a:bodyPr spcFirstLastPara="1" wrap="square" lIns="76175" tIns="76175" rIns="76175" bIns="76175" anchor="t" anchorCtr="0">
            <a:noAutofit/>
          </a:bodyPr>
          <a:lstStyle>
            <a:lvl1pPr lvl="0" rtl="0">
              <a:spcBef>
                <a:spcPts val="0"/>
              </a:spcBef>
              <a:spcAft>
                <a:spcPts val="0"/>
              </a:spcAft>
              <a:buSzPts val="2300"/>
              <a:buNone/>
              <a:defRPr/>
            </a:lvl1pPr>
            <a:lvl2pPr lvl="1" rtl="0">
              <a:spcBef>
                <a:spcPts val="0"/>
              </a:spcBef>
              <a:spcAft>
                <a:spcPts val="0"/>
              </a:spcAft>
              <a:buSzPts val="2300"/>
              <a:buNone/>
              <a:defRPr/>
            </a:lvl2pPr>
            <a:lvl3pPr lvl="2" rtl="0">
              <a:spcBef>
                <a:spcPts val="0"/>
              </a:spcBef>
              <a:spcAft>
                <a:spcPts val="0"/>
              </a:spcAft>
              <a:buSzPts val="2300"/>
              <a:buNone/>
              <a:defRPr/>
            </a:lvl3pPr>
            <a:lvl4pPr lvl="3" rtl="0">
              <a:spcBef>
                <a:spcPts val="0"/>
              </a:spcBef>
              <a:spcAft>
                <a:spcPts val="0"/>
              </a:spcAft>
              <a:buSzPts val="2300"/>
              <a:buNone/>
              <a:defRPr/>
            </a:lvl4pPr>
            <a:lvl5pPr lvl="4" rtl="0">
              <a:spcBef>
                <a:spcPts val="0"/>
              </a:spcBef>
              <a:spcAft>
                <a:spcPts val="0"/>
              </a:spcAft>
              <a:buSzPts val="2300"/>
              <a:buNone/>
              <a:defRPr/>
            </a:lvl5pPr>
            <a:lvl6pPr lvl="5" rtl="0">
              <a:spcBef>
                <a:spcPts val="0"/>
              </a:spcBef>
              <a:spcAft>
                <a:spcPts val="0"/>
              </a:spcAft>
              <a:buSzPts val="2300"/>
              <a:buNone/>
              <a:defRPr/>
            </a:lvl6pPr>
            <a:lvl7pPr lvl="6" rtl="0">
              <a:spcBef>
                <a:spcPts val="0"/>
              </a:spcBef>
              <a:spcAft>
                <a:spcPts val="0"/>
              </a:spcAft>
              <a:buSzPts val="2300"/>
              <a:buNone/>
              <a:defRPr/>
            </a:lvl7pPr>
            <a:lvl8pPr lvl="7" rtl="0">
              <a:spcBef>
                <a:spcPts val="0"/>
              </a:spcBef>
              <a:spcAft>
                <a:spcPts val="0"/>
              </a:spcAft>
              <a:buSzPts val="2300"/>
              <a:buNone/>
              <a:defRPr/>
            </a:lvl8pPr>
            <a:lvl9pPr lvl="8" rtl="0">
              <a:spcBef>
                <a:spcPts val="0"/>
              </a:spcBef>
              <a:spcAft>
                <a:spcPts val="0"/>
              </a:spcAft>
              <a:buSzPts val="2300"/>
              <a:buNone/>
              <a:defRPr/>
            </a:lvl9pPr>
          </a:lstStyle>
          <a:p>
            <a:endParaRPr/>
          </a:p>
        </p:txBody>
      </p:sp>
      <p:sp>
        <p:nvSpPr>
          <p:cNvPr id="91" name="Google Shape;91;p23"/>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24"/>
          <p:cNvSpPr txBox="1">
            <a:spLocks noGrp="1"/>
          </p:cNvSpPr>
          <p:nvPr>
            <p:ph type="title"/>
          </p:nvPr>
        </p:nvSpPr>
        <p:spPr>
          <a:xfrm>
            <a:off x="233775" y="1069715"/>
            <a:ext cx="2106000" cy="1455000"/>
          </a:xfrm>
          <a:prstGeom prst="rect">
            <a:avLst/>
          </a:prstGeom>
        </p:spPr>
        <p:txBody>
          <a:bodyPr spcFirstLastPara="1" wrap="square" lIns="76175" tIns="76175" rIns="76175" bIns="7617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4" name="Google Shape;94;p24"/>
          <p:cNvSpPr txBox="1">
            <a:spLocks noGrp="1"/>
          </p:cNvSpPr>
          <p:nvPr>
            <p:ph type="body" idx="1"/>
          </p:nvPr>
        </p:nvSpPr>
        <p:spPr>
          <a:xfrm>
            <a:off x="233775" y="2675443"/>
            <a:ext cx="2106000" cy="6121500"/>
          </a:xfrm>
          <a:prstGeom prst="rect">
            <a:avLst/>
          </a:prstGeom>
        </p:spPr>
        <p:txBody>
          <a:bodyPr spcFirstLastPara="1" wrap="square" lIns="76175" tIns="76175" rIns="76175" bIns="76175" anchor="t" anchorCtr="0">
            <a:noAutofit/>
          </a:bodyPr>
          <a:lstStyle>
            <a:lvl1pPr marL="457200" lvl="0" indent="-292100" rtl="0">
              <a:spcBef>
                <a:spcPts val="0"/>
              </a:spcBef>
              <a:spcAft>
                <a:spcPts val="0"/>
              </a:spcAft>
              <a:buSzPts val="1000"/>
              <a:buChar char="●"/>
              <a:defRPr sz="1000"/>
            </a:lvl1pPr>
            <a:lvl2pPr marL="914400" lvl="1" indent="-292100" rtl="0">
              <a:spcBef>
                <a:spcPts val="1300"/>
              </a:spcBef>
              <a:spcAft>
                <a:spcPts val="0"/>
              </a:spcAft>
              <a:buSzPts val="1000"/>
              <a:buChar char="○"/>
              <a:defRPr sz="1000"/>
            </a:lvl2pPr>
            <a:lvl3pPr marL="1371600" lvl="2" indent="-292100" rtl="0">
              <a:spcBef>
                <a:spcPts val="1300"/>
              </a:spcBef>
              <a:spcAft>
                <a:spcPts val="0"/>
              </a:spcAft>
              <a:buSzPts val="1000"/>
              <a:buChar char="■"/>
              <a:defRPr sz="1000"/>
            </a:lvl3pPr>
            <a:lvl4pPr marL="1828800" lvl="3" indent="-292100" rtl="0">
              <a:spcBef>
                <a:spcPts val="1300"/>
              </a:spcBef>
              <a:spcAft>
                <a:spcPts val="0"/>
              </a:spcAft>
              <a:buSzPts val="1000"/>
              <a:buChar char="●"/>
              <a:defRPr sz="1000"/>
            </a:lvl4pPr>
            <a:lvl5pPr marL="2286000" lvl="4" indent="-292100" rtl="0">
              <a:spcBef>
                <a:spcPts val="1300"/>
              </a:spcBef>
              <a:spcAft>
                <a:spcPts val="0"/>
              </a:spcAft>
              <a:buSzPts val="1000"/>
              <a:buChar char="○"/>
              <a:defRPr sz="1000"/>
            </a:lvl5pPr>
            <a:lvl6pPr marL="2743200" lvl="5" indent="-292100" rtl="0">
              <a:spcBef>
                <a:spcPts val="1300"/>
              </a:spcBef>
              <a:spcAft>
                <a:spcPts val="0"/>
              </a:spcAft>
              <a:buSzPts val="1000"/>
              <a:buChar char="■"/>
              <a:defRPr sz="1000"/>
            </a:lvl6pPr>
            <a:lvl7pPr marL="3200400" lvl="6" indent="-292100" rtl="0">
              <a:spcBef>
                <a:spcPts val="1300"/>
              </a:spcBef>
              <a:spcAft>
                <a:spcPts val="0"/>
              </a:spcAft>
              <a:buSzPts val="1000"/>
              <a:buChar char="●"/>
              <a:defRPr sz="1000"/>
            </a:lvl7pPr>
            <a:lvl8pPr marL="3657600" lvl="7" indent="-292100" rtl="0">
              <a:spcBef>
                <a:spcPts val="1300"/>
              </a:spcBef>
              <a:spcAft>
                <a:spcPts val="0"/>
              </a:spcAft>
              <a:buSzPts val="1000"/>
              <a:buChar char="○"/>
              <a:defRPr sz="1000"/>
            </a:lvl8pPr>
            <a:lvl9pPr marL="4114800" lvl="8" indent="-292100" rtl="0">
              <a:spcBef>
                <a:spcPts val="1300"/>
              </a:spcBef>
              <a:spcAft>
                <a:spcPts val="1300"/>
              </a:spcAft>
              <a:buSzPts val="1000"/>
              <a:buChar char="■"/>
              <a:defRPr sz="1000"/>
            </a:lvl9pPr>
          </a:lstStyle>
          <a:p>
            <a:endParaRPr/>
          </a:p>
        </p:txBody>
      </p:sp>
      <p:sp>
        <p:nvSpPr>
          <p:cNvPr id="95" name="Google Shape;95;p24"/>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
        <p:cNvGrpSpPr/>
        <p:nvPr/>
      </p:nvGrpSpPr>
      <p:grpSpPr>
        <a:xfrm>
          <a:off x="0" y="0"/>
          <a:ext cx="0" cy="0"/>
          <a:chOff x="0" y="0"/>
          <a:chExt cx="0" cy="0"/>
        </a:xfrm>
      </p:grpSpPr>
      <p:sp>
        <p:nvSpPr>
          <p:cNvPr id="97" name="Google Shape;97;p25"/>
          <p:cNvSpPr txBox="1">
            <a:spLocks noGrp="1"/>
          </p:cNvSpPr>
          <p:nvPr>
            <p:ph type="title"/>
          </p:nvPr>
        </p:nvSpPr>
        <p:spPr>
          <a:xfrm>
            <a:off x="367688" y="866689"/>
            <a:ext cx="4775700" cy="7876200"/>
          </a:xfrm>
          <a:prstGeom prst="rect">
            <a:avLst/>
          </a:prstGeom>
        </p:spPr>
        <p:txBody>
          <a:bodyPr spcFirstLastPara="1" wrap="square" lIns="76175" tIns="76175" rIns="76175" bIns="76175" anchor="ctr"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98" name="Google Shape;98;p25"/>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9"/>
        <p:cNvGrpSpPr/>
        <p:nvPr/>
      </p:nvGrpSpPr>
      <p:grpSpPr>
        <a:xfrm>
          <a:off x="0" y="0"/>
          <a:ext cx="0" cy="0"/>
          <a:chOff x="0" y="0"/>
          <a:chExt cx="0" cy="0"/>
        </a:xfrm>
      </p:grpSpPr>
      <p:sp>
        <p:nvSpPr>
          <p:cNvPr id="100" name="Google Shape;100;p26"/>
          <p:cNvSpPr/>
          <p:nvPr/>
        </p:nvSpPr>
        <p:spPr>
          <a:xfrm>
            <a:off x="3429000" y="-241"/>
            <a:ext cx="3429000" cy="9903000"/>
          </a:xfrm>
          <a:prstGeom prst="rect">
            <a:avLst/>
          </a:prstGeom>
          <a:solidFill>
            <a:schemeClr val="lt2"/>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01" name="Google Shape;101;p26"/>
          <p:cNvSpPr txBox="1">
            <a:spLocks noGrp="1"/>
          </p:cNvSpPr>
          <p:nvPr>
            <p:ph type="title"/>
          </p:nvPr>
        </p:nvSpPr>
        <p:spPr>
          <a:xfrm>
            <a:off x="199125" y="2374272"/>
            <a:ext cx="3033900" cy="2853900"/>
          </a:xfrm>
          <a:prstGeom prst="rect">
            <a:avLst/>
          </a:prstGeom>
        </p:spPr>
        <p:txBody>
          <a:bodyPr spcFirstLastPara="1" wrap="square" lIns="76175" tIns="76175" rIns="76175" bIns="76175" anchor="b" anchorCtr="0">
            <a:noAutofit/>
          </a:bodyPr>
          <a:lstStyle>
            <a:lvl1pPr lvl="0" algn="ctr" rtl="0">
              <a:spcBef>
                <a:spcPts val="0"/>
              </a:spcBef>
              <a:spcAft>
                <a:spcPts val="0"/>
              </a:spcAft>
              <a:buSzPts val="3500"/>
              <a:buNone/>
              <a:defRPr sz="3500"/>
            </a:lvl1pPr>
            <a:lvl2pPr lvl="1" algn="ctr" rtl="0">
              <a:spcBef>
                <a:spcPts val="0"/>
              </a:spcBef>
              <a:spcAft>
                <a:spcPts val="0"/>
              </a:spcAft>
              <a:buSzPts val="3500"/>
              <a:buNone/>
              <a:defRPr sz="3500"/>
            </a:lvl2pPr>
            <a:lvl3pPr lvl="2" algn="ctr" rtl="0">
              <a:spcBef>
                <a:spcPts val="0"/>
              </a:spcBef>
              <a:spcAft>
                <a:spcPts val="0"/>
              </a:spcAft>
              <a:buSzPts val="3500"/>
              <a:buNone/>
              <a:defRPr sz="3500"/>
            </a:lvl3pPr>
            <a:lvl4pPr lvl="3" algn="ctr" rtl="0">
              <a:spcBef>
                <a:spcPts val="0"/>
              </a:spcBef>
              <a:spcAft>
                <a:spcPts val="0"/>
              </a:spcAft>
              <a:buSzPts val="3500"/>
              <a:buNone/>
              <a:defRPr sz="3500"/>
            </a:lvl4pPr>
            <a:lvl5pPr lvl="4" algn="ctr" rtl="0">
              <a:spcBef>
                <a:spcPts val="0"/>
              </a:spcBef>
              <a:spcAft>
                <a:spcPts val="0"/>
              </a:spcAft>
              <a:buSzPts val="3500"/>
              <a:buNone/>
              <a:defRPr sz="3500"/>
            </a:lvl5pPr>
            <a:lvl6pPr lvl="5" algn="ctr" rtl="0">
              <a:spcBef>
                <a:spcPts val="0"/>
              </a:spcBef>
              <a:spcAft>
                <a:spcPts val="0"/>
              </a:spcAft>
              <a:buSzPts val="3500"/>
              <a:buNone/>
              <a:defRPr sz="3500"/>
            </a:lvl6pPr>
            <a:lvl7pPr lvl="6" algn="ctr" rtl="0">
              <a:spcBef>
                <a:spcPts val="0"/>
              </a:spcBef>
              <a:spcAft>
                <a:spcPts val="0"/>
              </a:spcAft>
              <a:buSzPts val="3500"/>
              <a:buNone/>
              <a:defRPr sz="3500"/>
            </a:lvl7pPr>
            <a:lvl8pPr lvl="7" algn="ctr" rtl="0">
              <a:spcBef>
                <a:spcPts val="0"/>
              </a:spcBef>
              <a:spcAft>
                <a:spcPts val="0"/>
              </a:spcAft>
              <a:buSzPts val="3500"/>
              <a:buNone/>
              <a:defRPr sz="3500"/>
            </a:lvl8pPr>
            <a:lvl9pPr lvl="8" algn="ctr" rtl="0">
              <a:spcBef>
                <a:spcPts val="0"/>
              </a:spcBef>
              <a:spcAft>
                <a:spcPts val="0"/>
              </a:spcAft>
              <a:buSzPts val="3500"/>
              <a:buNone/>
              <a:defRPr sz="3500"/>
            </a:lvl9pPr>
          </a:lstStyle>
          <a:p>
            <a:endParaRPr/>
          </a:p>
        </p:txBody>
      </p:sp>
      <p:sp>
        <p:nvSpPr>
          <p:cNvPr id="102" name="Google Shape;102;p26"/>
          <p:cNvSpPr txBox="1">
            <a:spLocks noGrp="1"/>
          </p:cNvSpPr>
          <p:nvPr>
            <p:ph type="subTitle" idx="1"/>
          </p:nvPr>
        </p:nvSpPr>
        <p:spPr>
          <a:xfrm>
            <a:off x="199125" y="5396853"/>
            <a:ext cx="3033900" cy="2378100"/>
          </a:xfrm>
          <a:prstGeom prst="rect">
            <a:avLst/>
          </a:prstGeom>
        </p:spPr>
        <p:txBody>
          <a:bodyPr spcFirstLastPara="1" wrap="square" lIns="76175" tIns="76175" rIns="76175" bIns="76175" anchor="t" anchorCtr="0">
            <a:noAutofit/>
          </a:bodyPr>
          <a:lstStyle>
            <a:lvl1pPr lvl="0" algn="ctr" rtl="0">
              <a:lnSpc>
                <a:spcPct val="100000"/>
              </a:lnSpc>
              <a:spcBef>
                <a:spcPts val="0"/>
              </a:spcBef>
              <a:spcAft>
                <a:spcPts val="0"/>
              </a:spcAft>
              <a:buSzPts val="1700"/>
              <a:buNone/>
              <a:defRPr sz="17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103" name="Google Shape;103;p26"/>
          <p:cNvSpPr txBox="1">
            <a:spLocks noGrp="1"/>
          </p:cNvSpPr>
          <p:nvPr>
            <p:ph type="body" idx="2"/>
          </p:nvPr>
        </p:nvSpPr>
        <p:spPr>
          <a:xfrm>
            <a:off x="3704625" y="1394085"/>
            <a:ext cx="2877900" cy="7114200"/>
          </a:xfrm>
          <a:prstGeom prst="rect">
            <a:avLst/>
          </a:prstGeom>
        </p:spPr>
        <p:txBody>
          <a:bodyPr spcFirstLastPara="1" wrap="square" lIns="76175" tIns="76175" rIns="76175" bIns="76175" anchor="ctr" anchorCtr="0">
            <a:noAutofit/>
          </a:bodyPr>
          <a:lstStyle>
            <a:lvl1pPr marL="457200" lvl="0" indent="-323850" rtl="0">
              <a:spcBef>
                <a:spcPts val="0"/>
              </a:spcBef>
              <a:spcAft>
                <a:spcPts val="0"/>
              </a:spcAft>
              <a:buSzPts val="1500"/>
              <a:buChar char="●"/>
              <a:defRPr/>
            </a:lvl1pPr>
            <a:lvl2pPr marL="914400" lvl="1" indent="-304800" rtl="0">
              <a:spcBef>
                <a:spcPts val="1300"/>
              </a:spcBef>
              <a:spcAft>
                <a:spcPts val="0"/>
              </a:spcAft>
              <a:buSzPts val="1200"/>
              <a:buChar char="○"/>
              <a:defRPr/>
            </a:lvl2pPr>
            <a:lvl3pPr marL="1371600" lvl="2" indent="-304800" rtl="0">
              <a:spcBef>
                <a:spcPts val="1300"/>
              </a:spcBef>
              <a:spcAft>
                <a:spcPts val="0"/>
              </a:spcAft>
              <a:buSzPts val="1200"/>
              <a:buChar char="■"/>
              <a:defRPr/>
            </a:lvl3pPr>
            <a:lvl4pPr marL="1828800" lvl="3" indent="-304800" rtl="0">
              <a:spcBef>
                <a:spcPts val="1300"/>
              </a:spcBef>
              <a:spcAft>
                <a:spcPts val="0"/>
              </a:spcAft>
              <a:buSzPts val="1200"/>
              <a:buChar char="●"/>
              <a:defRPr/>
            </a:lvl4pPr>
            <a:lvl5pPr marL="2286000" lvl="4" indent="-304800" rtl="0">
              <a:spcBef>
                <a:spcPts val="1300"/>
              </a:spcBef>
              <a:spcAft>
                <a:spcPts val="0"/>
              </a:spcAft>
              <a:buSzPts val="1200"/>
              <a:buChar char="○"/>
              <a:defRPr/>
            </a:lvl5pPr>
            <a:lvl6pPr marL="2743200" lvl="5" indent="-304800" rtl="0">
              <a:spcBef>
                <a:spcPts val="1300"/>
              </a:spcBef>
              <a:spcAft>
                <a:spcPts val="0"/>
              </a:spcAft>
              <a:buSzPts val="1200"/>
              <a:buChar char="■"/>
              <a:defRPr/>
            </a:lvl6pPr>
            <a:lvl7pPr marL="3200400" lvl="6" indent="-304800" rtl="0">
              <a:spcBef>
                <a:spcPts val="1300"/>
              </a:spcBef>
              <a:spcAft>
                <a:spcPts val="0"/>
              </a:spcAft>
              <a:buSzPts val="1200"/>
              <a:buChar char="●"/>
              <a:defRPr/>
            </a:lvl7pPr>
            <a:lvl8pPr marL="3657600" lvl="7" indent="-304800" rtl="0">
              <a:spcBef>
                <a:spcPts val="1300"/>
              </a:spcBef>
              <a:spcAft>
                <a:spcPts val="0"/>
              </a:spcAft>
              <a:buSzPts val="1200"/>
              <a:buChar char="○"/>
              <a:defRPr/>
            </a:lvl8pPr>
            <a:lvl9pPr marL="4114800" lvl="8" indent="-304800" rtl="0">
              <a:spcBef>
                <a:spcPts val="1300"/>
              </a:spcBef>
              <a:spcAft>
                <a:spcPts val="1300"/>
              </a:spcAft>
              <a:buSzPts val="1200"/>
              <a:buChar char="■"/>
              <a:defRPr/>
            </a:lvl9pPr>
          </a:lstStyle>
          <a:p>
            <a:endParaRPr/>
          </a:p>
        </p:txBody>
      </p:sp>
      <p:sp>
        <p:nvSpPr>
          <p:cNvPr id="104" name="Google Shape;104;p26"/>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sp>
        <p:nvSpPr>
          <p:cNvPr id="106" name="Google Shape;106;p27"/>
          <p:cNvSpPr txBox="1">
            <a:spLocks noGrp="1"/>
          </p:cNvSpPr>
          <p:nvPr>
            <p:ph type="body" idx="1"/>
          </p:nvPr>
        </p:nvSpPr>
        <p:spPr>
          <a:xfrm>
            <a:off x="233775" y="8145265"/>
            <a:ext cx="4499100" cy="1165200"/>
          </a:xfrm>
          <a:prstGeom prst="rect">
            <a:avLst/>
          </a:prstGeom>
        </p:spPr>
        <p:txBody>
          <a:bodyPr spcFirstLastPara="1" wrap="square" lIns="76175" tIns="76175" rIns="76175" bIns="76175" anchor="ctr" anchorCtr="0">
            <a:noAutofit/>
          </a:bodyPr>
          <a:lstStyle>
            <a:lvl1pPr marL="457200" lvl="0" indent="-228600" rtl="0">
              <a:lnSpc>
                <a:spcPct val="100000"/>
              </a:lnSpc>
              <a:spcBef>
                <a:spcPts val="0"/>
              </a:spcBef>
              <a:spcAft>
                <a:spcPts val="0"/>
              </a:spcAft>
              <a:buSzPts val="1500"/>
              <a:buNone/>
              <a:defRPr/>
            </a:lvl1pPr>
          </a:lstStyle>
          <a:p>
            <a:endParaRPr/>
          </a:p>
        </p:txBody>
      </p:sp>
      <p:sp>
        <p:nvSpPr>
          <p:cNvPr id="107" name="Google Shape;107;p27"/>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28"/>
          <p:cNvSpPr txBox="1">
            <a:spLocks noGrp="1"/>
          </p:cNvSpPr>
          <p:nvPr>
            <p:ph type="title" hasCustomPrompt="1"/>
          </p:nvPr>
        </p:nvSpPr>
        <p:spPr>
          <a:xfrm>
            <a:off x="233775" y="2129659"/>
            <a:ext cx="6390600" cy="3780300"/>
          </a:xfrm>
          <a:prstGeom prst="rect">
            <a:avLst/>
          </a:prstGeom>
        </p:spPr>
        <p:txBody>
          <a:bodyPr spcFirstLastPara="1" wrap="square" lIns="76175" tIns="76175" rIns="76175" bIns="76175" anchor="b" anchorCtr="0">
            <a:noAutofit/>
          </a:bodyPr>
          <a:lstStyle>
            <a:lvl1pPr lvl="0" algn="ctr" rtl="0">
              <a:spcBef>
                <a:spcPts val="0"/>
              </a:spcBef>
              <a:spcAft>
                <a:spcPts val="0"/>
              </a:spcAft>
              <a:buSzPts val="10000"/>
              <a:buNone/>
              <a:defRPr sz="10000"/>
            </a:lvl1pPr>
            <a:lvl2pPr lvl="1" algn="ctr" rtl="0">
              <a:spcBef>
                <a:spcPts val="0"/>
              </a:spcBef>
              <a:spcAft>
                <a:spcPts val="0"/>
              </a:spcAft>
              <a:buSzPts val="10000"/>
              <a:buNone/>
              <a:defRPr sz="10000"/>
            </a:lvl2pPr>
            <a:lvl3pPr lvl="2" algn="ctr" rtl="0">
              <a:spcBef>
                <a:spcPts val="0"/>
              </a:spcBef>
              <a:spcAft>
                <a:spcPts val="0"/>
              </a:spcAft>
              <a:buSzPts val="10000"/>
              <a:buNone/>
              <a:defRPr sz="10000"/>
            </a:lvl3pPr>
            <a:lvl4pPr lvl="3" algn="ctr" rtl="0">
              <a:spcBef>
                <a:spcPts val="0"/>
              </a:spcBef>
              <a:spcAft>
                <a:spcPts val="0"/>
              </a:spcAft>
              <a:buSzPts val="10000"/>
              <a:buNone/>
              <a:defRPr sz="10000"/>
            </a:lvl4pPr>
            <a:lvl5pPr lvl="4" algn="ctr" rtl="0">
              <a:spcBef>
                <a:spcPts val="0"/>
              </a:spcBef>
              <a:spcAft>
                <a:spcPts val="0"/>
              </a:spcAft>
              <a:buSzPts val="10000"/>
              <a:buNone/>
              <a:defRPr sz="10000"/>
            </a:lvl5pPr>
            <a:lvl6pPr lvl="5" algn="ctr" rtl="0">
              <a:spcBef>
                <a:spcPts val="0"/>
              </a:spcBef>
              <a:spcAft>
                <a:spcPts val="0"/>
              </a:spcAft>
              <a:buSzPts val="10000"/>
              <a:buNone/>
              <a:defRPr sz="10000"/>
            </a:lvl6pPr>
            <a:lvl7pPr lvl="6" algn="ctr" rtl="0">
              <a:spcBef>
                <a:spcPts val="0"/>
              </a:spcBef>
              <a:spcAft>
                <a:spcPts val="0"/>
              </a:spcAft>
              <a:buSzPts val="10000"/>
              <a:buNone/>
              <a:defRPr sz="10000"/>
            </a:lvl7pPr>
            <a:lvl8pPr lvl="7" algn="ctr" rtl="0">
              <a:spcBef>
                <a:spcPts val="0"/>
              </a:spcBef>
              <a:spcAft>
                <a:spcPts val="0"/>
              </a:spcAft>
              <a:buSzPts val="10000"/>
              <a:buNone/>
              <a:defRPr sz="10000"/>
            </a:lvl8pPr>
            <a:lvl9pPr lvl="8" algn="ctr" rtl="0">
              <a:spcBef>
                <a:spcPts val="0"/>
              </a:spcBef>
              <a:spcAft>
                <a:spcPts val="0"/>
              </a:spcAft>
              <a:buSzPts val="10000"/>
              <a:buNone/>
              <a:defRPr sz="10000"/>
            </a:lvl9pPr>
          </a:lstStyle>
          <a:p>
            <a:r>
              <a:t>xx%</a:t>
            </a:r>
          </a:p>
        </p:txBody>
      </p:sp>
      <p:sp>
        <p:nvSpPr>
          <p:cNvPr id="110" name="Google Shape;110;p28"/>
          <p:cNvSpPr txBox="1">
            <a:spLocks noGrp="1"/>
          </p:cNvSpPr>
          <p:nvPr>
            <p:ph type="body" idx="1"/>
          </p:nvPr>
        </p:nvSpPr>
        <p:spPr>
          <a:xfrm>
            <a:off x="233775" y="6069083"/>
            <a:ext cx="6390600" cy="2504400"/>
          </a:xfrm>
          <a:prstGeom prst="rect">
            <a:avLst/>
          </a:prstGeom>
        </p:spPr>
        <p:txBody>
          <a:bodyPr spcFirstLastPara="1" wrap="square" lIns="76175" tIns="76175" rIns="76175" bIns="76175" anchor="t" anchorCtr="0">
            <a:noAutofit/>
          </a:bodyPr>
          <a:lstStyle>
            <a:lvl1pPr marL="457200" lvl="0" indent="-323850" algn="ctr" rtl="0">
              <a:spcBef>
                <a:spcPts val="0"/>
              </a:spcBef>
              <a:spcAft>
                <a:spcPts val="0"/>
              </a:spcAft>
              <a:buSzPts val="1500"/>
              <a:buChar char="●"/>
              <a:defRPr/>
            </a:lvl1pPr>
            <a:lvl2pPr marL="914400" lvl="1" indent="-304800" algn="ctr" rtl="0">
              <a:spcBef>
                <a:spcPts val="1300"/>
              </a:spcBef>
              <a:spcAft>
                <a:spcPts val="0"/>
              </a:spcAft>
              <a:buSzPts val="1200"/>
              <a:buChar char="○"/>
              <a:defRPr/>
            </a:lvl2pPr>
            <a:lvl3pPr marL="1371600" lvl="2" indent="-304800" algn="ctr" rtl="0">
              <a:spcBef>
                <a:spcPts val="1300"/>
              </a:spcBef>
              <a:spcAft>
                <a:spcPts val="0"/>
              </a:spcAft>
              <a:buSzPts val="1200"/>
              <a:buChar char="■"/>
              <a:defRPr/>
            </a:lvl3pPr>
            <a:lvl4pPr marL="1828800" lvl="3" indent="-304800" algn="ctr" rtl="0">
              <a:spcBef>
                <a:spcPts val="1300"/>
              </a:spcBef>
              <a:spcAft>
                <a:spcPts val="0"/>
              </a:spcAft>
              <a:buSzPts val="1200"/>
              <a:buChar char="●"/>
              <a:defRPr/>
            </a:lvl4pPr>
            <a:lvl5pPr marL="2286000" lvl="4" indent="-304800" algn="ctr" rtl="0">
              <a:spcBef>
                <a:spcPts val="1300"/>
              </a:spcBef>
              <a:spcAft>
                <a:spcPts val="0"/>
              </a:spcAft>
              <a:buSzPts val="1200"/>
              <a:buChar char="○"/>
              <a:defRPr/>
            </a:lvl5pPr>
            <a:lvl6pPr marL="2743200" lvl="5" indent="-304800" algn="ctr" rtl="0">
              <a:spcBef>
                <a:spcPts val="1300"/>
              </a:spcBef>
              <a:spcAft>
                <a:spcPts val="0"/>
              </a:spcAft>
              <a:buSzPts val="1200"/>
              <a:buChar char="■"/>
              <a:defRPr/>
            </a:lvl6pPr>
            <a:lvl7pPr marL="3200400" lvl="6" indent="-304800" algn="ctr" rtl="0">
              <a:spcBef>
                <a:spcPts val="1300"/>
              </a:spcBef>
              <a:spcAft>
                <a:spcPts val="0"/>
              </a:spcAft>
              <a:buSzPts val="1200"/>
              <a:buChar char="●"/>
              <a:defRPr/>
            </a:lvl7pPr>
            <a:lvl8pPr marL="3657600" lvl="7" indent="-304800" algn="ctr" rtl="0">
              <a:spcBef>
                <a:spcPts val="1300"/>
              </a:spcBef>
              <a:spcAft>
                <a:spcPts val="0"/>
              </a:spcAft>
              <a:buSzPts val="1200"/>
              <a:buChar char="○"/>
              <a:defRPr/>
            </a:lvl8pPr>
            <a:lvl9pPr marL="4114800" lvl="8" indent="-304800" algn="ctr" rtl="0">
              <a:spcBef>
                <a:spcPts val="1300"/>
              </a:spcBef>
              <a:spcAft>
                <a:spcPts val="1300"/>
              </a:spcAft>
              <a:buSzPts val="1200"/>
              <a:buChar char="■"/>
              <a:defRPr/>
            </a:lvl9pPr>
          </a:lstStyle>
          <a:p>
            <a:endParaRPr/>
          </a:p>
        </p:txBody>
      </p:sp>
      <p:sp>
        <p:nvSpPr>
          <p:cNvPr id="111" name="Google Shape;111;p28"/>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
        <p:nvSpPr>
          <p:cNvPr id="113" name="Google Shape;113;p29"/>
          <p:cNvSpPr txBox="1">
            <a:spLocks noGrp="1"/>
          </p:cNvSpPr>
          <p:nvPr>
            <p:ph type="sldNum" idx="12"/>
          </p:nvPr>
        </p:nvSpPr>
        <p:spPr>
          <a:xfrm>
            <a:off x="6354343" y="8978245"/>
            <a:ext cx="411600" cy="757800"/>
          </a:xfrm>
          <a:prstGeom prst="rect">
            <a:avLst/>
          </a:prstGeom>
        </p:spPr>
        <p:txBody>
          <a:bodyPr spcFirstLastPara="1" wrap="square" lIns="76175" tIns="76175" rIns="76175" bIns="761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233775" y="8145265"/>
            <a:ext cx="4499100" cy="11649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8" name="Google Shape;18;p4"/>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yout 2" type="blank">
  <p:cSld name="BLANK">
    <p:spTree>
      <p:nvGrpSpPr>
        <p:cNvPr id="1" name="Shape 19"/>
        <p:cNvGrpSpPr/>
        <p:nvPr/>
      </p:nvGrpSpPr>
      <p:grpSpPr>
        <a:xfrm>
          <a:off x="0" y="0"/>
          <a:ext cx="0" cy="0"/>
          <a:chOff x="0" y="0"/>
          <a:chExt cx="0" cy="0"/>
        </a:xfrm>
      </p:grpSpPr>
      <p:sp>
        <p:nvSpPr>
          <p:cNvPr id="20" name="Google Shape;20;p5"/>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5"/>
          <p:cNvPicPr preferRelativeResize="0"/>
          <p:nvPr/>
        </p:nvPicPr>
        <p:blipFill>
          <a:blip r:embed="rId2">
            <a:alphaModFix/>
          </a:blip>
          <a:stretch>
            <a:fillRect/>
          </a:stretch>
        </p:blipFill>
        <p:spPr>
          <a:xfrm>
            <a:off x="0" y="0"/>
            <a:ext cx="6858000" cy="9906000"/>
          </a:xfrm>
          <a:prstGeom prst="rect">
            <a:avLst/>
          </a:prstGeom>
          <a:noFill/>
          <a:ln>
            <a:noFill/>
          </a:ln>
        </p:spPr>
      </p:pic>
      <p:sp>
        <p:nvSpPr>
          <p:cNvPr id="22" name="Google Shape;22;p5"/>
          <p:cNvSpPr/>
          <p:nvPr/>
        </p:nvSpPr>
        <p:spPr>
          <a:xfrm>
            <a:off x="685700" y="0"/>
            <a:ext cx="6172200" cy="767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5"/>
          <p:cNvSpPr/>
          <p:nvPr/>
        </p:nvSpPr>
        <p:spPr>
          <a:xfrm rot="10800000">
            <a:off x="1477000" y="0"/>
            <a:ext cx="5393100" cy="777900"/>
          </a:xfrm>
          <a:prstGeom prst="rtTriangle">
            <a:avLst/>
          </a:prstGeom>
          <a:solidFill>
            <a:srgbClr val="FB6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7"/>
          <p:cNvSpPr txBox="1">
            <a:spLocks noGrp="1"/>
          </p:cNvSpPr>
          <p:nvPr>
            <p:ph type="ctrTitle"/>
          </p:nvPr>
        </p:nvSpPr>
        <p:spPr>
          <a:xfrm>
            <a:off x="233781" y="1433555"/>
            <a:ext cx="6390300" cy="395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0" name="Google Shape;30;p7"/>
          <p:cNvSpPr txBox="1">
            <a:spLocks noGrp="1"/>
          </p:cNvSpPr>
          <p:nvPr>
            <p:ph type="subTitle" idx="1"/>
          </p:nvPr>
        </p:nvSpPr>
        <p:spPr>
          <a:xfrm>
            <a:off x="233775" y="5456634"/>
            <a:ext cx="6390300" cy="152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 name="Google Shape;31;p7"/>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3775" y="4141102"/>
            <a:ext cx="6390300" cy="162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4" name="Google Shape;34;p8"/>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233775" y="856821"/>
            <a:ext cx="6390300" cy="1102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 name="Google Shape;37;p9"/>
          <p:cNvSpPr txBox="1">
            <a:spLocks noGrp="1"/>
          </p:cNvSpPr>
          <p:nvPr>
            <p:ph type="body" idx="1"/>
          </p:nvPr>
        </p:nvSpPr>
        <p:spPr>
          <a:xfrm>
            <a:off x="233775" y="2218898"/>
            <a:ext cx="6390300" cy="6577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8" name="Google Shape;38;p9"/>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233775" y="856821"/>
            <a:ext cx="6390300" cy="1102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10"/>
          <p:cNvSpPr txBox="1">
            <a:spLocks noGrp="1"/>
          </p:cNvSpPr>
          <p:nvPr>
            <p:ph type="body" idx="1"/>
          </p:nvPr>
        </p:nvSpPr>
        <p:spPr>
          <a:xfrm>
            <a:off x="233775" y="2218898"/>
            <a:ext cx="3000000" cy="657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 name="Google Shape;42;p10"/>
          <p:cNvSpPr txBox="1">
            <a:spLocks noGrp="1"/>
          </p:cNvSpPr>
          <p:nvPr>
            <p:ph type="body" idx="2"/>
          </p:nvPr>
        </p:nvSpPr>
        <p:spPr>
          <a:xfrm>
            <a:off x="3624300" y="2218898"/>
            <a:ext cx="3000000" cy="657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Google Shape;43;p10"/>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11"/>
          <p:cNvSpPr txBox="1">
            <a:spLocks noGrp="1"/>
          </p:cNvSpPr>
          <p:nvPr>
            <p:ph type="title"/>
          </p:nvPr>
        </p:nvSpPr>
        <p:spPr>
          <a:xfrm>
            <a:off x="233775" y="856821"/>
            <a:ext cx="6390300" cy="1102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 name="Google Shape;46;p11"/>
          <p:cNvSpPr txBox="1">
            <a:spLocks noGrp="1"/>
          </p:cNvSpPr>
          <p:nvPr>
            <p:ph type="sldNum" idx="12"/>
          </p:nvPr>
        </p:nvSpPr>
        <p:spPr>
          <a:xfrm>
            <a:off x="6354343" y="8978245"/>
            <a:ext cx="411600" cy="757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856821"/>
            <a:ext cx="6390300" cy="1102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2218898"/>
            <a:ext cx="6390300" cy="6577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3" y="8978245"/>
            <a:ext cx="411600" cy="757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233775" y="856821"/>
            <a:ext cx="6390300" cy="1102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6" name="Google Shape;26;p6"/>
          <p:cNvSpPr txBox="1">
            <a:spLocks noGrp="1"/>
          </p:cNvSpPr>
          <p:nvPr>
            <p:ph type="body" idx="1"/>
          </p:nvPr>
        </p:nvSpPr>
        <p:spPr>
          <a:xfrm>
            <a:off x="233775" y="2218898"/>
            <a:ext cx="6390300" cy="65778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27" name="Google Shape;27;p6"/>
          <p:cNvSpPr txBox="1">
            <a:spLocks noGrp="1"/>
          </p:cNvSpPr>
          <p:nvPr>
            <p:ph type="sldNum" idx="12"/>
          </p:nvPr>
        </p:nvSpPr>
        <p:spPr>
          <a:xfrm>
            <a:off x="6354343" y="8978245"/>
            <a:ext cx="411600" cy="757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233775" y="856821"/>
            <a:ext cx="6390600" cy="1102800"/>
          </a:xfrm>
          <a:prstGeom prst="rect">
            <a:avLst/>
          </a:prstGeom>
          <a:noFill/>
          <a:ln>
            <a:noFill/>
          </a:ln>
        </p:spPr>
        <p:txBody>
          <a:bodyPr spcFirstLastPara="1" wrap="square" lIns="76175" tIns="76175" rIns="76175" bIns="76175" anchor="t" anchorCtr="0">
            <a:noAutofit/>
          </a:bodyPr>
          <a:lstStyle>
            <a:lvl1pPr lvl="0" rtl="0">
              <a:spcBef>
                <a:spcPts val="0"/>
              </a:spcBef>
              <a:spcAft>
                <a:spcPts val="0"/>
              </a:spcAft>
              <a:buClr>
                <a:schemeClr val="dk1"/>
              </a:buClr>
              <a:buSzPts val="2300"/>
              <a:buNone/>
              <a:defRPr sz="2300">
                <a:solidFill>
                  <a:schemeClr val="dk1"/>
                </a:solidFill>
              </a:defRPr>
            </a:lvl1pPr>
            <a:lvl2pPr lvl="1" rtl="0">
              <a:spcBef>
                <a:spcPts val="0"/>
              </a:spcBef>
              <a:spcAft>
                <a:spcPts val="0"/>
              </a:spcAft>
              <a:buClr>
                <a:schemeClr val="dk1"/>
              </a:buClr>
              <a:buSzPts val="2300"/>
              <a:buNone/>
              <a:defRPr sz="2300">
                <a:solidFill>
                  <a:schemeClr val="dk1"/>
                </a:solidFill>
              </a:defRPr>
            </a:lvl2pPr>
            <a:lvl3pPr lvl="2" rtl="0">
              <a:spcBef>
                <a:spcPts val="0"/>
              </a:spcBef>
              <a:spcAft>
                <a:spcPts val="0"/>
              </a:spcAft>
              <a:buClr>
                <a:schemeClr val="dk1"/>
              </a:buClr>
              <a:buSzPts val="2300"/>
              <a:buNone/>
              <a:defRPr sz="2300">
                <a:solidFill>
                  <a:schemeClr val="dk1"/>
                </a:solidFill>
              </a:defRPr>
            </a:lvl3pPr>
            <a:lvl4pPr lvl="3" rtl="0">
              <a:spcBef>
                <a:spcPts val="0"/>
              </a:spcBef>
              <a:spcAft>
                <a:spcPts val="0"/>
              </a:spcAft>
              <a:buClr>
                <a:schemeClr val="dk1"/>
              </a:buClr>
              <a:buSzPts val="2300"/>
              <a:buNone/>
              <a:defRPr sz="2300">
                <a:solidFill>
                  <a:schemeClr val="dk1"/>
                </a:solidFill>
              </a:defRPr>
            </a:lvl4pPr>
            <a:lvl5pPr lvl="4" rtl="0">
              <a:spcBef>
                <a:spcPts val="0"/>
              </a:spcBef>
              <a:spcAft>
                <a:spcPts val="0"/>
              </a:spcAft>
              <a:buClr>
                <a:schemeClr val="dk1"/>
              </a:buClr>
              <a:buSzPts val="2300"/>
              <a:buNone/>
              <a:defRPr sz="2300">
                <a:solidFill>
                  <a:schemeClr val="dk1"/>
                </a:solidFill>
              </a:defRPr>
            </a:lvl5pPr>
            <a:lvl6pPr lvl="5" rtl="0">
              <a:spcBef>
                <a:spcPts val="0"/>
              </a:spcBef>
              <a:spcAft>
                <a:spcPts val="0"/>
              </a:spcAft>
              <a:buClr>
                <a:schemeClr val="dk1"/>
              </a:buClr>
              <a:buSzPts val="2300"/>
              <a:buNone/>
              <a:defRPr sz="2300">
                <a:solidFill>
                  <a:schemeClr val="dk1"/>
                </a:solidFill>
              </a:defRPr>
            </a:lvl6pPr>
            <a:lvl7pPr lvl="6" rtl="0">
              <a:spcBef>
                <a:spcPts val="0"/>
              </a:spcBef>
              <a:spcAft>
                <a:spcPts val="0"/>
              </a:spcAft>
              <a:buClr>
                <a:schemeClr val="dk1"/>
              </a:buClr>
              <a:buSzPts val="2300"/>
              <a:buNone/>
              <a:defRPr sz="2300">
                <a:solidFill>
                  <a:schemeClr val="dk1"/>
                </a:solidFill>
              </a:defRPr>
            </a:lvl7pPr>
            <a:lvl8pPr lvl="7" rtl="0">
              <a:spcBef>
                <a:spcPts val="0"/>
              </a:spcBef>
              <a:spcAft>
                <a:spcPts val="0"/>
              </a:spcAft>
              <a:buClr>
                <a:schemeClr val="dk1"/>
              </a:buClr>
              <a:buSzPts val="2300"/>
              <a:buNone/>
              <a:defRPr sz="2300">
                <a:solidFill>
                  <a:schemeClr val="dk1"/>
                </a:solidFill>
              </a:defRPr>
            </a:lvl8pPr>
            <a:lvl9pPr lvl="8" rtl="0">
              <a:spcBef>
                <a:spcPts val="0"/>
              </a:spcBef>
              <a:spcAft>
                <a:spcPts val="0"/>
              </a:spcAft>
              <a:buClr>
                <a:schemeClr val="dk1"/>
              </a:buClr>
              <a:buSzPts val="2300"/>
              <a:buNone/>
              <a:defRPr sz="2300">
                <a:solidFill>
                  <a:schemeClr val="dk1"/>
                </a:solidFill>
              </a:defRPr>
            </a:lvl9pPr>
          </a:lstStyle>
          <a:p>
            <a:endParaRPr/>
          </a:p>
        </p:txBody>
      </p:sp>
      <p:sp>
        <p:nvSpPr>
          <p:cNvPr id="71" name="Google Shape;71;p18"/>
          <p:cNvSpPr txBox="1">
            <a:spLocks noGrp="1"/>
          </p:cNvSpPr>
          <p:nvPr>
            <p:ph type="body" idx="1"/>
          </p:nvPr>
        </p:nvSpPr>
        <p:spPr>
          <a:xfrm>
            <a:off x="233775" y="2218898"/>
            <a:ext cx="6390600" cy="6577800"/>
          </a:xfrm>
          <a:prstGeom prst="rect">
            <a:avLst/>
          </a:prstGeom>
          <a:noFill/>
          <a:ln>
            <a:noFill/>
          </a:ln>
        </p:spPr>
        <p:txBody>
          <a:bodyPr spcFirstLastPara="1" wrap="square" lIns="76175" tIns="76175" rIns="76175" bIns="76175" anchor="t" anchorCtr="0">
            <a:noAutofit/>
          </a:bodyPr>
          <a:lstStyle>
            <a:lvl1pPr marL="457200" lvl="0" indent="-323850" rtl="0">
              <a:lnSpc>
                <a:spcPct val="115000"/>
              </a:lnSpc>
              <a:spcBef>
                <a:spcPts val="0"/>
              </a:spcBef>
              <a:spcAft>
                <a:spcPts val="0"/>
              </a:spcAft>
              <a:buClr>
                <a:schemeClr val="dk2"/>
              </a:buClr>
              <a:buSzPts val="1500"/>
              <a:buChar char="●"/>
              <a:defRPr sz="1500">
                <a:solidFill>
                  <a:schemeClr val="dk2"/>
                </a:solidFill>
              </a:defRPr>
            </a:lvl1pPr>
            <a:lvl2pPr marL="914400" lvl="1" indent="-304800" rtl="0">
              <a:lnSpc>
                <a:spcPct val="115000"/>
              </a:lnSpc>
              <a:spcBef>
                <a:spcPts val="1300"/>
              </a:spcBef>
              <a:spcAft>
                <a:spcPts val="0"/>
              </a:spcAft>
              <a:buClr>
                <a:schemeClr val="dk2"/>
              </a:buClr>
              <a:buSzPts val="1200"/>
              <a:buChar char="○"/>
              <a:defRPr sz="1200">
                <a:solidFill>
                  <a:schemeClr val="dk2"/>
                </a:solidFill>
              </a:defRPr>
            </a:lvl2pPr>
            <a:lvl3pPr marL="1371600" lvl="2" indent="-304800" rtl="0">
              <a:lnSpc>
                <a:spcPct val="115000"/>
              </a:lnSpc>
              <a:spcBef>
                <a:spcPts val="1300"/>
              </a:spcBef>
              <a:spcAft>
                <a:spcPts val="0"/>
              </a:spcAft>
              <a:buClr>
                <a:schemeClr val="dk2"/>
              </a:buClr>
              <a:buSzPts val="1200"/>
              <a:buChar char="■"/>
              <a:defRPr sz="1200">
                <a:solidFill>
                  <a:schemeClr val="dk2"/>
                </a:solidFill>
              </a:defRPr>
            </a:lvl3pPr>
            <a:lvl4pPr marL="1828800" lvl="3" indent="-304800" rtl="0">
              <a:lnSpc>
                <a:spcPct val="115000"/>
              </a:lnSpc>
              <a:spcBef>
                <a:spcPts val="1300"/>
              </a:spcBef>
              <a:spcAft>
                <a:spcPts val="0"/>
              </a:spcAft>
              <a:buClr>
                <a:schemeClr val="dk2"/>
              </a:buClr>
              <a:buSzPts val="1200"/>
              <a:buChar char="●"/>
              <a:defRPr sz="1200">
                <a:solidFill>
                  <a:schemeClr val="dk2"/>
                </a:solidFill>
              </a:defRPr>
            </a:lvl4pPr>
            <a:lvl5pPr marL="2286000" lvl="4" indent="-304800" rtl="0">
              <a:lnSpc>
                <a:spcPct val="115000"/>
              </a:lnSpc>
              <a:spcBef>
                <a:spcPts val="1300"/>
              </a:spcBef>
              <a:spcAft>
                <a:spcPts val="0"/>
              </a:spcAft>
              <a:buClr>
                <a:schemeClr val="dk2"/>
              </a:buClr>
              <a:buSzPts val="1200"/>
              <a:buChar char="○"/>
              <a:defRPr sz="1200">
                <a:solidFill>
                  <a:schemeClr val="dk2"/>
                </a:solidFill>
              </a:defRPr>
            </a:lvl5pPr>
            <a:lvl6pPr marL="2743200" lvl="5" indent="-304800" rtl="0">
              <a:lnSpc>
                <a:spcPct val="115000"/>
              </a:lnSpc>
              <a:spcBef>
                <a:spcPts val="1300"/>
              </a:spcBef>
              <a:spcAft>
                <a:spcPts val="0"/>
              </a:spcAft>
              <a:buClr>
                <a:schemeClr val="dk2"/>
              </a:buClr>
              <a:buSzPts val="1200"/>
              <a:buChar char="■"/>
              <a:defRPr sz="1200">
                <a:solidFill>
                  <a:schemeClr val="dk2"/>
                </a:solidFill>
              </a:defRPr>
            </a:lvl6pPr>
            <a:lvl7pPr marL="3200400" lvl="6" indent="-304800" rtl="0">
              <a:lnSpc>
                <a:spcPct val="115000"/>
              </a:lnSpc>
              <a:spcBef>
                <a:spcPts val="1300"/>
              </a:spcBef>
              <a:spcAft>
                <a:spcPts val="0"/>
              </a:spcAft>
              <a:buClr>
                <a:schemeClr val="dk2"/>
              </a:buClr>
              <a:buSzPts val="1200"/>
              <a:buChar char="●"/>
              <a:defRPr sz="1200">
                <a:solidFill>
                  <a:schemeClr val="dk2"/>
                </a:solidFill>
              </a:defRPr>
            </a:lvl7pPr>
            <a:lvl8pPr marL="3657600" lvl="7" indent="-304800" rtl="0">
              <a:lnSpc>
                <a:spcPct val="115000"/>
              </a:lnSpc>
              <a:spcBef>
                <a:spcPts val="1300"/>
              </a:spcBef>
              <a:spcAft>
                <a:spcPts val="0"/>
              </a:spcAft>
              <a:buClr>
                <a:schemeClr val="dk2"/>
              </a:buClr>
              <a:buSzPts val="1200"/>
              <a:buChar char="○"/>
              <a:defRPr sz="1200">
                <a:solidFill>
                  <a:schemeClr val="dk2"/>
                </a:solidFill>
              </a:defRPr>
            </a:lvl8pPr>
            <a:lvl9pPr marL="4114800" lvl="8" indent="-304800" rtl="0">
              <a:lnSpc>
                <a:spcPct val="115000"/>
              </a:lnSpc>
              <a:spcBef>
                <a:spcPts val="1300"/>
              </a:spcBef>
              <a:spcAft>
                <a:spcPts val="1300"/>
              </a:spcAft>
              <a:buClr>
                <a:schemeClr val="dk2"/>
              </a:buClr>
              <a:buSzPts val="1200"/>
              <a:buChar char="■"/>
              <a:defRPr sz="1200">
                <a:solidFill>
                  <a:schemeClr val="dk2"/>
                </a:solidFill>
              </a:defRPr>
            </a:lvl9pPr>
          </a:lstStyle>
          <a:p>
            <a:endParaRPr/>
          </a:p>
        </p:txBody>
      </p:sp>
      <p:sp>
        <p:nvSpPr>
          <p:cNvPr id="72" name="Google Shape;72;p18"/>
          <p:cNvSpPr txBox="1">
            <a:spLocks noGrp="1"/>
          </p:cNvSpPr>
          <p:nvPr>
            <p:ph type="sldNum" idx="12"/>
          </p:nvPr>
        </p:nvSpPr>
        <p:spPr>
          <a:xfrm>
            <a:off x="6354343" y="8978245"/>
            <a:ext cx="411600" cy="757800"/>
          </a:xfrm>
          <a:prstGeom prst="rect">
            <a:avLst/>
          </a:prstGeom>
          <a:noFill/>
          <a:ln>
            <a:noFill/>
          </a:ln>
        </p:spPr>
        <p:txBody>
          <a:bodyPr spcFirstLastPara="1" wrap="square" lIns="76175" tIns="76175" rIns="76175" bIns="76175" anchor="ctr" anchorCtr="0">
            <a:noAutofit/>
          </a:bodyPr>
          <a:lstStyle>
            <a:lvl1pPr lvl="0" algn="r" rtl="0">
              <a:buNone/>
              <a:defRPr sz="800">
                <a:solidFill>
                  <a:schemeClr val="dk2"/>
                </a:solidFill>
              </a:defRPr>
            </a:lvl1pPr>
            <a:lvl2pPr lvl="1" algn="r" rtl="0">
              <a:buNone/>
              <a:defRPr sz="800">
                <a:solidFill>
                  <a:schemeClr val="dk2"/>
                </a:solidFill>
              </a:defRPr>
            </a:lvl2pPr>
            <a:lvl3pPr lvl="2" algn="r" rtl="0">
              <a:buNone/>
              <a:defRPr sz="800">
                <a:solidFill>
                  <a:schemeClr val="dk2"/>
                </a:solidFill>
              </a:defRPr>
            </a:lvl3pPr>
            <a:lvl4pPr lvl="3" algn="r" rtl="0">
              <a:buNone/>
              <a:defRPr sz="800">
                <a:solidFill>
                  <a:schemeClr val="dk2"/>
                </a:solidFill>
              </a:defRPr>
            </a:lvl4pPr>
            <a:lvl5pPr lvl="4" algn="r" rtl="0">
              <a:buNone/>
              <a:defRPr sz="800">
                <a:solidFill>
                  <a:schemeClr val="dk2"/>
                </a:solidFill>
              </a:defRPr>
            </a:lvl5pPr>
            <a:lvl6pPr lvl="5" algn="r" rtl="0">
              <a:buNone/>
              <a:defRPr sz="800">
                <a:solidFill>
                  <a:schemeClr val="dk2"/>
                </a:solidFill>
              </a:defRPr>
            </a:lvl6pPr>
            <a:lvl7pPr lvl="6" algn="r" rtl="0">
              <a:buNone/>
              <a:defRPr sz="800">
                <a:solidFill>
                  <a:schemeClr val="dk2"/>
                </a:solidFill>
              </a:defRPr>
            </a:lvl7pPr>
            <a:lvl8pPr lvl="7" algn="r" rtl="0">
              <a:buNone/>
              <a:defRPr sz="800">
                <a:solidFill>
                  <a:schemeClr val="dk2"/>
                </a:solidFill>
              </a:defRPr>
            </a:lvl8pPr>
            <a:lvl9pPr lvl="8" algn="r" rtl="0">
              <a:buNone/>
              <a:defRPr sz="8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hyperlink" Target="https://drive.google.com/open?id=1zddQYz4ZTDM7PwouzOeLAVXe6tzQGGwFMJCEcwuf_ts" TargetMode="Externa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
        <p:cNvGrpSpPr/>
        <p:nvPr/>
      </p:nvGrpSpPr>
      <p:grpSpPr>
        <a:xfrm>
          <a:off x="0" y="0"/>
          <a:ext cx="0" cy="0"/>
          <a:chOff x="0" y="0"/>
          <a:chExt cx="0" cy="0"/>
        </a:xfrm>
      </p:grpSpPr>
      <p:sp>
        <p:nvSpPr>
          <p:cNvPr id="118" name="Google Shape;118;p30"/>
          <p:cNvSpPr txBox="1"/>
          <p:nvPr/>
        </p:nvSpPr>
        <p:spPr>
          <a:xfrm>
            <a:off x="437650" y="6420375"/>
            <a:ext cx="6498000" cy="235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b="1">
                <a:latin typeface="Cambria"/>
                <a:ea typeface="Cambria"/>
                <a:cs typeface="Cambria"/>
                <a:sym typeface="Cambria"/>
              </a:rPr>
              <a:t>Objectives:</a:t>
            </a:r>
            <a:endParaRPr sz="1000" b="1">
              <a:latin typeface="Cambria"/>
              <a:ea typeface="Cambria"/>
              <a:cs typeface="Cambria"/>
              <a:sym typeface="Cambria"/>
            </a:endParaRPr>
          </a:p>
          <a:p>
            <a:pPr marL="0" lvl="0" indent="0" algn="l" rtl="0">
              <a:lnSpc>
                <a:spcPct val="115000"/>
              </a:lnSpc>
              <a:spcBef>
                <a:spcPts val="0"/>
              </a:spcBef>
              <a:spcAft>
                <a:spcPts val="0"/>
              </a:spcAft>
              <a:buNone/>
            </a:pPr>
            <a:r>
              <a:rPr lang="en" sz="1000" b="1">
                <a:latin typeface="Cambria"/>
                <a:ea typeface="Cambria"/>
                <a:cs typeface="Cambria"/>
                <a:sym typeface="Cambria"/>
              </a:rPr>
              <a:t>1-</a:t>
            </a:r>
            <a:r>
              <a:rPr lang="en" sz="1000">
                <a:latin typeface="Cambria"/>
                <a:ea typeface="Cambria"/>
                <a:cs typeface="Cambria"/>
                <a:sym typeface="Cambria"/>
              </a:rPr>
              <a:t>  </a:t>
            </a:r>
            <a:r>
              <a:rPr lang="en" sz="1000" b="1">
                <a:latin typeface="Cambria"/>
                <a:ea typeface="Cambria"/>
                <a:cs typeface="Cambria"/>
                <a:sym typeface="Cambria"/>
              </a:rPr>
              <a:t>Describe different classes of drugs used in hyperthyroidism and their mechanism of action.</a:t>
            </a:r>
            <a:endParaRPr sz="1000" b="1">
              <a:latin typeface="Cambria"/>
              <a:ea typeface="Cambria"/>
              <a:cs typeface="Cambria"/>
              <a:sym typeface="Cambria"/>
            </a:endParaRPr>
          </a:p>
          <a:p>
            <a:pPr marL="0" lvl="0" indent="0" algn="l" rtl="0">
              <a:lnSpc>
                <a:spcPct val="115000"/>
              </a:lnSpc>
              <a:spcBef>
                <a:spcPts val="0"/>
              </a:spcBef>
              <a:spcAft>
                <a:spcPts val="0"/>
              </a:spcAft>
              <a:buNone/>
            </a:pPr>
            <a:r>
              <a:rPr lang="en" sz="1000" b="1">
                <a:latin typeface="Cambria"/>
                <a:ea typeface="Cambria"/>
                <a:cs typeface="Cambria"/>
                <a:sym typeface="Cambria"/>
              </a:rPr>
              <a:t>2- Understand their pharmacological effects, clinical uses and adverse effects.</a:t>
            </a:r>
            <a:endParaRPr sz="1000" b="1">
              <a:latin typeface="Cambria"/>
              <a:ea typeface="Cambria"/>
              <a:cs typeface="Cambria"/>
              <a:sym typeface="Cambria"/>
            </a:endParaRPr>
          </a:p>
          <a:p>
            <a:pPr marL="0" lvl="0" indent="0" algn="l" rtl="0">
              <a:lnSpc>
                <a:spcPct val="115000"/>
              </a:lnSpc>
              <a:spcBef>
                <a:spcPts val="0"/>
              </a:spcBef>
              <a:spcAft>
                <a:spcPts val="0"/>
              </a:spcAft>
              <a:buNone/>
            </a:pPr>
            <a:r>
              <a:rPr lang="en" sz="1000" b="1">
                <a:latin typeface="Cambria"/>
                <a:ea typeface="Cambria"/>
                <a:cs typeface="Cambria"/>
                <a:sym typeface="Cambria"/>
              </a:rPr>
              <a:t>3- Recognize treatment of special cases such as hyperthyroidism during pregnancy, Graves' disease and thyroid storm.</a:t>
            </a:r>
            <a:endParaRPr sz="1000" b="1">
              <a:latin typeface="Cambria"/>
              <a:ea typeface="Cambria"/>
              <a:cs typeface="Cambria"/>
              <a:sym typeface="Cambria"/>
            </a:endParaRPr>
          </a:p>
        </p:txBody>
      </p:sp>
      <p:sp>
        <p:nvSpPr>
          <p:cNvPr id="119" name="Google Shape;119;p30"/>
          <p:cNvSpPr/>
          <p:nvPr/>
        </p:nvSpPr>
        <p:spPr>
          <a:xfrm>
            <a:off x="4095163" y="7407698"/>
            <a:ext cx="1227000" cy="2495100"/>
          </a:xfrm>
          <a:prstGeom prst="roundRect">
            <a:avLst>
              <a:gd name="adj" fmla="val 16667"/>
            </a:avLst>
          </a:prstGeom>
          <a:solidFill>
            <a:srgbClr val="F4CC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20" name="Google Shape;120;p30"/>
          <p:cNvSpPr/>
          <p:nvPr/>
        </p:nvSpPr>
        <p:spPr>
          <a:xfrm>
            <a:off x="1512541" y="7407698"/>
            <a:ext cx="1227000" cy="2495100"/>
          </a:xfrm>
          <a:prstGeom prst="roundRect">
            <a:avLst>
              <a:gd name="adj" fmla="val 16667"/>
            </a:avLst>
          </a:prstGeom>
          <a:solidFill>
            <a:srgbClr val="FCE5CD"/>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grpSp>
        <p:nvGrpSpPr>
          <p:cNvPr id="121" name="Google Shape;121;p30"/>
          <p:cNvGrpSpPr/>
          <p:nvPr/>
        </p:nvGrpSpPr>
        <p:grpSpPr>
          <a:xfrm>
            <a:off x="1084301" y="55093"/>
            <a:ext cx="4326705" cy="5457394"/>
            <a:chOff x="1518672" y="954962"/>
            <a:chExt cx="5192254" cy="6550707"/>
          </a:xfrm>
        </p:grpSpPr>
        <p:sp>
          <p:nvSpPr>
            <p:cNvPr id="122" name="Google Shape;122;p30"/>
            <p:cNvSpPr/>
            <p:nvPr/>
          </p:nvSpPr>
          <p:spPr>
            <a:xfrm>
              <a:off x="1802082" y="954962"/>
              <a:ext cx="1781100" cy="5372100"/>
            </a:xfrm>
            <a:prstGeom prst="roundRect">
              <a:avLst>
                <a:gd name="adj" fmla="val 16667"/>
              </a:avLst>
            </a:prstGeom>
            <a:solidFill>
              <a:srgbClr val="FCE5CD"/>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23" name="Google Shape;123;p30"/>
            <p:cNvSpPr/>
            <p:nvPr/>
          </p:nvSpPr>
          <p:spPr>
            <a:xfrm>
              <a:off x="4929826" y="954962"/>
              <a:ext cx="1781100" cy="5372100"/>
            </a:xfrm>
            <a:prstGeom prst="roundRect">
              <a:avLst>
                <a:gd name="adj" fmla="val 16667"/>
              </a:avLst>
            </a:prstGeom>
            <a:solidFill>
              <a:srgbClr val="F4CC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pic>
          <p:nvPicPr>
            <p:cNvPr id="124" name="Google Shape;124;p30"/>
            <p:cNvPicPr preferRelativeResize="0"/>
            <p:nvPr/>
          </p:nvPicPr>
          <p:blipFill>
            <a:blip r:embed="rId3">
              <a:alphaModFix/>
            </a:blip>
            <a:stretch>
              <a:fillRect/>
            </a:stretch>
          </p:blipFill>
          <p:spPr>
            <a:xfrm>
              <a:off x="1518672" y="2628869"/>
              <a:ext cx="4876800" cy="4876800"/>
            </a:xfrm>
            <a:prstGeom prst="rect">
              <a:avLst/>
            </a:prstGeom>
            <a:noFill/>
            <a:ln>
              <a:noFill/>
            </a:ln>
          </p:spPr>
        </p:pic>
      </p:grpSp>
      <p:sp>
        <p:nvSpPr>
          <p:cNvPr id="125" name="Google Shape;125;p30"/>
          <p:cNvSpPr txBox="1"/>
          <p:nvPr/>
        </p:nvSpPr>
        <p:spPr>
          <a:xfrm>
            <a:off x="812118" y="5512317"/>
            <a:ext cx="5486400" cy="639900"/>
          </a:xfrm>
          <a:prstGeom prst="rect">
            <a:avLst/>
          </a:prstGeom>
          <a:noFill/>
          <a:ln>
            <a:noFill/>
          </a:ln>
        </p:spPr>
        <p:txBody>
          <a:bodyPr spcFirstLastPara="1" wrap="square" lIns="76175" tIns="76175" rIns="76175" bIns="76175" anchor="ctr" anchorCtr="0">
            <a:noAutofit/>
          </a:bodyPr>
          <a:lstStyle/>
          <a:p>
            <a:pPr marL="0" lvl="0" indent="0" algn="ctr" rtl="0">
              <a:spcBef>
                <a:spcPts val="0"/>
              </a:spcBef>
              <a:spcAft>
                <a:spcPts val="0"/>
              </a:spcAft>
              <a:buClr>
                <a:schemeClr val="dk1"/>
              </a:buClr>
              <a:buSzPts val="1100"/>
              <a:buFont typeface="Arial"/>
              <a:buNone/>
            </a:pPr>
            <a:r>
              <a:rPr lang="en" sz="4200">
                <a:solidFill>
                  <a:schemeClr val="dk1"/>
                </a:solidFill>
                <a:latin typeface="Comic Sans MS"/>
                <a:ea typeface="Comic Sans MS"/>
                <a:cs typeface="Comic Sans MS"/>
                <a:sym typeface="Comic Sans MS"/>
              </a:rPr>
              <a:t>Hyperthyroidism</a:t>
            </a:r>
            <a:endParaRPr sz="4200">
              <a:latin typeface="Comic Sans MS"/>
              <a:ea typeface="Comic Sans MS"/>
              <a:cs typeface="Comic Sans MS"/>
              <a:sym typeface="Comic Sans MS"/>
            </a:endParaRPr>
          </a:p>
        </p:txBody>
      </p:sp>
      <p:cxnSp>
        <p:nvCxnSpPr>
          <p:cNvPr id="126" name="Google Shape;126;p30"/>
          <p:cNvCxnSpPr/>
          <p:nvPr/>
        </p:nvCxnSpPr>
        <p:spPr>
          <a:xfrm rot="10800000" flipH="1">
            <a:off x="2553635" y="6283379"/>
            <a:ext cx="2003400" cy="3000"/>
          </a:xfrm>
          <a:prstGeom prst="straightConnector1">
            <a:avLst/>
          </a:prstGeom>
          <a:noFill/>
          <a:ln w="19050" cap="flat" cmpd="sng">
            <a:solidFill>
              <a:schemeClr val="accent5"/>
            </a:solidFill>
            <a:prstDash val="dot"/>
            <a:round/>
            <a:headEnd type="diamond" w="med" len="med"/>
            <a:tailEnd type="diamond" w="med" len="med"/>
          </a:ln>
        </p:spPr>
      </p:cxnSp>
      <p:pic>
        <p:nvPicPr>
          <p:cNvPr id="127" name="Google Shape;127;p30"/>
          <p:cNvPicPr preferRelativeResize="0"/>
          <p:nvPr/>
        </p:nvPicPr>
        <p:blipFill rotWithShape="1">
          <a:blip r:embed="rId4">
            <a:alphaModFix/>
          </a:blip>
          <a:srcRect/>
          <a:stretch/>
        </p:blipFill>
        <p:spPr>
          <a:xfrm>
            <a:off x="5631185" y="471300"/>
            <a:ext cx="1152065" cy="916100"/>
          </a:xfrm>
          <a:prstGeom prst="rect">
            <a:avLst/>
          </a:prstGeom>
          <a:noFill/>
          <a:ln>
            <a:noFill/>
          </a:ln>
        </p:spPr>
      </p:pic>
      <p:pic>
        <p:nvPicPr>
          <p:cNvPr id="128" name="Google Shape;128;p30"/>
          <p:cNvPicPr preferRelativeResize="0"/>
          <p:nvPr/>
        </p:nvPicPr>
        <p:blipFill rotWithShape="1">
          <a:blip r:embed="rId5">
            <a:alphaModFix/>
          </a:blip>
          <a:srcRect l="29092" t="35755" r="26247" b="26665"/>
          <a:stretch/>
        </p:blipFill>
        <p:spPr>
          <a:xfrm>
            <a:off x="0" y="475650"/>
            <a:ext cx="1305299" cy="987962"/>
          </a:xfrm>
          <a:prstGeom prst="rect">
            <a:avLst/>
          </a:prstGeom>
          <a:noFill/>
          <a:ln>
            <a:noFill/>
          </a:ln>
        </p:spPr>
      </p:pic>
      <p:sp>
        <p:nvSpPr>
          <p:cNvPr id="129" name="Google Shape;129;p30"/>
          <p:cNvSpPr txBox="1"/>
          <p:nvPr/>
        </p:nvSpPr>
        <p:spPr>
          <a:xfrm>
            <a:off x="5544550" y="9252425"/>
            <a:ext cx="1314900" cy="50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i="0" u="sng" strike="noStrike" cap="none">
                <a:solidFill>
                  <a:srgbClr val="FB6B68"/>
                </a:solidFill>
                <a:latin typeface="Economica"/>
                <a:ea typeface="Economica"/>
                <a:cs typeface="Economica"/>
                <a:sym typeface="Economica"/>
                <a:hlinkClick r:id="rId6"/>
              </a:rPr>
              <a:t>Editing File </a:t>
            </a:r>
            <a:endParaRPr sz="2000" b="1" i="0" u="sng" strike="noStrike" cap="none">
              <a:solidFill>
                <a:srgbClr val="FB6B68"/>
              </a:solidFill>
              <a:latin typeface="Economica"/>
              <a:ea typeface="Economica"/>
              <a:cs typeface="Economica"/>
              <a:sym typeface="Economica"/>
            </a:endParaRPr>
          </a:p>
        </p:txBody>
      </p:sp>
      <p:sp>
        <p:nvSpPr>
          <p:cNvPr id="130" name="Google Shape;130;p30"/>
          <p:cNvSpPr/>
          <p:nvPr/>
        </p:nvSpPr>
        <p:spPr>
          <a:xfrm>
            <a:off x="132300" y="8300525"/>
            <a:ext cx="1040700" cy="1460700"/>
          </a:xfrm>
          <a:prstGeom prst="roundRect">
            <a:avLst>
              <a:gd name="adj" fmla="val 16667"/>
            </a:avLst>
          </a:prstGeom>
          <a:noFill/>
          <a:ln w="19050" cap="flat" cmpd="sng">
            <a:solidFill>
              <a:srgbClr val="EA9999"/>
            </a:solidFill>
            <a:prstDash val="dashDot"/>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600">
                <a:latin typeface="Economica"/>
                <a:ea typeface="Economica"/>
                <a:cs typeface="Economica"/>
                <a:sym typeface="Economica"/>
              </a:rPr>
              <a:t>Color index:   </a:t>
            </a:r>
            <a:r>
              <a:rPr lang="en" sz="1600">
                <a:solidFill>
                  <a:srgbClr val="FF0000"/>
                </a:solidFill>
                <a:latin typeface="Economica"/>
                <a:ea typeface="Economica"/>
                <a:cs typeface="Economica"/>
                <a:sym typeface="Economica"/>
              </a:rPr>
              <a:t> </a:t>
            </a:r>
            <a:r>
              <a:rPr lang="en" sz="1600" b="0" i="0" u="none" strike="noStrike" cap="none">
                <a:solidFill>
                  <a:srgbClr val="FF0000"/>
                </a:solidFill>
                <a:latin typeface="Economica"/>
                <a:ea typeface="Economica"/>
                <a:cs typeface="Economica"/>
                <a:sym typeface="Economica"/>
              </a:rPr>
              <a:t>Important </a:t>
            </a:r>
            <a:r>
              <a:rPr lang="en" sz="1600" b="0" i="0" u="none" strike="noStrike" cap="none">
                <a:solidFill>
                  <a:srgbClr val="000000"/>
                </a:solidFill>
                <a:latin typeface="Economica"/>
                <a:ea typeface="Economica"/>
                <a:cs typeface="Economica"/>
                <a:sym typeface="Economica"/>
              </a:rPr>
              <a:t>    </a:t>
            </a:r>
            <a:r>
              <a:rPr lang="en" sz="1600" b="0" i="0" u="none" strike="noStrike" cap="none">
                <a:solidFill>
                  <a:srgbClr val="6AA84F"/>
                </a:solidFill>
                <a:latin typeface="Economica"/>
                <a:ea typeface="Economica"/>
                <a:cs typeface="Economica"/>
                <a:sym typeface="Economica"/>
              </a:rPr>
              <a:t>Note</a:t>
            </a:r>
            <a:r>
              <a:rPr lang="en" sz="1600" b="0" i="0" u="none" strike="noStrike" cap="none">
                <a:solidFill>
                  <a:srgbClr val="38761D"/>
                </a:solidFill>
                <a:latin typeface="Economica"/>
                <a:ea typeface="Economica"/>
                <a:cs typeface="Economica"/>
                <a:sym typeface="Economica"/>
              </a:rPr>
              <a:t> </a:t>
            </a:r>
            <a:r>
              <a:rPr lang="en" sz="1600" b="0" i="0" u="none" strike="noStrike" cap="none">
                <a:solidFill>
                  <a:srgbClr val="000000"/>
                </a:solidFill>
                <a:latin typeface="Economica"/>
                <a:ea typeface="Economica"/>
                <a:cs typeface="Economica"/>
                <a:sym typeface="Economica"/>
              </a:rPr>
              <a:t>       </a:t>
            </a:r>
            <a:r>
              <a:rPr lang="en" sz="1600" b="0" i="0" u="none" strike="noStrike" cap="none">
                <a:solidFill>
                  <a:srgbClr val="999999"/>
                </a:solidFill>
                <a:latin typeface="Economica"/>
                <a:ea typeface="Economica"/>
                <a:cs typeface="Economica"/>
                <a:sym typeface="Economica"/>
              </a:rPr>
              <a:t>Extra</a:t>
            </a:r>
            <a:endParaRPr sz="1600" b="0" i="0" u="none" strike="noStrike" cap="none">
              <a:solidFill>
                <a:srgbClr val="999999"/>
              </a:solidFill>
              <a:latin typeface="Economica"/>
              <a:ea typeface="Economica"/>
              <a:cs typeface="Economica"/>
              <a:sym typeface="Economica"/>
            </a:endParaRPr>
          </a:p>
        </p:txBody>
      </p:sp>
      <p:pic>
        <p:nvPicPr>
          <p:cNvPr id="131" name="Google Shape;131;p30"/>
          <p:cNvPicPr preferRelativeResize="0"/>
          <p:nvPr/>
        </p:nvPicPr>
        <p:blipFill>
          <a:blip r:embed="rId7">
            <a:alphaModFix/>
          </a:blip>
          <a:stretch>
            <a:fillRect/>
          </a:stretch>
        </p:blipFill>
        <p:spPr>
          <a:xfrm>
            <a:off x="5630999" y="8019265"/>
            <a:ext cx="1226999" cy="12331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graphicFrame>
        <p:nvGraphicFramePr>
          <p:cNvPr id="283" name="Google Shape;283;p39"/>
          <p:cNvGraphicFramePr/>
          <p:nvPr/>
        </p:nvGraphicFramePr>
        <p:xfrm>
          <a:off x="160025" y="706175"/>
          <a:ext cx="3000000" cy="3000000"/>
        </p:xfrm>
        <a:graphic>
          <a:graphicData uri="http://schemas.openxmlformats.org/drawingml/2006/table">
            <a:tbl>
              <a:tblPr>
                <a:noFill/>
                <a:tableStyleId>{7D7DB700-06B3-4024-A3F2-6295A4D395C3}</a:tableStyleId>
              </a:tblPr>
              <a:tblGrid>
                <a:gridCol w="1565025">
                  <a:extLst>
                    <a:ext uri="{9D8B030D-6E8A-4147-A177-3AD203B41FA5}">
                      <a16:colId xmlns:a16="http://schemas.microsoft.com/office/drawing/2014/main" val="20000"/>
                    </a:ext>
                  </a:extLst>
                </a:gridCol>
                <a:gridCol w="4938675">
                  <a:extLst>
                    <a:ext uri="{9D8B030D-6E8A-4147-A177-3AD203B41FA5}">
                      <a16:colId xmlns:a16="http://schemas.microsoft.com/office/drawing/2014/main" val="20001"/>
                    </a:ext>
                  </a:extLst>
                </a:gridCol>
              </a:tblGrid>
              <a:tr h="1215325">
                <a:tc gridSpan="2">
                  <a:txBody>
                    <a:bodyPr/>
                    <a:lstStyle/>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A sudden acute exacerbation of all of the symptoms of thyrotoxicosis, presenting as a life threatening syndrome.</a:t>
                      </a:r>
                      <a:endParaRPr sz="1200">
                        <a:solidFill>
                          <a:schemeClr val="dk1"/>
                        </a:solidFill>
                        <a:latin typeface="Cambria"/>
                        <a:ea typeface="Cambria"/>
                        <a:cs typeface="Cambria"/>
                        <a:sym typeface="Cambria"/>
                      </a:endParaRPr>
                    </a:p>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There is hypermetabolism, and excessive adrenergic activity, death may occur due to heart failure and shock.</a:t>
                      </a:r>
                      <a:endParaRPr sz="1200">
                        <a:solidFill>
                          <a:schemeClr val="dk1"/>
                        </a:solidFill>
                        <a:latin typeface="Cambria"/>
                        <a:ea typeface="Cambria"/>
                        <a:cs typeface="Cambria"/>
                        <a:sym typeface="Cambria"/>
                      </a:endParaRPr>
                    </a:p>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 It is a medical emergency.</a:t>
                      </a:r>
                      <a:endParaRPr sz="900">
                        <a:solidFill>
                          <a:schemeClr val="dk1"/>
                        </a:solidFill>
                      </a:endParaRPr>
                    </a:p>
                  </a:txBody>
                  <a:tcPr marL="91425" marR="91425" marT="91425" marB="91425"/>
                </a:tc>
                <a:tc hMerge="1">
                  <a:txBody>
                    <a:bodyPr/>
                    <a:lstStyle/>
                    <a:p>
                      <a:endParaRPr lang="ar-SA"/>
                    </a:p>
                  </a:txBody>
                  <a:tcPr/>
                </a:tc>
                <a:extLst>
                  <a:ext uri="{0D108BD9-81ED-4DB2-BD59-A6C34878D82A}">
                    <a16:rowId xmlns:a16="http://schemas.microsoft.com/office/drawing/2014/main" val="10000"/>
                  </a:ext>
                </a:extLst>
              </a:tr>
              <a:tr h="419375">
                <a:tc gridSpan="2">
                  <a:txBody>
                    <a:bodyPr/>
                    <a:lstStyle/>
                    <a:p>
                      <a:pPr marL="0" lvl="0" indent="0" algn="ctr" rtl="0">
                        <a:spcBef>
                          <a:spcPts val="0"/>
                        </a:spcBef>
                        <a:spcAft>
                          <a:spcPts val="0"/>
                        </a:spcAft>
                        <a:buNone/>
                      </a:pPr>
                      <a:r>
                        <a:rPr lang="en" b="1">
                          <a:solidFill>
                            <a:srgbClr val="FF0000"/>
                          </a:solidFill>
                          <a:latin typeface="Cambria"/>
                          <a:ea typeface="Cambria"/>
                          <a:cs typeface="Cambria"/>
                          <a:sym typeface="Cambria"/>
                        </a:rPr>
                        <a:t>Management of Thyroid Storm (IMP)**</a:t>
                      </a:r>
                      <a:endParaRPr>
                        <a:solidFill>
                          <a:srgbClr val="FF0000"/>
                        </a:solidFill>
                      </a:endParaRPr>
                    </a:p>
                  </a:txBody>
                  <a:tcPr marL="91425" marR="91425" marT="91425" marB="91425">
                    <a:solidFill>
                      <a:srgbClr val="EEEEEE"/>
                    </a:solidFill>
                  </a:tcPr>
                </a:tc>
                <a:tc hMerge="1">
                  <a:txBody>
                    <a:bodyPr/>
                    <a:lstStyle/>
                    <a:p>
                      <a:endParaRPr lang="ar-SA"/>
                    </a:p>
                  </a:txBody>
                  <a:tcPr/>
                </a:tc>
                <a:extLst>
                  <a:ext uri="{0D108BD9-81ED-4DB2-BD59-A6C34878D82A}">
                    <a16:rowId xmlns:a16="http://schemas.microsoft.com/office/drawing/2014/main" val="10001"/>
                  </a:ext>
                </a:extLst>
              </a:tr>
              <a:tr h="499475">
                <a:tc rowSpan="3" gridSpan="2">
                  <a:txBody>
                    <a:bodyPr/>
                    <a:lstStyle/>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Should be treated in an ICU for close monitoring of vital signs and for access to invasive monitoring and inotropic support</a:t>
                      </a:r>
                      <a:endParaRPr sz="1200">
                        <a:solidFill>
                          <a:schemeClr val="dk1"/>
                        </a:solidFill>
                        <a:latin typeface="Cambria"/>
                        <a:ea typeface="Cambria"/>
                        <a:cs typeface="Cambria"/>
                        <a:sym typeface="Cambria"/>
                      </a:endParaRPr>
                    </a:p>
                    <a:p>
                      <a:pPr marL="0" lvl="0" indent="0" algn="just" rtl="0">
                        <a:lnSpc>
                          <a:spcPct val="115000"/>
                        </a:lnSpc>
                        <a:spcBef>
                          <a:spcPts val="0"/>
                        </a:spcBef>
                        <a:spcAft>
                          <a:spcPts val="0"/>
                        </a:spcAft>
                        <a:buNone/>
                      </a:pPr>
                      <a:endParaRPr sz="600">
                        <a:solidFill>
                          <a:schemeClr val="dk1"/>
                        </a:solidFill>
                        <a:latin typeface="Cambria"/>
                        <a:ea typeface="Cambria"/>
                        <a:cs typeface="Cambria"/>
                        <a:sym typeface="Cambria"/>
                      </a:endParaRPr>
                    </a:p>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Correct electrolyte abnormalities, Treat cardiac arrhythmia (if present) &amp; Aggressively control hyperthermia by applying </a:t>
                      </a:r>
                      <a:r>
                        <a:rPr lang="en" sz="1200">
                          <a:solidFill>
                            <a:srgbClr val="FF0000"/>
                          </a:solidFill>
                          <a:latin typeface="Cambria"/>
                          <a:ea typeface="Cambria"/>
                          <a:cs typeface="Cambria"/>
                          <a:sym typeface="Cambria"/>
                        </a:rPr>
                        <a:t>ice packs</a:t>
                      </a:r>
                      <a:endParaRPr sz="1200">
                        <a:solidFill>
                          <a:srgbClr val="FF0000"/>
                        </a:solidFill>
                        <a:latin typeface="Cambria"/>
                        <a:ea typeface="Cambria"/>
                        <a:cs typeface="Cambria"/>
                        <a:sym typeface="Cambria"/>
                      </a:endParaRPr>
                    </a:p>
                    <a:p>
                      <a:pPr marL="0" lvl="0" indent="0" algn="just" rtl="0">
                        <a:lnSpc>
                          <a:spcPct val="115000"/>
                        </a:lnSpc>
                        <a:spcBef>
                          <a:spcPts val="0"/>
                        </a:spcBef>
                        <a:spcAft>
                          <a:spcPts val="0"/>
                        </a:spcAft>
                        <a:buNone/>
                      </a:pPr>
                      <a:endParaRPr sz="600">
                        <a:solidFill>
                          <a:schemeClr val="dk1"/>
                        </a:solidFill>
                        <a:latin typeface="Cambria"/>
                        <a:ea typeface="Cambria"/>
                        <a:cs typeface="Cambria"/>
                        <a:sym typeface="Cambria"/>
                      </a:endParaRPr>
                    </a:p>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Promptly administer antiadrenergic drugs </a:t>
                      </a:r>
                      <a:r>
                        <a:rPr lang="en" sz="1200">
                          <a:solidFill>
                            <a:srgbClr val="FF0000"/>
                          </a:solidFill>
                          <a:latin typeface="Cambria"/>
                          <a:ea typeface="Cambria"/>
                          <a:cs typeface="Cambria"/>
                          <a:sym typeface="Cambria"/>
                        </a:rPr>
                        <a:t>(e.g. </a:t>
                      </a:r>
                      <a:r>
                        <a:rPr lang="en" sz="1200">
                          <a:solidFill>
                            <a:srgbClr val="BF9000"/>
                          </a:solidFill>
                          <a:latin typeface="Cambria"/>
                          <a:ea typeface="Cambria"/>
                          <a:cs typeface="Cambria"/>
                          <a:sym typeface="Cambria"/>
                        </a:rPr>
                        <a:t>propranolol</a:t>
                      </a:r>
                      <a:r>
                        <a:rPr lang="en" sz="1200">
                          <a:solidFill>
                            <a:srgbClr val="FF0000"/>
                          </a:solidFill>
                          <a:latin typeface="Cambria"/>
                          <a:ea typeface="Cambria"/>
                          <a:cs typeface="Cambria"/>
                          <a:sym typeface="Cambria"/>
                        </a:rPr>
                        <a:t>)</a:t>
                      </a:r>
                      <a:r>
                        <a:rPr lang="en" sz="1200">
                          <a:solidFill>
                            <a:schemeClr val="dk1"/>
                          </a:solidFill>
                          <a:latin typeface="Cambria"/>
                          <a:ea typeface="Cambria"/>
                          <a:cs typeface="Cambria"/>
                          <a:sym typeface="Cambria"/>
                        </a:rPr>
                        <a:t> to minimize sympathomimetic symptoms </a:t>
                      </a:r>
                      <a:r>
                        <a:rPr lang="en" sz="1200">
                          <a:solidFill>
                            <a:srgbClr val="6AA84F"/>
                          </a:solidFill>
                          <a:latin typeface="Cambria"/>
                          <a:ea typeface="Cambria"/>
                          <a:cs typeface="Cambria"/>
                          <a:sym typeface="Cambria"/>
                        </a:rPr>
                        <a:t>what is the</a:t>
                      </a:r>
                      <a:r>
                        <a:rPr lang="en" sz="1200" b="1">
                          <a:solidFill>
                            <a:srgbClr val="6AA84F"/>
                          </a:solidFill>
                          <a:latin typeface="Cambria"/>
                          <a:ea typeface="Cambria"/>
                          <a:cs typeface="Cambria"/>
                          <a:sym typeface="Cambria"/>
                        </a:rPr>
                        <a:t> life saving</a:t>
                      </a:r>
                      <a:r>
                        <a:rPr lang="en" sz="1200">
                          <a:solidFill>
                            <a:srgbClr val="6AA84F"/>
                          </a:solidFill>
                          <a:latin typeface="Cambria"/>
                          <a:ea typeface="Cambria"/>
                          <a:cs typeface="Cambria"/>
                          <a:sym typeface="Cambria"/>
                        </a:rPr>
                        <a:t> drug in thyroid storm? </a:t>
                      </a:r>
                      <a:r>
                        <a:rPr lang="en" sz="1200" b="1">
                          <a:solidFill>
                            <a:srgbClr val="6AA84F"/>
                          </a:solidFill>
                          <a:latin typeface="Cambria"/>
                          <a:ea typeface="Cambria"/>
                          <a:cs typeface="Cambria"/>
                          <a:sym typeface="Cambria"/>
                        </a:rPr>
                        <a:t>Propranolol </a:t>
                      </a:r>
                      <a:r>
                        <a:rPr lang="en" sz="1200" b="1">
                          <a:solidFill>
                            <a:srgbClr val="FF0000"/>
                          </a:solidFill>
                          <a:latin typeface="Cambria"/>
                          <a:ea typeface="Cambria"/>
                          <a:cs typeface="Cambria"/>
                          <a:sym typeface="Cambria"/>
                        </a:rPr>
                        <a:t>**</a:t>
                      </a:r>
                      <a:endParaRPr sz="1200" b="1">
                        <a:solidFill>
                          <a:srgbClr val="FF0000"/>
                        </a:solidFill>
                        <a:latin typeface="Cambria"/>
                        <a:ea typeface="Cambria"/>
                        <a:cs typeface="Cambria"/>
                        <a:sym typeface="Cambria"/>
                      </a:endParaRPr>
                    </a:p>
                    <a:p>
                      <a:pPr marL="0" lvl="0" indent="0" algn="just" rtl="0">
                        <a:lnSpc>
                          <a:spcPct val="115000"/>
                        </a:lnSpc>
                        <a:spcBef>
                          <a:spcPts val="0"/>
                        </a:spcBef>
                        <a:spcAft>
                          <a:spcPts val="0"/>
                        </a:spcAft>
                        <a:buNone/>
                      </a:pPr>
                      <a:endParaRPr sz="600" b="1">
                        <a:solidFill>
                          <a:srgbClr val="FF0000"/>
                        </a:solidFill>
                        <a:latin typeface="Cambria"/>
                        <a:ea typeface="Cambria"/>
                        <a:cs typeface="Cambria"/>
                        <a:sym typeface="Cambria"/>
                      </a:endParaRPr>
                    </a:p>
                    <a:p>
                      <a:pPr marL="0" lvl="0" indent="0" algn="just" rtl="0">
                        <a:lnSpc>
                          <a:spcPct val="115000"/>
                        </a:lnSpc>
                        <a:spcBef>
                          <a:spcPts val="0"/>
                        </a:spcBef>
                        <a:spcAft>
                          <a:spcPts val="0"/>
                        </a:spcAft>
                        <a:buNone/>
                      </a:pPr>
                      <a:r>
                        <a:rPr lang="en" sz="1200">
                          <a:latin typeface="Cambria"/>
                          <a:ea typeface="Cambria"/>
                          <a:cs typeface="Cambria"/>
                          <a:sym typeface="Cambria"/>
                        </a:rPr>
                        <a:t> - </a:t>
                      </a:r>
                      <a:r>
                        <a:rPr lang="en" sz="1200">
                          <a:solidFill>
                            <a:srgbClr val="FF0000"/>
                          </a:solidFill>
                          <a:latin typeface="Cambria"/>
                          <a:ea typeface="Cambria"/>
                          <a:cs typeface="Cambria"/>
                          <a:sym typeface="Cambria"/>
                        </a:rPr>
                        <a:t>High-dose Propylthiouracil (PTU) </a:t>
                      </a:r>
                      <a:r>
                        <a:rPr lang="en" sz="1200">
                          <a:solidFill>
                            <a:schemeClr val="dk1"/>
                          </a:solidFill>
                          <a:latin typeface="Cambria"/>
                          <a:ea typeface="Cambria"/>
                          <a:cs typeface="Cambria"/>
                          <a:sym typeface="Cambria"/>
                        </a:rPr>
                        <a:t>is preferred because of its early onset of action </a:t>
                      </a:r>
                      <a:r>
                        <a:rPr lang="en" sz="1200">
                          <a:solidFill>
                            <a:srgbClr val="FF0000"/>
                          </a:solidFill>
                          <a:latin typeface="Cambria"/>
                          <a:ea typeface="Cambria"/>
                          <a:cs typeface="Cambria"/>
                          <a:sym typeface="Cambria"/>
                        </a:rPr>
                        <a:t>(risk of severe liver injury and acute liver failure)</a:t>
                      </a:r>
                      <a:endParaRPr sz="1200">
                        <a:solidFill>
                          <a:srgbClr val="FF0000"/>
                        </a:solidFill>
                        <a:latin typeface="Cambria"/>
                        <a:ea typeface="Cambria"/>
                        <a:cs typeface="Cambria"/>
                        <a:sym typeface="Cambria"/>
                      </a:endParaRPr>
                    </a:p>
                    <a:p>
                      <a:pPr marL="0" lvl="0" indent="0" algn="just" rtl="0">
                        <a:lnSpc>
                          <a:spcPct val="115000"/>
                        </a:lnSpc>
                        <a:spcBef>
                          <a:spcPts val="0"/>
                        </a:spcBef>
                        <a:spcAft>
                          <a:spcPts val="0"/>
                        </a:spcAft>
                        <a:buNone/>
                      </a:pPr>
                      <a:endParaRPr sz="600">
                        <a:solidFill>
                          <a:srgbClr val="FF0000"/>
                        </a:solidFill>
                        <a:latin typeface="Cambria"/>
                        <a:ea typeface="Cambria"/>
                        <a:cs typeface="Cambria"/>
                        <a:sym typeface="Cambria"/>
                      </a:endParaRPr>
                    </a:p>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Administer iodine compounds (Lugol's iodine or potassium iodide) orally or via a nasogastric tube</a:t>
                      </a:r>
                      <a:endParaRPr sz="1200">
                        <a:solidFill>
                          <a:schemeClr val="dk1"/>
                        </a:solidFill>
                        <a:latin typeface="Cambria"/>
                        <a:ea typeface="Cambria"/>
                        <a:cs typeface="Cambria"/>
                        <a:sym typeface="Cambria"/>
                      </a:endParaRPr>
                    </a:p>
                    <a:p>
                      <a:pPr marL="0" lvl="0" indent="0" algn="just" rtl="0">
                        <a:lnSpc>
                          <a:spcPct val="115000"/>
                        </a:lnSpc>
                        <a:spcBef>
                          <a:spcPts val="0"/>
                        </a:spcBef>
                        <a:spcAft>
                          <a:spcPts val="0"/>
                        </a:spcAft>
                        <a:buNone/>
                      </a:pPr>
                      <a:endParaRPr sz="600">
                        <a:solidFill>
                          <a:schemeClr val="dk1"/>
                        </a:solidFill>
                        <a:latin typeface="Cambria"/>
                        <a:ea typeface="Cambria"/>
                        <a:cs typeface="Cambria"/>
                        <a:sym typeface="Cambria"/>
                      </a:endParaRPr>
                    </a:p>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a:t>
                      </a:r>
                      <a:r>
                        <a:rPr lang="en" sz="1200">
                          <a:solidFill>
                            <a:srgbClr val="FF0000"/>
                          </a:solidFill>
                          <a:latin typeface="Cambria"/>
                          <a:ea typeface="Cambria"/>
                          <a:cs typeface="Cambria"/>
                          <a:sym typeface="Cambria"/>
                        </a:rPr>
                        <a:t>Hydrocortisone </a:t>
                      </a:r>
                      <a:r>
                        <a:rPr lang="en" sz="1200">
                          <a:solidFill>
                            <a:schemeClr val="dk1"/>
                          </a:solidFill>
                          <a:latin typeface="Cambria"/>
                          <a:ea typeface="Cambria"/>
                          <a:cs typeface="Cambria"/>
                          <a:sym typeface="Cambria"/>
                        </a:rPr>
                        <a:t>50 mg IV every 6 hours </a:t>
                      </a:r>
                      <a:r>
                        <a:rPr lang="en" sz="1200">
                          <a:solidFill>
                            <a:srgbClr val="FF0000"/>
                          </a:solidFill>
                          <a:latin typeface="Cambria"/>
                          <a:ea typeface="Cambria"/>
                          <a:cs typeface="Cambria"/>
                          <a:sym typeface="Cambria"/>
                        </a:rPr>
                        <a:t>to prevent shock.</a:t>
                      </a:r>
                      <a:endParaRPr sz="1200">
                        <a:solidFill>
                          <a:srgbClr val="FF0000"/>
                        </a:solidFill>
                        <a:latin typeface="Cambria"/>
                        <a:ea typeface="Cambria"/>
                        <a:cs typeface="Cambria"/>
                        <a:sym typeface="Cambria"/>
                      </a:endParaRPr>
                    </a:p>
                    <a:p>
                      <a:pPr marL="0" lvl="0" indent="0" algn="just" rtl="0">
                        <a:lnSpc>
                          <a:spcPct val="115000"/>
                        </a:lnSpc>
                        <a:spcBef>
                          <a:spcPts val="0"/>
                        </a:spcBef>
                        <a:spcAft>
                          <a:spcPts val="0"/>
                        </a:spcAft>
                        <a:buNone/>
                      </a:pPr>
                      <a:endParaRPr sz="600">
                        <a:solidFill>
                          <a:srgbClr val="FF0000"/>
                        </a:solidFill>
                        <a:latin typeface="Cambria"/>
                        <a:ea typeface="Cambria"/>
                        <a:cs typeface="Cambria"/>
                        <a:sym typeface="Cambria"/>
                      </a:endParaRPr>
                    </a:p>
                    <a:p>
                      <a:pPr marL="0" lvl="0" indent="0" algn="just" rtl="0">
                        <a:lnSpc>
                          <a:spcPct val="115000"/>
                        </a:lnSpc>
                        <a:spcBef>
                          <a:spcPts val="0"/>
                        </a:spcBef>
                        <a:spcAft>
                          <a:spcPts val="0"/>
                        </a:spcAft>
                        <a:buNone/>
                      </a:pPr>
                      <a:r>
                        <a:rPr lang="en" sz="1200">
                          <a:solidFill>
                            <a:schemeClr val="dk1"/>
                          </a:solidFill>
                          <a:latin typeface="Cambria"/>
                          <a:ea typeface="Cambria"/>
                          <a:cs typeface="Cambria"/>
                          <a:sym typeface="Cambria"/>
                        </a:rPr>
                        <a:t>- Rarely, plasmapheresis has been used to treat thyroid storm</a:t>
                      </a:r>
                      <a:endParaRPr/>
                    </a:p>
                  </a:txBody>
                  <a:tcPr marL="91425" marR="91425" marT="91425" marB="91425"/>
                </a:tc>
                <a:tc rowSpan="3" hMerge="1">
                  <a:txBody>
                    <a:bodyPr/>
                    <a:lstStyle/>
                    <a:p>
                      <a:endParaRPr lang="ar-SA"/>
                    </a:p>
                  </a:txBody>
                  <a:tcPr/>
                </a:tc>
                <a:extLst>
                  <a:ext uri="{0D108BD9-81ED-4DB2-BD59-A6C34878D82A}">
                    <a16:rowId xmlns:a16="http://schemas.microsoft.com/office/drawing/2014/main" val="10002"/>
                  </a:ext>
                </a:extLst>
              </a:tr>
              <a:tr h="499475">
                <a:tc gridSpan="2" vMerge="1">
                  <a:txBody>
                    <a:bodyPr/>
                    <a:lstStyle/>
                    <a:p>
                      <a:endParaRPr lang="ar-SA"/>
                    </a:p>
                  </a:txBody>
                  <a:tcPr/>
                </a:tc>
                <a:tc hMerge="1" vMerge="1">
                  <a:txBody>
                    <a:bodyPr/>
                    <a:lstStyle/>
                    <a:p>
                      <a:endParaRPr lang="ar-SA"/>
                    </a:p>
                  </a:txBody>
                  <a:tcPr/>
                </a:tc>
                <a:extLst>
                  <a:ext uri="{0D108BD9-81ED-4DB2-BD59-A6C34878D82A}">
                    <a16:rowId xmlns:a16="http://schemas.microsoft.com/office/drawing/2014/main" val="10003"/>
                  </a:ext>
                </a:extLst>
              </a:tr>
              <a:tr h="1959275">
                <a:tc gridSpan="2" vMerge="1">
                  <a:txBody>
                    <a:bodyPr/>
                    <a:lstStyle/>
                    <a:p>
                      <a:endParaRPr lang="ar-SA"/>
                    </a:p>
                  </a:txBody>
                  <a:tcPr/>
                </a:tc>
                <a:tc hMerge="1" vMerge="1">
                  <a:txBody>
                    <a:bodyPr/>
                    <a:lstStyle/>
                    <a:p>
                      <a:endParaRPr lang="ar-SA"/>
                    </a:p>
                  </a:txBody>
                  <a:tcPr/>
                </a:tc>
                <a:extLst>
                  <a:ext uri="{0D108BD9-81ED-4DB2-BD59-A6C34878D82A}">
                    <a16:rowId xmlns:a16="http://schemas.microsoft.com/office/drawing/2014/main" val="10004"/>
                  </a:ext>
                </a:extLst>
              </a:tr>
            </a:tbl>
          </a:graphicData>
        </a:graphic>
      </p:graphicFrame>
      <p:sp>
        <p:nvSpPr>
          <p:cNvPr id="284" name="Google Shape;284;p39"/>
          <p:cNvSpPr/>
          <p:nvPr/>
        </p:nvSpPr>
        <p:spPr>
          <a:xfrm>
            <a:off x="140075" y="261525"/>
            <a:ext cx="6543600" cy="462600"/>
          </a:xfrm>
          <a:prstGeom prst="roundRect">
            <a:avLst>
              <a:gd name="adj" fmla="val 16667"/>
            </a:avLst>
          </a:prstGeom>
          <a:solidFill>
            <a:srgbClr val="FBE4D4"/>
          </a:solidFill>
          <a:ln w="9525"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9"/>
          <p:cNvSpPr txBox="1"/>
          <p:nvPr/>
        </p:nvSpPr>
        <p:spPr>
          <a:xfrm>
            <a:off x="2219675" y="232121"/>
            <a:ext cx="23445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chemeClr val="dk1"/>
                </a:solidFill>
                <a:latin typeface="Cambria"/>
                <a:ea typeface="Cambria"/>
                <a:cs typeface="Cambria"/>
                <a:sym typeface="Cambria"/>
              </a:rPr>
              <a:t>Thyroid Storm</a:t>
            </a:r>
            <a:endParaRPr sz="2200" b="1">
              <a:solidFill>
                <a:schemeClr val="dk1"/>
              </a:solidFill>
              <a:latin typeface="Cambria"/>
              <a:ea typeface="Cambria"/>
              <a:cs typeface="Cambria"/>
              <a:sym typeface="Cambria"/>
            </a:endParaRPr>
          </a:p>
        </p:txBody>
      </p:sp>
      <p:sp>
        <p:nvSpPr>
          <p:cNvPr id="286" name="Google Shape;286;p39"/>
          <p:cNvSpPr/>
          <p:nvPr/>
        </p:nvSpPr>
        <p:spPr>
          <a:xfrm>
            <a:off x="160150" y="5811150"/>
            <a:ext cx="6503700" cy="521400"/>
          </a:xfrm>
          <a:prstGeom prst="roundRect">
            <a:avLst>
              <a:gd name="adj" fmla="val 16667"/>
            </a:avLst>
          </a:prstGeom>
          <a:solidFill>
            <a:srgbClr val="FBE4D4"/>
          </a:solidFill>
          <a:ln w="9525"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9"/>
          <p:cNvSpPr txBox="1"/>
          <p:nvPr/>
        </p:nvSpPr>
        <p:spPr>
          <a:xfrm>
            <a:off x="321750" y="5848850"/>
            <a:ext cx="62145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latin typeface="Cambria"/>
                <a:ea typeface="Cambria"/>
                <a:cs typeface="Cambria"/>
                <a:sym typeface="Cambria"/>
              </a:rPr>
              <a:t>Management of Hyperthyroidism due to Graves’ disease</a:t>
            </a:r>
            <a:endParaRPr sz="1800" b="1">
              <a:solidFill>
                <a:schemeClr val="dk1"/>
              </a:solidFill>
              <a:latin typeface="Cambria"/>
              <a:ea typeface="Cambria"/>
              <a:cs typeface="Cambria"/>
              <a:sym typeface="Cambria"/>
            </a:endParaRPr>
          </a:p>
        </p:txBody>
      </p:sp>
      <p:grpSp>
        <p:nvGrpSpPr>
          <p:cNvPr id="288" name="Google Shape;288;p39"/>
          <p:cNvGrpSpPr/>
          <p:nvPr/>
        </p:nvGrpSpPr>
        <p:grpSpPr>
          <a:xfrm>
            <a:off x="1105532" y="6501411"/>
            <a:ext cx="4568684" cy="3154113"/>
            <a:chOff x="1107750" y="5927625"/>
            <a:chExt cx="4642500" cy="3292050"/>
          </a:xfrm>
        </p:grpSpPr>
        <p:sp>
          <p:nvSpPr>
            <p:cNvPr id="289" name="Google Shape;289;p39"/>
            <p:cNvSpPr/>
            <p:nvPr/>
          </p:nvSpPr>
          <p:spPr>
            <a:xfrm>
              <a:off x="2053050" y="5927625"/>
              <a:ext cx="2751900" cy="462600"/>
            </a:xfrm>
            <a:prstGeom prst="roundRect">
              <a:avLst>
                <a:gd name="adj" fmla="val 16667"/>
              </a:avLst>
            </a:prstGeom>
            <a:solidFill>
              <a:schemeClr val="lt2"/>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9"/>
            <p:cNvSpPr txBox="1"/>
            <p:nvPr/>
          </p:nvSpPr>
          <p:spPr>
            <a:xfrm>
              <a:off x="1107750" y="8369775"/>
              <a:ext cx="4642500" cy="849900"/>
            </a:xfrm>
            <a:prstGeom prst="rect">
              <a:avLst/>
            </a:prstGeom>
            <a:noFill/>
            <a:ln w="9525" cap="flat" cmpd="sng">
              <a:solidFill>
                <a:srgbClr val="9E9E9E"/>
              </a:solidFill>
              <a:prstDash val="lgDashDot"/>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100"/>
                <a:buFont typeface="Arial"/>
                <a:buNone/>
              </a:pPr>
              <a:r>
                <a:rPr lang="en">
                  <a:solidFill>
                    <a:schemeClr val="dk1"/>
                  </a:solidFill>
                  <a:latin typeface="Cambria"/>
                  <a:ea typeface="Cambria"/>
                  <a:cs typeface="Cambria"/>
                  <a:sym typeface="Cambria"/>
                </a:rPr>
                <a:t>Normalization of thyroid function with antithyroid drugs before surgery in elderly patients and those with heart disease</a:t>
              </a:r>
              <a:endParaRPr>
                <a:solidFill>
                  <a:schemeClr val="dk1"/>
                </a:solidFill>
                <a:latin typeface="Cambria"/>
                <a:ea typeface="Cambria"/>
                <a:cs typeface="Cambria"/>
                <a:sym typeface="Cambria"/>
              </a:endParaRPr>
            </a:p>
            <a:p>
              <a:pPr marL="0" lvl="0" indent="0" algn="just" rtl="0">
                <a:spcBef>
                  <a:spcPts val="0"/>
                </a:spcBef>
                <a:spcAft>
                  <a:spcPts val="0"/>
                </a:spcAft>
                <a:buClr>
                  <a:schemeClr val="dk1"/>
                </a:buClr>
                <a:buSzPts val="1100"/>
                <a:buFont typeface="Arial"/>
                <a:buNone/>
              </a:pPr>
              <a:r>
                <a:rPr lang="en">
                  <a:solidFill>
                    <a:schemeClr val="dk1"/>
                  </a:solidFill>
                  <a:latin typeface="Cambria"/>
                  <a:ea typeface="Cambria"/>
                  <a:cs typeface="Cambria"/>
                  <a:sym typeface="Cambria"/>
                </a:rPr>
                <a:t> </a:t>
              </a:r>
              <a:endParaRPr>
                <a:latin typeface="Cambria"/>
                <a:ea typeface="Cambria"/>
                <a:cs typeface="Cambria"/>
                <a:sym typeface="Cambria"/>
              </a:endParaRPr>
            </a:p>
          </p:txBody>
        </p:sp>
        <p:sp>
          <p:nvSpPr>
            <p:cNvPr id="291" name="Google Shape;291;p39"/>
            <p:cNvSpPr txBox="1"/>
            <p:nvPr/>
          </p:nvSpPr>
          <p:spPr>
            <a:xfrm>
              <a:off x="2363275" y="5927625"/>
              <a:ext cx="2344500"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Cambria"/>
                  <a:ea typeface="Cambria"/>
                  <a:cs typeface="Cambria"/>
                  <a:sym typeface="Cambria"/>
                </a:rPr>
                <a:t>Severe Hyperthyroidism</a:t>
              </a:r>
              <a:endParaRPr>
                <a:latin typeface="Cambria"/>
                <a:ea typeface="Cambria"/>
                <a:cs typeface="Cambria"/>
                <a:sym typeface="Cambria"/>
              </a:endParaRPr>
            </a:p>
          </p:txBody>
        </p:sp>
        <p:sp>
          <p:nvSpPr>
            <p:cNvPr id="292" name="Google Shape;292;p39"/>
            <p:cNvSpPr txBox="1"/>
            <p:nvPr/>
          </p:nvSpPr>
          <p:spPr>
            <a:xfrm>
              <a:off x="1566300" y="6695063"/>
              <a:ext cx="3725400" cy="617700"/>
            </a:xfrm>
            <a:prstGeom prst="rect">
              <a:avLst/>
            </a:prstGeom>
            <a:noFill/>
            <a:ln w="9525" cap="flat" cmpd="sng">
              <a:solidFill>
                <a:srgbClr val="9E9E9E"/>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Cambria"/>
                  <a:ea typeface="Cambria"/>
                  <a:cs typeface="Cambria"/>
                  <a:sym typeface="Cambria"/>
                </a:rPr>
                <a:t>[ markedly elevated serum T4 or T3 </a:t>
              </a:r>
              <a:endParaRPr>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a:solidFill>
                    <a:schemeClr val="dk1"/>
                  </a:solidFill>
                  <a:latin typeface="Cambria"/>
                  <a:ea typeface="Cambria"/>
                  <a:cs typeface="Cambria"/>
                  <a:sym typeface="Cambria"/>
                </a:rPr>
                <a:t>very large goiter, &gt; 4 times normal ]</a:t>
              </a:r>
              <a:endParaRPr>
                <a:latin typeface="Cambria"/>
                <a:ea typeface="Cambria"/>
                <a:cs typeface="Cambria"/>
                <a:sym typeface="Cambria"/>
              </a:endParaRPr>
            </a:p>
          </p:txBody>
        </p:sp>
        <p:sp>
          <p:nvSpPr>
            <p:cNvPr id="293" name="Google Shape;293;p39"/>
            <p:cNvSpPr txBox="1"/>
            <p:nvPr/>
          </p:nvSpPr>
          <p:spPr>
            <a:xfrm>
              <a:off x="1107750" y="7612513"/>
              <a:ext cx="4642500" cy="462600"/>
            </a:xfrm>
            <a:prstGeom prst="rect">
              <a:avLst/>
            </a:prstGeom>
            <a:noFill/>
            <a:ln w="9525" cap="flat" cmpd="sng">
              <a:solidFill>
                <a:srgbClr val="9E9E9E"/>
              </a:solidFill>
              <a:prstDash val="lgDash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Cambria"/>
                  <a:ea typeface="Cambria"/>
                  <a:cs typeface="Cambria"/>
                  <a:sym typeface="Cambria"/>
                </a:rPr>
                <a:t>Definitive therapy with</a:t>
              </a:r>
              <a:r>
                <a:rPr lang="en">
                  <a:solidFill>
                    <a:srgbClr val="FF0000"/>
                  </a:solidFill>
                  <a:latin typeface="Cambria"/>
                  <a:ea typeface="Cambria"/>
                  <a:cs typeface="Cambria"/>
                  <a:sym typeface="Cambria"/>
                </a:rPr>
                <a:t> radioiodine</a:t>
              </a:r>
              <a:r>
                <a:rPr lang="en">
                  <a:solidFill>
                    <a:schemeClr val="dk1"/>
                  </a:solidFill>
                  <a:latin typeface="Cambria"/>
                  <a:ea typeface="Cambria"/>
                  <a:cs typeface="Cambria"/>
                  <a:sym typeface="Cambria"/>
                </a:rPr>
                <a:t> preferred in adults</a:t>
              </a:r>
              <a:endParaRPr>
                <a:latin typeface="Cambria"/>
                <a:ea typeface="Cambria"/>
                <a:cs typeface="Cambria"/>
                <a:sym typeface="Cambria"/>
              </a:endParaRPr>
            </a:p>
          </p:txBody>
        </p:sp>
        <p:sp>
          <p:nvSpPr>
            <p:cNvPr id="294" name="Google Shape;294;p39"/>
            <p:cNvSpPr/>
            <p:nvPr/>
          </p:nvSpPr>
          <p:spPr>
            <a:xfrm>
              <a:off x="3342125" y="6441100"/>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9"/>
            <p:cNvSpPr/>
            <p:nvPr/>
          </p:nvSpPr>
          <p:spPr>
            <a:xfrm>
              <a:off x="3342125" y="7363650"/>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9"/>
            <p:cNvSpPr/>
            <p:nvPr/>
          </p:nvSpPr>
          <p:spPr>
            <a:xfrm>
              <a:off x="3342125" y="8120900"/>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0"/>
          <p:cNvSpPr txBox="1"/>
          <p:nvPr/>
        </p:nvSpPr>
        <p:spPr>
          <a:xfrm>
            <a:off x="177150" y="8366450"/>
            <a:ext cx="6376200" cy="880800"/>
          </a:xfrm>
          <a:prstGeom prst="rect">
            <a:avLst/>
          </a:prstGeom>
          <a:noFill/>
          <a:ln w="19050" cap="flat" cmpd="sng">
            <a:solidFill>
              <a:srgbClr val="FBE4D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a:t>
            </a:r>
            <a:r>
              <a:rPr lang="en" sz="1200">
                <a:solidFill>
                  <a:srgbClr val="BF9000"/>
                </a:solidFill>
                <a:latin typeface="Cambria"/>
                <a:ea typeface="Cambria"/>
                <a:cs typeface="Cambria"/>
                <a:sym typeface="Cambria"/>
              </a:rPr>
              <a:t>Subtotal thyroidectomy is the treatment of choice in very large gland or multinodular goiter</a:t>
            </a:r>
            <a:endParaRPr sz="1200">
              <a:solidFill>
                <a:srgbClr val="BF9000"/>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rgbClr val="6AA84F"/>
                </a:solidFill>
                <a:latin typeface="Cambria"/>
                <a:ea typeface="Cambria"/>
                <a:cs typeface="Cambria"/>
                <a:sym typeface="Cambria"/>
              </a:rPr>
              <a:t>Why do we do subtotal thyroidectomy instead of removing the whole gland? To leave a portion that can secrete hormones</a:t>
            </a:r>
            <a:endParaRPr sz="1200">
              <a:solidFill>
                <a:srgbClr val="6AA84F"/>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sz="1800" b="1">
              <a:solidFill>
                <a:schemeClr val="dk1"/>
              </a:solidFill>
              <a:latin typeface="Cambria"/>
              <a:ea typeface="Cambria"/>
              <a:cs typeface="Cambria"/>
              <a:sym typeface="Cambria"/>
            </a:endParaRPr>
          </a:p>
        </p:txBody>
      </p:sp>
      <p:sp>
        <p:nvSpPr>
          <p:cNvPr id="302" name="Google Shape;302;p40"/>
          <p:cNvSpPr txBox="1"/>
          <p:nvPr/>
        </p:nvSpPr>
        <p:spPr>
          <a:xfrm>
            <a:off x="2275113" y="383375"/>
            <a:ext cx="2208900" cy="101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
        <p:nvSpPr>
          <p:cNvPr id="303" name="Google Shape;303;p40"/>
          <p:cNvSpPr/>
          <p:nvPr/>
        </p:nvSpPr>
        <p:spPr>
          <a:xfrm>
            <a:off x="3289575" y="139437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177150" y="229500"/>
            <a:ext cx="6503700" cy="521400"/>
          </a:xfrm>
          <a:prstGeom prst="roundRect">
            <a:avLst>
              <a:gd name="adj" fmla="val 16667"/>
            </a:avLst>
          </a:prstGeom>
          <a:solidFill>
            <a:srgbClr val="FBE4D4"/>
          </a:solidFill>
          <a:ln w="9525"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txBox="1"/>
          <p:nvPr/>
        </p:nvSpPr>
        <p:spPr>
          <a:xfrm>
            <a:off x="338750" y="229500"/>
            <a:ext cx="62145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latin typeface="Cambria"/>
                <a:ea typeface="Cambria"/>
                <a:cs typeface="Cambria"/>
                <a:sym typeface="Cambria"/>
              </a:rPr>
              <a:t>Management of Hyperthyroidism due to Graves’ disease</a:t>
            </a:r>
            <a:endParaRPr sz="1800" b="1">
              <a:solidFill>
                <a:schemeClr val="dk1"/>
              </a:solidFill>
              <a:latin typeface="Cambria"/>
              <a:ea typeface="Cambria"/>
              <a:cs typeface="Cambria"/>
              <a:sym typeface="Cambria"/>
            </a:endParaRPr>
          </a:p>
        </p:txBody>
      </p:sp>
      <p:sp>
        <p:nvSpPr>
          <p:cNvPr id="306" name="Google Shape;306;p40"/>
          <p:cNvSpPr/>
          <p:nvPr/>
        </p:nvSpPr>
        <p:spPr>
          <a:xfrm>
            <a:off x="1913338" y="885950"/>
            <a:ext cx="3031200" cy="462600"/>
          </a:xfrm>
          <a:prstGeom prst="roundRect">
            <a:avLst>
              <a:gd name="adj" fmla="val 16667"/>
            </a:avLst>
          </a:prstGeom>
          <a:solidFill>
            <a:schemeClr val="lt2"/>
          </a:solidFill>
          <a:ln w="9525" cap="flat" cmpd="sng">
            <a:solidFill>
              <a:srgbClr val="EEEE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txBox="1"/>
          <p:nvPr/>
        </p:nvSpPr>
        <p:spPr>
          <a:xfrm>
            <a:off x="2013363" y="885950"/>
            <a:ext cx="2931300" cy="46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Cambria"/>
                <a:ea typeface="Cambria"/>
                <a:cs typeface="Cambria"/>
                <a:sym typeface="Cambria"/>
              </a:rPr>
              <a:t>Mild/Moderate hyperthyroidism</a:t>
            </a:r>
            <a:endParaRPr>
              <a:latin typeface="Cambria"/>
              <a:ea typeface="Cambria"/>
              <a:cs typeface="Cambria"/>
              <a:sym typeface="Cambria"/>
            </a:endParaRPr>
          </a:p>
        </p:txBody>
      </p:sp>
      <p:sp>
        <p:nvSpPr>
          <p:cNvPr id="308" name="Google Shape;308;p40"/>
          <p:cNvSpPr txBox="1"/>
          <p:nvPr/>
        </p:nvSpPr>
        <p:spPr>
          <a:xfrm>
            <a:off x="1419375" y="1643300"/>
            <a:ext cx="4119300" cy="4626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small or moderately enlarged thyroid; children or pregnant or lactating women</a:t>
            </a:r>
            <a:endParaRPr sz="1200">
              <a:latin typeface="Cambria"/>
              <a:ea typeface="Cambria"/>
              <a:cs typeface="Cambria"/>
              <a:sym typeface="Cambria"/>
            </a:endParaRPr>
          </a:p>
        </p:txBody>
      </p:sp>
      <p:sp>
        <p:nvSpPr>
          <p:cNvPr id="309" name="Google Shape;309;p40"/>
          <p:cNvSpPr txBox="1"/>
          <p:nvPr/>
        </p:nvSpPr>
        <p:spPr>
          <a:xfrm>
            <a:off x="1369300" y="2400650"/>
            <a:ext cx="4119300" cy="4626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Primary antithyroid drug therapy</a:t>
            </a:r>
            <a:endParaRPr sz="1200">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should be considered</a:t>
            </a:r>
            <a:endParaRPr sz="1200">
              <a:latin typeface="Cambria"/>
              <a:ea typeface="Cambria"/>
              <a:cs typeface="Cambria"/>
              <a:sym typeface="Cambria"/>
            </a:endParaRPr>
          </a:p>
        </p:txBody>
      </p:sp>
      <p:sp>
        <p:nvSpPr>
          <p:cNvPr id="310" name="Google Shape;310;p40"/>
          <p:cNvSpPr txBox="1"/>
          <p:nvPr/>
        </p:nvSpPr>
        <p:spPr>
          <a:xfrm>
            <a:off x="1369350" y="3915350"/>
            <a:ext cx="4119300" cy="5214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Monitor thyroid function every 4–6 wk</a:t>
            </a:r>
            <a:endParaRPr sz="1200">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until </a:t>
            </a:r>
            <a:r>
              <a:rPr lang="en" sz="1200" b="1">
                <a:solidFill>
                  <a:schemeClr val="dk1"/>
                </a:solidFill>
                <a:latin typeface="Cambria"/>
                <a:ea typeface="Cambria"/>
                <a:cs typeface="Cambria"/>
                <a:sym typeface="Cambria"/>
              </a:rPr>
              <a:t>euthyroid state</a:t>
            </a:r>
            <a:r>
              <a:rPr lang="en" sz="1200">
                <a:solidFill>
                  <a:schemeClr val="dk1"/>
                </a:solidFill>
                <a:latin typeface="Cambria"/>
                <a:ea typeface="Cambria"/>
                <a:cs typeface="Cambria"/>
                <a:sym typeface="Cambria"/>
              </a:rPr>
              <a:t> achieved</a:t>
            </a:r>
            <a:endParaRPr sz="1200">
              <a:latin typeface="Cambria"/>
              <a:ea typeface="Cambria"/>
              <a:cs typeface="Cambria"/>
              <a:sym typeface="Cambria"/>
            </a:endParaRPr>
          </a:p>
        </p:txBody>
      </p:sp>
      <p:sp>
        <p:nvSpPr>
          <p:cNvPr id="311" name="Google Shape;311;p40"/>
          <p:cNvSpPr txBox="1"/>
          <p:nvPr/>
        </p:nvSpPr>
        <p:spPr>
          <a:xfrm>
            <a:off x="1386350" y="3158000"/>
            <a:ext cx="4119300" cy="4626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Start methimazole, 5–30 mg/day,</a:t>
            </a:r>
            <a:endParaRPr sz="1200">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sz="1200">
                <a:solidFill>
                  <a:srgbClr val="FF0000"/>
                </a:solidFill>
                <a:latin typeface="Cambria"/>
                <a:ea typeface="Cambria"/>
                <a:cs typeface="Cambria"/>
                <a:sym typeface="Cambria"/>
              </a:rPr>
              <a:t>(PTU preferred in pregnant women)</a:t>
            </a:r>
            <a:endParaRPr sz="1200">
              <a:solidFill>
                <a:srgbClr val="FF0000"/>
              </a:solidFill>
              <a:latin typeface="Cambria"/>
              <a:ea typeface="Cambria"/>
              <a:cs typeface="Cambria"/>
              <a:sym typeface="Cambria"/>
            </a:endParaRPr>
          </a:p>
        </p:txBody>
      </p:sp>
      <p:sp>
        <p:nvSpPr>
          <p:cNvPr id="312" name="Google Shape;312;p40"/>
          <p:cNvSpPr txBox="1"/>
          <p:nvPr/>
        </p:nvSpPr>
        <p:spPr>
          <a:xfrm>
            <a:off x="1386350" y="4748900"/>
            <a:ext cx="4119300" cy="4626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a:t>
            </a:r>
            <a:r>
              <a:rPr lang="en" sz="1200" b="1">
                <a:solidFill>
                  <a:schemeClr val="dk1"/>
                </a:solidFill>
                <a:latin typeface="Cambria"/>
                <a:ea typeface="Cambria"/>
                <a:cs typeface="Cambria"/>
                <a:sym typeface="Cambria"/>
              </a:rPr>
              <a:t>Discontinue</a:t>
            </a:r>
            <a:r>
              <a:rPr lang="en" sz="1200">
                <a:solidFill>
                  <a:schemeClr val="dk1"/>
                </a:solidFill>
                <a:latin typeface="Cambria"/>
                <a:ea typeface="Cambria"/>
                <a:cs typeface="Cambria"/>
                <a:sym typeface="Cambria"/>
              </a:rPr>
              <a:t> drug therapy after 12–18 months</a:t>
            </a:r>
            <a:endParaRPr sz="1200">
              <a:latin typeface="Cambria"/>
              <a:ea typeface="Cambria"/>
              <a:cs typeface="Cambria"/>
              <a:sym typeface="Cambria"/>
            </a:endParaRPr>
          </a:p>
        </p:txBody>
      </p:sp>
      <p:sp>
        <p:nvSpPr>
          <p:cNvPr id="313" name="Google Shape;313;p40"/>
          <p:cNvSpPr txBox="1"/>
          <p:nvPr/>
        </p:nvSpPr>
        <p:spPr>
          <a:xfrm>
            <a:off x="4023625" y="6187400"/>
            <a:ext cx="2405700" cy="4161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Cambria"/>
                <a:ea typeface="Cambria"/>
                <a:cs typeface="Cambria"/>
                <a:sym typeface="Cambria"/>
              </a:rPr>
              <a:t>Remission</a:t>
            </a:r>
            <a:endParaRPr sz="1200">
              <a:latin typeface="Cambria"/>
              <a:ea typeface="Cambria"/>
              <a:cs typeface="Cambria"/>
              <a:sym typeface="Cambria"/>
            </a:endParaRPr>
          </a:p>
        </p:txBody>
      </p:sp>
      <p:sp>
        <p:nvSpPr>
          <p:cNvPr id="314" name="Google Shape;314;p40"/>
          <p:cNvSpPr txBox="1"/>
          <p:nvPr/>
        </p:nvSpPr>
        <p:spPr>
          <a:xfrm>
            <a:off x="434525" y="6187400"/>
            <a:ext cx="2405700" cy="4161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Cambria"/>
                <a:ea typeface="Cambria"/>
                <a:cs typeface="Cambria"/>
                <a:sym typeface="Cambria"/>
              </a:rPr>
              <a:t>  </a:t>
            </a:r>
            <a:r>
              <a:rPr lang="en" sz="1200" b="1">
                <a:solidFill>
                  <a:schemeClr val="dk1"/>
                </a:solidFill>
                <a:latin typeface="Cambria"/>
                <a:ea typeface="Cambria"/>
                <a:cs typeface="Cambria"/>
                <a:sym typeface="Cambria"/>
              </a:rPr>
              <a:t>Relapse</a:t>
            </a:r>
            <a:r>
              <a:rPr lang="en" sz="1200">
                <a:solidFill>
                  <a:schemeClr val="dk1"/>
                </a:solidFill>
                <a:latin typeface="Cambria"/>
                <a:ea typeface="Cambria"/>
                <a:cs typeface="Cambria"/>
                <a:sym typeface="Cambria"/>
              </a:rPr>
              <a:t> </a:t>
            </a:r>
            <a:endParaRPr sz="1200">
              <a:latin typeface="Cambria"/>
              <a:ea typeface="Cambria"/>
              <a:cs typeface="Cambria"/>
              <a:sym typeface="Cambria"/>
            </a:endParaRPr>
          </a:p>
        </p:txBody>
      </p:sp>
      <p:sp>
        <p:nvSpPr>
          <p:cNvPr id="315" name="Google Shape;315;p40"/>
          <p:cNvSpPr txBox="1"/>
          <p:nvPr/>
        </p:nvSpPr>
        <p:spPr>
          <a:xfrm>
            <a:off x="1257675" y="5430050"/>
            <a:ext cx="4442700" cy="4626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Cambria"/>
                <a:ea typeface="Cambria"/>
                <a:cs typeface="Cambria"/>
                <a:sym typeface="Cambria"/>
              </a:rPr>
              <a:t>Monitor </a:t>
            </a:r>
            <a:r>
              <a:rPr lang="en" sz="1200">
                <a:solidFill>
                  <a:schemeClr val="dk1"/>
                </a:solidFill>
                <a:latin typeface="Cambria"/>
                <a:ea typeface="Cambria"/>
                <a:cs typeface="Cambria"/>
                <a:sym typeface="Cambria"/>
              </a:rPr>
              <a:t>thyroid function every 2 months for 6 months,</a:t>
            </a:r>
            <a:endParaRPr sz="1200">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then less frequently</a:t>
            </a:r>
            <a:endParaRPr sz="1200">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a:t>
            </a:r>
            <a:endParaRPr sz="1200">
              <a:latin typeface="Cambria"/>
              <a:ea typeface="Cambria"/>
              <a:cs typeface="Cambria"/>
              <a:sym typeface="Cambria"/>
            </a:endParaRPr>
          </a:p>
        </p:txBody>
      </p:sp>
      <p:sp>
        <p:nvSpPr>
          <p:cNvPr id="316" name="Google Shape;316;p40"/>
          <p:cNvSpPr txBox="1"/>
          <p:nvPr/>
        </p:nvSpPr>
        <p:spPr>
          <a:xfrm>
            <a:off x="434575" y="6898250"/>
            <a:ext cx="2405700" cy="8808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Definitive radioiodine                  	</a:t>
            </a:r>
            <a:r>
              <a:rPr lang="en" sz="1200">
                <a:solidFill>
                  <a:srgbClr val="FF0000"/>
                </a:solidFill>
                <a:latin typeface="Cambria"/>
                <a:ea typeface="Cambria"/>
                <a:cs typeface="Cambria"/>
                <a:sym typeface="Cambria"/>
              </a:rPr>
              <a:t>(Second course of anti-thyroid</a:t>
            </a:r>
            <a:endParaRPr sz="1200">
              <a:solidFill>
                <a:srgbClr val="FF0000"/>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sz="1200">
                <a:solidFill>
                  <a:srgbClr val="FF0000"/>
                </a:solidFill>
                <a:latin typeface="Cambria"/>
                <a:ea typeface="Cambria"/>
                <a:cs typeface="Cambria"/>
                <a:sym typeface="Cambria"/>
              </a:rPr>
              <a:t>drug therapy in children)</a:t>
            </a:r>
            <a:endParaRPr sz="1200">
              <a:solidFill>
                <a:srgbClr val="FF0000"/>
              </a:solidFill>
              <a:latin typeface="Cambria"/>
              <a:ea typeface="Cambria"/>
              <a:cs typeface="Cambria"/>
              <a:sym typeface="Cambria"/>
            </a:endParaRPr>
          </a:p>
        </p:txBody>
      </p:sp>
      <p:sp>
        <p:nvSpPr>
          <p:cNvPr id="317" name="Google Shape;317;p40"/>
          <p:cNvSpPr txBox="1"/>
          <p:nvPr/>
        </p:nvSpPr>
        <p:spPr>
          <a:xfrm>
            <a:off x="4023725" y="6898250"/>
            <a:ext cx="2405700" cy="880800"/>
          </a:xfrm>
          <a:prstGeom prst="rect">
            <a:avLst/>
          </a:prstGeom>
          <a:noFill/>
          <a:ln w="9525" cap="flat" cmpd="sng">
            <a:solidFill>
              <a:srgbClr val="595959"/>
            </a:solidFill>
            <a:prstDash val="lg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Monitor thyroid function</a:t>
            </a:r>
            <a:endParaRPr sz="1200">
              <a:solidFill>
                <a:schemeClr val="dk1"/>
              </a:solidFill>
              <a:latin typeface="Cambria"/>
              <a:ea typeface="Cambria"/>
              <a:cs typeface="Cambria"/>
              <a:sym typeface="Cambria"/>
            </a:endParaRPr>
          </a:p>
          <a:p>
            <a:pPr marL="0" lvl="0" indent="0" algn="ctr"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   therapy in adults                         	every 12 mo indefinitely</a:t>
            </a:r>
            <a:endParaRPr sz="1200">
              <a:solidFill>
                <a:schemeClr val="dk1"/>
              </a:solidFill>
              <a:latin typeface="Cambria"/>
              <a:ea typeface="Cambria"/>
              <a:cs typeface="Cambria"/>
              <a:sym typeface="Cambria"/>
            </a:endParaRPr>
          </a:p>
        </p:txBody>
      </p:sp>
      <p:sp>
        <p:nvSpPr>
          <p:cNvPr id="318" name="Google Shape;318;p40"/>
          <p:cNvSpPr/>
          <p:nvPr/>
        </p:nvSpPr>
        <p:spPr>
          <a:xfrm>
            <a:off x="3289575" y="215172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3289575" y="290907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3289575" y="366642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3289575" y="449997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3289575" y="518112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5156825" y="593847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1567675" y="593847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1567625" y="664932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5156825" y="6649325"/>
            <a:ext cx="139500" cy="203100"/>
          </a:xfrm>
          <a:prstGeom prst="downArrow">
            <a:avLst>
              <a:gd name="adj1" fmla="val 48243"/>
              <a:gd name="adj2" fmla="val 53261"/>
            </a:avLst>
          </a:prstGeom>
          <a:solidFill>
            <a:srgbClr val="FB6B68"/>
          </a:solidFill>
          <a:ln w="9525" cap="flat" cmpd="sng">
            <a:solidFill>
              <a:srgbClr val="FB6B6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177150" y="7956475"/>
            <a:ext cx="3321300" cy="462600"/>
          </a:xfrm>
          <a:prstGeom prst="roundRect">
            <a:avLst>
              <a:gd name="adj" fmla="val 16667"/>
            </a:avLst>
          </a:prstGeom>
          <a:solidFill>
            <a:srgbClr val="FBE4D4"/>
          </a:solidFill>
          <a:ln w="9525"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txBox="1"/>
          <p:nvPr/>
        </p:nvSpPr>
        <p:spPr>
          <a:xfrm>
            <a:off x="261625" y="7940150"/>
            <a:ext cx="2751600" cy="26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latin typeface="Cambria"/>
                <a:ea typeface="Cambria"/>
                <a:cs typeface="Cambria"/>
                <a:sym typeface="Cambria"/>
              </a:rPr>
              <a:t>Thyroidectomy</a:t>
            </a:r>
            <a:endParaRPr sz="1800" b="1">
              <a:solidFill>
                <a:schemeClr val="dk1"/>
              </a:solidFill>
              <a:latin typeface="Cambria"/>
              <a:ea typeface="Cambria"/>
              <a:cs typeface="Cambria"/>
              <a:sym typeface="Cambr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1"/>
          <p:cNvSpPr/>
          <p:nvPr/>
        </p:nvSpPr>
        <p:spPr>
          <a:xfrm rot="2700000">
            <a:off x="1964557" y="627322"/>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334" name="Google Shape;334;p41"/>
          <p:cNvSpPr/>
          <p:nvPr/>
        </p:nvSpPr>
        <p:spPr>
          <a:xfrm rot="2700000">
            <a:off x="3182473" y="627322"/>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335" name="Google Shape;335;p41"/>
          <p:cNvSpPr/>
          <p:nvPr/>
        </p:nvSpPr>
        <p:spPr>
          <a:xfrm rot="2700000">
            <a:off x="4400369" y="627322"/>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336" name="Google Shape;336;p41"/>
          <p:cNvSpPr txBox="1"/>
          <p:nvPr/>
        </p:nvSpPr>
        <p:spPr>
          <a:xfrm>
            <a:off x="2050350" y="593350"/>
            <a:ext cx="2842500" cy="53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E06666"/>
                </a:solidFill>
                <a:latin typeface="Caveat Brush"/>
                <a:ea typeface="Caveat Brush"/>
                <a:cs typeface="Caveat Brush"/>
                <a:sym typeface="Caveat Brush"/>
              </a:rPr>
              <a:t>MCQs</a:t>
            </a:r>
            <a:endParaRPr sz="3300">
              <a:solidFill>
                <a:srgbClr val="E06666"/>
              </a:solidFill>
              <a:latin typeface="Caveat Brush"/>
              <a:ea typeface="Caveat Brush"/>
              <a:cs typeface="Caveat Brush"/>
              <a:sym typeface="Caveat Brush"/>
            </a:endParaRPr>
          </a:p>
        </p:txBody>
      </p:sp>
      <p:sp>
        <p:nvSpPr>
          <p:cNvPr id="337" name="Google Shape;337;p41"/>
          <p:cNvSpPr txBox="1"/>
          <p:nvPr/>
        </p:nvSpPr>
        <p:spPr>
          <a:xfrm rot="-597" flipH="1">
            <a:off x="2437796" y="8452169"/>
            <a:ext cx="1726800" cy="14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300">
              <a:solidFill>
                <a:srgbClr val="E06666"/>
              </a:solidFill>
              <a:latin typeface="Caveat Brush"/>
              <a:ea typeface="Caveat Brush"/>
              <a:cs typeface="Caveat Brush"/>
              <a:sym typeface="Caveat Brush"/>
            </a:endParaRPr>
          </a:p>
        </p:txBody>
      </p:sp>
      <p:sp>
        <p:nvSpPr>
          <p:cNvPr id="338" name="Google Shape;338;p41"/>
          <p:cNvSpPr txBox="1"/>
          <p:nvPr/>
        </p:nvSpPr>
        <p:spPr>
          <a:xfrm>
            <a:off x="643725" y="1325350"/>
            <a:ext cx="5486400" cy="84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E06666"/>
                </a:solidFill>
                <a:latin typeface="Cambria"/>
                <a:ea typeface="Cambria"/>
                <a:cs typeface="Cambria"/>
                <a:sym typeface="Cambria"/>
              </a:rPr>
              <a:t>1- a 50 year old woman presented to the clinic complaining of weight loss, heat intolerance and excessive sweating. On examination she had an obvious goiter and bulging of her eyes.the doctor prescribed for her propylthiouracil. What is this drug’s mechanism of action? </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inhibit peroxidase enzyme.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Blocks conversion of T4 to T3 in peripheral tissues.</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Destroy the parenchymal  cells of the thyroid.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Both A&amp;B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2-which of the following is the drug of choice in treating a pregnant woman with hyperthyroidism?</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methimazole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Carbimazole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Propylthiouracil</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Radioactive iodine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3- which of the following side effects is rare but exclusive to propylthiouracil?</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abnormal sense of taste and smell</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Urticaria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Agranulocytosis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Immunoallergic hepatitis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4- a patient with hyperthyroidism developed vasculitis. Tests were done and her serum was positive for anti neutrophil cytoplasmic antibodies.which of the following drugs was she most likely on ? </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propylthiouracil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Methimazole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Carbimazole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Potassium iodide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5- a patient was scheduled for partial thyroidectomy , which of the following drugs is used prior to the surgery to reduce the vascularity and size of the gland ? </a:t>
            </a:r>
            <a:endParaRPr sz="1200">
              <a:solidFill>
                <a:srgbClr val="E06666"/>
              </a:solidFill>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a) Potassium iodide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B) propylthiouracil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c) methimazole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d) radioactive iodine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6- a patient with hyperthyroidism developed hypersalivation and oral ulcers. Which drug was the patient most likely on ? </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Methimazole.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Carbimazole.</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Potassium iodide.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Propranolol. </a:t>
            </a:r>
            <a:endParaRPr sz="1200">
              <a:latin typeface="Cambria"/>
              <a:ea typeface="Cambria"/>
              <a:cs typeface="Cambria"/>
              <a:sym typeface="Cambria"/>
            </a:endParaRPr>
          </a:p>
        </p:txBody>
      </p:sp>
      <p:sp>
        <p:nvSpPr>
          <p:cNvPr id="339" name="Google Shape;339;p41"/>
          <p:cNvSpPr txBox="1"/>
          <p:nvPr/>
        </p:nvSpPr>
        <p:spPr>
          <a:xfrm>
            <a:off x="2181225" y="1514475"/>
            <a:ext cx="2743200" cy="3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2"/>
          <p:cNvSpPr txBox="1"/>
          <p:nvPr/>
        </p:nvSpPr>
        <p:spPr>
          <a:xfrm>
            <a:off x="257100" y="152400"/>
            <a:ext cx="6496200" cy="975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E06666"/>
                </a:solidFill>
                <a:latin typeface="Cambria"/>
                <a:ea typeface="Cambria"/>
                <a:cs typeface="Cambria"/>
                <a:sym typeface="Cambria"/>
              </a:rPr>
              <a:t>7- an asthmatic patient with hyperthyroidism is suffering from tachycardia, tremors, and palpitation. All of the following can be used to relieve his symptoms except: </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Atenolol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Metolol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Propranolol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bisoprolol</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8- which of the following side effects is most likely to develop in a patient with Graves’ disease after prolonged treatment with methimazole? </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Immunoallergic hepatitis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Agranulocytosis.</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ANCA-positive vasculitis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Hypersalivation.  </a:t>
            </a:r>
            <a:endParaRPr sz="1200">
              <a:latin typeface="Cambria"/>
              <a:ea typeface="Cambria"/>
              <a:cs typeface="Cambria"/>
              <a:sym typeface="Cambria"/>
            </a:endParaRPr>
          </a:p>
          <a:p>
            <a:pPr marL="45720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9- what is the treatment of choice in multinodular goiter? </a:t>
            </a:r>
            <a:endParaRPr sz="1200">
              <a:solidFill>
                <a:srgbClr val="E06666"/>
              </a:solidFill>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Radioactive iodine.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Propylthiouracil</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Sub-total thyroidectomy.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lphaLcParenR"/>
            </a:pPr>
            <a:r>
              <a:rPr lang="en" sz="1200">
                <a:latin typeface="Cambria"/>
                <a:ea typeface="Cambria"/>
                <a:cs typeface="Cambria"/>
                <a:sym typeface="Cambria"/>
              </a:rPr>
              <a:t>Methimazole.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ctr" rtl="0">
              <a:spcBef>
                <a:spcPts val="0"/>
              </a:spcBef>
              <a:spcAft>
                <a:spcPts val="0"/>
              </a:spcAft>
              <a:buNone/>
            </a:pPr>
            <a:r>
              <a:rPr lang="en" sz="3300">
                <a:solidFill>
                  <a:srgbClr val="E06666"/>
                </a:solidFill>
                <a:latin typeface="Caveat Brush"/>
                <a:ea typeface="Caveat Brush"/>
                <a:cs typeface="Caveat Brush"/>
                <a:sym typeface="Caveat Brush"/>
              </a:rPr>
              <a:t>SAQ</a:t>
            </a:r>
            <a:endParaRPr sz="3300">
              <a:solidFill>
                <a:srgbClr val="E06666"/>
              </a:solidFill>
              <a:latin typeface="Caveat Brush"/>
              <a:ea typeface="Caveat Brush"/>
              <a:cs typeface="Caveat Brush"/>
              <a:sym typeface="Caveat Brush"/>
            </a:endParaRPr>
          </a:p>
          <a:p>
            <a:pPr marL="0" lvl="0" indent="0" algn="l" rtl="0">
              <a:spcBef>
                <a:spcPts val="0"/>
              </a:spcBef>
              <a:spcAft>
                <a:spcPts val="0"/>
              </a:spcAft>
              <a:buNone/>
            </a:pPr>
            <a:endParaRPr sz="1200">
              <a:solidFill>
                <a:srgbClr val="E06666"/>
              </a:solidFill>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A patient with hyperthyroidism developed a sudden acute exacerbation of all of the symptoms of thyrotoxicosis , the doctor said that it is a case of “ thyroid storm” and is life threatening if not managed properly. What is the line of treatment in this case? </a:t>
            </a:r>
            <a:endParaRPr sz="1200">
              <a:solidFill>
                <a:srgbClr val="E06666"/>
              </a:solidFill>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1-correct electrolytes abnormalities, and control hyperthermia with ice packs.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2- administration of </a:t>
            </a:r>
            <a:r>
              <a:rPr lang="en" sz="1200" b="1">
                <a:latin typeface="Cambria"/>
                <a:ea typeface="Cambria"/>
                <a:cs typeface="Cambria"/>
                <a:sym typeface="Cambria"/>
              </a:rPr>
              <a:t>anti-adrenergic</a:t>
            </a:r>
            <a:r>
              <a:rPr lang="en" sz="1200">
                <a:latin typeface="Cambria"/>
                <a:ea typeface="Cambria"/>
                <a:cs typeface="Cambria"/>
                <a:sym typeface="Cambria"/>
              </a:rPr>
              <a:t> drugs.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3-  High dose of </a:t>
            </a:r>
            <a:r>
              <a:rPr lang="en" sz="1200" b="1">
                <a:latin typeface="Cambria"/>
                <a:ea typeface="Cambria"/>
                <a:cs typeface="Cambria"/>
                <a:sym typeface="Cambria"/>
              </a:rPr>
              <a:t>propylthiouracil</a:t>
            </a:r>
            <a:r>
              <a:rPr lang="en" sz="1200">
                <a:latin typeface="Cambria"/>
                <a:ea typeface="Cambria"/>
                <a:cs typeface="Cambria"/>
                <a:sym typeface="Cambria"/>
              </a:rPr>
              <a:t> intravenously.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4- administer </a:t>
            </a:r>
            <a:r>
              <a:rPr lang="en" sz="1200" b="1">
                <a:latin typeface="Cambria"/>
                <a:ea typeface="Cambria"/>
                <a:cs typeface="Cambria"/>
                <a:sym typeface="Cambria"/>
              </a:rPr>
              <a:t>iodine</a:t>
            </a:r>
            <a:r>
              <a:rPr lang="en" sz="1200">
                <a:latin typeface="Cambria"/>
                <a:ea typeface="Cambria"/>
                <a:cs typeface="Cambria"/>
                <a:sym typeface="Cambria"/>
              </a:rPr>
              <a:t> compounds orally.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5- </a:t>
            </a:r>
            <a:r>
              <a:rPr lang="en" sz="1200" b="1">
                <a:latin typeface="Cambria"/>
                <a:ea typeface="Cambria"/>
                <a:cs typeface="Cambria"/>
                <a:sym typeface="Cambria"/>
              </a:rPr>
              <a:t>Hydrocortisone</a:t>
            </a:r>
            <a:r>
              <a:rPr lang="en" sz="1200">
                <a:latin typeface="Cambria"/>
                <a:ea typeface="Cambria"/>
                <a:cs typeface="Cambria"/>
                <a:sym typeface="Cambria"/>
              </a:rPr>
              <a:t> to prevent shock.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a:solidFill>
                  <a:srgbClr val="E06666"/>
                </a:solidFill>
                <a:latin typeface="Cambria"/>
                <a:ea typeface="Cambria"/>
                <a:cs typeface="Cambria"/>
                <a:sym typeface="Cambria"/>
              </a:rPr>
              <a:t>Mention 3 side effects of the antithyroid drug propylthiouracil. </a:t>
            </a:r>
            <a:endParaRPr sz="1200">
              <a:solidFill>
                <a:srgbClr val="E06666"/>
              </a:solidFill>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1- polyarthritis.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2- immunoallergic hepatitis.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3- ANCA- positive vasculitis. </a:t>
            </a: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endParaRPr sz="1200">
              <a:latin typeface="Cambria"/>
              <a:ea typeface="Cambria"/>
              <a:cs typeface="Cambria"/>
              <a:sym typeface="Cambria"/>
            </a:endParaRPr>
          </a:p>
          <a:p>
            <a:pPr marL="0" lvl="0" indent="0" algn="r" rtl="0">
              <a:spcBef>
                <a:spcPts val="0"/>
              </a:spcBef>
              <a:spcAft>
                <a:spcPts val="0"/>
              </a:spcAft>
              <a:buNone/>
            </a:pPr>
            <a:r>
              <a:rPr lang="en" sz="1200">
                <a:solidFill>
                  <a:srgbClr val="D9D9D9"/>
                </a:solidFill>
                <a:latin typeface="Cambria"/>
                <a:ea typeface="Cambria"/>
                <a:cs typeface="Cambria"/>
                <a:sym typeface="Cambria"/>
              </a:rPr>
              <a:t>MCQ answers: </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D</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C</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D</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A</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A</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C</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C</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B</a:t>
            </a:r>
            <a:endParaRPr sz="1200">
              <a:solidFill>
                <a:srgbClr val="D9D9D9"/>
              </a:solidFill>
              <a:latin typeface="Cambria"/>
              <a:ea typeface="Cambria"/>
              <a:cs typeface="Cambria"/>
              <a:sym typeface="Cambria"/>
            </a:endParaRPr>
          </a:p>
          <a:p>
            <a:pPr marL="457200" lvl="0" indent="-304800" algn="r" rtl="0">
              <a:spcBef>
                <a:spcPts val="0"/>
              </a:spcBef>
              <a:spcAft>
                <a:spcPts val="0"/>
              </a:spcAft>
              <a:buClr>
                <a:srgbClr val="D9D9D9"/>
              </a:buClr>
              <a:buSzPts val="1200"/>
              <a:buFont typeface="Cambria"/>
              <a:buAutoNum type="arabicParenR"/>
            </a:pPr>
            <a:r>
              <a:rPr lang="en" sz="1200">
                <a:solidFill>
                  <a:srgbClr val="D9D9D9"/>
                </a:solidFill>
                <a:latin typeface="Cambria"/>
                <a:ea typeface="Cambria"/>
                <a:cs typeface="Cambria"/>
                <a:sym typeface="Cambria"/>
              </a:rPr>
              <a:t>C</a:t>
            </a:r>
            <a:endParaRPr sz="1200">
              <a:solidFill>
                <a:srgbClr val="D9D9D9"/>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3"/>
          <p:cNvSpPr/>
          <p:nvPr/>
        </p:nvSpPr>
        <p:spPr>
          <a:xfrm>
            <a:off x="0" y="7658100"/>
            <a:ext cx="2266500" cy="492000"/>
          </a:xfrm>
          <a:prstGeom prst="homePlate">
            <a:avLst>
              <a:gd name="adj" fmla="val 50000"/>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Cambria"/>
              <a:buNone/>
            </a:pPr>
            <a:r>
              <a:rPr lang="en" sz="1800" i="0" u="none" strike="noStrike" cap="none">
                <a:solidFill>
                  <a:srgbClr val="000000"/>
                </a:solidFill>
                <a:latin typeface="Cambria"/>
                <a:ea typeface="Cambria"/>
                <a:cs typeface="Cambria"/>
                <a:sym typeface="Cambria"/>
              </a:rPr>
              <a:t>References:</a:t>
            </a:r>
            <a:endParaRPr sz="1800" b="1" i="0" u="none" strike="noStrike" cap="none">
              <a:solidFill>
                <a:srgbClr val="000000"/>
              </a:solidFill>
              <a:latin typeface="Cambria"/>
              <a:ea typeface="Cambria"/>
              <a:cs typeface="Cambria"/>
              <a:sym typeface="Cambria"/>
            </a:endParaRPr>
          </a:p>
        </p:txBody>
      </p:sp>
      <p:sp>
        <p:nvSpPr>
          <p:cNvPr id="350" name="Google Shape;350;p43"/>
          <p:cNvSpPr txBox="1"/>
          <p:nvPr/>
        </p:nvSpPr>
        <p:spPr>
          <a:xfrm>
            <a:off x="95618" y="8266331"/>
            <a:ext cx="2975100" cy="369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Noto Sans Symbols"/>
              <a:buChar char="✓"/>
            </a:pPr>
            <a:r>
              <a:rPr lang="en" sz="1800" i="0" u="none" strike="noStrike" cap="none">
                <a:solidFill>
                  <a:srgbClr val="000000"/>
                </a:solidFill>
                <a:latin typeface="Cambria"/>
                <a:ea typeface="Cambria"/>
                <a:cs typeface="Cambria"/>
                <a:sym typeface="Cambria"/>
              </a:rPr>
              <a:t>Doctors’ slides</a:t>
            </a:r>
            <a:r>
              <a:rPr lang="en" sz="1400" i="0" u="none" strike="noStrike" cap="none">
                <a:solidFill>
                  <a:srgbClr val="000000"/>
                </a:solidFill>
                <a:latin typeface="Cambria"/>
                <a:ea typeface="Cambria"/>
                <a:cs typeface="Cambria"/>
                <a:sym typeface="Cambria"/>
              </a:rPr>
              <a:t> and notes </a:t>
            </a:r>
            <a:endParaRPr sz="1400" i="0" u="none" strike="noStrike" cap="none">
              <a:solidFill>
                <a:srgbClr val="000000"/>
              </a:solidFill>
              <a:latin typeface="Cambria"/>
              <a:ea typeface="Cambria"/>
              <a:cs typeface="Cambria"/>
              <a:sym typeface="Cambria"/>
            </a:endParaRPr>
          </a:p>
        </p:txBody>
      </p:sp>
      <p:pic>
        <p:nvPicPr>
          <p:cNvPr id="351" name="Google Shape;351;p43"/>
          <p:cNvPicPr preferRelativeResize="0"/>
          <p:nvPr/>
        </p:nvPicPr>
        <p:blipFill>
          <a:blip r:embed="rId3">
            <a:alphaModFix/>
          </a:blip>
          <a:stretch>
            <a:fillRect/>
          </a:stretch>
        </p:blipFill>
        <p:spPr>
          <a:xfrm>
            <a:off x="152400" y="9144000"/>
            <a:ext cx="590550" cy="590550"/>
          </a:xfrm>
          <a:prstGeom prst="rect">
            <a:avLst/>
          </a:prstGeom>
          <a:noFill/>
          <a:ln>
            <a:noFill/>
          </a:ln>
        </p:spPr>
      </p:pic>
      <p:sp>
        <p:nvSpPr>
          <p:cNvPr id="352" name="Google Shape;352;p43"/>
          <p:cNvSpPr txBox="1"/>
          <p:nvPr/>
        </p:nvSpPr>
        <p:spPr>
          <a:xfrm>
            <a:off x="742950" y="9251150"/>
            <a:ext cx="1644900" cy="387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latin typeface="Calibri"/>
                <a:ea typeface="Calibri"/>
                <a:cs typeface="Calibri"/>
                <a:sym typeface="Calibri"/>
              </a:rPr>
              <a:t>@Pharma4370</a:t>
            </a:r>
            <a:endParaRPr sz="1800">
              <a:latin typeface="Calibri"/>
              <a:ea typeface="Calibri"/>
              <a:cs typeface="Calibri"/>
              <a:sym typeface="Calibri"/>
            </a:endParaRPr>
          </a:p>
        </p:txBody>
      </p:sp>
      <p:pic>
        <p:nvPicPr>
          <p:cNvPr id="353" name="Google Shape;353;p43"/>
          <p:cNvPicPr preferRelativeResize="0"/>
          <p:nvPr/>
        </p:nvPicPr>
        <p:blipFill>
          <a:blip r:embed="rId4">
            <a:alphaModFix/>
          </a:blip>
          <a:stretch>
            <a:fillRect/>
          </a:stretch>
        </p:blipFill>
        <p:spPr>
          <a:xfrm>
            <a:off x="2971800" y="9144000"/>
            <a:ext cx="590550" cy="590550"/>
          </a:xfrm>
          <a:prstGeom prst="rect">
            <a:avLst/>
          </a:prstGeom>
          <a:noFill/>
          <a:ln>
            <a:noFill/>
          </a:ln>
        </p:spPr>
      </p:pic>
      <p:sp>
        <p:nvSpPr>
          <p:cNvPr id="354" name="Google Shape;354;p43"/>
          <p:cNvSpPr txBox="1"/>
          <p:nvPr/>
        </p:nvSpPr>
        <p:spPr>
          <a:xfrm>
            <a:off x="3582600" y="9209150"/>
            <a:ext cx="2361000" cy="471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a:latin typeface="Calibri"/>
                <a:ea typeface="Calibri"/>
                <a:cs typeface="Calibri"/>
                <a:sym typeface="Calibri"/>
              </a:rPr>
              <a:t>Pharm437@gmail.com</a:t>
            </a:r>
            <a:endParaRPr sz="1800">
              <a:latin typeface="Calibri"/>
              <a:ea typeface="Calibri"/>
              <a:cs typeface="Calibri"/>
              <a:sym typeface="Calibri"/>
            </a:endParaRPr>
          </a:p>
        </p:txBody>
      </p:sp>
      <p:sp>
        <p:nvSpPr>
          <p:cNvPr id="355" name="Google Shape;355;p43"/>
          <p:cNvSpPr/>
          <p:nvPr/>
        </p:nvSpPr>
        <p:spPr>
          <a:xfrm>
            <a:off x="1138500" y="0"/>
            <a:ext cx="5719500" cy="80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3"/>
          <p:cNvSpPr/>
          <p:nvPr/>
        </p:nvSpPr>
        <p:spPr>
          <a:xfrm>
            <a:off x="1787650" y="2689325"/>
            <a:ext cx="3339000" cy="4852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3"/>
          <p:cNvSpPr txBox="1"/>
          <p:nvPr/>
        </p:nvSpPr>
        <p:spPr>
          <a:xfrm>
            <a:off x="2379553" y="2836591"/>
            <a:ext cx="2155200" cy="76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E06666"/>
                </a:solidFill>
                <a:latin typeface="Caveat Brush"/>
                <a:ea typeface="Caveat Brush"/>
                <a:cs typeface="Caveat Brush"/>
                <a:sym typeface="Caveat Brush"/>
              </a:rPr>
              <a:t>Team Leaders:</a:t>
            </a:r>
            <a:endParaRPr sz="2400">
              <a:solidFill>
                <a:srgbClr val="E06666"/>
              </a:solidFill>
              <a:latin typeface="Caveat Brush"/>
              <a:ea typeface="Caveat Brush"/>
              <a:cs typeface="Caveat Brush"/>
              <a:sym typeface="Caveat Brush"/>
            </a:endParaRPr>
          </a:p>
        </p:txBody>
      </p:sp>
      <p:sp>
        <p:nvSpPr>
          <p:cNvPr id="358" name="Google Shape;358;p43"/>
          <p:cNvSpPr txBox="1"/>
          <p:nvPr/>
        </p:nvSpPr>
        <p:spPr>
          <a:xfrm>
            <a:off x="1787650" y="4031750"/>
            <a:ext cx="3172500" cy="76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400">
                <a:solidFill>
                  <a:srgbClr val="FB6B68"/>
                </a:solidFill>
                <a:latin typeface="Caveat Brush"/>
                <a:ea typeface="Caveat Brush"/>
                <a:cs typeface="Caveat Brush"/>
                <a:sym typeface="Caveat Brush"/>
              </a:rPr>
              <a:t>Thanks for those who worked on the lectures :</a:t>
            </a:r>
            <a:endParaRPr sz="2400">
              <a:solidFill>
                <a:srgbClr val="E06666"/>
              </a:solidFill>
              <a:latin typeface="Caveat Brush"/>
              <a:ea typeface="Caveat Brush"/>
              <a:cs typeface="Caveat Brush"/>
              <a:sym typeface="Caveat Brush"/>
            </a:endParaRPr>
          </a:p>
        </p:txBody>
      </p:sp>
      <p:sp>
        <p:nvSpPr>
          <p:cNvPr id="359" name="Google Shape;359;p43"/>
          <p:cNvSpPr txBox="1"/>
          <p:nvPr/>
        </p:nvSpPr>
        <p:spPr>
          <a:xfrm>
            <a:off x="1954150" y="3394825"/>
            <a:ext cx="1839300" cy="76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latin typeface="PT Sans Narrow"/>
                <a:ea typeface="PT Sans Narrow"/>
                <a:cs typeface="PT Sans Narrow"/>
                <a:sym typeface="PT Sans Narrow"/>
              </a:rPr>
              <a:t>  Majed Aljohani</a:t>
            </a:r>
            <a:endParaRPr sz="1800">
              <a:latin typeface="Comic Sans MS"/>
              <a:ea typeface="Comic Sans MS"/>
              <a:cs typeface="Comic Sans MS"/>
              <a:sym typeface="Comic Sans MS"/>
            </a:endParaRPr>
          </a:p>
        </p:txBody>
      </p:sp>
      <p:sp>
        <p:nvSpPr>
          <p:cNvPr id="360" name="Google Shape;360;p43"/>
          <p:cNvSpPr txBox="1"/>
          <p:nvPr/>
        </p:nvSpPr>
        <p:spPr>
          <a:xfrm>
            <a:off x="3485946" y="3394837"/>
            <a:ext cx="1474200" cy="768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PT Sans Narrow"/>
                <a:ea typeface="PT Sans Narrow"/>
                <a:cs typeface="PT Sans Narrow"/>
                <a:sym typeface="PT Sans Narrow"/>
              </a:rPr>
              <a:t>Layan AlMana</a:t>
            </a:r>
            <a:endParaRPr sz="1800">
              <a:latin typeface="PT Sans Narrow"/>
              <a:ea typeface="PT Sans Narrow"/>
              <a:cs typeface="PT Sans Narrow"/>
              <a:sym typeface="PT Sans Narrow"/>
            </a:endParaRPr>
          </a:p>
        </p:txBody>
      </p:sp>
      <p:sp>
        <p:nvSpPr>
          <p:cNvPr id="361" name="Google Shape;361;p43"/>
          <p:cNvSpPr/>
          <p:nvPr/>
        </p:nvSpPr>
        <p:spPr>
          <a:xfrm>
            <a:off x="1138500" y="0"/>
            <a:ext cx="5719500" cy="80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3"/>
          <p:cNvSpPr/>
          <p:nvPr/>
        </p:nvSpPr>
        <p:spPr>
          <a:xfrm>
            <a:off x="1354600" y="353800"/>
            <a:ext cx="4205100" cy="930900"/>
          </a:xfrm>
          <a:prstGeom prst="roundRect">
            <a:avLst>
              <a:gd name="adj" fmla="val 16667"/>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3" name="Google Shape;363;p43"/>
          <p:cNvPicPr preferRelativeResize="0"/>
          <p:nvPr/>
        </p:nvPicPr>
        <p:blipFill>
          <a:blip r:embed="rId5">
            <a:alphaModFix/>
          </a:blip>
          <a:stretch>
            <a:fillRect/>
          </a:stretch>
        </p:blipFill>
        <p:spPr>
          <a:xfrm>
            <a:off x="2474187" y="588207"/>
            <a:ext cx="3785684" cy="1728643"/>
          </a:xfrm>
          <a:prstGeom prst="rect">
            <a:avLst/>
          </a:prstGeom>
          <a:noFill/>
          <a:ln>
            <a:noFill/>
          </a:ln>
        </p:spPr>
      </p:pic>
      <p:sp>
        <p:nvSpPr>
          <p:cNvPr id="364" name="Google Shape;364;p43"/>
          <p:cNvSpPr/>
          <p:nvPr/>
        </p:nvSpPr>
        <p:spPr>
          <a:xfrm>
            <a:off x="2118612" y="749922"/>
            <a:ext cx="4739400" cy="1405200"/>
          </a:xfrm>
          <a:prstGeom prst="rect">
            <a:avLst/>
          </a:prstGeom>
          <a:noFill/>
          <a:ln w="19050" cap="flat" cmpd="sng">
            <a:solidFill>
              <a:srgbClr val="595959"/>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3"/>
          <p:cNvSpPr txBox="1"/>
          <p:nvPr/>
        </p:nvSpPr>
        <p:spPr>
          <a:xfrm>
            <a:off x="2569450" y="4708163"/>
            <a:ext cx="2557200" cy="23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PT Sans Narrow"/>
                <a:ea typeface="PT Sans Narrow"/>
                <a:cs typeface="PT Sans Narrow"/>
                <a:sym typeface="PT Sans Narrow"/>
              </a:rPr>
              <a:t>Noura AlOthaim</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Khulood AlWehaibi</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Rinad Alghoraiby</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Ghada AlQarni</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Dana AlKadi</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Dana AlRasheed</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Sara AlSultan</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Alanoud AlMufarrej</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Ghada AlMuhanna</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Munira AlHadlg</a:t>
            </a:r>
            <a:endParaRPr sz="1600">
              <a:latin typeface="PT Sans Narrow"/>
              <a:ea typeface="PT Sans Narrow"/>
              <a:cs typeface="PT Sans Narrow"/>
              <a:sym typeface="PT Sans Narrow"/>
            </a:endParaRPr>
          </a:p>
          <a:p>
            <a:pPr marL="0" lvl="0" indent="0" algn="l" rtl="0">
              <a:spcBef>
                <a:spcPts val="0"/>
              </a:spcBef>
              <a:spcAft>
                <a:spcPts val="0"/>
              </a:spcAft>
              <a:buNone/>
            </a:pPr>
            <a:r>
              <a:rPr lang="en" sz="1600">
                <a:latin typeface="PT Sans Narrow"/>
                <a:ea typeface="PT Sans Narrow"/>
                <a:cs typeface="PT Sans Narrow"/>
                <a:sym typeface="PT Sans Narrow"/>
              </a:rPr>
              <a:t>Sultan Alnasser</a:t>
            </a:r>
            <a:endParaRPr sz="1600">
              <a:latin typeface="PT Sans Narrow"/>
              <a:ea typeface="PT Sans Narrow"/>
              <a:cs typeface="PT Sans Narrow"/>
              <a:sym typeface="PT Sans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31"/>
          <p:cNvPicPr preferRelativeResize="0"/>
          <p:nvPr/>
        </p:nvPicPr>
        <p:blipFill rotWithShape="1">
          <a:blip r:embed="rId3">
            <a:alphaModFix/>
          </a:blip>
          <a:srcRect t="6437"/>
          <a:stretch/>
        </p:blipFill>
        <p:spPr>
          <a:xfrm>
            <a:off x="591725" y="651800"/>
            <a:ext cx="5670424" cy="5825423"/>
          </a:xfrm>
          <a:prstGeom prst="rect">
            <a:avLst/>
          </a:prstGeom>
          <a:noFill/>
          <a:ln>
            <a:noFill/>
          </a:ln>
        </p:spPr>
      </p:pic>
      <p:sp>
        <p:nvSpPr>
          <p:cNvPr id="137" name="Google Shape;137;p31"/>
          <p:cNvSpPr/>
          <p:nvPr/>
        </p:nvSpPr>
        <p:spPr>
          <a:xfrm rot="2700000">
            <a:off x="1980457" y="277047"/>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38" name="Google Shape;138;p31"/>
          <p:cNvSpPr/>
          <p:nvPr/>
        </p:nvSpPr>
        <p:spPr>
          <a:xfrm rot="2700000">
            <a:off x="3198373" y="277047"/>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39" name="Google Shape;139;p31"/>
          <p:cNvSpPr/>
          <p:nvPr/>
        </p:nvSpPr>
        <p:spPr>
          <a:xfrm rot="2700000">
            <a:off x="4416269" y="277047"/>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40" name="Google Shape;140;p31"/>
          <p:cNvSpPr txBox="1"/>
          <p:nvPr/>
        </p:nvSpPr>
        <p:spPr>
          <a:xfrm>
            <a:off x="2066250" y="228825"/>
            <a:ext cx="2842500" cy="67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E06666"/>
                </a:solidFill>
                <a:latin typeface="Caveat Brush"/>
                <a:ea typeface="Caveat Brush"/>
                <a:cs typeface="Caveat Brush"/>
                <a:sym typeface="Caveat Brush"/>
              </a:rPr>
              <a:t>Mind Map</a:t>
            </a:r>
            <a:endParaRPr sz="3300">
              <a:solidFill>
                <a:srgbClr val="E06666"/>
              </a:solidFill>
              <a:latin typeface="Caveat Brush"/>
              <a:ea typeface="Caveat Brush"/>
              <a:cs typeface="Caveat Brush"/>
              <a:sym typeface="Caveat Brush"/>
            </a:endParaRPr>
          </a:p>
        </p:txBody>
      </p:sp>
      <p:sp>
        <p:nvSpPr>
          <p:cNvPr id="141" name="Google Shape;141;p31"/>
          <p:cNvSpPr/>
          <p:nvPr/>
        </p:nvSpPr>
        <p:spPr>
          <a:xfrm rot="2700000">
            <a:off x="1888357" y="6189922"/>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42" name="Google Shape;142;p31"/>
          <p:cNvSpPr/>
          <p:nvPr/>
        </p:nvSpPr>
        <p:spPr>
          <a:xfrm rot="2700000">
            <a:off x="3106273" y="6189922"/>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43" name="Google Shape;143;p31"/>
          <p:cNvSpPr/>
          <p:nvPr/>
        </p:nvSpPr>
        <p:spPr>
          <a:xfrm rot="2700000">
            <a:off x="4324169" y="6189922"/>
            <a:ext cx="578272" cy="578272"/>
          </a:xfrm>
          <a:prstGeom prst="rect">
            <a:avLst/>
          </a:prstGeom>
          <a:solidFill>
            <a:srgbClr val="FFF2CC"/>
          </a:solidFill>
          <a:ln>
            <a:noFill/>
          </a:ln>
        </p:spPr>
        <p:txBody>
          <a:bodyPr spcFirstLastPara="1" wrap="square" lIns="76175" tIns="76175" rIns="76175" bIns="76175" anchor="ctr" anchorCtr="0">
            <a:noAutofit/>
          </a:bodyPr>
          <a:lstStyle/>
          <a:p>
            <a:pPr marL="0" lvl="0" indent="0" algn="l" rtl="0">
              <a:spcBef>
                <a:spcPts val="0"/>
              </a:spcBef>
              <a:spcAft>
                <a:spcPts val="0"/>
              </a:spcAft>
              <a:buNone/>
            </a:pPr>
            <a:endParaRPr/>
          </a:p>
        </p:txBody>
      </p:sp>
      <p:sp>
        <p:nvSpPr>
          <p:cNvPr id="144" name="Google Shape;144;p31"/>
          <p:cNvSpPr txBox="1"/>
          <p:nvPr/>
        </p:nvSpPr>
        <p:spPr>
          <a:xfrm>
            <a:off x="1974150" y="6141700"/>
            <a:ext cx="2842500" cy="67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rgbClr val="E06666"/>
                </a:solidFill>
                <a:latin typeface="Caveat Brush"/>
                <a:ea typeface="Caveat Brush"/>
                <a:cs typeface="Caveat Brush"/>
                <a:sym typeface="Caveat Brush"/>
              </a:rPr>
              <a:t>Introduction</a:t>
            </a:r>
            <a:endParaRPr sz="3300">
              <a:solidFill>
                <a:srgbClr val="E06666"/>
              </a:solidFill>
              <a:latin typeface="Caveat Brush"/>
              <a:ea typeface="Caveat Brush"/>
              <a:cs typeface="Caveat Brush"/>
              <a:sym typeface="Caveat Brush"/>
            </a:endParaRPr>
          </a:p>
        </p:txBody>
      </p:sp>
      <p:sp>
        <p:nvSpPr>
          <p:cNvPr id="145" name="Google Shape;145;p31"/>
          <p:cNvSpPr txBox="1"/>
          <p:nvPr/>
        </p:nvSpPr>
        <p:spPr>
          <a:xfrm>
            <a:off x="221100" y="6926100"/>
            <a:ext cx="2622000" cy="6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mbria"/>
                <a:ea typeface="Cambria"/>
                <a:cs typeface="Cambria"/>
                <a:sym typeface="Cambria"/>
              </a:rPr>
              <a:t>Thyroid function</a:t>
            </a:r>
            <a:endParaRPr sz="2200" b="1">
              <a:latin typeface="Cambria"/>
              <a:ea typeface="Cambria"/>
              <a:cs typeface="Cambria"/>
              <a:sym typeface="Cambria"/>
            </a:endParaRPr>
          </a:p>
        </p:txBody>
      </p:sp>
      <p:cxnSp>
        <p:nvCxnSpPr>
          <p:cNvPr id="146" name="Google Shape;146;p31"/>
          <p:cNvCxnSpPr/>
          <p:nvPr/>
        </p:nvCxnSpPr>
        <p:spPr>
          <a:xfrm>
            <a:off x="221100" y="7435975"/>
            <a:ext cx="3111600" cy="3600"/>
          </a:xfrm>
          <a:prstGeom prst="straightConnector1">
            <a:avLst/>
          </a:prstGeom>
          <a:noFill/>
          <a:ln w="19050" cap="flat" cmpd="sng">
            <a:solidFill>
              <a:schemeClr val="accent5"/>
            </a:solidFill>
            <a:prstDash val="dot"/>
            <a:round/>
            <a:headEnd type="diamond" w="med" len="med"/>
            <a:tailEnd type="diamond" w="med" len="med"/>
          </a:ln>
        </p:spPr>
      </p:cxnSp>
      <p:sp>
        <p:nvSpPr>
          <p:cNvPr id="147" name="Google Shape;147;p31"/>
          <p:cNvSpPr txBox="1"/>
          <p:nvPr/>
        </p:nvSpPr>
        <p:spPr>
          <a:xfrm>
            <a:off x="129600" y="7558225"/>
            <a:ext cx="6715800" cy="20346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mbria"/>
              <a:buChar char="●"/>
            </a:pPr>
            <a:r>
              <a:rPr lang="en" sz="1200">
                <a:latin typeface="Cambria"/>
                <a:ea typeface="Cambria"/>
                <a:cs typeface="Cambria"/>
                <a:sym typeface="Cambria"/>
              </a:rPr>
              <a:t>Normal amount of thyroid hormones are essential for </a:t>
            </a:r>
            <a:r>
              <a:rPr lang="en" sz="1200">
                <a:solidFill>
                  <a:srgbClr val="FF0000"/>
                </a:solidFill>
                <a:latin typeface="Cambria"/>
                <a:ea typeface="Cambria"/>
                <a:cs typeface="Cambria"/>
                <a:sym typeface="Cambria"/>
              </a:rPr>
              <a:t>normal growth and development</a:t>
            </a:r>
            <a:r>
              <a:rPr lang="en" sz="1200">
                <a:latin typeface="Cambria"/>
                <a:ea typeface="Cambria"/>
                <a:cs typeface="Cambria"/>
                <a:sym typeface="Cambria"/>
              </a:rPr>
              <a:t> by maintaining the level of energy metabolism in the tissue.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Either too little or too much thyroid hormones will bring disorders to the body.</a:t>
            </a:r>
            <a:endParaRPr sz="1200">
              <a:latin typeface="Cambria"/>
              <a:ea typeface="Cambria"/>
              <a:cs typeface="Cambria"/>
              <a:sym typeface="Cambria"/>
            </a:endParaRPr>
          </a:p>
          <a:p>
            <a:pPr marL="457200" lvl="0" indent="0" algn="l" rtl="0">
              <a:spcBef>
                <a:spcPts val="0"/>
              </a:spcBef>
              <a:spcAft>
                <a:spcPts val="0"/>
              </a:spcAft>
              <a:buNone/>
            </a:pPr>
            <a:endParaRPr sz="1200">
              <a:latin typeface="Cambria"/>
              <a:ea typeface="Cambria"/>
              <a:cs typeface="Cambria"/>
              <a:sym typeface="Cambria"/>
            </a:endParaRPr>
          </a:p>
          <a:p>
            <a:pPr marL="0" lvl="0" indent="0" algn="l" rtl="0">
              <a:spcBef>
                <a:spcPts val="0"/>
              </a:spcBef>
              <a:spcAft>
                <a:spcPts val="0"/>
              </a:spcAft>
              <a:buNone/>
            </a:pPr>
            <a:r>
              <a:rPr lang="en" sz="1200" b="1">
                <a:latin typeface="Cambria"/>
                <a:ea typeface="Cambria"/>
                <a:cs typeface="Cambria"/>
                <a:sym typeface="Cambria"/>
              </a:rPr>
              <a:t>-Important functions are:</a:t>
            </a:r>
            <a:endParaRPr sz="1200" b="1">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Growth &amp; development, especially in the embryo &amp; brain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Thermoregulation: increase basal metabolic rate (BMR)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Helps maintain metabolic energy balance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CVS: increase heart rate &amp; cardiac output which increase oxygen demand</a:t>
            </a:r>
            <a:endParaRPr sz="1200">
              <a:latin typeface="Cambria"/>
              <a:ea typeface="Cambria"/>
              <a:cs typeface="Cambria"/>
              <a:sym typeface="Cambri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2"/>
          <p:cNvSpPr txBox="1"/>
          <p:nvPr/>
        </p:nvSpPr>
        <p:spPr>
          <a:xfrm>
            <a:off x="5468688" y="7137263"/>
            <a:ext cx="1414800" cy="54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6AA84F"/>
                </a:solidFill>
                <a:latin typeface="Cambria"/>
                <a:ea typeface="Cambria"/>
                <a:cs typeface="Cambria"/>
                <a:sym typeface="Cambria"/>
              </a:rPr>
              <a:t>Ratio 1:4</a:t>
            </a:r>
            <a:endParaRPr sz="1200">
              <a:solidFill>
                <a:srgbClr val="6AA84F"/>
              </a:solidFill>
              <a:latin typeface="Cambria"/>
              <a:ea typeface="Cambria"/>
              <a:cs typeface="Cambria"/>
              <a:sym typeface="Cambria"/>
            </a:endParaRPr>
          </a:p>
        </p:txBody>
      </p:sp>
      <p:sp>
        <p:nvSpPr>
          <p:cNvPr id="153" name="Google Shape;153;p32"/>
          <p:cNvSpPr txBox="1"/>
          <p:nvPr/>
        </p:nvSpPr>
        <p:spPr>
          <a:xfrm>
            <a:off x="4862838" y="6396675"/>
            <a:ext cx="5442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700">
                <a:latin typeface="Cambria"/>
                <a:ea typeface="Cambria"/>
                <a:cs typeface="Cambria"/>
                <a:sym typeface="Cambria"/>
              </a:rPr>
              <a:t>TSH</a:t>
            </a:r>
            <a:endParaRPr sz="700">
              <a:latin typeface="Cambria"/>
              <a:ea typeface="Cambria"/>
              <a:cs typeface="Cambria"/>
              <a:sym typeface="Cambria"/>
            </a:endParaRPr>
          </a:p>
          <a:p>
            <a:pPr marL="0" lvl="0" indent="0" algn="l" rtl="0">
              <a:spcBef>
                <a:spcPts val="0"/>
              </a:spcBef>
              <a:spcAft>
                <a:spcPts val="0"/>
              </a:spcAft>
              <a:buNone/>
            </a:pPr>
            <a:r>
              <a:rPr lang="en" sz="700">
                <a:latin typeface="Cambria"/>
                <a:ea typeface="Cambria"/>
                <a:cs typeface="Cambria"/>
                <a:sym typeface="Cambria"/>
              </a:rPr>
              <a:t>Receptor</a:t>
            </a:r>
            <a:endParaRPr sz="700">
              <a:latin typeface="Cambria"/>
              <a:ea typeface="Cambria"/>
              <a:cs typeface="Cambria"/>
              <a:sym typeface="Cambria"/>
            </a:endParaRPr>
          </a:p>
          <a:p>
            <a:pPr marL="0" lvl="0" indent="0" algn="l" rtl="0">
              <a:spcBef>
                <a:spcPts val="0"/>
              </a:spcBef>
              <a:spcAft>
                <a:spcPts val="0"/>
              </a:spcAft>
              <a:buNone/>
            </a:pPr>
            <a:endParaRPr sz="700"/>
          </a:p>
        </p:txBody>
      </p:sp>
      <p:sp>
        <p:nvSpPr>
          <p:cNvPr id="154" name="Google Shape;154;p32"/>
          <p:cNvSpPr txBox="1"/>
          <p:nvPr/>
        </p:nvSpPr>
        <p:spPr>
          <a:xfrm>
            <a:off x="266018" y="301150"/>
            <a:ext cx="5433600" cy="62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a:latin typeface="Cambria"/>
                <a:ea typeface="Cambria"/>
                <a:cs typeface="Cambria"/>
                <a:sym typeface="Cambria"/>
              </a:rPr>
              <a:t>Iodine Importance\</a:t>
            </a:r>
            <a:r>
              <a:rPr lang="en" sz="2100" b="1">
                <a:solidFill>
                  <a:srgbClr val="FF0000"/>
                </a:solidFill>
                <a:latin typeface="Cambria"/>
                <a:ea typeface="Cambria"/>
                <a:cs typeface="Cambria"/>
                <a:sym typeface="Cambria"/>
              </a:rPr>
              <a:t>metabolism:</a:t>
            </a:r>
            <a:endParaRPr sz="2100" b="1">
              <a:solidFill>
                <a:srgbClr val="FF0000"/>
              </a:solidFill>
              <a:latin typeface="Cambria"/>
              <a:ea typeface="Cambria"/>
              <a:cs typeface="Cambria"/>
              <a:sym typeface="Cambria"/>
            </a:endParaRPr>
          </a:p>
        </p:txBody>
      </p:sp>
      <p:cxnSp>
        <p:nvCxnSpPr>
          <p:cNvPr id="155" name="Google Shape;155;p32"/>
          <p:cNvCxnSpPr/>
          <p:nvPr/>
        </p:nvCxnSpPr>
        <p:spPr>
          <a:xfrm>
            <a:off x="266018" y="781516"/>
            <a:ext cx="4205700" cy="900"/>
          </a:xfrm>
          <a:prstGeom prst="straightConnector1">
            <a:avLst/>
          </a:prstGeom>
          <a:noFill/>
          <a:ln w="19050" cap="flat" cmpd="sng">
            <a:solidFill>
              <a:schemeClr val="accent5"/>
            </a:solidFill>
            <a:prstDash val="dot"/>
            <a:round/>
            <a:headEnd type="diamond" w="med" len="med"/>
            <a:tailEnd type="diamond" w="med" len="med"/>
          </a:ln>
        </p:spPr>
      </p:cxnSp>
      <p:sp>
        <p:nvSpPr>
          <p:cNvPr id="156" name="Google Shape;156;p32"/>
          <p:cNvSpPr txBox="1"/>
          <p:nvPr/>
        </p:nvSpPr>
        <p:spPr>
          <a:xfrm>
            <a:off x="109950" y="1924375"/>
            <a:ext cx="6648600" cy="14850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mbria"/>
              <a:buChar char="●"/>
            </a:pPr>
            <a:r>
              <a:rPr lang="en" sz="1200">
                <a:latin typeface="Cambria"/>
                <a:ea typeface="Cambria"/>
                <a:cs typeface="Cambria"/>
                <a:sym typeface="Cambria"/>
              </a:rPr>
              <a:t>Dietary iodine is absorbed in the GI tract, then taken up by the thyroid gland (or removed from the body by the kidneys) </a:t>
            </a:r>
            <a:endParaRPr sz="600">
              <a:latin typeface="Cambria"/>
              <a:ea typeface="Cambria"/>
              <a:cs typeface="Cambria"/>
              <a:sym typeface="Cambria"/>
            </a:endParaRPr>
          </a:p>
          <a:p>
            <a:pPr marL="457200" lvl="0" indent="-304800" algn="l" rtl="0">
              <a:spcBef>
                <a:spcPts val="0"/>
              </a:spcBef>
              <a:spcAft>
                <a:spcPts val="0"/>
              </a:spcAft>
              <a:buSzPts val="1200"/>
              <a:buChar char="●"/>
            </a:pPr>
            <a:r>
              <a:rPr lang="en" sz="1200">
                <a:latin typeface="Cambria"/>
                <a:ea typeface="Cambria"/>
                <a:cs typeface="Cambria"/>
                <a:sym typeface="Cambria"/>
              </a:rPr>
              <a:t>Iodide taken up by the thyroid gland is </a:t>
            </a:r>
            <a:r>
              <a:rPr lang="en" sz="1200" b="1">
                <a:solidFill>
                  <a:srgbClr val="FF0000"/>
                </a:solidFill>
                <a:latin typeface="Cambria"/>
                <a:ea typeface="Cambria"/>
                <a:cs typeface="Cambria"/>
                <a:sym typeface="Cambria"/>
              </a:rPr>
              <a:t>oxidized</a:t>
            </a:r>
            <a:r>
              <a:rPr lang="en" sz="1200" b="1">
                <a:latin typeface="Cambria"/>
                <a:ea typeface="Cambria"/>
                <a:cs typeface="Cambria"/>
                <a:sym typeface="Cambria"/>
              </a:rPr>
              <a:t> </a:t>
            </a:r>
            <a:r>
              <a:rPr lang="en" sz="1200">
                <a:latin typeface="Cambria"/>
                <a:ea typeface="Cambria"/>
                <a:cs typeface="Cambria"/>
                <a:sym typeface="Cambria"/>
              </a:rPr>
              <a:t>by </a:t>
            </a:r>
            <a:r>
              <a:rPr lang="en" sz="1200" b="1">
                <a:solidFill>
                  <a:srgbClr val="FF0000"/>
                </a:solidFill>
                <a:latin typeface="Cambria"/>
                <a:ea typeface="Cambria"/>
                <a:cs typeface="Cambria"/>
                <a:sym typeface="Cambria"/>
              </a:rPr>
              <a:t>peroxidase</a:t>
            </a:r>
            <a:r>
              <a:rPr lang="en" sz="1200" b="1">
                <a:latin typeface="Cambria"/>
                <a:ea typeface="Cambria"/>
                <a:cs typeface="Cambria"/>
                <a:sym typeface="Cambria"/>
              </a:rPr>
              <a:t> </a:t>
            </a:r>
            <a:r>
              <a:rPr lang="en" sz="1200">
                <a:latin typeface="Cambria"/>
                <a:ea typeface="Cambria"/>
                <a:cs typeface="Cambria"/>
                <a:sym typeface="Cambria"/>
              </a:rPr>
              <a:t>in the lumen of the follicle:   </a:t>
            </a:r>
            <a:r>
              <a:rPr lang="en" sz="1200">
                <a:solidFill>
                  <a:srgbClr val="FF0000"/>
                </a:solidFill>
                <a:latin typeface="Cambria"/>
                <a:ea typeface="Cambria"/>
                <a:cs typeface="Cambria"/>
                <a:sym typeface="Cambria"/>
              </a:rPr>
              <a:t> </a:t>
            </a:r>
            <a:r>
              <a:rPr lang="en" sz="1200" baseline="-25000">
                <a:solidFill>
                  <a:srgbClr val="FF0000"/>
                </a:solidFill>
                <a:latin typeface="Cambria"/>
                <a:ea typeface="Cambria"/>
                <a:cs typeface="Cambria"/>
                <a:sym typeface="Cambria"/>
              </a:rPr>
              <a:t>        </a:t>
            </a:r>
            <a:r>
              <a:rPr lang="en" sz="1200" b="1">
                <a:solidFill>
                  <a:srgbClr val="FF0000"/>
                </a:solidFill>
                <a:latin typeface="Cambria"/>
                <a:ea typeface="Cambria"/>
                <a:cs typeface="Cambria"/>
                <a:sym typeface="Cambria"/>
              </a:rPr>
              <a:t>I</a:t>
            </a:r>
            <a:r>
              <a:rPr lang="en" sz="1200" b="1" baseline="30000">
                <a:solidFill>
                  <a:srgbClr val="FF0000"/>
                </a:solidFill>
                <a:latin typeface="Cambria"/>
                <a:ea typeface="Cambria"/>
                <a:cs typeface="Cambria"/>
                <a:sym typeface="Cambria"/>
              </a:rPr>
              <a:t>- </a:t>
            </a:r>
            <a:r>
              <a:rPr lang="en" sz="1200" baseline="30000">
                <a:solidFill>
                  <a:srgbClr val="FF0000"/>
                </a:solidFill>
                <a:latin typeface="Cambria"/>
                <a:ea typeface="Cambria"/>
                <a:cs typeface="Cambria"/>
                <a:sym typeface="Cambria"/>
              </a:rPr>
              <a:t> </a:t>
            </a:r>
            <a:r>
              <a:rPr lang="en" sz="1200" baseline="30000">
                <a:solidFill>
                  <a:srgbClr val="6AA84F"/>
                </a:solidFill>
                <a:latin typeface="Cambria"/>
                <a:ea typeface="Cambria"/>
                <a:cs typeface="Cambria"/>
                <a:sym typeface="Cambria"/>
              </a:rPr>
              <a:t>      </a:t>
            </a:r>
            <a:r>
              <a:rPr lang="en" baseline="30000">
                <a:solidFill>
                  <a:srgbClr val="6AA84F"/>
                </a:solidFill>
                <a:latin typeface="Cambria"/>
                <a:ea typeface="Cambria"/>
                <a:cs typeface="Cambria"/>
                <a:sym typeface="Cambria"/>
              </a:rPr>
              <a:t>  </a:t>
            </a:r>
            <a:r>
              <a:rPr lang="en" b="1" baseline="30000">
                <a:solidFill>
                  <a:srgbClr val="FF0000"/>
                </a:solidFill>
                <a:latin typeface="Cambria"/>
                <a:ea typeface="Cambria"/>
                <a:cs typeface="Cambria"/>
                <a:sym typeface="Cambria"/>
              </a:rPr>
              <a:t>H2O2</a:t>
            </a:r>
            <a:r>
              <a:rPr lang="en" b="1" baseline="-25000">
                <a:solidFill>
                  <a:srgbClr val="FF0000"/>
                </a:solidFill>
                <a:latin typeface="Cambria"/>
                <a:ea typeface="Cambria"/>
                <a:cs typeface="Cambria"/>
                <a:sym typeface="Cambria"/>
              </a:rPr>
              <a:t> </a:t>
            </a:r>
            <a:r>
              <a:rPr lang="en" baseline="-25000">
                <a:solidFill>
                  <a:srgbClr val="FF0000"/>
                </a:solidFill>
                <a:latin typeface="Cambria"/>
                <a:ea typeface="Cambria"/>
                <a:cs typeface="Cambria"/>
                <a:sym typeface="Cambria"/>
              </a:rPr>
              <a:t> </a:t>
            </a:r>
            <a:r>
              <a:rPr lang="en" baseline="30000">
                <a:solidFill>
                  <a:srgbClr val="6AA84F"/>
                </a:solidFill>
                <a:latin typeface="Cambria"/>
                <a:ea typeface="Cambria"/>
                <a:cs typeface="Cambria"/>
                <a:sym typeface="Cambria"/>
              </a:rPr>
              <a:t> </a:t>
            </a:r>
            <a:r>
              <a:rPr lang="en" sz="1200" baseline="30000">
                <a:solidFill>
                  <a:srgbClr val="6AA84F"/>
                </a:solidFill>
                <a:latin typeface="Cambria"/>
                <a:ea typeface="Cambria"/>
                <a:cs typeface="Cambria"/>
                <a:sym typeface="Cambria"/>
              </a:rPr>
              <a:t>           </a:t>
            </a:r>
            <a:r>
              <a:rPr lang="en" sz="1200" b="1">
                <a:solidFill>
                  <a:srgbClr val="FF0000"/>
                </a:solidFill>
                <a:latin typeface="Cambria"/>
                <a:ea typeface="Cambria"/>
                <a:cs typeface="Cambria"/>
                <a:sym typeface="Cambria"/>
              </a:rPr>
              <a:t>I</a:t>
            </a:r>
            <a:r>
              <a:rPr lang="en" sz="1200" b="1" baseline="-25000">
                <a:solidFill>
                  <a:srgbClr val="FF0000"/>
                </a:solidFill>
                <a:latin typeface="Cambria"/>
                <a:ea typeface="Cambria"/>
                <a:cs typeface="Cambria"/>
                <a:sym typeface="Cambria"/>
              </a:rPr>
              <a:t>2 </a:t>
            </a:r>
            <a:r>
              <a:rPr lang="en" sz="1200" baseline="30000">
                <a:solidFill>
                  <a:srgbClr val="6AA84F"/>
                </a:solidFill>
                <a:latin typeface="Cambria"/>
                <a:ea typeface="Cambria"/>
                <a:cs typeface="Cambria"/>
                <a:sym typeface="Cambria"/>
              </a:rPr>
              <a:t>                     </a:t>
            </a:r>
            <a:r>
              <a:rPr lang="en" baseline="30000">
                <a:solidFill>
                  <a:srgbClr val="6AA84F"/>
                </a:solidFill>
                <a:latin typeface="Cambria"/>
                <a:ea typeface="Cambria"/>
                <a:cs typeface="Cambria"/>
                <a:sym typeface="Cambria"/>
              </a:rPr>
              <a:t>    site of action of antithyroid drugs       (h2o2 = peroxidase )</a:t>
            </a:r>
            <a:endParaRPr baseline="30000">
              <a:solidFill>
                <a:srgbClr val="6AA84F"/>
              </a:solidFill>
              <a:latin typeface="Cambria"/>
              <a:ea typeface="Cambria"/>
              <a:cs typeface="Cambria"/>
              <a:sym typeface="Cambria"/>
            </a:endParaRPr>
          </a:p>
          <a:p>
            <a:pPr marL="457200" lvl="0" indent="0" algn="l" rtl="0">
              <a:spcBef>
                <a:spcPts val="0"/>
              </a:spcBef>
              <a:spcAft>
                <a:spcPts val="0"/>
              </a:spcAft>
              <a:buNone/>
            </a:pPr>
            <a:endParaRPr sz="1200" baseline="30000">
              <a:solidFill>
                <a:srgbClr val="6AA84F"/>
              </a:solidFill>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b="1">
                <a:solidFill>
                  <a:srgbClr val="FF0000"/>
                </a:solidFill>
                <a:latin typeface="Cambria"/>
                <a:ea typeface="Cambria"/>
                <a:cs typeface="Cambria"/>
                <a:sym typeface="Cambria"/>
              </a:rPr>
              <a:t>Oxidized</a:t>
            </a:r>
            <a:r>
              <a:rPr lang="en" sz="1200" b="1">
                <a:latin typeface="Cambria"/>
                <a:ea typeface="Cambria"/>
                <a:cs typeface="Cambria"/>
                <a:sym typeface="Cambria"/>
              </a:rPr>
              <a:t> </a:t>
            </a:r>
            <a:r>
              <a:rPr lang="en" sz="1200">
                <a:latin typeface="Cambria"/>
                <a:ea typeface="Cambria"/>
                <a:cs typeface="Cambria"/>
                <a:sym typeface="Cambria"/>
              </a:rPr>
              <a:t>iodine can then be used in production of thyroid hormones</a:t>
            </a:r>
            <a:endParaRPr sz="1200">
              <a:latin typeface="Cambria"/>
              <a:ea typeface="Cambria"/>
              <a:cs typeface="Cambria"/>
              <a:sym typeface="Cambria"/>
            </a:endParaRPr>
          </a:p>
        </p:txBody>
      </p:sp>
      <p:sp>
        <p:nvSpPr>
          <p:cNvPr id="157" name="Google Shape;157;p32"/>
          <p:cNvSpPr/>
          <p:nvPr/>
        </p:nvSpPr>
        <p:spPr>
          <a:xfrm>
            <a:off x="920082" y="2707078"/>
            <a:ext cx="369000" cy="84600"/>
          </a:xfrm>
          <a:prstGeom prst="right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FF0000"/>
              </a:solidFill>
            </a:endParaRPr>
          </a:p>
        </p:txBody>
      </p:sp>
      <p:sp>
        <p:nvSpPr>
          <p:cNvPr id="158" name="Google Shape;158;p32"/>
          <p:cNvSpPr txBox="1"/>
          <p:nvPr/>
        </p:nvSpPr>
        <p:spPr>
          <a:xfrm>
            <a:off x="296400" y="3180775"/>
            <a:ext cx="5510700" cy="64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mbria"/>
                <a:ea typeface="Cambria"/>
                <a:cs typeface="Cambria"/>
                <a:sym typeface="Cambria"/>
              </a:rPr>
              <a:t>Thyroid regulation</a:t>
            </a:r>
            <a:endParaRPr sz="2200" b="1">
              <a:latin typeface="Cambria"/>
              <a:ea typeface="Cambria"/>
              <a:cs typeface="Cambria"/>
              <a:sym typeface="Cambria"/>
            </a:endParaRPr>
          </a:p>
        </p:txBody>
      </p:sp>
      <p:cxnSp>
        <p:nvCxnSpPr>
          <p:cNvPr id="159" name="Google Shape;159;p32"/>
          <p:cNvCxnSpPr/>
          <p:nvPr/>
        </p:nvCxnSpPr>
        <p:spPr>
          <a:xfrm>
            <a:off x="218350" y="3646200"/>
            <a:ext cx="3111600" cy="3600"/>
          </a:xfrm>
          <a:prstGeom prst="straightConnector1">
            <a:avLst/>
          </a:prstGeom>
          <a:noFill/>
          <a:ln w="19050" cap="flat" cmpd="sng">
            <a:solidFill>
              <a:schemeClr val="accent5"/>
            </a:solidFill>
            <a:prstDash val="dot"/>
            <a:round/>
            <a:headEnd type="diamond" w="med" len="med"/>
            <a:tailEnd type="diamond" w="med" len="med"/>
          </a:ln>
        </p:spPr>
      </p:cxnSp>
      <p:sp>
        <p:nvSpPr>
          <p:cNvPr id="160" name="Google Shape;160;p32"/>
          <p:cNvSpPr txBox="1"/>
          <p:nvPr/>
        </p:nvSpPr>
        <p:spPr>
          <a:xfrm>
            <a:off x="129575" y="3838900"/>
            <a:ext cx="6711900" cy="26952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Cambria"/>
              <a:buAutoNum type="arabicPeriod"/>
            </a:pPr>
            <a:r>
              <a:rPr lang="en" sz="1200" b="1">
                <a:solidFill>
                  <a:srgbClr val="FF0000"/>
                </a:solidFill>
                <a:latin typeface="Cambria"/>
                <a:ea typeface="Cambria"/>
                <a:cs typeface="Cambria"/>
                <a:sym typeface="Cambria"/>
              </a:rPr>
              <a:t>Hypothalamus</a:t>
            </a:r>
            <a:r>
              <a:rPr lang="en" sz="1200" b="1">
                <a:latin typeface="Cambria"/>
                <a:ea typeface="Cambria"/>
                <a:cs typeface="Cambria"/>
                <a:sym typeface="Cambria"/>
              </a:rPr>
              <a:t> </a:t>
            </a:r>
            <a:r>
              <a:rPr lang="en" sz="1200">
                <a:latin typeface="Cambria"/>
                <a:ea typeface="Cambria"/>
                <a:cs typeface="Cambria"/>
                <a:sym typeface="Cambria"/>
              </a:rPr>
              <a:t>secretes Thyrotropin- Releasing Hormone (</a:t>
            </a:r>
            <a:r>
              <a:rPr lang="en" sz="1200" b="1">
                <a:solidFill>
                  <a:srgbClr val="FF0000"/>
                </a:solidFill>
                <a:latin typeface="Cambria"/>
                <a:ea typeface="Cambria"/>
                <a:cs typeface="Cambria"/>
                <a:sym typeface="Cambria"/>
              </a:rPr>
              <a:t>TRH</a:t>
            </a:r>
            <a:r>
              <a:rPr lang="en" sz="1200">
                <a:latin typeface="Cambria"/>
                <a:ea typeface="Cambria"/>
                <a:cs typeface="Cambria"/>
                <a:sym typeface="Cambria"/>
              </a:rPr>
              <a:t>) which stimulates synthesis &amp; release of thyrotropin (Thyroid Stimulating Hormone or( </a:t>
            </a:r>
            <a:r>
              <a:rPr lang="en" sz="1200" b="1">
                <a:solidFill>
                  <a:srgbClr val="FF0000"/>
                </a:solidFill>
                <a:latin typeface="Cambria"/>
                <a:ea typeface="Cambria"/>
                <a:cs typeface="Cambria"/>
                <a:sym typeface="Cambria"/>
              </a:rPr>
              <a:t>TSH</a:t>
            </a:r>
            <a:r>
              <a:rPr lang="en" sz="1200">
                <a:latin typeface="Cambria"/>
                <a:ea typeface="Cambria"/>
                <a:cs typeface="Cambria"/>
                <a:sym typeface="Cambria"/>
              </a:rPr>
              <a:t>) by the anterior pituitary.</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rabicPeriod"/>
            </a:pPr>
            <a:r>
              <a:rPr lang="en" sz="1200">
                <a:latin typeface="Cambria"/>
                <a:ea typeface="Cambria"/>
                <a:cs typeface="Cambria"/>
                <a:sym typeface="Cambria"/>
              </a:rPr>
              <a:t>TSH then stimulates the thyroid gland to uptake iodine, synthesize &amp; release T4 &amp; T3 , by increasing adenyl cyclase and cAMP.</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rabicPeriod"/>
            </a:pPr>
            <a:r>
              <a:rPr lang="en" sz="1200">
                <a:latin typeface="Cambria"/>
                <a:ea typeface="Cambria"/>
                <a:cs typeface="Cambria"/>
                <a:sym typeface="Cambria"/>
              </a:rPr>
              <a:t> T4 &amp; T3 levels feedback to both hypothalamus &amp; pituitary affecting the release of TRH &amp; TSH. </a:t>
            </a:r>
            <a:endParaRPr sz="1200">
              <a:latin typeface="Cambria"/>
              <a:ea typeface="Cambria"/>
              <a:cs typeface="Cambria"/>
              <a:sym typeface="Cambria"/>
            </a:endParaRPr>
          </a:p>
          <a:p>
            <a:pPr marL="457200" lvl="0" indent="-304800" algn="l" rtl="0">
              <a:spcBef>
                <a:spcPts val="0"/>
              </a:spcBef>
              <a:spcAft>
                <a:spcPts val="0"/>
              </a:spcAft>
              <a:buSzPts val="1200"/>
              <a:buFont typeface="Cambria"/>
              <a:buAutoNum type="arabicPeriod"/>
            </a:pPr>
            <a:r>
              <a:rPr lang="en" sz="1200">
                <a:latin typeface="Cambria"/>
                <a:ea typeface="Cambria"/>
                <a:cs typeface="Cambria"/>
                <a:sym typeface="Cambria"/>
              </a:rPr>
              <a:t> Thyroid hormones exert negative feedback on TSH release at the level of the anterior pituitary: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Inhibition of TSH synthesis receptors. </a:t>
            </a:r>
            <a:endParaRPr sz="1200">
              <a:latin typeface="Cambria"/>
              <a:ea typeface="Cambria"/>
              <a:cs typeface="Cambria"/>
              <a:sym typeface="Cambria"/>
            </a:endParaRPr>
          </a:p>
          <a:p>
            <a:pPr marL="457200" lvl="0" indent="-304800" algn="l" rtl="0">
              <a:spcBef>
                <a:spcPts val="0"/>
              </a:spcBef>
              <a:spcAft>
                <a:spcPts val="0"/>
              </a:spcAft>
              <a:buSzPts val="1200"/>
              <a:buFont typeface="Cambria"/>
              <a:buChar char="-"/>
            </a:pPr>
            <a:r>
              <a:rPr lang="en" sz="1200">
                <a:latin typeface="Cambria"/>
                <a:ea typeface="Cambria"/>
                <a:cs typeface="Cambria"/>
                <a:sym typeface="Cambria"/>
              </a:rPr>
              <a:t>Decrease in pituitary receptor for TRH. </a:t>
            </a:r>
            <a:endParaRPr sz="1200">
              <a:latin typeface="Cambria"/>
              <a:ea typeface="Cambria"/>
              <a:cs typeface="Cambria"/>
              <a:sym typeface="Cambria"/>
            </a:endParaRPr>
          </a:p>
          <a:p>
            <a:pPr marL="0" lvl="0" indent="0" algn="l" rtl="0">
              <a:spcBef>
                <a:spcPts val="0"/>
              </a:spcBef>
              <a:spcAft>
                <a:spcPts val="0"/>
              </a:spcAft>
              <a:buNone/>
            </a:pPr>
            <a:r>
              <a:rPr lang="en" sz="1200">
                <a:latin typeface="Cambria"/>
                <a:ea typeface="Cambria"/>
                <a:cs typeface="Cambria"/>
                <a:sym typeface="Cambria"/>
              </a:rPr>
              <a:t>    5.      TSH release is influenced by hypothalamic (TRH), and by thyroid hormones themselves. </a:t>
            </a:r>
            <a:endParaRPr sz="1200">
              <a:latin typeface="Cambria"/>
              <a:ea typeface="Cambria"/>
              <a:cs typeface="Cambria"/>
              <a:sym typeface="Cambria"/>
            </a:endParaRPr>
          </a:p>
        </p:txBody>
      </p:sp>
      <p:sp>
        <p:nvSpPr>
          <p:cNvPr id="161" name="Google Shape;161;p32"/>
          <p:cNvSpPr/>
          <p:nvPr/>
        </p:nvSpPr>
        <p:spPr>
          <a:xfrm>
            <a:off x="109950" y="6153300"/>
            <a:ext cx="1314600" cy="505500"/>
          </a:xfrm>
          <a:prstGeom prst="roundRect">
            <a:avLst>
              <a:gd name="adj" fmla="val 16667"/>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Cambria"/>
                <a:ea typeface="Cambria"/>
                <a:cs typeface="Cambria"/>
                <a:sym typeface="Cambria"/>
              </a:rPr>
              <a:t>Hypothalamus</a:t>
            </a:r>
            <a:endParaRPr sz="1200" b="1">
              <a:latin typeface="Cambria"/>
              <a:ea typeface="Cambria"/>
              <a:cs typeface="Cambria"/>
              <a:sym typeface="Cambria"/>
            </a:endParaRPr>
          </a:p>
        </p:txBody>
      </p:sp>
      <p:sp>
        <p:nvSpPr>
          <p:cNvPr id="162" name="Google Shape;162;p32"/>
          <p:cNvSpPr/>
          <p:nvPr/>
        </p:nvSpPr>
        <p:spPr>
          <a:xfrm>
            <a:off x="2745563" y="6153300"/>
            <a:ext cx="1184700" cy="505500"/>
          </a:xfrm>
          <a:prstGeom prst="roundRect">
            <a:avLst>
              <a:gd name="adj" fmla="val 16667"/>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200" b="1">
                <a:latin typeface="Cambria"/>
                <a:ea typeface="Cambria"/>
                <a:cs typeface="Cambria"/>
                <a:sym typeface="Cambria"/>
              </a:rPr>
              <a:t>Anterior</a:t>
            </a:r>
            <a:endParaRPr sz="1200" b="1">
              <a:latin typeface="Cambria"/>
              <a:ea typeface="Cambria"/>
              <a:cs typeface="Cambria"/>
              <a:sym typeface="Cambria"/>
            </a:endParaRPr>
          </a:p>
          <a:p>
            <a:pPr marL="0" lvl="0" indent="0" algn="ctr" rtl="0">
              <a:spcBef>
                <a:spcPts val="0"/>
              </a:spcBef>
              <a:spcAft>
                <a:spcPts val="0"/>
              </a:spcAft>
              <a:buNone/>
            </a:pPr>
            <a:r>
              <a:rPr lang="en" sz="1200" b="1">
                <a:latin typeface="Cambria"/>
                <a:ea typeface="Cambria"/>
                <a:cs typeface="Cambria"/>
                <a:sym typeface="Cambria"/>
              </a:rPr>
              <a:t>Pituitary</a:t>
            </a:r>
            <a:endParaRPr sz="1200" b="1">
              <a:latin typeface="Cambria"/>
              <a:ea typeface="Cambria"/>
              <a:cs typeface="Cambria"/>
              <a:sym typeface="Cambria"/>
            </a:endParaRPr>
          </a:p>
        </p:txBody>
      </p:sp>
      <p:sp>
        <p:nvSpPr>
          <p:cNvPr id="163" name="Google Shape;163;p32"/>
          <p:cNvSpPr/>
          <p:nvPr/>
        </p:nvSpPr>
        <p:spPr>
          <a:xfrm>
            <a:off x="5251226" y="6153300"/>
            <a:ext cx="1260900" cy="505500"/>
          </a:xfrm>
          <a:prstGeom prst="roundRect">
            <a:avLst>
              <a:gd name="adj" fmla="val 16667"/>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Cambria"/>
                <a:ea typeface="Cambria"/>
                <a:cs typeface="Cambria"/>
                <a:sym typeface="Cambria"/>
              </a:rPr>
              <a:t>Thyroid Gland</a:t>
            </a:r>
            <a:endParaRPr sz="1200" b="1">
              <a:latin typeface="Cambria"/>
              <a:ea typeface="Cambria"/>
              <a:cs typeface="Cambria"/>
              <a:sym typeface="Cambria"/>
            </a:endParaRPr>
          </a:p>
          <a:p>
            <a:pPr marL="0" lvl="0" indent="0" algn="l" rtl="0">
              <a:spcBef>
                <a:spcPts val="0"/>
              </a:spcBef>
              <a:spcAft>
                <a:spcPts val="0"/>
              </a:spcAft>
              <a:buNone/>
            </a:pPr>
            <a:r>
              <a:rPr lang="en" sz="800">
                <a:latin typeface="Cambria"/>
                <a:ea typeface="Cambria"/>
                <a:cs typeface="Cambria"/>
                <a:sym typeface="Cambria"/>
              </a:rPr>
              <a:t>    </a:t>
            </a:r>
            <a:r>
              <a:rPr lang="en" sz="800" b="1">
                <a:latin typeface="Cambria"/>
                <a:ea typeface="Cambria"/>
                <a:cs typeface="Cambria"/>
                <a:sym typeface="Cambria"/>
              </a:rPr>
              <a:t>Adenylyl Cyclase</a:t>
            </a:r>
            <a:endParaRPr sz="800" b="1">
              <a:latin typeface="Cambria"/>
              <a:ea typeface="Cambria"/>
              <a:cs typeface="Cambria"/>
              <a:sym typeface="Cambria"/>
            </a:endParaRPr>
          </a:p>
          <a:p>
            <a:pPr marL="0" lvl="0" indent="0" algn="l" rtl="0">
              <a:spcBef>
                <a:spcPts val="0"/>
              </a:spcBef>
              <a:spcAft>
                <a:spcPts val="0"/>
              </a:spcAft>
              <a:buNone/>
            </a:pPr>
            <a:r>
              <a:rPr lang="en" sz="800" b="1">
                <a:latin typeface="Cambria"/>
                <a:ea typeface="Cambria"/>
                <a:cs typeface="Cambria"/>
                <a:sym typeface="Cambria"/>
              </a:rPr>
              <a:t>    cAMP</a:t>
            </a:r>
            <a:endParaRPr sz="800" b="1">
              <a:latin typeface="Cambria"/>
              <a:ea typeface="Cambria"/>
              <a:cs typeface="Cambria"/>
              <a:sym typeface="Cambria"/>
            </a:endParaRPr>
          </a:p>
        </p:txBody>
      </p:sp>
      <p:sp>
        <p:nvSpPr>
          <p:cNvPr id="164" name="Google Shape;164;p32"/>
          <p:cNvSpPr/>
          <p:nvPr/>
        </p:nvSpPr>
        <p:spPr>
          <a:xfrm>
            <a:off x="1664188" y="6279750"/>
            <a:ext cx="841800" cy="252600"/>
          </a:xfrm>
          <a:prstGeom prst="rightArrow">
            <a:avLst>
              <a:gd name="adj1" fmla="val 50000"/>
              <a:gd name="adj2" fmla="val 50000"/>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2"/>
          <p:cNvSpPr/>
          <p:nvPr/>
        </p:nvSpPr>
        <p:spPr>
          <a:xfrm>
            <a:off x="4169838" y="6279750"/>
            <a:ext cx="841800" cy="252600"/>
          </a:xfrm>
          <a:prstGeom prst="rightArrow">
            <a:avLst>
              <a:gd name="adj1" fmla="val 50000"/>
              <a:gd name="adj2" fmla="val 50000"/>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2"/>
          <p:cNvSpPr/>
          <p:nvPr/>
        </p:nvSpPr>
        <p:spPr>
          <a:xfrm flipH="1">
            <a:off x="5358288" y="6498950"/>
            <a:ext cx="110400" cy="86700"/>
          </a:xfrm>
          <a:prstGeom prst="up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2"/>
          <p:cNvSpPr/>
          <p:nvPr/>
        </p:nvSpPr>
        <p:spPr>
          <a:xfrm flipH="1">
            <a:off x="5358288" y="6362700"/>
            <a:ext cx="110400" cy="86700"/>
          </a:xfrm>
          <a:prstGeom prst="upArrow">
            <a:avLst>
              <a:gd name="adj1" fmla="val 5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2"/>
          <p:cNvSpPr txBox="1"/>
          <p:nvPr/>
        </p:nvSpPr>
        <p:spPr>
          <a:xfrm>
            <a:off x="1812988" y="6015075"/>
            <a:ext cx="5442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mbria"/>
                <a:ea typeface="Cambria"/>
                <a:cs typeface="Cambria"/>
                <a:sym typeface="Cambria"/>
              </a:rPr>
              <a:t>TRH</a:t>
            </a:r>
            <a:endParaRPr sz="1200" b="1">
              <a:latin typeface="Cambria"/>
              <a:ea typeface="Cambria"/>
              <a:cs typeface="Cambria"/>
              <a:sym typeface="Cambria"/>
            </a:endParaRPr>
          </a:p>
        </p:txBody>
      </p:sp>
      <p:sp>
        <p:nvSpPr>
          <p:cNvPr id="169" name="Google Shape;169;p32"/>
          <p:cNvSpPr txBox="1"/>
          <p:nvPr/>
        </p:nvSpPr>
        <p:spPr>
          <a:xfrm>
            <a:off x="4318635" y="6015075"/>
            <a:ext cx="5442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mbria"/>
                <a:ea typeface="Cambria"/>
                <a:cs typeface="Cambria"/>
                <a:sym typeface="Cambria"/>
              </a:rPr>
              <a:t>TSH</a:t>
            </a:r>
            <a:endParaRPr sz="1200" b="1">
              <a:latin typeface="Cambria"/>
              <a:ea typeface="Cambria"/>
              <a:cs typeface="Cambria"/>
              <a:sym typeface="Cambria"/>
            </a:endParaRPr>
          </a:p>
        </p:txBody>
      </p:sp>
      <p:cxnSp>
        <p:nvCxnSpPr>
          <p:cNvPr id="170" name="Google Shape;170;p32"/>
          <p:cNvCxnSpPr>
            <a:stCxn id="163" idx="2"/>
            <a:endCxn id="171" idx="0"/>
          </p:cNvCxnSpPr>
          <p:nvPr/>
        </p:nvCxnSpPr>
        <p:spPr>
          <a:xfrm>
            <a:off x="5881676" y="6658800"/>
            <a:ext cx="0" cy="253500"/>
          </a:xfrm>
          <a:prstGeom prst="straightConnector1">
            <a:avLst/>
          </a:prstGeom>
          <a:noFill/>
          <a:ln w="9525" cap="flat" cmpd="sng">
            <a:solidFill>
              <a:srgbClr val="F4CCCC"/>
            </a:solidFill>
            <a:prstDash val="solid"/>
            <a:round/>
            <a:headEnd type="none" w="med" len="med"/>
            <a:tailEnd type="triangle" w="med" len="med"/>
          </a:ln>
        </p:spPr>
      </p:cxnSp>
      <p:sp>
        <p:nvSpPr>
          <p:cNvPr id="171" name="Google Shape;171;p32"/>
          <p:cNvSpPr txBox="1"/>
          <p:nvPr/>
        </p:nvSpPr>
        <p:spPr>
          <a:xfrm>
            <a:off x="5460778" y="6912200"/>
            <a:ext cx="8418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Cambria"/>
                <a:ea typeface="Cambria"/>
                <a:cs typeface="Cambria"/>
                <a:sym typeface="Cambria"/>
              </a:rPr>
              <a:t>T3/T4</a:t>
            </a:r>
            <a:endParaRPr sz="1200" b="1">
              <a:latin typeface="Cambria"/>
              <a:ea typeface="Cambria"/>
              <a:cs typeface="Cambria"/>
              <a:sym typeface="Cambria"/>
            </a:endParaRPr>
          </a:p>
        </p:txBody>
      </p:sp>
      <p:cxnSp>
        <p:nvCxnSpPr>
          <p:cNvPr id="172" name="Google Shape;172;p32"/>
          <p:cNvCxnSpPr>
            <a:stCxn id="171" idx="1"/>
          </p:cNvCxnSpPr>
          <p:nvPr/>
        </p:nvCxnSpPr>
        <p:spPr>
          <a:xfrm rot="10800000">
            <a:off x="919978" y="7102700"/>
            <a:ext cx="4540800" cy="300"/>
          </a:xfrm>
          <a:prstGeom prst="straightConnector1">
            <a:avLst/>
          </a:prstGeom>
          <a:noFill/>
          <a:ln w="9525" cap="flat" cmpd="sng">
            <a:solidFill>
              <a:srgbClr val="F4CCCC"/>
            </a:solidFill>
            <a:prstDash val="solid"/>
            <a:round/>
            <a:headEnd type="none" w="med" len="med"/>
            <a:tailEnd type="none" w="med" len="med"/>
          </a:ln>
        </p:spPr>
      </p:cxnSp>
      <p:cxnSp>
        <p:nvCxnSpPr>
          <p:cNvPr id="173" name="Google Shape;173;p32"/>
          <p:cNvCxnSpPr/>
          <p:nvPr/>
        </p:nvCxnSpPr>
        <p:spPr>
          <a:xfrm rot="10800000">
            <a:off x="920063" y="6702650"/>
            <a:ext cx="0" cy="400500"/>
          </a:xfrm>
          <a:prstGeom prst="straightConnector1">
            <a:avLst/>
          </a:prstGeom>
          <a:noFill/>
          <a:ln w="9525" cap="flat" cmpd="sng">
            <a:solidFill>
              <a:srgbClr val="F4CCCC"/>
            </a:solidFill>
            <a:prstDash val="solid"/>
            <a:round/>
            <a:headEnd type="none" w="med" len="med"/>
            <a:tailEnd type="triangle" w="med" len="med"/>
          </a:ln>
        </p:spPr>
      </p:cxnSp>
      <p:sp>
        <p:nvSpPr>
          <p:cNvPr id="174" name="Google Shape;174;p32"/>
          <p:cNvSpPr txBox="1"/>
          <p:nvPr/>
        </p:nvSpPr>
        <p:spPr>
          <a:xfrm>
            <a:off x="920063" y="6698875"/>
            <a:ext cx="250800" cy="2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Cambria"/>
                <a:ea typeface="Cambria"/>
                <a:cs typeface="Cambria"/>
                <a:sym typeface="Cambria"/>
              </a:rPr>
              <a:t>-</a:t>
            </a:r>
            <a:endParaRPr sz="2400">
              <a:solidFill>
                <a:srgbClr val="FF0000"/>
              </a:solidFill>
              <a:latin typeface="Cambria"/>
              <a:ea typeface="Cambria"/>
              <a:cs typeface="Cambria"/>
              <a:sym typeface="Cambria"/>
            </a:endParaRPr>
          </a:p>
        </p:txBody>
      </p:sp>
      <p:sp>
        <p:nvSpPr>
          <p:cNvPr id="175" name="Google Shape;175;p32"/>
          <p:cNvSpPr txBox="1"/>
          <p:nvPr/>
        </p:nvSpPr>
        <p:spPr>
          <a:xfrm>
            <a:off x="3381813" y="6698875"/>
            <a:ext cx="250800" cy="2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0000"/>
                </a:solidFill>
                <a:latin typeface="Cambria"/>
                <a:ea typeface="Cambria"/>
                <a:cs typeface="Cambria"/>
                <a:sym typeface="Cambria"/>
              </a:rPr>
              <a:t>-</a:t>
            </a:r>
            <a:endParaRPr sz="2400">
              <a:solidFill>
                <a:srgbClr val="FF0000"/>
              </a:solidFill>
              <a:latin typeface="Cambria"/>
              <a:ea typeface="Cambria"/>
              <a:cs typeface="Cambria"/>
              <a:sym typeface="Cambria"/>
            </a:endParaRPr>
          </a:p>
        </p:txBody>
      </p:sp>
      <p:sp>
        <p:nvSpPr>
          <p:cNvPr id="176" name="Google Shape;176;p32"/>
          <p:cNvSpPr txBox="1"/>
          <p:nvPr/>
        </p:nvSpPr>
        <p:spPr>
          <a:xfrm>
            <a:off x="2425975" y="6015075"/>
            <a:ext cx="2508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Cambria"/>
                <a:ea typeface="Cambria"/>
                <a:cs typeface="Cambria"/>
                <a:sym typeface="Cambria"/>
              </a:rPr>
              <a:t>+</a:t>
            </a:r>
            <a:endParaRPr sz="1800" b="1">
              <a:solidFill>
                <a:srgbClr val="FF0000"/>
              </a:solidFill>
              <a:latin typeface="Cambria"/>
              <a:ea typeface="Cambria"/>
              <a:cs typeface="Cambria"/>
              <a:sym typeface="Cambria"/>
            </a:endParaRPr>
          </a:p>
        </p:txBody>
      </p:sp>
      <p:sp>
        <p:nvSpPr>
          <p:cNvPr id="177" name="Google Shape;177;p32"/>
          <p:cNvSpPr txBox="1"/>
          <p:nvPr/>
        </p:nvSpPr>
        <p:spPr>
          <a:xfrm>
            <a:off x="4931613" y="6015075"/>
            <a:ext cx="250800" cy="38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0000"/>
                </a:solidFill>
                <a:latin typeface="Cambria"/>
                <a:ea typeface="Cambria"/>
                <a:cs typeface="Cambria"/>
                <a:sym typeface="Cambria"/>
              </a:rPr>
              <a:t>+</a:t>
            </a:r>
            <a:endParaRPr sz="1800" b="1">
              <a:solidFill>
                <a:srgbClr val="FF0000"/>
              </a:solidFill>
              <a:latin typeface="Cambria"/>
              <a:ea typeface="Cambria"/>
              <a:cs typeface="Cambria"/>
              <a:sym typeface="Cambria"/>
            </a:endParaRPr>
          </a:p>
        </p:txBody>
      </p:sp>
      <p:cxnSp>
        <p:nvCxnSpPr>
          <p:cNvPr id="178" name="Google Shape;178;p32"/>
          <p:cNvCxnSpPr/>
          <p:nvPr/>
        </p:nvCxnSpPr>
        <p:spPr>
          <a:xfrm rot="10800000">
            <a:off x="3376813" y="6702650"/>
            <a:ext cx="0" cy="400500"/>
          </a:xfrm>
          <a:prstGeom prst="straightConnector1">
            <a:avLst/>
          </a:prstGeom>
          <a:noFill/>
          <a:ln w="9525" cap="flat" cmpd="sng">
            <a:solidFill>
              <a:srgbClr val="F4CCCC"/>
            </a:solidFill>
            <a:prstDash val="solid"/>
            <a:round/>
            <a:headEnd type="none" w="med" len="med"/>
            <a:tailEnd type="triangle" w="med" len="med"/>
          </a:ln>
        </p:spPr>
      </p:cxnSp>
      <p:sp>
        <p:nvSpPr>
          <p:cNvPr id="179" name="Google Shape;179;p32"/>
          <p:cNvSpPr txBox="1"/>
          <p:nvPr/>
        </p:nvSpPr>
        <p:spPr>
          <a:xfrm>
            <a:off x="109950" y="955325"/>
            <a:ext cx="6711900" cy="1187700"/>
          </a:xfrm>
          <a:prstGeom prst="rect">
            <a:avLst/>
          </a:prstGeom>
          <a:noFill/>
          <a:ln>
            <a:noFill/>
          </a:ln>
        </p:spPr>
        <p:txBody>
          <a:bodyPr spcFirstLastPara="1" wrap="square" lIns="91425" tIns="91425" rIns="91425" bIns="91425" anchor="t" anchorCtr="0">
            <a:noAutofit/>
          </a:bodyPr>
          <a:lstStyle/>
          <a:p>
            <a:pPr marL="457200" lvl="0" indent="-304800" algn="l" rtl="0">
              <a:lnSpc>
                <a:spcPct val="98181"/>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Thyroid hormones are unique biological molecules in that they incorporate iodine in their structure</a:t>
            </a:r>
            <a:endParaRPr sz="600">
              <a:solidFill>
                <a:schemeClr val="dk1"/>
              </a:solidFill>
              <a:latin typeface="Cambria"/>
              <a:ea typeface="Cambria"/>
              <a:cs typeface="Cambria"/>
              <a:sym typeface="Cambria"/>
            </a:endParaRPr>
          </a:p>
          <a:p>
            <a:pPr marL="457200" lvl="0" indent="-304800" algn="l" rtl="0">
              <a:lnSpc>
                <a:spcPct val="98181"/>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Adequate iodine intake (diet, water) is required for normal thyroid hormone production</a:t>
            </a:r>
            <a:endParaRPr sz="600">
              <a:solidFill>
                <a:schemeClr val="dk1"/>
              </a:solidFill>
              <a:latin typeface="Cambria"/>
              <a:ea typeface="Cambria"/>
              <a:cs typeface="Cambria"/>
              <a:sym typeface="Cambria"/>
            </a:endParaRPr>
          </a:p>
          <a:p>
            <a:pPr marL="457200" lvl="0" indent="-304800" algn="l" rtl="0">
              <a:lnSpc>
                <a:spcPct val="98181"/>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Major sources of iodine:- iodized salt, iodized bread, dairy products, shellfish</a:t>
            </a:r>
            <a:endParaRPr sz="600">
              <a:solidFill>
                <a:schemeClr val="dk1"/>
              </a:solidFill>
              <a:latin typeface="Cambria"/>
              <a:ea typeface="Cambria"/>
              <a:cs typeface="Cambria"/>
              <a:sym typeface="Cambria"/>
            </a:endParaRPr>
          </a:p>
          <a:p>
            <a:pPr marL="457200" lvl="0" indent="-304800" algn="l" rtl="0">
              <a:lnSpc>
                <a:spcPct val="98181"/>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Minimum requirement: 75 micrograms/day</a:t>
            </a:r>
            <a:endParaRPr sz="1200">
              <a:solidFill>
                <a:schemeClr val="dk1"/>
              </a:solidFill>
              <a:latin typeface="Cambria"/>
              <a:ea typeface="Cambria"/>
              <a:cs typeface="Cambria"/>
              <a:sym typeface="Cambria"/>
            </a:endParaRPr>
          </a:p>
        </p:txBody>
      </p:sp>
      <p:sp>
        <p:nvSpPr>
          <p:cNvPr id="180" name="Google Shape;180;p32"/>
          <p:cNvSpPr txBox="1"/>
          <p:nvPr/>
        </p:nvSpPr>
        <p:spPr>
          <a:xfrm>
            <a:off x="364675" y="7306913"/>
            <a:ext cx="5508900" cy="64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mbria"/>
                <a:ea typeface="Cambria"/>
                <a:cs typeface="Cambria"/>
                <a:sym typeface="Cambria"/>
              </a:rPr>
              <a:t>Thyroid Hormones</a:t>
            </a:r>
            <a:endParaRPr sz="2200" b="1">
              <a:latin typeface="Cambria"/>
              <a:ea typeface="Cambria"/>
              <a:cs typeface="Cambria"/>
              <a:sym typeface="Cambria"/>
            </a:endParaRPr>
          </a:p>
        </p:txBody>
      </p:sp>
      <p:cxnSp>
        <p:nvCxnSpPr>
          <p:cNvPr id="181" name="Google Shape;181;p32"/>
          <p:cNvCxnSpPr/>
          <p:nvPr/>
        </p:nvCxnSpPr>
        <p:spPr>
          <a:xfrm>
            <a:off x="323925" y="7786800"/>
            <a:ext cx="3111600" cy="3600"/>
          </a:xfrm>
          <a:prstGeom prst="straightConnector1">
            <a:avLst/>
          </a:prstGeom>
          <a:noFill/>
          <a:ln w="19050" cap="flat" cmpd="sng">
            <a:solidFill>
              <a:schemeClr val="accent5"/>
            </a:solidFill>
            <a:prstDash val="dot"/>
            <a:round/>
            <a:headEnd type="diamond" w="med" len="med"/>
            <a:tailEnd type="diamond" w="med" len="med"/>
          </a:ln>
        </p:spPr>
      </p:cxnSp>
      <p:sp>
        <p:nvSpPr>
          <p:cNvPr id="182" name="Google Shape;182;p32"/>
          <p:cNvSpPr txBox="1"/>
          <p:nvPr/>
        </p:nvSpPr>
        <p:spPr>
          <a:xfrm>
            <a:off x="313325" y="7862988"/>
            <a:ext cx="3443100" cy="6426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mbria"/>
              <a:buChar char="●"/>
            </a:pPr>
            <a:r>
              <a:rPr lang="en">
                <a:latin typeface="Cambria"/>
                <a:ea typeface="Cambria"/>
                <a:cs typeface="Cambria"/>
                <a:sym typeface="Cambria"/>
              </a:rPr>
              <a:t> tetraiodothyronine </a:t>
            </a:r>
            <a:r>
              <a:rPr lang="en" b="1">
                <a:latin typeface="Cambria"/>
                <a:ea typeface="Cambria"/>
                <a:cs typeface="Cambria"/>
                <a:sym typeface="Cambria"/>
              </a:rPr>
              <a:t>(T4; thyroxine)</a:t>
            </a:r>
            <a:endParaRPr b="1">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triiodothyronine </a:t>
            </a:r>
            <a:r>
              <a:rPr lang="en" b="1">
                <a:latin typeface="Cambria"/>
                <a:ea typeface="Cambria"/>
                <a:cs typeface="Cambria"/>
                <a:sym typeface="Cambria"/>
              </a:rPr>
              <a:t>(T3)</a:t>
            </a:r>
            <a:endParaRPr b="1">
              <a:latin typeface="Cambria"/>
              <a:ea typeface="Cambria"/>
              <a:cs typeface="Cambria"/>
              <a:sym typeface="Cambria"/>
            </a:endParaRPr>
          </a:p>
          <a:p>
            <a:pPr marL="0" lvl="0" indent="0" algn="l" rtl="0">
              <a:spcBef>
                <a:spcPts val="0"/>
              </a:spcBef>
              <a:spcAft>
                <a:spcPts val="0"/>
              </a:spcAft>
              <a:buNone/>
            </a:pPr>
            <a:endParaRPr/>
          </a:p>
        </p:txBody>
      </p:sp>
      <p:pic>
        <p:nvPicPr>
          <p:cNvPr id="183" name="Google Shape;183;p32"/>
          <p:cNvPicPr preferRelativeResize="0"/>
          <p:nvPr/>
        </p:nvPicPr>
        <p:blipFill>
          <a:blip r:embed="rId3">
            <a:alphaModFix/>
          </a:blip>
          <a:stretch>
            <a:fillRect/>
          </a:stretch>
        </p:blipFill>
        <p:spPr>
          <a:xfrm>
            <a:off x="465713" y="8585900"/>
            <a:ext cx="3443101" cy="1132325"/>
          </a:xfrm>
          <a:prstGeom prst="rect">
            <a:avLst/>
          </a:prstGeom>
          <a:noFill/>
          <a:ln>
            <a:noFill/>
          </a:ln>
        </p:spPr>
      </p:pic>
      <p:pic>
        <p:nvPicPr>
          <p:cNvPr id="184" name="Google Shape;184;p32"/>
          <p:cNvPicPr preferRelativeResize="0"/>
          <p:nvPr/>
        </p:nvPicPr>
        <p:blipFill>
          <a:blip r:embed="rId4">
            <a:alphaModFix/>
          </a:blip>
          <a:stretch>
            <a:fillRect/>
          </a:stretch>
        </p:blipFill>
        <p:spPr>
          <a:xfrm>
            <a:off x="4471725" y="7620339"/>
            <a:ext cx="2154550" cy="205746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3"/>
          <p:cNvSpPr txBox="1"/>
          <p:nvPr/>
        </p:nvSpPr>
        <p:spPr>
          <a:xfrm>
            <a:off x="1155750" y="4012450"/>
            <a:ext cx="2165400" cy="118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latin typeface="Cambria"/>
                <a:ea typeface="Cambria"/>
                <a:cs typeface="Cambria"/>
                <a:sym typeface="Cambria"/>
              </a:rPr>
              <a:t>THYROTOXICOSIS</a:t>
            </a:r>
            <a:r>
              <a:rPr lang="en" sz="1200">
                <a:latin typeface="Cambria"/>
                <a:ea typeface="Cambria"/>
                <a:cs typeface="Cambria"/>
                <a:sym typeface="Cambria"/>
              </a:rPr>
              <a:t> :</a:t>
            </a:r>
            <a:endParaRPr sz="1200">
              <a:latin typeface="Cambria"/>
              <a:ea typeface="Cambria"/>
              <a:cs typeface="Cambria"/>
              <a:sym typeface="Cambria"/>
            </a:endParaRPr>
          </a:p>
          <a:p>
            <a:pPr marL="0" lvl="0" indent="0" algn="l" rtl="0">
              <a:lnSpc>
                <a:spcPct val="100000"/>
              </a:lnSpc>
              <a:spcBef>
                <a:spcPts val="0"/>
              </a:spcBef>
              <a:spcAft>
                <a:spcPts val="0"/>
              </a:spcAft>
              <a:buClr>
                <a:schemeClr val="dk1"/>
              </a:buClr>
              <a:buSzPts val="1100"/>
              <a:buFont typeface="Arial"/>
              <a:buNone/>
            </a:pPr>
            <a:r>
              <a:rPr lang="en" sz="1200">
                <a:latin typeface="Cambria"/>
                <a:ea typeface="Cambria"/>
                <a:cs typeface="Cambria"/>
                <a:sym typeface="Cambria"/>
              </a:rPr>
              <a:t>Is the term for all disorders with increased levels of</a:t>
            </a:r>
            <a:endParaRPr sz="1200">
              <a:latin typeface="Cambria"/>
              <a:ea typeface="Cambria"/>
              <a:cs typeface="Cambria"/>
              <a:sym typeface="Cambria"/>
            </a:endParaRPr>
          </a:p>
          <a:p>
            <a:pPr marL="0" lvl="0" indent="0" algn="l" rtl="0">
              <a:lnSpc>
                <a:spcPct val="100000"/>
              </a:lnSpc>
              <a:spcBef>
                <a:spcPts val="0"/>
              </a:spcBef>
              <a:spcAft>
                <a:spcPts val="0"/>
              </a:spcAft>
              <a:buClr>
                <a:schemeClr val="dk1"/>
              </a:buClr>
              <a:buSzPts val="1100"/>
              <a:buFont typeface="Arial"/>
              <a:buNone/>
            </a:pPr>
            <a:r>
              <a:rPr lang="en" sz="1200">
                <a:latin typeface="Cambria"/>
                <a:ea typeface="Cambria"/>
                <a:cs typeface="Cambria"/>
                <a:sym typeface="Cambria"/>
              </a:rPr>
              <a:t>circulating thyroid hormones</a:t>
            </a:r>
            <a:endParaRPr sz="1200">
              <a:latin typeface="Cambria"/>
              <a:ea typeface="Cambria"/>
              <a:cs typeface="Cambria"/>
              <a:sym typeface="Cambria"/>
            </a:endParaRPr>
          </a:p>
          <a:p>
            <a:pPr marL="0" lvl="0" indent="0" algn="l" rtl="0">
              <a:spcBef>
                <a:spcPts val="0"/>
              </a:spcBef>
              <a:spcAft>
                <a:spcPts val="0"/>
              </a:spcAft>
              <a:buNone/>
            </a:pPr>
            <a:endParaRPr sz="600"/>
          </a:p>
        </p:txBody>
      </p:sp>
      <p:sp>
        <p:nvSpPr>
          <p:cNvPr id="190" name="Google Shape;190;p33"/>
          <p:cNvSpPr txBox="1"/>
          <p:nvPr/>
        </p:nvSpPr>
        <p:spPr>
          <a:xfrm>
            <a:off x="3503050" y="4053213"/>
            <a:ext cx="2181300" cy="10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mbria"/>
                <a:ea typeface="Cambria"/>
                <a:cs typeface="Cambria"/>
                <a:sym typeface="Cambria"/>
              </a:rPr>
              <a:t>HYPERTHYROIDISM</a:t>
            </a:r>
            <a:r>
              <a:rPr lang="en" sz="1200">
                <a:solidFill>
                  <a:schemeClr val="dk1"/>
                </a:solidFill>
                <a:latin typeface="Cambria"/>
                <a:ea typeface="Cambria"/>
                <a:cs typeface="Cambria"/>
                <a:sym typeface="Cambria"/>
              </a:rPr>
              <a:t> :</a:t>
            </a:r>
            <a:endParaRPr sz="1200">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Refers to disorders in which the thyroid gland</a:t>
            </a:r>
            <a:endParaRPr sz="1200">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secretes increased amounts of hormones</a:t>
            </a:r>
            <a:endParaRPr/>
          </a:p>
        </p:txBody>
      </p:sp>
      <p:sp>
        <p:nvSpPr>
          <p:cNvPr id="191" name="Google Shape;191;p33"/>
          <p:cNvSpPr/>
          <p:nvPr/>
        </p:nvSpPr>
        <p:spPr>
          <a:xfrm rot="10800000">
            <a:off x="1096950" y="2691000"/>
            <a:ext cx="2283000" cy="1271400"/>
          </a:xfrm>
          <a:prstGeom prst="round2DiagRect">
            <a:avLst>
              <a:gd name="adj1" fmla="val 0"/>
              <a:gd name="adj2" fmla="val 17764"/>
            </a:avLst>
          </a:prstGeom>
          <a:noFill/>
          <a:ln w="9525" cap="flat" cmpd="sng">
            <a:solidFill>
              <a:schemeClr val="accent1"/>
            </a:solidFill>
            <a:prstDash val="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2" name="Google Shape;192;p33"/>
          <p:cNvSpPr/>
          <p:nvPr/>
        </p:nvSpPr>
        <p:spPr>
          <a:xfrm flipH="1">
            <a:off x="1096950" y="3962400"/>
            <a:ext cx="2283000" cy="1271400"/>
          </a:xfrm>
          <a:prstGeom prst="round2DiagRect">
            <a:avLst>
              <a:gd name="adj1" fmla="val 0"/>
              <a:gd name="adj2" fmla="val 17764"/>
            </a:avLst>
          </a:prstGeom>
          <a:noFill/>
          <a:ln w="9525" cap="flat" cmpd="sng">
            <a:solidFill>
              <a:srgbClr val="45818E"/>
            </a:solidFill>
            <a:prstDash val="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3" name="Google Shape;193;p33"/>
          <p:cNvSpPr/>
          <p:nvPr/>
        </p:nvSpPr>
        <p:spPr>
          <a:xfrm rot="10800000">
            <a:off x="3379950" y="3963600"/>
            <a:ext cx="2305800" cy="1269000"/>
          </a:xfrm>
          <a:prstGeom prst="round2DiagRect">
            <a:avLst>
              <a:gd name="adj1" fmla="val 0"/>
              <a:gd name="adj2" fmla="val 17764"/>
            </a:avLst>
          </a:prstGeom>
          <a:noFill/>
          <a:ln w="9525" cap="flat" cmpd="sng">
            <a:solidFill>
              <a:srgbClr val="FB6B68"/>
            </a:solidFill>
            <a:prstDash val="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4" name="Google Shape;194;p33"/>
          <p:cNvSpPr/>
          <p:nvPr/>
        </p:nvSpPr>
        <p:spPr>
          <a:xfrm flipH="1">
            <a:off x="3379950" y="2691125"/>
            <a:ext cx="2305800" cy="1271400"/>
          </a:xfrm>
          <a:prstGeom prst="round2DiagRect">
            <a:avLst>
              <a:gd name="adj1" fmla="val 0"/>
              <a:gd name="adj2" fmla="val 17764"/>
            </a:avLst>
          </a:prstGeom>
          <a:noFill/>
          <a:ln w="9525" cap="flat" cmpd="sng">
            <a:solidFill>
              <a:srgbClr val="6AA84F"/>
            </a:solidFill>
            <a:prstDash val="dot"/>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Clr>
                <a:schemeClr val="dk1"/>
              </a:buClr>
              <a:buSzPts val="1100"/>
              <a:buFont typeface="Arial"/>
              <a:buNone/>
            </a:pPr>
            <a:endParaRPr sz="1200">
              <a:latin typeface="Cambria"/>
              <a:ea typeface="Cambria"/>
              <a:cs typeface="Cambria"/>
              <a:sym typeface="Cambria"/>
            </a:endParaRPr>
          </a:p>
          <a:p>
            <a:pPr marL="0" lvl="0" indent="0" algn="l" rtl="0">
              <a:spcBef>
                <a:spcPts val="0"/>
              </a:spcBef>
              <a:spcAft>
                <a:spcPts val="0"/>
              </a:spcAft>
              <a:buNone/>
            </a:pPr>
            <a:endParaRPr/>
          </a:p>
        </p:txBody>
      </p:sp>
      <p:sp>
        <p:nvSpPr>
          <p:cNvPr id="195" name="Google Shape;195;p33"/>
          <p:cNvSpPr/>
          <p:nvPr/>
        </p:nvSpPr>
        <p:spPr>
          <a:xfrm>
            <a:off x="3254697" y="3846437"/>
            <a:ext cx="250500" cy="250500"/>
          </a:xfrm>
          <a:prstGeom prst="ellipse">
            <a:avLst/>
          </a:prstGeom>
          <a:solidFill>
            <a:srgbClr val="FBE4D4"/>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6" name="Google Shape;196;p33"/>
          <p:cNvSpPr txBox="1"/>
          <p:nvPr/>
        </p:nvSpPr>
        <p:spPr>
          <a:xfrm>
            <a:off x="1219200" y="1866901"/>
            <a:ext cx="56580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200" b="1">
                <a:solidFill>
                  <a:schemeClr val="dk1"/>
                </a:solidFill>
                <a:latin typeface="Cambria"/>
                <a:ea typeface="Cambria"/>
                <a:cs typeface="Cambria"/>
                <a:sym typeface="Cambria"/>
              </a:rPr>
              <a:t>Thyroid Hormones Disorders</a:t>
            </a:r>
            <a:endParaRPr sz="2200" b="1">
              <a:solidFill>
                <a:schemeClr val="dk1"/>
              </a:solidFill>
              <a:latin typeface="Cambria"/>
              <a:ea typeface="Cambria"/>
              <a:cs typeface="Cambria"/>
              <a:sym typeface="Cambria"/>
            </a:endParaRPr>
          </a:p>
          <a:p>
            <a:pPr marL="0" lvl="0" indent="0" algn="l" rtl="0">
              <a:spcBef>
                <a:spcPts val="0"/>
              </a:spcBef>
              <a:spcAft>
                <a:spcPts val="0"/>
              </a:spcAft>
              <a:buNone/>
            </a:pPr>
            <a:endParaRPr/>
          </a:p>
        </p:txBody>
      </p:sp>
      <p:sp>
        <p:nvSpPr>
          <p:cNvPr id="197" name="Google Shape;197;p33"/>
          <p:cNvSpPr txBox="1"/>
          <p:nvPr/>
        </p:nvSpPr>
        <p:spPr>
          <a:xfrm>
            <a:off x="1220700" y="2765000"/>
            <a:ext cx="2035500" cy="10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latin typeface="Cambria"/>
                <a:ea typeface="Cambria"/>
                <a:cs typeface="Cambria"/>
                <a:sym typeface="Cambria"/>
              </a:rPr>
              <a:t>HYPOTHYROIDISM</a:t>
            </a:r>
            <a:r>
              <a:rPr lang="en" sz="1200">
                <a:latin typeface="Cambria"/>
                <a:ea typeface="Cambria"/>
                <a:cs typeface="Cambria"/>
                <a:sym typeface="Cambria"/>
              </a:rPr>
              <a:t>:</a:t>
            </a:r>
            <a:endParaRPr sz="1200">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latin typeface="Cambria"/>
                <a:ea typeface="Cambria"/>
                <a:cs typeface="Cambria"/>
                <a:sym typeface="Cambria"/>
              </a:rPr>
              <a:t>Refers to disorders in which the thyroid gland secretes decreased amounts of hormones</a:t>
            </a:r>
            <a:endParaRPr sz="1200">
              <a:latin typeface="Cambria"/>
              <a:ea typeface="Cambria"/>
              <a:cs typeface="Cambria"/>
              <a:sym typeface="Cambria"/>
            </a:endParaRPr>
          </a:p>
          <a:p>
            <a:pPr marL="0" lvl="0" indent="0" algn="l" rtl="0">
              <a:spcBef>
                <a:spcPts val="0"/>
              </a:spcBef>
              <a:spcAft>
                <a:spcPts val="0"/>
              </a:spcAft>
              <a:buNone/>
            </a:pPr>
            <a:endParaRPr/>
          </a:p>
        </p:txBody>
      </p:sp>
      <p:sp>
        <p:nvSpPr>
          <p:cNvPr id="198" name="Google Shape;198;p33"/>
          <p:cNvSpPr txBox="1"/>
          <p:nvPr/>
        </p:nvSpPr>
        <p:spPr>
          <a:xfrm>
            <a:off x="3515100" y="2806525"/>
            <a:ext cx="2035500" cy="108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latin typeface="Cambria"/>
                <a:ea typeface="Cambria"/>
                <a:cs typeface="Cambria"/>
                <a:sym typeface="Cambria"/>
              </a:rPr>
              <a:t>Thyroid neoplasia:</a:t>
            </a:r>
            <a:endParaRPr sz="1200" b="1">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latin typeface="Cambria"/>
                <a:ea typeface="Cambria"/>
                <a:cs typeface="Cambria"/>
                <a:sym typeface="Cambria"/>
              </a:rPr>
              <a:t>Benign enlargement or malignancies of the gland</a:t>
            </a:r>
            <a:endParaRPr sz="1200">
              <a:latin typeface="Cambria"/>
              <a:ea typeface="Cambria"/>
              <a:cs typeface="Cambria"/>
              <a:sym typeface="Cambria"/>
            </a:endParaRPr>
          </a:p>
          <a:p>
            <a:pPr marL="0" lvl="0" indent="0" algn="l" rtl="0">
              <a:spcBef>
                <a:spcPts val="0"/>
              </a:spcBef>
              <a:spcAft>
                <a:spcPts val="0"/>
              </a:spcAft>
              <a:buNone/>
            </a:pPr>
            <a:endParaRPr/>
          </a:p>
        </p:txBody>
      </p:sp>
      <p:cxnSp>
        <p:nvCxnSpPr>
          <p:cNvPr id="199" name="Google Shape;199;p33"/>
          <p:cNvCxnSpPr/>
          <p:nvPr/>
        </p:nvCxnSpPr>
        <p:spPr>
          <a:xfrm>
            <a:off x="1648800" y="2409825"/>
            <a:ext cx="3309900" cy="0"/>
          </a:xfrm>
          <a:prstGeom prst="straightConnector1">
            <a:avLst/>
          </a:prstGeom>
          <a:noFill/>
          <a:ln w="19050" cap="flat" cmpd="sng">
            <a:solidFill>
              <a:schemeClr val="accent5"/>
            </a:solidFill>
            <a:prstDash val="dot"/>
            <a:round/>
            <a:headEnd type="diamond" w="med" len="med"/>
            <a:tailEnd type="diamond" w="med" len="med"/>
          </a:ln>
        </p:spPr>
      </p:cxnSp>
      <p:sp>
        <p:nvSpPr>
          <p:cNvPr id="200" name="Google Shape;200;p33"/>
          <p:cNvSpPr txBox="1"/>
          <p:nvPr/>
        </p:nvSpPr>
        <p:spPr>
          <a:xfrm>
            <a:off x="1893975" y="2368538"/>
            <a:ext cx="4437900" cy="3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CCCCCC"/>
                </a:solidFill>
                <a:latin typeface="Cambria"/>
                <a:ea typeface="Cambria"/>
                <a:cs typeface="Cambria"/>
                <a:sym typeface="Cambria"/>
              </a:rPr>
              <a:t>Goiter can be with hyper or hypothyroidism* </a:t>
            </a:r>
            <a:endParaRPr sz="1000">
              <a:solidFill>
                <a:srgbClr val="CCCCCC"/>
              </a:solidFill>
              <a:latin typeface="Cambria"/>
              <a:ea typeface="Cambria"/>
              <a:cs typeface="Cambria"/>
              <a:sym typeface="Cambria"/>
            </a:endParaRPr>
          </a:p>
        </p:txBody>
      </p:sp>
      <p:sp>
        <p:nvSpPr>
          <p:cNvPr id="201" name="Google Shape;201;p33"/>
          <p:cNvSpPr txBox="1"/>
          <p:nvPr/>
        </p:nvSpPr>
        <p:spPr>
          <a:xfrm>
            <a:off x="335300" y="157250"/>
            <a:ext cx="39276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latin typeface="Cambria"/>
                <a:ea typeface="Cambria"/>
                <a:cs typeface="Cambria"/>
                <a:sym typeface="Cambria"/>
              </a:rPr>
              <a:t>Thyroid Hormones Synthesis</a:t>
            </a:r>
            <a:endParaRPr sz="2200" b="1">
              <a:latin typeface="Cambria"/>
              <a:ea typeface="Cambria"/>
              <a:cs typeface="Cambria"/>
              <a:sym typeface="Cambria"/>
            </a:endParaRPr>
          </a:p>
        </p:txBody>
      </p:sp>
      <p:cxnSp>
        <p:nvCxnSpPr>
          <p:cNvPr id="202" name="Google Shape;202;p33"/>
          <p:cNvCxnSpPr/>
          <p:nvPr/>
        </p:nvCxnSpPr>
        <p:spPr>
          <a:xfrm>
            <a:off x="297300" y="670475"/>
            <a:ext cx="4018800" cy="1200"/>
          </a:xfrm>
          <a:prstGeom prst="straightConnector1">
            <a:avLst/>
          </a:prstGeom>
          <a:noFill/>
          <a:ln w="19050" cap="flat" cmpd="sng">
            <a:solidFill>
              <a:schemeClr val="accent5"/>
            </a:solidFill>
            <a:prstDash val="dot"/>
            <a:round/>
            <a:headEnd type="diamond" w="med" len="med"/>
            <a:tailEnd type="diamond" w="med" len="med"/>
          </a:ln>
        </p:spPr>
      </p:cxnSp>
      <p:sp>
        <p:nvSpPr>
          <p:cNvPr id="203" name="Google Shape;203;p33"/>
          <p:cNvSpPr/>
          <p:nvPr/>
        </p:nvSpPr>
        <p:spPr>
          <a:xfrm>
            <a:off x="271775" y="1002075"/>
            <a:ext cx="1345200" cy="788700"/>
          </a:xfrm>
          <a:prstGeom prst="roundRect">
            <a:avLst>
              <a:gd name="adj" fmla="val 16667"/>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mbria"/>
                <a:ea typeface="Cambria"/>
                <a:cs typeface="Cambria"/>
                <a:sym typeface="Cambria"/>
              </a:rPr>
              <a:t>iodine trapping: uptake of iodine by the thyroid gland</a:t>
            </a:r>
            <a:endParaRPr sz="1000">
              <a:latin typeface="Cambria"/>
              <a:ea typeface="Cambria"/>
              <a:cs typeface="Cambria"/>
              <a:sym typeface="Cambria"/>
            </a:endParaRPr>
          </a:p>
        </p:txBody>
      </p:sp>
      <p:sp>
        <p:nvSpPr>
          <p:cNvPr id="204" name="Google Shape;204;p33"/>
          <p:cNvSpPr/>
          <p:nvPr/>
        </p:nvSpPr>
        <p:spPr>
          <a:xfrm>
            <a:off x="1920175" y="1002075"/>
            <a:ext cx="1345200" cy="788700"/>
          </a:xfrm>
          <a:prstGeom prst="roundRect">
            <a:avLst>
              <a:gd name="adj" fmla="val 16667"/>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b="1">
                <a:solidFill>
                  <a:srgbClr val="FF0000"/>
                </a:solidFill>
                <a:latin typeface="Cambria"/>
                <a:ea typeface="Cambria"/>
                <a:cs typeface="Cambria"/>
                <a:sym typeface="Cambria"/>
              </a:rPr>
              <a:t>oxidation of iodine: </a:t>
            </a:r>
            <a:r>
              <a:rPr lang="en" sz="900">
                <a:latin typeface="Cambria"/>
                <a:ea typeface="Cambria"/>
                <a:cs typeface="Cambria"/>
                <a:sym typeface="Cambria"/>
              </a:rPr>
              <a:t>(to its active form) thyroid </a:t>
            </a:r>
            <a:r>
              <a:rPr lang="en" sz="900" b="1">
                <a:solidFill>
                  <a:srgbClr val="FF0000"/>
                </a:solidFill>
                <a:latin typeface="Cambria"/>
                <a:ea typeface="Cambria"/>
                <a:cs typeface="Cambria"/>
                <a:sym typeface="Cambria"/>
              </a:rPr>
              <a:t>peroxidase</a:t>
            </a:r>
            <a:r>
              <a:rPr lang="en" sz="900">
                <a:latin typeface="Cambria"/>
                <a:ea typeface="Cambria"/>
                <a:cs typeface="Cambria"/>
                <a:sym typeface="Cambria"/>
              </a:rPr>
              <a:t> (key enzyme of the synthesis)</a:t>
            </a:r>
            <a:endParaRPr sz="900">
              <a:latin typeface="Cambria"/>
              <a:ea typeface="Cambria"/>
              <a:cs typeface="Cambria"/>
              <a:sym typeface="Cambria"/>
            </a:endParaRPr>
          </a:p>
        </p:txBody>
      </p:sp>
      <p:sp>
        <p:nvSpPr>
          <p:cNvPr id="205" name="Google Shape;205;p33"/>
          <p:cNvSpPr/>
          <p:nvPr/>
        </p:nvSpPr>
        <p:spPr>
          <a:xfrm>
            <a:off x="3568600" y="1002075"/>
            <a:ext cx="1458300" cy="788700"/>
          </a:xfrm>
          <a:prstGeom prst="roundRect">
            <a:avLst>
              <a:gd name="adj" fmla="val 16667"/>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latin typeface="Cambria"/>
                <a:ea typeface="Cambria"/>
                <a:cs typeface="Cambria"/>
                <a:sym typeface="Cambria"/>
              </a:rPr>
              <a:t>iodide organification: the iodination of tyrosyl groups of thyroglobulin produces : </a:t>
            </a:r>
            <a:r>
              <a:rPr lang="en" sz="900">
                <a:solidFill>
                  <a:srgbClr val="FF0000"/>
                </a:solidFill>
                <a:latin typeface="Cambria"/>
                <a:ea typeface="Cambria"/>
                <a:cs typeface="Cambria"/>
                <a:sym typeface="Cambria"/>
              </a:rPr>
              <a:t>MIT and DIT</a:t>
            </a:r>
            <a:endParaRPr sz="900">
              <a:solidFill>
                <a:srgbClr val="FF0000"/>
              </a:solidFill>
              <a:latin typeface="Cambria"/>
              <a:ea typeface="Cambria"/>
              <a:cs typeface="Cambria"/>
              <a:sym typeface="Cambria"/>
            </a:endParaRPr>
          </a:p>
        </p:txBody>
      </p:sp>
      <p:sp>
        <p:nvSpPr>
          <p:cNvPr id="206" name="Google Shape;206;p33"/>
          <p:cNvSpPr/>
          <p:nvPr/>
        </p:nvSpPr>
        <p:spPr>
          <a:xfrm>
            <a:off x="5341925" y="1002050"/>
            <a:ext cx="1345200" cy="788700"/>
          </a:xfrm>
          <a:prstGeom prst="roundRect">
            <a:avLst>
              <a:gd name="adj" fmla="val 16667"/>
            </a:avLst>
          </a:prstGeom>
          <a:solidFill>
            <a:srgbClr val="FCE5CD"/>
          </a:solidFill>
          <a:ln w="9525" cap="flat" cmpd="sng">
            <a:solidFill>
              <a:srgbClr val="FCE5C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mbria"/>
                <a:ea typeface="Cambria"/>
                <a:cs typeface="Cambria"/>
                <a:sym typeface="Cambria"/>
              </a:rPr>
              <a:t>formation of T4 , T3 from MIT and DIT:</a:t>
            </a:r>
            <a:endParaRPr sz="1000">
              <a:latin typeface="Cambria"/>
              <a:ea typeface="Cambria"/>
              <a:cs typeface="Cambria"/>
              <a:sym typeface="Cambria"/>
            </a:endParaRPr>
          </a:p>
          <a:p>
            <a:pPr marL="0" lvl="0" indent="0" algn="ctr" rtl="0">
              <a:spcBef>
                <a:spcPts val="0"/>
              </a:spcBef>
              <a:spcAft>
                <a:spcPts val="0"/>
              </a:spcAft>
              <a:buNone/>
            </a:pPr>
            <a:r>
              <a:rPr lang="en" sz="1000">
                <a:solidFill>
                  <a:srgbClr val="FF0000"/>
                </a:solidFill>
                <a:latin typeface="Cambria"/>
                <a:ea typeface="Cambria"/>
                <a:cs typeface="Cambria"/>
                <a:sym typeface="Cambria"/>
              </a:rPr>
              <a:t>Thyroid peroxidase</a:t>
            </a:r>
            <a:endParaRPr sz="1000">
              <a:solidFill>
                <a:srgbClr val="FF0000"/>
              </a:solidFill>
              <a:latin typeface="Cambria"/>
              <a:ea typeface="Cambria"/>
              <a:cs typeface="Cambria"/>
              <a:sym typeface="Cambria"/>
            </a:endParaRPr>
          </a:p>
        </p:txBody>
      </p:sp>
      <p:sp>
        <p:nvSpPr>
          <p:cNvPr id="207" name="Google Shape;207;p33"/>
          <p:cNvSpPr/>
          <p:nvPr/>
        </p:nvSpPr>
        <p:spPr>
          <a:xfrm>
            <a:off x="3291575" y="1271200"/>
            <a:ext cx="250800" cy="252600"/>
          </a:xfrm>
          <a:prstGeom prst="rightArrow">
            <a:avLst>
              <a:gd name="adj1" fmla="val 50000"/>
              <a:gd name="adj2" fmla="val 50000"/>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3"/>
          <p:cNvSpPr/>
          <p:nvPr/>
        </p:nvSpPr>
        <p:spPr>
          <a:xfrm>
            <a:off x="1643163" y="1271200"/>
            <a:ext cx="250800" cy="252600"/>
          </a:xfrm>
          <a:prstGeom prst="rightArrow">
            <a:avLst>
              <a:gd name="adj1" fmla="val 50000"/>
              <a:gd name="adj2" fmla="val 50000"/>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3"/>
          <p:cNvSpPr/>
          <p:nvPr/>
        </p:nvSpPr>
        <p:spPr>
          <a:xfrm>
            <a:off x="5059013" y="1271200"/>
            <a:ext cx="250800" cy="252600"/>
          </a:xfrm>
          <a:prstGeom prst="rightArrow">
            <a:avLst>
              <a:gd name="adj1" fmla="val 50000"/>
              <a:gd name="adj2" fmla="val 50000"/>
            </a:avLst>
          </a:prstGeom>
          <a:solidFill>
            <a:srgbClr val="F4CCCC"/>
          </a:solidFill>
          <a:ln w="9525" cap="flat" cmpd="sng">
            <a:solidFill>
              <a:srgbClr val="F4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33"/>
          <p:cNvGrpSpPr/>
          <p:nvPr/>
        </p:nvGrpSpPr>
        <p:grpSpPr>
          <a:xfrm>
            <a:off x="994691" y="7562671"/>
            <a:ext cx="2165513" cy="2197545"/>
            <a:chOff x="2744042" y="1067132"/>
            <a:chExt cx="1827900" cy="2478900"/>
          </a:xfrm>
        </p:grpSpPr>
        <p:sp>
          <p:nvSpPr>
            <p:cNvPr id="211" name="Google Shape;211;p33"/>
            <p:cNvSpPr/>
            <p:nvPr/>
          </p:nvSpPr>
          <p:spPr>
            <a:xfrm rot="-5400000">
              <a:off x="2418542" y="1392632"/>
              <a:ext cx="2478900" cy="1827900"/>
            </a:xfrm>
            <a:prstGeom prst="rightArrowCallout">
              <a:avLst>
                <a:gd name="adj1" fmla="val 9283"/>
                <a:gd name="adj2" fmla="val 13570"/>
                <a:gd name="adj3" fmla="val 16082"/>
                <a:gd name="adj4" fmla="val 81236"/>
              </a:avLst>
            </a:prstGeom>
            <a:solidFill>
              <a:srgbClr val="FFF2C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2" name="Google Shape;212;p33"/>
            <p:cNvSpPr/>
            <p:nvPr/>
          </p:nvSpPr>
          <p:spPr>
            <a:xfrm flipH="1">
              <a:off x="2832601" y="1626400"/>
              <a:ext cx="1649400" cy="1829700"/>
            </a:xfrm>
            <a:prstGeom prst="snip1Rect">
              <a:avLst>
                <a:gd name="adj" fmla="val 0"/>
              </a:avLst>
            </a:prstGeom>
            <a:solidFill>
              <a:srgbClr val="FCE5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grpSp>
        <p:nvGrpSpPr>
          <p:cNvPr id="213" name="Google Shape;213;p33"/>
          <p:cNvGrpSpPr/>
          <p:nvPr/>
        </p:nvGrpSpPr>
        <p:grpSpPr>
          <a:xfrm>
            <a:off x="3779227" y="7672405"/>
            <a:ext cx="2317229" cy="2164289"/>
            <a:chOff x="4572084" y="1597469"/>
            <a:chExt cx="1827900" cy="2399700"/>
          </a:xfrm>
        </p:grpSpPr>
        <p:sp>
          <p:nvSpPr>
            <p:cNvPr id="214" name="Google Shape;214;p33"/>
            <p:cNvSpPr/>
            <p:nvPr/>
          </p:nvSpPr>
          <p:spPr>
            <a:xfrm rot="5400000">
              <a:off x="4286184" y="1883369"/>
              <a:ext cx="2399700" cy="1827900"/>
            </a:xfrm>
            <a:prstGeom prst="rightArrowCallout">
              <a:avLst>
                <a:gd name="adj1" fmla="val 9283"/>
                <a:gd name="adj2" fmla="val 13570"/>
                <a:gd name="adj3" fmla="val 16082"/>
                <a:gd name="adj4" fmla="val 81236"/>
              </a:avLst>
            </a:prstGeom>
            <a:solidFill>
              <a:srgbClr val="FFF2C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5" name="Google Shape;215;p33"/>
            <p:cNvSpPr/>
            <p:nvPr/>
          </p:nvSpPr>
          <p:spPr>
            <a:xfrm rot="10800000" flipH="1">
              <a:off x="4662018" y="1687411"/>
              <a:ext cx="1649400" cy="1769700"/>
            </a:xfrm>
            <a:prstGeom prst="snip1Rect">
              <a:avLst>
                <a:gd name="adj" fmla="val 0"/>
              </a:avLst>
            </a:prstGeom>
            <a:solidFill>
              <a:srgbClr val="FCE5C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216" name="Google Shape;216;p33"/>
          <p:cNvSpPr txBox="1"/>
          <p:nvPr/>
        </p:nvSpPr>
        <p:spPr>
          <a:xfrm>
            <a:off x="1023988" y="7992488"/>
            <a:ext cx="2305800" cy="178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C00000"/>
                </a:solidFill>
                <a:latin typeface="Cambria"/>
                <a:ea typeface="Cambria"/>
                <a:cs typeface="Cambria"/>
                <a:sym typeface="Cambria"/>
              </a:rPr>
              <a:t>With high RAIU</a:t>
            </a:r>
            <a:endParaRPr sz="1200" b="1">
              <a:solidFill>
                <a:srgbClr val="C00000"/>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b="1">
                <a:solidFill>
                  <a:schemeClr val="dk1"/>
                </a:solidFill>
                <a:latin typeface="Cambria"/>
                <a:ea typeface="Cambria"/>
                <a:cs typeface="Cambria"/>
                <a:sym typeface="Cambria"/>
              </a:rPr>
              <a:t>Graves’ disease (60-80%)</a:t>
            </a:r>
            <a:endParaRPr sz="1200" b="1">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b="1">
                <a:solidFill>
                  <a:schemeClr val="dk1"/>
                </a:solidFill>
                <a:latin typeface="Cambria"/>
                <a:ea typeface="Cambria"/>
                <a:cs typeface="Cambria"/>
                <a:sym typeface="Cambria"/>
              </a:rPr>
              <a:t>Multinodular goitre (14%)</a:t>
            </a:r>
            <a:endParaRPr sz="1200" b="1">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b="1">
                <a:solidFill>
                  <a:schemeClr val="dk1"/>
                </a:solidFill>
                <a:latin typeface="Cambria"/>
                <a:ea typeface="Cambria"/>
                <a:cs typeface="Cambria"/>
                <a:sym typeface="Cambria"/>
              </a:rPr>
              <a:t>Adenomas / carcinomas</a:t>
            </a:r>
            <a:endParaRPr sz="1200" b="1">
              <a:solidFill>
                <a:schemeClr val="dk1"/>
              </a:solidFill>
              <a:latin typeface="Cambria"/>
              <a:ea typeface="Cambria"/>
              <a:cs typeface="Cambria"/>
              <a:sym typeface="Cambria"/>
            </a:endParaRPr>
          </a:p>
          <a:p>
            <a:pPr marL="0" lvl="0" indent="0" algn="l" rtl="0">
              <a:spcBef>
                <a:spcPts val="0"/>
              </a:spcBef>
              <a:spcAft>
                <a:spcPts val="0"/>
              </a:spcAft>
              <a:buNone/>
            </a:pPr>
            <a:endParaRPr/>
          </a:p>
        </p:txBody>
      </p:sp>
      <p:sp>
        <p:nvSpPr>
          <p:cNvPr id="217" name="Google Shape;217;p33"/>
          <p:cNvSpPr txBox="1"/>
          <p:nvPr/>
        </p:nvSpPr>
        <p:spPr>
          <a:xfrm>
            <a:off x="3974663" y="7844313"/>
            <a:ext cx="2461200" cy="16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rgbClr val="C00000"/>
                </a:solidFill>
                <a:latin typeface="Cambria"/>
                <a:ea typeface="Cambria"/>
                <a:cs typeface="Cambria"/>
                <a:sym typeface="Cambria"/>
              </a:rPr>
              <a:t>With low RAIU</a:t>
            </a:r>
            <a:endParaRPr sz="1200" b="1">
              <a:solidFill>
                <a:srgbClr val="C00000"/>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b="1">
                <a:solidFill>
                  <a:schemeClr val="dk1"/>
                </a:solidFill>
                <a:latin typeface="Cambria"/>
                <a:ea typeface="Cambria"/>
                <a:cs typeface="Cambria"/>
                <a:sym typeface="Cambria"/>
              </a:rPr>
              <a:t>Thyroiditis</a:t>
            </a:r>
            <a:endParaRPr sz="1200" b="1">
              <a:solidFill>
                <a:schemeClr val="dk1"/>
              </a:solidFill>
              <a:latin typeface="Cambria"/>
              <a:ea typeface="Cambria"/>
              <a:cs typeface="Cambria"/>
              <a:sym typeface="Cambria"/>
            </a:endParaRPr>
          </a:p>
          <a:p>
            <a:pPr marL="457200" lvl="0" indent="-304800" algn="l" rtl="0">
              <a:spcBef>
                <a:spcPts val="0"/>
              </a:spcBef>
              <a:spcAft>
                <a:spcPts val="0"/>
              </a:spcAft>
              <a:buClr>
                <a:schemeClr val="dk1"/>
              </a:buClr>
              <a:buSzPts val="1200"/>
              <a:buFont typeface="Cambria"/>
              <a:buChar char="❏"/>
            </a:pPr>
            <a:r>
              <a:rPr lang="en" sz="1200" b="1">
                <a:solidFill>
                  <a:schemeClr val="dk1"/>
                </a:solidFill>
                <a:latin typeface="Cambria"/>
                <a:ea typeface="Cambria"/>
                <a:cs typeface="Cambria"/>
                <a:sym typeface="Cambria"/>
              </a:rPr>
              <a:t>Iodine-induced thyrotoxicosis:</a:t>
            </a:r>
            <a:endParaRPr sz="1200" b="1">
              <a:solidFill>
                <a:schemeClr val="dk1"/>
              </a:solidFill>
              <a:latin typeface="Cambria"/>
              <a:ea typeface="Cambria"/>
              <a:cs typeface="Cambria"/>
              <a:sym typeface="Cambria"/>
            </a:endParaRPr>
          </a:p>
          <a:p>
            <a:pPr marL="0" lvl="0" indent="0" algn="l" rtl="0">
              <a:spcBef>
                <a:spcPts val="0"/>
              </a:spcBef>
              <a:spcAft>
                <a:spcPts val="0"/>
              </a:spcAft>
              <a:buNone/>
            </a:pPr>
            <a:r>
              <a:rPr lang="en" sz="1200" b="1">
                <a:solidFill>
                  <a:schemeClr val="dk1"/>
                </a:solidFill>
                <a:latin typeface="Cambria"/>
                <a:ea typeface="Cambria"/>
                <a:cs typeface="Cambria"/>
                <a:sym typeface="Cambria"/>
              </a:rPr>
              <a:t>-drugs (e.g. amiodarone</a:t>
            </a:r>
            <a:r>
              <a:rPr lang="en" sz="1200">
                <a:solidFill>
                  <a:srgbClr val="6AA84F"/>
                </a:solidFill>
                <a:latin typeface="Cambria"/>
                <a:ea typeface="Cambria"/>
                <a:cs typeface="Cambria"/>
                <a:sym typeface="Cambria"/>
              </a:rPr>
              <a:t> antiarrhythmic drug </a:t>
            </a:r>
            <a:r>
              <a:rPr lang="en" sz="1200" b="1">
                <a:solidFill>
                  <a:schemeClr val="dk1"/>
                </a:solidFill>
                <a:latin typeface="Cambria"/>
                <a:ea typeface="Cambria"/>
                <a:cs typeface="Cambria"/>
                <a:sym typeface="Cambria"/>
              </a:rPr>
              <a:t>) </a:t>
            </a:r>
            <a:endParaRPr sz="1200">
              <a:solidFill>
                <a:srgbClr val="6AA84F"/>
              </a:solidFill>
              <a:latin typeface="Cambria"/>
              <a:ea typeface="Cambria"/>
              <a:cs typeface="Cambria"/>
              <a:sym typeface="Cambria"/>
            </a:endParaRPr>
          </a:p>
          <a:p>
            <a:pPr marL="0" lvl="0" indent="0" algn="l" rtl="0">
              <a:spcBef>
                <a:spcPts val="0"/>
              </a:spcBef>
              <a:spcAft>
                <a:spcPts val="0"/>
              </a:spcAft>
              <a:buNone/>
            </a:pPr>
            <a:r>
              <a:rPr lang="en" sz="1200" b="1">
                <a:solidFill>
                  <a:schemeClr val="dk1"/>
                </a:solidFill>
                <a:latin typeface="Cambria"/>
                <a:ea typeface="Cambria"/>
                <a:cs typeface="Cambria"/>
                <a:sym typeface="Cambria"/>
              </a:rPr>
              <a:t>-radiografic contrast media</a:t>
            </a:r>
            <a:endParaRPr sz="1200" b="1">
              <a:solidFill>
                <a:schemeClr val="dk1"/>
              </a:solidFill>
              <a:latin typeface="Cambria"/>
              <a:ea typeface="Cambria"/>
              <a:cs typeface="Cambria"/>
              <a:sym typeface="Cambria"/>
            </a:endParaRPr>
          </a:p>
          <a:p>
            <a:pPr marL="0" lvl="0" indent="0" algn="l" rtl="0">
              <a:spcBef>
                <a:spcPts val="0"/>
              </a:spcBef>
              <a:spcAft>
                <a:spcPts val="0"/>
              </a:spcAft>
              <a:buNone/>
            </a:pPr>
            <a:endParaRPr/>
          </a:p>
        </p:txBody>
      </p:sp>
      <p:sp>
        <p:nvSpPr>
          <p:cNvPr id="218" name="Google Shape;218;p33"/>
          <p:cNvSpPr txBox="1"/>
          <p:nvPr/>
        </p:nvSpPr>
        <p:spPr>
          <a:xfrm>
            <a:off x="238400" y="6783800"/>
            <a:ext cx="5996100" cy="8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dk1"/>
                </a:solidFill>
                <a:latin typeface="Cambria"/>
                <a:ea typeface="Cambria"/>
                <a:cs typeface="Cambria"/>
                <a:sym typeface="Cambria"/>
              </a:rPr>
              <a:t>Causes of thyrotoxicosis</a:t>
            </a:r>
            <a:endParaRPr sz="2200" b="1">
              <a:solidFill>
                <a:schemeClr val="dk1"/>
              </a:solidFill>
              <a:latin typeface="Cambria"/>
              <a:ea typeface="Cambria"/>
              <a:cs typeface="Cambria"/>
              <a:sym typeface="Cambria"/>
            </a:endParaRPr>
          </a:p>
          <a:p>
            <a:pPr marL="0" lvl="0" indent="0" algn="l" rtl="0">
              <a:spcBef>
                <a:spcPts val="0"/>
              </a:spcBef>
              <a:spcAft>
                <a:spcPts val="0"/>
              </a:spcAft>
              <a:buNone/>
            </a:pPr>
            <a:endParaRPr sz="600" b="1">
              <a:solidFill>
                <a:schemeClr val="dk1"/>
              </a:solidFill>
              <a:latin typeface="Cambria"/>
              <a:ea typeface="Cambria"/>
              <a:cs typeface="Cambria"/>
              <a:sym typeface="Cambria"/>
            </a:endParaRPr>
          </a:p>
          <a:p>
            <a:pPr marL="0" lvl="0" indent="0" algn="l" rtl="0">
              <a:spcBef>
                <a:spcPts val="0"/>
              </a:spcBef>
              <a:spcAft>
                <a:spcPts val="0"/>
              </a:spcAft>
              <a:buNone/>
            </a:pPr>
            <a:r>
              <a:rPr lang="en" sz="1200" b="1">
                <a:solidFill>
                  <a:srgbClr val="C00000"/>
                </a:solidFill>
                <a:latin typeface="Mukta"/>
                <a:ea typeface="Mukta"/>
                <a:cs typeface="Mukta"/>
                <a:sym typeface="Mukta"/>
              </a:rPr>
              <a:t>RAIU</a:t>
            </a:r>
            <a:r>
              <a:rPr lang="en" sz="1200">
                <a:solidFill>
                  <a:srgbClr val="C00000"/>
                </a:solidFill>
                <a:latin typeface="Mukta"/>
                <a:ea typeface="Mukta"/>
                <a:cs typeface="Mukta"/>
                <a:sym typeface="Mukta"/>
              </a:rPr>
              <a:t>: </a:t>
            </a:r>
            <a:r>
              <a:rPr lang="en" sz="1200">
                <a:solidFill>
                  <a:schemeClr val="dk1"/>
                </a:solidFill>
                <a:latin typeface="Mukta"/>
                <a:ea typeface="Mukta"/>
                <a:cs typeface="Mukta"/>
                <a:sym typeface="Mukta"/>
              </a:rPr>
              <a:t>radioactive iodine uptake</a:t>
            </a:r>
            <a:endParaRPr>
              <a:latin typeface="Mukta"/>
              <a:ea typeface="Mukta"/>
              <a:cs typeface="Mukta"/>
              <a:sym typeface="Mukta"/>
            </a:endParaRPr>
          </a:p>
        </p:txBody>
      </p:sp>
      <p:cxnSp>
        <p:nvCxnSpPr>
          <p:cNvPr id="219" name="Google Shape;219;p33"/>
          <p:cNvCxnSpPr/>
          <p:nvPr/>
        </p:nvCxnSpPr>
        <p:spPr>
          <a:xfrm>
            <a:off x="315250" y="7278550"/>
            <a:ext cx="3111600" cy="3600"/>
          </a:xfrm>
          <a:prstGeom prst="straightConnector1">
            <a:avLst/>
          </a:prstGeom>
          <a:noFill/>
          <a:ln w="19050" cap="flat" cmpd="sng">
            <a:solidFill>
              <a:schemeClr val="accent5"/>
            </a:solidFill>
            <a:prstDash val="dot"/>
            <a:round/>
            <a:headEnd type="diamond" w="med" len="med"/>
            <a:tailEnd type="diamond" w="med" len="med"/>
          </a:ln>
        </p:spPr>
      </p:cxnSp>
      <p:graphicFrame>
        <p:nvGraphicFramePr>
          <p:cNvPr id="220" name="Google Shape;220;p33"/>
          <p:cNvGraphicFramePr/>
          <p:nvPr/>
        </p:nvGraphicFramePr>
        <p:xfrm>
          <a:off x="743875" y="5426513"/>
          <a:ext cx="3000000" cy="3000000"/>
        </p:xfrm>
        <a:graphic>
          <a:graphicData uri="http://schemas.openxmlformats.org/drawingml/2006/table">
            <a:tbl>
              <a:tblPr>
                <a:noFill/>
                <a:tableStyleId>{7D7DB700-06B3-4024-A3F2-6295A4D395C3}</a:tableStyleId>
              </a:tblPr>
              <a:tblGrid>
                <a:gridCol w="2837525">
                  <a:extLst>
                    <a:ext uri="{9D8B030D-6E8A-4147-A177-3AD203B41FA5}">
                      <a16:colId xmlns:a16="http://schemas.microsoft.com/office/drawing/2014/main" val="20000"/>
                    </a:ext>
                  </a:extLst>
                </a:gridCol>
                <a:gridCol w="266745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Cambria"/>
                          <a:ea typeface="Cambria"/>
                          <a:cs typeface="Cambria"/>
                          <a:sym typeface="Cambria"/>
                        </a:rPr>
                        <a:t>THYROTOXICOSIS</a:t>
                      </a:r>
                      <a:endParaRPr/>
                    </a:p>
                  </a:txBody>
                  <a:tcPr marL="91425" marR="91425" marT="91425" marB="91425">
                    <a:solidFill>
                      <a:srgbClr val="FCE5CD"/>
                    </a:solidFill>
                  </a:tcPr>
                </a:tc>
                <a:tc>
                  <a:txBody>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Cambria"/>
                          <a:ea typeface="Cambria"/>
                          <a:cs typeface="Cambria"/>
                          <a:sym typeface="Cambria"/>
                        </a:rPr>
                        <a:t>HYPERTHYROIDISM</a:t>
                      </a:r>
                      <a:endParaRPr/>
                    </a:p>
                  </a:txBody>
                  <a:tcPr marL="91425" marR="91425" marT="91425" marB="91425">
                    <a:solidFill>
                      <a:srgbClr val="FCE5CD"/>
                    </a:solidFill>
                  </a:tcPr>
                </a:tc>
                <a:extLst>
                  <a:ext uri="{0D108BD9-81ED-4DB2-BD59-A6C34878D82A}">
                    <a16:rowId xmlns:a16="http://schemas.microsoft.com/office/drawing/2014/main" val="10000"/>
                  </a:ext>
                </a:extLst>
              </a:tr>
              <a:tr h="459075">
                <a:tc>
                  <a:txBody>
                    <a:bodyPr/>
                    <a:lstStyle/>
                    <a:p>
                      <a:pPr marL="0" lvl="0" indent="0" algn="l" rtl="0">
                        <a:spcBef>
                          <a:spcPts val="0"/>
                        </a:spcBef>
                        <a:spcAft>
                          <a:spcPts val="0"/>
                        </a:spcAft>
                        <a:buClr>
                          <a:schemeClr val="dk1"/>
                        </a:buClr>
                        <a:buSzPts val="1100"/>
                        <a:buFont typeface="Arial"/>
                        <a:buNone/>
                      </a:pPr>
                      <a:r>
                        <a:rPr lang="en" sz="1000">
                          <a:solidFill>
                            <a:schemeClr val="dk1"/>
                          </a:solidFill>
                          <a:latin typeface="Cambria"/>
                          <a:ea typeface="Cambria"/>
                          <a:cs typeface="Cambria"/>
                          <a:sym typeface="Cambria"/>
                        </a:rPr>
                        <a:t>Hypermetabolic state caused by thyroid</a:t>
                      </a:r>
                      <a:endParaRPr sz="1000">
                        <a:solidFill>
                          <a:schemeClr val="dk1"/>
                        </a:solidFill>
                        <a:latin typeface="Cambria"/>
                        <a:ea typeface="Cambria"/>
                        <a:cs typeface="Cambria"/>
                        <a:sym typeface="Cambria"/>
                      </a:endParaRPr>
                    </a:p>
                    <a:p>
                      <a:pPr marL="0" lvl="0" indent="0" algn="l" rtl="0">
                        <a:spcBef>
                          <a:spcPts val="0"/>
                        </a:spcBef>
                        <a:spcAft>
                          <a:spcPts val="0"/>
                        </a:spcAft>
                        <a:buNone/>
                      </a:pPr>
                      <a:r>
                        <a:rPr lang="en" sz="1000">
                          <a:solidFill>
                            <a:schemeClr val="dk1"/>
                          </a:solidFill>
                          <a:latin typeface="Cambria"/>
                          <a:ea typeface="Cambria"/>
                          <a:cs typeface="Cambria"/>
                          <a:sym typeface="Cambria"/>
                        </a:rPr>
                        <a:t>hormone excess at the tissue level</a:t>
                      </a:r>
                      <a:endParaRPr/>
                    </a:p>
                  </a:txBody>
                  <a:tcPr marL="91425" marR="91425" marT="91425" marB="91425"/>
                </a:tc>
                <a:tc>
                  <a:txBody>
                    <a:bodyPr/>
                    <a:lstStyle/>
                    <a:p>
                      <a:pPr marL="0" lvl="0" indent="0" algn="l" rtl="0">
                        <a:spcBef>
                          <a:spcPts val="0"/>
                        </a:spcBef>
                        <a:spcAft>
                          <a:spcPts val="0"/>
                        </a:spcAft>
                        <a:buNone/>
                      </a:pPr>
                      <a:r>
                        <a:rPr lang="en" sz="1000">
                          <a:solidFill>
                            <a:schemeClr val="dk1"/>
                          </a:solidFill>
                          <a:latin typeface="Cambria"/>
                          <a:ea typeface="Cambria"/>
                          <a:cs typeface="Cambria"/>
                          <a:sym typeface="Cambria"/>
                        </a:rPr>
                        <a:t>Increased thyroid hormones synthesis and secretion</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000" b="1">
                          <a:solidFill>
                            <a:srgbClr val="FF0000"/>
                          </a:solidFill>
                          <a:latin typeface="Cambria"/>
                          <a:ea typeface="Cambria"/>
                          <a:cs typeface="Cambria"/>
                          <a:sym typeface="Cambria"/>
                        </a:rPr>
                        <a:t>Not all patients with thyrotoxicosis have hyperthyroidism</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000" b="1">
                          <a:solidFill>
                            <a:srgbClr val="FF0000"/>
                          </a:solidFill>
                          <a:latin typeface="Cambria"/>
                          <a:ea typeface="Cambria"/>
                          <a:cs typeface="Cambria"/>
                          <a:sym typeface="Cambria"/>
                        </a:rPr>
                        <a:t>All patients with hyperthyroidism have thyrotoxicosis</a:t>
                      </a:r>
                      <a:endParaRPr/>
                    </a:p>
                  </a:txBody>
                  <a:tcPr marL="91425" marR="91425" marT="91425" marB="91425"/>
                </a:tc>
                <a:extLst>
                  <a:ext uri="{0D108BD9-81ED-4DB2-BD59-A6C34878D82A}">
                    <a16:rowId xmlns:a16="http://schemas.microsoft.com/office/drawing/2014/main" val="10002"/>
                  </a:ext>
                </a:extLst>
              </a:tr>
            </a:tbl>
          </a:graphicData>
        </a:graphic>
      </p:graphicFrame>
      <p:sp>
        <p:nvSpPr>
          <p:cNvPr id="221" name="Google Shape;221;p33"/>
          <p:cNvSpPr/>
          <p:nvPr/>
        </p:nvSpPr>
        <p:spPr>
          <a:xfrm>
            <a:off x="55299" y="4951475"/>
            <a:ext cx="968700" cy="368100"/>
          </a:xfrm>
          <a:prstGeom prst="roundRect">
            <a:avLst>
              <a:gd name="adj" fmla="val 16667"/>
            </a:avLst>
          </a:prstGeom>
          <a:noFill/>
          <a:ln w="9525" cap="flat" cmpd="sng">
            <a:solidFill>
              <a:srgbClr val="B7B7B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b="1">
                <a:solidFill>
                  <a:srgbClr val="FF0000"/>
                </a:solidFill>
                <a:latin typeface="Mukta"/>
                <a:ea typeface="Mukta"/>
                <a:cs typeface="Mukta"/>
                <a:sym typeface="Mukta"/>
              </a:rPr>
              <a:t>Differences are</a:t>
            </a:r>
            <a:endParaRPr sz="800" b="1">
              <a:solidFill>
                <a:srgbClr val="FF0000"/>
              </a:solidFill>
              <a:latin typeface="Mukta"/>
              <a:ea typeface="Mukta"/>
              <a:cs typeface="Mukta"/>
              <a:sym typeface="Mukta"/>
            </a:endParaRPr>
          </a:p>
          <a:p>
            <a:pPr marL="0" lvl="0" indent="0" algn="l" rtl="0">
              <a:spcBef>
                <a:spcPts val="0"/>
              </a:spcBef>
              <a:spcAft>
                <a:spcPts val="0"/>
              </a:spcAft>
              <a:buNone/>
            </a:pPr>
            <a:r>
              <a:rPr lang="en" sz="800" b="1">
                <a:solidFill>
                  <a:srgbClr val="FF0000"/>
                </a:solidFill>
                <a:latin typeface="Mukta"/>
                <a:ea typeface="Mukta"/>
                <a:cs typeface="Mukta"/>
                <a:sym typeface="Mukta"/>
              </a:rPr>
              <a:t>very important</a:t>
            </a:r>
            <a:endParaRPr sz="800" b="1">
              <a:solidFill>
                <a:srgbClr val="FF0000"/>
              </a:solidFill>
              <a:latin typeface="Mukta"/>
              <a:ea typeface="Mukta"/>
              <a:cs typeface="Mukta"/>
              <a:sym typeface="Mukt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4"/>
          <p:cNvSpPr txBox="1"/>
          <p:nvPr/>
        </p:nvSpPr>
        <p:spPr>
          <a:xfrm>
            <a:off x="130950" y="971550"/>
            <a:ext cx="6472200" cy="1848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Cambria"/>
              <a:buChar char="❖"/>
            </a:pPr>
            <a:r>
              <a:rPr lang="en">
                <a:latin typeface="Cambria"/>
                <a:ea typeface="Cambria"/>
                <a:cs typeface="Cambria"/>
                <a:sym typeface="Cambria"/>
              </a:rPr>
              <a:t>Caused by thyroid stimulating immunoglobulins that stimulate TSH receptor resulting in sustained thyroid over activity.</a:t>
            </a:r>
            <a:endParaRPr>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Mainly in young adults aged 20 to 50 , 5 times more frequent in women.</a:t>
            </a:r>
            <a:endParaRPr>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 Swelling and soft tissues of hands and feet- Clubbing of fingers and toes.</a:t>
            </a:r>
            <a:endParaRPr>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 Half of cases have Exophthalmos (not seen with other causes of hyperthyroidism)</a:t>
            </a:r>
            <a:endParaRPr>
              <a:latin typeface="Cambria"/>
              <a:ea typeface="Cambria"/>
              <a:cs typeface="Cambria"/>
              <a:sym typeface="Cambria"/>
            </a:endParaRPr>
          </a:p>
          <a:p>
            <a:pPr marL="457200" lvl="0" indent="-317500" algn="l" rtl="0">
              <a:spcBef>
                <a:spcPts val="0"/>
              </a:spcBef>
              <a:spcAft>
                <a:spcPts val="0"/>
              </a:spcAft>
              <a:buSzPts val="1400"/>
              <a:buFont typeface="Cambria"/>
              <a:buChar char="❖"/>
            </a:pPr>
            <a:r>
              <a:rPr lang="en">
                <a:latin typeface="Cambria"/>
                <a:ea typeface="Cambria"/>
                <a:cs typeface="Cambria"/>
                <a:sym typeface="Cambria"/>
              </a:rPr>
              <a:t> 5% have pretibial myxedema (thyroid dermopathy)</a:t>
            </a:r>
            <a:endParaRPr>
              <a:latin typeface="Cambria"/>
              <a:ea typeface="Cambria"/>
              <a:cs typeface="Cambria"/>
              <a:sym typeface="Cambria"/>
            </a:endParaRPr>
          </a:p>
          <a:p>
            <a:pPr marL="0" lvl="0" indent="0" algn="l" rtl="0">
              <a:spcBef>
                <a:spcPts val="0"/>
              </a:spcBef>
              <a:spcAft>
                <a:spcPts val="0"/>
              </a:spcAft>
              <a:buNone/>
            </a:pPr>
            <a:endParaRPr sz="1500">
              <a:latin typeface="Cambria"/>
              <a:ea typeface="Cambria"/>
              <a:cs typeface="Cambria"/>
              <a:sym typeface="Cambria"/>
            </a:endParaRPr>
          </a:p>
        </p:txBody>
      </p:sp>
      <p:sp>
        <p:nvSpPr>
          <p:cNvPr id="227" name="Google Shape;227;p34"/>
          <p:cNvSpPr txBox="1"/>
          <p:nvPr/>
        </p:nvSpPr>
        <p:spPr>
          <a:xfrm>
            <a:off x="245250" y="5534025"/>
            <a:ext cx="5496000" cy="1285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Cambria"/>
              <a:buChar char="❖"/>
            </a:pPr>
            <a:r>
              <a:rPr lang="en">
                <a:solidFill>
                  <a:schemeClr val="dk1"/>
                </a:solidFill>
                <a:latin typeface="Cambria"/>
                <a:ea typeface="Cambria"/>
                <a:cs typeface="Cambria"/>
                <a:sym typeface="Cambria"/>
              </a:rPr>
              <a:t> Second most common cause of hyperthyroidism</a:t>
            </a:r>
            <a:endParaRPr>
              <a:solidFill>
                <a:schemeClr val="dk1"/>
              </a:solidFill>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
                <a:solidFill>
                  <a:schemeClr val="dk1"/>
                </a:solidFill>
                <a:latin typeface="Cambria"/>
                <a:ea typeface="Cambria"/>
                <a:cs typeface="Cambria"/>
                <a:sym typeface="Cambria"/>
              </a:rPr>
              <a:t>Most cases in women in 5th to 7th decades</a:t>
            </a:r>
            <a:endParaRPr>
              <a:solidFill>
                <a:schemeClr val="dk1"/>
              </a:solidFill>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
                <a:solidFill>
                  <a:schemeClr val="dk1"/>
                </a:solidFill>
                <a:latin typeface="Cambria"/>
                <a:ea typeface="Cambria"/>
                <a:cs typeface="Cambria"/>
                <a:sym typeface="Cambria"/>
              </a:rPr>
              <a:t> Often have long standing goiter</a:t>
            </a:r>
            <a:endParaRPr>
              <a:solidFill>
                <a:schemeClr val="dk1"/>
              </a:solidFill>
              <a:latin typeface="Cambria"/>
              <a:ea typeface="Cambria"/>
              <a:cs typeface="Cambria"/>
              <a:sym typeface="Cambria"/>
            </a:endParaRPr>
          </a:p>
          <a:p>
            <a:pPr marL="457200" lvl="0" indent="-317500" algn="l" rtl="0">
              <a:spcBef>
                <a:spcPts val="0"/>
              </a:spcBef>
              <a:spcAft>
                <a:spcPts val="0"/>
              </a:spcAft>
              <a:buClr>
                <a:schemeClr val="dk1"/>
              </a:buClr>
              <a:buSzPts val="1400"/>
              <a:buFont typeface="Cambria"/>
              <a:buChar char="❖"/>
            </a:pPr>
            <a:r>
              <a:rPr lang="en">
                <a:solidFill>
                  <a:schemeClr val="dk1"/>
                </a:solidFill>
                <a:latin typeface="Cambria"/>
                <a:ea typeface="Cambria"/>
                <a:cs typeface="Cambria"/>
                <a:sym typeface="Cambria"/>
              </a:rPr>
              <a:t> Symptoms usually develop slowly</a:t>
            </a:r>
            <a:endParaRPr>
              <a:solidFill>
                <a:schemeClr val="dk1"/>
              </a:solidFill>
              <a:latin typeface="Cambria"/>
              <a:ea typeface="Cambria"/>
              <a:cs typeface="Cambria"/>
              <a:sym typeface="Cambria"/>
            </a:endParaRPr>
          </a:p>
          <a:p>
            <a:pPr marL="0" lvl="0" indent="0" algn="l" rtl="0">
              <a:spcBef>
                <a:spcPts val="0"/>
              </a:spcBef>
              <a:spcAft>
                <a:spcPts val="0"/>
              </a:spcAft>
              <a:buNone/>
            </a:pPr>
            <a:endParaRPr>
              <a:latin typeface="Cambria"/>
              <a:ea typeface="Cambria"/>
              <a:cs typeface="Cambria"/>
              <a:sym typeface="Cambria"/>
            </a:endParaRPr>
          </a:p>
        </p:txBody>
      </p:sp>
      <p:sp>
        <p:nvSpPr>
          <p:cNvPr id="228" name="Google Shape;228;p34"/>
          <p:cNvSpPr txBox="1"/>
          <p:nvPr/>
        </p:nvSpPr>
        <p:spPr>
          <a:xfrm>
            <a:off x="2228700" y="6962850"/>
            <a:ext cx="2276700" cy="3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a:latin typeface="Cambria"/>
                <a:ea typeface="Cambria"/>
                <a:cs typeface="Cambria"/>
                <a:sym typeface="Cambria"/>
              </a:rPr>
              <a:t>THYROTOXICOSIS</a:t>
            </a:r>
            <a:endParaRPr sz="1800" b="1">
              <a:latin typeface="Cambria"/>
              <a:ea typeface="Cambria"/>
              <a:cs typeface="Cambria"/>
              <a:sym typeface="Cambria"/>
            </a:endParaRPr>
          </a:p>
          <a:p>
            <a:pPr marL="0" lvl="0" indent="0" algn="l" rtl="0">
              <a:spcBef>
                <a:spcPts val="0"/>
              </a:spcBef>
              <a:spcAft>
                <a:spcPts val="0"/>
              </a:spcAft>
              <a:buNone/>
            </a:pPr>
            <a:endParaRPr/>
          </a:p>
        </p:txBody>
      </p:sp>
      <p:graphicFrame>
        <p:nvGraphicFramePr>
          <p:cNvPr id="229" name="Google Shape;229;p34"/>
          <p:cNvGraphicFramePr/>
          <p:nvPr/>
        </p:nvGraphicFramePr>
        <p:xfrm>
          <a:off x="472750" y="7467675"/>
          <a:ext cx="3000000" cy="3000000"/>
        </p:xfrm>
        <a:graphic>
          <a:graphicData uri="http://schemas.openxmlformats.org/drawingml/2006/table">
            <a:tbl>
              <a:tblPr>
                <a:noFill/>
                <a:tableStyleId>{7D7DB700-06B3-4024-A3F2-6295A4D395C3}</a:tableStyleId>
              </a:tblPr>
              <a:tblGrid>
                <a:gridCol w="2956250">
                  <a:extLst>
                    <a:ext uri="{9D8B030D-6E8A-4147-A177-3AD203B41FA5}">
                      <a16:colId xmlns:a16="http://schemas.microsoft.com/office/drawing/2014/main" val="20000"/>
                    </a:ext>
                  </a:extLst>
                </a:gridCol>
                <a:gridCol w="2956250">
                  <a:extLst>
                    <a:ext uri="{9D8B030D-6E8A-4147-A177-3AD203B41FA5}">
                      <a16:colId xmlns:a16="http://schemas.microsoft.com/office/drawing/2014/main" val="20001"/>
                    </a:ext>
                  </a:extLst>
                </a:gridCol>
              </a:tblGrid>
              <a:tr h="501750">
                <a:tc>
                  <a:txBody>
                    <a:bodyPr/>
                    <a:lstStyle/>
                    <a:p>
                      <a:pPr marL="0" lvl="0" indent="0" algn="ctr" rtl="0">
                        <a:spcBef>
                          <a:spcPts val="0"/>
                        </a:spcBef>
                        <a:spcAft>
                          <a:spcPts val="0"/>
                        </a:spcAft>
                        <a:buClr>
                          <a:schemeClr val="dk1"/>
                        </a:buClr>
                        <a:buSzPts val="1100"/>
                        <a:buFont typeface="Arial"/>
                        <a:buNone/>
                      </a:pPr>
                      <a:r>
                        <a:rPr lang="en" sz="1800" b="1">
                          <a:solidFill>
                            <a:schemeClr val="dk1"/>
                          </a:solidFill>
                          <a:latin typeface="Cambria"/>
                          <a:ea typeface="Cambria"/>
                          <a:cs typeface="Cambria"/>
                          <a:sym typeface="Cambria"/>
                        </a:rPr>
                        <a:t>Symptoms</a:t>
                      </a:r>
                      <a:endParaRPr/>
                    </a:p>
                  </a:txBody>
                  <a:tcPr marL="91425" marR="91425" marT="91425" marB="91425">
                    <a:solidFill>
                      <a:srgbClr val="FFF2CC"/>
                    </a:solidFill>
                  </a:tcPr>
                </a:tc>
                <a:tc>
                  <a:txBody>
                    <a:bodyPr/>
                    <a:lstStyle/>
                    <a:p>
                      <a:pPr marL="0" lvl="0" indent="0" algn="ctr" rtl="0">
                        <a:spcBef>
                          <a:spcPts val="0"/>
                        </a:spcBef>
                        <a:spcAft>
                          <a:spcPts val="0"/>
                        </a:spcAft>
                        <a:buClr>
                          <a:schemeClr val="dk1"/>
                        </a:buClr>
                        <a:buSzPts val="1100"/>
                        <a:buFont typeface="Arial"/>
                        <a:buNone/>
                      </a:pPr>
                      <a:r>
                        <a:rPr lang="en" sz="1800" b="1">
                          <a:latin typeface="Cambria"/>
                          <a:ea typeface="Cambria"/>
                          <a:cs typeface="Cambria"/>
                          <a:sym typeface="Cambria"/>
                        </a:rPr>
                        <a:t>Signs</a:t>
                      </a:r>
                      <a:endParaRPr/>
                    </a:p>
                  </a:txBody>
                  <a:tcPr marL="91425" marR="91425" marT="91425" marB="91425">
                    <a:solidFill>
                      <a:srgbClr val="FFF2CC"/>
                    </a:solidFill>
                  </a:tcPr>
                </a:tc>
                <a:extLst>
                  <a:ext uri="{0D108BD9-81ED-4DB2-BD59-A6C34878D82A}">
                    <a16:rowId xmlns:a16="http://schemas.microsoft.com/office/drawing/2014/main" val="10000"/>
                  </a:ext>
                </a:extLst>
              </a:tr>
              <a:tr h="1593825">
                <a:tc>
                  <a:txBody>
                    <a:bodyPr/>
                    <a:lstStyle/>
                    <a:p>
                      <a:pPr marL="0" lvl="0" indent="0" algn="l" rtl="0">
                        <a:spcBef>
                          <a:spcPts val="0"/>
                        </a:spcBef>
                        <a:spcAft>
                          <a:spcPts val="0"/>
                        </a:spcAft>
                        <a:buNone/>
                      </a:pPr>
                      <a:r>
                        <a:rPr lang="en">
                          <a:solidFill>
                            <a:schemeClr val="dk1"/>
                          </a:solidFill>
                          <a:latin typeface="Cambria"/>
                          <a:ea typeface="Cambria"/>
                          <a:cs typeface="Cambria"/>
                          <a:sym typeface="Cambria"/>
                        </a:rPr>
                        <a:t>Irritability</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chemeClr val="dk1"/>
                          </a:solidFill>
                          <a:latin typeface="Cambria"/>
                          <a:ea typeface="Cambria"/>
                          <a:cs typeface="Cambria"/>
                          <a:sym typeface="Cambria"/>
                        </a:rPr>
                        <a:t>Dysphoria</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rgbClr val="FF0000"/>
                          </a:solidFill>
                          <a:latin typeface="Cambria"/>
                          <a:ea typeface="Cambria"/>
                          <a:cs typeface="Cambria"/>
                          <a:sym typeface="Cambria"/>
                        </a:rPr>
                        <a:t>Heat intolerance &amp; sweating</a:t>
                      </a:r>
                      <a:endParaRPr>
                        <a:solidFill>
                          <a:srgbClr val="FF0000"/>
                        </a:solidFill>
                        <a:latin typeface="Cambria"/>
                        <a:ea typeface="Cambria"/>
                        <a:cs typeface="Cambria"/>
                        <a:sym typeface="Cambria"/>
                      </a:endParaRPr>
                    </a:p>
                    <a:p>
                      <a:pPr marL="0" lvl="0" indent="0" algn="l" rtl="0">
                        <a:spcBef>
                          <a:spcPts val="0"/>
                        </a:spcBef>
                        <a:spcAft>
                          <a:spcPts val="0"/>
                        </a:spcAft>
                        <a:buNone/>
                      </a:pPr>
                      <a:r>
                        <a:rPr lang="en">
                          <a:solidFill>
                            <a:srgbClr val="FF0000"/>
                          </a:solidFill>
                          <a:latin typeface="Cambria"/>
                          <a:ea typeface="Cambria"/>
                          <a:cs typeface="Cambria"/>
                          <a:sym typeface="Cambria"/>
                        </a:rPr>
                        <a:t>Palpitations</a:t>
                      </a:r>
                      <a:endParaRPr>
                        <a:solidFill>
                          <a:srgbClr val="FF0000"/>
                        </a:solidFill>
                        <a:latin typeface="Cambria"/>
                        <a:ea typeface="Cambria"/>
                        <a:cs typeface="Cambria"/>
                        <a:sym typeface="Cambria"/>
                      </a:endParaRPr>
                    </a:p>
                    <a:p>
                      <a:pPr marL="0" lvl="0" indent="0" algn="l" rtl="0">
                        <a:spcBef>
                          <a:spcPts val="0"/>
                        </a:spcBef>
                        <a:spcAft>
                          <a:spcPts val="0"/>
                        </a:spcAft>
                        <a:buNone/>
                      </a:pPr>
                      <a:r>
                        <a:rPr lang="en">
                          <a:solidFill>
                            <a:schemeClr val="dk1"/>
                          </a:solidFill>
                          <a:latin typeface="Cambria"/>
                          <a:ea typeface="Cambria"/>
                          <a:cs typeface="Cambria"/>
                          <a:sym typeface="Cambria"/>
                        </a:rPr>
                        <a:t>Fatigue &amp; weakness</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chemeClr val="dk1"/>
                          </a:solidFill>
                          <a:latin typeface="Cambria"/>
                          <a:ea typeface="Cambria"/>
                          <a:cs typeface="Cambria"/>
                          <a:sym typeface="Cambria"/>
                        </a:rPr>
                        <a:t>Weight loss</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rgbClr val="FF0000"/>
                          </a:solidFill>
                          <a:latin typeface="Cambria"/>
                          <a:ea typeface="Cambria"/>
                          <a:cs typeface="Cambria"/>
                          <a:sym typeface="Cambria"/>
                        </a:rPr>
                        <a:t>Diarrhea</a:t>
                      </a:r>
                      <a:endParaRPr>
                        <a:solidFill>
                          <a:schemeClr val="dk1"/>
                        </a:solidFill>
                        <a:latin typeface="Cambria"/>
                        <a:ea typeface="Cambria"/>
                        <a:cs typeface="Cambria"/>
                        <a:sym typeface="Cambria"/>
                      </a:endParaRPr>
                    </a:p>
                  </a:txBody>
                  <a:tcPr marL="91425" marR="91425" marT="91425" marB="91425"/>
                </a:tc>
                <a:tc>
                  <a:txBody>
                    <a:bodyPr/>
                    <a:lstStyle/>
                    <a:p>
                      <a:pPr marL="0" lvl="0" indent="0" algn="l" rtl="0">
                        <a:spcBef>
                          <a:spcPts val="0"/>
                        </a:spcBef>
                        <a:spcAft>
                          <a:spcPts val="0"/>
                        </a:spcAft>
                        <a:buNone/>
                      </a:pPr>
                      <a:r>
                        <a:rPr lang="en">
                          <a:solidFill>
                            <a:schemeClr val="dk1"/>
                          </a:solidFill>
                          <a:latin typeface="Cambria"/>
                          <a:ea typeface="Cambria"/>
                          <a:cs typeface="Cambria"/>
                          <a:sym typeface="Cambria"/>
                        </a:rPr>
                        <a:t>Arrhythmias</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chemeClr val="dk1"/>
                          </a:solidFill>
                          <a:latin typeface="Cambria"/>
                          <a:ea typeface="Cambria"/>
                          <a:cs typeface="Cambria"/>
                          <a:sym typeface="Cambria"/>
                        </a:rPr>
                        <a:t>Thyroid enlargement</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chemeClr val="dk1"/>
                          </a:solidFill>
                          <a:latin typeface="Cambria"/>
                          <a:ea typeface="Cambria"/>
                          <a:cs typeface="Cambria"/>
                          <a:sym typeface="Cambria"/>
                        </a:rPr>
                        <a:t>Warm, moist skin</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chemeClr val="dk1"/>
                          </a:solidFill>
                          <a:latin typeface="Cambria"/>
                          <a:ea typeface="Cambria"/>
                          <a:cs typeface="Cambria"/>
                          <a:sym typeface="Cambria"/>
                        </a:rPr>
                        <a:t>Exophthalmos</a:t>
                      </a:r>
                      <a:endParaRPr>
                        <a:solidFill>
                          <a:schemeClr val="dk1"/>
                        </a:solidFill>
                        <a:latin typeface="Cambria"/>
                        <a:ea typeface="Cambria"/>
                        <a:cs typeface="Cambria"/>
                        <a:sym typeface="Cambria"/>
                      </a:endParaRPr>
                    </a:p>
                    <a:p>
                      <a:pPr marL="0" lvl="0" indent="0" algn="l" rtl="0">
                        <a:spcBef>
                          <a:spcPts val="0"/>
                        </a:spcBef>
                        <a:spcAft>
                          <a:spcPts val="0"/>
                        </a:spcAft>
                        <a:buNone/>
                      </a:pPr>
                      <a:r>
                        <a:rPr lang="en">
                          <a:solidFill>
                            <a:schemeClr val="dk1"/>
                          </a:solidFill>
                          <a:latin typeface="Cambria"/>
                          <a:ea typeface="Cambria"/>
                          <a:cs typeface="Cambria"/>
                          <a:sym typeface="Cambria"/>
                        </a:rPr>
                        <a:t>Pretibial myxedema</a:t>
                      </a:r>
                      <a:endParaRPr>
                        <a:latin typeface="Cambria"/>
                        <a:ea typeface="Cambria"/>
                        <a:cs typeface="Cambria"/>
                        <a:sym typeface="Cambria"/>
                      </a:endParaRPr>
                    </a:p>
                  </a:txBody>
                  <a:tcPr marL="91425" marR="91425" marT="91425" marB="91425"/>
                </a:tc>
                <a:extLst>
                  <a:ext uri="{0D108BD9-81ED-4DB2-BD59-A6C34878D82A}">
                    <a16:rowId xmlns:a16="http://schemas.microsoft.com/office/drawing/2014/main" val="10001"/>
                  </a:ext>
                </a:extLst>
              </a:tr>
            </a:tbl>
          </a:graphicData>
        </a:graphic>
      </p:graphicFrame>
      <p:pic>
        <p:nvPicPr>
          <p:cNvPr id="230" name="Google Shape;230;p34"/>
          <p:cNvPicPr preferRelativeResize="0"/>
          <p:nvPr/>
        </p:nvPicPr>
        <p:blipFill>
          <a:blip r:embed="rId3">
            <a:alphaModFix/>
          </a:blip>
          <a:stretch>
            <a:fillRect/>
          </a:stretch>
        </p:blipFill>
        <p:spPr>
          <a:xfrm flipH="1">
            <a:off x="235812" y="3061450"/>
            <a:ext cx="1301000" cy="1285799"/>
          </a:xfrm>
          <a:prstGeom prst="rect">
            <a:avLst/>
          </a:prstGeom>
          <a:noFill/>
          <a:ln>
            <a:noFill/>
          </a:ln>
        </p:spPr>
      </p:pic>
      <p:pic>
        <p:nvPicPr>
          <p:cNvPr id="231" name="Google Shape;231;p34"/>
          <p:cNvPicPr preferRelativeResize="0"/>
          <p:nvPr/>
        </p:nvPicPr>
        <p:blipFill rotWithShape="1">
          <a:blip r:embed="rId4">
            <a:alphaModFix/>
          </a:blip>
          <a:srcRect t="4030"/>
          <a:stretch/>
        </p:blipFill>
        <p:spPr>
          <a:xfrm>
            <a:off x="1702225" y="3087375"/>
            <a:ext cx="1546275" cy="1233949"/>
          </a:xfrm>
          <a:prstGeom prst="rect">
            <a:avLst/>
          </a:prstGeom>
          <a:noFill/>
          <a:ln>
            <a:noFill/>
          </a:ln>
        </p:spPr>
      </p:pic>
      <p:pic>
        <p:nvPicPr>
          <p:cNvPr id="232" name="Google Shape;232;p34"/>
          <p:cNvPicPr preferRelativeResize="0"/>
          <p:nvPr/>
        </p:nvPicPr>
        <p:blipFill rotWithShape="1">
          <a:blip r:embed="rId5">
            <a:alphaModFix/>
          </a:blip>
          <a:srcRect l="10750" r="5651"/>
          <a:stretch/>
        </p:blipFill>
        <p:spPr>
          <a:xfrm>
            <a:off x="3567986" y="3087384"/>
            <a:ext cx="1546276" cy="1233949"/>
          </a:xfrm>
          <a:prstGeom prst="rect">
            <a:avLst/>
          </a:prstGeom>
          <a:noFill/>
          <a:ln>
            <a:noFill/>
          </a:ln>
        </p:spPr>
      </p:pic>
      <p:pic>
        <p:nvPicPr>
          <p:cNvPr id="233" name="Google Shape;233;p34"/>
          <p:cNvPicPr preferRelativeResize="0"/>
          <p:nvPr/>
        </p:nvPicPr>
        <p:blipFill rotWithShape="1">
          <a:blip r:embed="rId6">
            <a:alphaModFix/>
          </a:blip>
          <a:srcRect l="6846" t="4970"/>
          <a:stretch/>
        </p:blipFill>
        <p:spPr>
          <a:xfrm>
            <a:off x="5329550" y="3088075"/>
            <a:ext cx="1345301" cy="1233951"/>
          </a:xfrm>
          <a:prstGeom prst="rect">
            <a:avLst/>
          </a:prstGeom>
          <a:noFill/>
          <a:ln>
            <a:noFill/>
          </a:ln>
        </p:spPr>
      </p:pic>
      <p:sp>
        <p:nvSpPr>
          <p:cNvPr id="234" name="Google Shape;234;p34"/>
          <p:cNvSpPr txBox="1"/>
          <p:nvPr/>
        </p:nvSpPr>
        <p:spPr>
          <a:xfrm>
            <a:off x="3350475" y="4241325"/>
            <a:ext cx="2069400" cy="10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51 year  old  male  who  presented  with  urinary  retention  and proved  to  have  Graves  Disease</a:t>
            </a:r>
            <a:endParaRPr sz="700"/>
          </a:p>
        </p:txBody>
      </p:sp>
      <p:sp>
        <p:nvSpPr>
          <p:cNvPr id="235" name="Google Shape;235;p34"/>
          <p:cNvSpPr txBox="1"/>
          <p:nvPr/>
        </p:nvSpPr>
        <p:spPr>
          <a:xfrm>
            <a:off x="5329550" y="4266970"/>
            <a:ext cx="1546200" cy="6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t>Pretibial myxedema and  “square toes”  in the same  patient </a:t>
            </a:r>
            <a:endParaRPr sz="700"/>
          </a:p>
        </p:txBody>
      </p:sp>
      <p:sp>
        <p:nvSpPr>
          <p:cNvPr id="236" name="Google Shape;236;p34"/>
          <p:cNvSpPr/>
          <p:nvPr/>
        </p:nvSpPr>
        <p:spPr>
          <a:xfrm>
            <a:off x="-152400" y="5033775"/>
            <a:ext cx="4763100" cy="438600"/>
          </a:xfrm>
          <a:prstGeom prst="roundRect">
            <a:avLst>
              <a:gd name="adj" fmla="val 50000"/>
            </a:avLst>
          </a:prstGeom>
          <a:solidFill>
            <a:srgbClr val="FBE4D4"/>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latin typeface="Cambria"/>
                <a:ea typeface="Cambria"/>
                <a:cs typeface="Cambria"/>
                <a:sym typeface="Cambria"/>
              </a:rPr>
              <a:t>      Features of Toxic Multinodular Goiter</a:t>
            </a:r>
            <a:endParaRPr b="1"/>
          </a:p>
        </p:txBody>
      </p:sp>
      <p:sp>
        <p:nvSpPr>
          <p:cNvPr id="237" name="Google Shape;237;p34"/>
          <p:cNvSpPr/>
          <p:nvPr/>
        </p:nvSpPr>
        <p:spPr>
          <a:xfrm>
            <a:off x="-152400" y="430950"/>
            <a:ext cx="5745900" cy="438600"/>
          </a:xfrm>
          <a:prstGeom prst="roundRect">
            <a:avLst>
              <a:gd name="adj" fmla="val 50000"/>
            </a:avLst>
          </a:prstGeom>
          <a:solidFill>
            <a:srgbClr val="FBE4D4"/>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1800" b="1">
                <a:solidFill>
                  <a:schemeClr val="dk1"/>
                </a:solidFill>
                <a:latin typeface="Cambria"/>
                <a:ea typeface="Cambria"/>
                <a:cs typeface="Cambria"/>
                <a:sym typeface="Cambria"/>
              </a:rPr>
              <a:t> Features of Graves' Disease (Diffuse Toxic Goiter)</a:t>
            </a:r>
            <a:endParaRPr sz="1800" b="1">
              <a:solidFill>
                <a:schemeClr val="dk1"/>
              </a:solidFill>
              <a:latin typeface="Cambria"/>
              <a:ea typeface="Cambria"/>
              <a:cs typeface="Cambria"/>
              <a:sym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p:nvPr/>
        </p:nvSpPr>
        <p:spPr>
          <a:xfrm>
            <a:off x="156363" y="1189504"/>
            <a:ext cx="1205100" cy="645000"/>
          </a:xfrm>
          <a:prstGeom prst="roundRect">
            <a:avLst>
              <a:gd name="adj" fmla="val 16667"/>
            </a:avLst>
          </a:prstGeom>
          <a:solidFill>
            <a:srgbClr val="C9DAF8"/>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dk1"/>
                </a:solidFill>
                <a:latin typeface="Cambria"/>
                <a:ea typeface="Cambria"/>
                <a:cs typeface="Cambria"/>
                <a:sym typeface="Cambria"/>
              </a:rPr>
              <a:t>Thioamides </a:t>
            </a:r>
            <a:r>
              <a:rPr lang="en" sz="1100" b="1">
                <a:solidFill>
                  <a:schemeClr val="dk1"/>
                </a:solidFill>
                <a:latin typeface="Cambria"/>
                <a:ea typeface="Cambria"/>
                <a:cs typeface="Cambria"/>
                <a:sym typeface="Cambria"/>
              </a:rPr>
              <a:t>(antithyroid drugs)</a:t>
            </a:r>
            <a:endParaRPr sz="1100" b="1">
              <a:latin typeface="Cambria"/>
              <a:ea typeface="Cambria"/>
              <a:cs typeface="Cambria"/>
              <a:sym typeface="Cambria"/>
            </a:endParaRPr>
          </a:p>
        </p:txBody>
      </p:sp>
      <p:sp>
        <p:nvSpPr>
          <p:cNvPr id="243" name="Google Shape;243;p35"/>
          <p:cNvSpPr/>
          <p:nvPr/>
        </p:nvSpPr>
        <p:spPr>
          <a:xfrm>
            <a:off x="1491405" y="1189521"/>
            <a:ext cx="1205100" cy="645000"/>
          </a:xfrm>
          <a:prstGeom prst="roundRect">
            <a:avLst>
              <a:gd name="adj" fmla="val 16667"/>
            </a:avLst>
          </a:prstGeom>
          <a:solidFill>
            <a:srgbClr val="F9CB9C"/>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dk1"/>
                </a:solidFill>
                <a:latin typeface="Cambria"/>
                <a:ea typeface="Cambria"/>
                <a:cs typeface="Cambria"/>
                <a:sym typeface="Cambria"/>
              </a:rPr>
              <a:t>Iodides</a:t>
            </a:r>
            <a:endParaRPr sz="1200" b="1">
              <a:latin typeface="Cambria"/>
              <a:ea typeface="Cambria"/>
              <a:cs typeface="Cambria"/>
              <a:sym typeface="Cambria"/>
            </a:endParaRPr>
          </a:p>
        </p:txBody>
      </p:sp>
      <p:sp>
        <p:nvSpPr>
          <p:cNvPr id="244" name="Google Shape;244;p35"/>
          <p:cNvSpPr/>
          <p:nvPr/>
        </p:nvSpPr>
        <p:spPr>
          <a:xfrm>
            <a:off x="2826448" y="1189504"/>
            <a:ext cx="1205100" cy="645000"/>
          </a:xfrm>
          <a:prstGeom prst="roundRect">
            <a:avLst>
              <a:gd name="adj" fmla="val 16667"/>
            </a:avLst>
          </a:prstGeom>
          <a:solidFill>
            <a:srgbClr val="B6D7A8"/>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dk1"/>
                </a:solidFill>
                <a:latin typeface="Cambria"/>
                <a:ea typeface="Cambria"/>
                <a:cs typeface="Cambria"/>
                <a:sym typeface="Cambria"/>
              </a:rPr>
              <a:t>Radioactive iodine</a:t>
            </a:r>
            <a:endParaRPr sz="1200" b="1">
              <a:latin typeface="Cambria"/>
              <a:ea typeface="Cambria"/>
              <a:cs typeface="Cambria"/>
              <a:sym typeface="Cambria"/>
            </a:endParaRPr>
          </a:p>
        </p:txBody>
      </p:sp>
      <p:sp>
        <p:nvSpPr>
          <p:cNvPr id="245" name="Google Shape;245;p35"/>
          <p:cNvSpPr/>
          <p:nvPr/>
        </p:nvSpPr>
        <p:spPr>
          <a:xfrm>
            <a:off x="4161491" y="1189521"/>
            <a:ext cx="1205100" cy="645000"/>
          </a:xfrm>
          <a:prstGeom prst="roundRect">
            <a:avLst>
              <a:gd name="adj" fmla="val 16667"/>
            </a:avLst>
          </a:prstGeom>
          <a:solidFill>
            <a:srgbClr val="F4CCCC"/>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dk1"/>
                </a:solidFill>
                <a:latin typeface="Cambria"/>
                <a:ea typeface="Cambria"/>
                <a:cs typeface="Cambria"/>
                <a:sym typeface="Cambria"/>
              </a:rPr>
              <a:t>Beta blockers</a:t>
            </a:r>
            <a:endParaRPr sz="1200" b="1">
              <a:latin typeface="Cambria"/>
              <a:ea typeface="Cambria"/>
              <a:cs typeface="Cambria"/>
              <a:sym typeface="Cambria"/>
            </a:endParaRPr>
          </a:p>
        </p:txBody>
      </p:sp>
      <p:sp>
        <p:nvSpPr>
          <p:cNvPr id="246" name="Google Shape;246;p35"/>
          <p:cNvSpPr/>
          <p:nvPr/>
        </p:nvSpPr>
        <p:spPr>
          <a:xfrm>
            <a:off x="5496534" y="1189521"/>
            <a:ext cx="1205100" cy="645000"/>
          </a:xfrm>
          <a:prstGeom prst="roundRect">
            <a:avLst>
              <a:gd name="adj" fmla="val 16667"/>
            </a:avLst>
          </a:prstGeom>
          <a:solidFill>
            <a:srgbClr val="FFE59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200" b="1">
                <a:solidFill>
                  <a:schemeClr val="dk1"/>
                </a:solidFill>
                <a:latin typeface="Cambria"/>
                <a:ea typeface="Cambria"/>
                <a:cs typeface="Cambria"/>
                <a:sym typeface="Cambria"/>
              </a:rPr>
              <a:t>Surgery</a:t>
            </a:r>
            <a:endParaRPr sz="1200" b="1">
              <a:latin typeface="Cambria"/>
              <a:ea typeface="Cambria"/>
              <a:cs typeface="Cambria"/>
              <a:sym typeface="Cambria"/>
            </a:endParaRPr>
          </a:p>
        </p:txBody>
      </p:sp>
      <p:sp>
        <p:nvSpPr>
          <p:cNvPr id="247" name="Google Shape;247;p35"/>
          <p:cNvSpPr/>
          <p:nvPr/>
        </p:nvSpPr>
        <p:spPr>
          <a:xfrm>
            <a:off x="1165950" y="255475"/>
            <a:ext cx="4526100" cy="4869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a:solidFill>
                  <a:srgbClr val="FFFFFF"/>
                </a:solidFill>
                <a:latin typeface="Cambria"/>
                <a:ea typeface="Cambria"/>
                <a:cs typeface="Cambria"/>
                <a:sym typeface="Cambria"/>
              </a:rPr>
              <a:t>Treatment of Hyperthyroidism</a:t>
            </a:r>
            <a:endParaRPr sz="2200">
              <a:solidFill>
                <a:srgbClr val="FFFFFF"/>
              </a:solidFill>
            </a:endParaRPr>
          </a:p>
        </p:txBody>
      </p:sp>
      <p:cxnSp>
        <p:nvCxnSpPr>
          <p:cNvPr id="248" name="Google Shape;248;p35"/>
          <p:cNvCxnSpPr>
            <a:stCxn id="247" idx="2"/>
            <a:endCxn id="242" idx="0"/>
          </p:cNvCxnSpPr>
          <p:nvPr/>
        </p:nvCxnSpPr>
        <p:spPr>
          <a:xfrm rot="5400000">
            <a:off x="1870500" y="-369125"/>
            <a:ext cx="447000" cy="2670000"/>
          </a:xfrm>
          <a:prstGeom prst="bentConnector3">
            <a:avLst>
              <a:gd name="adj1" fmla="val 50014"/>
            </a:avLst>
          </a:prstGeom>
          <a:noFill/>
          <a:ln w="9525" cap="flat" cmpd="sng">
            <a:solidFill>
              <a:schemeClr val="accent3"/>
            </a:solidFill>
            <a:prstDash val="solid"/>
            <a:round/>
            <a:headEnd type="none" w="med" len="med"/>
            <a:tailEnd type="diamond" w="med" len="med"/>
          </a:ln>
        </p:spPr>
      </p:cxnSp>
      <p:cxnSp>
        <p:nvCxnSpPr>
          <p:cNvPr id="249" name="Google Shape;249;p35"/>
          <p:cNvCxnSpPr>
            <a:stCxn id="247" idx="2"/>
            <a:endCxn id="243" idx="0"/>
          </p:cNvCxnSpPr>
          <p:nvPr/>
        </p:nvCxnSpPr>
        <p:spPr>
          <a:xfrm rot="5400000">
            <a:off x="2538000" y="298375"/>
            <a:ext cx="447000" cy="1335000"/>
          </a:xfrm>
          <a:prstGeom prst="bentConnector3">
            <a:avLst>
              <a:gd name="adj1" fmla="val 50016"/>
            </a:avLst>
          </a:prstGeom>
          <a:noFill/>
          <a:ln w="9525" cap="flat" cmpd="sng">
            <a:solidFill>
              <a:schemeClr val="accent3"/>
            </a:solidFill>
            <a:prstDash val="solid"/>
            <a:round/>
            <a:headEnd type="none" w="med" len="med"/>
            <a:tailEnd type="diamond" w="med" len="med"/>
          </a:ln>
        </p:spPr>
      </p:cxnSp>
      <p:cxnSp>
        <p:nvCxnSpPr>
          <p:cNvPr id="250" name="Google Shape;250;p35"/>
          <p:cNvCxnSpPr>
            <a:stCxn id="247" idx="2"/>
            <a:endCxn id="244" idx="0"/>
          </p:cNvCxnSpPr>
          <p:nvPr/>
        </p:nvCxnSpPr>
        <p:spPr>
          <a:xfrm rot="-5400000" flipH="1">
            <a:off x="3205800" y="965575"/>
            <a:ext cx="447000" cy="600"/>
          </a:xfrm>
          <a:prstGeom prst="bentConnector3">
            <a:avLst>
              <a:gd name="adj1" fmla="val 50014"/>
            </a:avLst>
          </a:prstGeom>
          <a:noFill/>
          <a:ln w="9525" cap="flat" cmpd="sng">
            <a:solidFill>
              <a:schemeClr val="accent3"/>
            </a:solidFill>
            <a:prstDash val="solid"/>
            <a:round/>
            <a:headEnd type="none" w="med" len="med"/>
            <a:tailEnd type="diamond" w="med" len="med"/>
          </a:ln>
        </p:spPr>
      </p:cxnSp>
      <p:cxnSp>
        <p:nvCxnSpPr>
          <p:cNvPr id="251" name="Google Shape;251;p35"/>
          <p:cNvCxnSpPr>
            <a:stCxn id="247" idx="2"/>
            <a:endCxn id="245" idx="0"/>
          </p:cNvCxnSpPr>
          <p:nvPr/>
        </p:nvCxnSpPr>
        <p:spPr>
          <a:xfrm rot="-5400000" flipH="1">
            <a:off x="3873000" y="298375"/>
            <a:ext cx="447000" cy="1335000"/>
          </a:xfrm>
          <a:prstGeom prst="bentConnector3">
            <a:avLst>
              <a:gd name="adj1" fmla="val 50016"/>
            </a:avLst>
          </a:prstGeom>
          <a:noFill/>
          <a:ln w="9525" cap="flat" cmpd="sng">
            <a:solidFill>
              <a:schemeClr val="accent3"/>
            </a:solidFill>
            <a:prstDash val="solid"/>
            <a:round/>
            <a:headEnd type="none" w="med" len="med"/>
            <a:tailEnd type="diamond" w="med" len="med"/>
          </a:ln>
        </p:spPr>
      </p:cxnSp>
      <p:cxnSp>
        <p:nvCxnSpPr>
          <p:cNvPr id="252" name="Google Shape;252;p35"/>
          <p:cNvCxnSpPr>
            <a:stCxn id="247" idx="2"/>
            <a:endCxn id="246" idx="0"/>
          </p:cNvCxnSpPr>
          <p:nvPr/>
        </p:nvCxnSpPr>
        <p:spPr>
          <a:xfrm rot="-5400000" flipH="1">
            <a:off x="4540500" y="-369125"/>
            <a:ext cx="447000" cy="2670000"/>
          </a:xfrm>
          <a:prstGeom prst="bentConnector3">
            <a:avLst>
              <a:gd name="adj1" fmla="val 50016"/>
            </a:avLst>
          </a:prstGeom>
          <a:noFill/>
          <a:ln w="9525" cap="flat" cmpd="sng">
            <a:solidFill>
              <a:schemeClr val="accent3"/>
            </a:solidFill>
            <a:prstDash val="solid"/>
            <a:round/>
            <a:headEnd type="none" w="med" len="med"/>
            <a:tailEnd type="diamond" w="med" len="med"/>
          </a:ln>
        </p:spPr>
      </p:cxnSp>
      <p:graphicFrame>
        <p:nvGraphicFramePr>
          <p:cNvPr id="253" name="Google Shape;253;p35"/>
          <p:cNvGraphicFramePr/>
          <p:nvPr/>
        </p:nvGraphicFramePr>
        <p:xfrm>
          <a:off x="0" y="2147825"/>
          <a:ext cx="3000000" cy="3000000"/>
        </p:xfrm>
        <a:graphic>
          <a:graphicData uri="http://schemas.openxmlformats.org/drawingml/2006/table">
            <a:tbl>
              <a:tblPr>
                <a:noFill/>
                <a:tableStyleId>{7D7DB700-06B3-4024-A3F2-6295A4D395C3}</a:tableStyleId>
              </a:tblPr>
              <a:tblGrid>
                <a:gridCol w="1666675">
                  <a:extLst>
                    <a:ext uri="{9D8B030D-6E8A-4147-A177-3AD203B41FA5}">
                      <a16:colId xmlns:a16="http://schemas.microsoft.com/office/drawing/2014/main" val="20000"/>
                    </a:ext>
                  </a:extLst>
                </a:gridCol>
                <a:gridCol w="2616500">
                  <a:extLst>
                    <a:ext uri="{9D8B030D-6E8A-4147-A177-3AD203B41FA5}">
                      <a16:colId xmlns:a16="http://schemas.microsoft.com/office/drawing/2014/main" val="20001"/>
                    </a:ext>
                  </a:extLst>
                </a:gridCol>
                <a:gridCol w="2574825">
                  <a:extLst>
                    <a:ext uri="{9D8B030D-6E8A-4147-A177-3AD203B41FA5}">
                      <a16:colId xmlns:a16="http://schemas.microsoft.com/office/drawing/2014/main" val="20002"/>
                    </a:ext>
                  </a:extLst>
                </a:gridCol>
              </a:tblGrid>
              <a:tr h="628925">
                <a:tc gridSpan="3">
                  <a:txBody>
                    <a:bodyPr/>
                    <a:lstStyle/>
                    <a:p>
                      <a:pPr marL="0" lvl="0" indent="0" algn="ctr" rtl="0">
                        <a:spcBef>
                          <a:spcPts val="0"/>
                        </a:spcBef>
                        <a:spcAft>
                          <a:spcPts val="0"/>
                        </a:spcAft>
                        <a:buNone/>
                      </a:pPr>
                      <a:r>
                        <a:rPr lang="en" sz="2700" b="1">
                          <a:solidFill>
                            <a:schemeClr val="dk1"/>
                          </a:solidFill>
                          <a:latin typeface="Cambria"/>
                          <a:ea typeface="Cambria"/>
                          <a:cs typeface="Cambria"/>
                          <a:sym typeface="Cambria"/>
                        </a:rPr>
                        <a:t>Thioamides</a:t>
                      </a:r>
                      <a:endParaRPr/>
                    </a:p>
                  </a:txBody>
                  <a:tcPr marL="91425" marR="91425" marT="91425" marB="91425" anchor="ctr">
                    <a:lnB w="9525" cap="flat" cmpd="sng">
                      <a:solidFill>
                        <a:srgbClr val="666666"/>
                      </a:solidFill>
                      <a:prstDash val="solid"/>
                      <a:round/>
                      <a:headEnd type="none" w="sm" len="sm"/>
                      <a:tailEnd type="none" w="sm" len="sm"/>
                    </a:lnB>
                    <a:solidFill>
                      <a:srgbClr val="D9D9D9"/>
                    </a:solidFill>
                  </a:tcPr>
                </a:tc>
                <a:tc hMerge="1">
                  <a:txBody>
                    <a:bodyPr/>
                    <a:lstStyle/>
                    <a:p>
                      <a:endParaRPr lang="ar-SA"/>
                    </a:p>
                  </a:txBody>
                  <a:tcPr/>
                </a:tc>
                <a:tc hMerge="1">
                  <a:txBody>
                    <a:bodyPr/>
                    <a:lstStyle/>
                    <a:p>
                      <a:endParaRPr lang="ar-SA"/>
                    </a:p>
                  </a:txBody>
                  <a:tcPr/>
                </a:tc>
                <a:extLst>
                  <a:ext uri="{0D108BD9-81ED-4DB2-BD59-A6C34878D82A}">
                    <a16:rowId xmlns:a16="http://schemas.microsoft.com/office/drawing/2014/main" val="10000"/>
                  </a:ext>
                </a:extLst>
              </a:tr>
              <a:tr h="416575">
                <a:tc>
                  <a:txBody>
                    <a:bodyPr/>
                    <a:lstStyle/>
                    <a:p>
                      <a:pPr marL="0" lvl="0" indent="0" algn="ctr" rtl="0">
                        <a:spcBef>
                          <a:spcPts val="0"/>
                        </a:spcBef>
                        <a:spcAft>
                          <a:spcPts val="0"/>
                        </a:spcAft>
                        <a:buNone/>
                      </a:pPr>
                      <a:r>
                        <a:rPr lang="en" b="1">
                          <a:latin typeface="Cambria"/>
                          <a:ea typeface="Cambria"/>
                          <a:cs typeface="Cambria"/>
                          <a:sym typeface="Cambria"/>
                        </a:rPr>
                        <a:t>Drug</a:t>
                      </a: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9D9D9"/>
                    </a:solidFill>
                  </a:tcPr>
                </a:tc>
                <a:tc>
                  <a:txBody>
                    <a:bodyPr/>
                    <a:lstStyle/>
                    <a:p>
                      <a:pPr marL="0" lvl="0" indent="0" algn="ctr" rtl="0">
                        <a:lnSpc>
                          <a:spcPct val="98181"/>
                        </a:lnSpc>
                        <a:spcBef>
                          <a:spcPts val="0"/>
                        </a:spcBef>
                        <a:spcAft>
                          <a:spcPts val="0"/>
                        </a:spcAft>
                        <a:buNone/>
                      </a:pPr>
                      <a:r>
                        <a:rPr lang="en" b="1">
                          <a:solidFill>
                            <a:schemeClr val="dk1"/>
                          </a:solidFill>
                          <a:latin typeface="Cambria"/>
                          <a:ea typeface="Cambria"/>
                          <a:cs typeface="Cambria"/>
                          <a:sym typeface="Cambria"/>
                        </a:rPr>
                        <a:t>Propylthiouracil (PTU)</a:t>
                      </a:r>
                      <a:endParaRPr b="1">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A4C2F4"/>
                    </a:solidFill>
                  </a:tcPr>
                </a:tc>
                <a:tc>
                  <a:txBody>
                    <a:bodyPr/>
                    <a:lstStyle/>
                    <a:p>
                      <a:pPr marL="0" lvl="0" indent="0" algn="ctr" rtl="0">
                        <a:lnSpc>
                          <a:spcPct val="98181"/>
                        </a:lnSpc>
                        <a:spcBef>
                          <a:spcPts val="0"/>
                        </a:spcBef>
                        <a:spcAft>
                          <a:spcPts val="0"/>
                        </a:spcAft>
                        <a:buNone/>
                      </a:pPr>
                      <a:r>
                        <a:rPr lang="en" b="1">
                          <a:solidFill>
                            <a:schemeClr val="dk1"/>
                          </a:solidFill>
                          <a:latin typeface="Cambria"/>
                          <a:ea typeface="Cambria"/>
                          <a:cs typeface="Cambria"/>
                          <a:sym typeface="Cambria"/>
                        </a:rPr>
                        <a:t>Methimazole &amp; Carbimazole</a:t>
                      </a:r>
                      <a:endParaRPr b="1">
                        <a:latin typeface="Cambria"/>
                        <a:ea typeface="Cambria"/>
                        <a:cs typeface="Cambria"/>
                        <a:sym typeface="Cambria"/>
                      </a:endParaRPr>
                    </a:p>
                  </a:txBody>
                  <a:tcPr marL="91425" marR="91425" marT="91425" marB="91425">
                    <a:solidFill>
                      <a:srgbClr val="CFE2F3"/>
                    </a:solidFill>
                  </a:tcPr>
                </a:tc>
                <a:extLst>
                  <a:ext uri="{0D108BD9-81ED-4DB2-BD59-A6C34878D82A}">
                    <a16:rowId xmlns:a16="http://schemas.microsoft.com/office/drawing/2014/main" val="10001"/>
                  </a:ext>
                </a:extLst>
              </a:tr>
              <a:tr h="606500">
                <a:tc rowSpan="2">
                  <a:txBody>
                    <a:bodyPr/>
                    <a:lstStyle/>
                    <a:p>
                      <a:pPr marL="0" lvl="0" indent="0" algn="ctr" rtl="0">
                        <a:spcBef>
                          <a:spcPts val="0"/>
                        </a:spcBef>
                        <a:spcAft>
                          <a:spcPts val="0"/>
                        </a:spcAft>
                        <a:buNone/>
                      </a:pPr>
                      <a:r>
                        <a:rPr lang="en" b="1">
                          <a:solidFill>
                            <a:srgbClr val="38761D"/>
                          </a:solidFill>
                          <a:latin typeface="Cambria"/>
                          <a:ea typeface="Cambria"/>
                          <a:cs typeface="Cambria"/>
                          <a:sym typeface="Cambria"/>
                        </a:rPr>
                        <a:t>M.O.A</a:t>
                      </a:r>
                      <a:endParaRPr b="1">
                        <a:solidFill>
                          <a:srgbClr val="38761D"/>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0" lvl="0" indent="0" algn="l" rtl="0">
                        <a:lnSpc>
                          <a:spcPct val="100000"/>
                        </a:lnSpc>
                        <a:spcBef>
                          <a:spcPts val="0"/>
                        </a:spcBef>
                        <a:spcAft>
                          <a:spcPts val="0"/>
                        </a:spcAft>
                        <a:buNone/>
                      </a:pPr>
                      <a:r>
                        <a:rPr lang="en" sz="1200" b="1">
                          <a:solidFill>
                            <a:srgbClr val="BF9000"/>
                          </a:solidFill>
                          <a:latin typeface="Cambria"/>
                          <a:ea typeface="Cambria"/>
                          <a:cs typeface="Cambria"/>
                          <a:sym typeface="Cambria"/>
                        </a:rPr>
                        <a:t>Inhibit synthesis of thyroid hormones by inhibiting the </a:t>
                      </a:r>
                      <a:r>
                        <a:rPr lang="en" sz="1200" b="1" u="sng">
                          <a:solidFill>
                            <a:srgbClr val="BF9000"/>
                          </a:solidFill>
                          <a:latin typeface="Cambria"/>
                          <a:ea typeface="Cambria"/>
                          <a:cs typeface="Cambria"/>
                          <a:sym typeface="Cambria"/>
                        </a:rPr>
                        <a:t>peroxidase</a:t>
                      </a:r>
                      <a:r>
                        <a:rPr lang="en" sz="1200" b="1">
                          <a:solidFill>
                            <a:srgbClr val="BF9000"/>
                          </a:solidFill>
                          <a:latin typeface="Cambria"/>
                          <a:ea typeface="Cambria"/>
                          <a:cs typeface="Cambria"/>
                          <a:sym typeface="Cambria"/>
                        </a:rPr>
                        <a:t> enzyme that catalyzes the iodination of tyrosine residues.</a:t>
                      </a:r>
                      <a:endParaRPr sz="1200" b="1">
                        <a:solidFill>
                          <a:srgbClr val="BF9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hMerge="1">
                  <a:txBody>
                    <a:bodyPr/>
                    <a:lstStyle/>
                    <a:p>
                      <a:endParaRPr lang="ar-SA"/>
                    </a:p>
                  </a:txBody>
                  <a:tcPr/>
                </a:tc>
                <a:extLst>
                  <a:ext uri="{0D108BD9-81ED-4DB2-BD59-A6C34878D82A}">
                    <a16:rowId xmlns:a16="http://schemas.microsoft.com/office/drawing/2014/main" val="10002"/>
                  </a:ext>
                </a:extLst>
              </a:tr>
              <a:tr h="770500">
                <a:tc vMerge="1">
                  <a:txBody>
                    <a:bodyPr/>
                    <a:lstStyle/>
                    <a:p>
                      <a:endParaRPr lang="ar-SA"/>
                    </a:p>
                  </a:txBody>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PTU (</a:t>
                      </a:r>
                      <a:r>
                        <a:rPr lang="en" sz="1200" u="sng">
                          <a:solidFill>
                            <a:srgbClr val="FF0000"/>
                          </a:solidFill>
                          <a:latin typeface="Cambria"/>
                          <a:ea typeface="Cambria"/>
                          <a:cs typeface="Cambria"/>
                          <a:sym typeface="Cambria"/>
                        </a:rPr>
                        <a:t>but</a:t>
                      </a:r>
                      <a:r>
                        <a:rPr lang="en" sz="1200">
                          <a:solidFill>
                            <a:srgbClr val="FF0000"/>
                          </a:solidFill>
                          <a:latin typeface="Cambria"/>
                          <a:ea typeface="Cambria"/>
                          <a:cs typeface="Cambria"/>
                          <a:sym typeface="Cambria"/>
                        </a:rPr>
                        <a:t> </a:t>
                      </a:r>
                      <a:r>
                        <a:rPr lang="en" sz="1200">
                          <a:solidFill>
                            <a:schemeClr val="dk1"/>
                          </a:solidFill>
                          <a:latin typeface="Cambria"/>
                          <a:ea typeface="Cambria"/>
                          <a:cs typeface="Cambria"/>
                          <a:sym typeface="Cambria"/>
                        </a:rPr>
                        <a:t>not </a:t>
                      </a:r>
                      <a:r>
                        <a:rPr lang="en" sz="1200">
                          <a:solidFill>
                            <a:schemeClr val="dk1"/>
                          </a:solidFill>
                          <a:highlight>
                            <a:srgbClr val="CFE2F3"/>
                          </a:highlight>
                          <a:latin typeface="Cambria"/>
                          <a:ea typeface="Cambria"/>
                          <a:cs typeface="Cambria"/>
                          <a:sym typeface="Cambria"/>
                        </a:rPr>
                        <a:t>methimazole</a:t>
                      </a:r>
                      <a:r>
                        <a:rPr lang="en" sz="1200">
                          <a:solidFill>
                            <a:schemeClr val="dk1"/>
                          </a:solidFill>
                          <a:latin typeface="Cambria"/>
                          <a:ea typeface="Cambria"/>
                          <a:cs typeface="Cambria"/>
                          <a:sym typeface="Cambria"/>
                        </a:rPr>
                        <a:t>) blocks the conversion of T4 to T3 in peripheral tissues. </a:t>
                      </a:r>
                      <a:endParaRPr sz="1200">
                        <a:solidFill>
                          <a:schemeClr val="dk1"/>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Carbimazole is a </a:t>
                      </a:r>
                      <a:r>
                        <a:rPr lang="en" sz="1200">
                          <a:solidFill>
                            <a:srgbClr val="FF0000"/>
                          </a:solidFill>
                          <a:latin typeface="Cambria"/>
                          <a:ea typeface="Cambria"/>
                          <a:cs typeface="Cambria"/>
                          <a:sym typeface="Cambria"/>
                        </a:rPr>
                        <a:t>prodrug converted to the active metabolite </a:t>
                      </a:r>
                      <a:r>
                        <a:rPr lang="en" sz="1200" b="1">
                          <a:solidFill>
                            <a:srgbClr val="FF0000"/>
                          </a:solidFill>
                          <a:highlight>
                            <a:srgbClr val="CFE2F3"/>
                          </a:highlight>
                          <a:latin typeface="Cambria"/>
                          <a:ea typeface="Cambria"/>
                          <a:cs typeface="Cambria"/>
                          <a:sym typeface="Cambria"/>
                        </a:rPr>
                        <a:t>methimazole</a:t>
                      </a:r>
                      <a:r>
                        <a:rPr lang="en"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3"/>
                  </a:ext>
                </a:extLst>
              </a:tr>
              <a:tr h="443425">
                <a:tc>
                  <a:txBody>
                    <a:bodyPr/>
                    <a:lstStyle/>
                    <a:p>
                      <a:pPr marL="0" lvl="0" indent="0" algn="ctr" rtl="0">
                        <a:spcBef>
                          <a:spcPts val="0"/>
                        </a:spcBef>
                        <a:spcAft>
                          <a:spcPts val="0"/>
                        </a:spcAft>
                        <a:buClr>
                          <a:srgbClr val="000000"/>
                        </a:buClr>
                        <a:buSzPts val="1100"/>
                        <a:buFont typeface="Arial"/>
                        <a:buNone/>
                      </a:pPr>
                      <a:r>
                        <a:rPr lang="en" b="1">
                          <a:solidFill>
                            <a:srgbClr val="3D85C6"/>
                          </a:solidFill>
                          <a:latin typeface="Cambria"/>
                          <a:ea typeface="Cambria"/>
                          <a:cs typeface="Cambria"/>
                          <a:sym typeface="Cambria"/>
                        </a:rPr>
                        <a:t>Absorption</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Rapidly absorbed</a:t>
                      </a:r>
                      <a:endParaRPr sz="1200">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Rapidly absorbed</a:t>
                      </a:r>
                      <a:endParaRPr sz="1200">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4"/>
                  </a:ext>
                </a:extLst>
              </a:tr>
              <a:tr h="628375">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Protein binding</a:t>
                      </a:r>
                      <a:endParaRPr b="1">
                        <a:solidFill>
                          <a:srgbClr val="FF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80-90% </a:t>
                      </a:r>
                      <a:r>
                        <a:rPr lang="en" sz="1200">
                          <a:solidFill>
                            <a:srgbClr val="6AA84F"/>
                          </a:solidFill>
                          <a:latin typeface="Cambria"/>
                          <a:ea typeface="Cambria"/>
                          <a:cs typeface="Cambria"/>
                          <a:sym typeface="Cambria"/>
                        </a:rPr>
                        <a:t>high </a:t>
                      </a:r>
                      <a:endParaRPr sz="1200">
                        <a:solidFill>
                          <a:srgbClr val="6AA84F"/>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Most of the drug is free </a:t>
                      </a:r>
                      <a:r>
                        <a:rPr lang="en" sz="1200">
                          <a:solidFill>
                            <a:srgbClr val="6AA84F"/>
                          </a:solidFill>
                          <a:latin typeface="Cambria"/>
                          <a:ea typeface="Cambria"/>
                          <a:cs typeface="Cambria"/>
                          <a:sym typeface="Cambria"/>
                        </a:rPr>
                        <a:t>low </a:t>
                      </a:r>
                      <a:endParaRPr sz="1200">
                        <a:solidFill>
                          <a:srgbClr val="6AA84F"/>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5"/>
                  </a:ext>
                </a:extLst>
              </a:tr>
              <a:tr h="628375">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Accumulation</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in thyroid</a:t>
                      </a:r>
                      <a:endParaRPr sz="1200">
                        <a:solidFill>
                          <a:schemeClr val="dk1"/>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in thyroid</a:t>
                      </a:r>
                      <a:endParaRPr sz="1200">
                        <a:solidFill>
                          <a:schemeClr val="dk1"/>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6"/>
                  </a:ext>
                </a:extLst>
              </a:tr>
              <a:tr h="770500">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Excretion</a:t>
                      </a:r>
                      <a:endParaRPr b="1">
                        <a:solidFill>
                          <a:srgbClr val="FF0000"/>
                        </a:solidFill>
                        <a:latin typeface="Cambria"/>
                        <a:ea typeface="Cambria"/>
                        <a:cs typeface="Cambria"/>
                        <a:sym typeface="Cambria"/>
                      </a:endParaRPr>
                    </a:p>
                    <a:p>
                      <a:pPr marL="0" lvl="0" indent="0" algn="ctr" rtl="0">
                        <a:spcBef>
                          <a:spcPts val="0"/>
                        </a:spcBef>
                        <a:spcAft>
                          <a:spcPts val="0"/>
                        </a:spcAft>
                        <a:buNone/>
                      </a:pP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Kidneys as inactive metabolite within  24 hrs </a:t>
                      </a:r>
                      <a:r>
                        <a:rPr lang="en" sz="1200">
                          <a:solidFill>
                            <a:srgbClr val="6AA84F"/>
                          </a:solidFill>
                          <a:latin typeface="Cambria"/>
                          <a:ea typeface="Cambria"/>
                          <a:cs typeface="Cambria"/>
                          <a:sym typeface="Cambria"/>
                        </a:rPr>
                        <a:t>faster </a:t>
                      </a:r>
                      <a:endParaRPr sz="1200">
                        <a:solidFill>
                          <a:srgbClr val="6AA84F"/>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Excretion slow, 60-70% of drug is recovered in urine in 48 hrs </a:t>
                      </a:r>
                      <a:r>
                        <a:rPr lang="en" sz="1200">
                          <a:solidFill>
                            <a:srgbClr val="6AA84F"/>
                          </a:solidFill>
                          <a:latin typeface="Cambria"/>
                          <a:ea typeface="Cambria"/>
                          <a:cs typeface="Cambria"/>
                          <a:sym typeface="Cambria"/>
                        </a:rPr>
                        <a:t>slower</a:t>
                      </a:r>
                      <a:endParaRPr sz="1200">
                        <a:solidFill>
                          <a:srgbClr val="6AA84F"/>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7"/>
                  </a:ext>
                </a:extLst>
              </a:tr>
              <a:tr h="463525">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Half life</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1.5 hrs (short)</a:t>
                      </a:r>
                      <a:endParaRPr sz="1200">
                        <a:solidFill>
                          <a:schemeClr val="dk1"/>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6 hrs (long)</a:t>
                      </a:r>
                      <a:endParaRPr sz="1200">
                        <a:solidFill>
                          <a:schemeClr val="dk1"/>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8"/>
                  </a:ext>
                </a:extLst>
              </a:tr>
              <a:tr h="628375">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Administration</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Every 6-8 hours</a:t>
                      </a:r>
                      <a:endParaRPr sz="1200">
                        <a:solidFill>
                          <a:schemeClr val="dk1"/>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Every 8 hours</a:t>
                      </a:r>
                      <a:endParaRPr sz="1200">
                        <a:solidFill>
                          <a:schemeClr val="dk1"/>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9"/>
                  </a:ext>
                </a:extLst>
              </a:tr>
              <a:tr h="1096650">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Pregnancy</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Crosses placenta less.  </a:t>
                      </a:r>
                      <a:endParaRPr sz="1200">
                        <a:solidFill>
                          <a:schemeClr val="dk1"/>
                        </a:solidFill>
                        <a:latin typeface="Cambria"/>
                        <a:ea typeface="Cambria"/>
                        <a:cs typeface="Cambria"/>
                        <a:sym typeface="Cambria"/>
                      </a:endParaRPr>
                    </a:p>
                    <a:p>
                      <a:pPr marL="0" lvl="0" indent="0" algn="l" rtl="0">
                        <a:lnSpc>
                          <a:spcPct val="100000"/>
                        </a:lnSpc>
                        <a:spcBef>
                          <a:spcPts val="200"/>
                        </a:spcBef>
                        <a:spcAft>
                          <a:spcPts val="0"/>
                        </a:spcAft>
                        <a:buNone/>
                      </a:pPr>
                      <a:r>
                        <a:rPr lang="en" sz="1200" b="1">
                          <a:solidFill>
                            <a:srgbClr val="FF0000"/>
                          </a:solidFill>
                          <a:latin typeface="Cambria"/>
                          <a:ea typeface="Cambria"/>
                          <a:cs typeface="Cambria"/>
                          <a:sym typeface="Cambria"/>
                        </a:rPr>
                        <a:t>Recommended in pregnancy</a:t>
                      </a:r>
                      <a:endParaRPr sz="1200" b="1">
                        <a:solidFill>
                          <a:srgbClr val="FF0000"/>
                        </a:solidFill>
                        <a:latin typeface="Cambria"/>
                        <a:ea typeface="Cambria"/>
                        <a:cs typeface="Cambria"/>
                        <a:sym typeface="Cambria"/>
                      </a:endParaRPr>
                    </a:p>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(Crossing placenta is less readily as it is highly protein bound) </a:t>
                      </a:r>
                      <a:endParaRPr sz="1200">
                        <a:solidFill>
                          <a:schemeClr val="dk1"/>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Concentrated in Thyroid &amp; crosses placenta.</a:t>
                      </a:r>
                      <a:endParaRPr sz="1200">
                        <a:solidFill>
                          <a:schemeClr val="dk1"/>
                        </a:solidFill>
                        <a:latin typeface="Cambria"/>
                        <a:ea typeface="Cambria"/>
                        <a:cs typeface="Cambria"/>
                        <a:sym typeface="Cambria"/>
                      </a:endParaRPr>
                    </a:p>
                    <a:p>
                      <a:pPr marL="0" lvl="0" indent="0" algn="l" rtl="0">
                        <a:lnSpc>
                          <a:spcPct val="100000"/>
                        </a:lnSpc>
                        <a:spcBef>
                          <a:spcPts val="0"/>
                        </a:spcBef>
                        <a:spcAft>
                          <a:spcPts val="0"/>
                        </a:spcAft>
                        <a:buNone/>
                      </a:pPr>
                      <a:endParaRPr sz="1200">
                        <a:solidFill>
                          <a:schemeClr val="dk1"/>
                        </a:solidFill>
                        <a:latin typeface="Cambria"/>
                        <a:ea typeface="Cambria"/>
                        <a:cs typeface="Cambria"/>
                        <a:sym typeface="Cambria"/>
                      </a:endParaRPr>
                    </a:p>
                    <a:p>
                      <a:pPr marL="0" lvl="0" indent="0" algn="l" rtl="0">
                        <a:lnSpc>
                          <a:spcPct val="100000"/>
                        </a:lnSpc>
                        <a:spcBef>
                          <a:spcPts val="200"/>
                        </a:spcBef>
                        <a:spcAft>
                          <a:spcPts val="0"/>
                        </a:spcAft>
                        <a:buNone/>
                      </a:pPr>
                      <a:r>
                        <a:rPr lang="en" sz="1200">
                          <a:solidFill>
                            <a:schemeClr val="dk1"/>
                          </a:solidFill>
                          <a:latin typeface="Cambria"/>
                          <a:ea typeface="Cambria"/>
                          <a:cs typeface="Cambria"/>
                          <a:sym typeface="Cambria"/>
                        </a:rPr>
                        <a:t>Not recommended  in pregnancy</a:t>
                      </a:r>
                      <a:endParaRPr sz="1200">
                        <a:solidFill>
                          <a:schemeClr val="dk1"/>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10"/>
                  </a:ext>
                </a:extLst>
              </a:tr>
              <a:tr h="673425">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Breast feeding</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Less secreted in breast milk</a:t>
                      </a:r>
                      <a:endParaRPr sz="1200">
                        <a:solidFill>
                          <a:schemeClr val="dk1"/>
                        </a:solidFill>
                        <a:latin typeface="Cambria"/>
                        <a:ea typeface="Cambria"/>
                        <a:cs typeface="Cambria"/>
                        <a:sym typeface="Cambria"/>
                      </a:endParaRPr>
                    </a:p>
                    <a:p>
                      <a:pPr marL="0" lvl="0" indent="0" algn="l" rtl="0">
                        <a:lnSpc>
                          <a:spcPct val="100000"/>
                        </a:lnSpc>
                        <a:spcBef>
                          <a:spcPts val="200"/>
                        </a:spcBef>
                        <a:spcAft>
                          <a:spcPts val="0"/>
                        </a:spcAft>
                        <a:buNone/>
                      </a:pPr>
                      <a:r>
                        <a:rPr lang="en" sz="1200" b="1">
                          <a:solidFill>
                            <a:srgbClr val="FF0000"/>
                          </a:solidFill>
                          <a:latin typeface="Cambria"/>
                          <a:ea typeface="Cambria"/>
                          <a:cs typeface="Cambria"/>
                          <a:sym typeface="Cambria"/>
                        </a:rPr>
                        <a:t>Recommended</a:t>
                      </a:r>
                      <a:endParaRPr sz="1200" b="1">
                        <a:solidFill>
                          <a:srgbClr val="FF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Secreted</a:t>
                      </a:r>
                      <a:endParaRPr sz="1200">
                        <a:solidFill>
                          <a:schemeClr val="dk1"/>
                        </a:solidFill>
                        <a:latin typeface="Cambria"/>
                        <a:ea typeface="Cambria"/>
                        <a:cs typeface="Cambria"/>
                        <a:sym typeface="Cambria"/>
                      </a:endParaRPr>
                    </a:p>
                    <a:p>
                      <a:pPr marL="0" lvl="0" indent="0" algn="l" rtl="0">
                        <a:lnSpc>
                          <a:spcPct val="100000"/>
                        </a:lnSpc>
                        <a:spcBef>
                          <a:spcPts val="200"/>
                        </a:spcBef>
                        <a:spcAft>
                          <a:spcPts val="0"/>
                        </a:spcAft>
                        <a:buNone/>
                      </a:pPr>
                      <a:r>
                        <a:rPr lang="en" sz="1200">
                          <a:solidFill>
                            <a:schemeClr val="dk1"/>
                          </a:solidFill>
                          <a:latin typeface="Cambria"/>
                          <a:ea typeface="Cambria"/>
                          <a:cs typeface="Cambria"/>
                          <a:sym typeface="Cambria"/>
                        </a:rPr>
                        <a:t>Not recommended</a:t>
                      </a:r>
                      <a:endParaRPr sz="1200">
                        <a:solidFill>
                          <a:schemeClr val="dk1"/>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11"/>
                  </a:ext>
                </a:extLst>
              </a:tr>
            </a:tbl>
          </a:graphicData>
        </a:graphic>
      </p:graphicFrame>
      <p:sp>
        <p:nvSpPr>
          <p:cNvPr id="254" name="Google Shape;254;p35"/>
          <p:cNvSpPr txBox="1"/>
          <p:nvPr/>
        </p:nvSpPr>
        <p:spPr>
          <a:xfrm>
            <a:off x="-4922400" y="-1065875"/>
            <a:ext cx="1046400" cy="27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graphicFrame>
        <p:nvGraphicFramePr>
          <p:cNvPr id="259" name="Google Shape;259;p36"/>
          <p:cNvGraphicFramePr/>
          <p:nvPr/>
        </p:nvGraphicFramePr>
        <p:xfrm>
          <a:off x="0" y="0"/>
          <a:ext cx="3000000" cy="3000000"/>
        </p:xfrm>
        <a:graphic>
          <a:graphicData uri="http://schemas.openxmlformats.org/drawingml/2006/table">
            <a:tbl>
              <a:tblPr>
                <a:noFill/>
                <a:tableStyleId>{7D7DB700-06B3-4024-A3F2-6295A4D395C3}</a:tableStyleId>
              </a:tblPr>
              <a:tblGrid>
                <a:gridCol w="1686050">
                  <a:extLst>
                    <a:ext uri="{9D8B030D-6E8A-4147-A177-3AD203B41FA5}">
                      <a16:colId xmlns:a16="http://schemas.microsoft.com/office/drawing/2014/main" val="20000"/>
                    </a:ext>
                  </a:extLst>
                </a:gridCol>
                <a:gridCol w="2597125">
                  <a:extLst>
                    <a:ext uri="{9D8B030D-6E8A-4147-A177-3AD203B41FA5}">
                      <a16:colId xmlns:a16="http://schemas.microsoft.com/office/drawing/2014/main" val="20001"/>
                    </a:ext>
                  </a:extLst>
                </a:gridCol>
                <a:gridCol w="2574825">
                  <a:extLst>
                    <a:ext uri="{9D8B030D-6E8A-4147-A177-3AD203B41FA5}">
                      <a16:colId xmlns:a16="http://schemas.microsoft.com/office/drawing/2014/main" val="20002"/>
                    </a:ext>
                  </a:extLst>
                </a:gridCol>
              </a:tblGrid>
              <a:tr h="582800">
                <a:tc gridSpan="3">
                  <a:txBody>
                    <a:bodyPr/>
                    <a:lstStyle/>
                    <a:p>
                      <a:pPr marL="0" lvl="0" indent="0" algn="ctr" rtl="0">
                        <a:spcBef>
                          <a:spcPts val="0"/>
                        </a:spcBef>
                        <a:spcAft>
                          <a:spcPts val="0"/>
                        </a:spcAft>
                        <a:buNone/>
                      </a:pPr>
                      <a:r>
                        <a:rPr lang="en" sz="2700" b="1">
                          <a:solidFill>
                            <a:schemeClr val="dk1"/>
                          </a:solidFill>
                          <a:latin typeface="Cambria"/>
                          <a:ea typeface="Cambria"/>
                          <a:cs typeface="Cambria"/>
                          <a:sym typeface="Cambria"/>
                        </a:rPr>
                        <a:t>Thioamides </a:t>
                      </a:r>
                      <a:r>
                        <a:rPr lang="en" sz="2700">
                          <a:solidFill>
                            <a:schemeClr val="dk1"/>
                          </a:solidFill>
                          <a:latin typeface="Cambria"/>
                          <a:ea typeface="Cambria"/>
                          <a:cs typeface="Cambria"/>
                          <a:sym typeface="Cambria"/>
                        </a:rPr>
                        <a:t>cont.</a:t>
                      </a:r>
                      <a:endParaRPr/>
                    </a:p>
                  </a:txBody>
                  <a:tcPr marL="91425" marR="91425" marT="91425" marB="91425" anchor="ctr">
                    <a:lnB w="9525" cap="flat" cmpd="sng">
                      <a:solidFill>
                        <a:srgbClr val="666666"/>
                      </a:solidFill>
                      <a:prstDash val="solid"/>
                      <a:round/>
                      <a:headEnd type="none" w="sm" len="sm"/>
                      <a:tailEnd type="none" w="sm" len="sm"/>
                    </a:lnB>
                    <a:solidFill>
                      <a:srgbClr val="D9D9D9"/>
                    </a:solidFill>
                  </a:tcPr>
                </a:tc>
                <a:tc hMerge="1">
                  <a:txBody>
                    <a:bodyPr/>
                    <a:lstStyle/>
                    <a:p>
                      <a:endParaRPr lang="ar-SA"/>
                    </a:p>
                  </a:txBody>
                  <a:tcPr/>
                </a:tc>
                <a:tc hMerge="1">
                  <a:txBody>
                    <a:bodyPr/>
                    <a:lstStyle/>
                    <a:p>
                      <a:endParaRPr lang="ar-SA"/>
                    </a:p>
                  </a:txBody>
                  <a:tcPr/>
                </a:tc>
                <a:extLst>
                  <a:ext uri="{0D108BD9-81ED-4DB2-BD59-A6C34878D82A}">
                    <a16:rowId xmlns:a16="http://schemas.microsoft.com/office/drawing/2014/main" val="10000"/>
                  </a:ext>
                </a:extLst>
              </a:tr>
              <a:tr h="386025">
                <a:tc>
                  <a:txBody>
                    <a:bodyPr/>
                    <a:lstStyle/>
                    <a:p>
                      <a:pPr marL="0" lvl="0" indent="0" algn="ctr" rtl="0">
                        <a:spcBef>
                          <a:spcPts val="0"/>
                        </a:spcBef>
                        <a:spcAft>
                          <a:spcPts val="0"/>
                        </a:spcAft>
                        <a:buClr>
                          <a:srgbClr val="000000"/>
                        </a:buClr>
                        <a:buSzPts val="1100"/>
                        <a:buFont typeface="Arial"/>
                        <a:buNone/>
                      </a:pPr>
                      <a:r>
                        <a:rPr lang="en" b="1">
                          <a:solidFill>
                            <a:srgbClr val="980000"/>
                          </a:solidFill>
                          <a:latin typeface="Cambria"/>
                          <a:ea typeface="Cambria"/>
                          <a:cs typeface="Cambria"/>
                          <a:sym typeface="Cambria"/>
                        </a:rPr>
                        <a:t>Adverse Effect</a:t>
                      </a:r>
                      <a:endParaRPr b="1">
                        <a:solidFill>
                          <a:srgbClr val="98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ctr" rtl="0">
                        <a:lnSpc>
                          <a:spcPct val="100000"/>
                        </a:lnSpc>
                        <a:spcBef>
                          <a:spcPts val="0"/>
                        </a:spcBef>
                        <a:spcAft>
                          <a:spcPts val="0"/>
                        </a:spcAft>
                        <a:buNone/>
                      </a:pPr>
                      <a:r>
                        <a:rPr lang="en" b="1">
                          <a:solidFill>
                            <a:schemeClr val="dk1"/>
                          </a:solidFill>
                          <a:latin typeface="Cambria"/>
                          <a:ea typeface="Cambria"/>
                          <a:cs typeface="Cambria"/>
                          <a:sym typeface="Cambria"/>
                        </a:rPr>
                        <a:t>Frequency</a:t>
                      </a: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ctr" rtl="0">
                        <a:lnSpc>
                          <a:spcPct val="100000"/>
                        </a:lnSpc>
                        <a:spcBef>
                          <a:spcPts val="0"/>
                        </a:spcBef>
                        <a:spcAft>
                          <a:spcPts val="0"/>
                        </a:spcAft>
                        <a:buNone/>
                      </a:pPr>
                      <a:r>
                        <a:rPr lang="en" b="1">
                          <a:solidFill>
                            <a:schemeClr val="dk1"/>
                          </a:solidFill>
                          <a:latin typeface="Cambria"/>
                          <a:ea typeface="Cambria"/>
                          <a:cs typeface="Cambria"/>
                          <a:sym typeface="Cambria"/>
                        </a:rPr>
                        <a:t>Comments</a:t>
                      </a:r>
                      <a:endParaRPr b="1">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1"/>
                  </a:ext>
                </a:extLst>
              </a:tr>
              <a:tr h="386025">
                <a:tc>
                  <a:txBody>
                    <a:bodyPr/>
                    <a:lstStyle/>
                    <a:p>
                      <a:pPr marL="0" lvl="0" indent="0" algn="ctr" rtl="0">
                        <a:spcBef>
                          <a:spcPts val="0"/>
                        </a:spcBef>
                        <a:spcAft>
                          <a:spcPts val="0"/>
                        </a:spcAft>
                        <a:buNone/>
                      </a:pPr>
                      <a:r>
                        <a:rPr lang="en" b="1">
                          <a:solidFill>
                            <a:srgbClr val="990000"/>
                          </a:solidFill>
                          <a:latin typeface="Cambria"/>
                          <a:ea typeface="Cambria"/>
                          <a:cs typeface="Cambria"/>
                          <a:sym typeface="Cambria"/>
                        </a:rPr>
                        <a:t>Skin reactions</a:t>
                      </a:r>
                      <a:endParaRPr b="1">
                        <a:solidFill>
                          <a:srgbClr val="99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Cambria"/>
                          <a:ea typeface="Cambria"/>
                          <a:cs typeface="Cambria"/>
                          <a:sym typeface="Cambria"/>
                        </a:rPr>
                        <a:t>4-6%</a:t>
                      </a:r>
                      <a:endParaRPr sz="1200">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Urticarial or macular reactions</a:t>
                      </a:r>
                      <a:endParaRPr sz="1200">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2"/>
                  </a:ext>
                </a:extLst>
              </a:tr>
              <a:tr h="386025">
                <a:tc>
                  <a:txBody>
                    <a:bodyPr/>
                    <a:lstStyle/>
                    <a:p>
                      <a:pPr marL="0" lvl="0" indent="0" algn="ctr" rtl="0">
                        <a:spcBef>
                          <a:spcPts val="0"/>
                        </a:spcBef>
                        <a:spcAft>
                          <a:spcPts val="0"/>
                        </a:spcAft>
                        <a:buNone/>
                      </a:pPr>
                      <a:r>
                        <a:rPr lang="en" b="1">
                          <a:solidFill>
                            <a:srgbClr val="990000"/>
                          </a:solidFill>
                          <a:latin typeface="Cambria"/>
                          <a:ea typeface="Cambria"/>
                          <a:cs typeface="Cambria"/>
                          <a:sym typeface="Cambria"/>
                        </a:rPr>
                        <a:t>Arthralgia</a:t>
                      </a:r>
                      <a:endParaRPr b="1">
                        <a:solidFill>
                          <a:srgbClr val="99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Cambria"/>
                          <a:ea typeface="Cambria"/>
                          <a:cs typeface="Cambria"/>
                          <a:sym typeface="Cambria"/>
                        </a:rPr>
                        <a:t>1-5%</a:t>
                      </a:r>
                      <a:endParaRPr sz="1200">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spcBef>
                          <a:spcPts val="0"/>
                        </a:spcBef>
                        <a:spcAft>
                          <a:spcPts val="0"/>
                        </a:spcAft>
                        <a:buNone/>
                      </a:pPr>
                      <a:endParaRPr sz="1200">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3"/>
                  </a:ext>
                </a:extLst>
              </a:tr>
              <a:tr h="386025">
                <a:tc>
                  <a:txBody>
                    <a:bodyPr/>
                    <a:lstStyle/>
                    <a:p>
                      <a:pPr marL="0" lvl="0" indent="0" algn="ctr" rtl="0">
                        <a:spcBef>
                          <a:spcPts val="0"/>
                        </a:spcBef>
                        <a:spcAft>
                          <a:spcPts val="0"/>
                        </a:spcAft>
                        <a:buNone/>
                      </a:pPr>
                      <a:r>
                        <a:rPr lang="en" b="1">
                          <a:solidFill>
                            <a:srgbClr val="990000"/>
                          </a:solidFill>
                          <a:latin typeface="Cambria"/>
                          <a:ea typeface="Cambria"/>
                          <a:cs typeface="Cambria"/>
                          <a:sym typeface="Cambria"/>
                        </a:rPr>
                        <a:t>Polyarthritis</a:t>
                      </a:r>
                      <a:endParaRPr b="1">
                        <a:solidFill>
                          <a:srgbClr val="99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Cambria"/>
                          <a:ea typeface="Cambria"/>
                          <a:cs typeface="Cambria"/>
                          <a:sym typeface="Cambria"/>
                        </a:rPr>
                        <a:t>1-2%</a:t>
                      </a:r>
                      <a:endParaRPr sz="1200">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So-called anti-thyroid arthritis</a:t>
                      </a:r>
                      <a:endParaRPr sz="1200">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4"/>
                  </a:ext>
                </a:extLst>
              </a:tr>
              <a:tr h="386025">
                <a:tc>
                  <a:txBody>
                    <a:bodyPr/>
                    <a:lstStyle/>
                    <a:p>
                      <a:pPr marL="0" lvl="0" indent="0" algn="ctr" rtl="0">
                        <a:spcBef>
                          <a:spcPts val="0"/>
                        </a:spcBef>
                        <a:spcAft>
                          <a:spcPts val="0"/>
                        </a:spcAft>
                        <a:buNone/>
                      </a:pPr>
                      <a:r>
                        <a:rPr lang="en" b="1">
                          <a:solidFill>
                            <a:srgbClr val="990000"/>
                          </a:solidFill>
                          <a:latin typeface="Cambria"/>
                          <a:ea typeface="Cambria"/>
                          <a:cs typeface="Cambria"/>
                          <a:sym typeface="Cambria"/>
                        </a:rPr>
                        <a:t>GIT effects</a:t>
                      </a:r>
                      <a:endParaRPr b="1">
                        <a:solidFill>
                          <a:srgbClr val="99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latin typeface="Cambria"/>
                          <a:ea typeface="Cambria"/>
                          <a:cs typeface="Cambria"/>
                          <a:sym typeface="Cambria"/>
                        </a:rPr>
                        <a:t>1-5%</a:t>
                      </a:r>
                      <a:endParaRPr sz="1200">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00000"/>
                        </a:lnSpc>
                        <a:spcBef>
                          <a:spcPts val="0"/>
                        </a:spcBef>
                        <a:spcAft>
                          <a:spcPts val="0"/>
                        </a:spcAft>
                        <a:buNone/>
                      </a:pPr>
                      <a:r>
                        <a:rPr lang="en" sz="1200">
                          <a:solidFill>
                            <a:schemeClr val="dk1"/>
                          </a:solidFill>
                          <a:latin typeface="Cambria"/>
                          <a:ea typeface="Cambria"/>
                          <a:cs typeface="Cambria"/>
                          <a:sym typeface="Cambria"/>
                        </a:rPr>
                        <a:t>Gastric distress and nausea</a:t>
                      </a:r>
                      <a:endParaRPr sz="1200">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5"/>
                  </a:ext>
                </a:extLst>
              </a:tr>
              <a:tr h="592175">
                <a:tc>
                  <a:txBody>
                    <a:bodyPr/>
                    <a:lstStyle/>
                    <a:p>
                      <a:pPr marL="0" lvl="0" indent="0" algn="ctr" rtl="0">
                        <a:spcBef>
                          <a:spcPts val="0"/>
                        </a:spcBef>
                        <a:spcAft>
                          <a:spcPts val="0"/>
                        </a:spcAft>
                        <a:buNone/>
                      </a:pPr>
                      <a:r>
                        <a:rPr lang="en" b="1">
                          <a:solidFill>
                            <a:srgbClr val="FF0000"/>
                          </a:solidFill>
                          <a:latin typeface="Cambria"/>
                          <a:ea typeface="Cambria"/>
                          <a:cs typeface="Cambria"/>
                          <a:sym typeface="Cambria"/>
                        </a:rPr>
                        <a:t>Immunoallergic hepatitis **</a:t>
                      </a:r>
                      <a:endParaRPr>
                        <a:solidFill>
                          <a:srgbClr val="FF0000"/>
                        </a:solidFill>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Cambria"/>
                          <a:ea typeface="Cambria"/>
                          <a:cs typeface="Cambria"/>
                          <a:sym typeface="Cambria"/>
                        </a:rPr>
                        <a:t>0.1-0.5%</a:t>
                      </a:r>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15000"/>
                        </a:lnSpc>
                        <a:spcBef>
                          <a:spcPts val="0"/>
                        </a:spcBef>
                        <a:spcAft>
                          <a:spcPts val="0"/>
                        </a:spcAft>
                        <a:buNone/>
                      </a:pPr>
                      <a:r>
                        <a:rPr lang="en" sz="1200">
                          <a:solidFill>
                            <a:schemeClr val="dk1"/>
                          </a:solidFill>
                          <a:latin typeface="Cambria"/>
                          <a:ea typeface="Cambria"/>
                          <a:cs typeface="Cambria"/>
                          <a:sym typeface="Cambria"/>
                        </a:rPr>
                        <a:t>Almost exclusively in patients taking </a:t>
                      </a:r>
                      <a:r>
                        <a:rPr lang="en" sz="1200" b="1">
                          <a:solidFill>
                            <a:srgbClr val="FF0000"/>
                          </a:solidFill>
                          <a:highlight>
                            <a:srgbClr val="A4C2F4"/>
                          </a:highlight>
                          <a:latin typeface="Cambria"/>
                          <a:ea typeface="Cambria"/>
                          <a:cs typeface="Cambria"/>
                          <a:sym typeface="Cambria"/>
                        </a:rPr>
                        <a:t>propylthiouracil</a:t>
                      </a:r>
                      <a:endParaRPr sz="1200" b="1">
                        <a:solidFill>
                          <a:srgbClr val="FF0000"/>
                        </a:solidFill>
                        <a:highlight>
                          <a:srgbClr val="A4C2F4"/>
                        </a:highlight>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6"/>
                  </a:ext>
                </a:extLst>
              </a:tr>
              <a:tr h="592175">
                <a:tc>
                  <a:txBody>
                    <a:bodyPr/>
                    <a:lstStyle/>
                    <a:p>
                      <a:pPr marL="0" lvl="0" indent="0" algn="ctr" rtl="0">
                        <a:lnSpc>
                          <a:spcPct val="115000"/>
                        </a:lnSpc>
                        <a:spcBef>
                          <a:spcPts val="0"/>
                        </a:spcBef>
                        <a:spcAft>
                          <a:spcPts val="0"/>
                        </a:spcAft>
                        <a:buNone/>
                      </a:pPr>
                      <a:r>
                        <a:rPr lang="en" b="1">
                          <a:solidFill>
                            <a:srgbClr val="BF9000"/>
                          </a:solidFill>
                          <a:latin typeface="Cambria"/>
                          <a:ea typeface="Cambria"/>
                          <a:cs typeface="Cambria"/>
                          <a:sym typeface="Cambria"/>
                        </a:rPr>
                        <a:t>Agranulocytosis</a:t>
                      </a:r>
                      <a:endParaRPr b="1">
                        <a:solidFill>
                          <a:srgbClr val="BF9000"/>
                        </a:solidFill>
                        <a:latin typeface="Cambria"/>
                        <a:ea typeface="Cambria"/>
                        <a:cs typeface="Cambria"/>
                        <a:sym typeface="Cambria"/>
                      </a:endParaRPr>
                    </a:p>
                    <a:p>
                      <a:pPr marL="0" lvl="0" indent="0" algn="ctr" rtl="0">
                        <a:lnSpc>
                          <a:spcPct val="115000"/>
                        </a:lnSpc>
                        <a:spcBef>
                          <a:spcPts val="0"/>
                        </a:spcBef>
                        <a:spcAft>
                          <a:spcPts val="0"/>
                        </a:spcAft>
                        <a:buNone/>
                      </a:pPr>
                      <a:r>
                        <a:rPr lang="en" sz="1200">
                          <a:solidFill>
                            <a:srgbClr val="6AA84F"/>
                          </a:solidFill>
                          <a:latin typeface="Cambria"/>
                          <a:ea typeface="Cambria"/>
                          <a:cs typeface="Cambria"/>
                          <a:sym typeface="Cambria"/>
                        </a:rPr>
                        <a:t>Both drugs due to chronic administration </a:t>
                      </a:r>
                      <a:endParaRPr sz="1200">
                        <a:solidFill>
                          <a:srgbClr val="6AA84F"/>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Cambria"/>
                          <a:ea typeface="Cambria"/>
                          <a:cs typeface="Cambria"/>
                          <a:sym typeface="Cambria"/>
                        </a:rPr>
                        <a:t>0.1-0.5%</a:t>
                      </a:r>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15000"/>
                        </a:lnSpc>
                        <a:spcBef>
                          <a:spcPts val="0"/>
                        </a:spcBef>
                        <a:spcAft>
                          <a:spcPts val="0"/>
                        </a:spcAft>
                        <a:buNone/>
                      </a:pPr>
                      <a:r>
                        <a:rPr lang="en" sz="1200">
                          <a:solidFill>
                            <a:schemeClr val="dk1"/>
                          </a:solidFill>
                          <a:latin typeface="Cambria"/>
                          <a:ea typeface="Cambria"/>
                          <a:cs typeface="Cambria"/>
                          <a:sym typeface="Cambria"/>
                        </a:rPr>
                        <a:t>Seen in patients with Graves’ disease; occurs within 90 days of treatment </a:t>
                      </a:r>
                      <a:r>
                        <a:rPr lang="en" sz="1200">
                          <a:solidFill>
                            <a:srgbClr val="38761D"/>
                          </a:solidFill>
                          <a:latin typeface="Cambria"/>
                          <a:ea typeface="Cambria"/>
                          <a:cs typeface="Cambria"/>
                          <a:sym typeface="Cambria"/>
                        </a:rPr>
                        <a:t>precaution: frequent blood count should be done</a:t>
                      </a:r>
                      <a:endParaRPr sz="1200">
                        <a:solidFill>
                          <a:srgbClr val="38761D"/>
                        </a:solidFill>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7"/>
                  </a:ext>
                </a:extLst>
              </a:tr>
              <a:tr h="1473000">
                <a:tc>
                  <a:txBody>
                    <a:bodyPr/>
                    <a:lstStyle/>
                    <a:p>
                      <a:pPr marL="0" lvl="0" indent="0" algn="ctr" rtl="0">
                        <a:lnSpc>
                          <a:spcPct val="115000"/>
                        </a:lnSpc>
                        <a:spcBef>
                          <a:spcPts val="0"/>
                        </a:spcBef>
                        <a:spcAft>
                          <a:spcPts val="0"/>
                        </a:spcAft>
                        <a:buNone/>
                      </a:pPr>
                      <a:r>
                        <a:rPr lang="en" b="1">
                          <a:solidFill>
                            <a:srgbClr val="FF0000"/>
                          </a:solidFill>
                          <a:latin typeface="Cambria"/>
                          <a:ea typeface="Cambria"/>
                          <a:cs typeface="Cambria"/>
                          <a:sym typeface="Cambria"/>
                        </a:rPr>
                        <a:t>ANCA-positive vasculitis</a:t>
                      </a:r>
                      <a:endParaRPr b="1">
                        <a:solidFill>
                          <a:srgbClr val="FF0000"/>
                        </a:solidFill>
                        <a:latin typeface="Cambria"/>
                        <a:ea typeface="Cambria"/>
                        <a:cs typeface="Cambria"/>
                        <a:sym typeface="Cambria"/>
                      </a:endParaRPr>
                    </a:p>
                    <a:p>
                      <a:pPr marL="0" lvl="0" indent="0" algn="ctr" rtl="0">
                        <a:lnSpc>
                          <a:spcPct val="115000"/>
                        </a:lnSpc>
                        <a:spcBef>
                          <a:spcPts val="600"/>
                        </a:spcBef>
                        <a:spcAft>
                          <a:spcPts val="0"/>
                        </a:spcAft>
                        <a:buNone/>
                      </a:pPr>
                      <a:r>
                        <a:rPr lang="en" b="1" i="1">
                          <a:solidFill>
                            <a:srgbClr val="FF0000"/>
                          </a:solidFill>
                          <a:latin typeface="Cambria"/>
                          <a:ea typeface="Cambria"/>
                          <a:cs typeface="Cambria"/>
                          <a:sym typeface="Cambria"/>
                        </a:rPr>
                        <a:t>(Anti-neutrophil cytoplasmic  antibodies)**</a:t>
                      </a:r>
                      <a:endParaRPr b="1">
                        <a:solidFill>
                          <a:srgbClr val="FF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Cambria"/>
                          <a:ea typeface="Cambria"/>
                          <a:cs typeface="Cambria"/>
                          <a:sym typeface="Cambria"/>
                        </a:rPr>
                        <a:t>Rare</a:t>
                      </a:r>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15000"/>
                        </a:lnSpc>
                        <a:spcBef>
                          <a:spcPts val="0"/>
                        </a:spcBef>
                        <a:spcAft>
                          <a:spcPts val="0"/>
                        </a:spcAft>
                        <a:buNone/>
                      </a:pPr>
                      <a:r>
                        <a:rPr lang="en" sz="1200">
                          <a:solidFill>
                            <a:schemeClr val="dk1"/>
                          </a:solidFill>
                          <a:latin typeface="Cambria"/>
                          <a:ea typeface="Cambria"/>
                          <a:cs typeface="Cambria"/>
                          <a:sym typeface="Cambria"/>
                        </a:rPr>
                        <a:t>With </a:t>
                      </a:r>
                      <a:r>
                        <a:rPr lang="en" sz="1200" b="1">
                          <a:solidFill>
                            <a:srgbClr val="FF0000"/>
                          </a:solidFill>
                          <a:highlight>
                            <a:srgbClr val="A4C2F4"/>
                          </a:highlight>
                          <a:latin typeface="Cambria"/>
                          <a:ea typeface="Cambria"/>
                          <a:cs typeface="Cambria"/>
                          <a:sym typeface="Cambria"/>
                        </a:rPr>
                        <a:t>propylthiouracil</a:t>
                      </a:r>
                      <a:endParaRPr sz="1200" b="1">
                        <a:solidFill>
                          <a:srgbClr val="FF0000"/>
                        </a:solidFill>
                        <a:highlight>
                          <a:srgbClr val="A4C2F4"/>
                        </a:highlight>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8"/>
                  </a:ext>
                </a:extLst>
              </a:tr>
              <a:tr h="667150">
                <a:tc>
                  <a:txBody>
                    <a:bodyPr/>
                    <a:lstStyle/>
                    <a:p>
                      <a:pPr marL="0" lvl="0" indent="0" algn="ctr" rtl="0">
                        <a:lnSpc>
                          <a:spcPct val="115000"/>
                        </a:lnSpc>
                        <a:spcBef>
                          <a:spcPts val="0"/>
                        </a:spcBef>
                        <a:spcAft>
                          <a:spcPts val="0"/>
                        </a:spcAft>
                        <a:buNone/>
                      </a:pPr>
                      <a:r>
                        <a:rPr lang="en" b="1">
                          <a:solidFill>
                            <a:srgbClr val="FF0000"/>
                          </a:solidFill>
                          <a:latin typeface="Cambria"/>
                          <a:ea typeface="Cambria"/>
                          <a:cs typeface="Cambria"/>
                          <a:sym typeface="Cambria"/>
                        </a:rPr>
                        <a:t>Abnormal sense of taste or smell**</a:t>
                      </a:r>
                      <a:endParaRPr b="1">
                        <a:solidFill>
                          <a:srgbClr val="FF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1200">
                          <a:solidFill>
                            <a:schemeClr val="dk1"/>
                          </a:solidFill>
                          <a:latin typeface="Cambria"/>
                          <a:ea typeface="Cambria"/>
                          <a:cs typeface="Cambria"/>
                          <a:sym typeface="Cambria"/>
                        </a:rPr>
                        <a:t>Rare</a:t>
                      </a:r>
                      <a:endParaRPr/>
                    </a:p>
                  </a:txBody>
                  <a:tcPr marL="91425" marR="91425" marT="91425" marB="91425" anchor="ctr">
                    <a:lnL w="9525" cap="flat" cmpd="sng">
                      <a:solidFill>
                        <a:srgbClr val="666666"/>
                      </a:solidFill>
                      <a:prstDash val="solid"/>
                      <a:round/>
                      <a:headEnd type="none" w="sm" len="sm"/>
                      <a:tailEnd type="none" w="sm" len="sm"/>
                    </a:lnL>
                  </a:tcPr>
                </a:tc>
                <a:tc>
                  <a:txBody>
                    <a:bodyPr/>
                    <a:lstStyle/>
                    <a:p>
                      <a:pPr marL="0" lvl="0" indent="0" algn="l" rtl="0">
                        <a:lnSpc>
                          <a:spcPct val="115000"/>
                        </a:lnSpc>
                        <a:spcBef>
                          <a:spcPts val="600"/>
                        </a:spcBef>
                        <a:spcAft>
                          <a:spcPts val="0"/>
                        </a:spcAft>
                        <a:buNone/>
                      </a:pPr>
                      <a:r>
                        <a:rPr lang="en" sz="1200">
                          <a:solidFill>
                            <a:schemeClr val="dk1"/>
                          </a:solidFill>
                          <a:latin typeface="Cambria"/>
                          <a:ea typeface="Cambria"/>
                          <a:cs typeface="Cambria"/>
                          <a:sym typeface="Cambria"/>
                        </a:rPr>
                        <a:t>With </a:t>
                      </a:r>
                      <a:r>
                        <a:rPr lang="en" sz="1200" b="1">
                          <a:solidFill>
                            <a:srgbClr val="FF0000"/>
                          </a:solidFill>
                          <a:highlight>
                            <a:srgbClr val="CFE2F3"/>
                          </a:highlight>
                          <a:latin typeface="Cambria"/>
                          <a:ea typeface="Cambria"/>
                          <a:cs typeface="Cambria"/>
                          <a:sym typeface="Cambria"/>
                        </a:rPr>
                        <a:t>methimazole</a:t>
                      </a:r>
                      <a:r>
                        <a:rPr lang="en" sz="1200" b="1">
                          <a:solidFill>
                            <a:schemeClr val="dk1"/>
                          </a:solidFill>
                          <a:latin typeface="Cambria"/>
                          <a:ea typeface="Cambria"/>
                          <a:cs typeface="Cambria"/>
                          <a:sym typeface="Cambria"/>
                        </a:rPr>
                        <a:t> </a:t>
                      </a:r>
                      <a:r>
                        <a:rPr lang="en" sz="1200">
                          <a:solidFill>
                            <a:schemeClr val="dk1"/>
                          </a:solidFill>
                          <a:latin typeface="Cambria"/>
                          <a:ea typeface="Cambria"/>
                          <a:cs typeface="Cambria"/>
                          <a:sym typeface="Cambria"/>
                        </a:rPr>
                        <a:t>only</a:t>
                      </a:r>
                      <a:endParaRPr sz="1200">
                        <a:latin typeface="Cambria"/>
                        <a:ea typeface="Cambria"/>
                        <a:cs typeface="Cambria"/>
                        <a:sym typeface="Cambria"/>
                      </a:endParaRPr>
                    </a:p>
                  </a:txBody>
                  <a:tcPr marL="91425" marR="91425" marT="91425" marB="91425" anchor="ctr"/>
                </a:tc>
                <a:extLst>
                  <a:ext uri="{0D108BD9-81ED-4DB2-BD59-A6C34878D82A}">
                    <a16:rowId xmlns:a16="http://schemas.microsoft.com/office/drawing/2014/main" val="10009"/>
                  </a:ext>
                </a:extLst>
              </a:tr>
            </a:tbl>
          </a:graphicData>
        </a:graphic>
      </p:graphicFrame>
      <p:sp>
        <p:nvSpPr>
          <p:cNvPr id="260" name="Google Shape;260;p36"/>
          <p:cNvSpPr/>
          <p:nvPr/>
        </p:nvSpPr>
        <p:spPr>
          <a:xfrm>
            <a:off x="88900" y="6956850"/>
            <a:ext cx="6503700" cy="1382700"/>
          </a:xfrm>
          <a:prstGeom prst="rect">
            <a:avLst/>
          </a:prstGeom>
          <a:solidFill>
            <a:srgbClr val="FFFFFF"/>
          </a:solidFill>
          <a:ln w="19050"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6"/>
          <p:cNvSpPr/>
          <p:nvPr/>
        </p:nvSpPr>
        <p:spPr>
          <a:xfrm>
            <a:off x="88900" y="6515575"/>
            <a:ext cx="4998300" cy="521400"/>
          </a:xfrm>
          <a:prstGeom prst="roundRect">
            <a:avLst>
              <a:gd name="adj" fmla="val 16667"/>
            </a:avLst>
          </a:prstGeom>
          <a:solidFill>
            <a:srgbClr val="FBE4D4"/>
          </a:solidFill>
          <a:ln w="9525"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b="1">
                <a:solidFill>
                  <a:schemeClr val="dk1"/>
                </a:solidFill>
                <a:latin typeface="Cambria"/>
                <a:ea typeface="Cambria"/>
                <a:cs typeface="Cambria"/>
                <a:sym typeface="Cambria"/>
              </a:rPr>
              <a:t>Warnings </a:t>
            </a:r>
            <a:r>
              <a:rPr lang="en" sz="2200" b="1">
                <a:solidFill>
                  <a:srgbClr val="0B5394"/>
                </a:solidFill>
                <a:latin typeface="Cambria"/>
                <a:ea typeface="Cambria"/>
                <a:cs typeface="Cambria"/>
                <a:sym typeface="Cambria"/>
              </a:rPr>
              <a:t>(male slides only)</a:t>
            </a:r>
            <a:endParaRPr/>
          </a:p>
        </p:txBody>
      </p:sp>
      <p:sp>
        <p:nvSpPr>
          <p:cNvPr id="262" name="Google Shape;262;p36"/>
          <p:cNvSpPr txBox="1"/>
          <p:nvPr/>
        </p:nvSpPr>
        <p:spPr>
          <a:xfrm>
            <a:off x="130500" y="6956850"/>
            <a:ext cx="6597000" cy="21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0066FF"/>
                </a:solidFill>
                <a:latin typeface="Cambria"/>
                <a:ea typeface="Cambria"/>
                <a:cs typeface="Cambria"/>
                <a:sym typeface="Cambria"/>
              </a:rPr>
              <a:t>• Agranulocytosis:</a:t>
            </a:r>
            <a:endParaRPr sz="1200">
              <a:solidFill>
                <a:srgbClr val="0066FF"/>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Patients on PTU or methimazole should be instructed to immediately report to their physicians any symptoms suggestive of agranulocytosis, such as fever or sore throat.</a:t>
            </a:r>
            <a:endParaRPr sz="1200">
              <a:solidFill>
                <a:schemeClr val="dk1"/>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rgbClr val="0066FF"/>
                </a:solidFill>
                <a:latin typeface="Cambria"/>
                <a:ea typeface="Cambria"/>
                <a:cs typeface="Cambria"/>
                <a:sym typeface="Cambria"/>
              </a:rPr>
              <a:t>• Congenital Malformations:</a:t>
            </a:r>
            <a:endParaRPr sz="1200">
              <a:solidFill>
                <a:srgbClr val="0066FF"/>
              </a:solidFill>
              <a:latin typeface="Cambria"/>
              <a:ea typeface="Cambria"/>
              <a:cs typeface="Cambria"/>
              <a:sym typeface="Cambria"/>
            </a:endParaRPr>
          </a:p>
          <a:p>
            <a:pPr marL="0" lvl="0" indent="0" algn="l" rtl="0">
              <a:spcBef>
                <a:spcPts val="0"/>
              </a:spcBef>
              <a:spcAft>
                <a:spcPts val="0"/>
              </a:spcAft>
              <a:buClr>
                <a:schemeClr val="dk1"/>
              </a:buClr>
              <a:buSzPts val="1100"/>
              <a:buFont typeface="Arial"/>
              <a:buNone/>
            </a:pPr>
            <a:r>
              <a:rPr lang="en" sz="1200">
                <a:solidFill>
                  <a:schemeClr val="dk1"/>
                </a:solidFill>
                <a:latin typeface="Cambria"/>
                <a:ea typeface="Cambria"/>
                <a:cs typeface="Cambria"/>
                <a:sym typeface="Cambria"/>
              </a:rPr>
              <a:t>Methimazole crosses the placental causing fetal harm, when administered in the first trimester of pregnancy.</a:t>
            </a:r>
            <a:endParaRPr sz="1200">
              <a:solidFill>
                <a:schemeClr val="dk1"/>
              </a:solidFill>
              <a:latin typeface="Cambria"/>
              <a:ea typeface="Cambria"/>
              <a:cs typeface="Cambria"/>
              <a:sym typeface="Cambr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aphicFrame>
        <p:nvGraphicFramePr>
          <p:cNvPr id="267" name="Google Shape;267;p37"/>
          <p:cNvGraphicFramePr/>
          <p:nvPr/>
        </p:nvGraphicFramePr>
        <p:xfrm>
          <a:off x="0" y="0"/>
          <a:ext cx="3000000" cy="3000000"/>
        </p:xfrm>
        <a:graphic>
          <a:graphicData uri="http://schemas.openxmlformats.org/drawingml/2006/table">
            <a:tbl>
              <a:tblPr>
                <a:noFill/>
                <a:tableStyleId>{7D7DB700-06B3-4024-A3F2-6295A4D395C3}</a:tableStyleId>
              </a:tblPr>
              <a:tblGrid>
                <a:gridCol w="1686050">
                  <a:extLst>
                    <a:ext uri="{9D8B030D-6E8A-4147-A177-3AD203B41FA5}">
                      <a16:colId xmlns:a16="http://schemas.microsoft.com/office/drawing/2014/main" val="20000"/>
                    </a:ext>
                  </a:extLst>
                </a:gridCol>
                <a:gridCol w="2597125">
                  <a:extLst>
                    <a:ext uri="{9D8B030D-6E8A-4147-A177-3AD203B41FA5}">
                      <a16:colId xmlns:a16="http://schemas.microsoft.com/office/drawing/2014/main" val="20001"/>
                    </a:ext>
                  </a:extLst>
                </a:gridCol>
                <a:gridCol w="2574825">
                  <a:extLst>
                    <a:ext uri="{9D8B030D-6E8A-4147-A177-3AD203B41FA5}">
                      <a16:colId xmlns:a16="http://schemas.microsoft.com/office/drawing/2014/main" val="20002"/>
                    </a:ext>
                  </a:extLst>
                </a:gridCol>
              </a:tblGrid>
              <a:tr h="858775">
                <a:tc gridSpan="3">
                  <a:txBody>
                    <a:bodyPr/>
                    <a:lstStyle/>
                    <a:p>
                      <a:pPr marL="0" lvl="0" indent="0" algn="ctr" rtl="0">
                        <a:spcBef>
                          <a:spcPts val="0"/>
                        </a:spcBef>
                        <a:spcAft>
                          <a:spcPts val="0"/>
                        </a:spcAft>
                        <a:buNone/>
                      </a:pPr>
                      <a:r>
                        <a:rPr lang="en" sz="2700" b="1">
                          <a:solidFill>
                            <a:schemeClr val="dk1"/>
                          </a:solidFill>
                          <a:latin typeface="Cambria"/>
                          <a:ea typeface="Cambria"/>
                          <a:cs typeface="Cambria"/>
                          <a:sym typeface="Cambria"/>
                        </a:rPr>
                        <a:t>IODINE</a:t>
                      </a:r>
                      <a:endParaRPr sz="2700" b="1">
                        <a:solidFill>
                          <a:schemeClr val="dk1"/>
                        </a:solidFill>
                        <a:latin typeface="Cambria"/>
                        <a:ea typeface="Cambria"/>
                        <a:cs typeface="Cambria"/>
                        <a:sym typeface="Cambria"/>
                      </a:endParaRPr>
                    </a:p>
                    <a:p>
                      <a:pPr marL="0" lvl="0" indent="0" algn="ctr" rtl="0">
                        <a:spcBef>
                          <a:spcPts val="0"/>
                        </a:spcBef>
                        <a:spcAft>
                          <a:spcPts val="0"/>
                        </a:spcAft>
                        <a:buNone/>
                      </a:pPr>
                      <a:r>
                        <a:rPr lang="en" sz="2700" b="1">
                          <a:solidFill>
                            <a:schemeClr val="dk1"/>
                          </a:solidFill>
                          <a:latin typeface="Cambria"/>
                          <a:ea typeface="Cambria"/>
                          <a:cs typeface="Cambria"/>
                          <a:sym typeface="Cambria"/>
                        </a:rPr>
                        <a:t> (Lugol's solution, potassium iodide) </a:t>
                      </a:r>
                      <a:endParaRPr sz="2700">
                        <a:solidFill>
                          <a:schemeClr val="dk1"/>
                        </a:solidFill>
                        <a:latin typeface="Cambria"/>
                        <a:ea typeface="Cambria"/>
                        <a:cs typeface="Cambria"/>
                        <a:sym typeface="Cambria"/>
                      </a:endParaRPr>
                    </a:p>
                  </a:txBody>
                  <a:tcPr marL="91425" marR="91425" marT="91425" marB="91425" anchor="ctr">
                    <a:lnB w="9525" cap="flat" cmpd="sng">
                      <a:solidFill>
                        <a:srgbClr val="666666"/>
                      </a:solidFill>
                      <a:prstDash val="solid"/>
                      <a:round/>
                      <a:headEnd type="none" w="sm" len="sm"/>
                      <a:tailEnd type="none" w="sm" len="sm"/>
                    </a:lnB>
                    <a:solidFill>
                      <a:srgbClr val="D9D9D9"/>
                    </a:solidFill>
                  </a:tcPr>
                </a:tc>
                <a:tc hMerge="1">
                  <a:txBody>
                    <a:bodyPr/>
                    <a:lstStyle/>
                    <a:p>
                      <a:endParaRPr lang="ar-SA"/>
                    </a:p>
                  </a:txBody>
                  <a:tcPr/>
                </a:tc>
                <a:tc hMerge="1">
                  <a:txBody>
                    <a:bodyPr/>
                    <a:lstStyle/>
                    <a:p>
                      <a:endParaRPr lang="ar-SA"/>
                    </a:p>
                  </a:txBody>
                  <a:tcPr/>
                </a:tc>
                <a:extLst>
                  <a:ext uri="{0D108BD9-81ED-4DB2-BD59-A6C34878D82A}">
                    <a16:rowId xmlns:a16="http://schemas.microsoft.com/office/drawing/2014/main" val="10000"/>
                  </a:ext>
                </a:extLst>
              </a:tr>
              <a:tr h="679175">
                <a:tc>
                  <a:txBody>
                    <a:bodyPr/>
                    <a:lstStyle/>
                    <a:p>
                      <a:pPr marL="0" lvl="0" indent="0" algn="ctr" rtl="0">
                        <a:spcBef>
                          <a:spcPts val="0"/>
                        </a:spcBef>
                        <a:spcAft>
                          <a:spcPts val="0"/>
                        </a:spcAft>
                        <a:buNone/>
                      </a:pPr>
                      <a:r>
                        <a:rPr lang="en" b="1">
                          <a:latin typeface="Cambria"/>
                          <a:ea typeface="Cambria"/>
                          <a:cs typeface="Cambria"/>
                          <a:sym typeface="Cambria"/>
                        </a:rPr>
                        <a:t>Drug</a:t>
                      </a: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9D9D9"/>
                    </a:solidFill>
                  </a:tcPr>
                </a:tc>
                <a:tc>
                  <a:txBody>
                    <a:bodyPr/>
                    <a:lstStyle/>
                    <a:p>
                      <a:pPr marL="0" lvl="0" indent="0" algn="l" rtl="0">
                        <a:lnSpc>
                          <a:spcPct val="80000"/>
                        </a:lnSpc>
                        <a:spcBef>
                          <a:spcPts val="700"/>
                        </a:spcBef>
                        <a:spcAft>
                          <a:spcPts val="0"/>
                        </a:spcAft>
                        <a:buNone/>
                      </a:pPr>
                      <a:r>
                        <a:rPr lang="en" b="1">
                          <a:solidFill>
                            <a:schemeClr val="dk1"/>
                          </a:solidFill>
                          <a:latin typeface="Cambria"/>
                          <a:ea typeface="Cambria"/>
                          <a:cs typeface="Cambria"/>
                          <a:sym typeface="Cambria"/>
                        </a:rPr>
                        <a:t>Organic iodides as :</a:t>
                      </a:r>
                      <a:endParaRPr b="1">
                        <a:solidFill>
                          <a:schemeClr val="dk1"/>
                        </a:solidFill>
                        <a:latin typeface="Cambria"/>
                        <a:ea typeface="Cambria"/>
                        <a:cs typeface="Cambria"/>
                        <a:sym typeface="Cambria"/>
                      </a:endParaRPr>
                    </a:p>
                    <a:p>
                      <a:pPr marL="0" lvl="0" indent="0" algn="l" rtl="0">
                        <a:lnSpc>
                          <a:spcPct val="80000"/>
                        </a:lnSpc>
                        <a:spcBef>
                          <a:spcPts val="700"/>
                        </a:spcBef>
                        <a:spcAft>
                          <a:spcPts val="0"/>
                        </a:spcAft>
                        <a:buClr>
                          <a:schemeClr val="dk1"/>
                        </a:buClr>
                        <a:buSzPts val="1100"/>
                        <a:buFont typeface="Arial"/>
                        <a:buNone/>
                      </a:pPr>
                      <a:r>
                        <a:rPr lang="en" b="1">
                          <a:solidFill>
                            <a:schemeClr val="dk1"/>
                          </a:solidFill>
                          <a:latin typeface="Cambria"/>
                          <a:ea typeface="Cambria"/>
                          <a:cs typeface="Cambria"/>
                          <a:sym typeface="Cambria"/>
                        </a:rPr>
                        <a:t> iopanoic acid or ipodate</a:t>
                      </a:r>
                      <a:endParaRPr b="1">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9CB9C"/>
                    </a:solidFill>
                  </a:tcPr>
                </a:tc>
                <a:tc>
                  <a:txBody>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latin typeface="Cambria"/>
                          <a:ea typeface="Cambria"/>
                          <a:cs typeface="Cambria"/>
                          <a:sym typeface="Cambria"/>
                        </a:rPr>
                        <a:t>         Potassium iodide</a:t>
                      </a:r>
                      <a:endParaRPr sz="2800" b="1">
                        <a:solidFill>
                          <a:schemeClr val="dk1"/>
                        </a:solidFill>
                      </a:endParaRPr>
                    </a:p>
                    <a:p>
                      <a:pPr marL="0" lvl="0" indent="0" algn="ctr" rtl="0">
                        <a:lnSpc>
                          <a:spcPct val="98181"/>
                        </a:lnSpc>
                        <a:spcBef>
                          <a:spcPts val="0"/>
                        </a:spcBef>
                        <a:spcAft>
                          <a:spcPts val="0"/>
                        </a:spcAft>
                        <a:buNone/>
                      </a:pPr>
                      <a:endParaRPr b="1">
                        <a:solidFill>
                          <a:schemeClr val="dk1"/>
                        </a:solidFill>
                        <a:latin typeface="Cambria"/>
                        <a:ea typeface="Cambria"/>
                        <a:cs typeface="Cambria"/>
                        <a:sym typeface="Cambria"/>
                      </a:endParaRPr>
                    </a:p>
                  </a:txBody>
                  <a:tcPr marL="91425" marR="91425" marT="91425" marB="91425" anchor="ctr">
                    <a:solidFill>
                      <a:srgbClr val="FCE5CD"/>
                    </a:solidFill>
                  </a:tcPr>
                </a:tc>
                <a:extLst>
                  <a:ext uri="{0D108BD9-81ED-4DB2-BD59-A6C34878D82A}">
                    <a16:rowId xmlns:a16="http://schemas.microsoft.com/office/drawing/2014/main" val="10001"/>
                  </a:ext>
                </a:extLst>
              </a:tr>
              <a:tr h="630200">
                <a:tc>
                  <a:txBody>
                    <a:bodyPr/>
                    <a:lstStyle/>
                    <a:p>
                      <a:pPr marL="0" lvl="0" indent="0" algn="ctr" rtl="0">
                        <a:spcBef>
                          <a:spcPts val="0"/>
                        </a:spcBef>
                        <a:spcAft>
                          <a:spcPts val="0"/>
                        </a:spcAft>
                        <a:buClr>
                          <a:schemeClr val="dk1"/>
                        </a:buClr>
                        <a:buSzPts val="1100"/>
                        <a:buFont typeface="Arial"/>
                        <a:buNone/>
                      </a:pPr>
                      <a:r>
                        <a:rPr lang="en" b="1">
                          <a:solidFill>
                            <a:srgbClr val="38761D"/>
                          </a:solidFill>
                          <a:latin typeface="Cambria"/>
                          <a:ea typeface="Cambria"/>
                          <a:cs typeface="Cambria"/>
                          <a:sym typeface="Cambria"/>
                        </a:rPr>
                        <a:t>M.O.A</a:t>
                      </a:r>
                      <a:endParaRPr b="1">
                        <a:solidFill>
                          <a:srgbClr val="38761D"/>
                        </a:solidFill>
                        <a:latin typeface="Cambria"/>
                        <a:ea typeface="Cambria"/>
                        <a:cs typeface="Cambria"/>
                        <a:sym typeface="Cambria"/>
                      </a:endParaRPr>
                    </a:p>
                    <a:p>
                      <a:pPr marL="0" lvl="0" indent="0" algn="ctr" rtl="0">
                        <a:spcBef>
                          <a:spcPts val="0"/>
                        </a:spcBef>
                        <a:spcAft>
                          <a:spcPts val="0"/>
                        </a:spcAft>
                        <a:buNone/>
                      </a:pP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0" lvl="0" indent="0" algn="l" rtl="0">
                        <a:lnSpc>
                          <a:spcPct val="80000"/>
                        </a:lnSpc>
                        <a:spcBef>
                          <a:spcPts val="700"/>
                        </a:spcBef>
                        <a:spcAft>
                          <a:spcPts val="0"/>
                        </a:spcAft>
                        <a:buClr>
                          <a:schemeClr val="dk1"/>
                        </a:buClr>
                        <a:buSzPts val="1100"/>
                        <a:buFont typeface="Arial"/>
                        <a:buNone/>
                      </a:pPr>
                      <a:r>
                        <a:rPr lang="en" sz="1200" b="1">
                          <a:solidFill>
                            <a:srgbClr val="BF9000"/>
                          </a:solidFill>
                          <a:latin typeface="Cambria"/>
                          <a:ea typeface="Cambria"/>
                          <a:cs typeface="Cambria"/>
                          <a:sym typeface="Cambria"/>
                        </a:rPr>
                        <a:t>•Inhibit thyroid hormone synthesis and release</a:t>
                      </a:r>
                      <a:endParaRPr sz="1200" b="1">
                        <a:solidFill>
                          <a:srgbClr val="BF9000"/>
                        </a:solidFill>
                        <a:latin typeface="Cambria"/>
                        <a:ea typeface="Cambria"/>
                        <a:cs typeface="Cambria"/>
                        <a:sym typeface="Cambria"/>
                      </a:endParaRPr>
                    </a:p>
                    <a:p>
                      <a:pPr marL="0" lvl="0" indent="0" algn="l" rtl="0">
                        <a:lnSpc>
                          <a:spcPct val="80000"/>
                        </a:lnSpc>
                        <a:spcBef>
                          <a:spcPts val="700"/>
                        </a:spcBef>
                        <a:spcAft>
                          <a:spcPts val="0"/>
                        </a:spcAft>
                        <a:buClr>
                          <a:schemeClr val="dk1"/>
                        </a:buClr>
                        <a:buSzPts val="1100"/>
                        <a:buFont typeface="Arial"/>
                        <a:buNone/>
                      </a:pPr>
                      <a:r>
                        <a:rPr lang="en" sz="1200" b="1">
                          <a:solidFill>
                            <a:srgbClr val="BF9000"/>
                          </a:solidFill>
                          <a:latin typeface="Cambria"/>
                          <a:ea typeface="Cambria"/>
                          <a:cs typeface="Cambria"/>
                          <a:sym typeface="Cambria"/>
                        </a:rPr>
                        <a:t>•Block the peripheral conversion of T4 to T3</a:t>
                      </a:r>
                      <a:endParaRPr sz="1200" b="1">
                        <a:solidFill>
                          <a:srgbClr val="BF9000"/>
                        </a:solidFill>
                        <a:latin typeface="Cambria"/>
                        <a:ea typeface="Cambria"/>
                        <a:cs typeface="Cambria"/>
                        <a:sym typeface="Cambria"/>
                      </a:endParaRPr>
                    </a:p>
                    <a:p>
                      <a:pPr marL="0" lvl="0" indent="0" algn="l" rtl="0">
                        <a:lnSpc>
                          <a:spcPct val="80000"/>
                        </a:lnSpc>
                        <a:spcBef>
                          <a:spcPts val="700"/>
                        </a:spcBef>
                        <a:spcAft>
                          <a:spcPts val="0"/>
                        </a:spcAft>
                        <a:buClr>
                          <a:schemeClr val="dk1"/>
                        </a:buClr>
                        <a:buSzPts val="1100"/>
                        <a:buFont typeface="Arial"/>
                        <a:buNone/>
                      </a:pPr>
                      <a:r>
                        <a:rPr lang="en" sz="1200">
                          <a:solidFill>
                            <a:srgbClr val="6AA84F"/>
                          </a:solidFill>
                          <a:latin typeface="Cambria"/>
                          <a:ea typeface="Cambria"/>
                          <a:cs typeface="Cambria"/>
                          <a:sym typeface="Cambria"/>
                        </a:rPr>
                        <a:t>We give iodine in excess, and anything in excess will cause inhibition.</a:t>
                      </a:r>
                      <a:endParaRPr sz="1200">
                        <a:solidFill>
                          <a:srgbClr val="6AA84F"/>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2"/>
                  </a:ext>
                </a:extLst>
              </a:tr>
              <a:tr h="393450">
                <a:tc>
                  <a:txBody>
                    <a:bodyPr/>
                    <a:lstStyle/>
                    <a:p>
                      <a:pPr marL="0" lvl="0" indent="0" algn="ctr" rtl="0">
                        <a:spcBef>
                          <a:spcPts val="0"/>
                        </a:spcBef>
                        <a:spcAft>
                          <a:spcPts val="0"/>
                        </a:spcAft>
                        <a:buClr>
                          <a:schemeClr val="dk1"/>
                        </a:buClr>
                        <a:buSzPts val="1100"/>
                        <a:buFont typeface="Arial"/>
                        <a:buNone/>
                      </a:pPr>
                      <a:r>
                        <a:rPr lang="en" b="1">
                          <a:solidFill>
                            <a:srgbClr val="3D85C6"/>
                          </a:solidFill>
                          <a:latin typeface="Cambria"/>
                          <a:ea typeface="Cambria"/>
                          <a:cs typeface="Cambria"/>
                          <a:sym typeface="Cambria"/>
                        </a:rPr>
                        <a:t>P.K</a:t>
                      </a: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0" lvl="0" indent="0" algn="l" rtl="0">
                        <a:lnSpc>
                          <a:spcPct val="80000"/>
                        </a:lnSpc>
                        <a:spcBef>
                          <a:spcPts val="700"/>
                        </a:spcBef>
                        <a:spcAft>
                          <a:spcPts val="0"/>
                        </a:spcAft>
                        <a:buClr>
                          <a:schemeClr val="dk1"/>
                        </a:buClr>
                        <a:buSzPts val="1100"/>
                        <a:buFont typeface="Arial"/>
                        <a:buNone/>
                      </a:pPr>
                      <a:r>
                        <a:rPr lang="en" sz="1200">
                          <a:solidFill>
                            <a:schemeClr val="dk1"/>
                          </a:solidFill>
                          <a:latin typeface="Cambria"/>
                          <a:ea typeface="Cambria"/>
                          <a:cs typeface="Cambria"/>
                          <a:sym typeface="Cambria"/>
                        </a:rPr>
                        <a:t>The </a:t>
                      </a:r>
                      <a:r>
                        <a:rPr lang="en" sz="1200" u="sng">
                          <a:solidFill>
                            <a:schemeClr val="dk1"/>
                          </a:solidFill>
                          <a:latin typeface="Cambria"/>
                          <a:ea typeface="Cambria"/>
                          <a:cs typeface="Cambria"/>
                          <a:sym typeface="Cambria"/>
                        </a:rPr>
                        <a:t>effect is not sustained</a:t>
                      </a:r>
                      <a:r>
                        <a:rPr lang="en" sz="1200">
                          <a:solidFill>
                            <a:schemeClr val="dk1"/>
                          </a:solidFill>
                          <a:latin typeface="Cambria"/>
                          <a:ea typeface="Cambria"/>
                          <a:cs typeface="Cambria"/>
                          <a:sym typeface="Cambria"/>
                        </a:rPr>
                        <a:t> ( produce a </a:t>
                      </a:r>
                      <a:r>
                        <a:rPr lang="en" sz="1200">
                          <a:solidFill>
                            <a:srgbClr val="FF0000"/>
                          </a:solidFill>
                          <a:latin typeface="Cambria"/>
                          <a:ea typeface="Cambria"/>
                          <a:cs typeface="Cambria"/>
                          <a:sym typeface="Cambria"/>
                        </a:rPr>
                        <a:t>temporary remission of symptoms</a:t>
                      </a:r>
                      <a:r>
                        <a:rPr lang="en" sz="1200">
                          <a:solidFill>
                            <a:srgbClr val="6AA84F"/>
                          </a:solidFill>
                          <a:latin typeface="Cambria"/>
                          <a:ea typeface="Cambria"/>
                          <a:cs typeface="Cambria"/>
                          <a:sym typeface="Cambria"/>
                        </a:rPr>
                        <a:t> this is why we use it before surgery</a:t>
                      </a:r>
                      <a:r>
                        <a:rPr lang="en" sz="1200">
                          <a:solidFill>
                            <a:schemeClr val="dk1"/>
                          </a:solidFill>
                          <a:latin typeface="Cambria"/>
                          <a:ea typeface="Cambria"/>
                          <a:cs typeface="Cambria"/>
                          <a:sym typeface="Cambria"/>
                        </a:rPr>
                        <a:t> ) </a:t>
                      </a:r>
                      <a:r>
                        <a:rPr lang="en" sz="1200">
                          <a:solidFill>
                            <a:srgbClr val="38761D"/>
                          </a:solidFill>
                          <a:latin typeface="Cambria"/>
                          <a:ea typeface="Cambria"/>
                          <a:cs typeface="Cambria"/>
                          <a:sym typeface="Cambria"/>
                        </a:rPr>
                        <a:t>(rapid + temporary)</a:t>
                      </a:r>
                      <a:endParaRPr b="1">
                        <a:solidFill>
                          <a:srgbClr val="38761D"/>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3"/>
                  </a:ext>
                </a:extLst>
              </a:tr>
              <a:tr h="842450">
                <a:tc>
                  <a:txBody>
                    <a:bodyPr/>
                    <a:lstStyle/>
                    <a:p>
                      <a:pPr marL="0" lvl="0" indent="0" algn="ctr" rtl="0">
                        <a:spcBef>
                          <a:spcPts val="0"/>
                        </a:spcBef>
                        <a:spcAft>
                          <a:spcPts val="0"/>
                        </a:spcAft>
                        <a:buNone/>
                      </a:pPr>
                      <a:r>
                        <a:rPr lang="en" b="1">
                          <a:solidFill>
                            <a:srgbClr val="E69138"/>
                          </a:solidFill>
                          <a:latin typeface="Cambria"/>
                          <a:ea typeface="Cambria"/>
                          <a:cs typeface="Cambria"/>
                          <a:sym typeface="Cambria"/>
                        </a:rPr>
                        <a:t>Uses</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0" lvl="0" indent="0" algn="l" rtl="0">
                        <a:lnSpc>
                          <a:spcPct val="100000"/>
                        </a:lnSpc>
                        <a:spcBef>
                          <a:spcPts val="700"/>
                        </a:spcBef>
                        <a:spcAft>
                          <a:spcPts val="0"/>
                        </a:spcAft>
                        <a:buClr>
                          <a:schemeClr val="dk1"/>
                        </a:buClr>
                        <a:buSzPts val="1100"/>
                        <a:buFont typeface="Arial"/>
                        <a:buNone/>
                      </a:pPr>
                      <a:r>
                        <a:rPr lang="en" sz="1200">
                          <a:solidFill>
                            <a:srgbClr val="BF9000"/>
                          </a:solidFill>
                          <a:latin typeface="Cambria"/>
                          <a:ea typeface="Cambria"/>
                          <a:cs typeface="Cambria"/>
                          <a:sym typeface="Cambria"/>
                        </a:rPr>
                        <a:t>•Prior to thyroid surgery</a:t>
                      </a:r>
                      <a:r>
                        <a:rPr lang="en" sz="1200">
                          <a:solidFill>
                            <a:schemeClr val="dk1"/>
                          </a:solidFill>
                          <a:latin typeface="Cambria"/>
                          <a:ea typeface="Cambria"/>
                          <a:cs typeface="Cambria"/>
                          <a:sym typeface="Cambria"/>
                        </a:rPr>
                        <a:t> to decrease </a:t>
                      </a:r>
                      <a:r>
                        <a:rPr lang="en" sz="1200">
                          <a:solidFill>
                            <a:srgbClr val="FF0000"/>
                          </a:solidFill>
                          <a:latin typeface="Cambria"/>
                          <a:ea typeface="Cambria"/>
                          <a:cs typeface="Cambria"/>
                          <a:sym typeface="Cambria"/>
                        </a:rPr>
                        <a:t>vascularity   &amp;  size of the gland </a:t>
                      </a:r>
                      <a:endParaRPr sz="1200">
                        <a:solidFill>
                          <a:srgbClr val="FF0000"/>
                        </a:solidFill>
                        <a:latin typeface="Cambria"/>
                        <a:ea typeface="Cambria"/>
                        <a:cs typeface="Cambria"/>
                        <a:sym typeface="Cambria"/>
                      </a:endParaRPr>
                    </a:p>
                    <a:p>
                      <a:pPr marL="0" lvl="0" indent="0" algn="l" rtl="0">
                        <a:lnSpc>
                          <a:spcPct val="100000"/>
                        </a:lnSpc>
                        <a:spcBef>
                          <a:spcPts val="1000"/>
                        </a:spcBef>
                        <a:spcAft>
                          <a:spcPts val="0"/>
                        </a:spcAft>
                        <a:buClr>
                          <a:schemeClr val="dk1"/>
                        </a:buClr>
                        <a:buSzPts val="1100"/>
                        <a:buFont typeface="Arial"/>
                        <a:buNone/>
                      </a:pPr>
                      <a:r>
                        <a:rPr lang="en" sz="1200">
                          <a:solidFill>
                            <a:schemeClr val="dk1"/>
                          </a:solidFill>
                          <a:latin typeface="Cambria"/>
                          <a:ea typeface="Cambria"/>
                          <a:cs typeface="Cambria"/>
                          <a:sym typeface="Cambria"/>
                        </a:rPr>
                        <a:t>•Following radioactive iodine therapy</a:t>
                      </a:r>
                      <a:endParaRPr sz="1200">
                        <a:solidFill>
                          <a:schemeClr val="dk1"/>
                        </a:solidFill>
                        <a:latin typeface="Cambria"/>
                        <a:ea typeface="Cambria"/>
                        <a:cs typeface="Cambria"/>
                        <a:sym typeface="Cambria"/>
                      </a:endParaRPr>
                    </a:p>
                    <a:p>
                      <a:pPr marL="0" lvl="0" indent="0" algn="l" rtl="0">
                        <a:lnSpc>
                          <a:spcPct val="100000"/>
                        </a:lnSpc>
                        <a:spcBef>
                          <a:spcPts val="1000"/>
                        </a:spcBef>
                        <a:spcAft>
                          <a:spcPts val="1000"/>
                        </a:spcAft>
                        <a:buClr>
                          <a:schemeClr val="dk1"/>
                        </a:buClr>
                        <a:buSzPts val="1100"/>
                        <a:buFont typeface="Arial"/>
                        <a:buNone/>
                      </a:pPr>
                      <a:r>
                        <a:rPr lang="en" sz="1200">
                          <a:solidFill>
                            <a:schemeClr val="dk1"/>
                          </a:solidFill>
                          <a:latin typeface="Cambria"/>
                          <a:ea typeface="Cambria"/>
                          <a:cs typeface="Cambria"/>
                          <a:sym typeface="Cambria"/>
                        </a:rPr>
                        <a:t>•Thyrotoxicosis</a:t>
                      </a:r>
                      <a:endParaRPr sz="1200">
                        <a:solidFill>
                          <a:schemeClr val="dk1"/>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4"/>
                  </a:ext>
                </a:extLst>
              </a:tr>
              <a:tr h="2564875">
                <a:tc>
                  <a:txBody>
                    <a:bodyPr/>
                    <a:lstStyle/>
                    <a:p>
                      <a:pPr marL="0" lvl="0" indent="0" algn="ctr" rtl="0">
                        <a:lnSpc>
                          <a:spcPct val="115000"/>
                        </a:lnSpc>
                        <a:spcBef>
                          <a:spcPts val="0"/>
                        </a:spcBef>
                        <a:spcAft>
                          <a:spcPts val="0"/>
                        </a:spcAft>
                        <a:buClr>
                          <a:schemeClr val="dk1"/>
                        </a:buClr>
                        <a:buSzPts val="1100"/>
                        <a:buFont typeface="Arial"/>
                        <a:buNone/>
                      </a:pPr>
                      <a:r>
                        <a:rPr lang="en" sz="1200" b="1">
                          <a:solidFill>
                            <a:srgbClr val="990000"/>
                          </a:solidFill>
                          <a:latin typeface="Cambria"/>
                          <a:ea typeface="Cambria"/>
                          <a:cs typeface="Cambria"/>
                          <a:sym typeface="Cambria"/>
                        </a:rPr>
                        <a:t>Precautions</a:t>
                      </a:r>
                      <a:endParaRPr sz="1200" b="1">
                        <a:solidFill>
                          <a:srgbClr val="990000"/>
                        </a:solidFill>
                      </a:endParaRPr>
                    </a:p>
                    <a:p>
                      <a:pPr marL="0" lvl="0" indent="0" algn="ctr" rtl="0">
                        <a:spcBef>
                          <a:spcPts val="0"/>
                        </a:spcBef>
                        <a:spcAft>
                          <a:spcPts val="0"/>
                        </a:spcAft>
                        <a:buClr>
                          <a:schemeClr val="dk1"/>
                        </a:buClr>
                        <a:buSzPts val="1100"/>
                        <a:buFont typeface="Arial"/>
                        <a:buNone/>
                      </a:pPr>
                      <a:r>
                        <a:rPr lang="en" sz="1200" b="1">
                          <a:solidFill>
                            <a:srgbClr val="990000"/>
                          </a:solidFill>
                          <a:latin typeface="Cambria"/>
                          <a:ea typeface="Cambria"/>
                          <a:cs typeface="Cambria"/>
                          <a:sym typeface="Cambria"/>
                        </a:rPr>
                        <a:t>/toxicity</a:t>
                      </a:r>
                      <a:endParaRPr b="1">
                        <a:solidFill>
                          <a:srgbClr val="990000"/>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0" lvl="0" indent="0" algn="l" rtl="0">
                        <a:lnSpc>
                          <a:spcPct val="115000"/>
                        </a:lnSpc>
                        <a:spcBef>
                          <a:spcPts val="700"/>
                        </a:spcBef>
                        <a:spcAft>
                          <a:spcPts val="0"/>
                        </a:spcAft>
                        <a:buClr>
                          <a:schemeClr val="dk1"/>
                        </a:buClr>
                        <a:buSzPts val="1100"/>
                        <a:buFont typeface="Arial"/>
                        <a:buNone/>
                      </a:pPr>
                      <a:r>
                        <a:rPr lang="en" sz="1200">
                          <a:solidFill>
                            <a:schemeClr val="dk1"/>
                          </a:solidFill>
                          <a:latin typeface="Cambria"/>
                          <a:ea typeface="Cambria"/>
                          <a:cs typeface="Cambria"/>
                          <a:sym typeface="Cambria"/>
                        </a:rPr>
                        <a:t>•Should not be used as a single therapy</a:t>
                      </a:r>
                      <a:endParaRPr sz="1200">
                        <a:solidFill>
                          <a:schemeClr val="dk1"/>
                        </a:solidFill>
                        <a:latin typeface="Cambria"/>
                        <a:ea typeface="Cambria"/>
                        <a:cs typeface="Cambria"/>
                        <a:sym typeface="Cambria"/>
                      </a:endParaRPr>
                    </a:p>
                    <a:p>
                      <a:pPr marL="0" lvl="0" indent="0" algn="l" rtl="0">
                        <a:lnSpc>
                          <a:spcPct val="115000"/>
                        </a:lnSpc>
                        <a:spcBef>
                          <a:spcPts val="700"/>
                        </a:spcBef>
                        <a:spcAft>
                          <a:spcPts val="0"/>
                        </a:spcAft>
                        <a:buClr>
                          <a:schemeClr val="dk1"/>
                        </a:buClr>
                        <a:buSzPts val="1100"/>
                        <a:buFont typeface="Arial"/>
                        <a:buNone/>
                      </a:pPr>
                      <a:r>
                        <a:rPr lang="en" sz="1200">
                          <a:solidFill>
                            <a:schemeClr val="dk1"/>
                          </a:solidFill>
                          <a:latin typeface="Cambria"/>
                          <a:ea typeface="Cambria"/>
                          <a:cs typeface="Cambria"/>
                          <a:sym typeface="Cambria"/>
                        </a:rPr>
                        <a:t>•Should </a:t>
                      </a:r>
                      <a:r>
                        <a:rPr lang="en" sz="1200">
                          <a:solidFill>
                            <a:srgbClr val="FF0000"/>
                          </a:solidFill>
                          <a:latin typeface="Cambria"/>
                          <a:ea typeface="Cambria"/>
                          <a:cs typeface="Cambria"/>
                          <a:sym typeface="Cambria"/>
                        </a:rPr>
                        <a:t>not</a:t>
                      </a:r>
                      <a:r>
                        <a:rPr lang="en" sz="1200">
                          <a:solidFill>
                            <a:schemeClr val="dk1"/>
                          </a:solidFill>
                          <a:latin typeface="Cambria"/>
                          <a:ea typeface="Cambria"/>
                          <a:cs typeface="Cambria"/>
                          <a:sym typeface="Cambria"/>
                        </a:rPr>
                        <a:t> be used in </a:t>
                      </a:r>
                      <a:r>
                        <a:rPr lang="en" sz="1200">
                          <a:solidFill>
                            <a:srgbClr val="FF0000"/>
                          </a:solidFill>
                          <a:latin typeface="Cambria"/>
                          <a:ea typeface="Cambria"/>
                          <a:cs typeface="Cambria"/>
                          <a:sym typeface="Cambria"/>
                        </a:rPr>
                        <a:t>pregnancy</a:t>
                      </a:r>
                      <a:endParaRPr sz="1200">
                        <a:solidFill>
                          <a:srgbClr val="FF0000"/>
                        </a:solidFill>
                        <a:latin typeface="Cambria"/>
                        <a:ea typeface="Cambria"/>
                        <a:cs typeface="Cambria"/>
                        <a:sym typeface="Cambria"/>
                      </a:endParaRPr>
                    </a:p>
                    <a:p>
                      <a:pPr marL="0" lvl="0" indent="0" algn="l" rtl="0">
                        <a:lnSpc>
                          <a:spcPct val="115000"/>
                        </a:lnSpc>
                        <a:spcBef>
                          <a:spcPts val="700"/>
                        </a:spcBef>
                        <a:spcAft>
                          <a:spcPts val="0"/>
                        </a:spcAft>
                        <a:buClr>
                          <a:schemeClr val="dk1"/>
                        </a:buClr>
                        <a:buSzPts val="1100"/>
                        <a:buFont typeface="Arial"/>
                        <a:buNone/>
                      </a:pPr>
                      <a:r>
                        <a:rPr lang="en" sz="1200">
                          <a:solidFill>
                            <a:schemeClr val="dk1"/>
                          </a:solidFill>
                          <a:latin typeface="Cambria"/>
                          <a:ea typeface="Cambria"/>
                          <a:cs typeface="Cambria"/>
                          <a:sym typeface="Cambria"/>
                        </a:rPr>
                        <a:t>•</a:t>
                      </a:r>
                      <a:r>
                        <a:rPr lang="en" sz="1200" b="1">
                          <a:solidFill>
                            <a:schemeClr val="dk1"/>
                          </a:solidFill>
                          <a:latin typeface="Cambria"/>
                          <a:ea typeface="Cambria"/>
                          <a:cs typeface="Cambria"/>
                          <a:sym typeface="Cambria"/>
                        </a:rPr>
                        <a:t>May produce iodism</a:t>
                      </a:r>
                      <a:r>
                        <a:rPr lang="en" sz="1200">
                          <a:solidFill>
                            <a:schemeClr val="dk1"/>
                          </a:solidFill>
                          <a:latin typeface="Cambria"/>
                          <a:ea typeface="Cambria"/>
                          <a:cs typeface="Cambria"/>
                          <a:sym typeface="Cambria"/>
                        </a:rPr>
                        <a:t>  ( Rare, as iodine is not much used now)</a:t>
                      </a:r>
                      <a:endParaRPr sz="1200">
                        <a:solidFill>
                          <a:schemeClr val="dk1"/>
                        </a:solidFill>
                        <a:latin typeface="Cambria"/>
                        <a:ea typeface="Cambria"/>
                        <a:cs typeface="Cambria"/>
                        <a:sym typeface="Cambria"/>
                      </a:endParaRPr>
                    </a:p>
                    <a:p>
                      <a:pPr marL="0" lvl="0" indent="0" algn="l" rtl="0">
                        <a:lnSpc>
                          <a:spcPct val="115000"/>
                        </a:lnSpc>
                        <a:spcBef>
                          <a:spcPts val="700"/>
                        </a:spcBef>
                        <a:spcAft>
                          <a:spcPts val="0"/>
                        </a:spcAft>
                        <a:buClr>
                          <a:schemeClr val="dk1"/>
                        </a:buClr>
                        <a:buSzPts val="1100"/>
                        <a:buFont typeface="Arial"/>
                        <a:buNone/>
                      </a:pPr>
                      <a:r>
                        <a:rPr lang="en" sz="1200">
                          <a:solidFill>
                            <a:srgbClr val="FF0000"/>
                          </a:solidFill>
                          <a:latin typeface="Cambria"/>
                          <a:ea typeface="Cambria"/>
                          <a:cs typeface="Cambria"/>
                          <a:sym typeface="Cambria"/>
                        </a:rPr>
                        <a:t>Iodism Symptoms:</a:t>
                      </a:r>
                      <a:endParaRPr sz="1200">
                        <a:solidFill>
                          <a:srgbClr val="FF0000"/>
                        </a:solidFill>
                        <a:latin typeface="Cambria"/>
                        <a:ea typeface="Cambria"/>
                        <a:cs typeface="Cambria"/>
                        <a:sym typeface="Cambria"/>
                      </a:endParaRPr>
                    </a:p>
                    <a:p>
                      <a:pPr marL="0" lvl="0" indent="0" algn="l" rtl="0">
                        <a:lnSpc>
                          <a:spcPct val="115000"/>
                        </a:lnSpc>
                        <a:spcBef>
                          <a:spcPts val="700"/>
                        </a:spcBef>
                        <a:spcAft>
                          <a:spcPts val="0"/>
                        </a:spcAft>
                        <a:buClr>
                          <a:schemeClr val="dk1"/>
                        </a:buClr>
                        <a:buSzPts val="1100"/>
                        <a:buFont typeface="Arial"/>
                        <a:buNone/>
                      </a:pPr>
                      <a:r>
                        <a:rPr lang="en" sz="1200">
                          <a:solidFill>
                            <a:schemeClr val="dk1"/>
                          </a:solidFill>
                          <a:latin typeface="Cambria"/>
                          <a:ea typeface="Cambria"/>
                          <a:cs typeface="Cambria"/>
                          <a:sym typeface="Cambria"/>
                        </a:rPr>
                        <a:t>(skin rash , </a:t>
                      </a:r>
                      <a:r>
                        <a:rPr lang="en" sz="1200">
                          <a:solidFill>
                            <a:srgbClr val="FF0000"/>
                          </a:solidFill>
                          <a:latin typeface="Cambria"/>
                          <a:ea typeface="Cambria"/>
                          <a:cs typeface="Cambria"/>
                          <a:sym typeface="Cambria"/>
                        </a:rPr>
                        <a:t>hypersalivation</a:t>
                      </a:r>
                      <a:r>
                        <a:rPr lang="en" sz="1200">
                          <a:solidFill>
                            <a:schemeClr val="dk1"/>
                          </a:solidFill>
                          <a:latin typeface="Cambria"/>
                          <a:ea typeface="Cambria"/>
                          <a:cs typeface="Cambria"/>
                          <a:sym typeface="Cambria"/>
                        </a:rPr>
                        <a:t>, oral  ulcers,</a:t>
                      </a:r>
                      <a:r>
                        <a:rPr lang="en" sz="1200">
                          <a:solidFill>
                            <a:srgbClr val="FF0000"/>
                          </a:solidFill>
                          <a:latin typeface="Cambria"/>
                          <a:ea typeface="Cambria"/>
                          <a:cs typeface="Cambria"/>
                          <a:sym typeface="Cambria"/>
                        </a:rPr>
                        <a:t>metallic taste</a:t>
                      </a:r>
                      <a:r>
                        <a:rPr lang="en" sz="1200">
                          <a:solidFill>
                            <a:schemeClr val="dk1"/>
                          </a:solidFill>
                          <a:latin typeface="Cambria"/>
                          <a:ea typeface="Cambria"/>
                          <a:cs typeface="Cambria"/>
                          <a:sym typeface="Cambria"/>
                        </a:rPr>
                        <a:t>, </a:t>
                      </a:r>
                      <a:r>
                        <a:rPr lang="en" sz="1200">
                          <a:solidFill>
                            <a:srgbClr val="FF0000"/>
                          </a:solidFill>
                          <a:latin typeface="Cambria"/>
                          <a:ea typeface="Cambria"/>
                          <a:cs typeface="Cambria"/>
                          <a:sym typeface="Cambria"/>
                        </a:rPr>
                        <a:t>bad breath</a:t>
                      </a:r>
                      <a:r>
                        <a:rPr lang="en" sz="1200">
                          <a:solidFill>
                            <a:schemeClr val="dk1"/>
                          </a:solidFill>
                          <a:latin typeface="Cambria"/>
                          <a:ea typeface="Cambria"/>
                          <a:cs typeface="Cambria"/>
                          <a:sym typeface="Cambria"/>
                        </a:rPr>
                        <a:t>).</a:t>
                      </a:r>
                      <a:endParaRPr sz="1200">
                        <a:solidFill>
                          <a:schemeClr val="dk1"/>
                        </a:solidFill>
                        <a:latin typeface="Cambria"/>
                        <a:ea typeface="Cambria"/>
                        <a:cs typeface="Cambria"/>
                        <a:sym typeface="Cambria"/>
                      </a:endParaRPr>
                    </a:p>
                    <a:p>
                      <a:pPr marL="0" lvl="0" indent="0" algn="l" rtl="0">
                        <a:lnSpc>
                          <a:spcPct val="100000"/>
                        </a:lnSpc>
                        <a:spcBef>
                          <a:spcPts val="700"/>
                        </a:spcBef>
                        <a:spcAft>
                          <a:spcPts val="0"/>
                        </a:spcAft>
                        <a:buClr>
                          <a:schemeClr val="dk1"/>
                        </a:buClr>
                        <a:buSzPts val="1100"/>
                        <a:buFont typeface="Arial"/>
                        <a:buNone/>
                      </a:pPr>
                      <a:r>
                        <a:rPr lang="en" sz="1200">
                          <a:solidFill>
                            <a:srgbClr val="6AA84F"/>
                          </a:solidFill>
                          <a:latin typeface="Cambria"/>
                          <a:ea typeface="Cambria"/>
                          <a:cs typeface="Cambria"/>
                          <a:sym typeface="Cambria"/>
                        </a:rPr>
                        <a:t>scenario : a patient with hyperthyroidism  was treated with and then developed hypersalivation and bad breath. What drug was he treated with?</a:t>
                      </a:r>
                      <a:endParaRPr sz="1200">
                        <a:solidFill>
                          <a:srgbClr val="6AA84F"/>
                        </a:solidFill>
                        <a:latin typeface="Cambria"/>
                        <a:ea typeface="Cambria"/>
                        <a:cs typeface="Cambria"/>
                        <a:sym typeface="Cambria"/>
                      </a:endParaRPr>
                    </a:p>
                    <a:p>
                      <a:pPr marL="0" lvl="0" indent="0" algn="l" rtl="0">
                        <a:lnSpc>
                          <a:spcPct val="100000"/>
                        </a:lnSpc>
                        <a:spcBef>
                          <a:spcPts val="700"/>
                        </a:spcBef>
                        <a:spcAft>
                          <a:spcPts val="0"/>
                        </a:spcAft>
                        <a:buClr>
                          <a:schemeClr val="dk1"/>
                        </a:buClr>
                        <a:buSzPts val="1100"/>
                        <a:buFont typeface="Arial"/>
                        <a:buNone/>
                      </a:pPr>
                      <a:r>
                        <a:rPr lang="en" sz="1200" b="1">
                          <a:solidFill>
                            <a:srgbClr val="6AA84F"/>
                          </a:solidFill>
                          <a:latin typeface="Cambria"/>
                          <a:ea typeface="Cambria"/>
                          <a:cs typeface="Cambria"/>
                          <a:sym typeface="Cambria"/>
                        </a:rPr>
                        <a:t>Iodine</a:t>
                      </a:r>
                      <a:endParaRPr sz="1200" b="1">
                        <a:solidFill>
                          <a:srgbClr val="6AA84F"/>
                        </a:solidFill>
                        <a:latin typeface="Cambria"/>
                        <a:ea typeface="Cambria"/>
                        <a:cs typeface="Cambria"/>
                        <a:sym typeface="Cambria"/>
                      </a:endParaRPr>
                    </a:p>
                    <a:p>
                      <a:pPr marL="0" lvl="0" indent="0" algn="l" rtl="0">
                        <a:lnSpc>
                          <a:spcPct val="80000"/>
                        </a:lnSpc>
                        <a:spcBef>
                          <a:spcPts val="700"/>
                        </a:spcBef>
                        <a:spcAft>
                          <a:spcPts val="0"/>
                        </a:spcAft>
                        <a:buNone/>
                      </a:pPr>
                      <a:endParaRPr sz="1200">
                        <a:solidFill>
                          <a:schemeClr val="dk1"/>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5"/>
                  </a:ext>
                </a:extLst>
              </a:tr>
            </a:tbl>
          </a:graphicData>
        </a:graphic>
      </p:graphicFrame>
      <p:pic>
        <p:nvPicPr>
          <p:cNvPr id="268" name="Google Shape;268;p37"/>
          <p:cNvPicPr preferRelativeResize="0"/>
          <p:nvPr/>
        </p:nvPicPr>
        <p:blipFill>
          <a:blip r:embed="rId3">
            <a:alphaModFix/>
          </a:blip>
          <a:stretch>
            <a:fillRect/>
          </a:stretch>
        </p:blipFill>
        <p:spPr>
          <a:xfrm>
            <a:off x="5776825" y="1794450"/>
            <a:ext cx="1001749" cy="744126"/>
          </a:xfrm>
          <a:prstGeom prst="rect">
            <a:avLst/>
          </a:prstGeom>
          <a:noFill/>
          <a:ln>
            <a:noFill/>
          </a:ln>
        </p:spPr>
      </p:pic>
      <p:graphicFrame>
        <p:nvGraphicFramePr>
          <p:cNvPr id="269" name="Google Shape;269;p37"/>
          <p:cNvGraphicFramePr/>
          <p:nvPr/>
        </p:nvGraphicFramePr>
        <p:xfrm>
          <a:off x="-12" y="7108550"/>
          <a:ext cx="3000000" cy="3000000"/>
        </p:xfrm>
        <a:graphic>
          <a:graphicData uri="http://schemas.openxmlformats.org/drawingml/2006/table">
            <a:tbl>
              <a:tblPr>
                <a:noFill/>
                <a:tableStyleId>{7D7DB700-06B3-4024-A3F2-6295A4D395C3}</a:tableStyleId>
              </a:tblPr>
              <a:tblGrid>
                <a:gridCol w="1222925">
                  <a:extLst>
                    <a:ext uri="{9D8B030D-6E8A-4147-A177-3AD203B41FA5}">
                      <a16:colId xmlns:a16="http://schemas.microsoft.com/office/drawing/2014/main" val="20000"/>
                    </a:ext>
                  </a:extLst>
                </a:gridCol>
                <a:gridCol w="1883750">
                  <a:extLst>
                    <a:ext uri="{9D8B030D-6E8A-4147-A177-3AD203B41FA5}">
                      <a16:colId xmlns:a16="http://schemas.microsoft.com/office/drawing/2014/main" val="20001"/>
                    </a:ext>
                  </a:extLst>
                </a:gridCol>
                <a:gridCol w="1883750">
                  <a:extLst>
                    <a:ext uri="{9D8B030D-6E8A-4147-A177-3AD203B41FA5}">
                      <a16:colId xmlns:a16="http://schemas.microsoft.com/office/drawing/2014/main" val="20002"/>
                    </a:ext>
                  </a:extLst>
                </a:gridCol>
                <a:gridCol w="1867575">
                  <a:extLst>
                    <a:ext uri="{9D8B030D-6E8A-4147-A177-3AD203B41FA5}">
                      <a16:colId xmlns:a16="http://schemas.microsoft.com/office/drawing/2014/main" val="20003"/>
                    </a:ext>
                  </a:extLst>
                </a:gridCol>
              </a:tblGrid>
              <a:tr h="759525">
                <a:tc gridSpan="4">
                  <a:txBody>
                    <a:bodyPr/>
                    <a:lstStyle/>
                    <a:p>
                      <a:pPr marL="0" lvl="0" indent="0" algn="ctr" rtl="0">
                        <a:spcBef>
                          <a:spcPts val="0"/>
                        </a:spcBef>
                        <a:spcAft>
                          <a:spcPts val="0"/>
                        </a:spcAft>
                        <a:buNone/>
                      </a:pPr>
                      <a:r>
                        <a:rPr lang="en" sz="2700" b="1">
                          <a:solidFill>
                            <a:schemeClr val="dk1"/>
                          </a:solidFill>
                          <a:latin typeface="Cambria"/>
                          <a:ea typeface="Cambria"/>
                          <a:cs typeface="Cambria"/>
                          <a:sym typeface="Cambria"/>
                        </a:rPr>
                        <a:t>ADRENOCEPTOR  BLOCKING AGENTS</a:t>
                      </a:r>
                      <a:endParaRPr sz="2700" b="1">
                        <a:solidFill>
                          <a:schemeClr val="dk1"/>
                        </a:solidFill>
                        <a:latin typeface="Cambria"/>
                        <a:ea typeface="Cambria"/>
                        <a:cs typeface="Cambria"/>
                        <a:sym typeface="Cambria"/>
                      </a:endParaRPr>
                    </a:p>
                  </a:txBody>
                  <a:tcPr marL="91425" marR="91425" marT="91425" marB="91425" anchor="ctr">
                    <a:lnB w="9525" cap="flat" cmpd="sng">
                      <a:solidFill>
                        <a:srgbClr val="666666"/>
                      </a:solidFill>
                      <a:prstDash val="solid"/>
                      <a:round/>
                      <a:headEnd type="none" w="sm" len="sm"/>
                      <a:tailEnd type="none" w="sm" len="sm"/>
                    </a:lnB>
                    <a:solidFill>
                      <a:srgbClr val="D9D9D9"/>
                    </a:solidFill>
                  </a:tcPr>
                </a:tc>
                <a:tc hMerge="1">
                  <a:txBody>
                    <a:bodyPr/>
                    <a:lstStyle/>
                    <a:p>
                      <a:endParaRPr lang="ar-SA"/>
                    </a:p>
                  </a:txBody>
                  <a:tcPr/>
                </a:tc>
                <a:tc hMerge="1">
                  <a:txBody>
                    <a:bodyPr/>
                    <a:lstStyle/>
                    <a:p>
                      <a:endParaRPr lang="ar-SA"/>
                    </a:p>
                  </a:txBody>
                  <a:tcPr/>
                </a:tc>
                <a:tc hMerge="1">
                  <a:txBody>
                    <a:bodyPr/>
                    <a:lstStyle/>
                    <a:p>
                      <a:endParaRPr lang="ar-SA"/>
                    </a:p>
                  </a:txBody>
                  <a:tcPr/>
                </a:tc>
                <a:extLst>
                  <a:ext uri="{0D108BD9-81ED-4DB2-BD59-A6C34878D82A}">
                    <a16:rowId xmlns:a16="http://schemas.microsoft.com/office/drawing/2014/main" val="10000"/>
                  </a:ext>
                </a:extLst>
              </a:tr>
              <a:tr h="692900">
                <a:tc>
                  <a:txBody>
                    <a:bodyPr/>
                    <a:lstStyle/>
                    <a:p>
                      <a:pPr marL="0" lvl="0" indent="0" algn="ctr" rtl="0">
                        <a:spcBef>
                          <a:spcPts val="0"/>
                        </a:spcBef>
                        <a:spcAft>
                          <a:spcPts val="0"/>
                        </a:spcAft>
                        <a:buNone/>
                      </a:pPr>
                      <a:r>
                        <a:rPr lang="en" b="1">
                          <a:latin typeface="Cambria"/>
                          <a:ea typeface="Cambria"/>
                          <a:cs typeface="Cambria"/>
                          <a:sym typeface="Cambria"/>
                        </a:rPr>
                        <a:t>Drug</a:t>
                      </a: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D9D9D9"/>
                    </a:solidFill>
                  </a:tcPr>
                </a:tc>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Cambria"/>
                          <a:ea typeface="Cambria"/>
                          <a:cs typeface="Cambria"/>
                          <a:sym typeface="Cambria"/>
                        </a:rPr>
                        <a:t>Propranolol </a:t>
                      </a:r>
                      <a:endParaRPr b="1">
                        <a:solidFill>
                          <a:schemeClr val="dk1"/>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solidFill>
                      <a:srgbClr val="E06666"/>
                    </a:solidFill>
                  </a:tcPr>
                </a:tc>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Cambria"/>
                          <a:ea typeface="Cambria"/>
                          <a:cs typeface="Cambria"/>
                          <a:sym typeface="Cambria"/>
                        </a:rPr>
                        <a:t>Atenolol </a:t>
                      </a:r>
                      <a:endParaRPr b="1">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EA9999"/>
                    </a:solidFill>
                  </a:tcPr>
                </a:tc>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Cambria"/>
                          <a:ea typeface="Cambria"/>
                          <a:cs typeface="Cambria"/>
                          <a:sym typeface="Cambria"/>
                        </a:rPr>
                        <a:t>Metoprolol</a:t>
                      </a:r>
                      <a:endParaRPr b="1">
                        <a:solidFill>
                          <a:schemeClr val="dk1"/>
                        </a:solidFill>
                        <a:latin typeface="Cambria"/>
                        <a:ea typeface="Cambria"/>
                        <a:cs typeface="Cambria"/>
                        <a:sym typeface="Cambria"/>
                      </a:endParaRPr>
                    </a:p>
                    <a:p>
                      <a:pPr marL="0" lvl="0" indent="0" algn="ctr" rtl="0">
                        <a:lnSpc>
                          <a:spcPct val="98181"/>
                        </a:lnSpc>
                        <a:spcBef>
                          <a:spcPts val="0"/>
                        </a:spcBef>
                        <a:spcAft>
                          <a:spcPts val="0"/>
                        </a:spcAft>
                        <a:buNone/>
                      </a:pPr>
                      <a:endParaRPr b="1">
                        <a:solidFill>
                          <a:schemeClr val="dk1"/>
                        </a:solidFill>
                        <a:latin typeface="Cambria"/>
                        <a:ea typeface="Cambria"/>
                        <a:cs typeface="Cambria"/>
                        <a:sym typeface="Cambria"/>
                      </a:endParaRPr>
                    </a:p>
                  </a:txBody>
                  <a:tcPr marL="91425" marR="91425" marT="91425" marB="91425">
                    <a:solidFill>
                      <a:srgbClr val="F4CCCC"/>
                    </a:solidFill>
                  </a:tcPr>
                </a:tc>
                <a:extLst>
                  <a:ext uri="{0D108BD9-81ED-4DB2-BD59-A6C34878D82A}">
                    <a16:rowId xmlns:a16="http://schemas.microsoft.com/office/drawing/2014/main" val="10001"/>
                  </a:ext>
                </a:extLst>
              </a:tr>
              <a:tr h="791600">
                <a:tc>
                  <a:txBody>
                    <a:bodyPr/>
                    <a:lstStyle/>
                    <a:p>
                      <a:pPr marL="0" lvl="0" indent="0" algn="ctr" rtl="0">
                        <a:spcBef>
                          <a:spcPts val="0"/>
                        </a:spcBef>
                        <a:spcAft>
                          <a:spcPts val="0"/>
                        </a:spcAft>
                        <a:buClr>
                          <a:schemeClr val="dk1"/>
                        </a:buClr>
                        <a:buSzPts val="1100"/>
                        <a:buFont typeface="Arial"/>
                        <a:buNone/>
                      </a:pPr>
                      <a:r>
                        <a:rPr lang="en" b="1">
                          <a:solidFill>
                            <a:srgbClr val="38761D"/>
                          </a:solidFill>
                          <a:latin typeface="Cambria"/>
                          <a:ea typeface="Cambria"/>
                          <a:cs typeface="Cambria"/>
                          <a:sym typeface="Cambria"/>
                        </a:rPr>
                        <a:t>M.O.A</a:t>
                      </a:r>
                      <a:endParaRPr b="1">
                        <a:solidFill>
                          <a:srgbClr val="38761D"/>
                        </a:solidFill>
                        <a:latin typeface="Cambria"/>
                        <a:ea typeface="Cambria"/>
                        <a:cs typeface="Cambria"/>
                        <a:sym typeface="Cambria"/>
                      </a:endParaRPr>
                    </a:p>
                    <a:p>
                      <a:pPr marL="0" lvl="0" indent="0" algn="ctr" rtl="0">
                        <a:spcBef>
                          <a:spcPts val="0"/>
                        </a:spcBef>
                        <a:spcAft>
                          <a:spcPts val="0"/>
                        </a:spcAft>
                        <a:buNone/>
                      </a:pP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3">
                  <a:txBody>
                    <a:bodyPr/>
                    <a:lstStyle/>
                    <a:p>
                      <a:pPr marL="0" lvl="0" indent="0" algn="l" rtl="0">
                        <a:lnSpc>
                          <a:spcPct val="115000"/>
                        </a:lnSpc>
                        <a:spcBef>
                          <a:spcPts val="700"/>
                        </a:spcBef>
                        <a:spcAft>
                          <a:spcPts val="0"/>
                        </a:spcAft>
                        <a:buNone/>
                      </a:pPr>
                      <a:r>
                        <a:rPr lang="en" sz="1200">
                          <a:solidFill>
                            <a:schemeClr val="dk1"/>
                          </a:solidFill>
                          <a:latin typeface="Cambria"/>
                          <a:ea typeface="Cambria"/>
                          <a:cs typeface="Cambria"/>
                          <a:sym typeface="Cambria"/>
                        </a:rPr>
                        <a:t>•Adjunctive therapy to relief the adrenergic symptoms of hyperthyroidism such as tremor, palpitation, heat intolerance and nervousness.</a:t>
                      </a:r>
                      <a:endParaRPr b="1">
                        <a:solidFill>
                          <a:schemeClr val="dk1"/>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tc hMerge="1">
                  <a:txBody>
                    <a:bodyPr/>
                    <a:lstStyle/>
                    <a:p>
                      <a:endParaRPr lang="ar-SA"/>
                    </a:p>
                  </a:txBody>
                  <a:tcPr/>
                </a:tc>
                <a:extLst>
                  <a:ext uri="{0D108BD9-81ED-4DB2-BD59-A6C34878D82A}">
                    <a16:rowId xmlns:a16="http://schemas.microsoft.com/office/drawing/2014/main" val="10002"/>
                  </a:ext>
                </a:extLst>
              </a:tr>
              <a:tr h="550375">
                <a:tc>
                  <a:txBody>
                    <a:bodyPr/>
                    <a:lstStyle/>
                    <a:p>
                      <a:pPr marL="0" lvl="0" indent="0" algn="ctr" rtl="0">
                        <a:spcBef>
                          <a:spcPts val="0"/>
                        </a:spcBef>
                        <a:spcAft>
                          <a:spcPts val="0"/>
                        </a:spcAft>
                        <a:buNone/>
                      </a:pPr>
                      <a:r>
                        <a:rPr lang="en" b="1">
                          <a:solidFill>
                            <a:srgbClr val="3D85C6"/>
                          </a:solidFill>
                          <a:latin typeface="Cambria"/>
                          <a:ea typeface="Cambria"/>
                          <a:cs typeface="Cambria"/>
                          <a:sym typeface="Cambria"/>
                        </a:rPr>
                        <a:t>C.I</a:t>
                      </a: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3">
                  <a:txBody>
                    <a:bodyPr/>
                    <a:lstStyle/>
                    <a:p>
                      <a:pPr marL="0" lvl="0" indent="0" algn="l" rtl="0">
                        <a:lnSpc>
                          <a:spcPct val="115000"/>
                        </a:lnSpc>
                        <a:spcBef>
                          <a:spcPts val="700"/>
                        </a:spcBef>
                        <a:spcAft>
                          <a:spcPts val="0"/>
                        </a:spcAft>
                        <a:buNone/>
                      </a:pPr>
                      <a:r>
                        <a:rPr lang="en" sz="1200">
                          <a:solidFill>
                            <a:schemeClr val="dk1"/>
                          </a:solidFill>
                          <a:latin typeface="Cambria"/>
                          <a:ea typeface="Cambria"/>
                          <a:cs typeface="Cambria"/>
                          <a:sym typeface="Cambria"/>
                        </a:rPr>
                        <a:t>•</a:t>
                      </a:r>
                      <a:r>
                        <a:rPr lang="en" sz="1200" b="1">
                          <a:solidFill>
                            <a:srgbClr val="FF0000"/>
                          </a:solidFill>
                          <a:latin typeface="Cambria"/>
                          <a:ea typeface="Cambria"/>
                          <a:cs typeface="Cambria"/>
                          <a:sym typeface="Cambria"/>
                        </a:rPr>
                        <a:t>Propranolol</a:t>
                      </a:r>
                      <a:r>
                        <a:rPr lang="en" sz="1200">
                          <a:solidFill>
                            <a:srgbClr val="FF0000"/>
                          </a:solidFill>
                          <a:latin typeface="Cambria"/>
                          <a:ea typeface="Cambria"/>
                          <a:cs typeface="Cambria"/>
                          <a:sym typeface="Cambria"/>
                        </a:rPr>
                        <a:t> is contraindicated in asthmatic patients </a:t>
                      </a:r>
                      <a:r>
                        <a:rPr lang="en" sz="1200">
                          <a:solidFill>
                            <a:srgbClr val="6AA84F"/>
                          </a:solidFill>
                          <a:latin typeface="Cambria"/>
                          <a:ea typeface="Cambria"/>
                          <a:cs typeface="Cambria"/>
                          <a:sym typeface="Cambria"/>
                        </a:rPr>
                        <a:t>because propranolol is not selective and will cause bronchoconstriction </a:t>
                      </a:r>
                      <a:endParaRPr b="1">
                        <a:solidFill>
                          <a:srgbClr val="6AA84F"/>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tc hMerge="1">
                  <a:txBody>
                    <a:bodyPr/>
                    <a:lstStyle/>
                    <a:p>
                      <a:endParaRPr lang="ar-SA"/>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graphicFrame>
        <p:nvGraphicFramePr>
          <p:cNvPr id="274" name="Google Shape;274;p38"/>
          <p:cNvGraphicFramePr/>
          <p:nvPr/>
        </p:nvGraphicFramePr>
        <p:xfrm>
          <a:off x="0" y="0"/>
          <a:ext cx="3000000" cy="3000000"/>
        </p:xfrm>
        <a:graphic>
          <a:graphicData uri="http://schemas.openxmlformats.org/drawingml/2006/table">
            <a:tbl>
              <a:tblPr>
                <a:noFill/>
                <a:tableStyleId>{7D7DB700-06B3-4024-A3F2-6295A4D395C3}</a:tableStyleId>
              </a:tblPr>
              <a:tblGrid>
                <a:gridCol w="1686050">
                  <a:extLst>
                    <a:ext uri="{9D8B030D-6E8A-4147-A177-3AD203B41FA5}">
                      <a16:colId xmlns:a16="http://schemas.microsoft.com/office/drawing/2014/main" val="20000"/>
                    </a:ext>
                  </a:extLst>
                </a:gridCol>
                <a:gridCol w="2597125">
                  <a:extLst>
                    <a:ext uri="{9D8B030D-6E8A-4147-A177-3AD203B41FA5}">
                      <a16:colId xmlns:a16="http://schemas.microsoft.com/office/drawing/2014/main" val="20001"/>
                    </a:ext>
                  </a:extLst>
                </a:gridCol>
                <a:gridCol w="2574825">
                  <a:extLst>
                    <a:ext uri="{9D8B030D-6E8A-4147-A177-3AD203B41FA5}">
                      <a16:colId xmlns:a16="http://schemas.microsoft.com/office/drawing/2014/main" val="20002"/>
                    </a:ext>
                  </a:extLst>
                </a:gridCol>
              </a:tblGrid>
              <a:tr h="628925">
                <a:tc gridSpan="3">
                  <a:txBody>
                    <a:bodyPr/>
                    <a:lstStyle/>
                    <a:p>
                      <a:pPr marL="0" lvl="0" indent="0" algn="ctr" rtl="0">
                        <a:lnSpc>
                          <a:spcPct val="115000"/>
                        </a:lnSpc>
                        <a:spcBef>
                          <a:spcPts val="0"/>
                        </a:spcBef>
                        <a:spcAft>
                          <a:spcPts val="0"/>
                        </a:spcAft>
                        <a:buNone/>
                      </a:pPr>
                      <a:r>
                        <a:rPr lang="en" sz="2700" b="1">
                          <a:solidFill>
                            <a:schemeClr val="dk1"/>
                          </a:solidFill>
                          <a:latin typeface="Cambria"/>
                          <a:ea typeface="Cambria"/>
                          <a:cs typeface="Cambria"/>
                          <a:sym typeface="Cambria"/>
                        </a:rPr>
                        <a:t>RADIOACTIVE IODINE  ( RAI )</a:t>
                      </a:r>
                      <a:endParaRPr sz="2700" b="1">
                        <a:solidFill>
                          <a:schemeClr val="dk1"/>
                        </a:solidFill>
                        <a:latin typeface="Cambria"/>
                        <a:ea typeface="Cambria"/>
                        <a:cs typeface="Cambria"/>
                        <a:sym typeface="Cambria"/>
                      </a:endParaRPr>
                    </a:p>
                  </a:txBody>
                  <a:tcPr marL="91425" marR="91425" marT="91425" marB="91425" anchor="ctr">
                    <a:lnB w="9525" cap="flat" cmpd="sng">
                      <a:solidFill>
                        <a:srgbClr val="666666"/>
                      </a:solidFill>
                      <a:prstDash val="solid"/>
                      <a:round/>
                      <a:headEnd type="none" w="sm" len="sm"/>
                      <a:tailEnd type="none" w="sm" len="sm"/>
                    </a:lnB>
                    <a:solidFill>
                      <a:srgbClr val="93C47D"/>
                    </a:solidFill>
                  </a:tcPr>
                </a:tc>
                <a:tc hMerge="1">
                  <a:txBody>
                    <a:bodyPr/>
                    <a:lstStyle/>
                    <a:p>
                      <a:endParaRPr lang="ar-SA"/>
                    </a:p>
                  </a:txBody>
                  <a:tcPr/>
                </a:tc>
                <a:tc hMerge="1">
                  <a:txBody>
                    <a:bodyPr/>
                    <a:lstStyle/>
                    <a:p>
                      <a:endParaRPr lang="ar-SA"/>
                    </a:p>
                  </a:txBody>
                  <a:tcPr/>
                </a:tc>
                <a:extLst>
                  <a:ext uri="{0D108BD9-81ED-4DB2-BD59-A6C34878D82A}">
                    <a16:rowId xmlns:a16="http://schemas.microsoft.com/office/drawing/2014/main" val="10000"/>
                  </a:ext>
                </a:extLst>
              </a:tr>
              <a:tr h="416575">
                <a:tc>
                  <a:txBody>
                    <a:bodyPr/>
                    <a:lstStyle/>
                    <a:p>
                      <a:pPr marL="0" lvl="0" indent="0" algn="ctr" rtl="0">
                        <a:spcBef>
                          <a:spcPts val="0"/>
                        </a:spcBef>
                        <a:spcAft>
                          <a:spcPts val="0"/>
                        </a:spcAft>
                        <a:buClr>
                          <a:schemeClr val="dk1"/>
                        </a:buClr>
                        <a:buSzPts val="1100"/>
                        <a:buFont typeface="Arial"/>
                        <a:buNone/>
                      </a:pPr>
                      <a:r>
                        <a:rPr lang="en" b="1">
                          <a:solidFill>
                            <a:srgbClr val="38761D"/>
                          </a:solidFill>
                          <a:latin typeface="Cambria"/>
                          <a:ea typeface="Cambria"/>
                          <a:cs typeface="Cambria"/>
                          <a:sym typeface="Cambria"/>
                        </a:rPr>
                        <a:t>M.O.A</a:t>
                      </a:r>
                      <a:endParaRPr b="1">
                        <a:solidFill>
                          <a:srgbClr val="38761D"/>
                        </a:solidFill>
                        <a:latin typeface="Cambria"/>
                        <a:ea typeface="Cambria"/>
                        <a:cs typeface="Cambria"/>
                        <a:sym typeface="Cambria"/>
                      </a:endParaRPr>
                    </a:p>
                    <a:p>
                      <a:pPr marL="0" lvl="0" indent="0" algn="ctr" rtl="0">
                        <a:spcBef>
                          <a:spcPts val="0"/>
                        </a:spcBef>
                        <a:spcAft>
                          <a:spcPts val="0"/>
                        </a:spcAft>
                        <a:buNone/>
                      </a:pP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457200" lvl="0" indent="-304800" algn="l" rtl="0">
                        <a:lnSpc>
                          <a:spcPct val="100000"/>
                        </a:lnSpc>
                        <a:spcBef>
                          <a:spcPts val="700"/>
                        </a:spcBef>
                        <a:spcAft>
                          <a:spcPts val="0"/>
                        </a:spcAft>
                        <a:buClr>
                          <a:srgbClr val="FF0000"/>
                        </a:buClr>
                        <a:buSzPts val="1200"/>
                        <a:buFont typeface="Cambria"/>
                        <a:buChar char="●"/>
                      </a:pPr>
                      <a:r>
                        <a:rPr lang="en" sz="1200" b="1">
                          <a:solidFill>
                            <a:srgbClr val="FF0000"/>
                          </a:solidFill>
                          <a:latin typeface="Cambria"/>
                          <a:ea typeface="Cambria"/>
                          <a:cs typeface="Cambria"/>
                          <a:sym typeface="Cambria"/>
                        </a:rPr>
                        <a:t>131 I isotope ( therapeutic effect due to emission of β rays )</a:t>
                      </a:r>
                      <a:endParaRPr sz="1200" b="1">
                        <a:solidFill>
                          <a:srgbClr val="FF0000"/>
                        </a:solidFill>
                        <a:latin typeface="Cambria"/>
                        <a:ea typeface="Cambria"/>
                        <a:cs typeface="Cambria"/>
                        <a:sym typeface="Cambria"/>
                      </a:endParaRPr>
                    </a:p>
                    <a:p>
                      <a:pPr marL="457200" lvl="0" indent="0" algn="l" rtl="0">
                        <a:lnSpc>
                          <a:spcPct val="100000"/>
                        </a:lnSpc>
                        <a:spcBef>
                          <a:spcPts val="700"/>
                        </a:spcBef>
                        <a:spcAft>
                          <a:spcPts val="0"/>
                        </a:spcAft>
                        <a:buNone/>
                      </a:pPr>
                      <a:endParaRPr sz="600">
                        <a:solidFill>
                          <a:schemeClr val="dk1"/>
                        </a:solidFill>
                        <a:latin typeface="Cambria"/>
                        <a:ea typeface="Cambria"/>
                        <a:cs typeface="Cambria"/>
                        <a:sym typeface="Cambria"/>
                      </a:endParaRPr>
                    </a:p>
                    <a:p>
                      <a:pPr marL="457200" lvl="0" indent="-304800" algn="l" rtl="0">
                        <a:lnSpc>
                          <a:spcPct val="100000"/>
                        </a:lnSpc>
                        <a:spcBef>
                          <a:spcPts val="700"/>
                        </a:spcBef>
                        <a:spcAft>
                          <a:spcPts val="0"/>
                        </a:spcAft>
                        <a:buClr>
                          <a:srgbClr val="FF0000"/>
                        </a:buClr>
                        <a:buSzPts val="1200"/>
                        <a:buFont typeface="Cambria"/>
                        <a:buChar char="●"/>
                      </a:pPr>
                      <a:r>
                        <a:rPr lang="en" sz="1200" b="1">
                          <a:solidFill>
                            <a:srgbClr val="FF0000"/>
                          </a:solidFill>
                          <a:latin typeface="Cambria"/>
                          <a:ea typeface="Cambria"/>
                          <a:cs typeface="Cambria"/>
                          <a:sym typeface="Cambria"/>
                        </a:rPr>
                        <a:t>Accumulates in the thyroid gland and destroys parenchymal cells, producing a long-term decrease in thyroid hormone levels. </a:t>
                      </a:r>
                      <a:endParaRPr sz="2800" b="1">
                        <a:solidFill>
                          <a:srgbClr val="FF0000"/>
                        </a:solidFill>
                      </a:endParaRPr>
                    </a:p>
                    <a:p>
                      <a:pPr marL="0" lvl="0" indent="0" algn="ctr" rtl="0">
                        <a:lnSpc>
                          <a:spcPct val="98181"/>
                        </a:lnSpc>
                        <a:spcBef>
                          <a:spcPts val="0"/>
                        </a:spcBef>
                        <a:spcAft>
                          <a:spcPts val="0"/>
                        </a:spcAft>
                        <a:buNone/>
                      </a:pPr>
                      <a:endParaRPr>
                        <a:solidFill>
                          <a:srgbClr val="6AA84F"/>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1"/>
                  </a:ext>
                </a:extLst>
              </a:tr>
              <a:tr h="416575">
                <a:tc>
                  <a:txBody>
                    <a:bodyPr/>
                    <a:lstStyle/>
                    <a:p>
                      <a:pPr marL="0" lvl="0" indent="0" algn="ctr" rtl="0">
                        <a:spcBef>
                          <a:spcPts val="0"/>
                        </a:spcBef>
                        <a:spcAft>
                          <a:spcPts val="0"/>
                        </a:spcAft>
                        <a:buClr>
                          <a:schemeClr val="dk1"/>
                        </a:buClr>
                        <a:buSzPts val="1100"/>
                        <a:buFont typeface="Arial"/>
                        <a:buNone/>
                      </a:pPr>
                      <a:r>
                        <a:rPr lang="en" b="1">
                          <a:solidFill>
                            <a:srgbClr val="3D85C6"/>
                          </a:solidFill>
                          <a:latin typeface="Cambria"/>
                          <a:ea typeface="Cambria"/>
                          <a:cs typeface="Cambria"/>
                          <a:sym typeface="Cambria"/>
                        </a:rPr>
                        <a:t>P.K</a:t>
                      </a:r>
                      <a:endParaRPr b="1">
                        <a:solidFill>
                          <a:schemeClr val="dk1"/>
                        </a:solidFill>
                        <a:latin typeface="Cambria"/>
                        <a:ea typeface="Cambria"/>
                        <a:cs typeface="Cambria"/>
                        <a:sym typeface="Cambria"/>
                      </a:endParaRPr>
                    </a:p>
                    <a:p>
                      <a:pPr marL="0" lvl="0" indent="0" algn="ctr" rtl="0">
                        <a:spcBef>
                          <a:spcPts val="0"/>
                        </a:spcBef>
                        <a:spcAft>
                          <a:spcPts val="0"/>
                        </a:spcAft>
                        <a:buNone/>
                      </a:pPr>
                      <a:endParaRPr b="1">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457200" lvl="0" indent="-304800" algn="l" rtl="0">
                        <a:lnSpc>
                          <a:spcPct val="100000"/>
                        </a:lnSpc>
                        <a:spcBef>
                          <a:spcPts val="70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Clinical improvement may take </a:t>
                      </a:r>
                      <a:r>
                        <a:rPr lang="en" sz="1200">
                          <a:solidFill>
                            <a:srgbClr val="FF0000"/>
                          </a:solidFill>
                          <a:latin typeface="Cambria"/>
                          <a:ea typeface="Cambria"/>
                          <a:cs typeface="Cambria"/>
                          <a:sym typeface="Cambria"/>
                        </a:rPr>
                        <a:t>2-3 months.</a:t>
                      </a:r>
                      <a:endParaRPr sz="1200">
                        <a:solidFill>
                          <a:srgbClr val="FF0000"/>
                        </a:solidFill>
                        <a:latin typeface="Cambria"/>
                        <a:ea typeface="Cambria"/>
                        <a:cs typeface="Cambria"/>
                        <a:sym typeface="Cambria"/>
                      </a:endParaRPr>
                    </a:p>
                    <a:p>
                      <a:pPr marL="457200" lvl="0" indent="-304800" algn="l" rtl="0">
                        <a:lnSpc>
                          <a:spcPct val="100000"/>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Half -life  5 days.</a:t>
                      </a:r>
                      <a:endParaRPr sz="1200">
                        <a:solidFill>
                          <a:schemeClr val="dk1"/>
                        </a:solidFill>
                        <a:latin typeface="Cambria"/>
                        <a:ea typeface="Cambria"/>
                        <a:cs typeface="Cambria"/>
                        <a:sym typeface="Cambria"/>
                      </a:endParaRPr>
                    </a:p>
                    <a:p>
                      <a:pPr marL="457200" lvl="0" indent="-304800" algn="l" rtl="0">
                        <a:lnSpc>
                          <a:spcPct val="100000"/>
                        </a:lnSpc>
                        <a:spcBef>
                          <a:spcPts val="0"/>
                        </a:spcBef>
                        <a:spcAft>
                          <a:spcPts val="0"/>
                        </a:spcAft>
                        <a:buSzPts val="1200"/>
                        <a:buFont typeface="Cambria"/>
                        <a:buChar char="●"/>
                      </a:pPr>
                      <a:r>
                        <a:rPr lang="en" sz="1200">
                          <a:solidFill>
                            <a:schemeClr val="dk1"/>
                          </a:solidFill>
                          <a:latin typeface="Cambria"/>
                          <a:ea typeface="Cambria"/>
                          <a:cs typeface="Cambria"/>
                          <a:sym typeface="Cambria"/>
                        </a:rPr>
                        <a:t>Cross placenta &amp; excreted in breast milk. </a:t>
                      </a:r>
                      <a:r>
                        <a:rPr lang="en" sz="1200">
                          <a:solidFill>
                            <a:srgbClr val="6AA84F"/>
                          </a:solidFill>
                          <a:latin typeface="Cambria"/>
                          <a:ea typeface="Cambria"/>
                          <a:cs typeface="Cambria"/>
                          <a:sym typeface="Cambria"/>
                        </a:rPr>
                        <a:t>→ </a:t>
                      </a:r>
                      <a:r>
                        <a:rPr lang="en" sz="1200" b="1">
                          <a:solidFill>
                            <a:srgbClr val="FF0000"/>
                          </a:solidFill>
                          <a:latin typeface="Cambria"/>
                          <a:ea typeface="Cambria"/>
                          <a:cs typeface="Cambria"/>
                          <a:sym typeface="Cambria"/>
                        </a:rPr>
                        <a:t>contraindicated during pregnancy and breastfeeding</a:t>
                      </a:r>
                      <a:endParaRPr sz="2800" b="1">
                        <a:solidFill>
                          <a:srgbClr val="FF0000"/>
                        </a:solidFill>
                      </a:endParaRPr>
                    </a:p>
                    <a:p>
                      <a:pPr marL="457200" lvl="0" indent="-304800" algn="l" rtl="0">
                        <a:lnSpc>
                          <a:spcPct val="100000"/>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Available as a solution or in capsules.</a:t>
                      </a:r>
                      <a:endParaRPr b="1">
                        <a:solidFill>
                          <a:schemeClr val="dk1"/>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2"/>
                  </a:ext>
                </a:extLst>
              </a:tr>
              <a:tr h="416575">
                <a:tc>
                  <a:txBody>
                    <a:bodyPr/>
                    <a:lstStyle/>
                    <a:p>
                      <a:pPr marL="0" lvl="0" indent="0" algn="ctr" rtl="0">
                        <a:spcBef>
                          <a:spcPts val="0"/>
                        </a:spcBef>
                        <a:spcAft>
                          <a:spcPts val="0"/>
                        </a:spcAft>
                        <a:buClr>
                          <a:schemeClr val="dk1"/>
                        </a:buClr>
                        <a:buSzPts val="1100"/>
                        <a:buFont typeface="Arial"/>
                        <a:buNone/>
                      </a:pPr>
                      <a:r>
                        <a:rPr lang="en" b="1">
                          <a:solidFill>
                            <a:srgbClr val="E69138"/>
                          </a:solidFill>
                          <a:latin typeface="Cambria"/>
                          <a:ea typeface="Cambria"/>
                          <a:cs typeface="Cambria"/>
                          <a:sym typeface="Cambria"/>
                        </a:rPr>
                        <a:t>Uses</a:t>
                      </a:r>
                      <a:endParaRPr b="1">
                        <a:solidFill>
                          <a:srgbClr val="3D85C6"/>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457200" lvl="0" indent="-304800" algn="l" rtl="0">
                        <a:lnSpc>
                          <a:spcPct val="115000"/>
                        </a:lnSpc>
                        <a:spcBef>
                          <a:spcPts val="70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Hyperthyroidism mainly in old patients (above 40)</a:t>
                      </a:r>
                      <a:endParaRPr sz="1200">
                        <a:solidFill>
                          <a:schemeClr val="dk1"/>
                        </a:solidFill>
                        <a:latin typeface="Cambria"/>
                        <a:ea typeface="Cambria"/>
                        <a:cs typeface="Cambria"/>
                        <a:sym typeface="Cambria"/>
                      </a:endParaRPr>
                    </a:p>
                    <a:p>
                      <a:pPr marL="457200" lvl="0" indent="-304800" algn="l" rtl="0">
                        <a:lnSpc>
                          <a:spcPct val="115000"/>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Graves, disease</a:t>
                      </a:r>
                      <a:endParaRPr sz="1200">
                        <a:solidFill>
                          <a:schemeClr val="dk1"/>
                        </a:solidFill>
                        <a:latin typeface="Cambria"/>
                        <a:ea typeface="Cambria"/>
                        <a:cs typeface="Cambria"/>
                        <a:sym typeface="Cambria"/>
                      </a:endParaRPr>
                    </a:p>
                    <a:p>
                      <a:pPr marL="457200" lvl="0" indent="-304800" algn="l" rtl="0">
                        <a:lnSpc>
                          <a:spcPct val="115000"/>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Patients with toxic nodular goiter</a:t>
                      </a:r>
                      <a:endParaRPr sz="1200">
                        <a:solidFill>
                          <a:schemeClr val="dk1"/>
                        </a:solidFill>
                        <a:latin typeface="Cambria"/>
                        <a:ea typeface="Cambria"/>
                        <a:cs typeface="Cambria"/>
                        <a:sym typeface="Cambria"/>
                      </a:endParaRPr>
                    </a:p>
                    <a:p>
                      <a:pPr marL="457200" lvl="0" indent="-304800" algn="l" rtl="0">
                        <a:lnSpc>
                          <a:spcPct val="115000"/>
                        </a:lnSpc>
                        <a:spcBef>
                          <a:spcPts val="0"/>
                        </a:spcBef>
                        <a:spcAft>
                          <a:spcPts val="0"/>
                        </a:spcAft>
                        <a:buClr>
                          <a:srgbClr val="FF0000"/>
                        </a:buClr>
                        <a:buSzPts val="1200"/>
                        <a:buFont typeface="Cambria"/>
                        <a:buChar char="●"/>
                      </a:pPr>
                      <a:r>
                        <a:rPr lang="en" sz="1200">
                          <a:solidFill>
                            <a:srgbClr val="FF0000"/>
                          </a:solidFill>
                          <a:latin typeface="Cambria"/>
                          <a:ea typeface="Cambria"/>
                          <a:cs typeface="Cambria"/>
                          <a:sym typeface="Cambria"/>
                        </a:rPr>
                        <a:t>As a diagnostic</a:t>
                      </a:r>
                      <a:endParaRPr sz="1200">
                        <a:solidFill>
                          <a:srgbClr val="FF0000"/>
                        </a:solidFill>
                        <a:latin typeface="Cambria"/>
                        <a:ea typeface="Cambria"/>
                        <a:cs typeface="Cambria"/>
                        <a:sym typeface="Cambria"/>
                      </a:endParaRPr>
                    </a:p>
                    <a:p>
                      <a:pPr marL="0" lvl="0" indent="0" algn="l" rtl="0">
                        <a:lnSpc>
                          <a:spcPct val="115000"/>
                        </a:lnSpc>
                        <a:spcBef>
                          <a:spcPts val="700"/>
                        </a:spcBef>
                        <a:spcAft>
                          <a:spcPts val="0"/>
                        </a:spcAft>
                        <a:buNone/>
                      </a:pPr>
                      <a:r>
                        <a:rPr lang="en" sz="1200">
                          <a:solidFill>
                            <a:srgbClr val="6AA84F"/>
                          </a:solidFill>
                          <a:latin typeface="Cambria"/>
                          <a:ea typeface="Cambria"/>
                          <a:cs typeface="Cambria"/>
                          <a:sym typeface="Cambria"/>
                        </a:rPr>
                        <a:t>This drug is used both diagnosis and treatment. </a:t>
                      </a:r>
                      <a:endParaRPr sz="1200">
                        <a:solidFill>
                          <a:srgbClr val="6AA84F"/>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3"/>
                  </a:ext>
                </a:extLst>
              </a:tr>
              <a:tr h="416575">
                <a:tc>
                  <a:txBody>
                    <a:bodyPr/>
                    <a:lstStyle/>
                    <a:p>
                      <a:pPr marL="0" lvl="0" indent="0" algn="ctr" rtl="0">
                        <a:spcBef>
                          <a:spcPts val="0"/>
                        </a:spcBef>
                        <a:spcAft>
                          <a:spcPts val="0"/>
                        </a:spcAft>
                        <a:buNone/>
                      </a:pPr>
                      <a:r>
                        <a:rPr lang="en" b="1">
                          <a:solidFill>
                            <a:schemeClr val="accent5"/>
                          </a:solidFill>
                          <a:latin typeface="Cambria"/>
                          <a:ea typeface="Cambria"/>
                          <a:cs typeface="Cambria"/>
                          <a:sym typeface="Cambria"/>
                        </a:rPr>
                        <a:t>Advantages </a:t>
                      </a:r>
                      <a:endParaRPr b="1">
                        <a:solidFill>
                          <a:schemeClr val="accent5"/>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457200" lvl="0" indent="-304800" algn="l" rtl="0">
                        <a:lnSpc>
                          <a:spcPct val="150000"/>
                        </a:lnSpc>
                        <a:spcBef>
                          <a:spcPts val="70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Easy to administer ,effective , painless and less expensive.</a:t>
                      </a:r>
                      <a:endParaRPr sz="1200">
                        <a:solidFill>
                          <a:schemeClr val="dk1"/>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4"/>
                  </a:ext>
                </a:extLst>
              </a:tr>
              <a:tr h="416575">
                <a:tc>
                  <a:txBody>
                    <a:bodyPr/>
                    <a:lstStyle/>
                    <a:p>
                      <a:pPr marL="0" lvl="0" indent="0" algn="ctr" rtl="0">
                        <a:lnSpc>
                          <a:spcPct val="115000"/>
                        </a:lnSpc>
                        <a:spcBef>
                          <a:spcPts val="0"/>
                        </a:spcBef>
                        <a:spcAft>
                          <a:spcPts val="0"/>
                        </a:spcAft>
                        <a:buClr>
                          <a:schemeClr val="dk1"/>
                        </a:buClr>
                        <a:buSzPts val="1100"/>
                        <a:buFont typeface="Arial"/>
                        <a:buNone/>
                      </a:pPr>
                      <a:r>
                        <a:rPr lang="en" b="1">
                          <a:solidFill>
                            <a:srgbClr val="990000"/>
                          </a:solidFill>
                          <a:latin typeface="Cambria"/>
                          <a:ea typeface="Cambria"/>
                          <a:cs typeface="Cambria"/>
                          <a:sym typeface="Cambria"/>
                        </a:rPr>
                        <a:t>Disadvantages</a:t>
                      </a:r>
                      <a:endParaRPr sz="4800" b="1">
                        <a:solidFill>
                          <a:srgbClr val="990000"/>
                        </a:solidFill>
                      </a:endParaRPr>
                    </a:p>
                    <a:p>
                      <a:pPr marL="0" lvl="0" indent="0" algn="ctr" rtl="0">
                        <a:spcBef>
                          <a:spcPts val="0"/>
                        </a:spcBef>
                        <a:spcAft>
                          <a:spcPts val="0"/>
                        </a:spcAft>
                        <a:buNone/>
                      </a:pPr>
                      <a:endParaRPr b="1">
                        <a:solidFill>
                          <a:srgbClr val="E69138"/>
                        </a:solidFill>
                        <a:latin typeface="Cambria"/>
                        <a:ea typeface="Cambria"/>
                        <a:cs typeface="Cambria"/>
                        <a:sym typeface="Cambria"/>
                      </a:endParaRPr>
                    </a:p>
                  </a:txBody>
                  <a:tcPr marL="91425" marR="91425" marT="91425" marB="91425" anchor="ctr">
                    <a:lnL w="9525" cap="flat" cmpd="sng">
                      <a:solidFill>
                        <a:srgbClr val="666666"/>
                      </a:solidFill>
                      <a:prstDash val="solid"/>
                      <a:round/>
                      <a:headEnd type="none" w="sm" len="sm"/>
                      <a:tailEnd type="none" w="sm" len="sm"/>
                    </a:lnL>
                    <a:lnR w="9525" cap="flat" cmpd="sng">
                      <a:solidFill>
                        <a:srgbClr val="666666"/>
                      </a:solidFill>
                      <a:prstDash val="solid"/>
                      <a:round/>
                      <a:headEnd type="none" w="sm" len="sm"/>
                      <a:tailEnd type="none" w="sm" len="sm"/>
                    </a:lnR>
                    <a:lnT w="9525" cap="flat" cmpd="sng">
                      <a:solidFill>
                        <a:srgbClr val="666666"/>
                      </a:solidFill>
                      <a:prstDash val="solid"/>
                      <a:round/>
                      <a:headEnd type="none" w="sm" len="sm"/>
                      <a:tailEnd type="none" w="sm" len="sm"/>
                    </a:lnT>
                    <a:lnB w="9525" cap="flat" cmpd="sng">
                      <a:solidFill>
                        <a:srgbClr val="666666"/>
                      </a:solidFill>
                      <a:prstDash val="solid"/>
                      <a:round/>
                      <a:headEnd type="none" w="sm" len="sm"/>
                      <a:tailEnd type="none" w="sm" len="sm"/>
                    </a:lnB>
                    <a:solidFill>
                      <a:srgbClr val="FFFFFF"/>
                    </a:solidFill>
                  </a:tcPr>
                </a:tc>
                <a:tc gridSpan="2">
                  <a:txBody>
                    <a:bodyPr/>
                    <a:lstStyle/>
                    <a:p>
                      <a:pPr marL="457200" marR="0" lvl="0" indent="-304800" algn="l" rtl="0">
                        <a:lnSpc>
                          <a:spcPct val="100000"/>
                        </a:lnSpc>
                        <a:spcBef>
                          <a:spcPts val="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High incidence of delayed hypothyroidism</a:t>
                      </a:r>
                      <a:endParaRPr sz="1200">
                        <a:solidFill>
                          <a:schemeClr val="dk1"/>
                        </a:solidFill>
                        <a:latin typeface="Cambria"/>
                        <a:ea typeface="Cambria"/>
                        <a:cs typeface="Cambria"/>
                        <a:sym typeface="Cambria"/>
                      </a:endParaRPr>
                    </a:p>
                    <a:p>
                      <a:pPr marL="457200" marR="0" lvl="0" indent="-304800" algn="l" rtl="0">
                        <a:lnSpc>
                          <a:spcPct val="100000"/>
                        </a:lnSpc>
                        <a:spcBef>
                          <a:spcPts val="100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Large doses have cytotoxic actions ( necrosis of the follicular cells followed by fibrosis )</a:t>
                      </a:r>
                      <a:endParaRPr sz="1200">
                        <a:solidFill>
                          <a:schemeClr val="dk1"/>
                        </a:solidFill>
                        <a:latin typeface="Cambria"/>
                        <a:ea typeface="Cambria"/>
                        <a:cs typeface="Cambria"/>
                        <a:sym typeface="Cambria"/>
                      </a:endParaRPr>
                    </a:p>
                    <a:p>
                      <a:pPr marL="457200" marR="0" lvl="0" indent="-304800" algn="l" rtl="0">
                        <a:lnSpc>
                          <a:spcPct val="100000"/>
                        </a:lnSpc>
                        <a:spcBef>
                          <a:spcPts val="100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May cause genetic damage</a:t>
                      </a:r>
                      <a:endParaRPr sz="1200">
                        <a:solidFill>
                          <a:schemeClr val="dk1"/>
                        </a:solidFill>
                        <a:latin typeface="Cambria"/>
                        <a:ea typeface="Cambria"/>
                        <a:cs typeface="Cambria"/>
                        <a:sym typeface="Cambria"/>
                      </a:endParaRPr>
                    </a:p>
                    <a:p>
                      <a:pPr marL="457200" marR="0" lvl="0" indent="-304800" algn="l" rtl="0">
                        <a:lnSpc>
                          <a:spcPct val="100000"/>
                        </a:lnSpc>
                        <a:spcBef>
                          <a:spcPts val="1000"/>
                        </a:spcBef>
                        <a:spcAft>
                          <a:spcPts val="0"/>
                        </a:spcAft>
                        <a:buClr>
                          <a:schemeClr val="dk1"/>
                        </a:buClr>
                        <a:buSzPts val="1200"/>
                        <a:buFont typeface="Cambria"/>
                        <a:buChar char="●"/>
                      </a:pPr>
                      <a:r>
                        <a:rPr lang="en" sz="1200">
                          <a:solidFill>
                            <a:schemeClr val="dk1"/>
                          </a:solidFill>
                          <a:latin typeface="Cambria"/>
                          <a:ea typeface="Cambria"/>
                          <a:cs typeface="Cambria"/>
                          <a:sym typeface="Cambria"/>
                        </a:rPr>
                        <a:t>May cause leukemia &amp; neoplasia </a:t>
                      </a:r>
                      <a:endParaRPr sz="1200">
                        <a:solidFill>
                          <a:schemeClr val="dk1"/>
                        </a:solidFill>
                        <a:latin typeface="Cambria"/>
                        <a:ea typeface="Cambria"/>
                        <a:cs typeface="Cambria"/>
                        <a:sym typeface="Cambria"/>
                      </a:endParaRPr>
                    </a:p>
                  </a:txBody>
                  <a:tcPr marL="91425" marR="91425" marT="91425" marB="91425">
                    <a:lnL w="9525" cap="flat" cmpd="sng">
                      <a:solidFill>
                        <a:srgbClr val="666666"/>
                      </a:solidFill>
                      <a:prstDash val="solid"/>
                      <a:round/>
                      <a:headEnd type="none" w="sm" len="sm"/>
                      <a:tailEnd type="none" w="sm" len="sm"/>
                    </a:lnL>
                    <a:solidFill>
                      <a:srgbClr val="FFFFFF"/>
                    </a:solidFill>
                  </a:tcPr>
                </a:tc>
                <a:tc hMerge="1">
                  <a:txBody>
                    <a:bodyPr/>
                    <a:lstStyle/>
                    <a:p>
                      <a:endParaRPr lang="ar-SA"/>
                    </a:p>
                  </a:txBody>
                  <a:tcPr/>
                </a:tc>
                <a:extLst>
                  <a:ext uri="{0D108BD9-81ED-4DB2-BD59-A6C34878D82A}">
                    <a16:rowId xmlns:a16="http://schemas.microsoft.com/office/drawing/2014/main" val="10005"/>
                  </a:ext>
                </a:extLst>
              </a:tr>
            </a:tbl>
          </a:graphicData>
        </a:graphic>
      </p:graphicFrame>
      <p:sp>
        <p:nvSpPr>
          <p:cNvPr id="275" name="Google Shape;275;p38"/>
          <p:cNvSpPr/>
          <p:nvPr/>
        </p:nvSpPr>
        <p:spPr>
          <a:xfrm>
            <a:off x="88900" y="7718850"/>
            <a:ext cx="6503700" cy="1382700"/>
          </a:xfrm>
          <a:prstGeom prst="rect">
            <a:avLst/>
          </a:prstGeom>
          <a:solidFill>
            <a:srgbClr val="FFFFFF"/>
          </a:solidFill>
          <a:ln w="19050"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8"/>
          <p:cNvSpPr/>
          <p:nvPr/>
        </p:nvSpPr>
        <p:spPr>
          <a:xfrm>
            <a:off x="88900" y="7201375"/>
            <a:ext cx="4998300" cy="521400"/>
          </a:xfrm>
          <a:prstGeom prst="roundRect">
            <a:avLst>
              <a:gd name="adj" fmla="val 16667"/>
            </a:avLst>
          </a:prstGeom>
          <a:solidFill>
            <a:srgbClr val="FBE4D4"/>
          </a:solidFill>
          <a:ln w="9525" cap="flat" cmpd="sng">
            <a:solidFill>
              <a:srgbClr val="FBE4D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8"/>
          <p:cNvSpPr txBox="1"/>
          <p:nvPr/>
        </p:nvSpPr>
        <p:spPr>
          <a:xfrm>
            <a:off x="130500" y="7252525"/>
            <a:ext cx="5166900" cy="187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2200" b="1">
                <a:solidFill>
                  <a:schemeClr val="dk1"/>
                </a:solidFill>
                <a:latin typeface="Cambria"/>
                <a:ea typeface="Cambria"/>
                <a:cs typeface="Cambria"/>
                <a:sym typeface="Cambria"/>
              </a:rPr>
              <a:t>Thyrotoxicosis during pregnancy</a:t>
            </a:r>
            <a:endParaRPr sz="2200" b="1">
              <a:solidFill>
                <a:schemeClr val="dk1"/>
              </a:solidFill>
              <a:latin typeface="Cambria"/>
              <a:ea typeface="Cambria"/>
              <a:cs typeface="Cambria"/>
              <a:sym typeface="Cambria"/>
            </a:endParaRPr>
          </a:p>
        </p:txBody>
      </p:sp>
      <p:sp>
        <p:nvSpPr>
          <p:cNvPr id="278" name="Google Shape;278;p38"/>
          <p:cNvSpPr txBox="1"/>
          <p:nvPr/>
        </p:nvSpPr>
        <p:spPr>
          <a:xfrm>
            <a:off x="130500" y="7718850"/>
            <a:ext cx="6597000" cy="5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mbria"/>
                <a:ea typeface="Cambria"/>
                <a:cs typeface="Cambria"/>
                <a:sym typeface="Cambria"/>
              </a:rPr>
              <a:t>•        Better to start therapy before pregnancy with 131I or subtotal thyroidectomy to avoid acute exacerbation during pregnancy</a:t>
            </a:r>
            <a:endParaRPr sz="1200">
              <a:solidFill>
                <a:schemeClr val="dk1"/>
              </a:solidFill>
              <a:latin typeface="Cambria"/>
              <a:ea typeface="Cambria"/>
              <a:cs typeface="Cambria"/>
              <a:sym typeface="Cambria"/>
            </a:endParaRPr>
          </a:p>
          <a:p>
            <a:pPr marL="0" lvl="0" indent="0" algn="l" rtl="0">
              <a:spcBef>
                <a:spcPts val="0"/>
              </a:spcBef>
              <a:spcAft>
                <a:spcPts val="0"/>
              </a:spcAft>
              <a:buNone/>
            </a:pPr>
            <a:endParaRPr sz="1200">
              <a:solidFill>
                <a:schemeClr val="dk1"/>
              </a:solidFill>
              <a:latin typeface="Cambria"/>
              <a:ea typeface="Cambria"/>
              <a:cs typeface="Cambria"/>
              <a:sym typeface="Cambria"/>
            </a:endParaRPr>
          </a:p>
          <a:p>
            <a:pPr marL="0" lvl="0" indent="0" algn="l" rtl="0">
              <a:spcBef>
                <a:spcPts val="0"/>
              </a:spcBef>
              <a:spcAft>
                <a:spcPts val="0"/>
              </a:spcAft>
              <a:buNone/>
            </a:pPr>
            <a:r>
              <a:rPr lang="en" sz="1200">
                <a:solidFill>
                  <a:srgbClr val="FF0000"/>
                </a:solidFill>
                <a:latin typeface="Cambria"/>
                <a:ea typeface="Cambria"/>
                <a:cs typeface="Cambria"/>
                <a:sym typeface="Cambria"/>
              </a:rPr>
              <a:t>•        During pregnancy radioiodine is contraindicated.</a:t>
            </a:r>
            <a:endParaRPr sz="1200">
              <a:solidFill>
                <a:srgbClr val="FF0000"/>
              </a:solidFill>
              <a:latin typeface="Cambria"/>
              <a:ea typeface="Cambria"/>
              <a:cs typeface="Cambria"/>
              <a:sym typeface="Cambria"/>
            </a:endParaRPr>
          </a:p>
          <a:p>
            <a:pPr marL="0" lvl="0" indent="0" algn="l" rtl="0">
              <a:spcBef>
                <a:spcPts val="0"/>
              </a:spcBef>
              <a:spcAft>
                <a:spcPts val="0"/>
              </a:spcAft>
              <a:buNone/>
            </a:pPr>
            <a:endParaRPr sz="1200">
              <a:solidFill>
                <a:schemeClr val="dk1"/>
              </a:solidFill>
              <a:latin typeface="Cambria"/>
              <a:ea typeface="Cambria"/>
              <a:cs typeface="Cambria"/>
              <a:sym typeface="Cambria"/>
            </a:endParaRPr>
          </a:p>
          <a:p>
            <a:pPr marL="0" lvl="0" indent="0" algn="l" rtl="0">
              <a:spcBef>
                <a:spcPts val="0"/>
              </a:spcBef>
              <a:spcAft>
                <a:spcPts val="0"/>
              </a:spcAft>
              <a:buNone/>
            </a:pPr>
            <a:r>
              <a:rPr lang="en" sz="1200">
                <a:solidFill>
                  <a:srgbClr val="FF0000"/>
                </a:solidFill>
                <a:latin typeface="Cambria"/>
                <a:ea typeface="Cambria"/>
                <a:cs typeface="Cambria"/>
                <a:sym typeface="Cambria"/>
              </a:rPr>
              <a:t>•        Propylthiouracil is the drug of  choice during pregnancy.</a:t>
            </a:r>
            <a:endParaRPr>
              <a:solidFill>
                <a:srgbClr val="FF0000"/>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2420</Words>
  <Application>Microsoft Office PowerPoint</Application>
  <PresentationFormat>مخصص</PresentationFormat>
  <Paragraphs>414</Paragraphs>
  <Slides>14</Slides>
  <Notes>14</Notes>
  <HiddenSlides>0</HiddenSlides>
  <MMClips>0</MMClips>
  <ScaleCrop>false</ScaleCrop>
  <HeadingPairs>
    <vt:vector size="6" baseType="variant">
      <vt:variant>
        <vt:lpstr>الخطوط المستخدمة</vt:lpstr>
      </vt:variant>
      <vt:variant>
        <vt:i4>9</vt:i4>
      </vt:variant>
      <vt:variant>
        <vt:lpstr>نسق</vt:lpstr>
      </vt:variant>
      <vt:variant>
        <vt:i4>3</vt:i4>
      </vt:variant>
      <vt:variant>
        <vt:lpstr>عناوين الشرائح</vt:lpstr>
      </vt:variant>
      <vt:variant>
        <vt:i4>14</vt:i4>
      </vt:variant>
    </vt:vector>
  </HeadingPairs>
  <TitlesOfParts>
    <vt:vector size="26" baseType="lpstr">
      <vt:lpstr>Arial</vt:lpstr>
      <vt:lpstr>Economica</vt:lpstr>
      <vt:lpstr>Calibri</vt:lpstr>
      <vt:lpstr>Mukta</vt:lpstr>
      <vt:lpstr>Noto Sans Symbols</vt:lpstr>
      <vt:lpstr>Cambria</vt:lpstr>
      <vt:lpstr>PT Sans Narrow</vt:lpstr>
      <vt:lpstr>Comic Sans MS</vt:lpstr>
      <vt:lpstr>Caveat Brush</vt:lpstr>
      <vt:lpstr>Simple Light</vt:lpstr>
      <vt:lpstr>Simple Light</vt:lpstr>
      <vt:lpstr>Simple Light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WINAM06052017</dc:creator>
  <cp:lastModifiedBy>ftomy naje</cp:lastModifiedBy>
  <cp:revision>1</cp:revision>
  <dcterms:modified xsi:type="dcterms:W3CDTF">2019-08-12T21:19:34Z</dcterms:modified>
</cp:coreProperties>
</file>