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6858000" cy="9902825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veat Brush" panose="020B0604020202020204" charset="0"/>
      <p:regular r:id="rId20"/>
    </p:embeddedFont>
    <p:embeddedFont>
      <p:font typeface="Comic Sans MS" panose="030F0702030302020204" pitchFamily="66" charset="0"/>
      <p:regular r:id="rId21"/>
      <p:bold r:id="rId22"/>
    </p:embeddedFont>
    <p:embeddedFont>
      <p:font typeface="Economica" panose="020B0604020202020204" charset="0"/>
      <p:regular r:id="rId23"/>
      <p:bold r:id="rId24"/>
      <p:italic r:id="rId25"/>
      <p:boldItalic r:id="rId26"/>
    </p:embeddedFont>
    <p:embeddedFont>
      <p:font typeface="Mukta" panose="020B0604020202020204" charset="0"/>
      <p:regular r:id="rId27"/>
      <p:bold r:id="rId28"/>
    </p:embeddedFont>
    <p:embeddedFont>
      <p:font typeface="PT Sans Narrow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B27713-D4EF-425B-9BC4-81C34A076543}">
  <a:tblStyle styleId="{8CB27713-D4EF-425B-9BC4-81C34A0765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914" y="54"/>
      </p:cViewPr>
      <p:guideLst>
        <p:guide orient="horz" pos="3119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eaac41d0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eaac41d0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e6e2daf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e6e2daf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eaac41d0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eaac41d0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eaac41d0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eaac41d0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eaac41d0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eaac41d0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eaac41d0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eaac41d0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e6e2daf2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e6e2daf2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e27233f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996" y="685800"/>
            <a:ext cx="237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de27233f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433555"/>
            <a:ext cx="6390300" cy="39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spcFirstLastPara="1" wrap="square" lIns="76175" tIns="76175" rIns="76175" bIns="761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233775" y="2675443"/>
            <a:ext cx="2106000" cy="61215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300"/>
              </a:spcBef>
              <a:spcAft>
                <a:spcPts val="13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67688" y="866689"/>
            <a:ext cx="4775700" cy="78762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429000" y="-241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199125" y="2374272"/>
            <a:ext cx="3033900" cy="2853900"/>
          </a:xfrm>
          <a:prstGeom prst="rect">
            <a:avLst/>
          </a:prstGeom>
        </p:spPr>
        <p:txBody>
          <a:bodyPr spcFirstLastPara="1" wrap="square" lIns="76175" tIns="76175" rIns="76175" bIns="761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99125" y="5396853"/>
            <a:ext cx="3033900" cy="23781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3704625" y="1394085"/>
            <a:ext cx="2877900" cy="71142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233775" y="8145265"/>
            <a:ext cx="4499100" cy="11652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 hasCustomPrompt="1"/>
          </p:nvPr>
        </p:nvSpPr>
        <p:spPr>
          <a:xfrm>
            <a:off x="233775" y="2129659"/>
            <a:ext cx="6390600" cy="3780300"/>
          </a:xfrm>
          <a:prstGeom prst="rect">
            <a:avLst/>
          </a:prstGeom>
        </p:spPr>
        <p:txBody>
          <a:bodyPr spcFirstLastPara="1" wrap="square" lIns="76175" tIns="76175" rIns="76175" bIns="761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233775" y="6069083"/>
            <a:ext cx="6390600" cy="25044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 rtl="0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/>
          <p:nvPr/>
        </p:nvSpPr>
        <p:spPr>
          <a:xfrm>
            <a:off x="685700" y="0"/>
            <a:ext cx="6172200" cy="76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/>
          <p:nvPr/>
        </p:nvSpPr>
        <p:spPr>
          <a:xfrm rot="10800000">
            <a:off x="1477000" y="0"/>
            <a:ext cx="5393100" cy="777900"/>
          </a:xfrm>
          <a:prstGeom prst="rtTriangle">
            <a:avLst/>
          </a:prstGeom>
          <a:solidFill>
            <a:srgbClr val="FB6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233781" y="1433555"/>
            <a:ext cx="6390600" cy="3951900"/>
          </a:xfrm>
          <a:prstGeom prst="rect">
            <a:avLst/>
          </a:prstGeom>
        </p:spPr>
        <p:txBody>
          <a:bodyPr spcFirstLastPara="1" wrap="square" lIns="76175" tIns="76175" rIns="76175" bIns="761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233775" y="5456634"/>
            <a:ext cx="6390600" cy="15261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3775" y="4141102"/>
            <a:ext cx="6390600" cy="16209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600" cy="1102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6390600" cy="6577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600" cy="1102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3000000" cy="6577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300"/>
              </a:spcBef>
              <a:spcAft>
                <a:spcPts val="13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3624300" y="2218898"/>
            <a:ext cx="3000000" cy="6577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300"/>
              </a:spcBef>
              <a:spcAft>
                <a:spcPts val="13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600" cy="1102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spcFirstLastPara="1" wrap="square" lIns="76175" tIns="76175" rIns="76175" bIns="761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33775" y="856821"/>
            <a:ext cx="63906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233775" y="2218898"/>
            <a:ext cx="6390600" cy="6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rive.google.com/open?id=1zddQYz4ZTDM7PwouzOeLAVXe6tzQGGwFMJCEcwuf_ts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/>
        </p:nvSpPr>
        <p:spPr>
          <a:xfrm>
            <a:off x="306325" y="6352788"/>
            <a:ext cx="6498000" cy="23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  Learning Objectives:</a:t>
            </a:r>
            <a:br>
              <a:rPr lang="en" sz="1000" b="1">
                <a:latin typeface="Cambria"/>
                <a:ea typeface="Cambria"/>
                <a:cs typeface="Cambria"/>
                <a:sym typeface="Cambria"/>
              </a:rPr>
            </a:b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1- Describe different classes of drugs used in hypothyroidism and their mechanism of action.</a:t>
            </a:r>
            <a:br>
              <a:rPr lang="en" sz="1000" b="1">
                <a:latin typeface="Cambria"/>
                <a:ea typeface="Cambria"/>
                <a:cs typeface="Cambria"/>
                <a:sym typeface="Cambria"/>
              </a:rPr>
            </a:b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2-Understand their pharmacological effects clinical uses and adverse effects</a:t>
            </a:r>
            <a:br>
              <a:rPr lang="en" sz="1000" b="1">
                <a:latin typeface="Cambria"/>
                <a:ea typeface="Cambria"/>
                <a:cs typeface="Cambria"/>
                <a:sym typeface="Cambria"/>
              </a:rPr>
            </a:b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3- Recognize treatment of special cases of hypothyroidism such as myxedema coma</a:t>
            </a:r>
            <a:endParaRPr sz="10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4095163" y="7407698"/>
            <a:ext cx="1227000" cy="249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1512541" y="7407698"/>
            <a:ext cx="1227000" cy="2495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18"/>
          <p:cNvGrpSpPr/>
          <p:nvPr/>
        </p:nvGrpSpPr>
        <p:grpSpPr>
          <a:xfrm>
            <a:off x="1084301" y="55093"/>
            <a:ext cx="4326705" cy="5457394"/>
            <a:chOff x="1518672" y="954962"/>
            <a:chExt cx="5192254" cy="6550707"/>
          </a:xfrm>
        </p:grpSpPr>
        <p:sp>
          <p:nvSpPr>
            <p:cNvPr id="77" name="Google Shape;77;p18"/>
            <p:cNvSpPr/>
            <p:nvPr/>
          </p:nvSpPr>
          <p:spPr>
            <a:xfrm>
              <a:off x="1802082" y="954962"/>
              <a:ext cx="1781100" cy="537210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4929826" y="954962"/>
              <a:ext cx="1781100" cy="53721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6175" tIns="76175" rIns="76175" bIns="76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9" name="Google Shape;7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18672" y="2628869"/>
              <a:ext cx="4876800" cy="487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18"/>
          <p:cNvSpPr txBox="1"/>
          <p:nvPr/>
        </p:nvSpPr>
        <p:spPr>
          <a:xfrm>
            <a:off x="812118" y="5512317"/>
            <a:ext cx="5486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Hypothyroidism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1" name="Google Shape;81;p18"/>
          <p:cNvCxnSpPr/>
          <p:nvPr/>
        </p:nvCxnSpPr>
        <p:spPr>
          <a:xfrm rot="10800000" flipH="1">
            <a:off x="2553635" y="6283379"/>
            <a:ext cx="2003400" cy="30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diamond" w="med" len="med"/>
            <a:tailEnd type="diamond" w="med" len="med"/>
          </a:ln>
        </p:spPr>
      </p:cxnSp>
      <p:pic>
        <p:nvPicPr>
          <p:cNvPr id="82" name="Google Shape;8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1185" y="471300"/>
            <a:ext cx="1152065" cy="9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 rotWithShape="1">
          <a:blip r:embed="rId5">
            <a:alphaModFix/>
          </a:blip>
          <a:srcRect l="29092" t="35755" r="26247" b="26665"/>
          <a:stretch/>
        </p:blipFill>
        <p:spPr>
          <a:xfrm>
            <a:off x="0" y="475650"/>
            <a:ext cx="1305299" cy="9879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5544550" y="9252425"/>
            <a:ext cx="13149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sng" strike="noStrike" cap="none">
                <a:solidFill>
                  <a:srgbClr val="FB6B68"/>
                </a:solidFill>
                <a:latin typeface="Economica"/>
                <a:ea typeface="Economica"/>
                <a:cs typeface="Economica"/>
                <a:sym typeface="Economica"/>
                <a:hlinkClick r:id="rId6"/>
              </a:rPr>
              <a:t>Editing File </a:t>
            </a:r>
            <a:endParaRPr sz="2000" b="1" i="0" u="sng" strike="noStrike" cap="none">
              <a:solidFill>
                <a:srgbClr val="FB6B68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5" name="Google Shape;85;p18"/>
          <p:cNvSpPr/>
          <p:nvPr/>
        </p:nvSpPr>
        <p:spPr>
          <a:xfrm>
            <a:off x="132300" y="8300525"/>
            <a:ext cx="1040700" cy="146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A9999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Color index:   </a:t>
            </a:r>
            <a:r>
              <a:rPr lang="en" sz="16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1600" b="0" i="0" u="none" strike="noStrike" cap="none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Important </a:t>
            </a:r>
            <a:r>
              <a:rPr lang="en" sz="16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   </a:t>
            </a:r>
            <a:r>
              <a:rPr lang="en" sz="1600" b="0" i="0" u="none" strike="noStrike" cap="none">
                <a:solidFill>
                  <a:srgbClr val="6AA84F"/>
                </a:solidFill>
                <a:latin typeface="Economica"/>
                <a:ea typeface="Economica"/>
                <a:cs typeface="Economica"/>
                <a:sym typeface="Economica"/>
              </a:rPr>
              <a:t>Note</a:t>
            </a:r>
            <a:r>
              <a:rPr lang="en" sz="1600" b="0" i="0" u="none" strike="noStrike" cap="none">
                <a:solidFill>
                  <a:srgbClr val="38761D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16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      </a:t>
            </a:r>
            <a:r>
              <a:rPr lang="en" sz="1600" b="0" i="0" u="none" strike="noStrike" cap="none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Extra</a:t>
            </a:r>
            <a:endParaRPr sz="1600" b="0" i="0" u="none" strike="noStrike" cap="none">
              <a:solidFill>
                <a:srgbClr val="999999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3100" y="7956997"/>
            <a:ext cx="1314902" cy="132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 rot="2700000">
            <a:off x="2050041" y="1963342"/>
            <a:ext cx="578272" cy="5782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"/>
          <p:cNvSpPr/>
          <p:nvPr/>
        </p:nvSpPr>
        <p:spPr>
          <a:xfrm rot="2700000">
            <a:off x="3267957" y="1963342"/>
            <a:ext cx="578272" cy="5782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/>
          <p:nvPr/>
        </p:nvSpPr>
        <p:spPr>
          <a:xfrm rot="2700000">
            <a:off x="4485852" y="1963342"/>
            <a:ext cx="578272" cy="5782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2135834" y="1915127"/>
            <a:ext cx="28425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Mind Map</a:t>
            </a:r>
            <a:endParaRPr sz="33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632682" y="2758020"/>
            <a:ext cx="58488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Treatment of Hypothyroidism </a:t>
            </a:r>
            <a:endParaRPr sz="33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6" name="Google Shape;96;p19"/>
          <p:cNvSpPr/>
          <p:nvPr/>
        </p:nvSpPr>
        <p:spPr>
          <a:xfrm rot="5400000">
            <a:off x="5303234" y="3632747"/>
            <a:ext cx="1533900" cy="531600"/>
          </a:xfrm>
          <a:prstGeom prst="bentArrow">
            <a:avLst>
              <a:gd name="adj1" fmla="val 13861"/>
              <a:gd name="adj2" fmla="val 16817"/>
              <a:gd name="adj3" fmla="val 23902"/>
              <a:gd name="adj4" fmla="val 2849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/>
          <p:nvPr/>
        </p:nvSpPr>
        <p:spPr>
          <a:xfrm rot="-5400000" flipH="1">
            <a:off x="321009" y="3531595"/>
            <a:ext cx="1540800" cy="600600"/>
          </a:xfrm>
          <a:prstGeom prst="bentArrow">
            <a:avLst>
              <a:gd name="adj1" fmla="val 13861"/>
              <a:gd name="adj2" fmla="val 16817"/>
              <a:gd name="adj3" fmla="val 23902"/>
              <a:gd name="adj4" fmla="val 2849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3369271" y="3432720"/>
            <a:ext cx="375600" cy="1509900"/>
          </a:xfrm>
          <a:prstGeom prst="downArrow">
            <a:avLst>
              <a:gd name="adj1" fmla="val 30314"/>
              <a:gd name="adj2" fmla="val 623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85359" y="4381645"/>
            <a:ext cx="2662500" cy="2147700"/>
          </a:xfrm>
          <a:prstGeom prst="diamond">
            <a:avLst/>
          </a:prstGeom>
          <a:solidFill>
            <a:srgbClr val="FCE5CD"/>
          </a:solidFill>
          <a:ln w="19050" cap="flat" cmpd="sng">
            <a:solidFill>
              <a:srgbClr val="E0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Levothyroxine</a:t>
            </a:r>
            <a:br>
              <a:rPr lang="en"/>
            </a:br>
            <a:r>
              <a:rPr lang="en"/>
              <a:t>(T</a:t>
            </a:r>
            <a:r>
              <a:rPr lang="en" baseline="-25000"/>
              <a:t>4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>
              <a:solidFill>
                <a:srgbClr val="38761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2225834" y="5161843"/>
            <a:ext cx="2662500" cy="2147700"/>
          </a:xfrm>
          <a:prstGeom prst="diamond">
            <a:avLst/>
          </a:prstGeom>
          <a:solidFill>
            <a:srgbClr val="FFE599"/>
          </a:solidFill>
          <a:ln w="19050" cap="flat" cmpd="sng">
            <a:solidFill>
              <a:srgbClr val="E0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Liotrix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(T</a:t>
            </a:r>
            <a:r>
              <a:rPr lang="en" baseline="-25000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 + T</a:t>
            </a:r>
            <a:r>
              <a:rPr lang="en" baseline="-25000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Mnemonic:</a:t>
            </a:r>
            <a:endParaRPr sz="110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Trix (mix)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4366296" y="4381650"/>
            <a:ext cx="2439300" cy="2147700"/>
          </a:xfrm>
          <a:prstGeom prst="diamond">
            <a:avLst/>
          </a:prstGeom>
          <a:solidFill>
            <a:srgbClr val="FCE5CD"/>
          </a:solidFill>
          <a:ln w="19050" cap="flat" cmpd="sng">
            <a:solidFill>
              <a:srgbClr val="E0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Liothyronine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(T</a:t>
            </a:r>
            <a:r>
              <a:rPr lang="en" baseline="-25000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 rot="2700000">
            <a:off x="4090111" y="3847322"/>
            <a:ext cx="578272" cy="5782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/>
          <p:nvPr/>
        </p:nvSpPr>
        <p:spPr>
          <a:xfrm rot="2700000">
            <a:off x="3064494" y="3847322"/>
            <a:ext cx="578272" cy="5782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 rot="2700000">
            <a:off x="1965624" y="3836071"/>
            <a:ext cx="584636" cy="60075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>
            <a:off x="96650" y="7537213"/>
            <a:ext cx="6390600" cy="1642800"/>
          </a:xfrm>
          <a:prstGeom prst="rect">
            <a:avLst/>
          </a:prstGeom>
        </p:spPr>
        <p:txBody>
          <a:bodyPr spcFirstLastPara="1" wrap="square" lIns="76175" tIns="76175" rIns="76175" bIns="7617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 who are most at risk include those over age</a:t>
            </a:r>
            <a:b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50 &amp; mainly in </a:t>
            </a:r>
            <a:r>
              <a:rPr lang="en" sz="1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females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Prevalence is 14/1000 females and 1/1000 males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Diagnosed by </a:t>
            </a:r>
            <a:r>
              <a:rPr lang="en" sz="1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low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plasma levels of </a:t>
            </a:r>
            <a:r>
              <a:rPr lang="en" sz="1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T3 &amp; T4 and TSH</a:t>
            </a:r>
            <a:b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2000018" y="3813950"/>
            <a:ext cx="2707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Hypothyroidism </a:t>
            </a:r>
            <a:endParaRPr sz="33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550" y="7573431"/>
            <a:ext cx="1854000" cy="1785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4491200" y="9358450"/>
            <a:ext cx="21627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Pictured: Cretinism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560400" y="4951475"/>
            <a:ext cx="5584800" cy="4386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Thyroid gland does not produce enough hormones  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624250" y="5528575"/>
            <a:ext cx="2396700" cy="13113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Congenital: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In children leads to: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Delay in growth </a:t>
            </a: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(Dwarfism)</a:t>
            </a:r>
            <a:endParaRPr sz="12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Delay in intellectual development </a:t>
            </a: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(cretinism)</a:t>
            </a:r>
            <a:endParaRPr sz="12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3113400" y="5517025"/>
            <a:ext cx="1474500" cy="1334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mbria"/>
                <a:ea typeface="Cambria"/>
                <a:cs typeface="Cambria"/>
                <a:sym typeface="Cambria"/>
              </a:rPr>
              <a:t>primary</a:t>
            </a:r>
            <a:endParaRPr sz="16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4680350" y="5517025"/>
            <a:ext cx="1474500" cy="1334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mbria"/>
                <a:ea typeface="Cambria"/>
                <a:cs typeface="Cambria"/>
                <a:sym typeface="Cambria"/>
              </a:rPr>
              <a:t>secondary</a:t>
            </a:r>
            <a:endParaRPr sz="1600" b="1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7" name="Google Shape;117;p20"/>
          <p:cNvCxnSpPr>
            <a:stCxn id="115" idx="0"/>
          </p:cNvCxnSpPr>
          <p:nvPr/>
        </p:nvCxnSpPr>
        <p:spPr>
          <a:xfrm>
            <a:off x="3850650" y="55170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20"/>
          <p:cNvSpPr/>
          <p:nvPr/>
        </p:nvSpPr>
        <p:spPr>
          <a:xfrm rot="5400000">
            <a:off x="5004625" y="1609700"/>
            <a:ext cx="939600" cy="531600"/>
          </a:xfrm>
          <a:prstGeom prst="bentArrow">
            <a:avLst>
              <a:gd name="adj1" fmla="val 13861"/>
              <a:gd name="adj2" fmla="val 16817"/>
              <a:gd name="adj3" fmla="val 23902"/>
              <a:gd name="adj4" fmla="val 2849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/>
          <p:nvPr/>
        </p:nvSpPr>
        <p:spPr>
          <a:xfrm rot="-5400000" flipH="1">
            <a:off x="880088" y="1565251"/>
            <a:ext cx="907500" cy="600600"/>
          </a:xfrm>
          <a:prstGeom prst="bentArrow">
            <a:avLst>
              <a:gd name="adj1" fmla="val 13861"/>
              <a:gd name="adj2" fmla="val 16817"/>
              <a:gd name="adj3" fmla="val 23902"/>
              <a:gd name="adj4" fmla="val 2849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3258648" y="1644175"/>
            <a:ext cx="212700" cy="646800"/>
          </a:xfrm>
          <a:prstGeom prst="downArrow">
            <a:avLst>
              <a:gd name="adj1" fmla="val 30314"/>
              <a:gd name="adj2" fmla="val 623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128950" y="2400300"/>
            <a:ext cx="1656000" cy="6450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Levothyroxine</a:t>
            </a:r>
            <a:b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(T</a:t>
            </a:r>
            <a:r>
              <a:rPr lang="en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6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5038300" y="2418150"/>
            <a:ext cx="1474500" cy="646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Liotrix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(T</a:t>
            </a:r>
            <a:r>
              <a:rPr lang="en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+ T</a:t>
            </a:r>
            <a:r>
              <a:rPr lang="en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2514325" y="2419050"/>
            <a:ext cx="1656000" cy="645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Liothyronine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(T</a:t>
            </a:r>
            <a:r>
              <a:rPr lang="en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20"/>
          <p:cNvSpPr/>
          <p:nvPr/>
        </p:nvSpPr>
        <p:spPr>
          <a:xfrm rot="2729023">
            <a:off x="2225866" y="314234"/>
            <a:ext cx="452282" cy="45228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 rot="2729023">
            <a:off x="3051795" y="314234"/>
            <a:ext cx="452282" cy="45228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 rot="2729023">
            <a:off x="3877707" y="314234"/>
            <a:ext cx="452282" cy="45228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2134905" y="217885"/>
            <a:ext cx="2203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Mind Map</a:t>
            </a:r>
            <a:endParaRPr sz="26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1785050" y="1077500"/>
            <a:ext cx="3294000" cy="438600"/>
          </a:xfrm>
          <a:prstGeom prst="roundRect">
            <a:avLst>
              <a:gd name="adj" fmla="val 50000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>
                <a:latin typeface="Mukta"/>
                <a:ea typeface="Mukta"/>
                <a:cs typeface="Mukta"/>
                <a:sym typeface="Mukta"/>
              </a:rPr>
              <a:t>Treatment of Hypothyroidism </a:t>
            </a:r>
            <a:endParaRPr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768450" y="75600"/>
            <a:ext cx="20142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Dr. Yieldz Note: it’s important to know the differences between the 3 drugs</a:t>
            </a:r>
            <a:endParaRPr sz="1200">
              <a:solidFill>
                <a:srgbClr val="6AA84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850" y="2996138"/>
            <a:ext cx="19002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           mnemonic: 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      LEVO (4 letters) → T4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677050" y="3072275"/>
            <a:ext cx="16542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     Mnemonic: </a:t>
            </a:r>
            <a:endParaRPr sz="11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LIO( 3 letters) → T3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4899700" y="2996150"/>
            <a:ext cx="19002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B7B7B7"/>
                </a:solidFill>
              </a:rPr>
              <a:t>Mnemonic:</a:t>
            </a:r>
            <a:endParaRPr sz="1100">
              <a:solidFill>
                <a:srgbClr val="B7B7B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B7B7B7"/>
                </a:solidFill>
              </a:rPr>
              <a:t>Trix (mix)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1"/>
          <p:cNvGraphicFramePr/>
          <p:nvPr/>
        </p:nvGraphicFramePr>
        <p:xfrm>
          <a:off x="227521" y="10296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{8CB27713-D4EF-425B-9BC4-81C34A076543}</a:tableStyleId>
              </a:tblPr>
              <a:tblGrid>
                <a:gridCol w="3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55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Causes of Hypothyroidism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Primary Hypothyroidism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(inadequate function of the gland itself) 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Secondary Hypothyroidism </a:t>
                      </a:r>
                      <a:endParaRPr b="1">
                        <a:solidFill>
                          <a:srgbClr val="6AA84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 rowSpan="3"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Iodine deficiency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is the most common cause of hypothyroidism and endemic goiter worldwide. 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Autoimmune:</a:t>
                      </a: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Hashimoto’s thyroiditis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(enlarged, inflamed hypofunctioning thyroid)</a:t>
                      </a:r>
                      <a:endParaRPr sz="1200">
                        <a:solidFill>
                          <a:srgbClr val="99999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Radioactive iodine </a:t>
                      </a: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(hyperthyroidism treatment) 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Post thyroidectomy 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Antithyroid drugs  (CMZ , PTU) 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Other drugs(lithium, amiodarone)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Subacute thyroiditis 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Thyroid carcinoma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lvl="0" indent="-3111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mbria"/>
                        <a:buChar char="●"/>
                      </a:pPr>
                      <a:r>
                        <a:rPr lang="en" sz="1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Hypothalamic disease</a:t>
                      </a:r>
                      <a:endParaRPr sz="1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11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mbria"/>
                        <a:buChar char="●"/>
                      </a:pPr>
                      <a:r>
                        <a:rPr lang="en" sz="1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Pituitary disease</a:t>
                      </a:r>
                      <a:endParaRPr sz="1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85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775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8" name="Google Shape;138;p21"/>
          <p:cNvGraphicFramePr/>
          <p:nvPr/>
        </p:nvGraphicFramePr>
        <p:xfrm>
          <a:off x="289998" y="57292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{8CB27713-D4EF-425B-9BC4-81C34A076543}</a:tableStyleId>
              </a:tblPr>
              <a:tblGrid>
                <a:gridCol w="317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8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Manifestations of Hypothyroidism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Early Manifestations 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Late Manifestations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75">
                <a:tc rowSpan="3"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Fatigue and lack of energy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Cold intolerance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Constipation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Weakness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Muscle or joint pain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Paleness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Thin,brittle hair and fingernails</a:t>
                      </a:r>
                      <a:r>
                        <a:rPr lang="en">
                          <a:solidFill>
                            <a:srgbClr val="B7B7B7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(characteristic)</a:t>
                      </a:r>
                      <a:endParaRPr>
                        <a:solidFill>
                          <a:srgbClr val="B7B7B7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Decreased sense of taste and smell. </a:t>
                      </a:r>
                      <a:r>
                        <a:rPr lang="en" sz="1200">
                          <a:solidFill>
                            <a:srgbClr val="CCCCCC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(Reminder: this is also an ADR of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methimazole,</a:t>
                      </a:r>
                      <a:r>
                        <a:rPr lang="en" sz="1200">
                          <a:solidFill>
                            <a:srgbClr val="CCCCCC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hyperthyroidism drug)</a:t>
                      </a:r>
                      <a:endParaRPr sz="1200">
                        <a:solidFill>
                          <a:srgbClr val="CCCCCC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Dry flaky skin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Hoarseness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Menstrual disorders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Puffy face, hands, and feet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Thinning of eyebrows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9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65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" name="Google Shape;139;p21"/>
          <p:cNvSpPr txBox="1"/>
          <p:nvPr/>
        </p:nvSpPr>
        <p:spPr>
          <a:xfrm>
            <a:off x="3790738" y="2510411"/>
            <a:ext cx="2482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Impairment of higher cortical centers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394000" y="7035450"/>
            <a:ext cx="2886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Opposite to hyperthyroidism 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2"/>
          <p:cNvGraphicFramePr/>
          <p:nvPr/>
        </p:nvGraphicFramePr>
        <p:xfrm>
          <a:off x="-2" y="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{8CB27713-D4EF-425B-9BC4-81C34A076543}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7925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Treatment of Hypothyroidism</a:t>
                      </a:r>
                      <a:endParaRPr sz="27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Replacement therapy with synthetic thyroid hormone preparations :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Drug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LEVOTHYROXINE (T4)            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8761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M.O.A</a:t>
                      </a:r>
                      <a:endParaRPr b="1">
                        <a:solidFill>
                          <a:srgbClr val="38761D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E69138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Synthetic form of thyroxine (T4), </a:t>
                      </a:r>
                      <a:r>
                        <a:rPr lang="en" b="1" u="sng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drug of choice</a:t>
                      </a:r>
                      <a:r>
                        <a:rPr lang="en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for replacement therapy.</a:t>
                      </a:r>
                      <a:endParaRPr b="1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3C78D8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P.K</a:t>
                      </a:r>
                      <a:endParaRPr b="1">
                        <a:solidFill>
                          <a:srgbClr val="3C78D8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 Stable and has a </a:t>
                      </a:r>
                      <a:r>
                        <a:rPr lang="en" sz="1200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long half life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(7 days) </a:t>
                      </a:r>
                      <a:r>
                        <a:rPr lang="en" sz="1200">
                          <a:solidFill>
                            <a:srgbClr val="38761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advantage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 Administered </a:t>
                      </a:r>
                      <a:r>
                        <a:rPr lang="en" sz="1200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once daily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</a:t>
                      </a:r>
                      <a:r>
                        <a:rPr lang="en" sz="1200">
                          <a:solidFill>
                            <a:srgbClr val="38761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advantage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" sz="1200">
                          <a:solidFill>
                            <a:srgbClr val="BF9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 Restore normal thyroid levels within </a:t>
                      </a:r>
                      <a:r>
                        <a:rPr lang="en" sz="1200" b="1">
                          <a:solidFill>
                            <a:srgbClr val="BF9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2-3 weeks</a:t>
                      </a:r>
                      <a:b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 Absorption is increased when hormone is given on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empty stomach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 Parenteral preparation </a:t>
                      </a:r>
                      <a:r>
                        <a:rPr lang="en" sz="1200">
                          <a:solidFill>
                            <a:srgbClr val="38761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 for emergency)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and oral preparation.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Oral preparations available from 0.025 to 0.3 mg tablets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 Levothyroxine is given in a dose of 12.5 – 25 μg/day for two weeks and then </a:t>
                      </a:r>
                      <a:r>
                        <a:rPr lang="en" sz="1200" u="sng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increased </a:t>
                      </a:r>
                      <a:r>
                        <a:rPr lang="en" sz="1200" b="1" u="sng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every two weeks.</a:t>
                      </a:r>
                      <a:endParaRPr sz="1200" b="1" u="sng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•  Major pathway of thyroid hormone metabolism is  through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sequential deiodination</a:t>
                      </a:r>
                      <a:endParaRPr sz="1200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80% of circulating T3 is derived from peripheral T4 by monoiodination.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 The liver is the major site of degradation for both T4 and T3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 80% of the daily dose of T4 is deiodinated to yield equal amounts of T3 and rT3 (reverse T3 ,which is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inactive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sz="1200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E69138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Clinical Uses</a:t>
                      </a:r>
                      <a:endParaRPr b="1">
                        <a:solidFill>
                          <a:srgbClr val="E69138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3C78D8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3C78D8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   </a:t>
                      </a:r>
                      <a:r>
                        <a:rPr lang="en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Hypothyroidism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regardless of etiology including :  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just" rtl="0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Char char="❖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Congenital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Char char="❖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Hashimoto thyroiditis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mbria"/>
                        <a:buChar char="❖"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Pregnancy</a:t>
                      </a:r>
                      <a:endParaRPr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F9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Recommended for routine lifelong replacement therapy </a:t>
                      </a:r>
                      <a:endParaRPr>
                        <a:solidFill>
                          <a:srgbClr val="BF9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                       </a:t>
                      </a:r>
                      <a:endParaRPr>
                        <a:solidFill>
                          <a:srgbClr val="6AA84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5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ADR</a:t>
                      </a:r>
                      <a:endParaRPr b="1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Of overdose</a:t>
                      </a:r>
                      <a:endParaRPr b="1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 children: restlessness , insomnia , accelerated bone maturation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91440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 adult: cardiac arrhythmia (tachycardia , atrial fibrillation), tremor , restlessness ,headache , change in appetite, </a:t>
                      </a:r>
                      <a:r>
                        <a:rPr lang="en">
                          <a:highlight>
                            <a:srgbClr val="FFD966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weight loss</a:t>
                      </a: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,heat intolerance , muscle pain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6" name="Google Shape;146;p22"/>
          <p:cNvSpPr txBox="1"/>
          <p:nvPr/>
        </p:nvSpPr>
        <p:spPr>
          <a:xfrm>
            <a:off x="559850" y="9016425"/>
            <a:ext cx="5609100" cy="799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Precaution:</a:t>
            </a:r>
            <a:endParaRPr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old patients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in patients with </a:t>
            </a:r>
            <a:r>
              <a:rPr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cardiac problems </a:t>
            </a:r>
            <a:r>
              <a:rPr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because it causes tachycardia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, treatment is started with reduced dosage.</a:t>
            </a:r>
            <a:b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3"/>
          <p:cNvGraphicFramePr/>
          <p:nvPr/>
        </p:nvGraphicFramePr>
        <p:xfrm>
          <a:off x="-2" y="110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{8CB27713-D4EF-425B-9BC4-81C34A076543}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9525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Treatment of Hypothyroidism</a:t>
                      </a:r>
                      <a:endParaRPr sz="27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Replacement therapy with synthetic thyroid hormone preparations :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Drug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LIOTHYRONINE (T3) :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0B539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P.K</a:t>
                      </a:r>
                      <a:endParaRPr b="1">
                        <a:solidFill>
                          <a:srgbClr val="0B5394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More potent</a:t>
                      </a: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(3-4 times) and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rapid onset of action</a:t>
                      </a: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than</a:t>
                      </a:r>
                      <a:b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levothyroxine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oral preparation available are 5-50μg tablets - parenteral use 10μg/ml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99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Disadvantage + Precaution</a:t>
                      </a:r>
                      <a:endParaRPr b="1">
                        <a:solidFill>
                          <a:srgbClr val="99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17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has a short half life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- not recommended for routine replacement therapy ( requires multiple daily doses) </a:t>
                      </a:r>
                      <a:r>
                        <a:rPr lang="en">
                          <a:solidFill>
                            <a:srgbClr val="38761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(T4 has a long duration of action)</a:t>
                      </a:r>
                      <a:endParaRPr b="1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should be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b="1">
                          <a:solidFill>
                            <a:srgbClr val="BF9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avoided in cardiac patients</a:t>
                      </a:r>
                      <a:endParaRPr>
                        <a:solidFill>
                          <a:srgbClr val="BF9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2" name="Google Shape;152;p23"/>
          <p:cNvGraphicFramePr/>
          <p:nvPr/>
        </p:nvGraphicFramePr>
        <p:xfrm>
          <a:off x="-2" y="4655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{8CB27713-D4EF-425B-9BC4-81C34A076543}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Drug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Liotrix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8761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M.O.A</a:t>
                      </a:r>
                      <a:endParaRPr b="1">
                        <a:solidFill>
                          <a:srgbClr val="38761D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Combination of </a:t>
                      </a:r>
                      <a:r>
                        <a:rPr lang="en" sz="1200" b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synthetic T4 &amp; T3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 a ratio 4:1 that attempt to mimic the natural hormonal secretion</a:t>
                      </a:r>
                      <a:endParaRPr sz="1200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b="1">
                          <a:solidFill>
                            <a:srgbClr val="99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Disadvantage</a:t>
                      </a:r>
                      <a:endParaRPr b="1">
                        <a:solidFill>
                          <a:srgbClr val="99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major limitations to this product are:</a:t>
                      </a:r>
                      <a:b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High cost</a:t>
                      </a:r>
                      <a:b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Lack of therapeutic rationale because 35% of T4 is peripherally converted to T3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" name="Google Shape;153;p23"/>
          <p:cNvSpPr/>
          <p:nvPr/>
        </p:nvSpPr>
        <p:spPr>
          <a:xfrm>
            <a:off x="83100" y="7092325"/>
            <a:ext cx="3406500" cy="253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●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Life –threatening hypothyroidism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●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treatment of choice is loading dose of </a:t>
            </a:r>
            <a:r>
              <a:rPr lang="en" sz="1200" b="1">
                <a:solidFill>
                  <a:srgbClr val="BF9000"/>
                </a:solidFill>
                <a:latin typeface="Cambria"/>
                <a:ea typeface="Cambria"/>
                <a:cs typeface="Cambria"/>
                <a:sym typeface="Cambria"/>
              </a:rPr>
              <a:t>levothyroxine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intravenously 300-400μg initially followed by 50μg daily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maintenance dose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●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I.V. liothyronine T3 for rapid response but it may provoke </a:t>
            </a: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cardiotoxicity</a:t>
            </a:r>
            <a:endParaRPr sz="12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I.V. hydrocortisone may be used in case of </a:t>
            </a: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adrenal and pituitary insufficiency</a:t>
            </a:r>
            <a:r>
              <a:rPr lang="en" sz="1200">
                <a:solidFill>
                  <a:schemeClr val="dk1"/>
                </a:solidFill>
              </a:rPr>
              <a:t>.</a:t>
            </a:r>
            <a:r>
              <a:rPr lang="en" sz="9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When there is a disturbance in the regulatory axis</a:t>
            </a:r>
            <a:endParaRPr sz="900">
              <a:solidFill>
                <a:srgbClr val="B7B7B7"/>
              </a:solidFill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519425" y="6638400"/>
            <a:ext cx="2632800" cy="52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Myxedema coma</a:t>
            </a:r>
            <a:endParaRPr sz="1800" b="1"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3570650" y="7092325"/>
            <a:ext cx="3189300" cy="258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 pregnant hypothyroid patient 20-30 % increase in thyroxine is required because of </a:t>
            </a:r>
            <a:endParaRPr sz="12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Cambria"/>
              <a:buAutoNum type="arabicPeriod"/>
            </a:pPr>
            <a:r>
              <a:rPr lang="en" sz="1200">
                <a:solidFill>
                  <a:srgbClr val="BF9000"/>
                </a:solidFill>
                <a:latin typeface="Cambria"/>
                <a:ea typeface="Cambria"/>
                <a:cs typeface="Cambria"/>
                <a:sym typeface="Cambria"/>
              </a:rPr>
              <a:t>elevated maternal thyroxine binding globulin (TBG) induced by estrogen</a:t>
            </a:r>
            <a:endParaRPr sz="1200">
              <a:solidFill>
                <a:srgbClr val="BF9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AutoNum type="arabicPeriod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early development of fetal brain which depends on maternal thyroxine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3796025" y="6637050"/>
            <a:ext cx="2632800" cy="529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Hypothyroidism and pregnancy</a:t>
            </a:r>
            <a:endParaRPr sz="1600" b="1">
              <a:latin typeface="Mukta"/>
              <a:ea typeface="Mukta"/>
              <a:cs typeface="Mukta"/>
              <a:sym typeface="Mukt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 rot="2700000">
            <a:off x="1964557" y="779722"/>
            <a:ext cx="578272" cy="5782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 rot="2700000">
            <a:off x="3182473" y="779722"/>
            <a:ext cx="578272" cy="5782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"/>
          <p:cNvSpPr/>
          <p:nvPr/>
        </p:nvSpPr>
        <p:spPr>
          <a:xfrm rot="2700000">
            <a:off x="4400369" y="779722"/>
            <a:ext cx="578272" cy="5782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2164650" y="750525"/>
            <a:ext cx="28425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MCQs</a:t>
            </a:r>
            <a:endParaRPr sz="33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257175" y="196215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685800" y="217720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184000" y="1656075"/>
            <a:ext cx="6540600" cy="80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1-What is the drug of choice in cases of severe hypothyroidism “ myxedema coma”?</a:t>
            </a: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I.V Liothyronine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Oral Levothyroxine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I.V hydrocortisone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I.V Levothyroxine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2- which of the following drugs has a rapid onset of action but could provoke cardiotoxicity? </a:t>
            </a: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Liotrix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Levothyroxine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Liothyronine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Hydrocortisone.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3- which of the following is a limitation of Liotrix? </a:t>
            </a: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U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High cost.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U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Cardiotoxicity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U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Multiple daily doses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U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Hypersensitivity reactions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4- which of the following is a common side effect of levothyroxine overdose?</a:t>
            </a: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Dry skin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Constipation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Decreased sense of taste and smell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Weight loss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5- all of the following statements are TRUE about levothyroxine except:</a:t>
            </a: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Administered once daily.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Best absorbed on empty stomach.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Has a short half life.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arenR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Restores normal thyroid function within 2-3 weeks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SAQ</a:t>
            </a:r>
            <a:endParaRPr sz="33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Q) What is myxedema coma? And how is it managed?</a:t>
            </a: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Myxedema coma is a condition of life threatening hypothyroidism , it is managed by: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1- loading dose of levothyroxine intravenously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2- I.V liothyronine for rapid response.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3- I.V hydrocortisone in case of adrenal and pituitary insufficiency.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5906800" y="8330350"/>
            <a:ext cx="817800" cy="2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Cambria"/>
                <a:ea typeface="Cambria"/>
                <a:cs typeface="Cambria"/>
                <a:sym typeface="Cambria"/>
              </a:rPr>
              <a:t>MCQ answers:</a:t>
            </a:r>
            <a:endParaRPr sz="1200">
              <a:solidFill>
                <a:srgbClr val="D9D9D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Cambria"/>
                <a:ea typeface="Cambria"/>
                <a:cs typeface="Cambria"/>
                <a:sym typeface="Cambria"/>
              </a:rPr>
              <a:t>1)D</a:t>
            </a:r>
            <a:endParaRPr sz="1200">
              <a:solidFill>
                <a:srgbClr val="D9D9D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Cambria"/>
                <a:ea typeface="Cambria"/>
                <a:cs typeface="Cambria"/>
                <a:sym typeface="Cambria"/>
              </a:rPr>
              <a:t>2)C</a:t>
            </a:r>
            <a:endParaRPr sz="1200">
              <a:solidFill>
                <a:srgbClr val="D9D9D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Cambria"/>
                <a:ea typeface="Cambria"/>
                <a:cs typeface="Cambria"/>
                <a:sym typeface="Cambria"/>
              </a:rPr>
              <a:t>3)A</a:t>
            </a:r>
            <a:endParaRPr sz="1200">
              <a:solidFill>
                <a:srgbClr val="D9D9D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Cambria"/>
                <a:ea typeface="Cambria"/>
                <a:cs typeface="Cambria"/>
                <a:sym typeface="Cambria"/>
              </a:rPr>
              <a:t>4)D</a:t>
            </a:r>
            <a:endParaRPr sz="1200">
              <a:solidFill>
                <a:srgbClr val="D9D9D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Cambria"/>
                <a:ea typeface="Cambria"/>
                <a:cs typeface="Cambria"/>
                <a:sym typeface="Cambria"/>
              </a:rPr>
              <a:t>5)C </a:t>
            </a:r>
            <a:endParaRPr sz="1200">
              <a:solidFill>
                <a:srgbClr val="D9D9D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0" y="7658100"/>
            <a:ext cx="2266500" cy="492000"/>
          </a:xfrm>
          <a:prstGeom prst="homePlate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References:</a:t>
            </a: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95618" y="8266331"/>
            <a:ext cx="297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✓"/>
            </a:pPr>
            <a:r>
              <a:rPr lang="en" sz="18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Doctors’ slides</a:t>
            </a:r>
            <a:r>
              <a:rPr lang="en"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notes </a:t>
            </a:r>
            <a:endParaRPr sz="140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742950" y="9251150"/>
            <a:ext cx="16449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8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3582600" y="9209150"/>
            <a:ext cx="2361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Pharm437@gmail.com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1138500" y="0"/>
            <a:ext cx="5719500" cy="80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1787650" y="2689325"/>
            <a:ext cx="3339000" cy="4596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2379553" y="2836591"/>
            <a:ext cx="215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Team Leaders:</a:t>
            </a:r>
            <a:endParaRPr sz="24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1954150" y="4260350"/>
            <a:ext cx="29751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  <a:latin typeface="Caveat Brush"/>
                <a:ea typeface="Caveat Brush"/>
                <a:cs typeface="Caveat Brush"/>
                <a:sym typeface="Caveat Brush"/>
              </a:rPr>
              <a:t>Thank you to those who worked on this lecture:</a:t>
            </a:r>
            <a:endParaRPr sz="2400">
              <a:solidFill>
                <a:srgbClr val="E0666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1954150" y="3394825"/>
            <a:ext cx="1839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Majed Aljohani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3629921" y="3394837"/>
            <a:ext cx="1474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Layan AlMana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1138500" y="0"/>
            <a:ext cx="5719500" cy="80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1354600" y="353800"/>
            <a:ext cx="4205100" cy="9309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4187" y="588207"/>
            <a:ext cx="3785684" cy="172864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/>
          <p:nvPr/>
        </p:nvSpPr>
        <p:spPr>
          <a:xfrm>
            <a:off x="2118612" y="749922"/>
            <a:ext cx="4739400" cy="14052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2768575" y="4962125"/>
            <a:ext cx="1980600" cy="21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Sarah AlKathiri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Rawan AlTamimi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Hind AlOraier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Rahaf AlThnayan 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Shahad AlTayash 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AlJohara AlShunaifi 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Ghada AlHaidari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Munira AlHadlg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T Sans Narrow"/>
                <a:ea typeface="PT Sans Narrow"/>
                <a:cs typeface="PT Sans Narrow"/>
                <a:sym typeface="PT Sans Narrow"/>
              </a:rPr>
              <a:t>Sultan Alnasser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مخصص</PresentationFormat>
  <Paragraphs>193</Paragraphs>
  <Slides>8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9" baseType="lpstr">
      <vt:lpstr>Arial</vt:lpstr>
      <vt:lpstr>Economica</vt:lpstr>
      <vt:lpstr>Calibri</vt:lpstr>
      <vt:lpstr>Mukta</vt:lpstr>
      <vt:lpstr>Noto Sans Symbols</vt:lpstr>
      <vt:lpstr>Cambria</vt:lpstr>
      <vt:lpstr>PT Sans Narrow</vt:lpstr>
      <vt:lpstr>Comic Sans MS</vt:lpstr>
      <vt:lpstr>Caveat Brush</vt:lpstr>
      <vt:lpstr>Simple Light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WINAM06052017</dc:creator>
  <cp:lastModifiedBy>ftomy naje</cp:lastModifiedBy>
  <cp:revision>1</cp:revision>
  <dcterms:modified xsi:type="dcterms:W3CDTF">2019-08-12T21:01:59Z</dcterms:modified>
</cp:coreProperties>
</file>