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3" r:id="rId1"/>
    <p:sldMasterId id="2147483664" r:id="rId2"/>
  </p:sldMasterIdLst>
  <p:notesMasterIdLst>
    <p:notesMasterId r:id="rId1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6858000" cy="9902825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Cambria" panose="02040503050406030204" pitchFamily="18" charset="0"/>
      <p:regular r:id="rId16"/>
      <p:bold r:id="rId17"/>
      <p:italic r:id="rId18"/>
      <p:boldItalic r:id="rId19"/>
    </p:embeddedFont>
    <p:embeddedFont>
      <p:font typeface="Caveat Brush" panose="020B0604020202020204" charset="0"/>
      <p:regular r:id="rId20"/>
    </p:embeddedFont>
    <p:embeddedFont>
      <p:font typeface="Comic Sans MS" panose="030F0702030302020204" pitchFamily="66" charset="0"/>
      <p:regular r:id="rId21"/>
      <p:bold r:id="rId22"/>
    </p:embeddedFont>
    <p:embeddedFont>
      <p:font typeface="Economica" panose="020B0604020202020204" charset="0"/>
      <p:regular r:id="rId23"/>
      <p:bold r:id="rId24"/>
      <p:italic r:id="rId25"/>
      <p:boldItalic r:id="rId26"/>
    </p:embeddedFont>
    <p:embeddedFont>
      <p:font typeface="Mukta" panose="020B0604020202020204" charset="0"/>
      <p:regular r:id="rId27"/>
      <p:bold r:id="rId28"/>
    </p:embeddedFont>
    <p:embeddedFont>
      <p:font typeface="PT Sans Narrow" panose="020B0604020202020204" charset="0"/>
      <p:regular r:id="rId29"/>
      <p:bold r:id="rId3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119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CB27713-D4EF-425B-9BC4-81C34A076543}">
  <a:tblStyle styleId="{8CB27713-D4EF-425B-9BC4-81C34A076543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29" d="100"/>
          <a:sy n="29" d="100"/>
        </p:scale>
        <p:origin x="1914" y="54"/>
      </p:cViewPr>
      <p:guideLst>
        <p:guide orient="horz" pos="3119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slide" Target="slides/slide1.xml"/><Relationship Id="rId21" Type="http://schemas.openxmlformats.org/officeDocument/2006/relationships/font" Target="fonts/font10.fntdata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font" Target="fonts/font1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24" Type="http://schemas.openxmlformats.org/officeDocument/2006/relationships/font" Target="fonts/font13.fntdata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font" Target="fonts/font17.fntdata"/><Relationship Id="rId10" Type="http://schemas.openxmlformats.org/officeDocument/2006/relationships/slide" Target="slides/slide8.xml"/><Relationship Id="rId19" Type="http://schemas.openxmlformats.org/officeDocument/2006/relationships/font" Target="fonts/font8.fntdata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30" Type="http://schemas.openxmlformats.org/officeDocument/2006/relationships/font" Target="fonts/font19.fntdata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241996" y="685800"/>
            <a:ext cx="23748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4eaac41d0a_0_1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996" y="685800"/>
            <a:ext cx="23745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4eaac41d0a_0_1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4e6e2daf23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996" y="685800"/>
            <a:ext cx="23748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4e6e2daf23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4eaac41d0a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996" y="685800"/>
            <a:ext cx="23748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4eaac41d0a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4eaac41d0a_0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996" y="685800"/>
            <a:ext cx="23748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4eaac41d0a_0_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4eaac41d0a_0_1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996" y="685800"/>
            <a:ext cx="23748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4eaac41d0a_0_1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4eaac41d0a_0_1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996" y="685800"/>
            <a:ext cx="23748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4eaac41d0a_0_1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4e6e2daf23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996" y="685800"/>
            <a:ext cx="23748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4e6e2daf23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3de27233f0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996" y="685800"/>
            <a:ext cx="23748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3de27233f0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233781" y="1433555"/>
            <a:ext cx="6390300" cy="3951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233775" y="5456634"/>
            <a:ext cx="6390300" cy="15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2"/>
          <p:cNvSpPr txBox="1">
            <a:spLocks noGrp="1"/>
          </p:cNvSpPr>
          <p:nvPr>
            <p:ph type="title"/>
          </p:nvPr>
        </p:nvSpPr>
        <p:spPr>
          <a:xfrm>
            <a:off x="233775" y="1069715"/>
            <a:ext cx="2106000" cy="1455000"/>
          </a:xfrm>
          <a:prstGeom prst="rect">
            <a:avLst/>
          </a:prstGeom>
        </p:spPr>
        <p:txBody>
          <a:bodyPr spcFirstLastPara="1" wrap="square" lIns="76175" tIns="76175" rIns="76175" bIns="7617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49" name="Google Shape;49;p12"/>
          <p:cNvSpPr txBox="1">
            <a:spLocks noGrp="1"/>
          </p:cNvSpPr>
          <p:nvPr>
            <p:ph type="body" idx="1"/>
          </p:nvPr>
        </p:nvSpPr>
        <p:spPr>
          <a:xfrm>
            <a:off x="233775" y="2675443"/>
            <a:ext cx="2106000" cy="6121500"/>
          </a:xfrm>
          <a:prstGeom prst="rect">
            <a:avLst/>
          </a:prstGeom>
        </p:spPr>
        <p:txBody>
          <a:bodyPr spcFirstLastPara="1" wrap="square" lIns="76175" tIns="76175" rIns="76175" bIns="76175" anchor="t" anchorCtr="0">
            <a:noAutofit/>
          </a:bodyPr>
          <a:lstStyle>
            <a:lvl1pPr marL="457200" lvl="0" indent="-2921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marL="914400" lvl="1" indent="-292100" rtl="0">
              <a:spcBef>
                <a:spcPts val="1300"/>
              </a:spcBef>
              <a:spcAft>
                <a:spcPts val="0"/>
              </a:spcAft>
              <a:buSzPts val="1000"/>
              <a:buChar char="○"/>
              <a:defRPr sz="1000"/>
            </a:lvl2pPr>
            <a:lvl3pPr marL="1371600" lvl="2" indent="-292100" rtl="0">
              <a:spcBef>
                <a:spcPts val="1300"/>
              </a:spcBef>
              <a:spcAft>
                <a:spcPts val="0"/>
              </a:spcAft>
              <a:buSzPts val="1000"/>
              <a:buChar char="■"/>
              <a:defRPr sz="1000"/>
            </a:lvl3pPr>
            <a:lvl4pPr marL="1828800" lvl="3" indent="-292100" rtl="0">
              <a:spcBef>
                <a:spcPts val="1300"/>
              </a:spcBef>
              <a:spcAft>
                <a:spcPts val="0"/>
              </a:spcAft>
              <a:buSzPts val="1000"/>
              <a:buChar char="●"/>
              <a:defRPr sz="1000"/>
            </a:lvl4pPr>
            <a:lvl5pPr marL="2286000" lvl="4" indent="-292100" rtl="0">
              <a:spcBef>
                <a:spcPts val="1300"/>
              </a:spcBef>
              <a:spcAft>
                <a:spcPts val="0"/>
              </a:spcAft>
              <a:buSzPts val="1000"/>
              <a:buChar char="○"/>
              <a:defRPr sz="1000"/>
            </a:lvl5pPr>
            <a:lvl6pPr marL="2743200" lvl="5" indent="-292100" rtl="0">
              <a:spcBef>
                <a:spcPts val="1300"/>
              </a:spcBef>
              <a:spcAft>
                <a:spcPts val="0"/>
              </a:spcAft>
              <a:buSzPts val="1000"/>
              <a:buChar char="■"/>
              <a:defRPr sz="1000"/>
            </a:lvl6pPr>
            <a:lvl7pPr marL="3200400" lvl="6" indent="-292100" rtl="0">
              <a:spcBef>
                <a:spcPts val="1300"/>
              </a:spcBef>
              <a:spcAft>
                <a:spcPts val="0"/>
              </a:spcAft>
              <a:buSzPts val="1000"/>
              <a:buChar char="●"/>
              <a:defRPr sz="1000"/>
            </a:lvl7pPr>
            <a:lvl8pPr marL="3657600" lvl="7" indent="-292100" rtl="0">
              <a:spcBef>
                <a:spcPts val="1300"/>
              </a:spcBef>
              <a:spcAft>
                <a:spcPts val="0"/>
              </a:spcAft>
              <a:buSzPts val="1000"/>
              <a:buChar char="○"/>
              <a:defRPr sz="1000"/>
            </a:lvl8pPr>
            <a:lvl9pPr marL="4114800" lvl="8" indent="-292100" rtl="0">
              <a:spcBef>
                <a:spcPts val="1300"/>
              </a:spcBef>
              <a:spcAft>
                <a:spcPts val="1300"/>
              </a:spcAft>
              <a:buSzPts val="1000"/>
              <a:buChar char="■"/>
              <a:defRPr sz="1000"/>
            </a:lvl9pPr>
          </a:lstStyle>
          <a:p>
            <a:endParaRPr/>
          </a:p>
        </p:txBody>
      </p:sp>
      <p:sp>
        <p:nvSpPr>
          <p:cNvPr id="50" name="Google Shape;50;p12"/>
          <p:cNvSpPr txBox="1">
            <a:spLocks noGrp="1"/>
          </p:cNvSpPr>
          <p:nvPr>
            <p:ph type="sldNum" idx="12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spcFirstLastPara="1" wrap="square" lIns="76175" tIns="76175" rIns="76175" bIns="7617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3"/>
          <p:cNvSpPr txBox="1">
            <a:spLocks noGrp="1"/>
          </p:cNvSpPr>
          <p:nvPr>
            <p:ph type="title"/>
          </p:nvPr>
        </p:nvSpPr>
        <p:spPr>
          <a:xfrm>
            <a:off x="367688" y="866689"/>
            <a:ext cx="4775700" cy="7876200"/>
          </a:xfrm>
          <a:prstGeom prst="rect">
            <a:avLst/>
          </a:prstGeom>
        </p:spPr>
        <p:txBody>
          <a:bodyPr spcFirstLastPara="1" wrap="square" lIns="76175" tIns="76175" rIns="76175" bIns="7617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ldNum" idx="12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spcFirstLastPara="1" wrap="square" lIns="76175" tIns="76175" rIns="76175" bIns="7617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/>
          <p:nvPr/>
        </p:nvSpPr>
        <p:spPr>
          <a:xfrm>
            <a:off x="3429000" y="-241"/>
            <a:ext cx="3429000" cy="9903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76175" tIns="76175" rIns="76175" bIns="761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199125" y="2374272"/>
            <a:ext cx="3033900" cy="2853900"/>
          </a:xfrm>
          <a:prstGeom prst="rect">
            <a:avLst/>
          </a:prstGeom>
        </p:spPr>
        <p:txBody>
          <a:bodyPr spcFirstLastPara="1" wrap="square" lIns="76175" tIns="76175" rIns="76175" bIns="7617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subTitle" idx="1"/>
          </p:nvPr>
        </p:nvSpPr>
        <p:spPr>
          <a:xfrm>
            <a:off x="199125" y="5396853"/>
            <a:ext cx="3033900" cy="2378100"/>
          </a:xfrm>
          <a:prstGeom prst="rect">
            <a:avLst/>
          </a:prstGeom>
        </p:spPr>
        <p:txBody>
          <a:bodyPr spcFirstLastPara="1" wrap="square" lIns="76175" tIns="76175" rIns="76175" bIns="7617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3704625" y="1394085"/>
            <a:ext cx="2877900" cy="7114200"/>
          </a:xfrm>
          <a:prstGeom prst="rect">
            <a:avLst/>
          </a:prstGeom>
        </p:spPr>
        <p:txBody>
          <a:bodyPr spcFirstLastPara="1" wrap="square" lIns="76175" tIns="76175" rIns="76175" bIns="76175" anchor="ctr" anchorCtr="0">
            <a:noAutofit/>
          </a:bodyPr>
          <a:lstStyle>
            <a:lvl1pPr marL="457200" lvl="0" indent="-323850" rtl="0">
              <a:spcBef>
                <a:spcPts val="0"/>
              </a:spcBef>
              <a:spcAft>
                <a:spcPts val="0"/>
              </a:spcAft>
              <a:buSzPts val="1500"/>
              <a:buChar char="●"/>
              <a:defRPr/>
            </a:lvl1pPr>
            <a:lvl2pPr marL="914400" lvl="1" indent="-304800" rtl="0">
              <a:spcBef>
                <a:spcPts val="13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 rtl="0">
              <a:spcBef>
                <a:spcPts val="13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 rtl="0">
              <a:spcBef>
                <a:spcPts val="13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 rtl="0">
              <a:spcBef>
                <a:spcPts val="13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 rtl="0">
              <a:spcBef>
                <a:spcPts val="13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 rtl="0">
              <a:spcBef>
                <a:spcPts val="13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 rtl="0">
              <a:spcBef>
                <a:spcPts val="13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 rtl="0">
              <a:spcBef>
                <a:spcPts val="1300"/>
              </a:spcBef>
              <a:spcAft>
                <a:spcPts val="13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sldNum" idx="12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spcFirstLastPara="1" wrap="square" lIns="76175" tIns="76175" rIns="76175" bIns="7617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 txBox="1">
            <a:spLocks noGrp="1"/>
          </p:cNvSpPr>
          <p:nvPr>
            <p:ph type="body" idx="1"/>
          </p:nvPr>
        </p:nvSpPr>
        <p:spPr>
          <a:xfrm>
            <a:off x="233775" y="8145265"/>
            <a:ext cx="4499100" cy="1165200"/>
          </a:xfrm>
          <a:prstGeom prst="rect">
            <a:avLst/>
          </a:prstGeom>
        </p:spPr>
        <p:txBody>
          <a:bodyPr spcFirstLastPara="1" wrap="square" lIns="76175" tIns="76175" rIns="76175" bIns="76175" anchor="ctr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</a:lstStyle>
          <a:p>
            <a:endParaRPr/>
          </a:p>
        </p:txBody>
      </p:sp>
      <p:sp>
        <p:nvSpPr>
          <p:cNvPr id="62" name="Google Shape;62;p15"/>
          <p:cNvSpPr txBox="1">
            <a:spLocks noGrp="1"/>
          </p:cNvSpPr>
          <p:nvPr>
            <p:ph type="sldNum" idx="12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spcFirstLastPara="1" wrap="square" lIns="76175" tIns="76175" rIns="76175" bIns="7617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6"/>
          <p:cNvSpPr txBox="1">
            <a:spLocks noGrp="1"/>
          </p:cNvSpPr>
          <p:nvPr>
            <p:ph type="title" hasCustomPrompt="1"/>
          </p:nvPr>
        </p:nvSpPr>
        <p:spPr>
          <a:xfrm>
            <a:off x="233775" y="2129659"/>
            <a:ext cx="6390600" cy="3780300"/>
          </a:xfrm>
          <a:prstGeom prst="rect">
            <a:avLst/>
          </a:prstGeom>
        </p:spPr>
        <p:txBody>
          <a:bodyPr spcFirstLastPara="1" wrap="square" lIns="76175" tIns="76175" rIns="76175" bIns="7617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9pPr>
          </a:lstStyle>
          <a:p>
            <a:r>
              <a:t>xx%</a:t>
            </a:r>
          </a:p>
        </p:txBody>
      </p:sp>
      <p:sp>
        <p:nvSpPr>
          <p:cNvPr id="65" name="Google Shape;65;p16"/>
          <p:cNvSpPr txBox="1">
            <a:spLocks noGrp="1"/>
          </p:cNvSpPr>
          <p:nvPr>
            <p:ph type="body" idx="1"/>
          </p:nvPr>
        </p:nvSpPr>
        <p:spPr>
          <a:xfrm>
            <a:off x="233775" y="6069083"/>
            <a:ext cx="6390600" cy="2504400"/>
          </a:xfrm>
          <a:prstGeom prst="rect">
            <a:avLst/>
          </a:prstGeom>
        </p:spPr>
        <p:txBody>
          <a:bodyPr spcFirstLastPara="1" wrap="square" lIns="76175" tIns="76175" rIns="76175" bIns="76175" anchor="t" anchorCtr="0">
            <a:noAutofit/>
          </a:bodyPr>
          <a:lstStyle>
            <a:lvl1pPr marL="457200" lvl="0" indent="-323850" algn="ctr" rtl="0">
              <a:spcBef>
                <a:spcPts val="0"/>
              </a:spcBef>
              <a:spcAft>
                <a:spcPts val="0"/>
              </a:spcAft>
              <a:buSzPts val="1500"/>
              <a:buChar char="●"/>
              <a:defRPr/>
            </a:lvl1pPr>
            <a:lvl2pPr marL="914400" lvl="1" indent="-304800" algn="ctr" rtl="0">
              <a:spcBef>
                <a:spcPts val="13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 algn="ctr" rtl="0">
              <a:spcBef>
                <a:spcPts val="13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 algn="ctr" rtl="0">
              <a:spcBef>
                <a:spcPts val="13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 algn="ctr" rtl="0">
              <a:spcBef>
                <a:spcPts val="13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 algn="ctr" rtl="0">
              <a:spcBef>
                <a:spcPts val="13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 algn="ctr" rtl="0">
              <a:spcBef>
                <a:spcPts val="13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 algn="ctr" rtl="0">
              <a:spcBef>
                <a:spcPts val="13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 algn="ctr" rtl="0">
              <a:spcBef>
                <a:spcPts val="1300"/>
              </a:spcBef>
              <a:spcAft>
                <a:spcPts val="13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66" name="Google Shape;66;p16"/>
          <p:cNvSpPr txBox="1">
            <a:spLocks noGrp="1"/>
          </p:cNvSpPr>
          <p:nvPr>
            <p:ph type="sldNum" idx="12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spcFirstLastPara="1" wrap="square" lIns="76175" tIns="76175" rIns="76175" bIns="7617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7"/>
          <p:cNvSpPr txBox="1">
            <a:spLocks noGrp="1"/>
          </p:cNvSpPr>
          <p:nvPr>
            <p:ph type="sldNum" idx="12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spcFirstLastPara="1" wrap="square" lIns="76175" tIns="76175" rIns="76175" bIns="7617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233775" y="4141102"/>
            <a:ext cx="6390300" cy="1620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body" idx="1"/>
          </p:nvPr>
        </p:nvSpPr>
        <p:spPr>
          <a:xfrm>
            <a:off x="233775" y="8145265"/>
            <a:ext cx="4499100" cy="116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sldNum" idx="12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yout 2" type="blank">
  <p:cSld name="BLANK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5"/>
          <p:cNvSpPr txBox="1">
            <a:spLocks noGrp="1"/>
          </p:cNvSpPr>
          <p:nvPr>
            <p:ph type="sldNum" idx="12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1" name="Google Shape;21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6858000" cy="990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5"/>
          <p:cNvSpPr/>
          <p:nvPr/>
        </p:nvSpPr>
        <p:spPr>
          <a:xfrm>
            <a:off x="685700" y="0"/>
            <a:ext cx="6172200" cy="7671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23;p5"/>
          <p:cNvSpPr/>
          <p:nvPr/>
        </p:nvSpPr>
        <p:spPr>
          <a:xfrm rot="10800000">
            <a:off x="1477000" y="0"/>
            <a:ext cx="5393100" cy="777900"/>
          </a:xfrm>
          <a:prstGeom prst="rtTriangle">
            <a:avLst/>
          </a:prstGeom>
          <a:solidFill>
            <a:srgbClr val="FB6B6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ctrTitle"/>
          </p:nvPr>
        </p:nvSpPr>
        <p:spPr>
          <a:xfrm>
            <a:off x="233781" y="1433555"/>
            <a:ext cx="6390600" cy="3951900"/>
          </a:xfrm>
          <a:prstGeom prst="rect">
            <a:avLst/>
          </a:prstGeom>
        </p:spPr>
        <p:txBody>
          <a:bodyPr spcFirstLastPara="1" wrap="square" lIns="76175" tIns="76175" rIns="76175" bIns="7617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subTitle" idx="1"/>
          </p:nvPr>
        </p:nvSpPr>
        <p:spPr>
          <a:xfrm>
            <a:off x="233775" y="5456634"/>
            <a:ext cx="6390600" cy="1526100"/>
          </a:xfrm>
          <a:prstGeom prst="rect">
            <a:avLst/>
          </a:prstGeom>
        </p:spPr>
        <p:txBody>
          <a:bodyPr spcFirstLastPara="1" wrap="square" lIns="76175" tIns="76175" rIns="76175" bIns="7617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spcFirstLastPara="1" wrap="square" lIns="76175" tIns="76175" rIns="76175" bIns="7617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233775" y="4141102"/>
            <a:ext cx="6390600" cy="1620900"/>
          </a:xfrm>
          <a:prstGeom prst="rect">
            <a:avLst/>
          </a:prstGeom>
        </p:spPr>
        <p:txBody>
          <a:bodyPr spcFirstLastPara="1" wrap="square" lIns="76175" tIns="76175" rIns="76175" bIns="7617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spcFirstLastPara="1" wrap="square" lIns="76175" tIns="76175" rIns="76175" bIns="7617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 txBox="1">
            <a:spLocks noGrp="1"/>
          </p:cNvSpPr>
          <p:nvPr>
            <p:ph type="title"/>
          </p:nvPr>
        </p:nvSpPr>
        <p:spPr>
          <a:xfrm>
            <a:off x="233775" y="856821"/>
            <a:ext cx="6390600" cy="1102800"/>
          </a:xfrm>
          <a:prstGeom prst="rect">
            <a:avLst/>
          </a:prstGeom>
        </p:spPr>
        <p:txBody>
          <a:bodyPr spcFirstLastPara="1" wrap="square" lIns="76175" tIns="76175" rIns="76175" bIns="7617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body" idx="1"/>
          </p:nvPr>
        </p:nvSpPr>
        <p:spPr>
          <a:xfrm>
            <a:off x="233775" y="2218898"/>
            <a:ext cx="6390600" cy="6577800"/>
          </a:xfrm>
          <a:prstGeom prst="rect">
            <a:avLst/>
          </a:prstGeom>
        </p:spPr>
        <p:txBody>
          <a:bodyPr spcFirstLastPara="1" wrap="square" lIns="76175" tIns="76175" rIns="76175" bIns="76175" anchor="t" anchorCtr="0">
            <a:noAutofit/>
          </a:bodyPr>
          <a:lstStyle>
            <a:lvl1pPr marL="457200" lvl="0" indent="-323850" rtl="0">
              <a:spcBef>
                <a:spcPts val="0"/>
              </a:spcBef>
              <a:spcAft>
                <a:spcPts val="0"/>
              </a:spcAft>
              <a:buSzPts val="1500"/>
              <a:buChar char="●"/>
              <a:defRPr/>
            </a:lvl1pPr>
            <a:lvl2pPr marL="914400" lvl="1" indent="-304800" rtl="0">
              <a:spcBef>
                <a:spcPts val="13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 rtl="0">
              <a:spcBef>
                <a:spcPts val="13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 rtl="0">
              <a:spcBef>
                <a:spcPts val="13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 rtl="0">
              <a:spcBef>
                <a:spcPts val="13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 rtl="0">
              <a:spcBef>
                <a:spcPts val="13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 rtl="0">
              <a:spcBef>
                <a:spcPts val="13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 rtl="0">
              <a:spcBef>
                <a:spcPts val="13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 rtl="0">
              <a:spcBef>
                <a:spcPts val="1300"/>
              </a:spcBef>
              <a:spcAft>
                <a:spcPts val="13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ldNum" idx="12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spcFirstLastPara="1" wrap="square" lIns="76175" tIns="76175" rIns="76175" bIns="7617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0"/>
          <p:cNvSpPr txBox="1">
            <a:spLocks noGrp="1"/>
          </p:cNvSpPr>
          <p:nvPr>
            <p:ph type="title"/>
          </p:nvPr>
        </p:nvSpPr>
        <p:spPr>
          <a:xfrm>
            <a:off x="233775" y="856821"/>
            <a:ext cx="6390600" cy="1102800"/>
          </a:xfrm>
          <a:prstGeom prst="rect">
            <a:avLst/>
          </a:prstGeom>
        </p:spPr>
        <p:txBody>
          <a:bodyPr spcFirstLastPara="1" wrap="square" lIns="76175" tIns="76175" rIns="76175" bIns="7617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10"/>
          <p:cNvSpPr txBox="1">
            <a:spLocks noGrp="1"/>
          </p:cNvSpPr>
          <p:nvPr>
            <p:ph type="body" idx="1"/>
          </p:nvPr>
        </p:nvSpPr>
        <p:spPr>
          <a:xfrm>
            <a:off x="233775" y="2218898"/>
            <a:ext cx="3000000" cy="6577800"/>
          </a:xfrm>
          <a:prstGeom prst="rect">
            <a:avLst/>
          </a:prstGeom>
        </p:spPr>
        <p:txBody>
          <a:bodyPr spcFirstLastPara="1" wrap="square" lIns="76175" tIns="76175" rIns="76175" bIns="7617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292100" rtl="0">
              <a:spcBef>
                <a:spcPts val="1300"/>
              </a:spcBef>
              <a:spcAft>
                <a:spcPts val="0"/>
              </a:spcAft>
              <a:buSzPts val="1000"/>
              <a:buChar char="○"/>
              <a:defRPr sz="1000"/>
            </a:lvl2pPr>
            <a:lvl3pPr marL="1371600" lvl="2" indent="-292100" rtl="0">
              <a:spcBef>
                <a:spcPts val="1300"/>
              </a:spcBef>
              <a:spcAft>
                <a:spcPts val="0"/>
              </a:spcAft>
              <a:buSzPts val="1000"/>
              <a:buChar char="■"/>
              <a:defRPr sz="1000"/>
            </a:lvl3pPr>
            <a:lvl4pPr marL="1828800" lvl="3" indent="-292100" rtl="0">
              <a:spcBef>
                <a:spcPts val="1300"/>
              </a:spcBef>
              <a:spcAft>
                <a:spcPts val="0"/>
              </a:spcAft>
              <a:buSzPts val="1000"/>
              <a:buChar char="●"/>
              <a:defRPr sz="1000"/>
            </a:lvl4pPr>
            <a:lvl5pPr marL="2286000" lvl="4" indent="-292100" rtl="0">
              <a:spcBef>
                <a:spcPts val="1300"/>
              </a:spcBef>
              <a:spcAft>
                <a:spcPts val="0"/>
              </a:spcAft>
              <a:buSzPts val="1000"/>
              <a:buChar char="○"/>
              <a:defRPr sz="1000"/>
            </a:lvl5pPr>
            <a:lvl6pPr marL="2743200" lvl="5" indent="-292100" rtl="0">
              <a:spcBef>
                <a:spcPts val="1300"/>
              </a:spcBef>
              <a:spcAft>
                <a:spcPts val="0"/>
              </a:spcAft>
              <a:buSzPts val="1000"/>
              <a:buChar char="■"/>
              <a:defRPr sz="1000"/>
            </a:lvl6pPr>
            <a:lvl7pPr marL="3200400" lvl="6" indent="-292100" rtl="0">
              <a:spcBef>
                <a:spcPts val="1300"/>
              </a:spcBef>
              <a:spcAft>
                <a:spcPts val="0"/>
              </a:spcAft>
              <a:buSzPts val="1000"/>
              <a:buChar char="●"/>
              <a:defRPr sz="1000"/>
            </a:lvl7pPr>
            <a:lvl8pPr marL="3657600" lvl="7" indent="-292100" rtl="0">
              <a:spcBef>
                <a:spcPts val="1300"/>
              </a:spcBef>
              <a:spcAft>
                <a:spcPts val="0"/>
              </a:spcAft>
              <a:buSzPts val="1000"/>
              <a:buChar char="○"/>
              <a:defRPr sz="1000"/>
            </a:lvl8pPr>
            <a:lvl9pPr marL="4114800" lvl="8" indent="-292100" rtl="0">
              <a:spcBef>
                <a:spcPts val="1300"/>
              </a:spcBef>
              <a:spcAft>
                <a:spcPts val="1300"/>
              </a:spcAft>
              <a:buSzPts val="1000"/>
              <a:buChar char="■"/>
              <a:defRPr sz="1000"/>
            </a:lvl9pPr>
          </a:lstStyle>
          <a:p>
            <a:endParaRPr/>
          </a:p>
        </p:txBody>
      </p:sp>
      <p:sp>
        <p:nvSpPr>
          <p:cNvPr id="42" name="Google Shape;42;p10"/>
          <p:cNvSpPr txBox="1">
            <a:spLocks noGrp="1"/>
          </p:cNvSpPr>
          <p:nvPr>
            <p:ph type="body" idx="2"/>
          </p:nvPr>
        </p:nvSpPr>
        <p:spPr>
          <a:xfrm>
            <a:off x="3624300" y="2218898"/>
            <a:ext cx="3000000" cy="6577800"/>
          </a:xfrm>
          <a:prstGeom prst="rect">
            <a:avLst/>
          </a:prstGeom>
        </p:spPr>
        <p:txBody>
          <a:bodyPr spcFirstLastPara="1" wrap="square" lIns="76175" tIns="76175" rIns="76175" bIns="7617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292100" rtl="0">
              <a:spcBef>
                <a:spcPts val="1300"/>
              </a:spcBef>
              <a:spcAft>
                <a:spcPts val="0"/>
              </a:spcAft>
              <a:buSzPts val="1000"/>
              <a:buChar char="○"/>
              <a:defRPr sz="1000"/>
            </a:lvl2pPr>
            <a:lvl3pPr marL="1371600" lvl="2" indent="-292100" rtl="0">
              <a:spcBef>
                <a:spcPts val="1300"/>
              </a:spcBef>
              <a:spcAft>
                <a:spcPts val="0"/>
              </a:spcAft>
              <a:buSzPts val="1000"/>
              <a:buChar char="■"/>
              <a:defRPr sz="1000"/>
            </a:lvl3pPr>
            <a:lvl4pPr marL="1828800" lvl="3" indent="-292100" rtl="0">
              <a:spcBef>
                <a:spcPts val="1300"/>
              </a:spcBef>
              <a:spcAft>
                <a:spcPts val="0"/>
              </a:spcAft>
              <a:buSzPts val="1000"/>
              <a:buChar char="●"/>
              <a:defRPr sz="1000"/>
            </a:lvl4pPr>
            <a:lvl5pPr marL="2286000" lvl="4" indent="-292100" rtl="0">
              <a:spcBef>
                <a:spcPts val="1300"/>
              </a:spcBef>
              <a:spcAft>
                <a:spcPts val="0"/>
              </a:spcAft>
              <a:buSzPts val="1000"/>
              <a:buChar char="○"/>
              <a:defRPr sz="1000"/>
            </a:lvl5pPr>
            <a:lvl6pPr marL="2743200" lvl="5" indent="-292100" rtl="0">
              <a:spcBef>
                <a:spcPts val="1300"/>
              </a:spcBef>
              <a:spcAft>
                <a:spcPts val="0"/>
              </a:spcAft>
              <a:buSzPts val="1000"/>
              <a:buChar char="■"/>
              <a:defRPr sz="1000"/>
            </a:lvl6pPr>
            <a:lvl7pPr marL="3200400" lvl="6" indent="-292100" rtl="0">
              <a:spcBef>
                <a:spcPts val="1300"/>
              </a:spcBef>
              <a:spcAft>
                <a:spcPts val="0"/>
              </a:spcAft>
              <a:buSzPts val="1000"/>
              <a:buChar char="●"/>
              <a:defRPr sz="1000"/>
            </a:lvl7pPr>
            <a:lvl8pPr marL="3657600" lvl="7" indent="-292100" rtl="0">
              <a:spcBef>
                <a:spcPts val="1300"/>
              </a:spcBef>
              <a:spcAft>
                <a:spcPts val="0"/>
              </a:spcAft>
              <a:buSzPts val="1000"/>
              <a:buChar char="○"/>
              <a:defRPr sz="1000"/>
            </a:lvl8pPr>
            <a:lvl9pPr marL="4114800" lvl="8" indent="-292100" rtl="0">
              <a:spcBef>
                <a:spcPts val="1300"/>
              </a:spcBef>
              <a:spcAft>
                <a:spcPts val="1300"/>
              </a:spcAft>
              <a:buSzPts val="1000"/>
              <a:buChar char="■"/>
              <a:defRPr sz="1000"/>
            </a:lvl9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spcFirstLastPara="1" wrap="square" lIns="76175" tIns="76175" rIns="76175" bIns="7617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/>
          </p:nvPr>
        </p:nvSpPr>
        <p:spPr>
          <a:xfrm>
            <a:off x="233775" y="856821"/>
            <a:ext cx="6390600" cy="1102800"/>
          </a:xfrm>
          <a:prstGeom prst="rect">
            <a:avLst/>
          </a:prstGeom>
        </p:spPr>
        <p:txBody>
          <a:bodyPr spcFirstLastPara="1" wrap="square" lIns="76175" tIns="76175" rIns="76175" bIns="7617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11"/>
          <p:cNvSpPr txBox="1">
            <a:spLocks noGrp="1"/>
          </p:cNvSpPr>
          <p:nvPr>
            <p:ph type="sldNum" idx="12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spcFirstLastPara="1" wrap="square" lIns="76175" tIns="76175" rIns="76175" bIns="7617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3775" y="856821"/>
            <a:ext cx="6390300" cy="110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233775" y="2218898"/>
            <a:ext cx="6390300" cy="6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6"/>
          <p:cNvSpPr txBox="1">
            <a:spLocks noGrp="1"/>
          </p:cNvSpPr>
          <p:nvPr>
            <p:ph type="title"/>
          </p:nvPr>
        </p:nvSpPr>
        <p:spPr>
          <a:xfrm>
            <a:off x="233775" y="856821"/>
            <a:ext cx="6390600" cy="110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6175" tIns="76175" rIns="76175" bIns="7617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None/>
              <a:defRPr sz="23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None/>
              <a:defRPr sz="23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None/>
              <a:defRPr sz="23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None/>
              <a:defRPr sz="23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None/>
              <a:defRPr sz="23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None/>
              <a:defRPr sz="23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None/>
              <a:defRPr sz="23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None/>
              <a:defRPr sz="23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None/>
              <a:defRPr sz="23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6"/>
          <p:cNvSpPr txBox="1">
            <a:spLocks noGrp="1"/>
          </p:cNvSpPr>
          <p:nvPr>
            <p:ph type="body" idx="1"/>
          </p:nvPr>
        </p:nvSpPr>
        <p:spPr>
          <a:xfrm>
            <a:off x="233775" y="2218898"/>
            <a:ext cx="6390600" cy="6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6175" tIns="76175" rIns="76175" bIns="76175" anchor="t" anchorCtr="0">
            <a:noAutofit/>
          </a:bodyPr>
          <a:lstStyle>
            <a:lvl1pPr marL="457200" lvl="0" indent="-3238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500"/>
              <a:buChar char="●"/>
              <a:defRPr sz="1500">
                <a:solidFill>
                  <a:schemeClr val="dk2"/>
                </a:solidFill>
              </a:defRPr>
            </a:lvl1pPr>
            <a:lvl2pPr marL="914400" lvl="1" indent="-304800" rtl="0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2"/>
              </a:buClr>
              <a:buSzPts val="1200"/>
              <a:buChar char="○"/>
              <a:defRPr sz="1200">
                <a:solidFill>
                  <a:schemeClr val="dk2"/>
                </a:solidFill>
              </a:defRPr>
            </a:lvl2pPr>
            <a:lvl3pPr marL="1371600" lvl="2" indent="-304800" rtl="0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2"/>
              </a:buClr>
              <a:buSzPts val="1200"/>
              <a:buChar char="■"/>
              <a:defRPr sz="1200">
                <a:solidFill>
                  <a:schemeClr val="dk2"/>
                </a:solidFill>
              </a:defRPr>
            </a:lvl3pPr>
            <a:lvl4pPr marL="1828800" lvl="3" indent="-304800" rtl="0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2"/>
              </a:buClr>
              <a:buSzPts val="1200"/>
              <a:buChar char="●"/>
              <a:defRPr sz="1200">
                <a:solidFill>
                  <a:schemeClr val="dk2"/>
                </a:solidFill>
              </a:defRPr>
            </a:lvl4pPr>
            <a:lvl5pPr marL="2286000" lvl="4" indent="-304800" rtl="0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2"/>
              </a:buClr>
              <a:buSzPts val="1200"/>
              <a:buChar char="○"/>
              <a:defRPr sz="1200">
                <a:solidFill>
                  <a:schemeClr val="dk2"/>
                </a:solidFill>
              </a:defRPr>
            </a:lvl5pPr>
            <a:lvl6pPr marL="2743200" lvl="5" indent="-304800" rtl="0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2"/>
              </a:buClr>
              <a:buSzPts val="1200"/>
              <a:buChar char="■"/>
              <a:defRPr sz="1200">
                <a:solidFill>
                  <a:schemeClr val="dk2"/>
                </a:solidFill>
              </a:defRPr>
            </a:lvl6pPr>
            <a:lvl7pPr marL="3200400" lvl="6" indent="-304800" rtl="0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2"/>
              </a:buClr>
              <a:buSzPts val="1200"/>
              <a:buChar char="●"/>
              <a:defRPr sz="1200">
                <a:solidFill>
                  <a:schemeClr val="dk2"/>
                </a:solidFill>
              </a:defRPr>
            </a:lvl7pPr>
            <a:lvl8pPr marL="3657600" lvl="7" indent="-304800" rtl="0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2"/>
              </a:buClr>
              <a:buSzPts val="1200"/>
              <a:buChar char="○"/>
              <a:defRPr sz="1200">
                <a:solidFill>
                  <a:schemeClr val="dk2"/>
                </a:solidFill>
              </a:defRPr>
            </a:lvl8pPr>
            <a:lvl9pPr marL="4114800" lvl="8" indent="-304800" rtl="0">
              <a:lnSpc>
                <a:spcPct val="115000"/>
              </a:lnSpc>
              <a:spcBef>
                <a:spcPts val="1300"/>
              </a:spcBef>
              <a:spcAft>
                <a:spcPts val="1300"/>
              </a:spcAft>
              <a:buClr>
                <a:schemeClr val="dk2"/>
              </a:buClr>
              <a:buSzPts val="1200"/>
              <a:buChar char="■"/>
              <a:defRPr sz="1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6175" tIns="76175" rIns="76175" bIns="76175" anchor="ctr" anchorCtr="0">
            <a:noAutofit/>
          </a:bodyPr>
          <a:lstStyle>
            <a:lvl1pPr lvl="0" algn="r" rtl="0">
              <a:buNone/>
              <a:defRPr sz="800">
                <a:solidFill>
                  <a:schemeClr val="dk2"/>
                </a:solidFill>
              </a:defRPr>
            </a:lvl1pPr>
            <a:lvl2pPr lvl="1" algn="r" rtl="0">
              <a:buNone/>
              <a:defRPr sz="800">
                <a:solidFill>
                  <a:schemeClr val="dk2"/>
                </a:solidFill>
              </a:defRPr>
            </a:lvl2pPr>
            <a:lvl3pPr lvl="2" algn="r" rtl="0">
              <a:buNone/>
              <a:defRPr sz="800">
                <a:solidFill>
                  <a:schemeClr val="dk2"/>
                </a:solidFill>
              </a:defRPr>
            </a:lvl3pPr>
            <a:lvl4pPr lvl="3" algn="r" rtl="0">
              <a:buNone/>
              <a:defRPr sz="800">
                <a:solidFill>
                  <a:schemeClr val="dk2"/>
                </a:solidFill>
              </a:defRPr>
            </a:lvl4pPr>
            <a:lvl5pPr lvl="4" algn="r" rtl="0">
              <a:buNone/>
              <a:defRPr sz="800">
                <a:solidFill>
                  <a:schemeClr val="dk2"/>
                </a:solidFill>
              </a:defRPr>
            </a:lvl5pPr>
            <a:lvl6pPr lvl="5" algn="r" rtl="0">
              <a:buNone/>
              <a:defRPr sz="800">
                <a:solidFill>
                  <a:schemeClr val="dk2"/>
                </a:solidFill>
              </a:defRPr>
            </a:lvl6pPr>
            <a:lvl7pPr lvl="6" algn="r" rtl="0">
              <a:buNone/>
              <a:defRPr sz="800">
                <a:solidFill>
                  <a:schemeClr val="dk2"/>
                </a:solidFill>
              </a:defRPr>
            </a:lvl7pPr>
            <a:lvl8pPr lvl="7" algn="r" rtl="0">
              <a:buNone/>
              <a:defRPr sz="800">
                <a:solidFill>
                  <a:schemeClr val="dk2"/>
                </a:solidFill>
              </a:defRPr>
            </a:lvl8pPr>
            <a:lvl9pPr lvl="8" algn="r" rtl="0">
              <a:buNone/>
              <a:defRPr sz="8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6" Type="http://schemas.openxmlformats.org/officeDocument/2006/relationships/hyperlink" Target="https://drive.google.com/open?id=1zddQYz4ZTDM7PwouzOeLAVXe6tzQGGwFMJCEcwuf_ts" TargetMode="Externa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8"/>
          <p:cNvSpPr txBox="1"/>
          <p:nvPr/>
        </p:nvSpPr>
        <p:spPr>
          <a:xfrm>
            <a:off x="306325" y="6352788"/>
            <a:ext cx="6498000" cy="23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000" b="1">
                <a:latin typeface="Cambria"/>
                <a:ea typeface="Cambria"/>
                <a:cs typeface="Cambria"/>
                <a:sym typeface="Cambria"/>
              </a:rPr>
              <a:t>  Learning Objectives:</a:t>
            </a:r>
            <a:br>
              <a:rPr lang="en" sz="1000" b="1">
                <a:latin typeface="Cambria"/>
                <a:ea typeface="Cambria"/>
                <a:cs typeface="Cambria"/>
                <a:sym typeface="Cambria"/>
              </a:rPr>
            </a:br>
            <a:r>
              <a:rPr lang="en" sz="1000" b="1">
                <a:latin typeface="Cambria"/>
                <a:ea typeface="Cambria"/>
                <a:cs typeface="Cambria"/>
                <a:sym typeface="Cambria"/>
              </a:rPr>
              <a:t>1- Describe different classes of drugs used in hypothyroidism and their mechanism of action.</a:t>
            </a:r>
            <a:br>
              <a:rPr lang="en" sz="1000" b="1">
                <a:latin typeface="Cambria"/>
                <a:ea typeface="Cambria"/>
                <a:cs typeface="Cambria"/>
                <a:sym typeface="Cambria"/>
              </a:rPr>
            </a:br>
            <a:r>
              <a:rPr lang="en" sz="1000" b="1">
                <a:latin typeface="Cambria"/>
                <a:ea typeface="Cambria"/>
                <a:cs typeface="Cambria"/>
                <a:sym typeface="Cambria"/>
              </a:rPr>
              <a:t>2-Understand their pharmacological effects clinical uses and adverse effects</a:t>
            </a:r>
            <a:br>
              <a:rPr lang="en" sz="1000" b="1">
                <a:latin typeface="Cambria"/>
                <a:ea typeface="Cambria"/>
                <a:cs typeface="Cambria"/>
                <a:sym typeface="Cambria"/>
              </a:rPr>
            </a:br>
            <a:r>
              <a:rPr lang="en" sz="1000" b="1">
                <a:latin typeface="Cambria"/>
                <a:ea typeface="Cambria"/>
                <a:cs typeface="Cambria"/>
                <a:sym typeface="Cambria"/>
              </a:rPr>
              <a:t>3- Recognize treatment of special cases of hypothyroidism such as myxedema coma</a:t>
            </a:r>
            <a:endParaRPr sz="1000" b="1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74" name="Google Shape;74;p18"/>
          <p:cNvSpPr/>
          <p:nvPr/>
        </p:nvSpPr>
        <p:spPr>
          <a:xfrm>
            <a:off x="4095163" y="7407698"/>
            <a:ext cx="1227000" cy="2495100"/>
          </a:xfrm>
          <a:prstGeom prst="roundRect">
            <a:avLst>
              <a:gd name="adj" fmla="val 16667"/>
            </a:avLst>
          </a:prstGeom>
          <a:solidFill>
            <a:srgbClr val="F4CCCC"/>
          </a:solidFill>
          <a:ln>
            <a:noFill/>
          </a:ln>
        </p:spPr>
        <p:txBody>
          <a:bodyPr spcFirstLastPara="1" wrap="square" lIns="76175" tIns="76175" rIns="76175" bIns="761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75;p18"/>
          <p:cNvSpPr/>
          <p:nvPr/>
        </p:nvSpPr>
        <p:spPr>
          <a:xfrm>
            <a:off x="1512541" y="7407698"/>
            <a:ext cx="1227000" cy="2495100"/>
          </a:xfrm>
          <a:prstGeom prst="roundRect">
            <a:avLst>
              <a:gd name="adj" fmla="val 16667"/>
            </a:avLst>
          </a:prstGeom>
          <a:solidFill>
            <a:srgbClr val="FCE5CD"/>
          </a:solidFill>
          <a:ln>
            <a:noFill/>
          </a:ln>
        </p:spPr>
        <p:txBody>
          <a:bodyPr spcFirstLastPara="1" wrap="square" lIns="76175" tIns="76175" rIns="76175" bIns="761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6" name="Google Shape;76;p18"/>
          <p:cNvGrpSpPr/>
          <p:nvPr/>
        </p:nvGrpSpPr>
        <p:grpSpPr>
          <a:xfrm>
            <a:off x="1084301" y="55093"/>
            <a:ext cx="4326705" cy="5457394"/>
            <a:chOff x="1518672" y="954962"/>
            <a:chExt cx="5192254" cy="6550707"/>
          </a:xfrm>
        </p:grpSpPr>
        <p:sp>
          <p:nvSpPr>
            <p:cNvPr id="77" name="Google Shape;77;p18"/>
            <p:cNvSpPr/>
            <p:nvPr/>
          </p:nvSpPr>
          <p:spPr>
            <a:xfrm>
              <a:off x="1802082" y="954962"/>
              <a:ext cx="1781100" cy="5372100"/>
            </a:xfrm>
            <a:prstGeom prst="roundRect">
              <a:avLst>
                <a:gd name="adj" fmla="val 16667"/>
              </a:avLst>
            </a:prstGeom>
            <a:solidFill>
              <a:srgbClr val="FCE5CD"/>
            </a:solidFill>
            <a:ln>
              <a:noFill/>
            </a:ln>
          </p:spPr>
          <p:txBody>
            <a:bodyPr spcFirstLastPara="1" wrap="square" lIns="76175" tIns="76175" rIns="76175" bIns="761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18"/>
            <p:cNvSpPr/>
            <p:nvPr/>
          </p:nvSpPr>
          <p:spPr>
            <a:xfrm>
              <a:off x="4929826" y="954962"/>
              <a:ext cx="1781100" cy="5372100"/>
            </a:xfrm>
            <a:prstGeom prst="roundRect">
              <a:avLst>
                <a:gd name="adj" fmla="val 16667"/>
              </a:avLst>
            </a:prstGeom>
            <a:solidFill>
              <a:srgbClr val="F4CCCC"/>
            </a:solidFill>
            <a:ln>
              <a:noFill/>
            </a:ln>
          </p:spPr>
          <p:txBody>
            <a:bodyPr spcFirstLastPara="1" wrap="square" lIns="76175" tIns="76175" rIns="76175" bIns="761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79" name="Google Shape;79;p18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518672" y="2628869"/>
              <a:ext cx="4876800" cy="48768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80" name="Google Shape;80;p18"/>
          <p:cNvSpPr txBox="1"/>
          <p:nvPr/>
        </p:nvSpPr>
        <p:spPr>
          <a:xfrm>
            <a:off x="812118" y="5512317"/>
            <a:ext cx="5486400" cy="63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6175" tIns="76175" rIns="76175" bIns="761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6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Hypothyroidism</a:t>
            </a:r>
            <a:endParaRPr sz="36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cxnSp>
        <p:nvCxnSpPr>
          <p:cNvPr id="81" name="Google Shape;81;p18"/>
          <p:cNvCxnSpPr/>
          <p:nvPr/>
        </p:nvCxnSpPr>
        <p:spPr>
          <a:xfrm rot="10800000" flipH="1">
            <a:off x="2553635" y="6283379"/>
            <a:ext cx="2003400" cy="3000"/>
          </a:xfrm>
          <a:prstGeom prst="straightConnector1">
            <a:avLst/>
          </a:prstGeom>
          <a:noFill/>
          <a:ln w="19050" cap="flat" cmpd="sng">
            <a:solidFill>
              <a:schemeClr val="accent5"/>
            </a:solidFill>
            <a:prstDash val="dot"/>
            <a:round/>
            <a:headEnd type="diamond" w="med" len="med"/>
            <a:tailEnd type="diamond" w="med" len="med"/>
          </a:ln>
        </p:spPr>
      </p:cxnSp>
      <p:pic>
        <p:nvPicPr>
          <p:cNvPr id="82" name="Google Shape;82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631185" y="471300"/>
            <a:ext cx="1152065" cy="916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18"/>
          <p:cNvPicPr preferRelativeResize="0"/>
          <p:nvPr/>
        </p:nvPicPr>
        <p:blipFill rotWithShape="1">
          <a:blip r:embed="rId5">
            <a:alphaModFix/>
          </a:blip>
          <a:srcRect l="29092" t="35755" r="26247" b="26665"/>
          <a:stretch/>
        </p:blipFill>
        <p:spPr>
          <a:xfrm>
            <a:off x="0" y="475650"/>
            <a:ext cx="1305299" cy="987962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18"/>
          <p:cNvSpPr txBox="1"/>
          <p:nvPr/>
        </p:nvSpPr>
        <p:spPr>
          <a:xfrm>
            <a:off x="5544550" y="9252425"/>
            <a:ext cx="1314900" cy="50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000" b="1" i="0" u="sng" strike="noStrike" cap="none">
                <a:solidFill>
                  <a:srgbClr val="FB6B68"/>
                </a:solidFill>
                <a:latin typeface="Economica"/>
                <a:ea typeface="Economica"/>
                <a:cs typeface="Economica"/>
                <a:sym typeface="Economica"/>
                <a:hlinkClick r:id="rId6"/>
              </a:rPr>
              <a:t>Editing File </a:t>
            </a:r>
            <a:endParaRPr sz="2000" b="1" i="0" u="sng" strike="noStrike" cap="none">
              <a:solidFill>
                <a:srgbClr val="FB6B68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85" name="Google Shape;85;p18"/>
          <p:cNvSpPr/>
          <p:nvPr/>
        </p:nvSpPr>
        <p:spPr>
          <a:xfrm>
            <a:off x="132300" y="8300525"/>
            <a:ext cx="1040700" cy="1460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EA9999"/>
            </a:solidFill>
            <a:prstDash val="dash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1600">
                <a:latin typeface="Economica"/>
                <a:ea typeface="Economica"/>
                <a:cs typeface="Economica"/>
                <a:sym typeface="Economica"/>
              </a:rPr>
              <a:t>Color index:   </a:t>
            </a:r>
            <a:r>
              <a:rPr lang="en" sz="1600">
                <a:solidFill>
                  <a:srgbClr val="FF0000"/>
                </a:solidFill>
                <a:latin typeface="Economica"/>
                <a:ea typeface="Economica"/>
                <a:cs typeface="Economica"/>
                <a:sym typeface="Economica"/>
              </a:rPr>
              <a:t> </a:t>
            </a:r>
            <a:r>
              <a:rPr lang="en" sz="1600" b="0" i="0" u="none" strike="noStrike" cap="none">
                <a:solidFill>
                  <a:srgbClr val="FF0000"/>
                </a:solidFill>
                <a:latin typeface="Economica"/>
                <a:ea typeface="Economica"/>
                <a:cs typeface="Economica"/>
                <a:sym typeface="Economica"/>
              </a:rPr>
              <a:t>Important </a:t>
            </a:r>
            <a:r>
              <a:rPr lang="en" sz="1600" b="0" i="0" u="none" strike="noStrike" cap="none">
                <a:solidFill>
                  <a:srgbClr val="000000"/>
                </a:solidFill>
                <a:latin typeface="Economica"/>
                <a:ea typeface="Economica"/>
                <a:cs typeface="Economica"/>
                <a:sym typeface="Economica"/>
              </a:rPr>
              <a:t>    </a:t>
            </a:r>
            <a:r>
              <a:rPr lang="en" sz="1600" b="0" i="0" u="none" strike="noStrike" cap="none">
                <a:solidFill>
                  <a:srgbClr val="6AA84F"/>
                </a:solidFill>
                <a:latin typeface="Economica"/>
                <a:ea typeface="Economica"/>
                <a:cs typeface="Economica"/>
                <a:sym typeface="Economica"/>
              </a:rPr>
              <a:t>Note</a:t>
            </a:r>
            <a:r>
              <a:rPr lang="en" sz="1600" b="0" i="0" u="none" strike="noStrike" cap="none">
                <a:solidFill>
                  <a:srgbClr val="38761D"/>
                </a:solidFill>
                <a:latin typeface="Economica"/>
                <a:ea typeface="Economica"/>
                <a:cs typeface="Economica"/>
                <a:sym typeface="Economica"/>
              </a:rPr>
              <a:t> </a:t>
            </a:r>
            <a:r>
              <a:rPr lang="en" sz="1600" b="0" i="0" u="none" strike="noStrike" cap="none">
                <a:solidFill>
                  <a:srgbClr val="000000"/>
                </a:solidFill>
                <a:latin typeface="Economica"/>
                <a:ea typeface="Economica"/>
                <a:cs typeface="Economica"/>
                <a:sym typeface="Economica"/>
              </a:rPr>
              <a:t>       </a:t>
            </a:r>
            <a:r>
              <a:rPr lang="en" sz="1600" b="0" i="0" u="none" strike="noStrike" cap="none">
                <a:solidFill>
                  <a:srgbClr val="999999"/>
                </a:solidFill>
                <a:latin typeface="Economica"/>
                <a:ea typeface="Economica"/>
                <a:cs typeface="Economica"/>
                <a:sym typeface="Economica"/>
              </a:rPr>
              <a:t>Extra</a:t>
            </a:r>
            <a:endParaRPr sz="1600" b="0" i="0" u="none" strike="noStrike" cap="none">
              <a:solidFill>
                <a:srgbClr val="999999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pic>
        <p:nvPicPr>
          <p:cNvPr id="86" name="Google Shape;86;p1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543100" y="7956997"/>
            <a:ext cx="1314902" cy="13215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9"/>
          <p:cNvSpPr/>
          <p:nvPr/>
        </p:nvSpPr>
        <p:spPr>
          <a:xfrm rot="2700000">
            <a:off x="2050041" y="1963342"/>
            <a:ext cx="578272" cy="578272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spcFirstLastPara="1" wrap="square" lIns="76175" tIns="76175" rIns="76175" bIns="761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19"/>
          <p:cNvSpPr/>
          <p:nvPr/>
        </p:nvSpPr>
        <p:spPr>
          <a:xfrm rot="2700000">
            <a:off x="3267957" y="1963342"/>
            <a:ext cx="578272" cy="578272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spcFirstLastPara="1" wrap="square" lIns="76175" tIns="76175" rIns="76175" bIns="761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19"/>
          <p:cNvSpPr/>
          <p:nvPr/>
        </p:nvSpPr>
        <p:spPr>
          <a:xfrm rot="2700000">
            <a:off x="4485852" y="1963342"/>
            <a:ext cx="578272" cy="578272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spcFirstLastPara="1" wrap="square" lIns="76175" tIns="76175" rIns="76175" bIns="761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19"/>
          <p:cNvSpPr txBox="1"/>
          <p:nvPr/>
        </p:nvSpPr>
        <p:spPr>
          <a:xfrm>
            <a:off x="2135834" y="1915127"/>
            <a:ext cx="2842500" cy="67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>
                <a:solidFill>
                  <a:srgbClr val="E06666"/>
                </a:solidFill>
                <a:latin typeface="Caveat Brush"/>
                <a:ea typeface="Caveat Brush"/>
                <a:cs typeface="Caveat Brush"/>
                <a:sym typeface="Caveat Brush"/>
              </a:rPr>
              <a:t>Mind Map</a:t>
            </a:r>
            <a:endParaRPr sz="3300">
              <a:solidFill>
                <a:srgbClr val="E06666"/>
              </a:solidFill>
              <a:latin typeface="Caveat Brush"/>
              <a:ea typeface="Caveat Brush"/>
              <a:cs typeface="Caveat Brush"/>
              <a:sym typeface="Caveat Brush"/>
            </a:endParaRPr>
          </a:p>
        </p:txBody>
      </p:sp>
      <p:sp>
        <p:nvSpPr>
          <p:cNvPr id="95" name="Google Shape;95;p19"/>
          <p:cNvSpPr txBox="1"/>
          <p:nvPr/>
        </p:nvSpPr>
        <p:spPr>
          <a:xfrm>
            <a:off x="632682" y="2758020"/>
            <a:ext cx="5848800" cy="67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>
                <a:solidFill>
                  <a:srgbClr val="E06666"/>
                </a:solidFill>
                <a:latin typeface="Caveat Brush"/>
                <a:ea typeface="Caveat Brush"/>
                <a:cs typeface="Caveat Brush"/>
                <a:sym typeface="Caveat Brush"/>
              </a:rPr>
              <a:t>Treatment of Hypothyroidism </a:t>
            </a:r>
            <a:endParaRPr sz="3300">
              <a:solidFill>
                <a:srgbClr val="E06666"/>
              </a:solidFill>
              <a:latin typeface="Caveat Brush"/>
              <a:ea typeface="Caveat Brush"/>
              <a:cs typeface="Caveat Brush"/>
              <a:sym typeface="Caveat Brush"/>
            </a:endParaRPr>
          </a:p>
        </p:txBody>
      </p:sp>
      <p:sp>
        <p:nvSpPr>
          <p:cNvPr id="96" name="Google Shape;96;p19"/>
          <p:cNvSpPr/>
          <p:nvPr/>
        </p:nvSpPr>
        <p:spPr>
          <a:xfrm rot="5400000">
            <a:off x="5303234" y="3632747"/>
            <a:ext cx="1533900" cy="531600"/>
          </a:xfrm>
          <a:prstGeom prst="bentArrow">
            <a:avLst>
              <a:gd name="adj1" fmla="val 13861"/>
              <a:gd name="adj2" fmla="val 16817"/>
              <a:gd name="adj3" fmla="val 23902"/>
              <a:gd name="adj4" fmla="val 28495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19"/>
          <p:cNvSpPr/>
          <p:nvPr/>
        </p:nvSpPr>
        <p:spPr>
          <a:xfrm rot="-5400000" flipH="1">
            <a:off x="321009" y="3531595"/>
            <a:ext cx="1540800" cy="600600"/>
          </a:xfrm>
          <a:prstGeom prst="bentArrow">
            <a:avLst>
              <a:gd name="adj1" fmla="val 13861"/>
              <a:gd name="adj2" fmla="val 16817"/>
              <a:gd name="adj3" fmla="val 23902"/>
              <a:gd name="adj4" fmla="val 28495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19"/>
          <p:cNvSpPr/>
          <p:nvPr/>
        </p:nvSpPr>
        <p:spPr>
          <a:xfrm>
            <a:off x="3369271" y="3432720"/>
            <a:ext cx="375600" cy="1509900"/>
          </a:xfrm>
          <a:prstGeom prst="downArrow">
            <a:avLst>
              <a:gd name="adj1" fmla="val 30314"/>
              <a:gd name="adj2" fmla="val 62392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19"/>
          <p:cNvSpPr/>
          <p:nvPr/>
        </p:nvSpPr>
        <p:spPr>
          <a:xfrm>
            <a:off x="85359" y="4381645"/>
            <a:ext cx="2662500" cy="2147700"/>
          </a:xfrm>
          <a:prstGeom prst="diamond">
            <a:avLst/>
          </a:prstGeom>
          <a:solidFill>
            <a:srgbClr val="FCE5CD"/>
          </a:solidFill>
          <a:ln w="19050" cap="flat" cmpd="sng">
            <a:solidFill>
              <a:srgbClr val="E06666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Levothyroxine</a:t>
            </a:r>
            <a:br>
              <a:rPr lang="en"/>
            </a:br>
            <a:r>
              <a:rPr lang="en"/>
              <a:t>(T</a:t>
            </a:r>
            <a:r>
              <a:rPr lang="en" baseline="-25000"/>
              <a:t>4</a:t>
            </a:r>
            <a:r>
              <a:rPr lang="en"/>
              <a:t>)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38761D"/>
                </a:solidFill>
                <a:latin typeface="Cambria"/>
                <a:ea typeface="Cambria"/>
                <a:cs typeface="Cambria"/>
                <a:sym typeface="Cambria"/>
              </a:rPr>
              <a:t>     </a:t>
            </a:r>
            <a:endParaRPr>
              <a:solidFill>
                <a:srgbClr val="38761D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00" name="Google Shape;100;p19"/>
          <p:cNvSpPr/>
          <p:nvPr/>
        </p:nvSpPr>
        <p:spPr>
          <a:xfrm>
            <a:off x="2225834" y="5161843"/>
            <a:ext cx="2662500" cy="2147700"/>
          </a:xfrm>
          <a:prstGeom prst="diamond">
            <a:avLst/>
          </a:prstGeom>
          <a:solidFill>
            <a:srgbClr val="FFE599"/>
          </a:solidFill>
          <a:ln w="19050" cap="flat" cmpd="sng">
            <a:solidFill>
              <a:srgbClr val="E06666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Liotrix</a:t>
            </a:r>
            <a:endParaRPr>
              <a:solidFill>
                <a:schemeClr val="dk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(T</a:t>
            </a:r>
            <a:r>
              <a:rPr lang="en" baseline="-25000">
                <a:solidFill>
                  <a:schemeClr val="dk1"/>
                </a:solidFill>
              </a:rPr>
              <a:t>3</a:t>
            </a:r>
            <a:r>
              <a:rPr lang="en">
                <a:solidFill>
                  <a:schemeClr val="dk1"/>
                </a:solidFill>
              </a:rPr>
              <a:t> + T</a:t>
            </a:r>
            <a:r>
              <a:rPr lang="en" baseline="-25000">
                <a:solidFill>
                  <a:schemeClr val="dk1"/>
                </a:solidFill>
              </a:rPr>
              <a:t>4</a:t>
            </a:r>
            <a:r>
              <a:rPr lang="en">
                <a:solidFill>
                  <a:schemeClr val="dk1"/>
                </a:solidFill>
              </a:rPr>
              <a:t>)</a:t>
            </a:r>
            <a:endParaRPr>
              <a:solidFill>
                <a:schemeClr val="dk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solidFill>
                <a:srgbClr val="38761D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>
                <a:solidFill>
                  <a:srgbClr val="38761D"/>
                </a:solidFill>
              </a:rPr>
              <a:t>Mnemonic:</a:t>
            </a:r>
            <a:endParaRPr sz="1100">
              <a:solidFill>
                <a:srgbClr val="38761D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>
                <a:solidFill>
                  <a:srgbClr val="38761D"/>
                </a:solidFill>
              </a:rPr>
              <a:t>Trix (mix)</a:t>
            </a:r>
            <a:endParaRPr sz="1100">
              <a:solidFill>
                <a:srgbClr val="38761D"/>
              </a:solidFill>
            </a:endParaRPr>
          </a:p>
        </p:txBody>
      </p:sp>
      <p:sp>
        <p:nvSpPr>
          <p:cNvPr id="101" name="Google Shape;101;p19"/>
          <p:cNvSpPr/>
          <p:nvPr/>
        </p:nvSpPr>
        <p:spPr>
          <a:xfrm>
            <a:off x="4366296" y="4381650"/>
            <a:ext cx="2439300" cy="2147700"/>
          </a:xfrm>
          <a:prstGeom prst="diamond">
            <a:avLst/>
          </a:prstGeom>
          <a:solidFill>
            <a:srgbClr val="FCE5CD"/>
          </a:solidFill>
          <a:ln w="19050" cap="flat" cmpd="sng">
            <a:solidFill>
              <a:srgbClr val="E06666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Liothyronine</a:t>
            </a:r>
            <a:endParaRPr>
              <a:solidFill>
                <a:schemeClr val="dk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(T</a:t>
            </a:r>
            <a:r>
              <a:rPr lang="en" baseline="-25000">
                <a:solidFill>
                  <a:schemeClr val="dk1"/>
                </a:solidFill>
              </a:rPr>
              <a:t>3</a:t>
            </a:r>
            <a:r>
              <a:rPr lang="en">
                <a:solidFill>
                  <a:schemeClr val="dk1"/>
                </a:solidFill>
              </a:rPr>
              <a:t>)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0"/>
          <p:cNvSpPr/>
          <p:nvPr/>
        </p:nvSpPr>
        <p:spPr>
          <a:xfrm rot="2700000">
            <a:off x="4090111" y="3847322"/>
            <a:ext cx="578272" cy="578272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spcFirstLastPara="1" wrap="square" lIns="76175" tIns="76175" rIns="76175" bIns="761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20"/>
          <p:cNvSpPr/>
          <p:nvPr/>
        </p:nvSpPr>
        <p:spPr>
          <a:xfrm rot="2700000">
            <a:off x="3064494" y="3847322"/>
            <a:ext cx="578272" cy="578272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spcFirstLastPara="1" wrap="square" lIns="76175" tIns="76175" rIns="76175" bIns="761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20"/>
          <p:cNvSpPr/>
          <p:nvPr/>
        </p:nvSpPr>
        <p:spPr>
          <a:xfrm rot="2700000">
            <a:off x="1965624" y="3836071"/>
            <a:ext cx="584636" cy="600758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spcFirstLastPara="1" wrap="square" lIns="76175" tIns="76175" rIns="76175" bIns="761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20"/>
          <p:cNvSpPr txBox="1">
            <a:spLocks noGrp="1"/>
          </p:cNvSpPr>
          <p:nvPr>
            <p:ph type="subTitle" idx="1"/>
          </p:nvPr>
        </p:nvSpPr>
        <p:spPr>
          <a:xfrm>
            <a:off x="96650" y="7537213"/>
            <a:ext cx="6390600" cy="1642800"/>
          </a:xfrm>
          <a:prstGeom prst="rect">
            <a:avLst/>
          </a:prstGeom>
        </p:spPr>
        <p:txBody>
          <a:bodyPr spcFirstLastPara="1" wrap="square" lIns="76175" tIns="76175" rIns="76175" bIns="76175" anchor="t" anchorCtr="0">
            <a:noAutofit/>
          </a:bodyPr>
          <a:lstStyle/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mbria"/>
              <a:buChar char="●"/>
            </a:pPr>
            <a:r>
              <a:rPr lang="en" sz="14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People who are most at risk include those over age</a:t>
            </a:r>
            <a:br>
              <a:rPr lang="en" sz="14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</a:br>
            <a:r>
              <a:rPr lang="en" sz="14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50 &amp; mainly in </a:t>
            </a:r>
            <a:r>
              <a:rPr lang="en" sz="1400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females</a:t>
            </a:r>
            <a:r>
              <a:rPr lang="en" sz="14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endParaRPr sz="14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mbria"/>
              <a:buChar char="●"/>
            </a:pPr>
            <a:r>
              <a:rPr lang="en" sz="14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Prevalence is 14/1000 females and 1/1000 males</a:t>
            </a:r>
            <a:endParaRPr sz="14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mbria"/>
              <a:buChar char="●"/>
            </a:pPr>
            <a:r>
              <a:rPr lang="en" sz="14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Diagnosed by </a:t>
            </a:r>
            <a:r>
              <a:rPr lang="en" sz="1400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low</a:t>
            </a:r>
            <a:r>
              <a:rPr lang="en" sz="14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plasma levels of </a:t>
            </a:r>
            <a:r>
              <a:rPr lang="en" sz="1400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T3 &amp; T4 and TSH</a:t>
            </a:r>
            <a:br>
              <a:rPr lang="en" sz="14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</a:br>
            <a:endParaRPr sz="14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10" name="Google Shape;110;p20"/>
          <p:cNvSpPr txBox="1"/>
          <p:nvPr/>
        </p:nvSpPr>
        <p:spPr>
          <a:xfrm>
            <a:off x="2000018" y="3813950"/>
            <a:ext cx="2707200" cy="64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6175" tIns="76175" rIns="76175" bIns="761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>
                <a:solidFill>
                  <a:srgbClr val="E06666"/>
                </a:solidFill>
                <a:latin typeface="Caveat Brush"/>
                <a:ea typeface="Caveat Brush"/>
                <a:cs typeface="Caveat Brush"/>
                <a:sym typeface="Caveat Brush"/>
              </a:rPr>
              <a:t>Hypothyroidism </a:t>
            </a:r>
            <a:endParaRPr sz="3300">
              <a:solidFill>
                <a:srgbClr val="E06666"/>
              </a:solidFill>
              <a:latin typeface="Caveat Brush"/>
              <a:ea typeface="Caveat Brush"/>
              <a:cs typeface="Caveat Brush"/>
              <a:sym typeface="Caveat Brush"/>
            </a:endParaRPr>
          </a:p>
        </p:txBody>
      </p:sp>
      <p:pic>
        <p:nvPicPr>
          <p:cNvPr id="111" name="Google Shape;111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45550" y="7573431"/>
            <a:ext cx="1854000" cy="1785019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20"/>
          <p:cNvSpPr txBox="1"/>
          <p:nvPr/>
        </p:nvSpPr>
        <p:spPr>
          <a:xfrm>
            <a:off x="4491200" y="9358450"/>
            <a:ext cx="21627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ambria"/>
                <a:ea typeface="Cambria"/>
                <a:cs typeface="Cambria"/>
                <a:sym typeface="Cambria"/>
              </a:rPr>
              <a:t>Pictured: Cretinism</a:t>
            </a:r>
            <a:endParaRPr sz="12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13" name="Google Shape;113;p20"/>
          <p:cNvSpPr/>
          <p:nvPr/>
        </p:nvSpPr>
        <p:spPr>
          <a:xfrm>
            <a:off x="560400" y="4951475"/>
            <a:ext cx="5584800" cy="438600"/>
          </a:xfrm>
          <a:prstGeom prst="roundRect">
            <a:avLst>
              <a:gd name="adj" fmla="val 16667"/>
            </a:avLst>
          </a:prstGeom>
          <a:solidFill>
            <a:srgbClr val="FCE5C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Thyroid gland does not produce enough hormones  </a:t>
            </a:r>
            <a:endParaRPr b="1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14" name="Google Shape;114;p20"/>
          <p:cNvSpPr/>
          <p:nvPr/>
        </p:nvSpPr>
        <p:spPr>
          <a:xfrm>
            <a:off x="624250" y="5528575"/>
            <a:ext cx="2396700" cy="1311300"/>
          </a:xfrm>
          <a:prstGeom prst="roundRect">
            <a:avLst>
              <a:gd name="adj" fmla="val 16667"/>
            </a:avLst>
          </a:prstGeom>
          <a:solidFill>
            <a:srgbClr val="FCE5C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Cambria"/>
                <a:ea typeface="Cambria"/>
                <a:cs typeface="Cambria"/>
                <a:sym typeface="Cambria"/>
              </a:rPr>
              <a:t>Congenital: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Cambria"/>
                <a:ea typeface="Cambria"/>
                <a:cs typeface="Cambria"/>
                <a:sym typeface="Cambria"/>
              </a:rPr>
              <a:t>In children leads to: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Cambria"/>
              <a:buChar char="●"/>
            </a:pPr>
            <a:r>
              <a:rPr lang="en" sz="1200">
                <a:latin typeface="Cambria"/>
                <a:ea typeface="Cambria"/>
                <a:cs typeface="Cambria"/>
                <a:sym typeface="Cambria"/>
              </a:rPr>
              <a:t>Delay in growth </a:t>
            </a:r>
            <a:r>
              <a:rPr lang="en" sz="1200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(Dwarfism)</a:t>
            </a:r>
            <a:endParaRPr sz="1200">
              <a:solidFill>
                <a:srgbClr val="FF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Cambria"/>
              <a:buChar char="●"/>
            </a:pPr>
            <a:r>
              <a:rPr lang="en" sz="1200">
                <a:latin typeface="Cambria"/>
                <a:ea typeface="Cambria"/>
                <a:cs typeface="Cambria"/>
                <a:sym typeface="Cambria"/>
              </a:rPr>
              <a:t>Delay in intellectual development </a:t>
            </a:r>
            <a:r>
              <a:rPr lang="en" sz="1200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(cretinism)</a:t>
            </a:r>
            <a:endParaRPr sz="1200">
              <a:solidFill>
                <a:srgbClr val="FF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15" name="Google Shape;115;p20"/>
          <p:cNvSpPr/>
          <p:nvPr/>
        </p:nvSpPr>
        <p:spPr>
          <a:xfrm>
            <a:off x="3113400" y="5517025"/>
            <a:ext cx="1474500" cy="1334400"/>
          </a:xfrm>
          <a:prstGeom prst="roundRect">
            <a:avLst>
              <a:gd name="adj" fmla="val 16667"/>
            </a:avLst>
          </a:prstGeom>
          <a:solidFill>
            <a:srgbClr val="FCE5C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Cambria"/>
                <a:ea typeface="Cambria"/>
                <a:cs typeface="Cambria"/>
                <a:sym typeface="Cambria"/>
              </a:rPr>
              <a:t>primary</a:t>
            </a:r>
            <a:endParaRPr sz="1600" b="1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16" name="Google Shape;116;p20"/>
          <p:cNvSpPr/>
          <p:nvPr/>
        </p:nvSpPr>
        <p:spPr>
          <a:xfrm>
            <a:off x="4680350" y="5517025"/>
            <a:ext cx="1474500" cy="1334400"/>
          </a:xfrm>
          <a:prstGeom prst="roundRect">
            <a:avLst>
              <a:gd name="adj" fmla="val 16667"/>
            </a:avLst>
          </a:prstGeom>
          <a:solidFill>
            <a:srgbClr val="FCE5C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Cambria"/>
                <a:ea typeface="Cambria"/>
                <a:cs typeface="Cambria"/>
                <a:sym typeface="Cambria"/>
              </a:rPr>
              <a:t>secondary</a:t>
            </a:r>
            <a:endParaRPr sz="1600" b="1">
              <a:latin typeface="Cambria"/>
              <a:ea typeface="Cambria"/>
              <a:cs typeface="Cambria"/>
              <a:sym typeface="Cambria"/>
            </a:endParaRPr>
          </a:p>
        </p:txBody>
      </p:sp>
      <p:cxnSp>
        <p:nvCxnSpPr>
          <p:cNvPr id="117" name="Google Shape;117;p20"/>
          <p:cNvCxnSpPr>
            <a:stCxn id="115" idx="0"/>
          </p:cNvCxnSpPr>
          <p:nvPr/>
        </p:nvCxnSpPr>
        <p:spPr>
          <a:xfrm>
            <a:off x="3850650" y="5517025"/>
            <a:ext cx="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8" name="Google Shape;118;p20"/>
          <p:cNvSpPr/>
          <p:nvPr/>
        </p:nvSpPr>
        <p:spPr>
          <a:xfrm rot="5400000">
            <a:off x="5004625" y="1609700"/>
            <a:ext cx="939600" cy="531600"/>
          </a:xfrm>
          <a:prstGeom prst="bentArrow">
            <a:avLst>
              <a:gd name="adj1" fmla="val 13861"/>
              <a:gd name="adj2" fmla="val 16817"/>
              <a:gd name="adj3" fmla="val 23902"/>
              <a:gd name="adj4" fmla="val 28495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19;p20"/>
          <p:cNvSpPr/>
          <p:nvPr/>
        </p:nvSpPr>
        <p:spPr>
          <a:xfrm rot="-5400000" flipH="1">
            <a:off x="880088" y="1565251"/>
            <a:ext cx="907500" cy="600600"/>
          </a:xfrm>
          <a:prstGeom prst="bentArrow">
            <a:avLst>
              <a:gd name="adj1" fmla="val 13861"/>
              <a:gd name="adj2" fmla="val 16817"/>
              <a:gd name="adj3" fmla="val 23902"/>
              <a:gd name="adj4" fmla="val 28495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20"/>
          <p:cNvSpPr/>
          <p:nvPr/>
        </p:nvSpPr>
        <p:spPr>
          <a:xfrm>
            <a:off x="3258648" y="1644175"/>
            <a:ext cx="212700" cy="646800"/>
          </a:xfrm>
          <a:prstGeom prst="downArrow">
            <a:avLst>
              <a:gd name="adj1" fmla="val 30314"/>
              <a:gd name="adj2" fmla="val 62392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p20"/>
          <p:cNvSpPr/>
          <p:nvPr/>
        </p:nvSpPr>
        <p:spPr>
          <a:xfrm>
            <a:off x="128950" y="2400300"/>
            <a:ext cx="1656000" cy="645000"/>
          </a:xfrm>
          <a:prstGeom prst="roundRect">
            <a:avLst>
              <a:gd name="adj" fmla="val 16667"/>
            </a:avLst>
          </a:prstGeom>
          <a:solidFill>
            <a:srgbClr val="F6B26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Levothyroxine</a:t>
            </a:r>
            <a:br>
              <a:rPr lang="en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</a:br>
            <a:r>
              <a:rPr lang="en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(T</a:t>
            </a:r>
            <a:r>
              <a:rPr lang="en" b="1" baseline="-25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4</a:t>
            </a:r>
            <a:r>
              <a:rPr lang="en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)</a:t>
            </a:r>
            <a:endParaRPr sz="1600" b="1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22" name="Google Shape;122;p20"/>
          <p:cNvSpPr/>
          <p:nvPr/>
        </p:nvSpPr>
        <p:spPr>
          <a:xfrm>
            <a:off x="5038300" y="2418150"/>
            <a:ext cx="1474500" cy="646800"/>
          </a:xfrm>
          <a:prstGeom prst="roundRect">
            <a:avLst>
              <a:gd name="adj" fmla="val 16667"/>
            </a:avLst>
          </a:prstGeom>
          <a:solidFill>
            <a:srgbClr val="FCE5C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Liotrix</a:t>
            </a:r>
            <a:endParaRPr b="1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(T</a:t>
            </a:r>
            <a:r>
              <a:rPr lang="en" b="1" baseline="-25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3</a:t>
            </a:r>
            <a:r>
              <a:rPr lang="en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+ T</a:t>
            </a:r>
            <a:r>
              <a:rPr lang="en" b="1" baseline="-25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4</a:t>
            </a:r>
            <a:r>
              <a:rPr lang="en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)</a:t>
            </a:r>
            <a:endParaRPr b="1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23" name="Google Shape;123;p20"/>
          <p:cNvSpPr/>
          <p:nvPr/>
        </p:nvSpPr>
        <p:spPr>
          <a:xfrm>
            <a:off x="2514325" y="2419050"/>
            <a:ext cx="1656000" cy="645000"/>
          </a:xfrm>
          <a:prstGeom prst="roundRect">
            <a:avLst>
              <a:gd name="adj" fmla="val 16667"/>
            </a:avLst>
          </a:prstGeom>
          <a:solidFill>
            <a:srgbClr val="F9CB9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Liothyronine</a:t>
            </a:r>
            <a:endParaRPr b="1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(T</a:t>
            </a:r>
            <a:r>
              <a:rPr lang="en" b="1" baseline="-25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3</a:t>
            </a:r>
            <a:r>
              <a:rPr lang="en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)</a:t>
            </a:r>
            <a:endParaRPr b="1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24" name="Google Shape;124;p20"/>
          <p:cNvSpPr/>
          <p:nvPr/>
        </p:nvSpPr>
        <p:spPr>
          <a:xfrm rot="2729023">
            <a:off x="2225866" y="314234"/>
            <a:ext cx="452282" cy="452282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spcFirstLastPara="1" wrap="square" lIns="76175" tIns="76175" rIns="76175" bIns="761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20"/>
          <p:cNvSpPr/>
          <p:nvPr/>
        </p:nvSpPr>
        <p:spPr>
          <a:xfrm rot="2729023">
            <a:off x="3051795" y="314234"/>
            <a:ext cx="452282" cy="452282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spcFirstLastPara="1" wrap="square" lIns="76175" tIns="76175" rIns="76175" bIns="761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26;p20"/>
          <p:cNvSpPr/>
          <p:nvPr/>
        </p:nvSpPr>
        <p:spPr>
          <a:xfrm rot="2729023">
            <a:off x="3877707" y="314234"/>
            <a:ext cx="452282" cy="452282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spcFirstLastPara="1" wrap="square" lIns="76175" tIns="76175" rIns="76175" bIns="761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20"/>
          <p:cNvSpPr txBox="1"/>
          <p:nvPr/>
        </p:nvSpPr>
        <p:spPr>
          <a:xfrm>
            <a:off x="2134905" y="217885"/>
            <a:ext cx="2203200" cy="53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>
                <a:solidFill>
                  <a:srgbClr val="E06666"/>
                </a:solidFill>
                <a:latin typeface="Caveat Brush"/>
                <a:ea typeface="Caveat Brush"/>
                <a:cs typeface="Caveat Brush"/>
                <a:sym typeface="Caveat Brush"/>
              </a:rPr>
              <a:t>Mind Map</a:t>
            </a:r>
            <a:endParaRPr sz="2600">
              <a:solidFill>
                <a:srgbClr val="E06666"/>
              </a:solidFill>
              <a:latin typeface="Caveat Brush"/>
              <a:ea typeface="Caveat Brush"/>
              <a:cs typeface="Caveat Brush"/>
              <a:sym typeface="Caveat Brush"/>
            </a:endParaRPr>
          </a:p>
        </p:txBody>
      </p:sp>
      <p:sp>
        <p:nvSpPr>
          <p:cNvPr id="128" name="Google Shape;128;p20"/>
          <p:cNvSpPr/>
          <p:nvPr/>
        </p:nvSpPr>
        <p:spPr>
          <a:xfrm>
            <a:off x="1785050" y="1077500"/>
            <a:ext cx="3294000" cy="438600"/>
          </a:xfrm>
          <a:prstGeom prst="roundRect">
            <a:avLst>
              <a:gd name="adj" fmla="val 50000"/>
            </a:avLst>
          </a:prstGeom>
          <a:solidFill>
            <a:srgbClr val="F9CB9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b="1">
                <a:latin typeface="Mukta"/>
                <a:ea typeface="Mukta"/>
                <a:cs typeface="Mukta"/>
                <a:sym typeface="Mukta"/>
              </a:rPr>
              <a:t>Treatment of Hypothyroidism </a:t>
            </a:r>
            <a:endParaRPr b="1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" name="Google Shape;129;p20"/>
          <p:cNvSpPr txBox="1"/>
          <p:nvPr/>
        </p:nvSpPr>
        <p:spPr>
          <a:xfrm>
            <a:off x="4768450" y="75600"/>
            <a:ext cx="2014200" cy="90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AA84F"/>
                </a:solidFill>
                <a:latin typeface="Cambria"/>
                <a:ea typeface="Cambria"/>
                <a:cs typeface="Cambria"/>
                <a:sym typeface="Cambria"/>
              </a:rPr>
              <a:t>Dr. Yieldz Note: it’s important to know the differences between the 3 drugs</a:t>
            </a:r>
            <a:endParaRPr sz="1200">
              <a:solidFill>
                <a:srgbClr val="6AA84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30" name="Google Shape;130;p20"/>
          <p:cNvSpPr txBox="1"/>
          <p:nvPr/>
        </p:nvSpPr>
        <p:spPr>
          <a:xfrm>
            <a:off x="6850" y="2996138"/>
            <a:ext cx="1900200" cy="81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B7B7B7"/>
                </a:solidFill>
                <a:latin typeface="Cambria"/>
                <a:ea typeface="Cambria"/>
                <a:cs typeface="Cambria"/>
                <a:sym typeface="Cambria"/>
              </a:rPr>
              <a:t>            mnemonic: </a:t>
            </a:r>
            <a:endParaRPr sz="1100">
              <a:solidFill>
                <a:srgbClr val="B7B7B7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>
                <a:solidFill>
                  <a:srgbClr val="B7B7B7"/>
                </a:solidFill>
                <a:latin typeface="Cambria"/>
                <a:ea typeface="Cambria"/>
                <a:cs typeface="Cambria"/>
                <a:sym typeface="Cambria"/>
              </a:rPr>
              <a:t>       LEVO (4 letters) → T4</a:t>
            </a:r>
            <a:endParaRPr sz="1100">
              <a:solidFill>
                <a:srgbClr val="B7B7B7"/>
              </a:solidFill>
            </a:endParaRPr>
          </a:p>
        </p:txBody>
      </p:sp>
      <p:sp>
        <p:nvSpPr>
          <p:cNvPr id="131" name="Google Shape;131;p20"/>
          <p:cNvSpPr txBox="1"/>
          <p:nvPr/>
        </p:nvSpPr>
        <p:spPr>
          <a:xfrm>
            <a:off x="2677050" y="3072275"/>
            <a:ext cx="1654200" cy="5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B7B7B7"/>
                </a:solidFill>
              </a:rPr>
              <a:t>     Mnemonic: </a:t>
            </a:r>
            <a:endParaRPr sz="1100">
              <a:solidFill>
                <a:srgbClr val="B7B7B7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B7B7B7"/>
                </a:solidFill>
              </a:rPr>
              <a:t>LIO( 3 letters) → T3</a:t>
            </a:r>
            <a:endParaRPr sz="1100">
              <a:solidFill>
                <a:srgbClr val="B7B7B7"/>
              </a:solidFill>
            </a:endParaRPr>
          </a:p>
        </p:txBody>
      </p:sp>
      <p:sp>
        <p:nvSpPr>
          <p:cNvPr id="132" name="Google Shape;132;p20"/>
          <p:cNvSpPr txBox="1"/>
          <p:nvPr/>
        </p:nvSpPr>
        <p:spPr>
          <a:xfrm>
            <a:off x="4899700" y="2996150"/>
            <a:ext cx="1900200" cy="81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>
                <a:solidFill>
                  <a:srgbClr val="B7B7B7"/>
                </a:solidFill>
              </a:rPr>
              <a:t>Mnemonic:</a:t>
            </a:r>
            <a:endParaRPr sz="1100">
              <a:solidFill>
                <a:srgbClr val="B7B7B7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>
                <a:solidFill>
                  <a:srgbClr val="B7B7B7"/>
                </a:solidFill>
              </a:rPr>
              <a:t>Trix (mix)</a:t>
            </a:r>
            <a:endParaRPr sz="1100">
              <a:solidFill>
                <a:srgbClr val="B7B7B7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" name="Google Shape;137;p21"/>
          <p:cNvGraphicFramePr/>
          <p:nvPr/>
        </p:nvGraphicFramePr>
        <p:xfrm>
          <a:off x="227521" y="102960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{8CB27713-D4EF-425B-9BC4-81C34A076543}</a:tableStyleId>
              </a:tblPr>
              <a:tblGrid>
                <a:gridCol w="3127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20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5550">
                <a:tc gridSpan="2"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23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Causes of Hypothyroidism</a:t>
                      </a:r>
                      <a:endParaRPr sz="2300" b="1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87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Primary Hypothyroidism</a:t>
                      </a:r>
                      <a:endParaRPr b="1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(inadequate function of the gland itself) </a:t>
                      </a:r>
                      <a:endParaRPr b="1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9CB9C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Secondary Hypothyroidism </a:t>
                      </a:r>
                      <a:endParaRPr b="1">
                        <a:solidFill>
                          <a:srgbClr val="6AA84F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9CB9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625">
                <a:tc rowSpan="3">
                  <a:txBody>
                    <a:bodyPr/>
                    <a:lstStyle/>
                    <a:p>
                      <a:pPr marL="457200" lvl="0" indent="-3048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ambria"/>
                        <a:buChar char="●"/>
                      </a:pPr>
                      <a:r>
                        <a:rPr lang="en" sz="1200" b="1">
                          <a:solidFill>
                            <a:srgbClr val="FF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Iodine deficiency</a:t>
                      </a:r>
                      <a:r>
                        <a:rPr lang="en" sz="1200">
                          <a:solidFill>
                            <a:srgbClr val="FF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</a:t>
                      </a:r>
                      <a:r>
                        <a:rPr lang="en" sz="12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is the most common cause of hypothyroidism and endemic goiter worldwide. </a:t>
                      </a:r>
                      <a:endParaRPr sz="12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lvl="0" indent="-3048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ambria"/>
                        <a:buChar char="●"/>
                      </a:pPr>
                      <a:r>
                        <a:rPr lang="en" sz="12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Autoimmune:</a:t>
                      </a:r>
                      <a:r>
                        <a:rPr lang="en" sz="12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Hashimoto’s thyroiditis </a:t>
                      </a:r>
                      <a:r>
                        <a:rPr lang="en" sz="1200">
                          <a:solidFill>
                            <a:srgbClr val="999999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(enlarged, inflamed hypofunctioning thyroid)</a:t>
                      </a:r>
                      <a:endParaRPr sz="1200">
                        <a:solidFill>
                          <a:srgbClr val="999999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lvl="0" indent="-3048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ambria"/>
                        <a:buChar char="●"/>
                      </a:pPr>
                      <a:r>
                        <a:rPr lang="en" sz="12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Radioactive iodine </a:t>
                      </a:r>
                      <a:r>
                        <a:rPr lang="en" sz="12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(hyperthyroidism treatment) </a:t>
                      </a:r>
                      <a:endParaRPr sz="12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lvl="0" indent="-3048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ambria"/>
                        <a:buChar char="●"/>
                      </a:pPr>
                      <a:r>
                        <a:rPr lang="en" sz="12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Post thyroidectomy </a:t>
                      </a:r>
                      <a:endParaRPr sz="12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lvl="0" indent="-3048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ambria"/>
                        <a:buChar char="●"/>
                      </a:pPr>
                      <a:r>
                        <a:rPr lang="en" sz="12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Antithyroid drugs  (CMZ , PTU) </a:t>
                      </a:r>
                      <a:endParaRPr sz="1200" b="1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lvl="0" indent="-3048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ambria"/>
                        <a:buChar char="●"/>
                      </a:pPr>
                      <a:r>
                        <a:rPr lang="en" sz="12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Other drugs(lithium, amiodarone)</a:t>
                      </a:r>
                      <a:endParaRPr sz="12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lvl="0" indent="-3048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ambria"/>
                        <a:buChar char="●"/>
                      </a:pPr>
                      <a:r>
                        <a:rPr lang="en" sz="12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Subacute thyroiditis </a:t>
                      </a:r>
                      <a:endParaRPr sz="12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lvl="0" indent="-3048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ambria"/>
                        <a:buChar char="●"/>
                      </a:pPr>
                      <a:r>
                        <a:rPr lang="en" sz="12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Thyroid carcinoma</a:t>
                      </a:r>
                      <a:endParaRPr sz="12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rowSpan="3">
                  <a:txBody>
                    <a:bodyPr/>
                    <a:lstStyle/>
                    <a:p>
                      <a:pPr marL="457200" lvl="0" indent="-31115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300"/>
                        <a:buFont typeface="Cambria"/>
                        <a:buChar char="●"/>
                      </a:pPr>
                      <a:r>
                        <a:rPr lang="en" sz="13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Hypothalamic disease</a:t>
                      </a:r>
                      <a:endParaRPr sz="1300" b="1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lvl="0" indent="-31115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300"/>
                        <a:buFont typeface="Cambria"/>
                        <a:buChar char="●"/>
                      </a:pPr>
                      <a:r>
                        <a:rPr lang="en" sz="13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Pituitary disease</a:t>
                      </a:r>
                      <a:endParaRPr sz="1300" b="1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65850">
                <a:tc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50775">
                <a:tc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38" name="Google Shape;138;p21"/>
          <p:cNvGraphicFramePr/>
          <p:nvPr/>
        </p:nvGraphicFramePr>
        <p:xfrm>
          <a:off x="289998" y="5729204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{8CB27713-D4EF-425B-9BC4-81C34A076543}</a:tableStyleId>
              </a:tblPr>
              <a:tblGrid>
                <a:gridCol w="3174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4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9875">
                <a:tc gridSpan="2"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23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Manifestations of Hypothyroidism</a:t>
                      </a:r>
                      <a:endParaRPr sz="2300" b="1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0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Early Manifestations </a:t>
                      </a:r>
                      <a:endParaRPr b="1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Late Manifestations</a:t>
                      </a:r>
                      <a:endParaRPr b="1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2675">
                <a:tc rowSpan="3">
                  <a:txBody>
                    <a:bodyPr/>
                    <a:lstStyle/>
                    <a:p>
                      <a:pPr marL="457200" lvl="0" indent="-3175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mbria"/>
                        <a:buChar char="●"/>
                      </a:pPr>
                      <a:r>
                        <a:rPr lang="en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Fatigue and lack of energy </a:t>
                      </a:r>
                      <a:endParaRPr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lvl="0" indent="-3175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mbria"/>
                        <a:buChar char="●"/>
                      </a:pPr>
                      <a:r>
                        <a:rPr lang="en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Cold intolerance </a:t>
                      </a:r>
                      <a:endParaRPr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lvl="0" indent="-3175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mbria"/>
                        <a:buChar char="●"/>
                      </a:pPr>
                      <a:r>
                        <a:rPr lang="en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Constipation </a:t>
                      </a:r>
                      <a:endParaRPr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lvl="0" indent="-3175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mbria"/>
                        <a:buChar char="●"/>
                      </a:pPr>
                      <a:r>
                        <a:rPr lang="en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Weakness </a:t>
                      </a:r>
                      <a:endParaRPr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lvl="0" indent="-3175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mbria"/>
                        <a:buChar char="●"/>
                      </a:pPr>
                      <a:r>
                        <a:rPr lang="en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Muscle or joint pain</a:t>
                      </a:r>
                      <a:endParaRPr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lvl="0" indent="-3175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mbria"/>
                        <a:buChar char="●"/>
                      </a:pPr>
                      <a:r>
                        <a:rPr lang="en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Paleness </a:t>
                      </a:r>
                      <a:endParaRPr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lvl="0" indent="-3175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mbria"/>
                        <a:buChar char="●"/>
                      </a:pPr>
                      <a:r>
                        <a:rPr lang="en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Thin,brittle hair and fingernails</a:t>
                      </a:r>
                      <a:r>
                        <a:rPr lang="en">
                          <a:solidFill>
                            <a:srgbClr val="B7B7B7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(characteristic)</a:t>
                      </a:r>
                      <a:endParaRPr>
                        <a:solidFill>
                          <a:srgbClr val="B7B7B7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rowSpan="3">
                  <a:txBody>
                    <a:bodyPr/>
                    <a:lstStyle/>
                    <a:p>
                      <a:pPr marL="457200" lvl="0" indent="-3175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mbria"/>
                        <a:buChar char="●"/>
                      </a:pPr>
                      <a:r>
                        <a:rPr lang="en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Decreased sense of taste and smell. </a:t>
                      </a:r>
                      <a:r>
                        <a:rPr lang="en" sz="1200">
                          <a:solidFill>
                            <a:srgbClr val="CCCCCC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(Reminder: this is also an ADR of </a:t>
                      </a:r>
                      <a:r>
                        <a:rPr lang="en" sz="1200">
                          <a:solidFill>
                            <a:srgbClr val="FF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methimazole,</a:t>
                      </a:r>
                      <a:r>
                        <a:rPr lang="en" sz="1200">
                          <a:solidFill>
                            <a:srgbClr val="CCCCCC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hyperthyroidism drug)</a:t>
                      </a:r>
                      <a:endParaRPr sz="1200">
                        <a:solidFill>
                          <a:srgbClr val="CCCCCC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lvl="0" indent="-3175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mbria"/>
                        <a:buChar char="●"/>
                      </a:pPr>
                      <a:r>
                        <a:rPr lang="en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Dry flaky skin </a:t>
                      </a:r>
                      <a:endParaRPr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lvl="0" indent="-3175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mbria"/>
                        <a:buChar char="●"/>
                      </a:pPr>
                      <a:r>
                        <a:rPr lang="en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Hoarseness </a:t>
                      </a:r>
                      <a:endParaRPr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lvl="0" indent="-3175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mbria"/>
                        <a:buChar char="●"/>
                      </a:pPr>
                      <a:r>
                        <a:rPr lang="en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Menstrual disorders </a:t>
                      </a:r>
                      <a:endParaRPr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lvl="0" indent="-3175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mbria"/>
                        <a:buChar char="●"/>
                      </a:pPr>
                      <a:r>
                        <a:rPr lang="en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Puffy face, hands, and feet </a:t>
                      </a:r>
                      <a:endParaRPr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lvl="0" indent="-3175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mbria"/>
                        <a:buChar char="●"/>
                      </a:pPr>
                      <a:r>
                        <a:rPr lang="en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Thinning of eyebrows</a:t>
                      </a:r>
                      <a:endParaRPr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1900">
                <a:tc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77650">
                <a:tc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39" name="Google Shape;139;p21"/>
          <p:cNvSpPr txBox="1"/>
          <p:nvPr/>
        </p:nvSpPr>
        <p:spPr>
          <a:xfrm>
            <a:off x="3790738" y="2510411"/>
            <a:ext cx="2482200" cy="5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B7B7B7"/>
                </a:solidFill>
                <a:latin typeface="Cambria"/>
                <a:ea typeface="Cambria"/>
                <a:cs typeface="Cambria"/>
                <a:sym typeface="Cambria"/>
              </a:rPr>
              <a:t>Impairment of higher cortical centers</a:t>
            </a:r>
            <a:endParaRPr sz="1200">
              <a:solidFill>
                <a:srgbClr val="B7B7B7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40" name="Google Shape;140;p21"/>
          <p:cNvSpPr txBox="1"/>
          <p:nvPr/>
        </p:nvSpPr>
        <p:spPr>
          <a:xfrm>
            <a:off x="394000" y="7035450"/>
            <a:ext cx="2886900" cy="43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B7B7B7"/>
                </a:solidFill>
                <a:latin typeface="Cambria"/>
                <a:ea typeface="Cambria"/>
                <a:cs typeface="Cambria"/>
                <a:sym typeface="Cambria"/>
              </a:rPr>
              <a:t>Opposite to hyperthyroidism </a:t>
            </a:r>
            <a:endParaRPr sz="1200">
              <a:solidFill>
                <a:srgbClr val="B7B7B7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" name="Google Shape;145;p22"/>
          <p:cNvGraphicFramePr/>
          <p:nvPr/>
        </p:nvGraphicFramePr>
        <p:xfrm>
          <a:off x="-2" y="1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{8CB27713-D4EF-425B-9BC4-81C34A076543}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377925">
                <a:tc gridSpan="5"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27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Treatment of Hypothyroidism</a:t>
                      </a:r>
                      <a:endParaRPr sz="2700" b="1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23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Replacement therapy with synthetic thyroid hormone preparations :</a:t>
                      </a:r>
                      <a:endParaRPr sz="2300" b="1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15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Drug</a:t>
                      </a:r>
                      <a:endParaRPr b="1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LEVOTHYROXINE (T4)            </a:t>
                      </a:r>
                      <a:endParaRPr>
                        <a:solidFill>
                          <a:srgbClr val="FFFFFF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6B26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93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rgbClr val="38761D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M.O.A</a:t>
                      </a:r>
                      <a:endParaRPr b="1">
                        <a:solidFill>
                          <a:srgbClr val="38761D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1">
                        <a:solidFill>
                          <a:srgbClr val="E69138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rgbClr val="FF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Synthetic form of thyroxine (T4), </a:t>
                      </a:r>
                      <a:r>
                        <a:rPr lang="en" b="1" u="sng">
                          <a:solidFill>
                            <a:srgbClr val="FF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drug of choice</a:t>
                      </a:r>
                      <a:r>
                        <a:rPr lang="en" b="1">
                          <a:solidFill>
                            <a:srgbClr val="FF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for replacement therapy.</a:t>
                      </a:r>
                      <a:endParaRPr b="1">
                        <a:solidFill>
                          <a:srgbClr val="FF0000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985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b="1">
                          <a:solidFill>
                            <a:srgbClr val="3C78D8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P.K</a:t>
                      </a:r>
                      <a:endParaRPr b="1">
                        <a:solidFill>
                          <a:srgbClr val="3C78D8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200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•  Stable and has a </a:t>
                      </a:r>
                      <a:r>
                        <a:rPr lang="en" sz="1200" b="1">
                          <a:solidFill>
                            <a:srgbClr val="FF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long half life</a:t>
                      </a:r>
                      <a:r>
                        <a:rPr lang="en" sz="1200" b="1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</a:t>
                      </a:r>
                      <a:r>
                        <a:rPr lang="en" sz="1200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(7 days) </a:t>
                      </a:r>
                      <a:r>
                        <a:rPr lang="en" sz="1200">
                          <a:solidFill>
                            <a:srgbClr val="38761D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advantage</a:t>
                      </a:r>
                      <a:br>
                        <a:rPr lang="en" sz="1200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</a:br>
                      <a:r>
                        <a:rPr lang="en" sz="1200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•  Administered </a:t>
                      </a:r>
                      <a:r>
                        <a:rPr lang="en" sz="1200" b="1">
                          <a:solidFill>
                            <a:srgbClr val="FF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once daily</a:t>
                      </a:r>
                      <a:r>
                        <a:rPr lang="en" sz="1200">
                          <a:solidFill>
                            <a:srgbClr val="FF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. </a:t>
                      </a:r>
                      <a:r>
                        <a:rPr lang="en" sz="1200">
                          <a:solidFill>
                            <a:srgbClr val="38761D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advantage</a:t>
                      </a:r>
                      <a:br>
                        <a:rPr lang="en" sz="1200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</a:br>
                      <a:r>
                        <a:rPr lang="en" sz="1200">
                          <a:solidFill>
                            <a:srgbClr val="BF9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•  Restore normal thyroid levels within </a:t>
                      </a:r>
                      <a:r>
                        <a:rPr lang="en" sz="1200" b="1">
                          <a:solidFill>
                            <a:srgbClr val="BF9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2-3 weeks</a:t>
                      </a:r>
                      <a:br>
                        <a:rPr lang="en" sz="1200" b="1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</a:br>
                      <a:r>
                        <a:rPr lang="en" sz="1200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•  Absorption is increased when hormone is given on </a:t>
                      </a:r>
                      <a:r>
                        <a:rPr lang="en" sz="1200" u="sng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empty stomach</a:t>
                      </a:r>
                      <a:br>
                        <a:rPr lang="en" sz="1200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</a:br>
                      <a:r>
                        <a:rPr lang="en" sz="1200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•  Parenteral preparation </a:t>
                      </a:r>
                      <a:r>
                        <a:rPr lang="en" sz="1200">
                          <a:solidFill>
                            <a:srgbClr val="38761D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( for emergency) </a:t>
                      </a:r>
                      <a:r>
                        <a:rPr lang="en" sz="1200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and oral preparation.</a:t>
                      </a:r>
                      <a:endParaRPr sz="1200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0" lvl="0" indent="0" algn="l" rtl="0">
                        <a:spcBef>
                          <a:spcPts val="5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200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• Oral preparations available from 0.025 to 0.3 mg tablets</a:t>
                      </a:r>
                      <a:endParaRPr sz="1200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0" lvl="0" indent="0" algn="l" rtl="0">
                        <a:spcBef>
                          <a:spcPts val="5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200">
                          <a:solidFill>
                            <a:srgbClr val="FF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•  Levothyroxine is given in a dose of 12.5 – 25 μg/day for two weeks and then </a:t>
                      </a:r>
                      <a:r>
                        <a:rPr lang="en" sz="1200" u="sng">
                          <a:solidFill>
                            <a:srgbClr val="FF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increased </a:t>
                      </a:r>
                      <a:r>
                        <a:rPr lang="en" sz="1200" b="1" u="sng">
                          <a:solidFill>
                            <a:srgbClr val="FF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every two weeks.</a:t>
                      </a:r>
                      <a:endParaRPr sz="1200" b="1" u="sng">
                        <a:solidFill>
                          <a:srgbClr val="FF0000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0" lvl="0" indent="0" algn="l" rtl="0">
                        <a:spcBef>
                          <a:spcPts val="5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200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•  Major pathway of thyroid hormone metabolism is  through </a:t>
                      </a:r>
                      <a:r>
                        <a:rPr lang="en" sz="1200">
                          <a:solidFill>
                            <a:srgbClr val="FF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sequential deiodination</a:t>
                      </a:r>
                      <a:endParaRPr sz="1200">
                        <a:solidFill>
                          <a:srgbClr val="FF0000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0" lvl="0" indent="0" algn="l" rtl="0">
                        <a:spcBef>
                          <a:spcPts val="5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200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• 80% of circulating T3 is derived from peripheral T4 by monoiodination.</a:t>
                      </a:r>
                      <a:endParaRPr sz="1200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0" lvl="0" indent="0" algn="l" rtl="0">
                        <a:spcBef>
                          <a:spcPts val="5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200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•  The liver is the major site of degradation for both T4 and T3</a:t>
                      </a:r>
                      <a:endParaRPr sz="1200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0" lvl="0" indent="0" algn="l" rtl="0">
                        <a:spcBef>
                          <a:spcPts val="500"/>
                        </a:spcBef>
                        <a:spcAft>
                          <a:spcPts val="50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200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•  80% of the daily dose of T4 is deiodinated to yield equal amounts of T3 and rT3 (reverse T3 ,which is </a:t>
                      </a:r>
                      <a:r>
                        <a:rPr lang="en" sz="1200">
                          <a:solidFill>
                            <a:srgbClr val="FF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inactive</a:t>
                      </a:r>
                      <a:r>
                        <a:rPr lang="en" sz="1200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)</a:t>
                      </a:r>
                      <a:endParaRPr sz="1200">
                        <a:solidFill>
                          <a:srgbClr val="FF0000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518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rgbClr val="E69138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Clinical Uses</a:t>
                      </a:r>
                      <a:endParaRPr b="1">
                        <a:solidFill>
                          <a:srgbClr val="E69138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1">
                        <a:solidFill>
                          <a:srgbClr val="3C78D8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1">
                        <a:solidFill>
                          <a:srgbClr val="3C78D8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200" b="1">
                          <a:solidFill>
                            <a:srgbClr val="FF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    </a:t>
                      </a:r>
                      <a:r>
                        <a:rPr lang="en" b="1">
                          <a:solidFill>
                            <a:srgbClr val="FF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Hypothyroidism</a:t>
                      </a:r>
                      <a:r>
                        <a:rPr lang="en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, regardless of etiology including :  </a:t>
                      </a:r>
                      <a:endParaRPr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lvl="0" indent="-317500" algn="just" rtl="0">
                        <a:spcBef>
                          <a:spcPts val="5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mbria"/>
                        <a:buChar char="❖"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Congenital</a:t>
                      </a:r>
                      <a:endParaRPr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lvl="0" indent="-31750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mbria"/>
                        <a:buChar char="❖"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Hashimoto thyroiditis</a:t>
                      </a:r>
                      <a:endParaRPr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lvl="0" indent="-31750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400"/>
                        <a:buFont typeface="Cambria"/>
                        <a:buChar char="❖"/>
                      </a:pPr>
                      <a:r>
                        <a:rPr lang="en">
                          <a:solidFill>
                            <a:srgbClr val="FF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Pregnancy</a:t>
                      </a:r>
                      <a:endParaRPr>
                        <a:solidFill>
                          <a:srgbClr val="FF0000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BF9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Recommended for routine lifelong replacement therapy </a:t>
                      </a:r>
                      <a:endParaRPr>
                        <a:solidFill>
                          <a:srgbClr val="BF9000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50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                        </a:t>
                      </a:r>
                      <a:endParaRPr>
                        <a:solidFill>
                          <a:srgbClr val="6AA84F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152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rgbClr val="FF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ADR</a:t>
                      </a:r>
                      <a:endParaRPr b="1">
                        <a:solidFill>
                          <a:srgbClr val="FF0000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rgbClr val="FF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Of overdose</a:t>
                      </a:r>
                      <a:endParaRPr b="1">
                        <a:solidFill>
                          <a:srgbClr val="FF0000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457200" lvl="0" indent="-3175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mbria"/>
                        <a:buChar char="●"/>
                      </a:pPr>
                      <a:r>
                        <a:rPr lang="en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In children: restlessness , insomnia , accelerated bone maturation</a:t>
                      </a:r>
                      <a:endParaRPr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914400" lvl="0" indent="0" algn="l" rtl="0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lvl="0" indent="-317500" algn="l" rtl="0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SzPts val="1400"/>
                        <a:buFont typeface="Cambria"/>
                        <a:buChar char="●"/>
                      </a:pPr>
                      <a:r>
                        <a:rPr lang="en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In adult: cardiac arrhythmia (tachycardia , atrial fibrillation), tremor , restlessness ,headache , change in appetite, </a:t>
                      </a:r>
                      <a:r>
                        <a:rPr lang="en">
                          <a:highlight>
                            <a:srgbClr val="FFD966"/>
                          </a:highlight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weight loss</a:t>
                      </a:r>
                      <a:r>
                        <a:rPr lang="en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,heat intolerance , muscle pain</a:t>
                      </a:r>
                      <a:endParaRPr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46" name="Google Shape;146;p22"/>
          <p:cNvSpPr txBox="1"/>
          <p:nvPr/>
        </p:nvSpPr>
        <p:spPr>
          <a:xfrm>
            <a:off x="559850" y="9016425"/>
            <a:ext cx="5609100" cy="79980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FF0000"/>
                </a:solidFill>
              </a:rPr>
              <a:t>Precaution:</a:t>
            </a:r>
            <a:endParaRPr b="1">
              <a:solidFill>
                <a:srgbClr val="FF0000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In </a:t>
            </a:r>
            <a:r>
              <a:rPr lang="en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old patients</a:t>
            </a:r>
            <a:r>
              <a:rPr lang="en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and in patients with </a:t>
            </a:r>
            <a:r>
              <a:rPr lang="en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cardiac problems </a:t>
            </a:r>
            <a:r>
              <a:rPr lang="en">
                <a:solidFill>
                  <a:srgbClr val="38761D"/>
                </a:solidFill>
                <a:latin typeface="Cambria"/>
                <a:ea typeface="Cambria"/>
                <a:cs typeface="Cambria"/>
                <a:sym typeface="Cambria"/>
              </a:rPr>
              <a:t>because it causes tachycardia</a:t>
            </a:r>
            <a:r>
              <a:rPr lang="en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, treatment is started with reduced dosage.</a:t>
            </a:r>
            <a:br>
              <a:rPr lang="en" sz="12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</a:br>
            <a:endParaRPr>
              <a:solidFill>
                <a:srgbClr val="FF0000"/>
              </a:solidFill>
            </a:endParaRPr>
          </a:p>
          <a:p>
            <a:pPr marL="0" lvl="0" indent="0" algn="l" rtl="0">
              <a:spcBef>
                <a:spcPts val="500"/>
              </a:spcBef>
              <a:spcAft>
                <a:spcPts val="0"/>
              </a:spcAft>
              <a:buNone/>
            </a:pPr>
            <a:endParaRPr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" name="Google Shape;151;p23"/>
          <p:cNvGraphicFramePr/>
          <p:nvPr/>
        </p:nvGraphicFramePr>
        <p:xfrm>
          <a:off x="-2" y="11078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{8CB27713-D4EF-425B-9BC4-81C34A076543}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229525">
                <a:tc gridSpan="5"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27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Treatment of Hypothyroidism</a:t>
                      </a:r>
                      <a:endParaRPr sz="2700" b="1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23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Replacement therapy with synthetic thyroid hormone preparations :</a:t>
                      </a:r>
                      <a:endParaRPr sz="2300" b="1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0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Drug</a:t>
                      </a:r>
                      <a:endParaRPr b="1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LIOTHYRONINE (T3) :</a:t>
                      </a:r>
                      <a:endParaRPr b="1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9CB9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266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b="1">
                          <a:solidFill>
                            <a:srgbClr val="0B5394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P.K</a:t>
                      </a:r>
                      <a:endParaRPr b="1">
                        <a:solidFill>
                          <a:srgbClr val="0B5394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45720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FF0000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lvl="0" indent="-317500" algn="l" rtl="0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SzPts val="1400"/>
                        <a:buFont typeface="Cambria"/>
                        <a:buChar char="●"/>
                      </a:pPr>
                      <a:r>
                        <a:rPr lang="en">
                          <a:solidFill>
                            <a:srgbClr val="FF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More potent</a:t>
                      </a:r>
                      <a:r>
                        <a:rPr lang="en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(3-4 times) and </a:t>
                      </a:r>
                      <a:r>
                        <a:rPr lang="en">
                          <a:solidFill>
                            <a:srgbClr val="FF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rapid onset of action</a:t>
                      </a:r>
                      <a:r>
                        <a:rPr lang="en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than</a:t>
                      </a:r>
                      <a:br>
                        <a:rPr lang="en">
                          <a:latin typeface="Cambria"/>
                          <a:ea typeface="Cambria"/>
                          <a:cs typeface="Cambria"/>
                          <a:sym typeface="Cambria"/>
                        </a:rPr>
                      </a:br>
                      <a:r>
                        <a:rPr lang="en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levothyroxine</a:t>
                      </a:r>
                      <a:endParaRPr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lvl="0" indent="-3175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mbria"/>
                        <a:buChar char="●"/>
                      </a:pPr>
                      <a:r>
                        <a:rPr lang="en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oral preparation available are 5-50μg tablets - parenteral use 10μg/ml</a:t>
                      </a:r>
                      <a:endParaRPr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266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rgbClr val="99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Disadvantage + Precaution</a:t>
                      </a:r>
                      <a:endParaRPr b="1">
                        <a:solidFill>
                          <a:srgbClr val="990000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lvl="0" indent="-317500" algn="l" rtl="0">
                        <a:spcBef>
                          <a:spcPts val="5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mbria"/>
                        <a:buChar char="●"/>
                      </a:pPr>
                      <a:r>
                        <a:rPr lang="en">
                          <a:solidFill>
                            <a:srgbClr val="BF9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has a short half life</a:t>
                      </a:r>
                      <a:r>
                        <a:rPr lang="en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- not recommended for routine replacement therapy ( requires multiple daily doses) </a:t>
                      </a:r>
                      <a:r>
                        <a:rPr lang="en">
                          <a:solidFill>
                            <a:srgbClr val="38761D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(T4 has a long duration of action)</a:t>
                      </a:r>
                      <a:endParaRPr b="1">
                        <a:solidFill>
                          <a:srgbClr val="FF0000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lvl="0" indent="-3048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mbria"/>
                        <a:buChar char="●"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should be</a:t>
                      </a:r>
                      <a:r>
                        <a:rPr lang="en">
                          <a:solidFill>
                            <a:srgbClr val="BF9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</a:t>
                      </a:r>
                      <a:r>
                        <a:rPr lang="en" b="1">
                          <a:solidFill>
                            <a:srgbClr val="BF9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avoided in cardiac patients</a:t>
                      </a:r>
                      <a:endParaRPr>
                        <a:solidFill>
                          <a:srgbClr val="BF9000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52" name="Google Shape;152;p23"/>
          <p:cNvGraphicFramePr/>
          <p:nvPr/>
        </p:nvGraphicFramePr>
        <p:xfrm>
          <a:off x="-2" y="465528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{8CB27713-D4EF-425B-9BC4-81C34A076543}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65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Drug</a:t>
                      </a:r>
                      <a:endParaRPr b="1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Liotrix</a:t>
                      </a:r>
                      <a:endParaRPr b="1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CE5C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34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rgbClr val="38761D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M.O.A</a:t>
                      </a:r>
                      <a:endParaRPr b="1">
                        <a:solidFill>
                          <a:srgbClr val="38761D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500"/>
                        </a:spcAft>
                        <a:buNone/>
                      </a:pPr>
                      <a:r>
                        <a:rPr lang="en" sz="1200">
                          <a:solidFill>
                            <a:srgbClr val="FF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Combination of </a:t>
                      </a:r>
                      <a:r>
                        <a:rPr lang="en" sz="1200" b="1">
                          <a:solidFill>
                            <a:srgbClr val="FF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synthetic T4 &amp; T3 </a:t>
                      </a:r>
                      <a:r>
                        <a:rPr lang="en" sz="1200">
                          <a:solidFill>
                            <a:srgbClr val="FF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in a ratio 4:1 that attempt to mimic the natural hormonal secretion</a:t>
                      </a:r>
                      <a:endParaRPr sz="1200">
                        <a:solidFill>
                          <a:srgbClr val="FF0000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33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b="1">
                          <a:solidFill>
                            <a:srgbClr val="CC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</a:t>
                      </a:r>
                      <a:r>
                        <a:rPr lang="en" b="1">
                          <a:solidFill>
                            <a:srgbClr val="99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Disadvantage</a:t>
                      </a:r>
                      <a:endParaRPr b="1">
                        <a:solidFill>
                          <a:srgbClr val="990000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500"/>
                        </a:spcAft>
                        <a:buNone/>
                      </a:pPr>
                      <a:r>
                        <a:rPr lang="en" sz="12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The major limitations to this product are:</a:t>
                      </a:r>
                      <a:br>
                        <a:rPr lang="en" sz="1200">
                          <a:latin typeface="Cambria"/>
                          <a:ea typeface="Cambria"/>
                          <a:cs typeface="Cambria"/>
                          <a:sym typeface="Cambria"/>
                        </a:rPr>
                      </a:br>
                      <a:r>
                        <a:rPr lang="en" sz="12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- High cost</a:t>
                      </a:r>
                      <a:br>
                        <a:rPr lang="en" sz="1200">
                          <a:latin typeface="Cambria"/>
                          <a:ea typeface="Cambria"/>
                          <a:cs typeface="Cambria"/>
                          <a:sym typeface="Cambria"/>
                        </a:rPr>
                      </a:br>
                      <a:r>
                        <a:rPr lang="en" sz="12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- Lack of therapeutic rationale because 35% of T4 is peripherally converted to T3</a:t>
                      </a:r>
                      <a:endParaRPr sz="12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53" name="Google Shape;153;p23"/>
          <p:cNvSpPr/>
          <p:nvPr/>
        </p:nvSpPr>
        <p:spPr>
          <a:xfrm>
            <a:off x="83100" y="7092325"/>
            <a:ext cx="3406500" cy="25326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F9CB9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mbria"/>
              <a:buChar char="●"/>
            </a:pPr>
            <a:r>
              <a:rPr lang="en" sz="12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Life –threatening hypothyroidism</a:t>
            </a:r>
            <a:endParaRPr sz="12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mbria"/>
              <a:buChar char="●"/>
            </a:pPr>
            <a:r>
              <a:rPr lang="en" sz="12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The treatment of choice is loading dose of </a:t>
            </a:r>
            <a:r>
              <a:rPr lang="en" sz="1200" b="1">
                <a:solidFill>
                  <a:srgbClr val="BF9000"/>
                </a:solidFill>
                <a:latin typeface="Cambria"/>
                <a:ea typeface="Cambria"/>
                <a:cs typeface="Cambria"/>
                <a:sym typeface="Cambria"/>
              </a:rPr>
              <a:t>levothyroxine</a:t>
            </a:r>
            <a:r>
              <a:rPr lang="en" sz="12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intravenously 300-400μg initially followed by 50μg daily </a:t>
            </a:r>
            <a:r>
              <a:rPr lang="en" sz="1200">
                <a:solidFill>
                  <a:srgbClr val="B7B7B7"/>
                </a:solidFill>
                <a:latin typeface="Cambria"/>
                <a:ea typeface="Cambria"/>
                <a:cs typeface="Cambria"/>
                <a:sym typeface="Cambria"/>
              </a:rPr>
              <a:t>maintenance dose</a:t>
            </a:r>
            <a:endParaRPr sz="1200">
              <a:solidFill>
                <a:srgbClr val="B7B7B7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mbria"/>
              <a:buChar char="●"/>
            </a:pPr>
            <a:r>
              <a:rPr lang="en" sz="12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I.V. liothyronine T3 for rapid response but it may provoke </a:t>
            </a:r>
            <a:r>
              <a:rPr lang="en" sz="1200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cardiotoxicity</a:t>
            </a:r>
            <a:endParaRPr sz="1200">
              <a:solidFill>
                <a:srgbClr val="FF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 sz="12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I.V. hydrocortisone may be used in case of </a:t>
            </a:r>
            <a:r>
              <a:rPr lang="en" sz="1200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adrenal and pituitary insufficiency</a:t>
            </a:r>
            <a:r>
              <a:rPr lang="en" sz="1200">
                <a:solidFill>
                  <a:schemeClr val="dk1"/>
                </a:solidFill>
              </a:rPr>
              <a:t>.</a:t>
            </a:r>
            <a:r>
              <a:rPr lang="en" sz="900">
                <a:solidFill>
                  <a:srgbClr val="B7B7B7"/>
                </a:solidFill>
                <a:latin typeface="Cambria"/>
                <a:ea typeface="Cambria"/>
                <a:cs typeface="Cambria"/>
                <a:sym typeface="Cambria"/>
              </a:rPr>
              <a:t>When there is a disturbance in the regulatory axis</a:t>
            </a:r>
            <a:endParaRPr sz="900">
              <a:solidFill>
                <a:srgbClr val="B7B7B7"/>
              </a:solidFill>
            </a:endParaRPr>
          </a:p>
        </p:txBody>
      </p:sp>
      <p:sp>
        <p:nvSpPr>
          <p:cNvPr id="154" name="Google Shape;154;p23"/>
          <p:cNvSpPr/>
          <p:nvPr/>
        </p:nvSpPr>
        <p:spPr>
          <a:xfrm>
            <a:off x="519425" y="6638400"/>
            <a:ext cx="2632800" cy="52680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F9CB9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dk1"/>
                </a:solidFill>
              </a:rPr>
              <a:t>Myxedema coma</a:t>
            </a:r>
            <a:endParaRPr sz="1800" b="1">
              <a:latin typeface="Mukta"/>
              <a:ea typeface="Mukta"/>
              <a:cs typeface="Mukta"/>
              <a:sym typeface="Mukta"/>
            </a:endParaRPr>
          </a:p>
        </p:txBody>
      </p:sp>
      <p:sp>
        <p:nvSpPr>
          <p:cNvPr id="155" name="Google Shape;155;p23"/>
          <p:cNvSpPr/>
          <p:nvPr/>
        </p:nvSpPr>
        <p:spPr>
          <a:xfrm>
            <a:off x="3570650" y="7092325"/>
            <a:ext cx="3189300" cy="25884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F9CB9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In pregnant hypothyroid patient 20-30 % increase in thyroxine is required because of </a:t>
            </a:r>
            <a:endParaRPr sz="1200">
              <a:solidFill>
                <a:srgbClr val="FF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rgbClr val="BF9000"/>
              </a:buClr>
              <a:buSzPts val="1200"/>
              <a:buFont typeface="Cambria"/>
              <a:buAutoNum type="arabicPeriod"/>
            </a:pPr>
            <a:r>
              <a:rPr lang="en" sz="1200">
                <a:solidFill>
                  <a:srgbClr val="BF9000"/>
                </a:solidFill>
                <a:latin typeface="Cambria"/>
                <a:ea typeface="Cambria"/>
                <a:cs typeface="Cambria"/>
                <a:sym typeface="Cambria"/>
              </a:rPr>
              <a:t>elevated maternal thyroxine binding globulin (TBG) induced by estrogen</a:t>
            </a:r>
            <a:endParaRPr sz="1200">
              <a:solidFill>
                <a:srgbClr val="BF9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mbria"/>
              <a:buAutoNum type="arabicPeriod"/>
            </a:pPr>
            <a:r>
              <a:rPr lang="en" sz="12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early development of fetal brain which depends on maternal thyroxine</a:t>
            </a:r>
            <a:endParaRPr sz="12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56" name="Google Shape;156;p23"/>
          <p:cNvSpPr/>
          <p:nvPr/>
        </p:nvSpPr>
        <p:spPr>
          <a:xfrm>
            <a:off x="3796025" y="6637050"/>
            <a:ext cx="2632800" cy="52950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F9CB9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dk1"/>
                </a:solidFill>
              </a:rPr>
              <a:t>Hypothyroidism and pregnancy</a:t>
            </a:r>
            <a:endParaRPr sz="1600" b="1">
              <a:latin typeface="Mukta"/>
              <a:ea typeface="Mukta"/>
              <a:cs typeface="Mukta"/>
              <a:sym typeface="Mukt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4"/>
          <p:cNvSpPr/>
          <p:nvPr/>
        </p:nvSpPr>
        <p:spPr>
          <a:xfrm rot="2700000">
            <a:off x="1964557" y="779722"/>
            <a:ext cx="578272" cy="578272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spcFirstLastPara="1" wrap="square" lIns="76175" tIns="76175" rIns="76175" bIns="761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p24"/>
          <p:cNvSpPr/>
          <p:nvPr/>
        </p:nvSpPr>
        <p:spPr>
          <a:xfrm rot="2700000">
            <a:off x="3182473" y="779722"/>
            <a:ext cx="578272" cy="578272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spcFirstLastPara="1" wrap="square" lIns="76175" tIns="76175" rIns="76175" bIns="761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Google Shape;163;p24"/>
          <p:cNvSpPr/>
          <p:nvPr/>
        </p:nvSpPr>
        <p:spPr>
          <a:xfrm rot="2700000">
            <a:off x="4400369" y="779722"/>
            <a:ext cx="578272" cy="578272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spcFirstLastPara="1" wrap="square" lIns="76175" tIns="76175" rIns="76175" bIns="761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24"/>
          <p:cNvSpPr txBox="1"/>
          <p:nvPr/>
        </p:nvSpPr>
        <p:spPr>
          <a:xfrm>
            <a:off x="2164650" y="750525"/>
            <a:ext cx="2842500" cy="53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>
                <a:solidFill>
                  <a:srgbClr val="E06666"/>
                </a:solidFill>
                <a:latin typeface="Caveat Brush"/>
                <a:ea typeface="Caveat Brush"/>
                <a:cs typeface="Caveat Brush"/>
                <a:sym typeface="Caveat Brush"/>
              </a:rPr>
              <a:t>MCQs</a:t>
            </a:r>
            <a:endParaRPr sz="3300">
              <a:solidFill>
                <a:srgbClr val="E06666"/>
              </a:solidFill>
              <a:latin typeface="Caveat Brush"/>
              <a:ea typeface="Caveat Brush"/>
              <a:cs typeface="Caveat Brush"/>
              <a:sym typeface="Caveat Brush"/>
            </a:endParaRPr>
          </a:p>
        </p:txBody>
      </p:sp>
      <p:sp>
        <p:nvSpPr>
          <p:cNvPr id="165" name="Google Shape;165;p24"/>
          <p:cNvSpPr txBox="1"/>
          <p:nvPr/>
        </p:nvSpPr>
        <p:spPr>
          <a:xfrm>
            <a:off x="257175" y="1962150"/>
            <a:ext cx="5486400" cy="64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" name="Google Shape;166;p24"/>
          <p:cNvSpPr txBox="1"/>
          <p:nvPr/>
        </p:nvSpPr>
        <p:spPr>
          <a:xfrm>
            <a:off x="685800" y="2177200"/>
            <a:ext cx="5486400" cy="64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" name="Google Shape;167;p24"/>
          <p:cNvSpPr txBox="1"/>
          <p:nvPr/>
        </p:nvSpPr>
        <p:spPr>
          <a:xfrm>
            <a:off x="184000" y="1656075"/>
            <a:ext cx="6540600" cy="805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E06666"/>
                </a:solidFill>
                <a:latin typeface="Cambria"/>
                <a:ea typeface="Cambria"/>
                <a:cs typeface="Cambria"/>
                <a:sym typeface="Cambria"/>
              </a:rPr>
              <a:t>1-What is the drug of choice in cases of severe hypothyroidism “ myxedema coma”?</a:t>
            </a:r>
            <a:endParaRPr sz="1200">
              <a:solidFill>
                <a:srgbClr val="E06666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Cambria"/>
              <a:buAutoNum type="alphaLcParenR"/>
            </a:pPr>
            <a:r>
              <a:rPr lang="en" sz="1200">
                <a:latin typeface="Cambria"/>
                <a:ea typeface="Cambria"/>
                <a:cs typeface="Cambria"/>
                <a:sym typeface="Cambria"/>
              </a:rPr>
              <a:t>I.V Liothyronine </a:t>
            </a:r>
            <a:endParaRPr sz="1200"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Cambria"/>
              <a:buAutoNum type="alphaLcParenR"/>
            </a:pPr>
            <a:r>
              <a:rPr lang="en" sz="1200">
                <a:latin typeface="Cambria"/>
                <a:ea typeface="Cambria"/>
                <a:cs typeface="Cambria"/>
                <a:sym typeface="Cambria"/>
              </a:rPr>
              <a:t>Oral Levothyroxine</a:t>
            </a:r>
            <a:endParaRPr sz="1200"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Cambria"/>
              <a:buAutoNum type="alphaLcParenR"/>
            </a:pPr>
            <a:r>
              <a:rPr lang="en" sz="1200">
                <a:latin typeface="Cambria"/>
                <a:ea typeface="Cambria"/>
                <a:cs typeface="Cambria"/>
                <a:sym typeface="Cambria"/>
              </a:rPr>
              <a:t>I.V hydrocortisone </a:t>
            </a:r>
            <a:endParaRPr sz="1200"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Cambria"/>
              <a:buAutoNum type="alphaLcParenR"/>
            </a:pPr>
            <a:r>
              <a:rPr lang="en" sz="1200">
                <a:latin typeface="Cambria"/>
                <a:ea typeface="Cambria"/>
                <a:cs typeface="Cambria"/>
                <a:sym typeface="Cambria"/>
              </a:rPr>
              <a:t>I.V Levothyroxine</a:t>
            </a:r>
            <a:endParaRPr sz="1200"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Cambria"/>
              <a:ea typeface="Cambria"/>
              <a:cs typeface="Cambria"/>
              <a:sym typeface="Cambri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E06666"/>
                </a:solidFill>
                <a:latin typeface="Cambria"/>
                <a:ea typeface="Cambria"/>
                <a:cs typeface="Cambria"/>
                <a:sym typeface="Cambria"/>
              </a:rPr>
              <a:t>2- which of the following drugs has a rapid onset of action but could provoke cardiotoxicity? </a:t>
            </a:r>
            <a:endParaRPr sz="1200">
              <a:solidFill>
                <a:srgbClr val="E06666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Cambria"/>
              <a:buAutoNum type="alphaLcParenR"/>
            </a:pPr>
            <a:r>
              <a:rPr lang="en" sz="1200">
                <a:latin typeface="Cambria"/>
                <a:ea typeface="Cambria"/>
                <a:cs typeface="Cambria"/>
                <a:sym typeface="Cambria"/>
              </a:rPr>
              <a:t>Liotrix</a:t>
            </a:r>
            <a:endParaRPr sz="1200"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Cambria"/>
              <a:buAutoNum type="alphaLcParenR"/>
            </a:pPr>
            <a:r>
              <a:rPr lang="en" sz="1200">
                <a:latin typeface="Cambria"/>
                <a:ea typeface="Cambria"/>
                <a:cs typeface="Cambria"/>
                <a:sym typeface="Cambria"/>
              </a:rPr>
              <a:t>Levothyroxine </a:t>
            </a:r>
            <a:endParaRPr sz="1200"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Cambria"/>
              <a:buAutoNum type="alphaLcParenR"/>
            </a:pPr>
            <a:r>
              <a:rPr lang="en" sz="1200">
                <a:latin typeface="Cambria"/>
                <a:ea typeface="Cambria"/>
                <a:cs typeface="Cambria"/>
                <a:sym typeface="Cambria"/>
              </a:rPr>
              <a:t>Liothyronine</a:t>
            </a:r>
            <a:endParaRPr sz="1200"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Cambria"/>
              <a:buAutoNum type="alphaLcParenR"/>
            </a:pPr>
            <a:r>
              <a:rPr lang="en" sz="1200">
                <a:latin typeface="Cambria"/>
                <a:ea typeface="Cambria"/>
                <a:cs typeface="Cambria"/>
                <a:sym typeface="Cambria"/>
              </a:rPr>
              <a:t>Hydrocortisone. </a:t>
            </a:r>
            <a:endParaRPr sz="1200">
              <a:latin typeface="Cambria"/>
              <a:ea typeface="Cambria"/>
              <a:cs typeface="Cambria"/>
              <a:sym typeface="Cambri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Cambria"/>
              <a:ea typeface="Cambria"/>
              <a:cs typeface="Cambria"/>
              <a:sym typeface="Cambri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E06666"/>
                </a:solidFill>
                <a:latin typeface="Cambria"/>
                <a:ea typeface="Cambria"/>
                <a:cs typeface="Cambria"/>
                <a:sym typeface="Cambria"/>
              </a:rPr>
              <a:t>3- which of the following is a limitation of Liotrix? </a:t>
            </a:r>
            <a:endParaRPr sz="1200">
              <a:solidFill>
                <a:srgbClr val="E06666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Cambria"/>
              <a:buAutoNum type="alphaUcParenR"/>
            </a:pPr>
            <a:r>
              <a:rPr lang="en" sz="1200">
                <a:latin typeface="Cambria"/>
                <a:ea typeface="Cambria"/>
                <a:cs typeface="Cambria"/>
                <a:sym typeface="Cambria"/>
              </a:rPr>
              <a:t>High cost.</a:t>
            </a:r>
            <a:endParaRPr sz="1200"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Cambria"/>
              <a:buAutoNum type="alphaUcParenR"/>
            </a:pPr>
            <a:r>
              <a:rPr lang="en" sz="1200">
                <a:latin typeface="Cambria"/>
                <a:ea typeface="Cambria"/>
                <a:cs typeface="Cambria"/>
                <a:sym typeface="Cambria"/>
              </a:rPr>
              <a:t>Cardiotoxicity </a:t>
            </a:r>
            <a:endParaRPr sz="1200"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Cambria"/>
              <a:buAutoNum type="alphaUcParenR"/>
            </a:pPr>
            <a:r>
              <a:rPr lang="en" sz="1200">
                <a:latin typeface="Cambria"/>
                <a:ea typeface="Cambria"/>
                <a:cs typeface="Cambria"/>
                <a:sym typeface="Cambria"/>
              </a:rPr>
              <a:t>Multiple daily doses </a:t>
            </a:r>
            <a:endParaRPr sz="1200"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Cambria"/>
              <a:buAutoNum type="alphaUcParenR"/>
            </a:pPr>
            <a:r>
              <a:rPr lang="en" sz="1200">
                <a:latin typeface="Cambria"/>
                <a:ea typeface="Cambria"/>
                <a:cs typeface="Cambria"/>
                <a:sym typeface="Cambria"/>
              </a:rPr>
              <a:t>Hypersensitivity reactions </a:t>
            </a:r>
            <a:endParaRPr sz="1200"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Cambria"/>
              <a:ea typeface="Cambria"/>
              <a:cs typeface="Cambria"/>
              <a:sym typeface="Cambri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E06666"/>
                </a:solidFill>
                <a:latin typeface="Cambria"/>
                <a:ea typeface="Cambria"/>
                <a:cs typeface="Cambria"/>
                <a:sym typeface="Cambria"/>
              </a:rPr>
              <a:t>4- which of the following is a common side effect of levothyroxine overdose?</a:t>
            </a:r>
            <a:endParaRPr sz="1200">
              <a:solidFill>
                <a:srgbClr val="E06666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Cambria"/>
              <a:buAutoNum type="alphaLcParenR"/>
            </a:pPr>
            <a:r>
              <a:rPr lang="en" sz="1200">
                <a:latin typeface="Cambria"/>
                <a:ea typeface="Cambria"/>
                <a:cs typeface="Cambria"/>
                <a:sym typeface="Cambria"/>
              </a:rPr>
              <a:t>Dry skin</a:t>
            </a:r>
            <a:endParaRPr sz="1200"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Cambria"/>
              <a:buAutoNum type="alphaLcParenR"/>
            </a:pPr>
            <a:r>
              <a:rPr lang="en" sz="1200">
                <a:latin typeface="Cambria"/>
                <a:ea typeface="Cambria"/>
                <a:cs typeface="Cambria"/>
                <a:sym typeface="Cambria"/>
              </a:rPr>
              <a:t>Constipation </a:t>
            </a:r>
            <a:endParaRPr sz="1200"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Cambria"/>
              <a:buAutoNum type="alphaLcParenR"/>
            </a:pPr>
            <a:r>
              <a:rPr lang="en" sz="1200">
                <a:latin typeface="Cambria"/>
                <a:ea typeface="Cambria"/>
                <a:cs typeface="Cambria"/>
                <a:sym typeface="Cambria"/>
              </a:rPr>
              <a:t>Decreased sense of taste and smell</a:t>
            </a:r>
            <a:endParaRPr sz="1200"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Cambria"/>
              <a:buAutoNum type="alphaLcParenR"/>
            </a:pPr>
            <a:r>
              <a:rPr lang="en" sz="1200">
                <a:latin typeface="Cambria"/>
                <a:ea typeface="Cambria"/>
                <a:cs typeface="Cambria"/>
                <a:sym typeface="Cambria"/>
              </a:rPr>
              <a:t>Weight loss </a:t>
            </a:r>
            <a:endParaRPr sz="1200">
              <a:latin typeface="Cambria"/>
              <a:ea typeface="Cambria"/>
              <a:cs typeface="Cambria"/>
              <a:sym typeface="Cambri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Cambria"/>
              <a:ea typeface="Cambria"/>
              <a:cs typeface="Cambria"/>
              <a:sym typeface="Cambri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E06666"/>
                </a:solidFill>
                <a:latin typeface="Cambria"/>
                <a:ea typeface="Cambria"/>
                <a:cs typeface="Cambria"/>
                <a:sym typeface="Cambria"/>
              </a:rPr>
              <a:t>5- all of the following statements are TRUE about levothyroxine except:</a:t>
            </a:r>
            <a:endParaRPr sz="1200">
              <a:solidFill>
                <a:srgbClr val="E06666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Cambria"/>
              <a:buAutoNum type="alphaLcParenR"/>
            </a:pPr>
            <a:r>
              <a:rPr lang="en" sz="1200">
                <a:latin typeface="Cambria"/>
                <a:ea typeface="Cambria"/>
                <a:cs typeface="Cambria"/>
                <a:sym typeface="Cambria"/>
              </a:rPr>
              <a:t>Administered once daily. </a:t>
            </a:r>
            <a:endParaRPr sz="1200"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Cambria"/>
              <a:buAutoNum type="alphaLcParenR"/>
            </a:pPr>
            <a:r>
              <a:rPr lang="en" sz="1200">
                <a:latin typeface="Cambria"/>
                <a:ea typeface="Cambria"/>
                <a:cs typeface="Cambria"/>
                <a:sym typeface="Cambria"/>
              </a:rPr>
              <a:t>Best absorbed on empty stomach. </a:t>
            </a:r>
            <a:endParaRPr sz="1200"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Cambria"/>
              <a:buAutoNum type="alphaLcParenR"/>
            </a:pPr>
            <a:r>
              <a:rPr lang="en" sz="1200">
                <a:latin typeface="Cambria"/>
                <a:ea typeface="Cambria"/>
                <a:cs typeface="Cambria"/>
                <a:sym typeface="Cambria"/>
              </a:rPr>
              <a:t>Has a short half life. </a:t>
            </a:r>
            <a:endParaRPr sz="1200"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Cambria"/>
              <a:buAutoNum type="alphaLcParenR"/>
            </a:pPr>
            <a:r>
              <a:rPr lang="en" sz="1200">
                <a:latin typeface="Cambria"/>
                <a:ea typeface="Cambria"/>
                <a:cs typeface="Cambria"/>
                <a:sym typeface="Cambria"/>
              </a:rPr>
              <a:t>Restores normal thyroid function within 2-3 weeks</a:t>
            </a:r>
            <a:endParaRPr sz="1200"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Cambria"/>
              <a:ea typeface="Cambria"/>
              <a:cs typeface="Cambria"/>
              <a:sym typeface="Cambri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>
                <a:solidFill>
                  <a:srgbClr val="E06666"/>
                </a:solidFill>
                <a:latin typeface="Caveat Brush"/>
                <a:ea typeface="Caveat Brush"/>
                <a:cs typeface="Caveat Brush"/>
                <a:sym typeface="Caveat Brush"/>
              </a:rPr>
              <a:t>SAQ</a:t>
            </a:r>
            <a:endParaRPr sz="3300">
              <a:solidFill>
                <a:srgbClr val="E06666"/>
              </a:solidFill>
              <a:latin typeface="Caveat Brush"/>
              <a:ea typeface="Caveat Brush"/>
              <a:cs typeface="Caveat Brush"/>
              <a:sym typeface="Caveat Brush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E06666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E06666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E06666"/>
                </a:solidFill>
                <a:latin typeface="Cambria"/>
                <a:ea typeface="Cambria"/>
                <a:cs typeface="Cambria"/>
                <a:sym typeface="Cambria"/>
              </a:rPr>
              <a:t>Q) What is myxedema coma? And how is it managed?</a:t>
            </a:r>
            <a:endParaRPr sz="1200">
              <a:solidFill>
                <a:srgbClr val="E06666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E06666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ambria"/>
                <a:ea typeface="Cambria"/>
                <a:cs typeface="Cambria"/>
                <a:sym typeface="Cambria"/>
              </a:rPr>
              <a:t> Myxedema coma is a condition of life threatening hypothyroidism , it is managed by: </a:t>
            </a:r>
            <a:endParaRPr sz="1200">
              <a:latin typeface="Cambria"/>
              <a:ea typeface="Cambria"/>
              <a:cs typeface="Cambria"/>
              <a:sym typeface="Cambri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ambria"/>
                <a:ea typeface="Cambria"/>
                <a:cs typeface="Cambria"/>
                <a:sym typeface="Cambria"/>
              </a:rPr>
              <a:t>1- loading dose of levothyroxine intravenously </a:t>
            </a:r>
            <a:endParaRPr sz="1200">
              <a:latin typeface="Cambria"/>
              <a:ea typeface="Cambria"/>
              <a:cs typeface="Cambria"/>
              <a:sym typeface="Cambri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ambria"/>
                <a:ea typeface="Cambria"/>
                <a:cs typeface="Cambria"/>
                <a:sym typeface="Cambria"/>
              </a:rPr>
              <a:t>2- I.V liothyronine for rapid response. </a:t>
            </a:r>
            <a:endParaRPr sz="1200">
              <a:latin typeface="Cambria"/>
              <a:ea typeface="Cambria"/>
              <a:cs typeface="Cambria"/>
              <a:sym typeface="Cambri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ambria"/>
                <a:ea typeface="Cambria"/>
                <a:cs typeface="Cambria"/>
                <a:sym typeface="Cambria"/>
              </a:rPr>
              <a:t>3- I.V hydrocortisone in case of adrenal and pituitary insufficiency. </a:t>
            </a:r>
            <a:endParaRPr sz="1200">
              <a:latin typeface="Cambria"/>
              <a:ea typeface="Cambria"/>
              <a:cs typeface="Cambria"/>
              <a:sym typeface="Cambri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Cambria"/>
              <a:ea typeface="Cambria"/>
              <a:cs typeface="Cambria"/>
              <a:sym typeface="Cambri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Cambria"/>
              <a:ea typeface="Cambria"/>
              <a:cs typeface="Cambria"/>
              <a:sym typeface="Cambri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68" name="Google Shape;168;p24"/>
          <p:cNvSpPr txBox="1"/>
          <p:nvPr/>
        </p:nvSpPr>
        <p:spPr>
          <a:xfrm>
            <a:off x="5906800" y="8330350"/>
            <a:ext cx="817800" cy="220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D9D9D9"/>
                </a:solidFill>
                <a:latin typeface="Cambria"/>
                <a:ea typeface="Cambria"/>
                <a:cs typeface="Cambria"/>
                <a:sym typeface="Cambria"/>
              </a:rPr>
              <a:t>MCQ answers:</a:t>
            </a:r>
            <a:endParaRPr sz="1200">
              <a:solidFill>
                <a:srgbClr val="D9D9D9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D9D9D9"/>
                </a:solidFill>
                <a:latin typeface="Cambria"/>
                <a:ea typeface="Cambria"/>
                <a:cs typeface="Cambria"/>
                <a:sym typeface="Cambria"/>
              </a:rPr>
              <a:t>1)D</a:t>
            </a:r>
            <a:endParaRPr sz="1200">
              <a:solidFill>
                <a:srgbClr val="D9D9D9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D9D9D9"/>
                </a:solidFill>
                <a:latin typeface="Cambria"/>
                <a:ea typeface="Cambria"/>
                <a:cs typeface="Cambria"/>
                <a:sym typeface="Cambria"/>
              </a:rPr>
              <a:t>2)C</a:t>
            </a:r>
            <a:endParaRPr sz="1200">
              <a:solidFill>
                <a:srgbClr val="D9D9D9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D9D9D9"/>
                </a:solidFill>
                <a:latin typeface="Cambria"/>
                <a:ea typeface="Cambria"/>
                <a:cs typeface="Cambria"/>
                <a:sym typeface="Cambria"/>
              </a:rPr>
              <a:t>3)A</a:t>
            </a:r>
            <a:endParaRPr sz="1200">
              <a:solidFill>
                <a:srgbClr val="D9D9D9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D9D9D9"/>
                </a:solidFill>
                <a:latin typeface="Cambria"/>
                <a:ea typeface="Cambria"/>
                <a:cs typeface="Cambria"/>
                <a:sym typeface="Cambria"/>
              </a:rPr>
              <a:t>4)D</a:t>
            </a:r>
            <a:endParaRPr sz="1200">
              <a:solidFill>
                <a:srgbClr val="D9D9D9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D9D9D9"/>
                </a:solidFill>
                <a:latin typeface="Cambria"/>
                <a:ea typeface="Cambria"/>
                <a:cs typeface="Cambria"/>
                <a:sym typeface="Cambria"/>
              </a:rPr>
              <a:t>5)C </a:t>
            </a:r>
            <a:endParaRPr sz="1200">
              <a:solidFill>
                <a:srgbClr val="D9D9D9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5"/>
          <p:cNvSpPr/>
          <p:nvPr/>
        </p:nvSpPr>
        <p:spPr>
          <a:xfrm>
            <a:off x="0" y="7658100"/>
            <a:ext cx="2266500" cy="492000"/>
          </a:xfrm>
          <a:prstGeom prst="homePlate">
            <a:avLst>
              <a:gd name="adj" fmla="val 50000"/>
            </a:avLst>
          </a:prstGeom>
          <a:solidFill>
            <a:srgbClr val="FBE4D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mbria"/>
              <a:buNone/>
            </a:pPr>
            <a:r>
              <a:rPr lang="en" sz="180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References:</a:t>
            </a:r>
            <a:endParaRPr sz="1800" b="1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74" name="Google Shape;174;p25"/>
          <p:cNvSpPr txBox="1"/>
          <p:nvPr/>
        </p:nvSpPr>
        <p:spPr>
          <a:xfrm>
            <a:off x="95618" y="8266331"/>
            <a:ext cx="29751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✓"/>
            </a:pPr>
            <a:r>
              <a:rPr lang="en" sz="180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Doctors’ slides</a:t>
            </a:r>
            <a:r>
              <a:rPr lang="en" sz="140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 and notes </a:t>
            </a:r>
            <a:endParaRPr sz="140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175" name="Google Shape;175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9144000"/>
            <a:ext cx="590550" cy="590550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25"/>
          <p:cNvSpPr txBox="1"/>
          <p:nvPr/>
        </p:nvSpPr>
        <p:spPr>
          <a:xfrm>
            <a:off x="742950" y="9251150"/>
            <a:ext cx="1644900" cy="38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Calibri"/>
                <a:ea typeface="Calibri"/>
                <a:cs typeface="Calibri"/>
                <a:sym typeface="Calibri"/>
              </a:rPr>
              <a:t>@Pharma4370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7" name="Google Shape;177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71800" y="9144000"/>
            <a:ext cx="590550" cy="590550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25"/>
          <p:cNvSpPr txBox="1"/>
          <p:nvPr/>
        </p:nvSpPr>
        <p:spPr>
          <a:xfrm>
            <a:off x="3582600" y="9209150"/>
            <a:ext cx="2361000" cy="4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Calibri"/>
                <a:ea typeface="Calibri"/>
                <a:cs typeface="Calibri"/>
                <a:sym typeface="Calibri"/>
              </a:rPr>
              <a:t>Pharm437@gmail.com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" name="Google Shape;179;p25"/>
          <p:cNvSpPr/>
          <p:nvPr/>
        </p:nvSpPr>
        <p:spPr>
          <a:xfrm>
            <a:off x="1138500" y="0"/>
            <a:ext cx="5719500" cy="8049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" name="Google Shape;180;p25"/>
          <p:cNvSpPr/>
          <p:nvPr/>
        </p:nvSpPr>
        <p:spPr>
          <a:xfrm>
            <a:off x="1787650" y="2689325"/>
            <a:ext cx="3339000" cy="45963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" name="Google Shape;181;p25"/>
          <p:cNvSpPr txBox="1"/>
          <p:nvPr/>
        </p:nvSpPr>
        <p:spPr>
          <a:xfrm>
            <a:off x="2379553" y="2836591"/>
            <a:ext cx="2155200" cy="7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E06666"/>
                </a:solidFill>
                <a:latin typeface="Caveat Brush"/>
                <a:ea typeface="Caveat Brush"/>
                <a:cs typeface="Caveat Brush"/>
                <a:sym typeface="Caveat Brush"/>
              </a:rPr>
              <a:t>Team Leaders:</a:t>
            </a:r>
            <a:endParaRPr sz="2400">
              <a:solidFill>
                <a:srgbClr val="E06666"/>
              </a:solidFill>
              <a:latin typeface="Caveat Brush"/>
              <a:ea typeface="Caveat Brush"/>
              <a:cs typeface="Caveat Brush"/>
              <a:sym typeface="Caveat Brush"/>
            </a:endParaRPr>
          </a:p>
        </p:txBody>
      </p:sp>
      <p:sp>
        <p:nvSpPr>
          <p:cNvPr id="182" name="Google Shape;182;p25"/>
          <p:cNvSpPr txBox="1"/>
          <p:nvPr/>
        </p:nvSpPr>
        <p:spPr>
          <a:xfrm>
            <a:off x="1954150" y="4260350"/>
            <a:ext cx="2975100" cy="7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E06666"/>
                </a:solidFill>
                <a:latin typeface="Caveat Brush"/>
                <a:ea typeface="Caveat Brush"/>
                <a:cs typeface="Caveat Brush"/>
                <a:sym typeface="Caveat Brush"/>
              </a:rPr>
              <a:t>Thank you to those who worked on this lecture:</a:t>
            </a:r>
            <a:endParaRPr sz="2400">
              <a:solidFill>
                <a:srgbClr val="E06666"/>
              </a:solidFill>
              <a:latin typeface="Caveat Brush"/>
              <a:ea typeface="Caveat Brush"/>
              <a:cs typeface="Caveat Brush"/>
              <a:sym typeface="Caveat Brush"/>
            </a:endParaRPr>
          </a:p>
        </p:txBody>
      </p:sp>
      <p:sp>
        <p:nvSpPr>
          <p:cNvPr id="183" name="Google Shape;183;p25"/>
          <p:cNvSpPr txBox="1"/>
          <p:nvPr/>
        </p:nvSpPr>
        <p:spPr>
          <a:xfrm>
            <a:off x="1954150" y="3394825"/>
            <a:ext cx="1839300" cy="7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  Majed Aljohani</a:t>
            </a:r>
            <a:endParaRPr sz="18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84" name="Google Shape;184;p25"/>
          <p:cNvSpPr txBox="1"/>
          <p:nvPr/>
        </p:nvSpPr>
        <p:spPr>
          <a:xfrm>
            <a:off x="3629921" y="3394837"/>
            <a:ext cx="1474200" cy="7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PT Sans Narrow"/>
                <a:ea typeface="PT Sans Narrow"/>
                <a:cs typeface="PT Sans Narrow"/>
                <a:sym typeface="PT Sans Narrow"/>
              </a:rPr>
              <a:t>Layan AlMana</a:t>
            </a:r>
            <a:endParaRPr sz="1800"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sp>
        <p:nvSpPr>
          <p:cNvPr id="185" name="Google Shape;185;p25"/>
          <p:cNvSpPr/>
          <p:nvPr/>
        </p:nvSpPr>
        <p:spPr>
          <a:xfrm>
            <a:off x="1138500" y="0"/>
            <a:ext cx="5719500" cy="8049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" name="Google Shape;186;p25"/>
          <p:cNvSpPr/>
          <p:nvPr/>
        </p:nvSpPr>
        <p:spPr>
          <a:xfrm>
            <a:off x="1354600" y="353800"/>
            <a:ext cx="4205100" cy="9309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87" name="Google Shape;187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474187" y="588207"/>
            <a:ext cx="3785684" cy="1728643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25"/>
          <p:cNvSpPr/>
          <p:nvPr/>
        </p:nvSpPr>
        <p:spPr>
          <a:xfrm>
            <a:off x="2118612" y="749922"/>
            <a:ext cx="4739400" cy="1405200"/>
          </a:xfrm>
          <a:prstGeom prst="rect">
            <a:avLst/>
          </a:prstGeom>
          <a:noFill/>
          <a:ln w="19050" cap="flat" cmpd="sng">
            <a:solidFill>
              <a:srgbClr val="595959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" name="Google Shape;189;p25"/>
          <p:cNvSpPr txBox="1"/>
          <p:nvPr/>
        </p:nvSpPr>
        <p:spPr>
          <a:xfrm>
            <a:off x="2768575" y="4962125"/>
            <a:ext cx="1980600" cy="212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PT Sans Narrow"/>
                <a:ea typeface="PT Sans Narrow"/>
                <a:cs typeface="PT Sans Narrow"/>
                <a:sym typeface="PT Sans Narrow"/>
              </a:rPr>
              <a:t>Sarah AlKathiri</a:t>
            </a:r>
            <a:endParaRPr sz="1600">
              <a:latin typeface="PT Sans Narrow"/>
              <a:ea typeface="PT Sans Narrow"/>
              <a:cs typeface="PT Sans Narrow"/>
              <a:sym typeface="PT Sans Narro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PT Sans Narrow"/>
                <a:ea typeface="PT Sans Narrow"/>
                <a:cs typeface="PT Sans Narrow"/>
                <a:sym typeface="PT Sans Narrow"/>
              </a:rPr>
              <a:t>Rawan AlTamimi</a:t>
            </a:r>
            <a:endParaRPr sz="1600">
              <a:latin typeface="PT Sans Narrow"/>
              <a:ea typeface="PT Sans Narrow"/>
              <a:cs typeface="PT Sans Narrow"/>
              <a:sym typeface="PT Sans Narro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PT Sans Narrow"/>
                <a:ea typeface="PT Sans Narrow"/>
                <a:cs typeface="PT Sans Narrow"/>
                <a:sym typeface="PT Sans Narrow"/>
              </a:rPr>
              <a:t>Hind AlOraier</a:t>
            </a:r>
            <a:endParaRPr sz="1600">
              <a:latin typeface="PT Sans Narrow"/>
              <a:ea typeface="PT Sans Narrow"/>
              <a:cs typeface="PT Sans Narrow"/>
              <a:sym typeface="PT Sans Narro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PT Sans Narrow"/>
                <a:ea typeface="PT Sans Narrow"/>
                <a:cs typeface="PT Sans Narrow"/>
                <a:sym typeface="PT Sans Narrow"/>
              </a:rPr>
              <a:t>Rahaf AlThnayan </a:t>
            </a:r>
            <a:endParaRPr sz="1600">
              <a:latin typeface="PT Sans Narrow"/>
              <a:ea typeface="PT Sans Narrow"/>
              <a:cs typeface="PT Sans Narrow"/>
              <a:sym typeface="PT Sans Narro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PT Sans Narrow"/>
                <a:ea typeface="PT Sans Narrow"/>
                <a:cs typeface="PT Sans Narrow"/>
                <a:sym typeface="PT Sans Narrow"/>
              </a:rPr>
              <a:t>Shahad AlTayash </a:t>
            </a:r>
            <a:endParaRPr sz="1600">
              <a:latin typeface="PT Sans Narrow"/>
              <a:ea typeface="PT Sans Narrow"/>
              <a:cs typeface="PT Sans Narrow"/>
              <a:sym typeface="PT Sans Narro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PT Sans Narrow"/>
                <a:ea typeface="PT Sans Narrow"/>
                <a:cs typeface="PT Sans Narrow"/>
                <a:sym typeface="PT Sans Narrow"/>
              </a:rPr>
              <a:t>AlJohara AlShunaifi </a:t>
            </a:r>
            <a:endParaRPr sz="1600">
              <a:latin typeface="PT Sans Narrow"/>
              <a:ea typeface="PT Sans Narrow"/>
              <a:cs typeface="PT Sans Narrow"/>
              <a:sym typeface="PT Sans Narro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PT Sans Narrow"/>
                <a:ea typeface="PT Sans Narrow"/>
                <a:cs typeface="PT Sans Narrow"/>
                <a:sym typeface="PT Sans Narrow"/>
              </a:rPr>
              <a:t>Ghada AlHaidari</a:t>
            </a:r>
            <a:endParaRPr sz="1600">
              <a:latin typeface="PT Sans Narrow"/>
              <a:ea typeface="PT Sans Narrow"/>
              <a:cs typeface="PT Sans Narrow"/>
              <a:sym typeface="PT Sans Narro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PT Sans Narrow"/>
                <a:ea typeface="PT Sans Narrow"/>
                <a:cs typeface="PT Sans Narrow"/>
                <a:sym typeface="PT Sans Narrow"/>
              </a:rPr>
              <a:t>Munira AlHadlg</a:t>
            </a:r>
            <a:endParaRPr sz="1600">
              <a:latin typeface="PT Sans Narrow"/>
              <a:ea typeface="PT Sans Narrow"/>
              <a:cs typeface="PT Sans Narrow"/>
              <a:sym typeface="PT Sans Narro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PT Sans Narrow"/>
                <a:ea typeface="PT Sans Narrow"/>
                <a:cs typeface="PT Sans Narrow"/>
                <a:sym typeface="PT Sans Narrow"/>
              </a:rPr>
              <a:t>Sultan Alnasser</a:t>
            </a:r>
            <a:endParaRPr sz="1600"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883</Words>
  <Application>Microsoft Office PowerPoint</Application>
  <PresentationFormat>مخصص</PresentationFormat>
  <Paragraphs>193</Paragraphs>
  <Slides>8</Slides>
  <Notes>8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9</vt:i4>
      </vt:variant>
      <vt:variant>
        <vt:lpstr>نسق</vt:lpstr>
      </vt:variant>
      <vt:variant>
        <vt:i4>2</vt:i4>
      </vt:variant>
      <vt:variant>
        <vt:lpstr>عناوين الشرائح</vt:lpstr>
      </vt:variant>
      <vt:variant>
        <vt:i4>8</vt:i4>
      </vt:variant>
    </vt:vector>
  </HeadingPairs>
  <TitlesOfParts>
    <vt:vector size="19" baseType="lpstr">
      <vt:lpstr>Arial</vt:lpstr>
      <vt:lpstr>Economica</vt:lpstr>
      <vt:lpstr>Calibri</vt:lpstr>
      <vt:lpstr>Mukta</vt:lpstr>
      <vt:lpstr>Noto Sans Symbols</vt:lpstr>
      <vt:lpstr>Cambria</vt:lpstr>
      <vt:lpstr>PT Sans Narrow</vt:lpstr>
      <vt:lpstr>Comic Sans MS</vt:lpstr>
      <vt:lpstr>Caveat Brush</vt:lpstr>
      <vt:lpstr>Simple Light</vt:lpstr>
      <vt:lpstr>Simple Light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WINAM06052017</dc:creator>
  <cp:lastModifiedBy>ftomy naje</cp:lastModifiedBy>
  <cp:revision>1</cp:revision>
  <dcterms:modified xsi:type="dcterms:W3CDTF">2019-08-12T21:01:59Z</dcterms:modified>
</cp:coreProperties>
</file>