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7" r:id="rId1"/>
    <p:sldMasterId id="2147483668" r:id="rId2"/>
    <p:sldMasterId id="2147483669" r:id="rId3"/>
  </p:sldMasterIdLst>
  <p:notesMasterIdLst>
    <p:notesMasterId r:id="rId1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6858000" cy="9902825"/>
  <p:notesSz cx="6858000" cy="9144000"/>
  <p:embeddedFontLst>
    <p:embeddedFont>
      <p:font typeface="Bree Serif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mbria" panose="02040503050406030204" pitchFamily="18" charset="0"/>
      <p:regular r:id="rId19"/>
      <p:bold r:id="rId20"/>
      <p:italic r:id="rId21"/>
      <p:boldItalic r:id="rId22"/>
    </p:embeddedFont>
    <p:embeddedFont>
      <p:font typeface="Caveat Brush" panose="020B0604020202020204" charset="0"/>
      <p:regular r:id="rId23"/>
    </p:embeddedFont>
    <p:embeddedFont>
      <p:font typeface="Comic Sans MS" panose="030F0702030302020204" pitchFamily="66" charset="0"/>
      <p:regular r:id="rId24"/>
      <p:bold r:id="rId25"/>
    </p:embeddedFont>
    <p:embeddedFont>
      <p:font typeface="Economica" panose="020B0604020202020204" charset="0"/>
      <p:regular r:id="rId26"/>
      <p:bold r:id="rId27"/>
      <p:italic r:id="rId28"/>
      <p:boldItalic r:id="rId29"/>
    </p:embeddedFont>
    <p:embeddedFont>
      <p:font typeface="Mukta" panose="020B0604020202020204" charset="0"/>
      <p:regular r:id="rId30"/>
      <p:bold r:id="rId31"/>
    </p:embeddedFont>
    <p:embeddedFont>
      <p:font typeface="PT Sans Narrow" panose="020B0604020202020204" charset="0"/>
      <p:regular r:id="rId32"/>
      <p:bold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1406477-CD77-4311-8721-620236A39D96}">
  <a:tblStyle styleId="{11406477-CD77-4311-8721-620236A39D9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9" d="100"/>
          <a:sy n="29" d="100"/>
        </p:scale>
        <p:origin x="191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21" Type="http://schemas.openxmlformats.org/officeDocument/2006/relationships/font" Target="fonts/font8.fntdata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4e8714915e_5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5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4e8714915e_5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4fa722a5ad_4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4fa722a5ad_4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4f8a7e9f5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4f8a7e9f5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4fa722a5ad_4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4fa722a5ad_4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4f8a7e9f50_1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4f8a7e9f50_1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4f8a7e9f50_1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4f8a7e9f50_1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4f1277df3d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4f1277df3d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4f1277df3d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g4f1277df3d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996" y="685800"/>
            <a:ext cx="23748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yout 2" type="blank">
  <p:cSld name="BLANK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" name="Google Shape;11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685700" y="0"/>
            <a:ext cx="6172200" cy="767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 rot="10800000">
            <a:off x="1477000" y="0"/>
            <a:ext cx="5393100" cy="777900"/>
          </a:xfrm>
          <a:prstGeom prst="rtTriangle">
            <a:avLst/>
          </a:prstGeom>
          <a:solidFill>
            <a:srgbClr val="FB6B6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>
            <a:spLocks noGrp="1"/>
          </p:cNvSpPr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spcFirstLastPara="1" wrap="square" lIns="76175" tIns="76175" rIns="76175" bIns="7617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body" idx="1"/>
          </p:nvPr>
        </p:nvSpPr>
        <p:spPr>
          <a:xfrm>
            <a:off x="233775" y="2675443"/>
            <a:ext cx="2106000" cy="61215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2921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 rtl="0">
              <a:spcBef>
                <a:spcPts val="1300"/>
              </a:spcBef>
              <a:spcAft>
                <a:spcPts val="13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367688" y="866689"/>
            <a:ext cx="4775700" cy="78762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>
            <a:off x="3429000" y="-241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199125" y="2374272"/>
            <a:ext cx="3033900" cy="2853900"/>
          </a:xfrm>
          <a:prstGeom prst="rect">
            <a:avLst/>
          </a:prstGeom>
        </p:spPr>
        <p:txBody>
          <a:bodyPr spcFirstLastPara="1" wrap="square" lIns="76175" tIns="76175" rIns="76175" bIns="7617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ubTitle" idx="1"/>
          </p:nvPr>
        </p:nvSpPr>
        <p:spPr>
          <a:xfrm>
            <a:off x="199125" y="5396853"/>
            <a:ext cx="3033900" cy="23781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3704625" y="1394085"/>
            <a:ext cx="2877900" cy="71142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spcBef>
                <a:spcPts val="1300"/>
              </a:spcBef>
              <a:spcAft>
                <a:spcPts val="13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body" idx="1"/>
          </p:nvPr>
        </p:nvSpPr>
        <p:spPr>
          <a:xfrm>
            <a:off x="233775" y="8145265"/>
            <a:ext cx="4499100" cy="11652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>
            <a:spLocks noGrp="1"/>
          </p:cNvSpPr>
          <p:nvPr>
            <p:ph type="title" hasCustomPrompt="1"/>
          </p:nvPr>
        </p:nvSpPr>
        <p:spPr>
          <a:xfrm>
            <a:off x="233775" y="2129659"/>
            <a:ext cx="6390600" cy="3780300"/>
          </a:xfrm>
          <a:prstGeom prst="rect">
            <a:avLst/>
          </a:prstGeom>
        </p:spPr>
        <p:txBody>
          <a:bodyPr spcFirstLastPara="1" wrap="square" lIns="76175" tIns="76175" rIns="76175" bIns="7617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r>
              <a:t>xx%</a:t>
            </a:r>
          </a:p>
        </p:txBody>
      </p:sp>
      <p:sp>
        <p:nvSpPr>
          <p:cNvPr id="65" name="Google Shape;65;p16"/>
          <p:cNvSpPr txBox="1">
            <a:spLocks noGrp="1"/>
          </p:cNvSpPr>
          <p:nvPr>
            <p:ph type="body" idx="1"/>
          </p:nvPr>
        </p:nvSpPr>
        <p:spPr>
          <a:xfrm>
            <a:off x="233775" y="6069083"/>
            <a:ext cx="6390600" cy="25044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323850" algn="ctr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algn="ctr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algn="ctr" rtl="0">
              <a:spcBef>
                <a:spcPts val="1300"/>
              </a:spcBef>
              <a:spcAft>
                <a:spcPts val="13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ctrTitle"/>
          </p:nvPr>
        </p:nvSpPr>
        <p:spPr>
          <a:xfrm>
            <a:off x="233781" y="1433555"/>
            <a:ext cx="6390300" cy="39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subTitle" idx="1"/>
          </p:nvPr>
        </p:nvSpPr>
        <p:spPr>
          <a:xfrm>
            <a:off x="233775" y="5456634"/>
            <a:ext cx="6390300" cy="1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233775" y="4141102"/>
            <a:ext cx="6390300" cy="16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 txBox="1">
            <a:spLocks noGrp="1"/>
          </p:cNvSpPr>
          <p:nvPr>
            <p:ph type="body" idx="1"/>
          </p:nvPr>
        </p:nvSpPr>
        <p:spPr>
          <a:xfrm>
            <a:off x="233775" y="8145265"/>
            <a:ext cx="4499100" cy="11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yout 2" type="blank">
  <p:cSld name="BLANK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5" name="Google Shape;85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ctrTitle"/>
          </p:nvPr>
        </p:nvSpPr>
        <p:spPr>
          <a:xfrm>
            <a:off x="233781" y="1433555"/>
            <a:ext cx="6390300" cy="39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233775" y="5456634"/>
            <a:ext cx="6390300" cy="1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233775" y="4141102"/>
            <a:ext cx="6390300" cy="16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233775" y="8145265"/>
            <a:ext cx="4499100" cy="11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ctrTitle"/>
          </p:nvPr>
        </p:nvSpPr>
        <p:spPr>
          <a:xfrm>
            <a:off x="233781" y="1433555"/>
            <a:ext cx="6390600" cy="3951900"/>
          </a:xfrm>
          <a:prstGeom prst="rect">
            <a:avLst/>
          </a:prstGeom>
        </p:spPr>
        <p:txBody>
          <a:bodyPr spcFirstLastPara="1" wrap="square" lIns="76175" tIns="76175" rIns="76175" bIns="7617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subTitle" idx="1"/>
          </p:nvPr>
        </p:nvSpPr>
        <p:spPr>
          <a:xfrm>
            <a:off x="233775" y="5456634"/>
            <a:ext cx="6390600" cy="15261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233775" y="4141102"/>
            <a:ext cx="6390600" cy="16209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 txBox="1">
            <a:spLocks noGrp="1"/>
          </p:cNvSpPr>
          <p:nvPr>
            <p:ph type="title"/>
          </p:nvPr>
        </p:nvSpPr>
        <p:spPr>
          <a:xfrm>
            <a:off x="233775" y="856821"/>
            <a:ext cx="6390600" cy="1102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body" idx="1"/>
          </p:nvPr>
        </p:nvSpPr>
        <p:spPr>
          <a:xfrm>
            <a:off x="233775" y="2218898"/>
            <a:ext cx="6390600" cy="6577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spcBef>
                <a:spcPts val="13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spcBef>
                <a:spcPts val="13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spcBef>
                <a:spcPts val="13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spcBef>
                <a:spcPts val="1300"/>
              </a:spcBef>
              <a:spcAft>
                <a:spcPts val="13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0"/>
          <p:cNvSpPr txBox="1">
            <a:spLocks noGrp="1"/>
          </p:cNvSpPr>
          <p:nvPr>
            <p:ph type="title"/>
          </p:nvPr>
        </p:nvSpPr>
        <p:spPr>
          <a:xfrm>
            <a:off x="233775" y="856821"/>
            <a:ext cx="6390600" cy="1102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body" idx="1"/>
          </p:nvPr>
        </p:nvSpPr>
        <p:spPr>
          <a:xfrm>
            <a:off x="233775" y="2218898"/>
            <a:ext cx="3000000" cy="6577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 rtl="0">
              <a:spcBef>
                <a:spcPts val="1300"/>
              </a:spcBef>
              <a:spcAft>
                <a:spcPts val="13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body" idx="2"/>
          </p:nvPr>
        </p:nvSpPr>
        <p:spPr>
          <a:xfrm>
            <a:off x="3624300" y="2218898"/>
            <a:ext cx="3000000" cy="6577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 rtl="0">
              <a:spcBef>
                <a:spcPts val="13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 rtl="0">
              <a:spcBef>
                <a:spcPts val="13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 rtl="0">
              <a:spcBef>
                <a:spcPts val="13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 rtl="0">
              <a:spcBef>
                <a:spcPts val="1300"/>
              </a:spcBef>
              <a:spcAft>
                <a:spcPts val="13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/>
          </p:nvPr>
        </p:nvSpPr>
        <p:spPr>
          <a:xfrm>
            <a:off x="233775" y="856821"/>
            <a:ext cx="6390600" cy="1102800"/>
          </a:xfrm>
          <a:prstGeom prst="rect">
            <a:avLst/>
          </a:prstGeom>
        </p:spPr>
        <p:txBody>
          <a:bodyPr spcFirstLastPara="1" wrap="square" lIns="76175" tIns="76175" rIns="76175" bIns="761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spcFirstLastPara="1" wrap="square" lIns="76175" tIns="76175" rIns="76175" bIns="761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233775" y="856821"/>
            <a:ext cx="6390600" cy="11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175" tIns="76175" rIns="76175" bIns="7617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 sz="23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body" idx="1"/>
          </p:nvPr>
        </p:nvSpPr>
        <p:spPr>
          <a:xfrm>
            <a:off x="233775" y="2218898"/>
            <a:ext cx="6390600" cy="6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175" tIns="76175" rIns="76175" bIns="76175" anchor="t" anchorCtr="0">
            <a:noAutofit/>
          </a:bodyPr>
          <a:lstStyle>
            <a:lvl1pPr marL="457200" lvl="0" indent="-3238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Char char="●"/>
              <a:defRPr sz="1500">
                <a:solidFill>
                  <a:schemeClr val="dk2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>
            <a:lvl1pPr lvl="0" algn="r" rtl="0">
              <a:buNone/>
              <a:defRPr sz="800">
                <a:solidFill>
                  <a:schemeClr val="dk2"/>
                </a:solidFill>
              </a:defRPr>
            </a:lvl1pPr>
            <a:lvl2pPr lvl="1" algn="r" rtl="0">
              <a:buNone/>
              <a:defRPr sz="800">
                <a:solidFill>
                  <a:schemeClr val="dk2"/>
                </a:solidFill>
              </a:defRPr>
            </a:lvl2pPr>
            <a:lvl3pPr lvl="2" algn="r" rtl="0">
              <a:buNone/>
              <a:defRPr sz="800">
                <a:solidFill>
                  <a:schemeClr val="dk2"/>
                </a:solidFill>
              </a:defRPr>
            </a:lvl3pPr>
            <a:lvl4pPr lvl="3" algn="r" rtl="0">
              <a:buNone/>
              <a:defRPr sz="800">
                <a:solidFill>
                  <a:schemeClr val="dk2"/>
                </a:solidFill>
              </a:defRPr>
            </a:lvl4pPr>
            <a:lvl5pPr lvl="4" algn="r" rtl="0">
              <a:buNone/>
              <a:defRPr sz="800">
                <a:solidFill>
                  <a:schemeClr val="dk2"/>
                </a:solidFill>
              </a:defRPr>
            </a:lvl5pPr>
            <a:lvl6pPr lvl="5" algn="r" rtl="0">
              <a:buNone/>
              <a:defRPr sz="800">
                <a:solidFill>
                  <a:schemeClr val="dk2"/>
                </a:solidFill>
              </a:defRPr>
            </a:lvl6pPr>
            <a:lvl7pPr lvl="6" algn="r" rtl="0">
              <a:buNone/>
              <a:defRPr sz="800">
                <a:solidFill>
                  <a:schemeClr val="dk2"/>
                </a:solidFill>
              </a:defRPr>
            </a:lvl7pPr>
            <a:lvl8pPr lvl="7" algn="r" rtl="0">
              <a:buNone/>
              <a:defRPr sz="800">
                <a:solidFill>
                  <a:schemeClr val="dk2"/>
                </a:solidFill>
              </a:defRPr>
            </a:lvl8pPr>
            <a:lvl9pPr lvl="8" algn="r" rtl="0">
              <a:buNone/>
              <a:defRPr sz="8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8"/>
          <p:cNvSpPr txBox="1">
            <a:spLocks noGrp="1"/>
          </p:cNvSpPr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body" idx="1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ldNum" idx="12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drive.google.com/open?id=1zddQYz4ZTDM7PwouzOeLAVXe6tzQGGwFMJCEcwuf_t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docs.google.com/presentation/d/1UXj7mu4Whn0WFAFStXy61o4pLXETUreh_HhIeksQzQs/edit#slide=id.g3e71bcc0d4_0_0" TargetMode="Externa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/>
          <p:nvPr/>
        </p:nvSpPr>
        <p:spPr>
          <a:xfrm>
            <a:off x="4075450" y="7223175"/>
            <a:ext cx="1227000" cy="2813100"/>
          </a:xfrm>
          <a:prstGeom prst="roundRect">
            <a:avLst>
              <a:gd name="adj" fmla="val 16667"/>
            </a:avLst>
          </a:prstGeom>
          <a:solidFill>
            <a:srgbClr val="F4CC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3"/>
          <p:cNvSpPr/>
          <p:nvPr/>
        </p:nvSpPr>
        <p:spPr>
          <a:xfrm>
            <a:off x="1512550" y="7223174"/>
            <a:ext cx="1227000" cy="2813100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2" name="Google Shape;92;p23"/>
          <p:cNvGrpSpPr/>
          <p:nvPr/>
        </p:nvGrpSpPr>
        <p:grpSpPr>
          <a:xfrm>
            <a:off x="1084301" y="-96750"/>
            <a:ext cx="4326715" cy="5685438"/>
            <a:chOff x="1518672" y="681233"/>
            <a:chExt cx="5192265" cy="6824436"/>
          </a:xfrm>
        </p:grpSpPr>
        <p:sp>
          <p:nvSpPr>
            <p:cNvPr id="93" name="Google Shape;93;p23"/>
            <p:cNvSpPr/>
            <p:nvPr/>
          </p:nvSpPr>
          <p:spPr>
            <a:xfrm>
              <a:off x="1802092" y="681353"/>
              <a:ext cx="1781100" cy="5645700"/>
            </a:xfrm>
            <a:prstGeom prst="roundRect">
              <a:avLst>
                <a:gd name="adj" fmla="val 16667"/>
              </a:avLst>
            </a:prstGeom>
            <a:solidFill>
              <a:srgbClr val="FCE5CD"/>
            </a:solidFill>
            <a:ln>
              <a:noFill/>
            </a:ln>
          </p:spPr>
          <p:txBody>
            <a:bodyPr spcFirstLastPara="1" wrap="square" lIns="76175" tIns="76175" rIns="76175" bIns="761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3"/>
            <p:cNvSpPr/>
            <p:nvPr/>
          </p:nvSpPr>
          <p:spPr>
            <a:xfrm>
              <a:off x="4929837" y="681233"/>
              <a:ext cx="1781100" cy="5645700"/>
            </a:xfrm>
            <a:prstGeom prst="roundRect">
              <a:avLst>
                <a:gd name="adj" fmla="val 16667"/>
              </a:avLst>
            </a:prstGeom>
            <a:solidFill>
              <a:srgbClr val="F4CCCC"/>
            </a:solidFill>
            <a:ln>
              <a:noFill/>
            </a:ln>
          </p:spPr>
          <p:txBody>
            <a:bodyPr spcFirstLastPara="1" wrap="square" lIns="76175" tIns="76175" rIns="76175" bIns="761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95" name="Google Shape;95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18672" y="2628869"/>
              <a:ext cx="4876800" cy="4876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6" name="Google Shape;96;p23"/>
          <p:cNvSpPr txBox="1"/>
          <p:nvPr/>
        </p:nvSpPr>
        <p:spPr>
          <a:xfrm>
            <a:off x="812118" y="5740917"/>
            <a:ext cx="54864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" sz="2800">
                <a:solidFill>
                  <a:schemeClr val="dk1"/>
                </a:solidFill>
                <a:latin typeface="Bree Serif"/>
                <a:ea typeface="Bree Serif"/>
                <a:cs typeface="Bree Serif"/>
                <a:sym typeface="Bree Serif"/>
              </a:rPr>
              <a:t>Pharmacology of drugs used in calcium &amp; vitamin D disorders</a:t>
            </a:r>
            <a:endParaRPr sz="42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97" name="Google Shape;97;p23"/>
          <p:cNvCxnSpPr/>
          <p:nvPr/>
        </p:nvCxnSpPr>
        <p:spPr>
          <a:xfrm rot="10800000" flipH="1">
            <a:off x="2553635" y="6664379"/>
            <a:ext cx="2003400" cy="30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dot"/>
            <a:round/>
            <a:headEnd type="diamond" w="med" len="med"/>
            <a:tailEnd type="diamond" w="med" len="med"/>
          </a:ln>
        </p:spPr>
      </p:cxnSp>
      <p:pic>
        <p:nvPicPr>
          <p:cNvPr id="98" name="Google Shape;9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31185" y="471300"/>
            <a:ext cx="1152065" cy="91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23"/>
          <p:cNvPicPr preferRelativeResize="0"/>
          <p:nvPr/>
        </p:nvPicPr>
        <p:blipFill rotWithShape="1">
          <a:blip r:embed="rId5">
            <a:alphaModFix/>
          </a:blip>
          <a:srcRect l="29092" t="35755" r="26247" b="26665"/>
          <a:stretch/>
        </p:blipFill>
        <p:spPr>
          <a:xfrm>
            <a:off x="0" y="475650"/>
            <a:ext cx="1305299" cy="987962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3"/>
          <p:cNvSpPr/>
          <p:nvPr/>
        </p:nvSpPr>
        <p:spPr>
          <a:xfrm>
            <a:off x="264600" y="8300525"/>
            <a:ext cx="1040700" cy="1460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EA9999"/>
            </a:solidFill>
            <a:prstDash val="dash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1600">
                <a:latin typeface="Economica"/>
                <a:ea typeface="Economica"/>
                <a:cs typeface="Economica"/>
                <a:sym typeface="Economica"/>
              </a:rPr>
              <a:t>Color index:   </a:t>
            </a:r>
            <a:r>
              <a:rPr lang="en" sz="1600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lang="en" sz="1600" b="0" i="0" u="none" strike="noStrike" cap="none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Important </a:t>
            </a:r>
            <a:r>
              <a:rPr lang="en" sz="1600" b="0" i="0" u="none" strike="noStrike" cap="none">
                <a:solidFill>
                  <a:srgbClr val="000000"/>
                </a:solidFill>
                <a:latin typeface="Economica"/>
                <a:ea typeface="Economica"/>
                <a:cs typeface="Economica"/>
                <a:sym typeface="Economica"/>
              </a:rPr>
              <a:t>    </a:t>
            </a:r>
            <a:r>
              <a:rPr lang="en" sz="1600" b="0" i="0" u="none" strike="noStrike" cap="none">
                <a:solidFill>
                  <a:srgbClr val="6AA84F"/>
                </a:solidFill>
                <a:latin typeface="Economica"/>
                <a:ea typeface="Economica"/>
                <a:cs typeface="Economica"/>
                <a:sym typeface="Economica"/>
              </a:rPr>
              <a:t>Note</a:t>
            </a:r>
            <a:r>
              <a:rPr lang="en" sz="1600" b="0" i="0" u="none" strike="noStrike" cap="none">
                <a:solidFill>
                  <a:srgbClr val="38761D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lang="en" sz="1600" b="0" i="0" u="none" strike="noStrike" cap="none">
                <a:solidFill>
                  <a:srgbClr val="000000"/>
                </a:solidFill>
                <a:latin typeface="Economica"/>
                <a:ea typeface="Economica"/>
                <a:cs typeface="Economica"/>
                <a:sym typeface="Economica"/>
              </a:rPr>
              <a:t>       </a:t>
            </a:r>
            <a:r>
              <a:rPr lang="en" sz="1600" b="0" i="0" u="none" strike="noStrike" cap="none">
                <a:solidFill>
                  <a:srgbClr val="999999"/>
                </a:solidFill>
                <a:latin typeface="Economica"/>
                <a:ea typeface="Economica"/>
                <a:cs typeface="Economica"/>
                <a:sym typeface="Economica"/>
              </a:rPr>
              <a:t>Extra</a:t>
            </a:r>
            <a:endParaRPr sz="1600" b="0" i="0" u="none" strike="noStrike" cap="none">
              <a:solidFill>
                <a:srgbClr val="999999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101" name="Google Shape;101;p23">
            <a:hlinkClick r:id="rId6"/>
          </p:cNvPr>
          <p:cNvSpPr txBox="1"/>
          <p:nvPr/>
        </p:nvSpPr>
        <p:spPr>
          <a:xfrm>
            <a:off x="5468350" y="9252425"/>
            <a:ext cx="1314900" cy="5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sng" strike="noStrike" cap="none">
                <a:solidFill>
                  <a:srgbClr val="FB6B68"/>
                </a:solidFill>
                <a:latin typeface="Economica"/>
                <a:ea typeface="Economica"/>
                <a:cs typeface="Economica"/>
                <a:sym typeface="Economica"/>
                <a:hlinkClick r:id="rId7"/>
              </a:rPr>
              <a:t>Editing File </a:t>
            </a:r>
            <a:endParaRPr sz="2000" b="1" i="0" u="sng" strike="noStrike" cap="none">
              <a:solidFill>
                <a:srgbClr val="FB6B68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102" name="Google Shape;102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302450" y="7689062"/>
            <a:ext cx="1555548" cy="1563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4"/>
          <p:cNvSpPr/>
          <p:nvPr/>
        </p:nvSpPr>
        <p:spPr>
          <a:xfrm>
            <a:off x="2022475" y="791850"/>
            <a:ext cx="2861400" cy="438600"/>
          </a:xfrm>
          <a:prstGeom prst="roundRect">
            <a:avLst>
              <a:gd name="adj" fmla="val 50000"/>
            </a:avLst>
          </a:prstGeom>
          <a:solidFill>
            <a:srgbClr val="F9C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 b="1">
                <a:latin typeface="Mukta"/>
                <a:ea typeface="Mukta"/>
                <a:cs typeface="Mukta"/>
                <a:sym typeface="Mukta"/>
              </a:rPr>
              <a:t>Hormones used for osteoporosis</a:t>
            </a:r>
            <a:endParaRPr b="1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8" name="Google Shape;108;p24"/>
          <p:cNvCxnSpPr>
            <a:endCxn id="109" idx="0"/>
          </p:cNvCxnSpPr>
          <p:nvPr/>
        </p:nvCxnSpPr>
        <p:spPr>
          <a:xfrm>
            <a:off x="3453163" y="1230300"/>
            <a:ext cx="0" cy="646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0" name="Google Shape;110;p24"/>
          <p:cNvSpPr/>
          <p:nvPr/>
        </p:nvSpPr>
        <p:spPr>
          <a:xfrm>
            <a:off x="612825" y="1877125"/>
            <a:ext cx="1528500" cy="502500"/>
          </a:xfrm>
          <a:prstGeom prst="roundRect">
            <a:avLst>
              <a:gd name="adj" fmla="val 16667"/>
            </a:avLst>
          </a:prstGeom>
          <a:solidFill>
            <a:srgbClr val="93C4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" sz="1600" b="1">
                <a:latin typeface="Mukta"/>
                <a:ea typeface="Mukta"/>
                <a:cs typeface="Mukta"/>
                <a:sym typeface="Mukta"/>
              </a:rPr>
              <a:t>Calcitonin</a:t>
            </a:r>
            <a:endParaRPr sz="1600" b="1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24"/>
          <p:cNvSpPr/>
          <p:nvPr/>
        </p:nvSpPr>
        <p:spPr>
          <a:xfrm>
            <a:off x="2688913" y="1877100"/>
            <a:ext cx="1528500" cy="502500"/>
          </a:xfrm>
          <a:prstGeom prst="roundRect">
            <a:avLst>
              <a:gd name="adj" fmla="val 16667"/>
            </a:avLst>
          </a:pr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" sz="1600" b="1">
                <a:latin typeface="Mukta"/>
                <a:ea typeface="Mukta"/>
                <a:cs typeface="Mukta"/>
                <a:sym typeface="Mukta"/>
              </a:rPr>
              <a:t>PTH </a:t>
            </a:r>
            <a:endParaRPr sz="1600" b="1" i="0" u="none" strike="noStrike" cap="none">
              <a:latin typeface="Mukta"/>
              <a:ea typeface="Mukta"/>
              <a:cs typeface="Mukta"/>
              <a:sym typeface="Mukta"/>
            </a:endParaRPr>
          </a:p>
        </p:txBody>
      </p:sp>
      <p:cxnSp>
        <p:nvCxnSpPr>
          <p:cNvPr id="111" name="Google Shape;111;p24"/>
          <p:cNvCxnSpPr/>
          <p:nvPr/>
        </p:nvCxnSpPr>
        <p:spPr>
          <a:xfrm rot="-5400000" flipH="1">
            <a:off x="4824913" y="1038450"/>
            <a:ext cx="932100" cy="814200"/>
          </a:xfrm>
          <a:prstGeom prst="bentConnector3">
            <a:avLst>
              <a:gd name="adj1" fmla="val -864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2" name="Google Shape;112;p24"/>
          <p:cNvSpPr/>
          <p:nvPr/>
        </p:nvSpPr>
        <p:spPr>
          <a:xfrm>
            <a:off x="4716675" y="1877125"/>
            <a:ext cx="1528500" cy="502500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" sz="1600" b="1">
                <a:latin typeface="Mukta"/>
                <a:ea typeface="Mukta"/>
                <a:cs typeface="Mukta"/>
                <a:sym typeface="Mukta"/>
              </a:rPr>
              <a:t>Vitamin D</a:t>
            </a:r>
            <a:endParaRPr sz="1600" b="1">
              <a:latin typeface="Mukta"/>
              <a:ea typeface="Mukta"/>
              <a:cs typeface="Mukta"/>
              <a:sym typeface="Mukta"/>
            </a:endParaRPr>
          </a:p>
        </p:txBody>
      </p:sp>
      <p:cxnSp>
        <p:nvCxnSpPr>
          <p:cNvPr id="113" name="Google Shape;113;p24"/>
          <p:cNvCxnSpPr>
            <a:stCxn id="107" idx="1"/>
            <a:endCxn id="110" idx="0"/>
          </p:cNvCxnSpPr>
          <p:nvPr/>
        </p:nvCxnSpPr>
        <p:spPr>
          <a:xfrm flipH="1">
            <a:off x="1377175" y="1011150"/>
            <a:ext cx="645300" cy="8661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Google Shape;114;p24"/>
          <p:cNvSpPr/>
          <p:nvPr/>
        </p:nvSpPr>
        <p:spPr>
          <a:xfrm>
            <a:off x="1976975" y="2826250"/>
            <a:ext cx="2861400" cy="438600"/>
          </a:xfrm>
          <a:prstGeom prst="roundRect">
            <a:avLst>
              <a:gd name="adj" fmla="val 50000"/>
            </a:avLst>
          </a:prstGeom>
          <a:solidFill>
            <a:srgbClr val="F9C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 b="1">
                <a:latin typeface="Mukta"/>
                <a:ea typeface="Mukta"/>
                <a:cs typeface="Mukta"/>
                <a:sym typeface="Mukta"/>
              </a:rPr>
              <a:t>Drugs used for osteoporosis</a:t>
            </a:r>
            <a:endParaRPr b="1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5" name="Google Shape;115;p24"/>
          <p:cNvCxnSpPr>
            <a:stCxn id="114" idx="2"/>
            <a:endCxn id="116" idx="0"/>
          </p:cNvCxnSpPr>
          <p:nvPr/>
        </p:nvCxnSpPr>
        <p:spPr>
          <a:xfrm>
            <a:off x="3407675" y="3264850"/>
            <a:ext cx="0" cy="342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6" name="Google Shape;116;p24"/>
          <p:cNvSpPr/>
          <p:nvPr/>
        </p:nvSpPr>
        <p:spPr>
          <a:xfrm>
            <a:off x="2643413" y="3606700"/>
            <a:ext cx="1528500" cy="502500"/>
          </a:xfrm>
          <a:prstGeom prst="roundRect">
            <a:avLst>
              <a:gd name="adj" fmla="val 16667"/>
            </a:avLst>
          </a:prstGeom>
          <a:solidFill>
            <a:srgbClr val="C9DA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" sz="1600" b="1">
                <a:latin typeface="Mukta"/>
                <a:ea typeface="Mukta"/>
                <a:cs typeface="Mukta"/>
                <a:sym typeface="Mukta"/>
              </a:rPr>
              <a:t>Teriparatide</a:t>
            </a:r>
            <a:endParaRPr sz="1600" b="1" i="0" u="none" strike="noStrike" cap="none">
              <a:latin typeface="Mukta"/>
              <a:ea typeface="Mukta"/>
              <a:cs typeface="Mukta"/>
              <a:sym typeface="Mukta"/>
            </a:endParaRPr>
          </a:p>
        </p:txBody>
      </p:sp>
      <p:sp>
        <p:nvSpPr>
          <p:cNvPr id="117" name="Google Shape;117;p24"/>
          <p:cNvSpPr txBox="1"/>
          <p:nvPr/>
        </p:nvSpPr>
        <p:spPr>
          <a:xfrm>
            <a:off x="77200" y="3112075"/>
            <a:ext cx="1528500" cy="13158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Note: </a:t>
            </a:r>
            <a:r>
              <a:rPr lang="en" sz="900" b="1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PTH </a:t>
            </a:r>
            <a:r>
              <a:rPr lang="en" sz="900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&amp; </a:t>
            </a:r>
            <a:r>
              <a:rPr lang="en" sz="900" b="1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Vitamin D </a:t>
            </a:r>
            <a:r>
              <a:rPr lang="en" sz="900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have similar effects and </a:t>
            </a:r>
            <a:r>
              <a:rPr lang="en" sz="900" b="1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calcitonin </a:t>
            </a:r>
            <a:r>
              <a:rPr lang="en" sz="900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antagonizes those effects</a:t>
            </a:r>
            <a:endParaRPr sz="900">
              <a:solidFill>
                <a:srgbClr val="B7B7B7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Although </a:t>
            </a:r>
            <a:r>
              <a:rPr lang="en" sz="900" b="1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PTH </a:t>
            </a:r>
            <a:r>
              <a:rPr lang="en" sz="900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&amp; </a:t>
            </a:r>
            <a:r>
              <a:rPr lang="en" sz="900" b="1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Calcitonin </a:t>
            </a:r>
            <a:r>
              <a:rPr lang="en" sz="900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have antagonistic effects. They can both be used for the treatment of osteoporosis</a:t>
            </a:r>
            <a:endParaRPr sz="900">
              <a:solidFill>
                <a:srgbClr val="B7B7B7"/>
              </a:solidFill>
              <a:latin typeface="Mukta"/>
              <a:ea typeface="Mukta"/>
              <a:cs typeface="Mukta"/>
              <a:sym typeface="Mukta"/>
            </a:endParaRPr>
          </a:p>
        </p:txBody>
      </p:sp>
      <p:sp>
        <p:nvSpPr>
          <p:cNvPr id="118" name="Google Shape;118;p24"/>
          <p:cNvSpPr txBox="1"/>
          <p:nvPr/>
        </p:nvSpPr>
        <p:spPr>
          <a:xfrm>
            <a:off x="218675" y="2422450"/>
            <a:ext cx="6378000" cy="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mbria"/>
                <a:ea typeface="Cambria"/>
                <a:cs typeface="Cambria"/>
                <a:sym typeface="Cambria"/>
              </a:rPr>
              <a:t>These three principal hormones regulate calcium homeostasis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9" name="Google Shape;119;p24"/>
          <p:cNvSpPr/>
          <p:nvPr/>
        </p:nvSpPr>
        <p:spPr>
          <a:xfrm rot="2768852">
            <a:off x="2220981" y="180500"/>
            <a:ext cx="413104" cy="413104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24"/>
          <p:cNvSpPr/>
          <p:nvPr/>
        </p:nvSpPr>
        <p:spPr>
          <a:xfrm rot="2768852">
            <a:off x="3073316" y="180500"/>
            <a:ext cx="413104" cy="413104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24"/>
          <p:cNvSpPr/>
          <p:nvPr/>
        </p:nvSpPr>
        <p:spPr>
          <a:xfrm rot="2768852">
            <a:off x="3925635" y="180500"/>
            <a:ext cx="413104" cy="413104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24"/>
          <p:cNvSpPr txBox="1"/>
          <p:nvPr/>
        </p:nvSpPr>
        <p:spPr>
          <a:xfrm>
            <a:off x="2285228" y="65073"/>
            <a:ext cx="1989300" cy="49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E06666"/>
                </a:solidFill>
                <a:latin typeface="Caveat Brush"/>
                <a:ea typeface="Caveat Brush"/>
                <a:cs typeface="Caveat Brush"/>
                <a:sym typeface="Caveat Brush"/>
              </a:rPr>
              <a:t>Mind map</a:t>
            </a:r>
            <a:endParaRPr sz="3000">
              <a:solidFill>
                <a:srgbClr val="E06666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sp>
        <p:nvSpPr>
          <p:cNvPr id="123" name="Google Shape;123;p24"/>
          <p:cNvSpPr txBox="1"/>
          <p:nvPr/>
        </p:nvSpPr>
        <p:spPr>
          <a:xfrm>
            <a:off x="0" y="5449000"/>
            <a:ext cx="3337200" cy="22209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Calcium plays an essential role in many cellular processes, including muscle contraction, hormone secretion, cell </a:t>
            </a:r>
            <a:endParaRPr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proliferation, and</a:t>
            </a:r>
            <a:endParaRPr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 gene expression.</a:t>
            </a:r>
            <a:endParaRPr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</p:txBody>
      </p:sp>
      <p:sp>
        <p:nvSpPr>
          <p:cNvPr id="124" name="Google Shape;124;p24"/>
          <p:cNvSpPr txBox="1"/>
          <p:nvPr/>
        </p:nvSpPr>
        <p:spPr>
          <a:xfrm>
            <a:off x="3337075" y="5449000"/>
            <a:ext cx="3545100" cy="2220900"/>
          </a:xfrm>
          <a:prstGeom prst="rect">
            <a:avLst/>
          </a:prstGeom>
          <a:solidFill>
            <a:srgbClr val="FFE8BB">
              <a:alpha val="696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Calcium balance is a </a:t>
            </a: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dynamic process </a:t>
            </a: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that reflects a balance between </a:t>
            </a: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calcium absorption by the </a:t>
            </a:r>
            <a:r>
              <a:rPr lang="en" b="1">
                <a:solidFill>
                  <a:schemeClr val="dk1"/>
                </a:solidFill>
                <a:highlight>
                  <a:srgbClr val="B6D7A8"/>
                </a:highlight>
                <a:latin typeface="Mukta"/>
                <a:ea typeface="Mukta"/>
                <a:cs typeface="Mukta"/>
                <a:sym typeface="Mukta"/>
              </a:rPr>
              <a:t>intestinal </a:t>
            </a: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tract</a:t>
            </a: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, </a:t>
            </a: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calcium </a:t>
            </a:r>
            <a:endParaRPr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1"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Mukta"/>
                <a:ea typeface="Mukta"/>
                <a:cs typeface="Mukta"/>
                <a:sym typeface="Mukta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</p:txBody>
      </p:sp>
      <p:sp>
        <p:nvSpPr>
          <p:cNvPr id="125" name="Google Shape;125;p24"/>
          <p:cNvSpPr txBox="1"/>
          <p:nvPr/>
        </p:nvSpPr>
        <p:spPr>
          <a:xfrm>
            <a:off x="1828625" y="6415301"/>
            <a:ext cx="3000000" cy="1254600"/>
          </a:xfrm>
          <a:prstGeom prst="rect">
            <a:avLst/>
          </a:prstGeom>
          <a:solidFill>
            <a:srgbClr val="FFD8A3">
              <a:alpha val="54979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</p:txBody>
      </p:sp>
      <p:sp>
        <p:nvSpPr>
          <p:cNvPr id="126" name="Google Shape;126;p24"/>
          <p:cNvSpPr txBox="1"/>
          <p:nvPr/>
        </p:nvSpPr>
        <p:spPr>
          <a:xfrm>
            <a:off x="4828625" y="6100750"/>
            <a:ext cx="1989300" cy="114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excretion by the </a:t>
            </a:r>
            <a:r>
              <a:rPr lang="en" b="1">
                <a:solidFill>
                  <a:schemeClr val="dk1"/>
                </a:solidFill>
                <a:highlight>
                  <a:srgbClr val="F9CB9C"/>
                </a:highlight>
                <a:latin typeface="Mukta"/>
                <a:ea typeface="Mukta"/>
                <a:cs typeface="Mukta"/>
                <a:sym typeface="Mukta"/>
              </a:rPr>
              <a:t>kidney</a:t>
            </a:r>
            <a:r>
              <a:rPr lang="en" u="sng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,</a:t>
            </a: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 and</a:t>
            </a:r>
            <a:r>
              <a:rPr lang="en" u="sng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 </a:t>
            </a: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release and uptake of calcium by </a:t>
            </a:r>
            <a:r>
              <a:rPr lang="en" b="1">
                <a:solidFill>
                  <a:schemeClr val="dk1"/>
                </a:solidFill>
                <a:highlight>
                  <a:srgbClr val="EA9999"/>
                </a:highlight>
                <a:latin typeface="Mukta"/>
                <a:ea typeface="Mukta"/>
                <a:cs typeface="Mukta"/>
                <a:sym typeface="Mukta"/>
              </a:rPr>
              <a:t>bone</a:t>
            </a:r>
            <a:r>
              <a:rPr lang="en">
                <a:solidFill>
                  <a:schemeClr val="dk1"/>
                </a:solidFill>
                <a:highlight>
                  <a:srgbClr val="EA9999"/>
                </a:highlight>
                <a:latin typeface="Mukta"/>
                <a:ea typeface="Mukta"/>
                <a:cs typeface="Mukta"/>
                <a:sym typeface="Mukta"/>
              </a:rPr>
              <a:t> </a:t>
            </a: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during bone formation and resorption.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24"/>
          <p:cNvSpPr/>
          <p:nvPr/>
        </p:nvSpPr>
        <p:spPr>
          <a:xfrm>
            <a:off x="1886725" y="7180625"/>
            <a:ext cx="814200" cy="389700"/>
          </a:xfrm>
          <a:prstGeom prst="roundRect">
            <a:avLst>
              <a:gd name="adj" fmla="val 16667"/>
            </a:avLst>
          </a:prstGeom>
          <a:solidFill>
            <a:srgbClr val="EA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1. Bone</a:t>
            </a:r>
            <a:endParaRPr sz="1100"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8" name="Google Shape;128;p24"/>
          <p:cNvSpPr/>
          <p:nvPr/>
        </p:nvSpPr>
        <p:spPr>
          <a:xfrm>
            <a:off x="2707925" y="7180625"/>
            <a:ext cx="1014000" cy="389700"/>
          </a:xfrm>
          <a:prstGeom prst="roundRect">
            <a:avLst>
              <a:gd name="adj" fmla="val 16667"/>
            </a:avLst>
          </a:prstGeom>
          <a:solidFill>
            <a:srgbClr val="F9C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2. Kidney</a:t>
            </a:r>
            <a:endParaRPr sz="1200"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9" name="Google Shape;129;p24"/>
          <p:cNvSpPr/>
          <p:nvPr/>
        </p:nvSpPr>
        <p:spPr>
          <a:xfrm>
            <a:off x="3728934" y="7180615"/>
            <a:ext cx="1096500" cy="3897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3. Intestine</a:t>
            </a:r>
            <a:endParaRPr sz="1200"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0" name="Google Shape;130;p24"/>
          <p:cNvSpPr/>
          <p:nvPr/>
        </p:nvSpPr>
        <p:spPr>
          <a:xfrm>
            <a:off x="1917875" y="6467325"/>
            <a:ext cx="2861400" cy="438600"/>
          </a:xfrm>
          <a:prstGeom prst="roundRect">
            <a:avLst>
              <a:gd name="adj" fmla="val 16667"/>
            </a:avLst>
          </a:prstGeom>
          <a:solidFill>
            <a:srgbClr val="7890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Three target tissues regulate calcium homeostasis:</a:t>
            </a:r>
            <a:endParaRPr sz="1200" b="1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31" name="Google Shape;131;p24"/>
          <p:cNvCxnSpPr>
            <a:stCxn id="130" idx="2"/>
            <a:endCxn id="127" idx="0"/>
          </p:cNvCxnSpPr>
          <p:nvPr/>
        </p:nvCxnSpPr>
        <p:spPr>
          <a:xfrm rot="5400000">
            <a:off x="2683775" y="6515925"/>
            <a:ext cx="274800" cy="1054800"/>
          </a:xfrm>
          <a:prstGeom prst="bentConnector3">
            <a:avLst>
              <a:gd name="adj1" fmla="val 49982"/>
            </a:avLst>
          </a:prstGeom>
          <a:noFill/>
          <a:ln w="9525" cap="flat" cmpd="sng">
            <a:solidFill>
              <a:srgbClr val="78909C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132" name="Google Shape;132;p24"/>
          <p:cNvCxnSpPr>
            <a:stCxn id="130" idx="2"/>
            <a:endCxn id="128" idx="0"/>
          </p:cNvCxnSpPr>
          <p:nvPr/>
        </p:nvCxnSpPr>
        <p:spPr>
          <a:xfrm rot="5400000">
            <a:off x="3144425" y="6976575"/>
            <a:ext cx="274800" cy="133500"/>
          </a:xfrm>
          <a:prstGeom prst="bentConnector3">
            <a:avLst>
              <a:gd name="adj1" fmla="val 49982"/>
            </a:avLst>
          </a:prstGeom>
          <a:noFill/>
          <a:ln w="9525" cap="flat" cmpd="sng">
            <a:solidFill>
              <a:srgbClr val="78909C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133" name="Google Shape;133;p24"/>
          <p:cNvCxnSpPr>
            <a:stCxn id="130" idx="2"/>
            <a:endCxn id="129" idx="0"/>
          </p:cNvCxnSpPr>
          <p:nvPr/>
        </p:nvCxnSpPr>
        <p:spPr>
          <a:xfrm rot="-5400000" flipH="1">
            <a:off x="3675425" y="6579075"/>
            <a:ext cx="274800" cy="928500"/>
          </a:xfrm>
          <a:prstGeom prst="bentConnector3">
            <a:avLst>
              <a:gd name="adj1" fmla="val 49980"/>
            </a:avLst>
          </a:prstGeom>
          <a:noFill/>
          <a:ln w="9525" cap="flat" cmpd="sng">
            <a:solidFill>
              <a:srgbClr val="78909C"/>
            </a:solidFill>
            <a:prstDash val="solid"/>
            <a:round/>
            <a:headEnd type="none" w="med" len="med"/>
            <a:tailEnd type="diamond" w="med" len="med"/>
          </a:ln>
        </p:spPr>
      </p:cxnSp>
      <p:sp>
        <p:nvSpPr>
          <p:cNvPr id="134" name="Google Shape;134;p24"/>
          <p:cNvSpPr/>
          <p:nvPr/>
        </p:nvSpPr>
        <p:spPr>
          <a:xfrm rot="10800000" flipH="1">
            <a:off x="582775" y="7845025"/>
            <a:ext cx="5864400" cy="18645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F4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24"/>
          <p:cNvSpPr txBox="1"/>
          <p:nvPr/>
        </p:nvSpPr>
        <p:spPr>
          <a:xfrm>
            <a:off x="692125" y="7845025"/>
            <a:ext cx="5645700" cy="12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The dominant site of calcium storage in the body is bone, which contains nearly</a:t>
            </a: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 99.9% of body calcium</a:t>
            </a: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.</a:t>
            </a:r>
            <a:b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</a:b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Most body calcium is stored in bone (~1000 g), which is a very dynamic site as bone is remodeled continuously by </a:t>
            </a: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resorption of old bone by osteoclasts &amp; formation of new bone by osteoblasts</a:t>
            </a:r>
            <a:b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</a:b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Although only a </a:t>
            </a: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small fraction</a:t>
            </a: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 of total body calcium is located </a:t>
            </a: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in the plasma</a:t>
            </a: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, it is the </a:t>
            </a: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plasma concentration of ionized calcium that is tightly regulated</a:t>
            </a: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, primarily under the control of </a:t>
            </a: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PTH</a:t>
            </a: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 and</a:t>
            </a: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 vitamin D</a:t>
            </a: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.</a:t>
            </a:r>
            <a:endParaRPr/>
          </a:p>
        </p:txBody>
      </p:sp>
      <p:sp>
        <p:nvSpPr>
          <p:cNvPr id="136" name="Google Shape;136;p24"/>
          <p:cNvSpPr txBox="1"/>
          <p:nvPr/>
        </p:nvSpPr>
        <p:spPr>
          <a:xfrm>
            <a:off x="0" y="5038075"/>
            <a:ext cx="6882300" cy="438600"/>
          </a:xfrm>
          <a:prstGeom prst="rect">
            <a:avLst/>
          </a:prstGeom>
          <a:solidFill>
            <a:srgbClr val="F9CB9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800" b="1">
                <a:latin typeface="Mukta"/>
                <a:ea typeface="Mukta"/>
                <a:cs typeface="Mukta"/>
                <a:sym typeface="Mukta"/>
              </a:rPr>
              <a:t>Calcium Metabolism</a:t>
            </a:r>
            <a:br>
              <a:rPr lang="en" sz="1800" b="1">
                <a:latin typeface="Mukta"/>
                <a:ea typeface="Mukta"/>
                <a:cs typeface="Mukta"/>
                <a:sym typeface="Mukta"/>
              </a:rPr>
            </a:br>
            <a:endParaRPr sz="18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</p:txBody>
      </p:sp>
      <p:sp>
        <p:nvSpPr>
          <p:cNvPr id="137" name="Google Shape;137;p24"/>
          <p:cNvSpPr/>
          <p:nvPr/>
        </p:nvSpPr>
        <p:spPr>
          <a:xfrm rot="2768852">
            <a:off x="2289731" y="4379125"/>
            <a:ext cx="413104" cy="413104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24"/>
          <p:cNvSpPr/>
          <p:nvPr/>
        </p:nvSpPr>
        <p:spPr>
          <a:xfrm rot="2768852">
            <a:off x="3142066" y="4379125"/>
            <a:ext cx="413104" cy="413104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24"/>
          <p:cNvSpPr/>
          <p:nvPr/>
        </p:nvSpPr>
        <p:spPr>
          <a:xfrm rot="2768852">
            <a:off x="3994385" y="4379125"/>
            <a:ext cx="413104" cy="413104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76175" tIns="76175" rIns="76175" bIns="76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4"/>
          <p:cNvSpPr txBox="1"/>
          <p:nvPr/>
        </p:nvSpPr>
        <p:spPr>
          <a:xfrm>
            <a:off x="2353978" y="4263698"/>
            <a:ext cx="1989300" cy="49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E06666"/>
                </a:solidFill>
                <a:latin typeface="Caveat Brush"/>
                <a:ea typeface="Caveat Brush"/>
                <a:cs typeface="Caveat Brush"/>
                <a:sym typeface="Caveat Brush"/>
              </a:rPr>
              <a:t>Introduction </a:t>
            </a:r>
            <a:endParaRPr sz="3000">
              <a:solidFill>
                <a:srgbClr val="E06666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" name="Google Shape;145;p25"/>
          <p:cNvGraphicFramePr/>
          <p:nvPr/>
        </p:nvGraphicFramePr>
        <p:xfrm>
          <a:off x="25" y="-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{11406477-CD77-4311-8721-620236A39D96}</a:tableStyleId>
              </a:tblPr>
              <a:tblGrid>
                <a:gridCol w="117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4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6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07100">
                <a:tc rowSpan="2" gridSpan="5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Parathyroid Hormone</a:t>
                      </a:r>
                      <a:r>
                        <a:rPr lang="en" b="1">
                          <a:solidFill>
                            <a:srgbClr val="6AA84F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(Phosphate Trashing Hormone)</a:t>
                      </a:r>
                      <a:endParaRPr sz="2700" b="1">
                        <a:solidFill>
                          <a:srgbClr val="6AA84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5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30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Definition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PTH: A hormone that plays a critical role in controlling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calcium, and 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phosphate balance.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PTH is released from the parathyroid gland in response to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low plasma Ca2+ level . 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rgbClr val="6AA84F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The stimulus for parathyroid hormone (PTH) is hypocalcaemia . </a:t>
                      </a:r>
                      <a:endParaRPr sz="1200">
                        <a:solidFill>
                          <a:srgbClr val="6AA84F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Secretion of PTH is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inversely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related to [Ca2+]. 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931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Action</a:t>
                      </a:r>
                      <a:endParaRPr b="1">
                        <a:solidFill>
                          <a:srgbClr val="00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The overall action of PTH is to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 increase plasma Ca2+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levels in response to hypocalcemia: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1. PTH enhances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intestinal calcium absorption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of calcium in the presence of permissive amounts of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vitamin D. 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2. PTH </a:t>
                      </a:r>
                      <a:r>
                        <a:rPr lang="en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stimulates bone resorption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by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stimulating osteoclasts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to 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increase the outward flux of calcium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to restore serum calcium level.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3. PTH stimulates the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active reabsorption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of calcium from the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kidney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increase formation of calcitriol which is the active form of vitamin D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9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Response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-Daily, </a:t>
                      </a:r>
                      <a:r>
                        <a:rPr lang="en" b="1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intermittent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administration of recombinant human PTH, SC in the thigh (alternate thigh every day ) leads to a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 net  stimulation of</a:t>
                      </a:r>
                      <a:r>
                        <a:rPr lang="en" b="1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 bone formation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for treatment of osteoporosis. </a:t>
                      </a:r>
                      <a:r>
                        <a:rPr lang="en">
                          <a:solidFill>
                            <a:schemeClr val="dk1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(has an anabolic effect) </a:t>
                      </a:r>
                      <a:r>
                        <a:rPr lang="en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so Decreases osteoclast activity  </a:t>
                      </a:r>
                      <a:endParaRPr>
                        <a:solidFill>
                          <a:srgbClr val="BF9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-Continuous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or chronic exposure to high serum PTH concentrations (as seen with primary or secondary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hyperparathyroidism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) results in bone 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resorption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and risk of fractures,</a:t>
                      </a:r>
                      <a:r>
                        <a:rPr lang="en" sz="1200">
                          <a:solidFill>
                            <a:srgbClr val="6AA84F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 so we can use PTH for treatment but not continuously</a:t>
                      </a:r>
                      <a:endParaRPr sz="1200">
                        <a:solidFill>
                          <a:srgbClr val="6AA84F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Intermittent: 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Osteoblast ↑ number/function,↑ Bone formation, ↑ Bone mass/strength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6AA84F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This is the desired effect that combats osteoporosis</a:t>
                      </a:r>
                      <a:endParaRPr sz="1200">
                        <a:solidFill>
                          <a:srgbClr val="6AA84F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6AA84F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( PTH is secreted intermittently, so we try to mimic the normal state)</a:t>
                      </a:r>
                      <a:endParaRPr sz="1200">
                        <a:solidFill>
                          <a:srgbClr val="6AA84F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Continuous: </a:t>
                      </a:r>
                      <a:endParaRPr b="1">
                        <a:solidFill>
                          <a:srgbClr val="BF9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↑Osteoclast,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 ↑ Bone resorption, ↑Serum Ca2+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sz="1200">
                          <a:solidFill>
                            <a:srgbClr val="6AA84F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(this produces an effect similar to PTH secreting tumors)</a:t>
                      </a:r>
                      <a:endParaRPr sz="1200">
                        <a:solidFill>
                          <a:srgbClr val="6AA84F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238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Uses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Treatment of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severe osteoporosis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Resistant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cases failed to respond to other medications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</a:pPr>
                      <a:endParaRPr>
                        <a:solidFill>
                          <a:srgbClr val="6AA84F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" name="Google Shape;150;p26"/>
          <p:cNvGraphicFramePr/>
          <p:nvPr/>
        </p:nvGraphicFramePr>
        <p:xfrm>
          <a:off x="0" y="-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{11406477-CD77-4311-8721-620236A39D96}</a:tableStyleId>
              </a:tblPr>
              <a:tblGrid>
                <a:gridCol w="117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4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6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3350">
                <a:tc rowSpan="2" gridSpan="5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Teriparatide</a:t>
                      </a:r>
                      <a:endParaRPr sz="2700" b="1">
                        <a:solidFill>
                          <a:srgbClr val="6AA84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9DAF8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5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29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MOA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Synthetic polypeptide form of PTH 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(PTH analogue). 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It belongs to a class of anti-osteoporosis drugs, the so-called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“anabolic” agents.</a:t>
                      </a:r>
                      <a:r>
                        <a:rPr lang="en">
                          <a:solidFill>
                            <a:srgbClr val="6AA84F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 </a:t>
                      </a:r>
                      <a:r>
                        <a:rPr lang="en" sz="1200">
                          <a:solidFill>
                            <a:srgbClr val="6AA84F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(stimulates osteoblasts)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Given, once daily by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 subcutaneous injection 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03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Therapeutic effects</a:t>
                      </a:r>
                      <a:endParaRPr b="1">
                        <a:solidFill>
                          <a:srgbClr val="00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Once-daily administration of teriparatide stimulates </a:t>
                      </a:r>
                      <a:r>
                        <a:rPr lang="en" b="1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new bone formation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by preferential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 stimulation of osteoblastic activity over osteoclastic activity.</a:t>
                      </a:r>
                      <a:endParaRPr b="1"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</a:pP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By contrast,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continuous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administration of teriparatide , may be detrimental to the skeleton because 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bone resorption may be stimulated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more than bone formation.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402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Uses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Good for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postmenopausal osteoporosis.</a:t>
                      </a:r>
                      <a:b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For  treatment of  osteoporosis  in people who have a 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risk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of getting 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fracture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(increases bone mass &amp; strength)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Used in severe osteoporosis or patients not responding to other drugs.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Should not be used routinely due to </a:t>
                      </a:r>
                      <a:r>
                        <a:rPr lang="en" b="1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carcinogenic effects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.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82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Adverse Effects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b="1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Carcinogenic effect (osteosarcoma)</a:t>
                      </a:r>
                      <a:r>
                        <a:rPr lang="en" b="1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 </a:t>
                      </a:r>
                      <a:br>
                        <a:rPr lang="en" b="1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Diarrhea, heartburn, nausea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Headache,  leg cramps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Hypotension when standing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(orthostatic hypotension)</a:t>
                      </a:r>
                      <a:b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Elevated serum calcium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which may occur in some cases can lead to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kidney stones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813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C.I.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Teriparatide should not be used by people with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 increased risk for bone tumors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(osteosarcoma)  including: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People with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 </a:t>
                      </a:r>
                      <a:r>
                        <a:rPr lang="en" b="1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Paget's disease of bone</a:t>
                      </a:r>
                      <a:b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People who had r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adiation treatment involving bones</a:t>
                      </a:r>
                      <a:b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Not recommended in </a:t>
                      </a:r>
                      <a:r>
                        <a:rPr lang="en" b="1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children</a:t>
                      </a:r>
                      <a:endParaRPr b="1"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51" name="Google Shape;15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875" y="7655229"/>
            <a:ext cx="3279125" cy="2194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95400" y="7771725"/>
            <a:ext cx="3194300" cy="199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" name="Google Shape;157;p27"/>
          <p:cNvGraphicFramePr/>
          <p:nvPr/>
        </p:nvGraphicFramePr>
        <p:xfrm>
          <a:off x="0" y="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{11406477-CD77-4311-8721-620236A39D96}</a:tableStyleId>
              </a:tblPr>
              <a:tblGrid>
                <a:gridCol w="117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4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6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3375">
                <a:tc rowSpan="2" gridSpan="5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Vitamin D</a:t>
                      </a:r>
                      <a:endParaRPr sz="2700" b="1">
                        <a:solidFill>
                          <a:srgbClr val="6AA84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CE5CD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5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Definition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Vitamin D is a steroid hormone that is intimately involved in the regulation of plasma calcium levels.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Its role in calcium metabolism first was recognized in the childhood disease rickets, which is characterized by hypocalcemia and various skeletal abnormalities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80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Metabolism</a:t>
                      </a:r>
                      <a:endParaRPr b="1">
                        <a:solidFill>
                          <a:srgbClr val="00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Mukta"/>
                        <a:buChar char="●"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Exposure to the ultraviolet rays in the sunlight convert 7DC to  cholecalciferol. 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SzPts val="1400"/>
                        <a:buFont typeface="Mukta"/>
                        <a:buChar char="●"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Vitamin D3 is metabolically inactive until it is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hydroxylated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in the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liver then the kidney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(by α hydroxylase) to the active form 1,25 Dihydroxycholecalciferol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09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Calcium &amp; Vitamin D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Mukta"/>
                        <a:buAutoNum type="arabicPeriod"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increases bone resorption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Mukta"/>
                        <a:buAutoNum type="arabicPeriod"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increases Ca2+ absorption from intestine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Mukta"/>
                        <a:buAutoNum type="arabicPeriod"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increases renal Ca2+ and PO4 reabsorption 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Mukta"/>
                        <a:buAutoNum type="arabicPeriod"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decreases the production of PTH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by the parathyroid glands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The overall effect is </a:t>
                      </a:r>
                      <a:r>
                        <a:rPr lang="en" b="1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increased plasma calcium concentrations</a:t>
                      </a:r>
                      <a:endParaRPr b="1"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18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Uses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Treatment of Vitamin D deficiency diseases: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Mukta"/>
                        <a:buAutoNum type="arabicPeriod"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Rickets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Mukta"/>
                        <a:buAutoNum type="arabicPeriod"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Osteomalacia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400"/>
                        <a:buFont typeface="Mukta"/>
                        <a:buAutoNum type="arabicPeriod"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Osteoporosis </a:t>
                      </a:r>
                      <a:r>
                        <a:rPr lang="en" sz="1200">
                          <a:solidFill>
                            <a:srgbClr val="6AA84F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(postmenopausal women take vitamin d + calcium)</a:t>
                      </a:r>
                      <a:endParaRPr sz="1200">
                        <a:solidFill>
                          <a:srgbClr val="6AA84F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Also used for: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SzPts val="1400"/>
                        <a:buFont typeface="Mukta"/>
                        <a:buAutoNum type="arabicPeriod"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Psoriasis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Mukta"/>
                        <a:buAutoNum type="arabicPeriod"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Prevention of Prostate &amp; Colorectal Cancer</a:t>
                      </a:r>
                      <a:endParaRPr>
                        <a:solidFill>
                          <a:srgbClr val="6AA84F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176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Sources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Cholecalciferol (Vitamin D3) in skin</a:t>
                      </a:r>
                      <a:b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Ergocalciferol (Vitamin D2) in plants</a:t>
                      </a:r>
                      <a:b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Vit D2 and Vit D3 have equal biological activities. 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Vitamin D2 is the 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prescription form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of vitamin D &amp; is 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also used as food additive (milk).</a:t>
                      </a:r>
                      <a:b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Vitamin D3 is usually for vitamin D- fortified milk &amp; foods &amp; also available in drug combination products.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311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Remember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1,25-dihydroxyvitamin D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(calcitriol) is the 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most active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form of vitamin D.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25-hydroxyvitamin D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(calcidiol, 25-hydroxycholecalciferol): an 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inactive</a:t>
                      </a:r>
                      <a:b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form of vitamin D.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 b="1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1-alpha-hydroxylase: The enzyme that converts the inactive form of vitamin D to the active form</a:t>
                      </a:r>
                      <a:br>
                        <a:rPr lang="en" b="1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endParaRPr b="1"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" name="Google Shape;162;p28"/>
          <p:cNvGraphicFramePr/>
          <p:nvPr/>
        </p:nvGraphicFramePr>
        <p:xfrm>
          <a:off x="0" y="-3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{11406477-CD77-4311-8721-620236A39D96}</a:tableStyleId>
              </a:tblPr>
              <a:tblGrid>
                <a:gridCol w="1055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4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6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7350">
                <a:tc rowSpan="2" gridSpan="5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Calcitonin</a:t>
                      </a:r>
                      <a:endParaRPr sz="2700" b="1">
                        <a:solidFill>
                          <a:srgbClr val="6AA84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5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81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Definition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Calcitonin is synthesized and secreted by the parafollicular cells 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(C cells)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of the thyroid gland. It is released when there is a </a:t>
                      </a:r>
                      <a:r>
                        <a:rPr lang="en" u="sng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rise in plasma Ca2+ levels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While PTH and vitamin D act to increase plasma Ca2+, only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calcitonin causes a decrease in plasma Ca2+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Calcitonin protects against development of 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hypercalcemia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caused by a variety of conditions, including increased calcium absorption (milk-alkali 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syndrome) and decreased calcium excretion (thiazide use).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rgbClr val="6AA84F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MAS: excessive milk intake to treat peptic ulcer will lead to accumulation of calcium and alkaline→alkalosis</a:t>
                      </a:r>
                      <a:endParaRPr sz="1200">
                        <a:solidFill>
                          <a:srgbClr val="6AA84F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84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Action</a:t>
                      </a:r>
                      <a:endParaRPr b="1">
                        <a:solidFill>
                          <a:srgbClr val="00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The major effect of calcitonin administration is a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rapid fall in Ca2+ 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(serum calcium ) caused by: 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SzPts val="1400"/>
                        <a:buFont typeface="Mukta"/>
                        <a:buAutoNum type="arabicPeriod"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Inhibiting bone resorption by</a:t>
                      </a:r>
                      <a:r>
                        <a:rPr lang="en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 inhibiting osteoclast activity.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</a:t>
                      </a:r>
                      <a:b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</a:b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The osteoclast bone cells appear to be a particular target of calcitonin </a:t>
                      </a:r>
                      <a:r>
                        <a:rPr lang="en">
                          <a:solidFill>
                            <a:srgbClr val="6AA84F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(key function of calcitonin)</a:t>
                      </a:r>
                      <a:endParaRPr>
                        <a:solidFill>
                          <a:srgbClr val="6AA84F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45720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Mukta"/>
                        <a:buAutoNum type="arabicPeriod"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Decreasing reabsorption of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 Ca2+ &amp; PO4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by the kidney, thus </a:t>
                      </a: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increasing their excretion.</a:t>
                      </a:r>
                      <a:endParaRPr>
                        <a:solidFill>
                          <a:srgbClr val="FF0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Calcitonin does not appear to be critical for the regulation of calcium homeostasis even if thyroid gland is removed. 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66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P.K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S.C., Nasal spray  or solution (Calcitonin Salmon ) has more affinity towards human calcitonin receptors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2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Uses</a:t>
                      </a:r>
                      <a:endParaRPr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Used clinically in treatment of </a:t>
                      </a:r>
                      <a:r>
                        <a:rPr lang="en" b="1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hypercalcemia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 </a:t>
                      </a:r>
                      <a:r>
                        <a:rPr lang="en" sz="1200">
                          <a:solidFill>
                            <a:srgbClr val="38761D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(biggest indication)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and in certain bone diseases in</a:t>
                      </a:r>
                      <a:r>
                        <a:rPr lang="en" b="1">
                          <a:latin typeface="Mukta"/>
                          <a:ea typeface="Mukta"/>
                          <a:cs typeface="Mukta"/>
                          <a:sym typeface="Mukta"/>
                        </a:rPr>
                        <a:t> which sustained reduction of osteoclastic resorption is therapeutically advantageous.</a:t>
                      </a:r>
                      <a:endParaRPr b="1"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Osteoporosis (major indication; alternative to other drugs).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Hypercalcemia (short-term treatment of hypercalcemia of malignancy), </a:t>
                      </a:r>
                      <a:r>
                        <a:rPr lang="en" b="1">
                          <a:solidFill>
                            <a:srgbClr val="BF9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Paget's disease.</a:t>
                      </a:r>
                      <a:endParaRPr b="1">
                        <a:solidFill>
                          <a:srgbClr val="BF9000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It has lower efficacy compared to other drugs. </a:t>
                      </a:r>
                      <a:r>
                        <a:rPr lang="en" sz="1200" b="1">
                          <a:solidFill>
                            <a:srgbClr val="38761D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(it is not very effective clinically)</a:t>
                      </a:r>
                      <a:endParaRPr sz="1200" b="1">
                        <a:solidFill>
                          <a:srgbClr val="38761D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309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ADRS</a:t>
                      </a:r>
                      <a:endParaRPr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Nausea 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rgbClr val="FF0000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Local inflammation</a:t>
                      </a: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 at site of injection </a:t>
                      </a:r>
                      <a:r>
                        <a:rPr lang="en" sz="1200">
                          <a:solidFill>
                            <a:srgbClr val="6AA84F"/>
                          </a:solidFill>
                          <a:latin typeface="Mukta"/>
                          <a:ea typeface="Mukta"/>
                          <a:cs typeface="Mukta"/>
                          <a:sym typeface="Mukta"/>
                        </a:rPr>
                        <a:t>(SC administration)</a:t>
                      </a:r>
                      <a:endParaRPr sz="1200">
                        <a:solidFill>
                          <a:srgbClr val="6AA84F"/>
                        </a:solidFill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Flushing of face &amp; hands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</a:pPr>
                      <a:r>
                        <a:rPr lang="en">
                          <a:latin typeface="Mukta"/>
                          <a:ea typeface="Mukta"/>
                          <a:cs typeface="Mukta"/>
                          <a:sym typeface="Mukta"/>
                        </a:rPr>
                        <a:t>Nasal irritation</a:t>
                      </a:r>
                      <a:endParaRPr>
                        <a:latin typeface="Mukta"/>
                        <a:ea typeface="Mukta"/>
                        <a:cs typeface="Mukta"/>
                        <a:sym typeface="Mukt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9"/>
          <p:cNvSpPr txBox="1"/>
          <p:nvPr/>
        </p:nvSpPr>
        <p:spPr>
          <a:xfrm>
            <a:off x="0" y="0"/>
            <a:ext cx="3429000" cy="4174500"/>
          </a:xfrm>
          <a:prstGeom prst="rect">
            <a:avLst/>
          </a:prstGeom>
          <a:noFill/>
          <a:ln w="38100" cap="flat" cmpd="sng">
            <a:solidFill>
              <a:srgbClr val="C9DAF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latin typeface="Cambria"/>
                <a:ea typeface="Cambria"/>
                <a:cs typeface="Cambria"/>
                <a:sym typeface="Cambria"/>
              </a:rPr>
              <a:t>Parathyroid Hormone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u="sng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Definition:</a:t>
            </a:r>
            <a:endParaRPr b="1" u="sng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released from the parathyroid gland in 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response to </a:t>
            </a: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low plasma Ca2+ level</a:t>
            </a:r>
            <a:r>
              <a:rPr lang="en">
                <a:latin typeface="Mukta"/>
                <a:ea typeface="Mukta"/>
                <a:cs typeface="Mukta"/>
                <a:sym typeface="Mukta"/>
              </a:rPr>
              <a:t> .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Response: “given S.C”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• Intermittent: Osteoblast number/function → Bone formation→</a:t>
            </a:r>
            <a:endParaRPr>
              <a:solidFill>
                <a:srgbClr val="FF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↑Bone mass/strength</a:t>
            </a:r>
            <a:endParaRPr>
              <a:solidFill>
                <a:srgbClr val="FF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• Continuous: Osteoclast → Bone </a:t>
            </a:r>
            <a:endParaRPr>
              <a:solidFill>
                <a:srgbClr val="FF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resorption →Serum Ca2+ </a:t>
            </a:r>
            <a:endParaRPr>
              <a:solidFill>
                <a:srgbClr val="FF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latin typeface="Mukta"/>
                <a:ea typeface="Mukta"/>
                <a:cs typeface="Mukta"/>
                <a:sym typeface="Mukta"/>
              </a:rPr>
              <a:t>Use:</a:t>
            </a:r>
            <a:endParaRPr b="1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1-Treatment of severe osteoporosis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2-Resistant cases failed to respond to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other medications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29"/>
          <p:cNvSpPr txBox="1"/>
          <p:nvPr/>
        </p:nvSpPr>
        <p:spPr>
          <a:xfrm>
            <a:off x="3429000" y="0"/>
            <a:ext cx="3429000" cy="4174500"/>
          </a:xfrm>
          <a:prstGeom prst="rect">
            <a:avLst/>
          </a:prstGeom>
          <a:noFill/>
          <a:ln w="38100" cap="flat" cmpd="sng">
            <a:solidFill>
              <a:srgbClr val="FCE5C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Vitamin D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Definition</a:t>
            </a:r>
            <a:r>
              <a:rPr lang="en" b="1">
                <a:latin typeface="Mukta"/>
                <a:ea typeface="Mukta"/>
                <a:cs typeface="Mukta"/>
                <a:sym typeface="Mukta"/>
              </a:rPr>
              <a:t>:</a:t>
            </a:r>
            <a:endParaRPr b="1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a steroid hormone involved in the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regulation of plasma calcium levels &amp;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increase its level.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Forms</a:t>
            </a:r>
            <a:r>
              <a:rPr lang="en" b="1">
                <a:latin typeface="Mukta"/>
                <a:ea typeface="Mukta"/>
                <a:cs typeface="Mukta"/>
                <a:sym typeface="Mukta"/>
              </a:rPr>
              <a:t>:</a:t>
            </a:r>
            <a:endParaRPr b="1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• Cholecalciferol (Vitamin D3) in </a:t>
            </a: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skin</a:t>
            </a:r>
            <a:endParaRPr>
              <a:solidFill>
                <a:srgbClr val="FF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• Ergocalciferol (Vitamin D2) in</a:t>
            </a: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 plants</a:t>
            </a:r>
            <a:endParaRPr>
              <a:solidFill>
                <a:srgbClr val="FF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• </a:t>
            </a: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Calcitriol 1,25-dihydroxyvitamin D is the </a:t>
            </a:r>
            <a:endParaRPr>
              <a:solidFill>
                <a:srgbClr val="FF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active form</a:t>
            </a:r>
            <a:endParaRPr>
              <a:solidFill>
                <a:srgbClr val="FF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Deficiency leads to:</a:t>
            </a:r>
            <a:endParaRPr b="1" u="sng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Rickets , Osteomalacia, Osteoporosis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Use</a:t>
            </a:r>
            <a:r>
              <a:rPr lang="en" b="1">
                <a:latin typeface="Mukta"/>
                <a:ea typeface="Mukta"/>
                <a:cs typeface="Mukta"/>
                <a:sym typeface="Mukta"/>
              </a:rPr>
              <a:t>:</a:t>
            </a:r>
            <a:endParaRPr b="1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Rickets &amp; Osteomalacia, Osteoporosis,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Cancer prevention</a:t>
            </a:r>
            <a:r>
              <a:rPr lang="en">
                <a:latin typeface="Mukta"/>
                <a:ea typeface="Mukta"/>
                <a:cs typeface="Mukta"/>
                <a:sym typeface="Mukta"/>
              </a:rPr>
              <a:t>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29"/>
          <p:cNvSpPr txBox="1"/>
          <p:nvPr/>
        </p:nvSpPr>
        <p:spPr>
          <a:xfrm>
            <a:off x="0" y="4174475"/>
            <a:ext cx="3429000" cy="5728500"/>
          </a:xfrm>
          <a:prstGeom prst="rect">
            <a:avLst/>
          </a:prstGeom>
          <a:noFill/>
          <a:ln w="38100" cap="flat" cmpd="sng">
            <a:solidFill>
              <a:srgbClr val="FFF2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Mukta"/>
                <a:ea typeface="Mukta"/>
                <a:cs typeface="Mukta"/>
                <a:sym typeface="Mukta"/>
              </a:rPr>
              <a:t>Teriparatide</a:t>
            </a:r>
            <a:endParaRPr b="1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M.O.A:</a:t>
            </a:r>
            <a:endParaRPr b="1" u="sng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PTH analogue,</a:t>
            </a: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 anti-osteoporosis (anabolic) → stimulate new bone formation if given </a:t>
            </a:r>
            <a:endParaRPr>
              <a:solidFill>
                <a:srgbClr val="FF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intermittently </a:t>
            </a:r>
            <a:endParaRPr>
              <a:solidFill>
                <a:srgbClr val="FF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• If given continuously → bone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reabsorbtion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• Should be given intermitted not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continuous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Use</a:t>
            </a:r>
            <a:r>
              <a:rPr lang="en" b="1">
                <a:latin typeface="Mukta"/>
                <a:ea typeface="Mukta"/>
                <a:cs typeface="Mukta"/>
                <a:sym typeface="Mukta"/>
              </a:rPr>
              <a:t>:</a:t>
            </a:r>
            <a:endParaRPr b="1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postmenopausal osteoporosis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Should not be used routinely due to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carcinogenic effects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Contraindication:</a:t>
            </a:r>
            <a:endParaRPr b="1" u="sng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(osteosarcoma) →Paget's disease,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radiation treatment, children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ADRs: </a:t>
            </a:r>
            <a:endParaRPr b="1" u="sng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Mukta"/>
                <a:ea typeface="Mukta"/>
                <a:cs typeface="Mukta"/>
                <a:sym typeface="Mukta"/>
              </a:rPr>
              <a:t>Carcinogenic </a:t>
            </a:r>
            <a:r>
              <a:rPr lang="en">
                <a:latin typeface="Mukta"/>
                <a:ea typeface="Mukta"/>
                <a:cs typeface="Mukta"/>
                <a:sym typeface="Mukta"/>
              </a:rPr>
              <a:t>effect, lead to kidney stones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,orthostatic hypotension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9"/>
          <p:cNvSpPr txBox="1"/>
          <p:nvPr/>
        </p:nvSpPr>
        <p:spPr>
          <a:xfrm>
            <a:off x="3429000" y="4174475"/>
            <a:ext cx="3429000" cy="5728500"/>
          </a:xfrm>
          <a:prstGeom prst="rect">
            <a:avLst/>
          </a:prstGeom>
          <a:noFill/>
          <a:ln w="38100" cap="flat" cmpd="sng">
            <a:solidFill>
              <a:srgbClr val="93C4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latin typeface="Mukta"/>
                <a:ea typeface="Mukta"/>
                <a:cs typeface="Mukta"/>
                <a:sym typeface="Mukta"/>
              </a:rPr>
              <a:t>Calcitonin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 u="sng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Definition:</a:t>
            </a:r>
            <a:endParaRPr b="1" u="sng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secreted by (C cells) of the thyroid gland.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released when there is a rise in plasma Ca2+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levels to ↑ its absorption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• Inhibit osteoclast activity→ inhibiting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bone reabsorption.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• It has lower efficacy compared to the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other drugs.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Routes of administration:</a:t>
            </a:r>
            <a:endParaRPr b="1" u="sng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S.C , Nasal spray or solution → has more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affinity towards human calcitonin receptors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Use</a:t>
            </a:r>
            <a:r>
              <a:rPr lang="en" b="1">
                <a:latin typeface="Mukta"/>
                <a:ea typeface="Mukta"/>
                <a:cs typeface="Mukta"/>
                <a:sym typeface="Mukta"/>
              </a:rPr>
              <a:t>: </a:t>
            </a:r>
            <a:endParaRPr b="1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Osteoporosis, Hypercalcemia of malignancy 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→ Paget's disease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 u="sng">
                <a:latin typeface="Mukta"/>
                <a:ea typeface="Mukta"/>
                <a:cs typeface="Mukta"/>
                <a:sym typeface="Mukta"/>
              </a:rPr>
              <a:t>ADRs:</a:t>
            </a:r>
            <a:endParaRPr b="1" u="sng"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1-Local inflammation at site of injection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2-Flushing of face &amp; hands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3-Nasal irritation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9"/>
          <p:cNvSpPr/>
          <p:nvPr/>
        </p:nvSpPr>
        <p:spPr>
          <a:xfrm>
            <a:off x="4595247" y="4174490"/>
            <a:ext cx="1096500" cy="3897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>
                <a:solidFill>
                  <a:schemeClr val="dk1"/>
                </a:solidFill>
              </a:rPr>
              <a:t>Calcitonin</a:t>
            </a:r>
            <a:endParaRPr sz="1200"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2" name="Google Shape;172;p29"/>
          <p:cNvSpPr/>
          <p:nvPr/>
        </p:nvSpPr>
        <p:spPr>
          <a:xfrm>
            <a:off x="1040975" y="4174500"/>
            <a:ext cx="1263000" cy="3897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Teriparatide</a:t>
            </a:r>
            <a:endParaRPr sz="1200"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3" name="Google Shape;173;p29"/>
          <p:cNvSpPr/>
          <p:nvPr/>
        </p:nvSpPr>
        <p:spPr>
          <a:xfrm>
            <a:off x="742475" y="0"/>
            <a:ext cx="2273700" cy="389700"/>
          </a:xfrm>
          <a:prstGeom prst="roundRect">
            <a:avLst>
              <a:gd name="adj" fmla="val 16667"/>
            </a:avLst>
          </a:prstGeom>
          <a:solidFill>
            <a:srgbClr val="C9DA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Parathyroid Hormone</a:t>
            </a:r>
            <a:endParaRPr sz="1200"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4" name="Google Shape;174;p29"/>
          <p:cNvSpPr/>
          <p:nvPr/>
        </p:nvSpPr>
        <p:spPr>
          <a:xfrm>
            <a:off x="4512000" y="0"/>
            <a:ext cx="1263000" cy="389700"/>
          </a:xfrm>
          <a:prstGeom prst="roundRect">
            <a:avLst>
              <a:gd name="adj" fmla="val 16667"/>
            </a:avLst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Vitamin D</a:t>
            </a:r>
            <a:endParaRPr sz="1200" b="1"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0"/>
          <p:cNvSpPr txBox="1"/>
          <p:nvPr/>
        </p:nvSpPr>
        <p:spPr>
          <a:xfrm>
            <a:off x="195950" y="619650"/>
            <a:ext cx="5654400" cy="726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1"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b="1">
                <a:latin typeface="Mukta"/>
                <a:ea typeface="Mukta"/>
                <a:cs typeface="Mukta"/>
                <a:sym typeface="Mukta"/>
              </a:rPr>
              <a:t>Administration of parathyroid hormone  must be:</a:t>
            </a:r>
            <a:endParaRPr sz="1400" b="1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ukta"/>
              <a:buAutoNum type="alphaUcPeriod"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Continuous</a:t>
            </a:r>
            <a:endParaRPr sz="14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ukta"/>
              <a:buAutoNum type="alphaUcPeriod"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Continuous following a loading dose</a:t>
            </a:r>
            <a:endParaRPr sz="14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ukta"/>
              <a:buAutoNum type="alphaUcPeriod"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Intermittent</a:t>
            </a:r>
            <a:endParaRPr sz="14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b="1">
                <a:latin typeface="Mukta"/>
                <a:ea typeface="Mukta"/>
                <a:cs typeface="Mukta"/>
                <a:sym typeface="Mukta"/>
              </a:rPr>
              <a:t>Teriparatide is a:</a:t>
            </a:r>
            <a:endParaRPr sz="1400" b="1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ukta"/>
              <a:buAutoNum type="alphaUcPeriod"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PTH synthetic analogue</a:t>
            </a:r>
            <a:endParaRPr sz="14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ukta"/>
              <a:buAutoNum type="alphaUcPeriod"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Calcitonin receptor antagonist</a:t>
            </a:r>
            <a:endParaRPr sz="14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ukta"/>
              <a:buAutoNum type="alphaUcPeriod"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Bisphosphonate</a:t>
            </a:r>
            <a:endParaRPr sz="14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1"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b="1">
                <a:latin typeface="Mukta"/>
                <a:ea typeface="Mukta"/>
                <a:cs typeface="Mukta"/>
                <a:sym typeface="Mukta"/>
              </a:rPr>
              <a:t>Vitamin D’s effect on the kidney:</a:t>
            </a:r>
            <a:endParaRPr sz="1400" b="1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Mukta"/>
              <a:buAutoNum type="alphaUcPeriod"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Decreases renal Ca2+ and PO4 reabsorption</a:t>
            </a:r>
            <a:endParaRPr sz="14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Mukta"/>
              <a:buAutoNum type="alphaUcPeriod"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Increases renal Ca2+ and PO4 reabsorption</a:t>
            </a:r>
            <a:endParaRPr sz="1400" b="0" i="0" u="none" strike="noStrike" cap="none">
              <a:solidFill>
                <a:srgbClr val="000000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Mukta"/>
              <a:buAutoNum type="alphaUcPeriod"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increases renal Ca2+ absorption  and decreases PO4 reabsorption</a:t>
            </a:r>
            <a:endParaRPr sz="1400" b="0" i="0" u="none" strike="noStrike" cap="none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1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A common adverse effect of teriparatide:</a:t>
            </a:r>
            <a:endParaRPr sz="1400" b="1" i="0" u="none" strike="noStrike" cap="none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kta"/>
              <a:buAutoNum type="alphaUcPeriod"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Leukopenia</a:t>
            </a:r>
            <a:endParaRPr sz="1400" b="0" i="0" u="none" strike="noStrike" cap="none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kta"/>
              <a:buAutoNum type="alphaUcPeriod"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Arthropathy</a:t>
            </a:r>
            <a:endParaRPr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kta"/>
              <a:buAutoNum type="alphaUcPeriod"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Osteosarcoma</a:t>
            </a:r>
            <a:endParaRPr sz="1400" b="0" i="0" u="none" strike="noStrike" cap="none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kta"/>
              <a:buAutoNum type="alphaUcPeriod"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Autoimmune hepatitis</a:t>
            </a:r>
            <a:endParaRPr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1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Which of the following is released in response to hypercalcemia</a:t>
            </a:r>
            <a:endParaRPr sz="1400" b="1" i="0" u="none" strike="noStrike" cap="none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kta"/>
              <a:buAutoNum type="alphaUcPeriod"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PTH</a:t>
            </a:r>
            <a:endParaRPr sz="1400" b="0" i="0" u="none" strike="noStrike" cap="none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kta"/>
              <a:buAutoNum type="alphaUcPeriod"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Vitamin D</a:t>
            </a:r>
            <a:endParaRPr sz="1400" b="0" i="0" u="none" strike="noStrike" cap="none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kta"/>
              <a:buAutoNum type="alphaUcPeriod"/>
            </a:pP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Calcitonin</a:t>
            </a:r>
            <a:endParaRPr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A</a:t>
            </a:r>
            <a:r>
              <a:rPr lang="en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rPr>
              <a:t>nswers:</a:t>
            </a:r>
            <a:endParaRPr sz="1400" b="0" i="0" u="none" strike="noStrike" cap="none">
              <a:solidFill>
                <a:schemeClr val="dk1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C - </a:t>
            </a:r>
            <a:r>
              <a:rPr lang="en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A</a:t>
            </a:r>
            <a:r>
              <a:rPr lang="en" sz="1400" b="0" i="0" u="none" strike="noStrike" cap="none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 - </a:t>
            </a:r>
            <a:r>
              <a:rPr lang="en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B</a:t>
            </a:r>
            <a:r>
              <a:rPr lang="en" sz="1400" b="0" i="0" u="none" strike="noStrike" cap="none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 - </a:t>
            </a:r>
            <a:r>
              <a:rPr lang="en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C</a:t>
            </a:r>
            <a:r>
              <a:rPr lang="en" sz="1400" b="0" i="0" u="none" strike="noStrike" cap="none">
                <a:solidFill>
                  <a:srgbClr val="B7B7B7"/>
                </a:solidFill>
                <a:latin typeface="Mukta"/>
                <a:ea typeface="Mukta"/>
                <a:cs typeface="Mukta"/>
                <a:sym typeface="Mukta"/>
              </a:rPr>
              <a:t> -  C</a:t>
            </a:r>
            <a:endParaRPr sz="1400" b="0" i="0" u="none" strike="noStrike" cap="none">
              <a:solidFill>
                <a:srgbClr val="B7B7B7"/>
              </a:solidFill>
              <a:latin typeface="Mukta"/>
              <a:ea typeface="Mukta"/>
              <a:cs typeface="Mukta"/>
              <a:sym typeface="Mukta"/>
            </a:endParaRPr>
          </a:p>
        </p:txBody>
      </p:sp>
      <p:sp>
        <p:nvSpPr>
          <p:cNvPr id="180" name="Google Shape;180;p30"/>
          <p:cNvSpPr txBox="1"/>
          <p:nvPr/>
        </p:nvSpPr>
        <p:spPr>
          <a:xfrm>
            <a:off x="100025" y="6829900"/>
            <a:ext cx="6152700" cy="3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Mukta"/>
                <a:ea typeface="Mukta"/>
                <a:cs typeface="Mukta"/>
                <a:sym typeface="Mukta"/>
              </a:rPr>
              <a:t>A 50 year old woman visits her family physician and the physician prescribes her medication to prevent postmenopausal osteoporosis. She tells her this drug is a synthetic PTH analogue.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1-Name the drug the woman was prescribed: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CE5CD"/>
                </a:solidFill>
                <a:latin typeface="Mukta"/>
                <a:ea typeface="Mukta"/>
                <a:cs typeface="Mukta"/>
                <a:sym typeface="Mukta"/>
              </a:rPr>
              <a:t>Teriparatide</a:t>
            </a:r>
            <a:endParaRPr>
              <a:solidFill>
                <a:srgbClr val="FCE5CD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2-List two possible adverse effects: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CE5CD"/>
                </a:solidFill>
                <a:latin typeface="Mukta"/>
                <a:ea typeface="Mukta"/>
                <a:cs typeface="Mukta"/>
                <a:sym typeface="Mukta"/>
              </a:rPr>
              <a:t>Renal stones</a:t>
            </a:r>
            <a:endParaRPr>
              <a:solidFill>
                <a:srgbClr val="FCE5CD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CE5CD"/>
                </a:solidFill>
                <a:latin typeface="Mukta"/>
                <a:ea typeface="Mukta"/>
                <a:cs typeface="Mukta"/>
                <a:sym typeface="Mukta"/>
              </a:rPr>
              <a:t>Osteosarcoma</a:t>
            </a:r>
            <a:endParaRPr>
              <a:solidFill>
                <a:srgbClr val="FCE5CD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ukta"/>
                <a:ea typeface="Mukta"/>
                <a:cs typeface="Mukta"/>
                <a:sym typeface="Mukta"/>
              </a:rPr>
              <a:t>3-List two hormones (other than PTH) that can be used to treat osteoporosis:</a:t>
            </a:r>
            <a:endParaRPr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CE5CD"/>
                </a:solidFill>
                <a:latin typeface="Mukta"/>
                <a:ea typeface="Mukta"/>
                <a:cs typeface="Mukta"/>
                <a:sym typeface="Mukta"/>
              </a:rPr>
              <a:t>Vitamin D</a:t>
            </a:r>
            <a:endParaRPr>
              <a:solidFill>
                <a:srgbClr val="FCE5CD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CE5CD"/>
                </a:solidFill>
                <a:latin typeface="Mukta"/>
                <a:ea typeface="Mukta"/>
                <a:cs typeface="Mukta"/>
                <a:sym typeface="Mukta"/>
              </a:rPr>
              <a:t>Calcitonin</a:t>
            </a:r>
            <a:endParaRPr>
              <a:solidFill>
                <a:srgbClr val="FCE5CD"/>
              </a:solidFill>
              <a:latin typeface="Mukta"/>
              <a:ea typeface="Mukta"/>
              <a:cs typeface="Mukta"/>
              <a:sym typeface="Mukt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30"/>
          <p:cNvSpPr/>
          <p:nvPr/>
        </p:nvSpPr>
        <p:spPr>
          <a:xfrm>
            <a:off x="635850" y="117150"/>
            <a:ext cx="5586300" cy="502500"/>
          </a:xfrm>
          <a:prstGeom prst="roundRect">
            <a:avLst>
              <a:gd name="adj" fmla="val 16667"/>
            </a:avLst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latin typeface="Mukta"/>
                <a:ea typeface="Mukta"/>
                <a:cs typeface="Mukta"/>
                <a:sym typeface="Mukta"/>
              </a:rPr>
              <a:t>Questions </a:t>
            </a:r>
            <a:endParaRPr sz="3000" b="1">
              <a:latin typeface="Mukta"/>
              <a:ea typeface="Mukta"/>
              <a:cs typeface="Mukta"/>
              <a:sym typeface="Mukt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1"/>
          <p:cNvSpPr/>
          <p:nvPr/>
        </p:nvSpPr>
        <p:spPr>
          <a:xfrm>
            <a:off x="1138500" y="0"/>
            <a:ext cx="5768700" cy="8049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31"/>
          <p:cNvSpPr txBox="1"/>
          <p:nvPr/>
        </p:nvSpPr>
        <p:spPr>
          <a:xfrm>
            <a:off x="-7" y="8462394"/>
            <a:ext cx="2975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✓"/>
            </a:pPr>
            <a:r>
              <a:rPr lang="en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Doctors’ slides</a:t>
            </a:r>
            <a:r>
              <a:rPr lang="en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and notes </a:t>
            </a:r>
            <a:endParaRPr sz="14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88" name="Google Shape;188;p31"/>
          <p:cNvSpPr/>
          <p:nvPr/>
        </p:nvSpPr>
        <p:spPr>
          <a:xfrm>
            <a:off x="1354600" y="353800"/>
            <a:ext cx="4205100" cy="9309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9" name="Google Shape;189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31"/>
          <p:cNvSpPr txBox="1"/>
          <p:nvPr/>
        </p:nvSpPr>
        <p:spPr>
          <a:xfrm>
            <a:off x="742950" y="9251150"/>
            <a:ext cx="1644900" cy="3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@Pharma4370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1" name="Google Shape;19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71800" y="9144000"/>
            <a:ext cx="590550" cy="5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31"/>
          <p:cNvSpPr txBox="1"/>
          <p:nvPr/>
        </p:nvSpPr>
        <p:spPr>
          <a:xfrm>
            <a:off x="3582600" y="9209150"/>
            <a:ext cx="2361000" cy="4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Pharm437@gmail.com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3" name="Google Shape;193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74187" y="588207"/>
            <a:ext cx="3785684" cy="1728643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1"/>
          <p:cNvSpPr/>
          <p:nvPr/>
        </p:nvSpPr>
        <p:spPr>
          <a:xfrm>
            <a:off x="2118612" y="749922"/>
            <a:ext cx="4739400" cy="1405200"/>
          </a:xfrm>
          <a:prstGeom prst="rect">
            <a:avLst/>
          </a:prstGeom>
          <a:noFill/>
          <a:ln w="19050" cap="flat" cmpd="sng">
            <a:solidFill>
              <a:srgbClr val="595959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31"/>
          <p:cNvSpPr/>
          <p:nvPr/>
        </p:nvSpPr>
        <p:spPr>
          <a:xfrm>
            <a:off x="1787650" y="2689325"/>
            <a:ext cx="3339000" cy="52044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31"/>
          <p:cNvSpPr txBox="1"/>
          <p:nvPr/>
        </p:nvSpPr>
        <p:spPr>
          <a:xfrm>
            <a:off x="2379553" y="2836591"/>
            <a:ext cx="21552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rgbClr val="FB6B68"/>
                </a:solidFill>
                <a:latin typeface="Caveat Brush"/>
                <a:ea typeface="Caveat Brush"/>
                <a:cs typeface="Caveat Brush"/>
                <a:sym typeface="Caveat Brush"/>
              </a:rPr>
              <a:t>Team Leader:</a:t>
            </a:r>
            <a:endParaRPr sz="2400" b="0" i="0" u="none" strike="noStrike" cap="none">
              <a:solidFill>
                <a:srgbClr val="FB6B68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sp>
        <p:nvSpPr>
          <p:cNvPr id="197" name="Google Shape;197;p31"/>
          <p:cNvSpPr txBox="1"/>
          <p:nvPr/>
        </p:nvSpPr>
        <p:spPr>
          <a:xfrm>
            <a:off x="1954150" y="4412750"/>
            <a:ext cx="31155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0" i="0" u="none" strike="noStrike" cap="none">
                <a:solidFill>
                  <a:srgbClr val="FB6B68"/>
                </a:solidFill>
                <a:latin typeface="Caveat Brush"/>
                <a:ea typeface="Caveat Brush"/>
                <a:cs typeface="Caveat Brush"/>
                <a:sym typeface="Caveat Brush"/>
              </a:rPr>
              <a:t>Thanks for those who worked on the lectures :</a:t>
            </a:r>
            <a:endParaRPr sz="2400" b="0" i="0" u="none" strike="noStrike" cap="none">
              <a:solidFill>
                <a:srgbClr val="FB6B68"/>
              </a:solidFill>
              <a:latin typeface="Caveat Brush"/>
              <a:ea typeface="Caveat Brush"/>
              <a:cs typeface="Caveat Brush"/>
              <a:sym typeface="Caveat Brush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0" i="0" u="none" strike="noStrike" cap="none">
              <a:solidFill>
                <a:srgbClr val="FB6B68"/>
              </a:solidFill>
              <a:latin typeface="Caveat Brush"/>
              <a:ea typeface="Caveat Brush"/>
              <a:cs typeface="Caveat Brush"/>
              <a:sym typeface="Caveat Brush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B6B68"/>
              </a:solidFill>
              <a:latin typeface="Caveat Brush"/>
              <a:ea typeface="Caveat Brush"/>
              <a:cs typeface="Caveat Brush"/>
              <a:sym typeface="Caveat Brush"/>
            </a:endParaRPr>
          </a:p>
        </p:txBody>
      </p:sp>
      <p:sp>
        <p:nvSpPr>
          <p:cNvPr id="198" name="Google Shape;198;p31"/>
          <p:cNvSpPr txBox="1"/>
          <p:nvPr/>
        </p:nvSpPr>
        <p:spPr>
          <a:xfrm>
            <a:off x="1954150" y="3394825"/>
            <a:ext cx="18393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dk1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  Majed Aljohani</a:t>
            </a:r>
            <a:endParaRPr sz="18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99" name="Google Shape;199;p31"/>
          <p:cNvSpPr txBox="1"/>
          <p:nvPr/>
        </p:nvSpPr>
        <p:spPr>
          <a:xfrm>
            <a:off x="3485946" y="3394837"/>
            <a:ext cx="14742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Layan AlMana</a:t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0" name="Google Shape;200;p31"/>
          <p:cNvSpPr txBox="1"/>
          <p:nvPr/>
        </p:nvSpPr>
        <p:spPr>
          <a:xfrm>
            <a:off x="2379550" y="5435076"/>
            <a:ext cx="2556600" cy="5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latin typeface="Comic Sans MS"/>
                <a:ea typeface="Comic Sans MS"/>
                <a:cs typeface="Comic Sans MS"/>
                <a:sym typeface="Comic Sans MS"/>
              </a:rPr>
              <a:t>Abduljabbar Alyamani</a:t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1" name="Google Shape;201;p31"/>
          <p:cNvSpPr/>
          <p:nvPr/>
        </p:nvSpPr>
        <p:spPr>
          <a:xfrm>
            <a:off x="0" y="8117820"/>
            <a:ext cx="1954200" cy="306300"/>
          </a:xfrm>
          <a:prstGeom prst="homePlate">
            <a:avLst>
              <a:gd name="adj" fmla="val 50000"/>
            </a:avLst>
          </a:prstGeom>
          <a:solidFill>
            <a:srgbClr val="FBE4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None/>
            </a:pPr>
            <a:r>
              <a:rPr lang="en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References:</a:t>
            </a:r>
            <a:endParaRPr sz="18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02" name="Google Shape;202;p31"/>
          <p:cNvSpPr txBox="1"/>
          <p:nvPr/>
        </p:nvSpPr>
        <p:spPr>
          <a:xfrm>
            <a:off x="2737450" y="6398288"/>
            <a:ext cx="1548900" cy="4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FB6B68"/>
                </a:solidFill>
                <a:latin typeface="Caveat Brush"/>
                <a:ea typeface="Caveat Brush"/>
                <a:cs typeface="Caveat Brush"/>
                <a:sym typeface="Caveat Brush"/>
              </a:rPr>
              <a:t>Notes by</a:t>
            </a:r>
            <a:endParaRPr/>
          </a:p>
        </p:txBody>
      </p:sp>
      <p:sp>
        <p:nvSpPr>
          <p:cNvPr id="203" name="Google Shape;203;p31"/>
          <p:cNvSpPr txBox="1"/>
          <p:nvPr/>
        </p:nvSpPr>
        <p:spPr>
          <a:xfrm>
            <a:off x="2233600" y="6899588"/>
            <a:ext cx="2556600" cy="5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latin typeface="Comic Sans MS"/>
                <a:ea typeface="Comic Sans MS"/>
                <a:cs typeface="Comic Sans MS"/>
                <a:sym typeface="Comic Sans MS"/>
              </a:rPr>
              <a:t>Alanoud Almansour </a:t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latin typeface="Comic Sans MS"/>
                <a:ea typeface="Comic Sans MS"/>
                <a:cs typeface="Comic Sans MS"/>
                <a:sym typeface="Comic Sans MS"/>
              </a:rPr>
              <a:t>Sultan Alnasser</a:t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1373</Words>
  <Application>Microsoft Office PowerPoint</Application>
  <PresentationFormat>مخصص</PresentationFormat>
  <Paragraphs>253</Paragraphs>
  <Slides>9</Slides>
  <Notes>9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10</vt:i4>
      </vt:variant>
      <vt:variant>
        <vt:lpstr>نسق</vt:lpstr>
      </vt:variant>
      <vt:variant>
        <vt:i4>3</vt:i4>
      </vt:variant>
      <vt:variant>
        <vt:lpstr>عناوين الشرائح</vt:lpstr>
      </vt:variant>
      <vt:variant>
        <vt:i4>9</vt:i4>
      </vt:variant>
    </vt:vector>
  </HeadingPairs>
  <TitlesOfParts>
    <vt:vector size="22" baseType="lpstr">
      <vt:lpstr>Arial</vt:lpstr>
      <vt:lpstr>Economica</vt:lpstr>
      <vt:lpstr>Bree Serif</vt:lpstr>
      <vt:lpstr>Calibri</vt:lpstr>
      <vt:lpstr>Mukta</vt:lpstr>
      <vt:lpstr>Noto Sans Symbols</vt:lpstr>
      <vt:lpstr>Comic Sans MS</vt:lpstr>
      <vt:lpstr>PT Sans Narrow</vt:lpstr>
      <vt:lpstr>Cambria</vt:lpstr>
      <vt:lpstr>Caveat Brush</vt:lpstr>
      <vt:lpstr>Simple Light</vt:lpstr>
      <vt:lpstr>Simple Light</vt:lpstr>
      <vt:lpstr>Simple Light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WINAM06052017</dc:creator>
  <cp:lastModifiedBy>ftomy naje</cp:lastModifiedBy>
  <cp:revision>1</cp:revision>
  <dcterms:modified xsi:type="dcterms:W3CDTF">2019-08-12T21:23:52Z</dcterms:modified>
</cp:coreProperties>
</file>