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9902825"/>
  <p:notesSz cx="6858000" cy="9144000"/>
  <p:embeddedFontLst>
    <p:embeddedFont>
      <p:font typeface="Bree Serif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veat Brush" panose="020B0604020202020204" charset="0"/>
      <p:regular r:id="rId23"/>
    </p:embeddedFont>
    <p:embeddedFont>
      <p:font typeface="Comic Sans MS" panose="030F0702030302020204" pitchFamily="66" charset="0"/>
      <p:regular r:id="rId24"/>
      <p:bold r:id="rId25"/>
    </p:embeddedFont>
    <p:embeddedFont>
      <p:font typeface="Economica" panose="020B0604020202020204" charset="0"/>
      <p:regular r:id="rId26"/>
      <p:bold r:id="rId27"/>
      <p:italic r:id="rId28"/>
      <p:boldItalic r:id="rId29"/>
    </p:embeddedFont>
    <p:embeddedFont>
      <p:font typeface="Mukta" panose="020B0604020202020204" charset="0"/>
      <p:regular r:id="rId30"/>
      <p:bold r:id="rId31"/>
    </p:embeddedFont>
    <p:embeddedFont>
      <p:font typeface="PT Sans Narrow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406477-CD77-4311-8721-620236A39D96}">
  <a:tblStyle styleId="{11406477-CD77-4311-8721-620236A39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9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e8714915e_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e8714915e_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a722a5ad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a722a5ad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f8a7e9f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f8a7e9f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a722a5ad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a722a5ad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8a7e9f5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f8a7e9f5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8a7e9f5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8a7e9f5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f1277df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f1277df3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1277df3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4f1277df3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85700" y="0"/>
            <a:ext cx="6172200" cy="76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477000" y="0"/>
            <a:ext cx="5393100" cy="777900"/>
          </a:xfrm>
          <a:prstGeom prst="rtTriangle">
            <a:avLst/>
          </a:prstGeom>
          <a:solidFill>
            <a:srgbClr val="FB6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67688" y="866689"/>
            <a:ext cx="4775700" cy="7876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3704625" y="1394085"/>
            <a:ext cx="2877900" cy="7114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233775" y="8145265"/>
            <a:ext cx="4499100" cy="1165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 hasCustomPrompt="1"/>
          </p:nvPr>
        </p:nvSpPr>
        <p:spPr>
          <a:xfrm>
            <a:off x="233775" y="2129659"/>
            <a:ext cx="6390600" cy="37803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233775" y="6069083"/>
            <a:ext cx="6390600" cy="25044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233781" y="1433555"/>
            <a:ext cx="6390600" cy="39519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233775" y="5456634"/>
            <a:ext cx="6390600" cy="15261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3775" y="4141102"/>
            <a:ext cx="6390600" cy="16209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6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600" cy="6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drive.google.com/open?id=1zddQYz4ZTDM7PwouzOeLAVXe6tzQGGwFMJCEcwuf_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cs.google.com/presentation/d/1UXj7mu4Whn0WFAFStXy61o4pLXETUreh_HhIeksQzQs/edit#slide=id.g3e71bcc0d4_0_0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4075450" y="7223175"/>
            <a:ext cx="1227000" cy="2813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/>
          <p:nvPr/>
        </p:nvSpPr>
        <p:spPr>
          <a:xfrm>
            <a:off x="1512550" y="7223174"/>
            <a:ext cx="1227000" cy="2813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23"/>
          <p:cNvGrpSpPr/>
          <p:nvPr/>
        </p:nvGrpSpPr>
        <p:grpSpPr>
          <a:xfrm>
            <a:off x="1084301" y="-96750"/>
            <a:ext cx="4326715" cy="5685438"/>
            <a:chOff x="1518672" y="681233"/>
            <a:chExt cx="5192265" cy="6824436"/>
          </a:xfrm>
        </p:grpSpPr>
        <p:sp>
          <p:nvSpPr>
            <p:cNvPr id="93" name="Google Shape;93;p23"/>
            <p:cNvSpPr/>
            <p:nvPr/>
          </p:nvSpPr>
          <p:spPr>
            <a:xfrm>
              <a:off x="1802092" y="681353"/>
              <a:ext cx="1781100" cy="564570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4929837" y="681233"/>
              <a:ext cx="1781100" cy="56457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18672" y="2628869"/>
              <a:ext cx="4876800" cy="487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23"/>
          <p:cNvSpPr txBox="1"/>
          <p:nvPr/>
        </p:nvSpPr>
        <p:spPr>
          <a:xfrm>
            <a:off x="812118" y="5740917"/>
            <a:ext cx="5486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Pharmacology of drugs used in calcium &amp; vitamin D disorders</a:t>
            </a:r>
            <a:endParaRPr sz="4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97" name="Google Shape;97;p23"/>
          <p:cNvCxnSpPr/>
          <p:nvPr/>
        </p:nvCxnSpPr>
        <p:spPr>
          <a:xfrm rot="10800000" flipH="1">
            <a:off x="2553635" y="6664379"/>
            <a:ext cx="2003400" cy="3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diamond" w="med" len="med"/>
            <a:tailEnd type="diamond" w="med" len="med"/>
          </a:ln>
        </p:spPr>
      </p:cxnSp>
      <p:pic>
        <p:nvPicPr>
          <p:cNvPr id="98" name="Google Shape;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185" y="471300"/>
            <a:ext cx="1152065" cy="9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 rotWithShape="1">
          <a:blip r:embed="rId5">
            <a:alphaModFix/>
          </a:blip>
          <a:srcRect l="29092" t="35755" r="26247" b="26665"/>
          <a:stretch/>
        </p:blipFill>
        <p:spPr>
          <a:xfrm>
            <a:off x="0" y="475650"/>
            <a:ext cx="1305299" cy="98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/>
          <p:nvPr/>
        </p:nvSpPr>
        <p:spPr>
          <a:xfrm>
            <a:off x="264600" y="8300525"/>
            <a:ext cx="1040700" cy="146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A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Color index:   </a:t>
            </a:r>
            <a:r>
              <a:rPr lang="en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600" b="0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Important </a:t>
            </a:r>
            <a:r>
              <a:rPr lang="en" sz="16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</a:t>
            </a:r>
            <a:r>
              <a:rPr lang="en" sz="1600" b="0" i="0" u="none" strike="noStrike" cap="none">
                <a:solidFill>
                  <a:srgbClr val="6AA84F"/>
                </a:solidFill>
                <a:latin typeface="Economica"/>
                <a:ea typeface="Economica"/>
                <a:cs typeface="Economica"/>
                <a:sym typeface="Economica"/>
              </a:rPr>
              <a:t>Note</a:t>
            </a:r>
            <a:r>
              <a:rPr lang="en" sz="1600" b="0" i="0" u="none" strike="noStrike" cap="none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6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   </a:t>
            </a:r>
            <a:r>
              <a:rPr lang="en" sz="1600" b="0" i="0" u="none" strike="noStrike" cap="none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Extra</a:t>
            </a:r>
            <a:endParaRPr sz="1600" b="0" i="0" u="none" strike="noStrike" cap="none">
              <a:solidFill>
                <a:srgbClr val="999999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1" name="Google Shape;101;p23">
            <a:hlinkClick r:id="rId6"/>
          </p:cNvPr>
          <p:cNvSpPr txBox="1"/>
          <p:nvPr/>
        </p:nvSpPr>
        <p:spPr>
          <a:xfrm>
            <a:off x="5468350" y="9252425"/>
            <a:ext cx="13149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sng" strike="noStrike" cap="none">
                <a:solidFill>
                  <a:srgbClr val="FB6B68"/>
                </a:solidFill>
                <a:latin typeface="Economica"/>
                <a:ea typeface="Economica"/>
                <a:cs typeface="Economica"/>
                <a:sym typeface="Economica"/>
                <a:hlinkClick r:id="rId7"/>
              </a:rPr>
              <a:t>Editing File </a:t>
            </a:r>
            <a:endParaRPr sz="2000" b="1" i="0" u="sng" strike="noStrike" cap="none">
              <a:solidFill>
                <a:srgbClr val="FB6B68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2450" y="7689062"/>
            <a:ext cx="1555548" cy="156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/>
          <p:nvPr/>
        </p:nvSpPr>
        <p:spPr>
          <a:xfrm>
            <a:off x="2022475" y="791850"/>
            <a:ext cx="2861400" cy="438600"/>
          </a:xfrm>
          <a:prstGeom prst="roundRect">
            <a:avLst>
              <a:gd name="adj" fmla="val 5000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Hormones used for osteoporosis</a:t>
            </a:r>
            <a:endParaRPr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4"/>
          <p:cNvCxnSpPr>
            <a:endCxn id="109" idx="0"/>
          </p:cNvCxnSpPr>
          <p:nvPr/>
        </p:nvCxnSpPr>
        <p:spPr>
          <a:xfrm>
            <a:off x="3453163" y="1230300"/>
            <a:ext cx="0" cy="6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4"/>
          <p:cNvSpPr/>
          <p:nvPr/>
        </p:nvSpPr>
        <p:spPr>
          <a:xfrm>
            <a:off x="612825" y="1877125"/>
            <a:ext cx="1528500" cy="5025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Calcitonin</a:t>
            </a:r>
            <a:endParaRPr sz="16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2688913" y="1877100"/>
            <a:ext cx="1528500" cy="502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PTH </a:t>
            </a:r>
            <a:endParaRPr sz="1600" b="1" i="0" u="none" strike="noStrike" cap="none">
              <a:latin typeface="Mukta"/>
              <a:ea typeface="Mukta"/>
              <a:cs typeface="Mukta"/>
              <a:sym typeface="Mukta"/>
            </a:endParaRPr>
          </a:p>
        </p:txBody>
      </p:sp>
      <p:cxnSp>
        <p:nvCxnSpPr>
          <p:cNvPr id="111" name="Google Shape;111;p24"/>
          <p:cNvCxnSpPr/>
          <p:nvPr/>
        </p:nvCxnSpPr>
        <p:spPr>
          <a:xfrm rot="-5400000" flipH="1">
            <a:off x="4824913" y="1038450"/>
            <a:ext cx="932100" cy="814200"/>
          </a:xfrm>
          <a:prstGeom prst="bentConnector3">
            <a:avLst>
              <a:gd name="adj1" fmla="val -86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24"/>
          <p:cNvSpPr/>
          <p:nvPr/>
        </p:nvSpPr>
        <p:spPr>
          <a:xfrm>
            <a:off x="4716675" y="1877125"/>
            <a:ext cx="1528500" cy="5025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Vitamin D</a:t>
            </a:r>
            <a:endParaRPr sz="1600" b="1">
              <a:latin typeface="Mukta"/>
              <a:ea typeface="Mukta"/>
              <a:cs typeface="Mukta"/>
              <a:sym typeface="Mukta"/>
            </a:endParaRPr>
          </a:p>
        </p:txBody>
      </p:sp>
      <p:cxnSp>
        <p:nvCxnSpPr>
          <p:cNvPr id="113" name="Google Shape;113;p24"/>
          <p:cNvCxnSpPr>
            <a:stCxn id="107" idx="1"/>
            <a:endCxn id="110" idx="0"/>
          </p:cNvCxnSpPr>
          <p:nvPr/>
        </p:nvCxnSpPr>
        <p:spPr>
          <a:xfrm flipH="1">
            <a:off x="1377175" y="1011150"/>
            <a:ext cx="645300" cy="866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24"/>
          <p:cNvSpPr/>
          <p:nvPr/>
        </p:nvSpPr>
        <p:spPr>
          <a:xfrm>
            <a:off x="1976975" y="2826250"/>
            <a:ext cx="2861400" cy="438600"/>
          </a:xfrm>
          <a:prstGeom prst="roundRect">
            <a:avLst>
              <a:gd name="adj" fmla="val 5000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Drugs used for osteoporosis</a:t>
            </a:r>
            <a:endParaRPr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4"/>
          <p:cNvCxnSpPr>
            <a:stCxn id="114" idx="2"/>
            <a:endCxn id="116" idx="0"/>
          </p:cNvCxnSpPr>
          <p:nvPr/>
        </p:nvCxnSpPr>
        <p:spPr>
          <a:xfrm>
            <a:off x="3407675" y="3264850"/>
            <a:ext cx="0" cy="3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24"/>
          <p:cNvSpPr/>
          <p:nvPr/>
        </p:nvSpPr>
        <p:spPr>
          <a:xfrm>
            <a:off x="2643413" y="3606700"/>
            <a:ext cx="1528500" cy="502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Teriparatide</a:t>
            </a:r>
            <a:endParaRPr sz="1600" b="1" i="0" u="none" strike="noStrike" cap="none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77200" y="3112075"/>
            <a:ext cx="1528500" cy="1315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Note: </a:t>
            </a:r>
            <a:r>
              <a:rPr lang="en" sz="900" b="1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PTH </a:t>
            </a: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&amp; </a:t>
            </a:r>
            <a:r>
              <a:rPr lang="en" sz="900" b="1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Vitamin D </a:t>
            </a: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have similar effects and </a:t>
            </a:r>
            <a:r>
              <a:rPr lang="en" sz="900" b="1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calcitonin </a:t>
            </a: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antagonizes those effects</a:t>
            </a:r>
            <a:endParaRPr sz="900">
              <a:solidFill>
                <a:srgbClr val="B7B7B7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Although </a:t>
            </a:r>
            <a:r>
              <a:rPr lang="en" sz="900" b="1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PTH </a:t>
            </a: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&amp; </a:t>
            </a:r>
            <a:r>
              <a:rPr lang="en" sz="900" b="1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Calcitonin </a:t>
            </a:r>
            <a:r>
              <a:rPr lang="en" sz="900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have antagonistic effects. They can both be used for the treatment of osteoporosis</a:t>
            </a:r>
            <a:endParaRPr sz="900">
              <a:solidFill>
                <a:srgbClr val="B7B7B7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8" name="Google Shape;118;p24"/>
          <p:cNvSpPr txBox="1"/>
          <p:nvPr/>
        </p:nvSpPr>
        <p:spPr>
          <a:xfrm>
            <a:off x="218675" y="2422450"/>
            <a:ext cx="6378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These three principal hormones regulate calcium homeostasis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24"/>
          <p:cNvSpPr/>
          <p:nvPr/>
        </p:nvSpPr>
        <p:spPr>
          <a:xfrm rot="2768852">
            <a:off x="2220981" y="180500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4"/>
          <p:cNvSpPr/>
          <p:nvPr/>
        </p:nvSpPr>
        <p:spPr>
          <a:xfrm rot="2768852">
            <a:off x="3073316" y="180500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4"/>
          <p:cNvSpPr/>
          <p:nvPr/>
        </p:nvSpPr>
        <p:spPr>
          <a:xfrm rot="2768852">
            <a:off x="3925635" y="180500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4"/>
          <p:cNvSpPr txBox="1"/>
          <p:nvPr/>
        </p:nvSpPr>
        <p:spPr>
          <a:xfrm>
            <a:off x="2285228" y="65073"/>
            <a:ext cx="1989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Mind map</a:t>
            </a:r>
            <a:endParaRPr sz="30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0" y="5449000"/>
            <a:ext cx="3337200" cy="2220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Calcium plays an essential role in many cellular processes, including muscle contraction, hormone secretion, cell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proliferation, and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gene expression.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3337075" y="5449000"/>
            <a:ext cx="3545100" cy="2220900"/>
          </a:xfrm>
          <a:prstGeom prst="rect">
            <a:avLst/>
          </a:prstGeom>
          <a:solidFill>
            <a:srgbClr val="FFE8BB">
              <a:alpha val="696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Calcium balance is a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dynamic process 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that reflects a balance between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calcium absorption by the </a:t>
            </a:r>
            <a:r>
              <a:rPr lang="en" b="1">
                <a:solidFill>
                  <a:schemeClr val="dk1"/>
                </a:solidFill>
                <a:highlight>
                  <a:srgbClr val="B6D7A8"/>
                </a:highlight>
                <a:latin typeface="Mukta"/>
                <a:ea typeface="Mukta"/>
                <a:cs typeface="Mukta"/>
                <a:sym typeface="Mukta"/>
              </a:rPr>
              <a:t>intestinal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tract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calcium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1828625" y="6415301"/>
            <a:ext cx="3000000" cy="1254600"/>
          </a:xfrm>
          <a:prstGeom prst="rect">
            <a:avLst/>
          </a:prstGeom>
          <a:solidFill>
            <a:srgbClr val="FFD8A3">
              <a:alpha val="5497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4828625" y="6100750"/>
            <a:ext cx="19893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excretion by the </a:t>
            </a:r>
            <a:r>
              <a:rPr lang="en" b="1">
                <a:solidFill>
                  <a:schemeClr val="dk1"/>
                </a:solidFill>
                <a:highlight>
                  <a:srgbClr val="F9CB9C"/>
                </a:highlight>
                <a:latin typeface="Mukta"/>
                <a:ea typeface="Mukta"/>
                <a:cs typeface="Mukta"/>
                <a:sym typeface="Mukta"/>
              </a:rPr>
              <a:t>kidney</a:t>
            </a:r>
            <a:r>
              <a:rPr lang="en" u="sng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and</a:t>
            </a:r>
            <a:r>
              <a:rPr lang="en" u="sng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release and uptake of calcium by </a:t>
            </a:r>
            <a:r>
              <a:rPr lang="en" b="1">
                <a:solidFill>
                  <a:schemeClr val="dk1"/>
                </a:solidFill>
                <a:highlight>
                  <a:srgbClr val="EA9999"/>
                </a:highlight>
                <a:latin typeface="Mukta"/>
                <a:ea typeface="Mukta"/>
                <a:cs typeface="Mukta"/>
                <a:sym typeface="Mukta"/>
              </a:rPr>
              <a:t>bone</a:t>
            </a:r>
            <a:r>
              <a:rPr lang="en">
                <a:solidFill>
                  <a:schemeClr val="dk1"/>
                </a:solidFill>
                <a:highlight>
                  <a:srgbClr val="EA9999"/>
                </a:highlight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during bone formation and resorption.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886725" y="7180625"/>
            <a:ext cx="814200" cy="389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1. Bone</a:t>
            </a:r>
            <a:endParaRPr sz="11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2707925" y="7180625"/>
            <a:ext cx="1014000" cy="3897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2. Kidney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3728934" y="7180615"/>
            <a:ext cx="1096500" cy="389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3. Intestine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1917875" y="6467325"/>
            <a:ext cx="2861400" cy="438600"/>
          </a:xfrm>
          <a:prstGeom prst="roundRect">
            <a:avLst>
              <a:gd name="adj" fmla="val 16667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Three target tissues regulate calcium homeostasis:</a:t>
            </a:r>
            <a:endParaRPr sz="1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1" name="Google Shape;131;p24"/>
          <p:cNvCxnSpPr>
            <a:stCxn id="130" idx="2"/>
            <a:endCxn id="127" idx="0"/>
          </p:cNvCxnSpPr>
          <p:nvPr/>
        </p:nvCxnSpPr>
        <p:spPr>
          <a:xfrm rot="5400000">
            <a:off x="2683775" y="6515925"/>
            <a:ext cx="274800" cy="10548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rgbClr val="78909C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32" name="Google Shape;132;p24"/>
          <p:cNvCxnSpPr>
            <a:stCxn id="130" idx="2"/>
            <a:endCxn id="128" idx="0"/>
          </p:cNvCxnSpPr>
          <p:nvPr/>
        </p:nvCxnSpPr>
        <p:spPr>
          <a:xfrm rot="5400000">
            <a:off x="3144425" y="6976575"/>
            <a:ext cx="274800" cy="1335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rgbClr val="78909C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33" name="Google Shape;133;p24"/>
          <p:cNvCxnSpPr>
            <a:stCxn id="130" idx="2"/>
            <a:endCxn id="129" idx="0"/>
          </p:cNvCxnSpPr>
          <p:nvPr/>
        </p:nvCxnSpPr>
        <p:spPr>
          <a:xfrm rot="-5400000" flipH="1">
            <a:off x="3675425" y="6579075"/>
            <a:ext cx="274800" cy="928500"/>
          </a:xfrm>
          <a:prstGeom prst="bentConnector3">
            <a:avLst>
              <a:gd name="adj1" fmla="val 49980"/>
            </a:avLst>
          </a:prstGeom>
          <a:noFill/>
          <a:ln w="9525" cap="flat" cmpd="sng">
            <a:solidFill>
              <a:srgbClr val="78909C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34" name="Google Shape;134;p24"/>
          <p:cNvSpPr/>
          <p:nvPr/>
        </p:nvSpPr>
        <p:spPr>
          <a:xfrm rot="10800000" flipH="1">
            <a:off x="582775" y="7845025"/>
            <a:ext cx="5864400" cy="1864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692125" y="7845025"/>
            <a:ext cx="56457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The dominant site of calcium storage in the body is bone, which contains nearly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99.9% of body calcium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.</a:t>
            </a:r>
            <a:b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</a:b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Most body calcium is stored in bone (~1000 g), which is a very dynamic site as bone is remodeled continuously by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resorption of old bone by osteoclasts &amp; formation of new bone by osteoblasts</a:t>
            </a:r>
            <a:b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</a:b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Although only a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small fraction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of total body calcium is located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in the plasma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 it is the </a:t>
            </a: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plasma concentration of ionized calcium that is tightly regulated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 primarily under the control of 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PTH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and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 vitamin D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.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0" y="5038075"/>
            <a:ext cx="6882300" cy="438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latin typeface="Mukta"/>
                <a:ea typeface="Mukta"/>
                <a:cs typeface="Mukta"/>
                <a:sym typeface="Mukta"/>
              </a:rPr>
              <a:t>Calcium Metabolism</a:t>
            </a:r>
            <a:br>
              <a:rPr lang="en" sz="1800" b="1">
                <a:latin typeface="Mukta"/>
                <a:ea typeface="Mukta"/>
                <a:cs typeface="Mukta"/>
                <a:sym typeface="Mukta"/>
              </a:rPr>
            </a:br>
            <a:endParaRPr sz="18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37" name="Google Shape;137;p24"/>
          <p:cNvSpPr/>
          <p:nvPr/>
        </p:nvSpPr>
        <p:spPr>
          <a:xfrm rot="2768852">
            <a:off x="2289731" y="4379125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 rot="2768852">
            <a:off x="3142066" y="4379125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 rot="2768852">
            <a:off x="3994385" y="4379125"/>
            <a:ext cx="413104" cy="41310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2353978" y="4263698"/>
            <a:ext cx="19893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Introduction </a:t>
            </a:r>
            <a:endParaRPr sz="30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5"/>
          <p:cNvGraphicFramePr/>
          <p:nvPr/>
        </p:nvGraphicFramePr>
        <p:xfrm>
          <a:off x="25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{11406477-CD77-4311-8721-620236A39D96}</a:tableStyleId>
              </a:tblPr>
              <a:tblGrid>
                <a:gridCol w="117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100">
                <a:tc rowSpan="2"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Parathyroid Hormone</a:t>
                      </a:r>
                      <a:r>
                        <a:rPr lang="en" b="1">
                          <a:solidFill>
                            <a:srgbClr val="6AA84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(Phosphate Trashing Hormone)</a:t>
                      </a:r>
                      <a:endParaRPr sz="2700" b="1"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Definition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PTH: A hormone that plays a critical role in controlling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calcium, and 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phosphate balance.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PTH is released from the parathyroid gland in response to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low plasma Ca2+ level . 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The stimulus for parathyroid hormone (PTH) is hypocalcaemia . 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Secretion of PTH is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inversely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related to [Ca2+].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</a:t>
                      </a:r>
                      <a:endParaRPr b="1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The overall action of PTH is to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increase plasma Ca2+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levels in response to hypocalcemia: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1. PTH enhances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intestinal calcium absorption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of calcium in the presence of permissive amounts of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vitamin D. 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2. PTH 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stimulates bone resorption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by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stimulating osteoclasts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to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increase the outward flux of calcium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to restore serum calcium level.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3. PTH stimulates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active reabsorption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of calcium from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kidney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increase formation of calcitriol which is the active form of vitamin D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Response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-Daily, 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intermittent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administration of recombinant human PTH, SC in the thigh (alternate thigh every day ) leads to a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net  stimulation of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bone formation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for treatment of osteoporosis.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(has an anabolic effect) 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so Decreases osteoclast activity  </a:t>
                      </a:r>
                      <a:endParaRPr>
                        <a:solidFill>
                          <a:srgbClr val="BF9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-Continuous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or chronic exposure to high serum PTH concentrations (as seen with primary or secondary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hyperparathyroidism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) results in bone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resorption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and risk of fractures,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so we can use PTH for treatment but not continuously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Intermittent: 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Osteoblast ↑ number/function,↑ Bone formation, ↑ Bone mass/strength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This is the desired effect that combats osteoporosis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 PTH is secreted intermittently, so we try to mimic the normal state)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Continuous: </a:t>
                      </a:r>
                      <a:endParaRPr b="1">
                        <a:solidFill>
                          <a:srgbClr val="BF9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↑Osteoclast,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↑ Bone resorption, ↑Serum Ca2+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(this produces an effect similar to PTH secreting tumors)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Treatment of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severe osteoporosis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Resistant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cases failed to respond to other medications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6"/>
          <p:cNvGraphicFramePr/>
          <p:nvPr/>
        </p:nvGraphicFramePr>
        <p:xfrm>
          <a:off x="0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{11406477-CD77-4311-8721-620236A39D96}</a:tableStyleId>
              </a:tblPr>
              <a:tblGrid>
                <a:gridCol w="117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50">
                <a:tc rowSpan="2"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Teriparatide</a:t>
                      </a:r>
                      <a:endParaRPr sz="2700" b="1"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MOA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Synthetic polypeptide form of PTH 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(PTH analogue). 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It belongs to a class of anti-osteoporosis drugs, the so-called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“anabolic” agents.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(stimulates osteoblasts)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Given, once daily by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subcutaneous injection 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Therapeutic effects</a:t>
                      </a:r>
                      <a:endParaRPr b="1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Once-daily administration of teriparatide stimulates 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new bone formation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by preferential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 stimulation of osteoblastic activity over osteoclastic activity.</a:t>
                      </a:r>
                      <a:endParaRPr b="1"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By contrast,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continuous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administration of teriparatide , may be detrimental to the skeleton because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bone resorption may be stimulated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more than bone formation.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Good for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postmenopausal osteoporosis.</a:t>
                      </a:r>
                      <a:b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For  treatment of  osteoporosis  in people who have a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risk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of getting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fracture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(increases bone mass &amp; strength)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Used in severe osteoporosis or patients not responding to other drugs.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Should not be used routinely due to 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carcinogenic effects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.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Adverse Effects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Carcinogenic effect (osteosarcoma)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</a:t>
                      </a:r>
                      <a:b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Diarrhea, heartburn, nausea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Headache,  leg cramps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Hypotension when standing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(orthostatic hypotension)</a:t>
                      </a:r>
                      <a:b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Elevated serum calcium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which may occur in some cases can lead to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kidney stones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C.I.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Teriparatide should not be used by people with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 increased risk for bone tumors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(osteosarcoma)  including: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People with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Paget's disease of bone</a:t>
                      </a:r>
                      <a:b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People who had r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adiation treatment involving bones</a:t>
                      </a:r>
                      <a:b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Not recommended in 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children</a:t>
                      </a:r>
                      <a:endParaRPr b="1"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5" y="7655229"/>
            <a:ext cx="3279125" cy="219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400" y="7771725"/>
            <a:ext cx="3194300" cy="19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7"/>
          <p:cNvGraphicFramePr/>
          <p:nvPr/>
        </p:nvGraphicFramePr>
        <p:xfrm>
          <a:off x="0" y="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{11406477-CD77-4311-8721-620236A39D96}</a:tableStyleId>
              </a:tblPr>
              <a:tblGrid>
                <a:gridCol w="117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75">
                <a:tc rowSpan="2"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Vitamin D</a:t>
                      </a:r>
                      <a:endParaRPr sz="2700" b="1"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Definition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Vitamin D is a steroid hormone that is intimately involved in the regulation of plasma calcium levels.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Its role in calcium metabolism first was recognized in the childhood disease rickets, which is characterized by hypocalcemia and various skeletal abnormalities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Metabolism</a:t>
                      </a:r>
                      <a:endParaRPr b="1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Char char="●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Exposure to the ultraviolet rays in the sunlight convert 7DC to  cholecalciferol.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400"/>
                        <a:buFont typeface="Mukta"/>
                        <a:buChar char="●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Vitamin D3 is metabolically inactive until it is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hydroxylated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in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liver then the kidney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(by α hydroxylase) to the active form 1,25 Dihydroxycholecalciferol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Calcium &amp; Vitamin D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increases bone resorption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increases Ca2+ absorption from intestine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increases renal Ca2+ and PO4 reabsorption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decreases the production of PTH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by the parathyroid glands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The overall effect is 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increased plasma calcium concentrations</a:t>
                      </a:r>
                      <a:endParaRPr b="1"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Treatment of Vitamin D deficiency diseases: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Rickets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Osteomalacia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Osteoporosis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(postmenopausal women take vitamin d + calcium)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Also used for: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Psoriasis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Prevention of Prostate &amp; Colorectal Cancer</a:t>
                      </a:r>
                      <a:endParaRPr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Sources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Cholecalciferol (Vitamin D3) in skin</a:t>
                      </a:r>
                      <a:b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Ergocalciferol (Vitamin D2) in plants</a:t>
                      </a:r>
                      <a:b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Vit D2 and Vit D3 have equal biological activities. 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Vitamin D2 is the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prescription form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of vitamin D &amp; is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also used as food additive (milk).</a:t>
                      </a:r>
                      <a:b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Vitamin D3 is usually for vitamin D- fortified milk &amp; foods &amp; also available in drug combination products.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Remember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1,25-dihydroxyvitamin D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(calcitriol) is the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most active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form of vitamin D.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25-hydroxyvitamin D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(calcidiol, 25-hydroxycholecalciferol): an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inactive</a:t>
                      </a:r>
                      <a:b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form of vitamin D.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1-alpha-hydroxylase: The enzyme that converts the inactive form of vitamin D to the active form</a:t>
                      </a:r>
                      <a:br>
                        <a:rPr lang="en" b="1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endParaRPr b="1"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8"/>
          <p:cNvGraphicFramePr/>
          <p:nvPr/>
        </p:nvGraphicFramePr>
        <p:xfrm>
          <a:off x="0" y="-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{11406477-CD77-4311-8721-620236A39D96}</a:tableStyleId>
              </a:tblPr>
              <a:tblGrid>
                <a:gridCol w="105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50">
                <a:tc rowSpan="2"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Calcitonin</a:t>
                      </a:r>
                      <a:endParaRPr sz="2700" b="1"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Definition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Calcitonin is synthesized and secreted by the parafollicular cells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(C cells)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of the thyroid gland. It is released when there is a </a:t>
                      </a:r>
                      <a:r>
                        <a:rPr lang="en" u="sng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rise in plasma Ca2+ levels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While PTH and vitamin D act to increase plasma Ca2+, only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calcitonin causes a decrease in plasma Ca2+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Calcitonin protects against development of 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hypercalcemia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caused by a variety of conditions, including increased calcium absorption (milk-alkali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syndrome) and decreased calcium excretion (thiazide use).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MAS: excessive milk intake to treat peptic ulcer will lead to accumulation of calcium and alkaline→alkalosis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</a:t>
                      </a:r>
                      <a:endParaRPr b="1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The major effect of calcitonin administration is a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rapid fall in Ca2+ 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(serum calcium ) caused by: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Inhibiting bone resorption by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inhibiting osteoclast activity.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</a:t>
                      </a:r>
                      <a:b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</a:b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The osteoclast bone cells appear to be a particular target of calcitonin 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(key function of calcitonin)</a:t>
                      </a:r>
                      <a:endParaRPr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ukta"/>
                        <a:buAutoNum type="arabicPeriod"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Decreasing reabsorption of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 Ca2+ &amp; PO4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by the kidney, thus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increasing their excretion.</a:t>
                      </a:r>
                      <a:endParaRPr>
                        <a:solidFill>
                          <a:srgbClr val="FF0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Calcitonin does not appear to be critical for the regulation of calcium homeostasis even if thyroid gland is removed.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P.K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S.C., Nasal spray  or solution (Calcitonin Salmon ) has more affinity towards human calcitonin receptors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2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Used clinically in treatment of 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hypercalcemia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 </a:t>
                      </a:r>
                      <a:r>
                        <a:rPr lang="en" sz="1200">
                          <a:solidFill>
                            <a:srgbClr val="38761D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(biggest indication)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and in certain bone diseases in</a:t>
                      </a:r>
                      <a:r>
                        <a:rPr lang="en" b="1">
                          <a:latin typeface="Mukta"/>
                          <a:ea typeface="Mukta"/>
                          <a:cs typeface="Mukta"/>
                          <a:sym typeface="Mukta"/>
                        </a:rPr>
                        <a:t> which sustained reduction of osteoclastic resorption is therapeutically advantageous.</a:t>
                      </a:r>
                      <a:endParaRPr b="1"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Osteoporosis (major indication; alternative to other drugs).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Hypercalcemia (short-term treatment of hypercalcemia of malignancy), 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Paget's disease.</a:t>
                      </a:r>
                      <a:endParaRPr b="1">
                        <a:solidFill>
                          <a:srgbClr val="BF9000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It has lower efficacy compared to other drugs. </a:t>
                      </a:r>
                      <a:r>
                        <a:rPr lang="en" sz="1200" b="1">
                          <a:solidFill>
                            <a:srgbClr val="38761D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(it is not very effective clinically)</a:t>
                      </a:r>
                      <a:endParaRPr sz="1200" b="1">
                        <a:solidFill>
                          <a:srgbClr val="38761D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0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ADRS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Nausea 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Local inflammation</a:t>
                      </a: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 at site of injection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(SC administration)</a:t>
                      </a:r>
                      <a:endParaRPr sz="1200">
                        <a:solidFill>
                          <a:srgbClr val="6AA84F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Flushing of face &amp; hands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latin typeface="Mukta"/>
                          <a:ea typeface="Mukta"/>
                          <a:cs typeface="Mukta"/>
                          <a:sym typeface="Mukta"/>
                        </a:rPr>
                        <a:t>Nasal irritation</a:t>
                      </a:r>
                      <a:endParaRPr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0" y="0"/>
            <a:ext cx="3429000" cy="4174500"/>
          </a:xfrm>
          <a:prstGeom prst="rect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Parathyroid Hormone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Definition: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released from the parathyroid gland in 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response to 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low plasma Ca2+ level</a:t>
            </a:r>
            <a:r>
              <a:rPr lang="en">
                <a:latin typeface="Mukta"/>
                <a:ea typeface="Mukta"/>
                <a:cs typeface="Mukta"/>
                <a:sym typeface="Mukta"/>
              </a:rPr>
              <a:t> .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Response: “given S.C”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• Intermittent: Osteoblast number/function → Bone formation→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↑Bone mass/strength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• Continuous: Osteoclast → Bone 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resorption →Serum Ca2+ 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Use: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1-Treatment of severe osteoporosis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2-Resistant cases failed to respond to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other medications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3429000" y="0"/>
            <a:ext cx="3429000" cy="4174500"/>
          </a:xfrm>
          <a:prstGeom prst="rect">
            <a:avLst/>
          </a:prstGeom>
          <a:noFill/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Vitamin 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Definition</a:t>
            </a:r>
            <a:r>
              <a:rPr lang="en" b="1">
                <a:latin typeface="Mukta"/>
                <a:ea typeface="Mukta"/>
                <a:cs typeface="Mukta"/>
                <a:sym typeface="Mukta"/>
              </a:rPr>
              <a:t>: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a steroid hormone involved in the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regulation of plasma calcium levels &amp;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increase its level.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Forms</a:t>
            </a:r>
            <a:r>
              <a:rPr lang="en" b="1">
                <a:latin typeface="Mukta"/>
                <a:ea typeface="Mukta"/>
                <a:cs typeface="Mukta"/>
                <a:sym typeface="Mukta"/>
              </a:rPr>
              <a:t>: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Cholecalciferol (Vitamin D3) in 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skin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Ergocalciferol (Vitamin D2) in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 plants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Calcitriol 1,25-dihydroxyvitamin D is the 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active form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Deficiency leads to: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Rickets , Osteomalacia, Osteoporosis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Use</a:t>
            </a:r>
            <a:r>
              <a:rPr lang="en" b="1">
                <a:latin typeface="Mukta"/>
                <a:ea typeface="Mukta"/>
                <a:cs typeface="Mukta"/>
                <a:sym typeface="Mukta"/>
              </a:rPr>
              <a:t>: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Rickets &amp; Osteomalacia, Osteoporosis,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Cancer prevention</a:t>
            </a:r>
            <a:r>
              <a:rPr lang="en">
                <a:latin typeface="Mukta"/>
                <a:ea typeface="Mukta"/>
                <a:cs typeface="Mukta"/>
                <a:sym typeface="Mukta"/>
              </a:rPr>
              <a:t>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/>
          <p:nvPr/>
        </p:nvSpPr>
        <p:spPr>
          <a:xfrm>
            <a:off x="0" y="4174475"/>
            <a:ext cx="3429000" cy="5728500"/>
          </a:xfrm>
          <a:prstGeom prst="rect">
            <a:avLst/>
          </a:prstGeom>
          <a:noFill/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Teriparatide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M.O.A: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PTH analogue,</a:t>
            </a: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 anti-osteoporosis (anabolic) → stimulate new bone formation if given 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intermittently </a:t>
            </a:r>
            <a:endParaRPr>
              <a:solidFill>
                <a:srgbClr val="FF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If given continuously → bone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reabsorbtion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Should be given intermitted not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continuous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Use</a:t>
            </a:r>
            <a:r>
              <a:rPr lang="en" b="1">
                <a:latin typeface="Mukta"/>
                <a:ea typeface="Mukta"/>
                <a:cs typeface="Mukta"/>
                <a:sym typeface="Mukta"/>
              </a:rPr>
              <a:t>: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postmenopausal osteoporosis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Should not be used routinely due to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carcinogenic effects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Contraindication: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(osteosarcoma) →Paget's disease,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radiation treatment, children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ADRs: 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ukta"/>
                <a:ea typeface="Mukta"/>
                <a:cs typeface="Mukta"/>
                <a:sym typeface="Mukta"/>
              </a:rPr>
              <a:t>Carcinogenic </a:t>
            </a:r>
            <a:r>
              <a:rPr lang="en">
                <a:latin typeface="Mukta"/>
                <a:ea typeface="Mukta"/>
                <a:cs typeface="Mukta"/>
                <a:sym typeface="Mukta"/>
              </a:rPr>
              <a:t>effect, lead to kidney stones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,orthostatic hypotension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3429000" y="4174475"/>
            <a:ext cx="3429000" cy="5728500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Calcitonin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Definition: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secreted by (C cells) of the thyroid gland.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released when there is a rise in plasma Ca2+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levels to ↑ its absorption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Inhibit osteoclast activity→ inhibiting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bone reabsorption.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• It has lower efficacy compared to the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other drugs.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Routes of administration: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S.C , Nasal spray or solution → has more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affinity towards human calcitonin receptors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Use</a:t>
            </a:r>
            <a:r>
              <a:rPr lang="en" b="1">
                <a:latin typeface="Mukta"/>
                <a:ea typeface="Mukta"/>
                <a:cs typeface="Mukta"/>
                <a:sym typeface="Mukta"/>
              </a:rPr>
              <a:t>: </a:t>
            </a: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Osteoporosis, Hypercalcemia of malignancy 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→ Paget's disease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Mukta"/>
                <a:ea typeface="Mukta"/>
                <a:cs typeface="Mukta"/>
                <a:sym typeface="Mukta"/>
              </a:rPr>
              <a:t>ADRs:</a:t>
            </a:r>
            <a:endParaRPr b="1" u="sng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1-Local inflammation at site of injection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2-Flushing of face &amp; hands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3-Nasal irritation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4595247" y="4174490"/>
            <a:ext cx="1096500" cy="389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Calcitonin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1040975" y="4174500"/>
            <a:ext cx="1263000" cy="389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Teriparatide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742475" y="0"/>
            <a:ext cx="2273700" cy="389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Parathyroid Hormone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4512000" y="0"/>
            <a:ext cx="1263000" cy="389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Vitamin D</a:t>
            </a: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/>
        </p:nvSpPr>
        <p:spPr>
          <a:xfrm>
            <a:off x="195950" y="619650"/>
            <a:ext cx="5654400" cy="7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Administration of parathyroid hormone  must be:</a:t>
            </a:r>
            <a:endParaRPr sz="1400" b="1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Continuous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Continuous following a loading dose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Intermittent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Teriparatide is a:</a:t>
            </a:r>
            <a:endParaRPr sz="1400" b="1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PTH synthetic analogue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Calcitonin receptor antagonist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kta"/>
              <a:buAutoNum type="alphaUcPeriod"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Bisphosphonate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Vitamin D’s effect on the kidney:</a:t>
            </a:r>
            <a:endParaRPr sz="1400" b="1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Decreases renal Ca2+ and PO4 reabsorption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Increases renal Ca2+ and PO4 reabsorption</a:t>
            </a:r>
            <a:endParaRPr sz="1400" b="0" i="0" u="none" strike="noStrike" cap="none">
              <a:solidFill>
                <a:srgbClr val="000000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increases renal Ca2+ absorption  and decreases PO4 reabsorption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 common adverse effect of teriparatide:</a:t>
            </a:r>
            <a:endParaRPr sz="1400" b="1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Leukopenia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Arthropathy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Osteosarcoma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Autoimmune hepatitis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Which of the following is released in response to hypercalcemia</a:t>
            </a:r>
            <a:endParaRPr sz="1400" b="1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PTH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Vitamin D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UcPeriod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Calcitonin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nswers:</a:t>
            </a:r>
            <a:endParaRPr sz="1400" b="0" i="0" u="none" strike="noStrike" cap="none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C - </a:t>
            </a:r>
            <a:r>
              <a:rPr lang="en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A</a:t>
            </a:r>
            <a:r>
              <a:rPr lang="en" sz="1400" b="0" i="0" u="none" strike="noStrike" cap="none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 - </a:t>
            </a:r>
            <a:r>
              <a:rPr lang="en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B</a:t>
            </a:r>
            <a:r>
              <a:rPr lang="en" sz="1400" b="0" i="0" u="none" strike="noStrike" cap="none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 - </a:t>
            </a:r>
            <a:r>
              <a:rPr lang="en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C</a:t>
            </a:r>
            <a:r>
              <a:rPr lang="en" sz="1400" b="0" i="0" u="none" strike="noStrike" cap="none">
                <a:solidFill>
                  <a:srgbClr val="B7B7B7"/>
                </a:solidFill>
                <a:latin typeface="Mukta"/>
                <a:ea typeface="Mukta"/>
                <a:cs typeface="Mukta"/>
                <a:sym typeface="Mukta"/>
              </a:rPr>
              <a:t> -  C</a:t>
            </a:r>
            <a:endParaRPr sz="1400" b="0" i="0" u="none" strike="noStrike" cap="none">
              <a:solidFill>
                <a:srgbClr val="B7B7B7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100025" y="6829900"/>
            <a:ext cx="61527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A 50 year old woman visits her family physician and the physician prescribes her medication to prevent postmenopausal osteoporosis. She tells her this drug is a synthetic PTH analogue.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1-Name the drug the woman was prescribed: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  <a:latin typeface="Mukta"/>
                <a:ea typeface="Mukta"/>
                <a:cs typeface="Mukta"/>
                <a:sym typeface="Mukta"/>
              </a:rPr>
              <a:t>Teriparatide</a:t>
            </a:r>
            <a:endParaRPr>
              <a:solidFill>
                <a:srgbClr val="FCE5CD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2-List two possible adverse effects: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  <a:latin typeface="Mukta"/>
                <a:ea typeface="Mukta"/>
                <a:cs typeface="Mukta"/>
                <a:sym typeface="Mukta"/>
              </a:rPr>
              <a:t>Renal stones</a:t>
            </a:r>
            <a:endParaRPr>
              <a:solidFill>
                <a:srgbClr val="FCE5CD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  <a:latin typeface="Mukta"/>
                <a:ea typeface="Mukta"/>
                <a:cs typeface="Mukta"/>
                <a:sym typeface="Mukta"/>
              </a:rPr>
              <a:t>Osteosarcoma</a:t>
            </a:r>
            <a:endParaRPr>
              <a:solidFill>
                <a:srgbClr val="FCE5CD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"/>
                <a:ea typeface="Mukta"/>
                <a:cs typeface="Mukta"/>
                <a:sym typeface="Mukta"/>
              </a:rPr>
              <a:t>3-List two hormones (other than PTH) that can be used to treat osteoporosis:</a:t>
            </a:r>
            <a:endParaRPr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  <a:latin typeface="Mukta"/>
                <a:ea typeface="Mukta"/>
                <a:cs typeface="Mukta"/>
                <a:sym typeface="Mukta"/>
              </a:rPr>
              <a:t>Vitamin D</a:t>
            </a:r>
            <a:endParaRPr>
              <a:solidFill>
                <a:srgbClr val="FCE5CD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  <a:latin typeface="Mukta"/>
                <a:ea typeface="Mukta"/>
                <a:cs typeface="Mukta"/>
                <a:sym typeface="Mukta"/>
              </a:rPr>
              <a:t>Calcitonin</a:t>
            </a:r>
            <a:endParaRPr>
              <a:solidFill>
                <a:srgbClr val="FCE5CD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635850" y="117150"/>
            <a:ext cx="5586300" cy="5025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ukta"/>
                <a:ea typeface="Mukta"/>
                <a:cs typeface="Mukta"/>
                <a:sym typeface="Mukta"/>
              </a:rPr>
              <a:t>Questions </a:t>
            </a:r>
            <a:endParaRPr sz="3000" b="1">
              <a:latin typeface="Mukta"/>
              <a:ea typeface="Mukta"/>
              <a:cs typeface="Mukta"/>
              <a:sym typeface="Mukt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1138500" y="0"/>
            <a:ext cx="5768700" cy="8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-7" y="8462394"/>
            <a:ext cx="297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✓"/>
            </a:pP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Doctors’ slides</a:t>
            </a:r>
            <a:r>
              <a:rPr lang="en"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notes </a:t>
            </a:r>
            <a:endParaRPr sz="14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1354600" y="353800"/>
            <a:ext cx="4205100" cy="930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Pharm437@gmail.com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4187" y="588207"/>
            <a:ext cx="3785684" cy="172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/>
          <p:nvPr/>
        </p:nvSpPr>
        <p:spPr>
          <a:xfrm>
            <a:off x="2118612" y="749922"/>
            <a:ext cx="4739400" cy="14052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787650" y="2689325"/>
            <a:ext cx="3339000" cy="5204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2379553" y="2836591"/>
            <a:ext cx="215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B6B68"/>
                </a:solidFill>
                <a:latin typeface="Caveat Brush"/>
                <a:ea typeface="Caveat Brush"/>
                <a:cs typeface="Caveat Brush"/>
                <a:sym typeface="Caveat Brush"/>
              </a:rPr>
              <a:t>Team Leader:</a:t>
            </a:r>
            <a:endParaRPr sz="2400" b="0" i="0" u="none" strike="noStrike" cap="none">
              <a:solidFill>
                <a:srgbClr val="FB6B68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1954150" y="4412750"/>
            <a:ext cx="31155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B6B68"/>
                </a:solidFill>
                <a:latin typeface="Caveat Brush"/>
                <a:ea typeface="Caveat Brush"/>
                <a:cs typeface="Caveat Brush"/>
                <a:sym typeface="Caveat Brush"/>
              </a:rPr>
              <a:t>Thanks for those who worked on the lectures :</a:t>
            </a:r>
            <a:endParaRPr sz="2400" b="0" i="0" u="none" strike="noStrike" cap="none">
              <a:solidFill>
                <a:srgbClr val="FB6B68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B6B68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B6B68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1954150" y="3394825"/>
            <a:ext cx="1839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Majed Aljohani</a:t>
            </a:r>
            <a:endParaRPr sz="1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3485946" y="3394837"/>
            <a:ext cx="1474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Layan AlMana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2379550" y="5435076"/>
            <a:ext cx="2556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Abduljabbar Alyamani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0" y="8117820"/>
            <a:ext cx="1954200" cy="306300"/>
          </a:xfrm>
          <a:prstGeom prst="homePlat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2737450" y="6398288"/>
            <a:ext cx="15489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B6B68"/>
                </a:solidFill>
                <a:latin typeface="Caveat Brush"/>
                <a:ea typeface="Caveat Brush"/>
                <a:cs typeface="Caveat Brush"/>
                <a:sym typeface="Caveat Brush"/>
              </a:rPr>
              <a:t>Notes by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2233600" y="6899588"/>
            <a:ext cx="2556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Alanoud Almansour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Sultan Alnasser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مخصص</PresentationFormat>
  <Paragraphs>253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22" baseType="lpstr">
      <vt:lpstr>Arial</vt:lpstr>
      <vt:lpstr>Economica</vt:lpstr>
      <vt:lpstr>Bree Serif</vt:lpstr>
      <vt:lpstr>Calibri</vt:lpstr>
      <vt:lpstr>Mukta</vt:lpstr>
      <vt:lpstr>Noto Sans Symbols</vt:lpstr>
      <vt:lpstr>Comic Sans MS</vt:lpstr>
      <vt:lpstr>PT Sans Narrow</vt:lpstr>
      <vt:lpstr>Cambria</vt:lpstr>
      <vt:lpstr>Caveat Brush</vt:lpstr>
      <vt:lpstr>Simple Light</vt:lpstr>
      <vt:lpstr>Simple Light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WINAM06052017</dc:creator>
  <cp:lastModifiedBy>ftomy naje</cp:lastModifiedBy>
  <cp:revision>1</cp:revision>
  <dcterms:modified xsi:type="dcterms:W3CDTF">2019-08-12T21:23:52Z</dcterms:modified>
</cp:coreProperties>
</file>