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7" r:id="rId3"/>
    <p:sldId id="285" r:id="rId4"/>
    <p:sldId id="298" r:id="rId5"/>
    <p:sldId id="286" r:id="rId6"/>
    <p:sldId id="299" r:id="rId7"/>
    <p:sldId id="279" r:id="rId8"/>
    <p:sldId id="277" r:id="rId9"/>
    <p:sldId id="302" r:id="rId10"/>
    <p:sldId id="288" r:id="rId11"/>
    <p:sldId id="262" r:id="rId12"/>
    <p:sldId id="264" r:id="rId13"/>
    <p:sldId id="271" r:id="rId14"/>
    <p:sldId id="269" r:id="rId15"/>
    <p:sldId id="263" r:id="rId16"/>
    <p:sldId id="304" r:id="rId17"/>
    <p:sldId id="259" r:id="rId18"/>
    <p:sldId id="291" r:id="rId19"/>
    <p:sldId id="292" r:id="rId20"/>
    <p:sldId id="290" r:id="rId21"/>
    <p:sldId id="258" r:id="rId22"/>
    <p:sldId id="300" r:id="rId23"/>
    <p:sldId id="301" r:id="rId24"/>
    <p:sldId id="305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/>
    <p:restoredTop sz="94613"/>
  </p:normalViewPr>
  <p:slideViewPr>
    <p:cSldViewPr>
      <p:cViewPr varScale="1">
        <p:scale>
          <a:sx n="115" d="100"/>
          <a:sy n="115" d="100"/>
        </p:scale>
        <p:origin x="2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B5F82-38C7-DA46-A56A-7BDA1DA82264}" type="datetimeFigureOut">
              <a:rPr lang="en-US" smtClean="0"/>
              <a:t>3/8/19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8B909-A73C-044F-8055-9028121C2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04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0356BC3-2AE5-469C-B65A-596C848FCA43}" type="datetimeFigureOut">
              <a:rPr lang="en-US"/>
              <a:pPr>
                <a:defRPr/>
              </a:pPr>
              <a:t>3/8/19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FFC3B5F-16FC-4CFA-A5A8-680C4CC43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23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FC3B5F-16FC-4CFA-A5A8-680C4CC4314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11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FC3B5F-16FC-4CFA-A5A8-680C4CC4314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701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84AB49-6E6D-4A68-B826-B7DDEC672AA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97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261FC0-07FC-4015-85FF-B6B03EE046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6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0BC466-2485-4BF7-ABF3-F4A83751C1D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009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261FC0-07FC-4015-85FF-B6B03EE046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0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261FC0-07FC-4015-85FF-B6B03EE046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45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261FC0-07FC-4015-85FF-B6B03EE046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60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279E82-BAC6-4C43-8391-529D62634795}" type="datetimeFigureOut">
              <a:rPr lang="en-US" smtClean="0"/>
              <a:pPr>
                <a:defRPr/>
              </a:pPr>
              <a:t>3/8/19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8BCC47-80F9-4EDE-9602-C913EC9D46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0B4AEF-FF7E-47C7-AF7A-8515ADF983C4}" type="datetimeFigureOut">
              <a:rPr lang="en-US" smtClean="0"/>
              <a:pPr>
                <a:defRPr/>
              </a:pPr>
              <a:t>3/8/19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1DAE15-1012-4BCE-A384-41DA23B7BC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283F0E-722A-4B30-9C1F-C3F7116A71C0}" type="datetimeFigureOut">
              <a:rPr lang="en-US" smtClean="0"/>
              <a:pPr>
                <a:defRPr/>
              </a:pPr>
              <a:t>3/8/19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53F52-F4F1-482E-B932-B15C0406BD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84130F-8F06-44EB-BF65-AD63135807F1}" type="datetimeFigureOut">
              <a:rPr lang="en-US" smtClean="0"/>
              <a:pPr>
                <a:defRPr/>
              </a:pPr>
              <a:t>3/8/19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A981C-CFB3-4C16-BD10-A5A25013A8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0F525E-8BB1-4D82-98C5-07F4B6F097C0}" type="datetimeFigureOut">
              <a:rPr lang="en-US" smtClean="0"/>
              <a:pPr>
                <a:defRPr/>
              </a:pPr>
              <a:t>3/8/19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6FA01-003B-4056-8D33-314AA82CEA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F71E21-BFA9-4536-B029-8A7F64A30D58}" type="datetimeFigureOut">
              <a:rPr lang="en-US" smtClean="0"/>
              <a:pPr>
                <a:defRPr/>
              </a:pPr>
              <a:t>3/8/19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3CE599-FE6D-4CC5-AD70-E04678FB78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4075B1-5ABF-4909-A232-A5751F921D35}" type="datetimeFigureOut">
              <a:rPr lang="en-US" smtClean="0"/>
              <a:pPr>
                <a:defRPr/>
              </a:pPr>
              <a:t>3/8/19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76FE4-9839-45D3-9026-DA7BD1A8C1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2E7A37-FA0F-4E89-9EC2-89B8397A9460}" type="datetimeFigureOut">
              <a:rPr lang="en-US" smtClean="0"/>
              <a:pPr>
                <a:defRPr/>
              </a:pPr>
              <a:t>3/8/19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498049-41E5-491B-954C-E2634A935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BC0F2F-3DBB-48B6-B34A-2161EC3D91EC}" type="datetimeFigureOut">
              <a:rPr lang="en-US" smtClean="0"/>
              <a:pPr>
                <a:defRPr/>
              </a:pPr>
              <a:t>3/8/19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2B1E12-0B28-41CB-BF1A-EBD82013F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6FD049-F96E-4082-B379-2B692B7A75F1}" type="datetimeFigureOut">
              <a:rPr lang="en-US" smtClean="0"/>
              <a:pPr>
                <a:defRPr/>
              </a:pPr>
              <a:t>3/8/19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B7B93-B5F3-4501-9535-4C3BA0B054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B1105B-4CEC-47A0-A013-00BC3995DADB}" type="datetimeFigureOut">
              <a:rPr lang="en-US" smtClean="0"/>
              <a:pPr>
                <a:defRPr/>
              </a:pPr>
              <a:t>3/8/19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14186F-6122-4F9A-9218-A61B7BCE37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90FCC58-FC1D-4615-85E7-CBE410321B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B85DE31-8C17-4118-A64E-FFE58AE0726D}" type="datetimeFigureOut">
              <a:rPr lang="en-US" smtClean="0"/>
              <a:pPr>
                <a:defRPr/>
              </a:pPr>
              <a:t>3/8/19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sa/url?sa=t&amp;rct=j&amp;q=&amp;esrc=s&amp;source=web&amp;cd=1&amp;cad=rja&amp;uact=8&amp;ved=2ahUKEwj8_oXAlfPgAhVElxoKHeYXBgIQFjAAegQIChAC&amp;url=https%3A%2F%2Fwww.springer.com%2Fcda%2Fcontent%2Fdocument%2Fcda_downloaddocument%2F9783540783541-c1.pdf&amp;usg=AOvVaw06Wli7-64054XVLh7rKXE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743200"/>
            <a:ext cx="7851648" cy="2895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Congenital Adrenal Hyperplasia and Testicular Feminization Syndromes</a:t>
            </a:r>
            <a:b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</a:br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0"/>
            <a:ext cx="7854950" cy="914400"/>
          </a:xfrm>
        </p:spPr>
        <p:txBody>
          <a:bodyPr>
            <a:normAutofit/>
          </a:bodyPr>
          <a:lstStyle/>
          <a:p>
            <a:pPr marR="0" algn="ctr"/>
            <a:r>
              <a:rPr lang="en-US" sz="2200" b="1">
                <a:solidFill>
                  <a:schemeClr val="tx1"/>
                </a:solidFill>
                <a:latin typeface="Times New Roman"/>
                <a:cs typeface="Times New Roman"/>
              </a:rPr>
              <a:t>Reproductive Block</a:t>
            </a:r>
            <a:endParaRPr lang="en-US" sz="2200" b="1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685800"/>
            <a:ext cx="7696200" cy="85725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latin typeface="Times New Roman"/>
                <a:cs typeface="Times New Roman"/>
              </a:rPr>
              <a:t>21</a:t>
            </a:r>
            <a:r>
              <a:rPr lang="en-US" b="1" dirty="0">
                <a:latin typeface="Times New Roman"/>
                <a:cs typeface="Times New Roman"/>
                <a:sym typeface="Symbol"/>
              </a:rPr>
              <a:t> -</a:t>
            </a:r>
            <a:r>
              <a:rPr lang="en-US" b="1" dirty="0" err="1">
                <a:latin typeface="Times New Roman"/>
                <a:cs typeface="Times New Roman"/>
                <a:sym typeface="Symbol"/>
              </a:rPr>
              <a:t>H</a:t>
            </a:r>
            <a:r>
              <a:rPr lang="en-US" b="1" dirty="0" err="1">
                <a:latin typeface="Times New Roman"/>
                <a:cs typeface="Times New Roman"/>
              </a:rPr>
              <a:t>ydroxylase</a:t>
            </a:r>
            <a:r>
              <a:rPr lang="en-US" b="1" dirty="0">
                <a:latin typeface="Times New Roman"/>
                <a:cs typeface="Times New Roman"/>
              </a:rPr>
              <a:t> Deficiency </a:t>
            </a:r>
            <a:endParaRPr lang="x-none" b="1" i="1" dirty="0">
              <a:latin typeface="Times New Roman"/>
              <a:cs typeface="Times New Roman"/>
            </a:endParaRPr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4953000"/>
          </a:xfrm>
        </p:spPr>
        <p:txBody>
          <a:bodyPr/>
          <a:lstStyle/>
          <a:p>
            <a:r>
              <a:rPr lang="en-US" dirty="0">
                <a:latin typeface="Times New Roman"/>
                <a:cs typeface="Times New Roman"/>
                <a:sym typeface="Wingdings" pitchFamily="2" charset="2"/>
              </a:rPr>
              <a:t>The most common type of CAH </a:t>
            </a:r>
            <a:r>
              <a:rPr lang="en-US" b="1" dirty="0">
                <a:solidFill>
                  <a:srgbClr val="C00000"/>
                </a:solidFill>
                <a:latin typeface="Times New Roman"/>
                <a:cs typeface="Times New Roman"/>
                <a:sym typeface="Wingdings" pitchFamily="2" charset="2"/>
              </a:rPr>
              <a:t>(90%)</a:t>
            </a:r>
          </a:p>
          <a:p>
            <a:endParaRPr lang="en-US" dirty="0">
              <a:latin typeface="Times New Roman"/>
              <a:cs typeface="Times New Roman"/>
              <a:sym typeface="Wingdings" pitchFamily="2" charset="2"/>
            </a:endParaRPr>
          </a:p>
          <a:p>
            <a:r>
              <a:rPr lang="en-US" dirty="0">
                <a:latin typeface="Times New Roman"/>
                <a:cs typeface="Times New Roman"/>
                <a:sym typeface="Wingdings" pitchFamily="2" charset="2"/>
              </a:rPr>
              <a:t>Clinically:</a:t>
            </a:r>
            <a:endParaRPr lang="en-US" dirty="0">
              <a:latin typeface="Times New Roman"/>
              <a:cs typeface="Times New Roman"/>
              <a:sym typeface="Symbol" pitchFamily="18" charset="2"/>
            </a:endParaRPr>
          </a:p>
          <a:p>
            <a:pPr marL="633413" indent="-350838">
              <a:buFont typeface="Wingdings" pitchFamily="2" charset="2"/>
              <a:buChar char="Ø"/>
            </a:pPr>
            <a:r>
              <a:rPr lang="en-US" dirty="0">
                <a:latin typeface="Times New Roman"/>
                <a:cs typeface="Times New Roman"/>
                <a:sym typeface="Wingdings" pitchFamily="2" charset="2"/>
              </a:rPr>
              <a:t>Complete enzyme defect: </a:t>
            </a:r>
            <a:r>
              <a:rPr lang="en-US" dirty="0">
                <a:latin typeface="Times New Roman"/>
                <a:cs typeface="Times New Roman"/>
                <a:sym typeface="Symbol" pitchFamily="18" charset="2"/>
              </a:rPr>
              <a:t> stimulation of adrenal androgen production </a:t>
            </a:r>
            <a:r>
              <a:rPr lang="en-US" dirty="0">
                <a:latin typeface="Times New Roman"/>
                <a:cs typeface="Times New Roman"/>
                <a:sym typeface="Wingdings" pitchFamily="2" charset="2"/>
              </a:rPr>
              <a:t> virilization in baby girls &amp; precocious puberty in boys.</a:t>
            </a:r>
          </a:p>
          <a:p>
            <a:pPr marL="573088" indent="-290513">
              <a:buFont typeface="Wingdings" pitchFamily="2" charset="2"/>
              <a:buChar char="Ø"/>
            </a:pPr>
            <a:r>
              <a:rPr lang="en-US" dirty="0">
                <a:latin typeface="Times New Roman"/>
                <a:cs typeface="Times New Roman"/>
                <a:sym typeface="Wingdings" pitchFamily="2" charset="2"/>
              </a:rPr>
              <a:t>Partial enzyme defect  late onset form  menstrual irregularity &amp; </a:t>
            </a:r>
            <a:r>
              <a:rPr lang="en-US" dirty="0" err="1">
                <a:latin typeface="Times New Roman"/>
                <a:cs typeface="Times New Roman"/>
                <a:sym typeface="Wingdings" pitchFamily="2" charset="2"/>
              </a:rPr>
              <a:t>hirsutism</a:t>
            </a:r>
            <a:r>
              <a:rPr lang="en-US" dirty="0">
                <a:latin typeface="Times New Roman"/>
                <a:cs typeface="Times New Roman"/>
                <a:sym typeface="Wingdings" pitchFamily="2" charset="2"/>
              </a:rPr>
              <a:t> in young females.</a:t>
            </a:r>
          </a:p>
          <a:p>
            <a:pPr marL="573088" indent="-290513">
              <a:buFont typeface="Wingdings" pitchFamily="2" charset="2"/>
              <a:buChar char="Ø"/>
            </a:pPr>
            <a:endParaRPr lang="en-US" dirty="0">
              <a:latin typeface="Times New Roman"/>
              <a:cs typeface="Times New Roman"/>
              <a:sym typeface="Wingdings" pitchFamily="2" charset="2"/>
            </a:endParaRPr>
          </a:p>
          <a:p>
            <a:r>
              <a:rPr lang="en-US" dirty="0">
                <a:latin typeface="Times New Roman"/>
                <a:cs typeface="Times New Roman"/>
                <a:sym typeface="Symbol" pitchFamily="18" charset="2"/>
              </a:rPr>
              <a:t>Laboratory diagnosis:  plasma [17-hydroxyprogesterone] as early as 4 days after birth</a:t>
            </a:r>
            <a:endParaRPr lang="x-none" dirty="0">
              <a:latin typeface="Times New Roman"/>
              <a:ea typeface="Majalla U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78028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/>
              <a:t>21</a:t>
            </a:r>
            <a:r>
              <a:rPr lang="en-US" sz="4000" b="1" dirty="0">
                <a:sym typeface="Symbol"/>
              </a:rPr>
              <a:t> -</a:t>
            </a:r>
            <a:r>
              <a:rPr lang="en-US" sz="4000" b="1" dirty="0" err="1">
                <a:sym typeface="Symbol"/>
              </a:rPr>
              <a:t>H</a:t>
            </a:r>
            <a:r>
              <a:rPr lang="en-US" sz="4000" b="1" dirty="0" err="1"/>
              <a:t>ydroxylase</a:t>
            </a:r>
            <a:r>
              <a:rPr lang="en-US" sz="4000" b="1" dirty="0"/>
              <a:t> Deficiency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2434" y="1066800"/>
            <a:ext cx="8568166" cy="5111994"/>
            <a:chOff x="42434" y="1066800"/>
            <a:chExt cx="8568166" cy="5111994"/>
          </a:xfrm>
        </p:grpSpPr>
        <p:grpSp>
          <p:nvGrpSpPr>
            <p:cNvPr id="17" name="Group 16"/>
            <p:cNvGrpSpPr/>
            <p:nvPr/>
          </p:nvGrpSpPr>
          <p:grpSpPr>
            <a:xfrm>
              <a:off x="42434" y="1066800"/>
              <a:ext cx="8568166" cy="5111994"/>
              <a:chOff x="42434" y="1066800"/>
              <a:chExt cx="8568166" cy="5111994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42434" y="1066800"/>
                <a:ext cx="8568166" cy="5111994"/>
                <a:chOff x="42434" y="1066800"/>
                <a:chExt cx="8568166" cy="5111994"/>
              </a:xfrm>
            </p:grpSpPr>
            <p:sp>
              <p:nvSpPr>
                <p:cNvPr id="20" name="TextBox 19"/>
                <p:cNvSpPr txBox="1">
                  <a:spLocks noChangeArrowheads="1"/>
                </p:cNvSpPr>
                <p:nvPr/>
              </p:nvSpPr>
              <p:spPr bwMode="auto">
                <a:xfrm>
                  <a:off x="6934200" y="4333830"/>
                  <a:ext cx="1676400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400" dirty="0">
                      <a:latin typeface="Times New Roman"/>
                      <a:cs typeface="Times New Roman"/>
                    </a:rPr>
                    <a:t>Virilization of  ♀</a:t>
                  </a:r>
                </a:p>
              </p:txBody>
            </p:sp>
            <p:grpSp>
              <p:nvGrpSpPr>
                <p:cNvPr id="6" name="Group 5"/>
                <p:cNvGrpSpPr/>
                <p:nvPr/>
              </p:nvGrpSpPr>
              <p:grpSpPr>
                <a:xfrm>
                  <a:off x="42434" y="1066800"/>
                  <a:ext cx="8491966" cy="5111994"/>
                  <a:chOff x="42434" y="1060206"/>
                  <a:chExt cx="8491966" cy="5111994"/>
                </a:xfrm>
              </p:grpSpPr>
              <p:sp>
                <p:nvSpPr>
                  <p:cNvPr id="21" name="Text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010400" y="5108987"/>
                    <a:ext cx="1524000" cy="5232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en-US" sz="1400" dirty="0">
                        <a:latin typeface="Times New Roman"/>
                        <a:cs typeface="Times New Roman"/>
                      </a:rPr>
                      <a:t>Precocious sexual development in ♂</a:t>
                    </a:r>
                  </a:p>
                </p:txBody>
              </p:sp>
              <p:grpSp>
                <p:nvGrpSpPr>
                  <p:cNvPr id="34" name="Group 33"/>
                  <p:cNvGrpSpPr>
                    <a:grpSpLocks noChangeAspect="1"/>
                  </p:cNvGrpSpPr>
                  <p:nvPr/>
                </p:nvGrpSpPr>
                <p:grpSpPr>
                  <a:xfrm>
                    <a:off x="42434" y="1060206"/>
                    <a:ext cx="6129766" cy="5111994"/>
                    <a:chOff x="-273547" y="1628344"/>
                    <a:chExt cx="7822307" cy="6523519"/>
                  </a:xfrm>
                </p:grpSpPr>
                <p:pic>
                  <p:nvPicPr>
                    <p:cNvPr id="35" name="Picture 34" descr="CAH and TFS.jpg"/>
                    <p:cNvPicPr>
                      <a:picLocks noChangeAspect="1"/>
                    </p:cNvPicPr>
                    <p:nvPr/>
                  </p:nvPicPr>
                  <p:blipFill>
                    <a:blip r:embed="rId2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-273547" y="1628344"/>
                      <a:ext cx="7822307" cy="6523519"/>
                    </a:xfrm>
                    <a:prstGeom prst="rect">
                      <a:avLst/>
                    </a:prstGeom>
                  </p:spPr>
                </p:pic>
                <p:sp>
                  <p:nvSpPr>
                    <p:cNvPr id="36" name="TextBox 35"/>
                    <p:cNvSpPr txBox="1"/>
                    <p:nvPr/>
                  </p:nvSpPr>
                  <p:spPr>
                    <a:xfrm rot="16913635">
                      <a:off x="3459062" y="4695643"/>
                      <a:ext cx="710241" cy="96226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4300" b="1" dirty="0"/>
                        <a:t>X</a:t>
                      </a:r>
                    </a:p>
                  </p:txBody>
                </p:sp>
                <p:sp>
                  <p:nvSpPr>
                    <p:cNvPr id="37" name="TextBox 36"/>
                    <p:cNvSpPr txBox="1"/>
                    <p:nvPr/>
                  </p:nvSpPr>
                  <p:spPr>
                    <a:xfrm rot="16886664">
                      <a:off x="5022090" y="5154774"/>
                      <a:ext cx="394542" cy="90334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4000" b="1" dirty="0"/>
                        <a:t>X</a:t>
                      </a:r>
                    </a:p>
                  </p:txBody>
                </p:sp>
              </p:grpSp>
              <p:sp>
                <p:nvSpPr>
                  <p:cNvPr id="16" name="TextBox 15"/>
                  <p:cNvSpPr txBox="1">
                    <a:spLocks noChangeArrowheads="1"/>
                  </p:cNvSpPr>
                  <p:nvPr/>
                </p:nvSpPr>
                <p:spPr bwMode="auto">
                  <a:xfrm rot="16200000">
                    <a:off x="5640289" y="4716318"/>
                    <a:ext cx="1981200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en-US" sz="1400" dirty="0">
                        <a:latin typeface="Times New Roman"/>
                        <a:cs typeface="Times New Roman"/>
                      </a:rPr>
                      <a:t>In peripheral tissues</a:t>
                    </a:r>
                  </a:p>
                </p:txBody>
              </p:sp>
              <p:cxnSp>
                <p:nvCxnSpPr>
                  <p:cNvPr id="42" name="Straight Connector 41"/>
                  <p:cNvCxnSpPr/>
                  <p:nvPr/>
                </p:nvCxnSpPr>
                <p:spPr>
                  <a:xfrm flipH="1">
                    <a:off x="6363205" y="1082269"/>
                    <a:ext cx="190004" cy="0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8" name="Group 47"/>
                  <p:cNvGrpSpPr>
                    <a:grpSpLocks noChangeAspect="1"/>
                  </p:cNvGrpSpPr>
                  <p:nvPr/>
                </p:nvGrpSpPr>
                <p:grpSpPr>
                  <a:xfrm rot="16200000">
                    <a:off x="6514116" y="4756916"/>
                    <a:ext cx="916398" cy="381001"/>
                    <a:chOff x="6826200" y="5257800"/>
                    <a:chExt cx="3125796" cy="611190"/>
                  </a:xfrm>
                </p:grpSpPr>
                <p:cxnSp>
                  <p:nvCxnSpPr>
                    <p:cNvPr id="49" name="Straight Connector 48"/>
                    <p:cNvCxnSpPr/>
                    <p:nvPr/>
                  </p:nvCxnSpPr>
                  <p:spPr>
                    <a:xfrm>
                      <a:off x="6826200" y="5562600"/>
                      <a:ext cx="3124201" cy="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" name="Straight Arrow Connector 49"/>
                    <p:cNvCxnSpPr/>
                    <p:nvPr/>
                  </p:nvCxnSpPr>
                  <p:spPr>
                    <a:xfrm rot="5400000">
                      <a:off x="9798008" y="5715002"/>
                      <a:ext cx="304800" cy="3176"/>
                    </a:xfrm>
                    <a:prstGeom prst="straightConnector1">
                      <a:avLst/>
                    </a:prstGeom>
                    <a:ln w="25400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Straight Arrow Connector 50"/>
                    <p:cNvCxnSpPr/>
                    <p:nvPr/>
                  </p:nvCxnSpPr>
                  <p:spPr>
                    <a:xfrm rot="5400000">
                      <a:off x="6674600" y="5714212"/>
                      <a:ext cx="304800" cy="1590"/>
                    </a:xfrm>
                    <a:prstGeom prst="straightConnector1">
                      <a:avLst/>
                    </a:prstGeom>
                    <a:ln w="25400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" name="Straight Connector 51"/>
                    <p:cNvCxnSpPr/>
                    <p:nvPr/>
                  </p:nvCxnSpPr>
                  <p:spPr>
                    <a:xfrm rot="5400000">
                      <a:off x="8274007" y="5410200"/>
                      <a:ext cx="304800" cy="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sp>
            <p:nvSpPr>
              <p:cNvPr id="13" name="Oval 12"/>
              <p:cNvSpPr/>
              <p:nvPr/>
            </p:nvSpPr>
            <p:spPr>
              <a:xfrm>
                <a:off x="4800600" y="4419600"/>
                <a:ext cx="1219200" cy="304800"/>
              </a:xfrm>
              <a:prstGeom prst="ellipse">
                <a:avLst/>
              </a:prstGeom>
              <a:noFill/>
              <a:ln w="2222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4343400" y="3733800"/>
                <a:ext cx="1600200" cy="304800"/>
              </a:xfrm>
              <a:prstGeom prst="ellipse">
                <a:avLst/>
              </a:prstGeom>
              <a:noFill/>
              <a:ln w="2222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5" name="Straight Connector 24"/>
            <p:cNvCxnSpPr/>
            <p:nvPr/>
          </p:nvCxnSpPr>
          <p:spPr>
            <a:xfrm>
              <a:off x="6172200" y="4953000"/>
              <a:ext cx="381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9"/>
          <p:cNvSpPr>
            <a:spLocks noGrp="1"/>
          </p:cNvSpPr>
          <p:nvPr>
            <p:ph type="title"/>
          </p:nvPr>
        </p:nvSpPr>
        <p:spPr>
          <a:xfrm>
            <a:off x="533400" y="685800"/>
            <a:ext cx="7924800" cy="609600"/>
          </a:xfrm>
        </p:spPr>
        <p:txBody>
          <a:bodyPr/>
          <a:lstStyle/>
          <a:p>
            <a:r>
              <a:rPr lang="en-US" sz="3000" b="1" dirty="0">
                <a:latin typeface="Times New Roman"/>
                <a:cs typeface="Times New Roman"/>
              </a:rPr>
              <a:t>21</a:t>
            </a:r>
            <a:r>
              <a:rPr lang="en-US" sz="3000" b="1" dirty="0">
                <a:latin typeface="Times New Roman"/>
                <a:cs typeface="Times New Roman"/>
                <a:sym typeface="Symbol"/>
              </a:rPr>
              <a:t> -H</a:t>
            </a:r>
            <a:r>
              <a:rPr lang="en-US" sz="3000" b="1" dirty="0">
                <a:latin typeface="Times New Roman"/>
                <a:cs typeface="Times New Roman"/>
              </a:rPr>
              <a:t>ydroxylase Deficiency………….</a:t>
            </a:r>
            <a:r>
              <a:rPr lang="en-US" sz="3000" b="1" dirty="0">
                <a:solidFill>
                  <a:srgbClr val="C00000"/>
                </a:solidFill>
                <a:latin typeface="Times New Roman"/>
                <a:cs typeface="Times New Roman"/>
              </a:rPr>
              <a:t>CONT’D </a:t>
            </a:r>
            <a:r>
              <a:rPr lang="en-US" sz="3000" b="1" dirty="0">
                <a:latin typeface="Times New Roman"/>
                <a:cs typeface="Times New Roman"/>
              </a:rPr>
              <a:t>             </a:t>
            </a:r>
            <a:endParaRPr lang="en-US" sz="30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536700"/>
            <a:ext cx="8534400" cy="55499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latin typeface="Times New Roman"/>
                <a:cs typeface="Times New Roman"/>
              </a:rPr>
              <a:t>Autosomal recessive condition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Times New Roman"/>
                <a:cs typeface="Times New Roman"/>
              </a:rPr>
              <a:t>Impaired synthesis of both cortisol &amp; aldosterone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Times New Roman"/>
                <a:cs typeface="Times New Roman"/>
                <a:sym typeface="Symbol" pitchFamily="18" charset="2"/>
              </a:rPr>
              <a:t> [cortisol]</a:t>
            </a:r>
            <a:r>
              <a:rPr lang="en-US" dirty="0">
                <a:latin typeface="Times New Roman"/>
                <a:cs typeface="Times New Roman"/>
                <a:sym typeface="Wingdings" pitchFamily="2" charset="2"/>
              </a:rPr>
              <a:t></a:t>
            </a:r>
            <a:r>
              <a:rPr lang="en-US" dirty="0">
                <a:latin typeface="Times New Roman"/>
                <a:cs typeface="Times New Roman"/>
                <a:sym typeface="Symbol" pitchFamily="18" charset="2"/>
              </a:rPr>
              <a:t> ACTH secretion </a:t>
            </a:r>
            <a:r>
              <a:rPr lang="en-US" dirty="0">
                <a:latin typeface="Times New Roman"/>
                <a:cs typeface="Times New Roman"/>
                <a:sym typeface="Wingdings" pitchFamily="2" charset="2"/>
              </a:rPr>
              <a:t> Adrenal gland hyperplasia</a:t>
            </a:r>
          </a:p>
          <a:p>
            <a:pPr>
              <a:spcAft>
                <a:spcPts val="1200"/>
              </a:spcAft>
            </a:pPr>
            <a:r>
              <a:rPr lang="en-US" altLang="zh-TW" dirty="0">
                <a:latin typeface="Times New Roman"/>
                <a:ea typeface="NEJMQuadraat-Regular"/>
                <a:cs typeface="Times New Roman"/>
              </a:rPr>
              <a:t>Accumulated </a:t>
            </a:r>
            <a:r>
              <a:rPr lang="en-US" dirty="0">
                <a:solidFill>
                  <a:srgbClr val="C00000"/>
                </a:solidFill>
                <a:latin typeface="Times New Roman"/>
                <a:cs typeface="Times New Roman"/>
              </a:rPr>
              <a:t>17</a:t>
            </a:r>
            <a:r>
              <a:rPr lang="en-US" dirty="0">
                <a:solidFill>
                  <a:srgbClr val="C00000"/>
                </a:solidFill>
                <a:latin typeface="Times New Roman"/>
                <a:cs typeface="Times New Roman"/>
                <a:sym typeface="Symbol" pitchFamily="18" charset="2"/>
              </a:rPr>
              <a:t>-</a:t>
            </a:r>
            <a:r>
              <a:rPr lang="en-US" dirty="0" err="1">
                <a:solidFill>
                  <a:srgbClr val="C00000"/>
                </a:solidFill>
                <a:latin typeface="Times New Roman"/>
                <a:cs typeface="Times New Roman"/>
                <a:sym typeface="Symbol" pitchFamily="18" charset="2"/>
              </a:rPr>
              <a:t>hydroxyp</a:t>
            </a:r>
            <a:r>
              <a:rPr lang="en-US" dirty="0" err="1">
                <a:solidFill>
                  <a:srgbClr val="C00000"/>
                </a:solidFill>
                <a:latin typeface="Times New Roman"/>
                <a:cs typeface="Times New Roman"/>
              </a:rPr>
              <a:t>rogesterone</a:t>
            </a:r>
            <a:r>
              <a:rPr lang="en-US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altLang="zh-TW" dirty="0">
                <a:latin typeface="Times New Roman"/>
                <a:ea typeface="NEJMQuadraat-Regular"/>
                <a:cs typeface="Times New Roman"/>
              </a:rPr>
              <a:t>are diverted to the biosynthesis of sex hormones </a:t>
            </a:r>
            <a:r>
              <a:rPr lang="en-US" altLang="zh-TW" dirty="0">
                <a:latin typeface="Times New Roman"/>
                <a:ea typeface="NEJMQuadraat-Regular"/>
                <a:cs typeface="Times New Roman"/>
                <a:sym typeface="Wingdings" pitchFamily="2" charset="2"/>
              </a:rPr>
              <a:t></a:t>
            </a:r>
            <a:r>
              <a:rPr lang="en-US" altLang="zh-TW" dirty="0">
                <a:latin typeface="Times New Roman"/>
                <a:ea typeface="NEJMQuadraat-Regular"/>
                <a:cs typeface="Times New Roman"/>
              </a:rPr>
              <a:t>signs of androgen excess:</a:t>
            </a:r>
          </a:p>
          <a:p>
            <a:pPr lvl="1">
              <a:spcAft>
                <a:spcPts val="1200"/>
              </a:spcAft>
            </a:pPr>
            <a:r>
              <a:rPr lang="en-US" altLang="zh-TW" sz="2200" dirty="0">
                <a:latin typeface="Times New Roman"/>
                <a:ea typeface="NEJMQuadraat-Regular"/>
                <a:cs typeface="Times New Roman"/>
              </a:rPr>
              <a:t>Ambiguous genitalia in newborn girls (FPH)</a:t>
            </a:r>
          </a:p>
          <a:p>
            <a:pPr lvl="1">
              <a:spcAft>
                <a:spcPts val="1200"/>
              </a:spcAft>
            </a:pPr>
            <a:r>
              <a:rPr lang="en-US" altLang="zh-TW" sz="2200" dirty="0">
                <a:latin typeface="Times New Roman"/>
                <a:ea typeface="NEJMQuadraat-Regular"/>
                <a:cs typeface="Times New Roman"/>
              </a:rPr>
              <a:t>Rapid postnatal growth in both sexes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Times New Roman"/>
                <a:cs typeface="Times New Roman"/>
                <a:sym typeface="Wingdings" pitchFamily="2" charset="2"/>
              </a:rPr>
              <a:t>Severe cases: mineralocorticoid deficiency  salt &amp; H</a:t>
            </a:r>
            <a:r>
              <a:rPr lang="en-US" baseline="-25000" dirty="0">
                <a:latin typeface="Times New Roman"/>
                <a:cs typeface="Times New Roman"/>
                <a:sym typeface="Wingdings" pitchFamily="2" charset="2"/>
              </a:rPr>
              <a:t>2</a:t>
            </a:r>
            <a:r>
              <a:rPr lang="en-US" dirty="0">
                <a:latin typeface="Times New Roman"/>
                <a:cs typeface="Times New Roman"/>
                <a:sym typeface="Wingdings" pitchFamily="2" charset="2"/>
              </a:rPr>
              <a:t>O loss  </a:t>
            </a:r>
            <a:r>
              <a:rPr lang="en-US" dirty="0" err="1">
                <a:latin typeface="Times New Roman"/>
                <a:cs typeface="Times New Roman"/>
                <a:sym typeface="Wingdings" pitchFamily="2" charset="2"/>
              </a:rPr>
              <a:t>hypovolemia</a:t>
            </a:r>
            <a:r>
              <a:rPr lang="en-US" dirty="0">
                <a:latin typeface="Times New Roman"/>
                <a:cs typeface="Times New Roman"/>
                <a:sym typeface="Wingdings" pitchFamily="2" charset="2"/>
              </a:rPr>
              <a:t> &amp; shock  neonatal adrenal crisis </a:t>
            </a:r>
            <a:endParaRPr lang="en-US" dirty="0">
              <a:latin typeface="Times New Roman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en-US" dirty="0">
                <a:latin typeface="Times New Roman"/>
                <a:cs typeface="Times New Roman"/>
              </a:rPr>
              <a:t>Late presentation (adult life) is possible in less severe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8153400" cy="762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000" b="1" dirty="0">
                <a:latin typeface="Times New Roman"/>
                <a:cs typeface="Times New Roman"/>
              </a:rPr>
              <a:t>21</a:t>
            </a:r>
            <a:r>
              <a:rPr lang="en-US" sz="3000" b="1" dirty="0">
                <a:latin typeface="Times New Roman"/>
                <a:cs typeface="Times New Roman"/>
                <a:sym typeface="Symbol"/>
              </a:rPr>
              <a:t> -</a:t>
            </a:r>
            <a:r>
              <a:rPr lang="en-US" sz="3000" b="1" dirty="0" err="1">
                <a:latin typeface="Times New Roman"/>
                <a:cs typeface="Times New Roman"/>
                <a:sym typeface="Symbol"/>
              </a:rPr>
              <a:t>H</a:t>
            </a:r>
            <a:r>
              <a:rPr lang="en-US" sz="3000" b="1" dirty="0" err="1">
                <a:latin typeface="Times New Roman"/>
                <a:cs typeface="Times New Roman"/>
              </a:rPr>
              <a:t>ydroxylase</a:t>
            </a:r>
            <a:r>
              <a:rPr lang="en-US" sz="3000" b="1" dirty="0">
                <a:latin typeface="Times New Roman"/>
                <a:cs typeface="Times New Roman"/>
              </a:rPr>
              <a:t> Deficiency: </a:t>
            </a:r>
            <a:r>
              <a:rPr lang="en-US" altLang="zh-TW" sz="3000" b="1" dirty="0">
                <a:solidFill>
                  <a:srgbClr val="FF0000"/>
                </a:solidFill>
                <a:latin typeface="Times New Roman"/>
                <a:cs typeface="Times New Roman"/>
                <a:sym typeface="Symbol"/>
              </a:rPr>
              <a:t>Genetics</a:t>
            </a:r>
            <a:r>
              <a:rPr lang="en-US" sz="3000" b="1" dirty="0">
                <a:latin typeface="Times New Roman"/>
                <a:cs typeface="Times New Roman"/>
                <a:sym typeface="Symbol"/>
              </a:rPr>
              <a:t> </a:t>
            </a:r>
            <a:endParaRPr lang="en-US" altLang="zh-TW" sz="3000" b="1" dirty="0">
              <a:latin typeface="Times New Roman"/>
              <a:cs typeface="Times New Roman"/>
              <a:sym typeface="Symbol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39963"/>
            <a:ext cx="8229600" cy="4389437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dirty="0">
                <a:latin typeface="Times New Roman"/>
                <a:ea typeface="NEJMQuadraat-Regular" charset="-120"/>
                <a:cs typeface="Times New Roman"/>
              </a:rPr>
              <a:t>Mutations in the CYP21 gene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2200" dirty="0">
                <a:latin typeface="Times New Roman"/>
                <a:ea typeface="NEJMQuadraat-Regular" charset="-120"/>
                <a:cs typeface="Times New Roman"/>
              </a:rPr>
              <a:t>Deletions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2200" dirty="0">
                <a:latin typeface="Times New Roman"/>
                <a:ea typeface="NEJMQuadraat-Regular" charset="-120"/>
                <a:cs typeface="Times New Roman"/>
              </a:rPr>
              <a:t>Nonsense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2200" dirty="0" err="1">
                <a:latin typeface="Times New Roman"/>
                <a:ea typeface="NEJMQuadraat-Regular" charset="-120"/>
                <a:cs typeface="Times New Roman"/>
              </a:rPr>
              <a:t>Missense</a:t>
            </a:r>
            <a:endParaRPr lang="en-US" altLang="zh-TW" sz="2200" dirty="0">
              <a:latin typeface="Times New Roman"/>
              <a:ea typeface="NEJMQuadraat-Regular" charset="-120"/>
              <a:cs typeface="Times New Roman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dirty="0">
              <a:latin typeface="Times New Roman"/>
              <a:ea typeface="NEJMQuadraat-Regular" charset="-120"/>
              <a:cs typeface="Times New Roman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dirty="0">
                <a:latin typeface="Times New Roman"/>
                <a:ea typeface="NEJMQuadraat-Regular" charset="-120"/>
                <a:cs typeface="Times New Roman"/>
              </a:rPr>
              <a:t> DNA testing: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zh-TW" dirty="0">
                <a:latin typeface="Times New Roman"/>
                <a:ea typeface="NEJMQuadraat-Regular" charset="-120"/>
                <a:cs typeface="Times New Roman"/>
              </a:rPr>
              <a:t>	For prenatal diagnosis and confirmation of diagnosis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altLang="zh-TW" sz="2200" dirty="0">
              <a:latin typeface="Times New Roman"/>
              <a:ea typeface="NEJMQuadraat-Regular" charset="-120"/>
              <a:cs typeface="Times New Roman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altLang="zh-TW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305800" cy="762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000" b="1" dirty="0">
                <a:latin typeface="Times New Roman"/>
                <a:cs typeface="Times New Roman"/>
              </a:rPr>
              <a:t>21</a:t>
            </a:r>
            <a:r>
              <a:rPr lang="en-US" sz="3000" b="1" dirty="0">
                <a:latin typeface="Times New Roman"/>
                <a:cs typeface="Times New Roman"/>
                <a:sym typeface="Symbol"/>
              </a:rPr>
              <a:t> -</a:t>
            </a:r>
            <a:r>
              <a:rPr lang="en-US" sz="3000" b="1" dirty="0" err="1">
                <a:latin typeface="Times New Roman"/>
                <a:cs typeface="Times New Roman"/>
                <a:sym typeface="Symbol"/>
              </a:rPr>
              <a:t>H</a:t>
            </a:r>
            <a:r>
              <a:rPr lang="en-US" sz="3000" b="1" dirty="0" err="1">
                <a:latin typeface="Times New Roman"/>
                <a:cs typeface="Times New Roman"/>
              </a:rPr>
              <a:t>ydroxylase</a:t>
            </a:r>
            <a:r>
              <a:rPr lang="en-US" sz="3000" b="1" dirty="0">
                <a:latin typeface="Times New Roman"/>
                <a:cs typeface="Times New Roman"/>
              </a:rPr>
              <a:t> Deficiency: </a:t>
            </a:r>
            <a:r>
              <a:rPr lang="en-US" altLang="zh-TW" sz="3000" b="1" dirty="0">
                <a:solidFill>
                  <a:srgbClr val="FF0000"/>
                </a:solidFill>
                <a:latin typeface="Times New Roman"/>
                <a:ea typeface="NEJMQuadraat-SmallCaps" charset="-120"/>
                <a:cs typeface="Times New Roman"/>
              </a:rPr>
              <a:t>Diagnosis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510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Times New Roman"/>
                <a:cs typeface="Times New Roman"/>
              </a:rPr>
              <a:t>Serum sample taken at least 2 days after birth (earlier samples may contain maternally derived 17-hydroxyprogesterone)</a:t>
            </a:r>
          </a:p>
          <a:p>
            <a:pPr marL="114300" indent="0">
              <a:lnSpc>
                <a:spcPct val="90000"/>
              </a:lnSpc>
              <a:buNone/>
            </a:pPr>
            <a:endParaRPr lang="en-US" dirty="0"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</a:pPr>
            <a:r>
              <a:rPr lang="en-US" altLang="zh-TW" dirty="0">
                <a:latin typeface="Times New Roman"/>
                <a:ea typeface="NEJMQuadraat-Regular"/>
                <a:cs typeface="Times New Roman"/>
              </a:rPr>
              <a:t>Classic (complete) deficiency is characterized by </a:t>
            </a:r>
            <a:r>
              <a:rPr lang="en-US" altLang="zh-TW" dirty="0">
                <a:latin typeface="Times New Roman"/>
                <a:cs typeface="Times New Roman"/>
              </a:rPr>
              <a:t>markedly </a:t>
            </a:r>
            <a:r>
              <a:rPr lang="en-US" altLang="zh-TW" dirty="0">
                <a:solidFill>
                  <a:srgbClr val="C00000"/>
                </a:solidFill>
                <a:latin typeface="Times New Roman"/>
                <a:cs typeface="Times New Roman"/>
              </a:rPr>
              <a:t>elevated</a:t>
            </a:r>
            <a:r>
              <a:rPr lang="en-US" altLang="zh-TW" dirty="0">
                <a:latin typeface="Times New Roman"/>
                <a:cs typeface="Times New Roman"/>
              </a:rPr>
              <a:t> serum levels of </a:t>
            </a:r>
            <a:r>
              <a:rPr lang="en-US" altLang="zh-TW" dirty="0">
                <a:solidFill>
                  <a:srgbClr val="C00000"/>
                </a:solidFill>
                <a:latin typeface="Times New Roman"/>
                <a:cs typeface="Times New Roman"/>
              </a:rPr>
              <a:t>17-hydroxyprogesterone</a:t>
            </a:r>
          </a:p>
          <a:p>
            <a:pPr marL="114300" indent="0">
              <a:lnSpc>
                <a:spcPct val="90000"/>
              </a:lnSpc>
              <a:buNone/>
            </a:pPr>
            <a:endParaRPr lang="en-US" altLang="zh-TW" dirty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</a:pPr>
            <a:r>
              <a:rPr lang="en-US" altLang="zh-TW" dirty="0">
                <a:latin typeface="Times New Roman"/>
                <a:cs typeface="Times New Roman"/>
              </a:rPr>
              <a:t>Late-onset (partial) deficiency may require </a:t>
            </a:r>
            <a:r>
              <a:rPr lang="en-US" altLang="zh-TW" dirty="0" err="1">
                <a:latin typeface="Times New Roman"/>
                <a:cs typeface="Times New Roman"/>
              </a:rPr>
              <a:t>corticotropin</a:t>
            </a:r>
            <a:r>
              <a:rPr lang="en-US" altLang="zh-TW" dirty="0">
                <a:latin typeface="Times New Roman"/>
                <a:cs typeface="Times New Roman"/>
              </a:rPr>
              <a:t> (ACTH) stimulation test:</a:t>
            </a:r>
          </a:p>
          <a:p>
            <a:pPr lvl="1">
              <a:lnSpc>
                <a:spcPct val="90000"/>
              </a:lnSpc>
            </a:pPr>
            <a:r>
              <a:rPr lang="en-US" altLang="zh-TW" sz="2200" dirty="0">
                <a:latin typeface="Times New Roman"/>
                <a:ea typeface="NEJMQuadraat-Regular"/>
                <a:cs typeface="Times New Roman"/>
              </a:rPr>
              <a:t>Measure base-line and stimulated levels of 17-hydroxyprogesterone. </a:t>
            </a:r>
          </a:p>
          <a:p>
            <a:pPr lvl="1">
              <a:lnSpc>
                <a:spcPct val="90000"/>
              </a:lnSpc>
            </a:pPr>
            <a:r>
              <a:rPr lang="en-US" altLang="zh-TW" sz="2200" dirty="0">
                <a:latin typeface="Times New Roman"/>
                <a:ea typeface="NEJMQuadraat-Regular"/>
                <a:cs typeface="Times New Roman"/>
              </a:rPr>
              <a:t>High level of 17-hydroxyprogesterone after stimulation is diagnostic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838200"/>
            <a:ext cx="7924800" cy="6858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b="1" dirty="0">
                <a:latin typeface="Times New Roman"/>
                <a:ea typeface="NEJMQuadraat-SmallCaps" charset="-120"/>
                <a:cs typeface="Times New Roman"/>
              </a:rPr>
              <a:t>11</a:t>
            </a:r>
            <a:r>
              <a:rPr lang="en-US" altLang="zh-TW" b="1" dirty="0">
                <a:latin typeface="Times New Roman"/>
                <a:ea typeface="NEJMQuadraat-SmallCaps" charset="-120"/>
                <a:cs typeface="Times New Roman"/>
                <a:sym typeface="Symbol"/>
              </a:rPr>
              <a:t>  -</a:t>
            </a:r>
            <a:r>
              <a:rPr lang="en-US" altLang="zh-TW" b="1" dirty="0" err="1">
                <a:latin typeface="Times New Roman"/>
                <a:ea typeface="NEJMQuadraat-SmallCaps" charset="-120"/>
                <a:cs typeface="Times New Roman"/>
                <a:sym typeface="Symbol"/>
              </a:rPr>
              <a:t>H</a:t>
            </a:r>
            <a:r>
              <a:rPr lang="en-US" altLang="zh-TW" b="1" dirty="0" err="1">
                <a:latin typeface="Times New Roman"/>
                <a:ea typeface="NEJMQuadraat-SmallCaps" charset="-120"/>
                <a:cs typeface="Times New Roman"/>
              </a:rPr>
              <a:t>ydroxylase</a:t>
            </a:r>
            <a:r>
              <a:rPr lang="en-US" altLang="zh-TW" b="1" dirty="0">
                <a:latin typeface="Times New Roman"/>
                <a:ea typeface="NEJMQuadraat-SmallCaps" charset="-120"/>
                <a:cs typeface="Times New Roman"/>
              </a:rPr>
              <a:t> Deficiency </a:t>
            </a:r>
          </a:p>
        </p:txBody>
      </p:sp>
      <p:sp>
        <p:nvSpPr>
          <p:cNvPr id="19459" name="TextBox 11"/>
          <p:cNvSpPr txBox="1">
            <a:spLocks noChangeArrowheads="1"/>
          </p:cNvSpPr>
          <p:nvPr/>
        </p:nvSpPr>
        <p:spPr bwMode="auto">
          <a:xfrm>
            <a:off x="381000" y="2042279"/>
            <a:ext cx="81534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/>
                <a:cs typeface="Times New Roman"/>
              </a:rPr>
              <a:t>leads to high concentrations of  11-deoxycortisol</a:t>
            </a:r>
          </a:p>
          <a:p>
            <a:endParaRPr lang="en-US" sz="2200" dirty="0">
              <a:latin typeface="Times New Roman"/>
              <a:cs typeface="Times New Roman"/>
            </a:endParaRPr>
          </a:p>
          <a:p>
            <a:r>
              <a:rPr lang="en-US" sz="2200" dirty="0">
                <a:latin typeface="Times New Roman"/>
                <a:cs typeface="Times New Roman"/>
              </a:rPr>
              <a:t>Leads to high levels of 11-deoxycorticosterone with mineralocorticoid effect (salt and water retention)</a:t>
            </a:r>
          </a:p>
          <a:p>
            <a:endParaRPr lang="en-US" sz="2200" dirty="0">
              <a:latin typeface="Times New Roman"/>
              <a:cs typeface="Times New Roman"/>
            </a:endParaRPr>
          </a:p>
          <a:p>
            <a:r>
              <a:rPr lang="en-US" sz="2200" dirty="0">
                <a:latin typeface="Times New Roman"/>
                <a:cs typeface="Times New Roman"/>
              </a:rPr>
              <a:t>Suppresses </a:t>
            </a:r>
            <a:r>
              <a:rPr lang="en-US" sz="2200" dirty="0" err="1">
                <a:latin typeface="Times New Roman"/>
                <a:cs typeface="Times New Roman"/>
              </a:rPr>
              <a:t>renin</a:t>
            </a:r>
            <a:r>
              <a:rPr lang="en-US" sz="2200" dirty="0">
                <a:latin typeface="Times New Roman"/>
                <a:cs typeface="Times New Roman"/>
              </a:rPr>
              <a:t>/</a:t>
            </a:r>
            <a:r>
              <a:rPr lang="en-US" sz="2200" dirty="0" err="1">
                <a:latin typeface="Times New Roman"/>
                <a:cs typeface="Times New Roman"/>
              </a:rPr>
              <a:t>angiotensin</a:t>
            </a:r>
            <a:r>
              <a:rPr lang="en-US" sz="2200" dirty="0">
                <a:latin typeface="Times New Roman"/>
                <a:cs typeface="Times New Roman"/>
              </a:rPr>
              <a:t> system            low </a:t>
            </a:r>
            <a:r>
              <a:rPr lang="en-US" sz="2200" dirty="0" err="1">
                <a:latin typeface="Times New Roman"/>
                <a:cs typeface="Times New Roman"/>
              </a:rPr>
              <a:t>renin</a:t>
            </a:r>
            <a:r>
              <a:rPr lang="en-US" sz="2200" dirty="0">
                <a:latin typeface="Times New Roman"/>
                <a:cs typeface="Times New Roman"/>
              </a:rPr>
              <a:t> hypertension</a:t>
            </a:r>
          </a:p>
          <a:p>
            <a:endParaRPr lang="en-US" sz="2200" dirty="0">
              <a:latin typeface="Times New Roman"/>
              <a:cs typeface="Times New Roman"/>
            </a:endParaRPr>
          </a:p>
          <a:p>
            <a:r>
              <a:rPr lang="en-US" sz="2200" dirty="0">
                <a:latin typeface="Times New Roman"/>
                <a:cs typeface="Times New Roman"/>
              </a:rPr>
              <a:t>Masculinization in females (FPH) and early virilization in males</a:t>
            </a:r>
          </a:p>
          <a:p>
            <a:endParaRPr lang="en-US" sz="2200" dirty="0">
              <a:latin typeface="Times New Roman"/>
              <a:cs typeface="Times New Roman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724400" y="3962400"/>
            <a:ext cx="685800" cy="1588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9"/>
          <p:cNvSpPr>
            <a:spLocks noGrp="1"/>
          </p:cNvSpPr>
          <p:nvPr>
            <p:ph type="title"/>
          </p:nvPr>
        </p:nvSpPr>
        <p:spPr>
          <a:xfrm>
            <a:off x="304800" y="228600"/>
            <a:ext cx="7620000" cy="78028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>
                <a:ea typeface="NEJMQuadraat-SmallCaps" charset="-120"/>
              </a:rPr>
              <a:t>11</a:t>
            </a:r>
            <a:r>
              <a:rPr lang="en-US" altLang="zh-TW" sz="4000" b="1" dirty="0">
                <a:ea typeface="NEJMQuadraat-SmallCaps" charset="-120"/>
                <a:sym typeface="Symbol"/>
              </a:rPr>
              <a:t>  -</a:t>
            </a:r>
            <a:r>
              <a:rPr lang="en-US" altLang="zh-TW" sz="4000" b="1" dirty="0" err="1">
                <a:ea typeface="NEJMQuadraat-SmallCaps" charset="-120"/>
                <a:sym typeface="Symbol"/>
              </a:rPr>
              <a:t>H</a:t>
            </a:r>
            <a:r>
              <a:rPr lang="en-US" altLang="zh-TW" sz="4000" b="1" dirty="0" err="1">
                <a:ea typeface="NEJMQuadraat-SmallCaps" charset="-120"/>
              </a:rPr>
              <a:t>ydroxylase</a:t>
            </a:r>
            <a:r>
              <a:rPr lang="en-US" altLang="zh-TW" sz="4000" b="1" dirty="0">
                <a:ea typeface="NEJMQuadraat-SmallCaps" charset="-120"/>
              </a:rPr>
              <a:t> Deficiency </a:t>
            </a:r>
            <a:endParaRPr lang="en-US" sz="4000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42434" y="1066800"/>
            <a:ext cx="8568166" cy="5111994"/>
            <a:chOff x="42434" y="1066800"/>
            <a:chExt cx="8568166" cy="5111994"/>
          </a:xfrm>
        </p:grpSpPr>
        <p:grpSp>
          <p:nvGrpSpPr>
            <p:cNvPr id="17" name="Group 16"/>
            <p:cNvGrpSpPr/>
            <p:nvPr/>
          </p:nvGrpSpPr>
          <p:grpSpPr>
            <a:xfrm>
              <a:off x="42434" y="1066800"/>
              <a:ext cx="6129766" cy="5111994"/>
              <a:chOff x="42434" y="1066800"/>
              <a:chExt cx="6129766" cy="5111994"/>
            </a:xfrm>
          </p:grpSpPr>
          <p:grpSp>
            <p:nvGrpSpPr>
              <p:cNvPr id="34" name="Group 33"/>
              <p:cNvGrpSpPr>
                <a:grpSpLocks noChangeAspect="1"/>
              </p:cNvGrpSpPr>
              <p:nvPr/>
            </p:nvGrpSpPr>
            <p:grpSpPr>
              <a:xfrm>
                <a:off x="42434" y="1066800"/>
                <a:ext cx="6129766" cy="5111994"/>
                <a:chOff x="-273547" y="1628344"/>
                <a:chExt cx="7822307" cy="6523519"/>
              </a:xfrm>
            </p:grpSpPr>
            <p:pic>
              <p:nvPicPr>
                <p:cNvPr id="35" name="Picture 34" descr="CAH and TFS.jpg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273547" y="1628344"/>
                  <a:ext cx="7822307" cy="6523519"/>
                </a:xfrm>
                <a:prstGeom prst="rect">
                  <a:avLst/>
                </a:prstGeom>
              </p:spPr>
            </p:pic>
            <p:sp>
              <p:nvSpPr>
                <p:cNvPr id="36" name="TextBox 35"/>
                <p:cNvSpPr txBox="1"/>
                <p:nvPr/>
              </p:nvSpPr>
              <p:spPr>
                <a:xfrm>
                  <a:off x="2787160" y="5906920"/>
                  <a:ext cx="677510" cy="9033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000" b="1" dirty="0"/>
                    <a:t>X</a:t>
                  </a: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4723213" y="6073216"/>
                  <a:ext cx="394541" cy="9033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000" b="1" dirty="0"/>
                    <a:t>X</a:t>
                  </a:r>
                </a:p>
              </p:txBody>
            </p:sp>
          </p:grpSp>
          <p:sp>
            <p:nvSpPr>
              <p:cNvPr id="13" name="Oval 12"/>
              <p:cNvSpPr/>
              <p:nvPr/>
            </p:nvSpPr>
            <p:spPr>
              <a:xfrm>
                <a:off x="4800600" y="4419600"/>
                <a:ext cx="1219200" cy="304800"/>
              </a:xfrm>
              <a:prstGeom prst="ellipse">
                <a:avLst/>
              </a:prstGeom>
              <a:noFill/>
              <a:ln w="2222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4343400" y="3733800"/>
                <a:ext cx="1600200" cy="304800"/>
              </a:xfrm>
              <a:prstGeom prst="ellipse">
                <a:avLst/>
              </a:prstGeom>
              <a:noFill/>
              <a:ln w="2222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6934200" y="4333830"/>
              <a:ext cx="16764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Times New Roman"/>
                  <a:cs typeface="Times New Roman"/>
                </a:rPr>
                <a:t>Virilization of  ♀</a:t>
              </a:r>
            </a:p>
          </p:txBody>
        </p:sp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7010400" y="5115581"/>
              <a:ext cx="1524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Times New Roman"/>
                  <a:cs typeface="Times New Roman"/>
                </a:rPr>
                <a:t>Precocious sexual development in ♂</a:t>
              </a:r>
            </a:p>
          </p:txBody>
        </p:sp>
        <p:sp>
          <p:nvSpPr>
            <p:cNvPr id="28" name="TextBox 27"/>
            <p:cNvSpPr txBox="1">
              <a:spLocks noChangeArrowheads="1"/>
            </p:cNvSpPr>
            <p:nvPr/>
          </p:nvSpPr>
          <p:spPr bwMode="auto">
            <a:xfrm rot="16200000">
              <a:off x="5640289" y="4722912"/>
              <a:ext cx="1981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Times New Roman"/>
                  <a:cs typeface="Times New Roman"/>
                </a:rPr>
                <a:t>In peripheral tissues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 rot="16200000">
              <a:off x="6513854" y="4954244"/>
              <a:ext cx="91593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6972811" y="4495812"/>
              <a:ext cx="190005" cy="931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6971824" y="5411742"/>
              <a:ext cx="190005" cy="466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781815" y="4943073"/>
              <a:ext cx="190005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172200" y="4953000"/>
              <a:ext cx="381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08335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133600"/>
            <a:ext cx="8382000" cy="2895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600" b="1" dirty="0">
                <a:solidFill>
                  <a:srgbClr val="FF0000"/>
                </a:solidFill>
                <a:latin typeface="Times New Roman"/>
                <a:cs typeface="Times New Roman"/>
              </a:rPr>
              <a:t>Testicular Feminization Syndrome (Androgen Insensitivity Syndrome)</a:t>
            </a:r>
            <a:br>
              <a:rPr lang="en-US" sz="4600" b="1" dirty="0">
                <a:solidFill>
                  <a:srgbClr val="FF0000"/>
                </a:solidFill>
                <a:latin typeface="Times New Roman"/>
                <a:cs typeface="Times New Roman"/>
              </a:rPr>
            </a:br>
            <a:endParaRPr lang="en-US" sz="46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76200" y="704850"/>
            <a:ext cx="8534400" cy="1143000"/>
          </a:xfrm>
        </p:spPr>
        <p:txBody>
          <a:bodyPr/>
          <a:lstStyle/>
          <a:p>
            <a:r>
              <a:rPr lang="en-US" sz="4000" b="1" dirty="0">
                <a:latin typeface="Times New Roman"/>
                <a:cs typeface="Times New Roman"/>
              </a:rPr>
              <a:t>Disorders of Male Sexual Differentiation</a:t>
            </a:r>
            <a:endParaRPr lang="x-none" sz="4000" b="1" dirty="0">
              <a:latin typeface="Times New Roman"/>
              <a:cs typeface="Times New Roman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2316163"/>
            <a:ext cx="8229600" cy="3551237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They are </a:t>
            </a:r>
            <a:r>
              <a:rPr lang="en-US" b="1" dirty="0">
                <a:latin typeface="Times New Roman"/>
                <a:cs typeface="Times New Roman"/>
              </a:rPr>
              <a:t>rare</a:t>
            </a:r>
            <a:r>
              <a:rPr lang="en-US" dirty="0">
                <a:latin typeface="Times New Roman"/>
                <a:cs typeface="Times New Roman"/>
              </a:rPr>
              <a:t> group of disorders</a:t>
            </a:r>
          </a:p>
          <a:p>
            <a:r>
              <a:rPr lang="en-US" dirty="0">
                <a:latin typeface="Times New Roman"/>
                <a:cs typeface="Times New Roman"/>
              </a:rPr>
              <a:t>The defect may be in:</a:t>
            </a:r>
            <a:endParaRPr lang="en-US" sz="2200" dirty="0">
              <a:latin typeface="Times New Roman"/>
              <a:cs typeface="Times New Roman"/>
            </a:endParaRPr>
          </a:p>
          <a:p>
            <a:pPr lvl="1"/>
            <a:r>
              <a:rPr lang="en-US" sz="2200" dirty="0">
                <a:latin typeface="Times New Roman"/>
                <a:cs typeface="Times New Roman"/>
              </a:rPr>
              <a:t>Androgen </a:t>
            </a:r>
            <a:r>
              <a:rPr lang="en-US" sz="2200" b="1" dirty="0">
                <a:latin typeface="Times New Roman"/>
                <a:cs typeface="Times New Roman"/>
              </a:rPr>
              <a:t>receptors</a:t>
            </a:r>
            <a:r>
              <a:rPr lang="en-US" sz="2200" dirty="0">
                <a:latin typeface="Times New Roman"/>
                <a:cs typeface="Times New Roman"/>
              </a:rPr>
              <a:t> (inactive androgen receptors  </a:t>
            </a:r>
            <a:r>
              <a:rPr lang="en-US" sz="2200" dirty="0">
                <a:latin typeface="Times New Roman"/>
                <a:cs typeface="Times New Roman"/>
                <a:sym typeface="Wingdings" pitchFamily="2" charset="2"/>
              </a:rPr>
              <a:t> target tissues cannot respond to stimulation by circulating testosterone; </a:t>
            </a:r>
            <a:r>
              <a:rPr lang="en-US" sz="2200" dirty="0">
                <a:latin typeface="Times New Roman"/>
                <a:cs typeface="Times New Roman"/>
              </a:rPr>
              <a:t>e.g., </a:t>
            </a:r>
            <a:r>
              <a:rPr lang="en-US" sz="2200" b="1" dirty="0">
                <a:latin typeface="Times New Roman"/>
                <a:cs typeface="Times New Roman"/>
              </a:rPr>
              <a:t>Testicular feminization syndrome</a:t>
            </a:r>
            <a:r>
              <a:rPr lang="en-US" sz="2200" dirty="0">
                <a:latin typeface="Times New Roman"/>
                <a:cs typeface="Times New Roman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/>
            <a:r>
              <a:rPr lang="en-US" sz="4000" b="1" dirty="0">
                <a:latin typeface="Times New Roman"/>
                <a:cs typeface="Times New Roman"/>
              </a:rPr>
              <a:t>Control of testicular function by the </a:t>
            </a:r>
            <a:r>
              <a:rPr lang="en-US" sz="4000" b="1" dirty="0" err="1">
                <a:latin typeface="Times New Roman"/>
                <a:cs typeface="Times New Roman"/>
              </a:rPr>
              <a:t>gonadotrophins</a:t>
            </a:r>
            <a:endParaRPr lang="x-none" sz="4000" b="1" dirty="0">
              <a:latin typeface="Times New Roman"/>
              <a:cs typeface="Times New Roman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00400" y="2057400"/>
            <a:ext cx="2057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Hypothalamus</a:t>
            </a:r>
            <a:endParaRPr lang="x-none" dirty="0"/>
          </a:p>
        </p:txBody>
      </p:sp>
      <p:sp>
        <p:nvSpPr>
          <p:cNvPr id="5" name="Rounded Rectangle 4"/>
          <p:cNvSpPr/>
          <p:nvPr/>
        </p:nvSpPr>
        <p:spPr>
          <a:xfrm>
            <a:off x="3200400" y="3429000"/>
            <a:ext cx="2057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Times New Roman"/>
                <a:cs typeface="Times New Roman"/>
              </a:rPr>
              <a:t>Anterior Pituitary</a:t>
            </a:r>
            <a:endParaRPr lang="x-none" sz="2200" dirty="0">
              <a:latin typeface="Times New Roman"/>
              <a:cs typeface="Times New Roman"/>
            </a:endParaRPr>
          </a:p>
        </p:txBody>
      </p:sp>
      <p:sp>
        <p:nvSpPr>
          <p:cNvPr id="7" name="Oval 6"/>
          <p:cNvSpPr/>
          <p:nvPr/>
        </p:nvSpPr>
        <p:spPr>
          <a:xfrm>
            <a:off x="3581400" y="4724400"/>
            <a:ext cx="1447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Times New Roman"/>
                <a:cs typeface="Times New Roman"/>
              </a:rPr>
              <a:t>Testis</a:t>
            </a:r>
            <a:endParaRPr lang="x-none" sz="2200" dirty="0">
              <a:latin typeface="Times New Roman"/>
              <a:cs typeface="Times New Roman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114800" y="2827338"/>
            <a:ext cx="152400" cy="533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x-none" sz="2200">
              <a:latin typeface="Times New Roman"/>
              <a:cs typeface="Times New Roman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3962400" y="4208463"/>
            <a:ext cx="152400" cy="533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x-none" sz="2200">
              <a:latin typeface="Times New Roman"/>
              <a:cs typeface="Times New Roman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419600" y="4214813"/>
            <a:ext cx="152400" cy="533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x-none" sz="2200">
              <a:latin typeface="Times New Roman"/>
              <a:cs typeface="Times New Roman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191000" y="5715000"/>
            <a:ext cx="152400" cy="533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x-none" sz="2200">
              <a:latin typeface="Times New Roman"/>
              <a:cs typeface="Times New Roman"/>
            </a:endParaRPr>
          </a:p>
        </p:txBody>
      </p:sp>
      <p:sp>
        <p:nvSpPr>
          <p:cNvPr id="12" name="U-Turn Arrow 11"/>
          <p:cNvSpPr/>
          <p:nvPr/>
        </p:nvSpPr>
        <p:spPr>
          <a:xfrm rot="16200000">
            <a:off x="1905000" y="4038600"/>
            <a:ext cx="1752600" cy="838200"/>
          </a:xfrm>
          <a:prstGeom prst="uturnArrow">
            <a:avLst>
              <a:gd name="adj1" fmla="val 27264"/>
              <a:gd name="adj2" fmla="val 25000"/>
              <a:gd name="adj3" fmla="val 13679"/>
              <a:gd name="adj4" fmla="val 48782"/>
              <a:gd name="adj5" fmla="val 9352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x-none" sz="22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3" name="U-Turn Arrow 12"/>
          <p:cNvSpPr/>
          <p:nvPr/>
        </p:nvSpPr>
        <p:spPr>
          <a:xfrm rot="16200000" flipV="1">
            <a:off x="4930775" y="4033838"/>
            <a:ext cx="1731963" cy="827087"/>
          </a:xfrm>
          <a:prstGeom prst="uturnArrow">
            <a:avLst>
              <a:gd name="adj1" fmla="val 27264"/>
              <a:gd name="adj2" fmla="val 25000"/>
              <a:gd name="adj3" fmla="val 27622"/>
              <a:gd name="adj4" fmla="val 48782"/>
              <a:gd name="adj5" fmla="val 9587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x-none" sz="22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291013" y="2971800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baseline="-25000" dirty="0">
                <a:latin typeface="Times New Roman"/>
                <a:cs typeface="Times New Roman"/>
              </a:rPr>
              <a:t>+</a:t>
            </a:r>
            <a:endParaRPr lang="x-none" sz="2200" b="1" baseline="-25000" dirty="0">
              <a:latin typeface="Times New Roman"/>
              <a:cs typeface="Times New Roman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581400" y="4402138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baseline="-25000" dirty="0">
                <a:latin typeface="Times New Roman"/>
                <a:cs typeface="Times New Roman"/>
              </a:rPr>
              <a:t>+</a:t>
            </a:r>
            <a:endParaRPr lang="x-none" sz="2200" b="1" baseline="-25000" dirty="0">
              <a:latin typeface="Times New Roman"/>
              <a:cs typeface="Times New Roman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595813" y="4419600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baseline="-25000" dirty="0">
                <a:latin typeface="Times New Roman"/>
                <a:cs typeface="Times New Roman"/>
              </a:rPr>
              <a:t>+</a:t>
            </a:r>
            <a:endParaRPr lang="x-none" sz="2200" b="1" baseline="-25000" dirty="0">
              <a:latin typeface="Times New Roman"/>
              <a:cs typeface="Times New Roman"/>
            </a:endParaRPr>
          </a:p>
        </p:txBody>
      </p:sp>
      <p:sp>
        <p:nvSpPr>
          <p:cNvPr id="22543" name="TextBox 16"/>
          <p:cNvSpPr txBox="1">
            <a:spLocks noChangeArrowheads="1"/>
          </p:cNvSpPr>
          <p:nvPr/>
        </p:nvSpPr>
        <p:spPr bwMode="auto">
          <a:xfrm>
            <a:off x="2971800" y="4267200"/>
            <a:ext cx="73609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>
                <a:latin typeface="Times New Roman"/>
                <a:cs typeface="Times New Roman"/>
              </a:rPr>
              <a:t>FSH</a:t>
            </a:r>
            <a:endParaRPr lang="x-none" sz="2200" b="1">
              <a:latin typeface="Times New Roman"/>
              <a:ea typeface="Majalla UI"/>
              <a:cs typeface="Times New Roman"/>
            </a:endParaRPr>
          </a:p>
        </p:txBody>
      </p:sp>
      <p:sp>
        <p:nvSpPr>
          <p:cNvPr id="22544" name="TextBox 17"/>
          <p:cNvSpPr txBox="1">
            <a:spLocks noChangeArrowheads="1"/>
          </p:cNvSpPr>
          <p:nvPr/>
        </p:nvSpPr>
        <p:spPr bwMode="auto">
          <a:xfrm>
            <a:off x="4876800" y="4267200"/>
            <a:ext cx="59503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>
                <a:latin typeface="Times New Roman"/>
                <a:cs typeface="Times New Roman"/>
              </a:rPr>
              <a:t>LH</a:t>
            </a:r>
            <a:endParaRPr lang="x-none" sz="2200" b="1">
              <a:latin typeface="Times New Roman"/>
              <a:ea typeface="Majalla UI"/>
              <a:cs typeface="Times New Roman"/>
            </a:endParaRPr>
          </a:p>
        </p:txBody>
      </p:sp>
      <p:sp>
        <p:nvSpPr>
          <p:cNvPr id="22545" name="TextBox 18"/>
          <p:cNvSpPr txBox="1">
            <a:spLocks noChangeArrowheads="1"/>
          </p:cNvSpPr>
          <p:nvPr/>
        </p:nvSpPr>
        <p:spPr bwMode="auto">
          <a:xfrm>
            <a:off x="5021263" y="5268913"/>
            <a:ext cx="168926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>
                <a:latin typeface="Times New Roman"/>
                <a:cs typeface="Times New Roman"/>
              </a:rPr>
              <a:t>Testosterone</a:t>
            </a:r>
            <a:endParaRPr lang="x-none" sz="2200" b="1">
              <a:latin typeface="Times New Roman"/>
              <a:ea typeface="Majalla UI"/>
              <a:cs typeface="Times New Roman"/>
            </a:endParaRPr>
          </a:p>
        </p:txBody>
      </p:sp>
      <p:sp>
        <p:nvSpPr>
          <p:cNvPr id="22546" name="TextBox 19"/>
          <p:cNvSpPr txBox="1">
            <a:spLocks noChangeArrowheads="1"/>
          </p:cNvSpPr>
          <p:nvPr/>
        </p:nvSpPr>
        <p:spPr bwMode="auto">
          <a:xfrm>
            <a:off x="2438400" y="5334000"/>
            <a:ext cx="107885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 dirty="0" err="1">
                <a:latin typeface="Times New Roman"/>
                <a:cs typeface="Times New Roman"/>
              </a:rPr>
              <a:t>Inhibin</a:t>
            </a:r>
            <a:endParaRPr lang="x-none" sz="2200" b="1" dirty="0">
              <a:latin typeface="Times New Roman"/>
              <a:ea typeface="Majalla UI"/>
              <a:cs typeface="Times New Roman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2438400" y="32766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baseline="-25000" dirty="0">
                <a:latin typeface="Times New Roman"/>
                <a:cs typeface="Times New Roman"/>
              </a:rPr>
              <a:t>-</a:t>
            </a:r>
            <a:endParaRPr lang="x-none" sz="2200" b="1" baseline="-25000" dirty="0">
              <a:latin typeface="Times New Roman"/>
              <a:cs typeface="Times New Roman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562600" y="32766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baseline="-25000" dirty="0">
                <a:latin typeface="Times New Roman"/>
                <a:cs typeface="Times New Roman"/>
              </a:rPr>
              <a:t>-</a:t>
            </a:r>
            <a:endParaRPr lang="x-none" sz="2200" b="1" baseline="-25000" dirty="0">
              <a:latin typeface="Times New Roman"/>
              <a:cs typeface="Times New Roman"/>
            </a:endParaRPr>
          </a:p>
        </p:txBody>
      </p:sp>
      <p:sp>
        <p:nvSpPr>
          <p:cNvPr id="22549" name="TextBox 22"/>
          <p:cNvSpPr txBox="1">
            <a:spLocks noChangeArrowheads="1"/>
          </p:cNvSpPr>
          <p:nvPr/>
        </p:nvSpPr>
        <p:spPr bwMode="auto">
          <a:xfrm>
            <a:off x="2895600" y="6248400"/>
            <a:ext cx="220640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 dirty="0">
                <a:latin typeface="Times New Roman"/>
                <a:cs typeface="Times New Roman"/>
              </a:rPr>
              <a:t>Spermatogenesis</a:t>
            </a:r>
            <a:endParaRPr lang="x-none" sz="2200" b="1" dirty="0">
              <a:latin typeface="Times New Roman"/>
              <a:ea typeface="Majalla UI"/>
              <a:cs typeface="Times New Roman"/>
            </a:endParaRPr>
          </a:p>
        </p:txBody>
      </p:sp>
      <p:sp>
        <p:nvSpPr>
          <p:cNvPr id="22550" name="TextBox 23"/>
          <p:cNvSpPr txBox="1">
            <a:spLocks noChangeArrowheads="1"/>
          </p:cNvSpPr>
          <p:nvPr/>
        </p:nvSpPr>
        <p:spPr bwMode="auto">
          <a:xfrm>
            <a:off x="3200400" y="2819400"/>
            <a:ext cx="100639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 dirty="0" err="1">
                <a:latin typeface="Times New Roman"/>
                <a:cs typeface="Times New Roman"/>
              </a:rPr>
              <a:t>GnRH</a:t>
            </a:r>
            <a:endParaRPr lang="x-none" sz="2200" b="1" dirty="0">
              <a:latin typeface="Times New Roman"/>
              <a:ea typeface="Majalla UI"/>
              <a:cs typeface="Times New Roman"/>
            </a:endParaRPr>
          </a:p>
        </p:txBody>
      </p:sp>
      <p:sp>
        <p:nvSpPr>
          <p:cNvPr id="25" name="Down Arrow 24"/>
          <p:cNvSpPr/>
          <p:nvPr/>
        </p:nvSpPr>
        <p:spPr>
          <a:xfrm>
            <a:off x="5943600" y="5562600"/>
            <a:ext cx="76200" cy="2286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x-none" sz="2200">
              <a:latin typeface="Times New Roman"/>
              <a:cs typeface="Times New Roman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5105400" y="5867400"/>
            <a:ext cx="19050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Peripheral tissue</a:t>
            </a:r>
            <a:endParaRPr lang="x-none" b="1" dirty="0"/>
          </a:p>
        </p:txBody>
      </p:sp>
      <p:sp>
        <p:nvSpPr>
          <p:cNvPr id="29" name="Oval 28"/>
          <p:cNvSpPr/>
          <p:nvPr/>
        </p:nvSpPr>
        <p:spPr>
          <a:xfrm>
            <a:off x="5638800" y="5840413"/>
            <a:ext cx="838200" cy="25558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baseline="-25000" dirty="0">
                <a:latin typeface="Times New Roman"/>
                <a:cs typeface="Times New Roman"/>
              </a:rPr>
              <a:t>AR</a:t>
            </a:r>
            <a:endParaRPr lang="x-none" sz="2200" b="1" baseline="-25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z="4600" b="1" dirty="0">
                <a:latin typeface="Times New Roman"/>
                <a:cs typeface="Times New Roman"/>
              </a:rPr>
              <a:t>Objectives</a:t>
            </a:r>
            <a:endParaRPr lang="x-none" sz="4600" b="1" dirty="0">
              <a:latin typeface="Times New Roman"/>
              <a:cs typeface="Times New Roman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1782763"/>
            <a:ext cx="8686800" cy="484663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200" dirty="0">
                <a:latin typeface="Times New Roman"/>
                <a:cs typeface="Times New Roman"/>
              </a:rPr>
              <a:t>Adrenal </a:t>
            </a:r>
            <a:r>
              <a:rPr lang="en-US" sz="2200" dirty="0" err="1">
                <a:latin typeface="Times New Roman"/>
                <a:cs typeface="Times New Roman"/>
              </a:rPr>
              <a:t>steroidogenesis</a:t>
            </a:r>
            <a:endParaRPr lang="en-US" sz="2200" dirty="0">
              <a:latin typeface="Times New Roman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latin typeface="Times New Roman"/>
                <a:cs typeface="Times New Roman"/>
              </a:rPr>
              <a:t>Congenital adrenal hyperplasia  syndrome</a:t>
            </a:r>
          </a:p>
          <a:p>
            <a:pPr lvl="2">
              <a:lnSpc>
                <a:spcPct val="150000"/>
              </a:lnSpc>
              <a:buFont typeface="Wingdings 2" pitchFamily="18" charset="2"/>
              <a:buNone/>
            </a:pPr>
            <a:r>
              <a:rPr lang="en-US" sz="2200" dirty="0">
                <a:latin typeface="Times New Roman"/>
                <a:cs typeface="Times New Roman"/>
              </a:rPr>
              <a:t>	Types</a:t>
            </a:r>
          </a:p>
          <a:p>
            <a:pPr lvl="2">
              <a:lnSpc>
                <a:spcPct val="150000"/>
              </a:lnSpc>
              <a:buFont typeface="Wingdings 2" pitchFamily="18" charset="2"/>
              <a:buNone/>
            </a:pPr>
            <a:r>
              <a:rPr lang="en-US" sz="2200" dirty="0">
                <a:latin typeface="Times New Roman"/>
                <a:cs typeface="Times New Roman"/>
              </a:rPr>
              <a:t>	Biochemical characteristics</a:t>
            </a:r>
          </a:p>
          <a:p>
            <a:pPr lvl="2">
              <a:lnSpc>
                <a:spcPct val="150000"/>
              </a:lnSpc>
              <a:buFont typeface="Wingdings 2" pitchFamily="18" charset="2"/>
              <a:buNone/>
            </a:pPr>
            <a:r>
              <a:rPr lang="en-US" sz="2200" dirty="0">
                <a:latin typeface="Times New Roman"/>
                <a:cs typeface="Times New Roman"/>
              </a:rPr>
              <a:t>	Clinical manifestations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latin typeface="Times New Roman"/>
                <a:cs typeface="Times New Roman"/>
              </a:rPr>
              <a:t>Testicular feminization syndrome</a:t>
            </a:r>
            <a:endParaRPr lang="x-none" sz="2200" dirty="0">
              <a:latin typeface="Times New Roman"/>
              <a:ea typeface="Majalla U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915400" cy="628650"/>
          </a:xfrm>
        </p:spPr>
        <p:txBody>
          <a:bodyPr/>
          <a:lstStyle/>
          <a:p>
            <a:pPr marL="342900" indent="-342900"/>
            <a:r>
              <a:rPr lang="en-US" b="1" dirty="0">
                <a:solidFill>
                  <a:srgbClr val="FF0000"/>
                </a:solidFill>
                <a:latin typeface="Times New Roman"/>
                <a:cs typeface="Times New Roman"/>
              </a:rPr>
              <a:t>Testicular Feminization Syndrome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229600" cy="5000625"/>
          </a:xfrm>
        </p:spPr>
        <p:txBody>
          <a:bodyPr>
            <a:normAutofit/>
          </a:bodyPr>
          <a:lstStyle/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200" dirty="0">
                <a:latin typeface="Times New Roman"/>
                <a:cs typeface="Times New Roman"/>
              </a:rPr>
              <a:t>46, XY karyotype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200" dirty="0">
              <a:latin typeface="Times New Roman"/>
              <a:cs typeface="Times New Roman"/>
            </a:endParaRP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200" dirty="0">
                <a:latin typeface="Times New Roman"/>
                <a:cs typeface="Times New Roman"/>
              </a:rPr>
              <a:t>X-linked recessive disorder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200" dirty="0">
              <a:latin typeface="Times New Roman"/>
              <a:cs typeface="Times New Roman"/>
            </a:endParaRP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200" dirty="0">
                <a:latin typeface="Times New Roman"/>
                <a:cs typeface="Times New Roman"/>
              </a:rPr>
              <a:t>Androgen receptor  resistance          high testosterone  blood level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200" dirty="0">
              <a:latin typeface="Times New Roman"/>
              <a:cs typeface="Times New Roman"/>
            </a:endParaRP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200" dirty="0">
                <a:latin typeface="Times New Roman"/>
                <a:cs typeface="Times New Roman"/>
              </a:rPr>
              <a:t>In peripheral tissue, testosterone will be converted by </a:t>
            </a:r>
            <a:r>
              <a:rPr lang="en-US"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aromatase</a:t>
            </a:r>
            <a:r>
              <a:rPr lang="en-US" sz="2200" dirty="0">
                <a:latin typeface="Times New Roman"/>
                <a:cs typeface="Times New Roman"/>
              </a:rPr>
              <a:t> into estradiol          feminization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200" dirty="0">
              <a:latin typeface="Times New Roman"/>
              <a:cs typeface="Times New Roman"/>
            </a:endParaRP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200" dirty="0">
                <a:latin typeface="Times New Roman"/>
                <a:cs typeface="Times New Roman"/>
              </a:rPr>
              <a:t>Patients have normal testes &amp; produce normal amounts of </a:t>
            </a:r>
            <a:r>
              <a:rPr lang="en-US" sz="2200" dirty="0" err="1">
                <a:latin typeface="Times New Roman"/>
                <a:cs typeface="Times New Roman"/>
              </a:rPr>
              <a:t>müllerian</a:t>
            </a:r>
            <a:r>
              <a:rPr lang="en-US" sz="2200" dirty="0">
                <a:latin typeface="Times New Roman"/>
                <a:cs typeface="Times New Roman"/>
              </a:rPr>
              <a:t>-inhibiting factor (MIF), therefore, affected individuals </a:t>
            </a:r>
            <a:r>
              <a:rPr lang="en-US"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do not have </a:t>
            </a:r>
            <a:r>
              <a:rPr lang="en-US" sz="2200" dirty="0">
                <a:latin typeface="Times New Roman"/>
                <a:cs typeface="Times New Roman"/>
              </a:rPr>
              <a:t>fallopian tubes, a uterus, or a proximal (upper) vagina. 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200" dirty="0">
              <a:latin typeface="Times New Roman"/>
              <a:cs typeface="Times New Roman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038600" y="3579813"/>
            <a:ext cx="609600" cy="1587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209800" y="4646613"/>
            <a:ext cx="609600" cy="1587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b="1" dirty="0">
                <a:latin typeface="Times New Roman"/>
                <a:cs typeface="Times New Roman"/>
              </a:rPr>
              <a:t>Clinical Picture: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28600" y="1935163"/>
            <a:ext cx="8153400" cy="4389437"/>
          </a:xfrm>
        </p:spPr>
        <p:txBody>
          <a:bodyPr>
            <a:normAutofit/>
          </a:bodyPr>
          <a:lstStyle/>
          <a:p>
            <a:pPr marL="290513" lvl="2" algn="just"/>
            <a:r>
              <a:rPr lang="en-US" sz="2200" b="1" dirty="0">
                <a:latin typeface="Times New Roman"/>
                <a:cs typeface="Times New Roman"/>
              </a:rPr>
              <a:t>Complete androgen insensitivity syndrome (</a:t>
            </a:r>
            <a:r>
              <a:rPr lang="en-US"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CAIS</a:t>
            </a:r>
            <a:r>
              <a:rPr lang="en-US" sz="2200" b="1" dirty="0">
                <a:latin typeface="Times New Roman"/>
                <a:cs typeface="Times New Roman"/>
              </a:rPr>
              <a:t>): </a:t>
            </a:r>
            <a:r>
              <a:rPr lang="en-US" sz="2200" dirty="0">
                <a:latin typeface="Times New Roman"/>
                <a:cs typeface="Times New Roman"/>
              </a:rPr>
              <a:t>female external genitalia with normal labia, clitoris, and vaginal </a:t>
            </a:r>
            <a:r>
              <a:rPr lang="en-US" sz="2200" dirty="0" err="1">
                <a:latin typeface="Times New Roman"/>
                <a:cs typeface="Times New Roman"/>
              </a:rPr>
              <a:t>introitus</a:t>
            </a:r>
            <a:r>
              <a:rPr lang="en-US" sz="2200" dirty="0">
                <a:latin typeface="Times New Roman"/>
                <a:cs typeface="Times New Roman"/>
              </a:rPr>
              <a:t> (MPH)</a:t>
            </a:r>
          </a:p>
          <a:p>
            <a:pPr marL="290513" lvl="2" algn="just">
              <a:buNone/>
            </a:pPr>
            <a:endParaRPr lang="en-US" sz="2200" dirty="0">
              <a:latin typeface="Times New Roman"/>
              <a:cs typeface="Times New Roman"/>
            </a:endParaRPr>
          </a:p>
          <a:p>
            <a:pPr marL="290513" lvl="2" algn="just"/>
            <a:r>
              <a:rPr lang="en-US" sz="2200" b="1" dirty="0">
                <a:latin typeface="Times New Roman"/>
                <a:cs typeface="Times New Roman"/>
              </a:rPr>
              <a:t>Partial androgen insensitivity syndrome (</a:t>
            </a:r>
            <a:r>
              <a:rPr lang="en-US"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PAIS</a:t>
            </a:r>
            <a:r>
              <a:rPr lang="en-US" sz="2200" b="1" dirty="0">
                <a:latin typeface="Times New Roman"/>
                <a:cs typeface="Times New Roman"/>
              </a:rPr>
              <a:t>): </a:t>
            </a:r>
            <a:r>
              <a:rPr lang="en-US" sz="2200" dirty="0">
                <a:latin typeface="Times New Roman"/>
                <a:cs typeface="Times New Roman"/>
              </a:rPr>
              <a:t>mildly </a:t>
            </a:r>
            <a:r>
              <a:rPr lang="en-US" sz="2200" dirty="0" err="1">
                <a:latin typeface="Times New Roman"/>
                <a:cs typeface="Times New Roman"/>
              </a:rPr>
              <a:t>virilized</a:t>
            </a:r>
            <a:r>
              <a:rPr lang="en-US" sz="2200" dirty="0">
                <a:latin typeface="Times New Roman"/>
                <a:cs typeface="Times New Roman"/>
              </a:rPr>
              <a:t> female external genitalia (</a:t>
            </a:r>
            <a:r>
              <a:rPr lang="en-US" sz="2200" dirty="0" err="1">
                <a:latin typeface="Times New Roman"/>
                <a:cs typeface="Times New Roman"/>
              </a:rPr>
              <a:t>clitorimegaly</a:t>
            </a:r>
            <a:r>
              <a:rPr lang="en-US" sz="2200" dirty="0">
                <a:latin typeface="Times New Roman"/>
                <a:cs typeface="Times New Roman"/>
              </a:rPr>
              <a:t> without other external anomalies) to mildly </a:t>
            </a:r>
            <a:r>
              <a:rPr lang="en-US" sz="2200" dirty="0" err="1">
                <a:latin typeface="Times New Roman"/>
                <a:cs typeface="Times New Roman"/>
              </a:rPr>
              <a:t>undervirilized</a:t>
            </a:r>
            <a:r>
              <a:rPr lang="en-US" sz="2200" dirty="0">
                <a:latin typeface="Times New Roman"/>
                <a:cs typeface="Times New Roman"/>
              </a:rPr>
              <a:t> male external genitalia (</a:t>
            </a:r>
            <a:r>
              <a:rPr lang="en-US" sz="2200" dirty="0" err="1">
                <a:latin typeface="Times New Roman"/>
                <a:cs typeface="Times New Roman"/>
              </a:rPr>
              <a:t>hypospadias</a:t>
            </a:r>
            <a:r>
              <a:rPr lang="en-US" sz="2200" dirty="0">
                <a:latin typeface="Times New Roman"/>
                <a:cs typeface="Times New Roman"/>
              </a:rPr>
              <a:t> and/or diminished penile size)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01000" cy="5105400"/>
          </a:xfrm>
        </p:spPr>
        <p:txBody>
          <a:bodyPr>
            <a:normAutofit lnSpcReduction="10000"/>
          </a:bodyPr>
          <a:lstStyle/>
          <a:p>
            <a:pPr marL="274320" lvl="1" indent="-274320" algn="just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200" b="1" dirty="0" err="1">
                <a:latin typeface="Times New Roman"/>
                <a:cs typeface="Times New Roman"/>
              </a:rPr>
              <a:t>Karyotype</a:t>
            </a:r>
            <a:r>
              <a:rPr lang="en-US" sz="2200" b="1" dirty="0">
                <a:latin typeface="Times New Roman"/>
                <a:cs typeface="Times New Roman"/>
              </a:rPr>
              <a:t>:</a:t>
            </a:r>
            <a:r>
              <a:rPr lang="en-US" sz="2200" dirty="0">
                <a:latin typeface="Times New Roman"/>
                <a:cs typeface="Times New Roman"/>
              </a:rPr>
              <a:t> differentiate an </a:t>
            </a:r>
            <a:r>
              <a:rPr lang="en-US" sz="2200" dirty="0" err="1">
                <a:latin typeface="Times New Roman"/>
                <a:cs typeface="Times New Roman"/>
              </a:rPr>
              <a:t>undermasculinized</a:t>
            </a:r>
            <a:r>
              <a:rPr lang="en-US" sz="2200" dirty="0">
                <a:latin typeface="Times New Roman"/>
                <a:cs typeface="Times New Roman"/>
              </a:rPr>
              <a:t> male from a </a:t>
            </a:r>
            <a:r>
              <a:rPr lang="en-US" sz="2200" dirty="0" err="1">
                <a:latin typeface="Times New Roman"/>
                <a:cs typeface="Times New Roman"/>
              </a:rPr>
              <a:t>masculinized</a:t>
            </a:r>
            <a:r>
              <a:rPr lang="en-US" sz="2200" dirty="0">
                <a:latin typeface="Times New Roman"/>
                <a:cs typeface="Times New Roman"/>
              </a:rPr>
              <a:t> female. </a:t>
            </a:r>
          </a:p>
          <a:p>
            <a:pPr marL="274320" lvl="1" indent="-274320" algn="just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endParaRPr lang="en-US" sz="2200" b="1" dirty="0">
              <a:latin typeface="Times New Roman"/>
              <a:cs typeface="Times New Roman"/>
            </a:endParaRPr>
          </a:p>
          <a:p>
            <a:pPr marL="274320" lvl="1" indent="-274320" algn="just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200" b="1" dirty="0">
                <a:latin typeface="Times New Roman"/>
                <a:cs typeface="Times New Roman"/>
              </a:rPr>
              <a:t>Fluorescent in situ hybridization (FISH): </a:t>
            </a:r>
            <a:r>
              <a:rPr lang="en-US" sz="2200" dirty="0">
                <a:latin typeface="Times New Roman"/>
                <a:cs typeface="Times New Roman"/>
              </a:rPr>
              <a:t>Presence of a Y chromosome can be confirmed by probes for the </a:t>
            </a:r>
            <a:r>
              <a:rPr lang="en-US" sz="2200" i="1" dirty="0">
                <a:latin typeface="Times New Roman"/>
                <a:cs typeface="Times New Roman"/>
              </a:rPr>
              <a:t>SRY</a:t>
            </a:r>
            <a:r>
              <a:rPr lang="en-US" sz="2200" dirty="0">
                <a:latin typeface="Times New Roman"/>
                <a:cs typeface="Times New Roman"/>
              </a:rPr>
              <a:t> region of the Y chromosome. These offer a much quicker turnaround time than conventional </a:t>
            </a:r>
            <a:r>
              <a:rPr lang="en-US" sz="2200" dirty="0" err="1">
                <a:latin typeface="Times New Roman"/>
                <a:cs typeface="Times New Roman"/>
              </a:rPr>
              <a:t>karyotypes</a:t>
            </a:r>
            <a:r>
              <a:rPr lang="en-US" sz="2200" dirty="0">
                <a:latin typeface="Times New Roman"/>
                <a:cs typeface="Times New Roman"/>
              </a:rPr>
              <a:t>.</a:t>
            </a:r>
            <a:endParaRPr lang="en-US" sz="2200" b="1" dirty="0">
              <a:latin typeface="Times New Roman"/>
              <a:cs typeface="Times New Roman"/>
            </a:endParaRPr>
          </a:p>
          <a:p>
            <a:pPr marL="0" lvl="1" indent="0" algn="just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endParaRPr lang="en-US" sz="2200" b="1" dirty="0">
              <a:latin typeface="Times New Roman"/>
              <a:cs typeface="Times New Roman"/>
            </a:endParaRPr>
          </a:p>
          <a:p>
            <a:pPr marL="0" lvl="1" indent="0" algn="just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200" b="1" dirty="0">
                <a:latin typeface="Times New Roman"/>
                <a:cs typeface="Times New Roman"/>
              </a:rPr>
              <a:t>Increased (or normal) testosterone and </a:t>
            </a:r>
            <a:r>
              <a:rPr lang="en-US" sz="2200" b="1" dirty="0" err="1">
                <a:latin typeface="Times New Roman"/>
                <a:cs typeface="Times New Roman"/>
              </a:rPr>
              <a:t>dihydrotestosterone</a:t>
            </a:r>
            <a:r>
              <a:rPr lang="en-US" sz="2200" b="1" dirty="0">
                <a:latin typeface="Times New Roman"/>
                <a:cs typeface="Times New Roman"/>
              </a:rPr>
              <a:t> blood levels</a:t>
            </a:r>
          </a:p>
          <a:p>
            <a:pPr marL="274320" lvl="1" indent="-274320">
              <a:spcAft>
                <a:spcPts val="600"/>
              </a:spcAft>
              <a:buClr>
                <a:schemeClr val="accent3"/>
              </a:buClr>
              <a:buSzPct val="95000"/>
              <a:buNone/>
              <a:defRPr/>
            </a:pPr>
            <a:endParaRPr lang="en-US" sz="2200" b="1" dirty="0">
              <a:latin typeface="Times New Roman"/>
              <a:cs typeface="Times New Roman"/>
            </a:endParaRPr>
          </a:p>
          <a:p>
            <a:pPr marL="274320" lvl="1" indent="-274320">
              <a:spcAft>
                <a:spcPts val="60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200" b="1" dirty="0">
                <a:latin typeface="Times New Roman"/>
                <a:cs typeface="Times New Roman"/>
              </a:rPr>
              <a:t>DNA tests and mutation analysis for androgen receptor gene: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200" dirty="0">
                <a:latin typeface="Times New Roman"/>
                <a:cs typeface="Times New Roman"/>
              </a:rPr>
              <a:t>	Complete or partial gene deletions, point mutations, or small insertions/deletions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924800" cy="933450"/>
          </a:xfrm>
        </p:spPr>
        <p:txBody>
          <a:bodyPr/>
          <a:lstStyle/>
          <a:p>
            <a:pPr marL="109538" indent="-109538"/>
            <a:r>
              <a:rPr lang="en-US" b="1" dirty="0">
                <a:latin typeface="Times New Roman"/>
                <a:cs typeface="Times New Roman"/>
              </a:rPr>
              <a:t>Laboratory Diagnosis</a:t>
            </a:r>
            <a:endParaRPr lang="en-US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33450"/>
          </a:xfrm>
        </p:spPr>
        <p:txBody>
          <a:bodyPr/>
          <a:lstStyle/>
          <a:p>
            <a:pPr marL="109538" indent="-109538"/>
            <a:r>
              <a:rPr lang="en-US" sz="3000" b="1" dirty="0">
                <a:latin typeface="Times New Roman"/>
                <a:cs typeface="Times New Roman"/>
              </a:rPr>
              <a:t>Further Investigations</a:t>
            </a:r>
            <a:endParaRPr lang="en-US" sz="30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038600"/>
          </a:xfrm>
        </p:spPr>
        <p:txBody>
          <a:bodyPr>
            <a:normAutofit/>
          </a:bodyPr>
          <a:lstStyle/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endParaRPr lang="en-US" sz="2200" b="1" dirty="0">
              <a:latin typeface="Times New Roman"/>
              <a:cs typeface="Times New Roman"/>
            </a:endParaRP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200" b="1" dirty="0">
                <a:latin typeface="Times New Roman"/>
                <a:cs typeface="Times New Roman"/>
              </a:rPr>
              <a:t>Imaging Studies “Pelvic ultrasound”: </a:t>
            </a:r>
          </a:p>
          <a:p>
            <a:pPr marL="273050" lvl="1" indent="68263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200" dirty="0">
                <a:latin typeface="Times New Roman"/>
                <a:cs typeface="Times New Roman"/>
              </a:rPr>
              <a:t>Absence of fallopian tubes and uterus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33450"/>
          </a:xfrm>
        </p:spPr>
        <p:txBody>
          <a:bodyPr/>
          <a:lstStyle/>
          <a:p>
            <a:pPr marL="109538" indent="-109538"/>
            <a:r>
              <a:rPr lang="en-US" sz="3000" b="1" dirty="0">
                <a:latin typeface="Times New Roman"/>
                <a:cs typeface="Times New Roman"/>
              </a:rPr>
              <a:t>References</a:t>
            </a:r>
            <a:endParaRPr lang="en-US" sz="30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038600"/>
          </a:xfrm>
        </p:spPr>
        <p:txBody>
          <a:bodyPr>
            <a:normAutofit/>
          </a:bodyPr>
          <a:lstStyle/>
          <a:p>
            <a:pPr marL="615950" lvl="1" indent="-342900">
              <a:buClr>
                <a:schemeClr val="accent3"/>
              </a:buClr>
              <a:buSzPct val="95000"/>
              <a:defRPr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Lippincott’s Illustrated Reviews Biochemistry: 6</a:t>
            </a:r>
            <a:r>
              <a:rPr lang="en-US" alt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edition, 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Chapters 18 (Pages 219 - 244).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15950" lvl="1" indent="-342900">
              <a:buClr>
                <a:schemeClr val="accent3"/>
              </a:buClr>
              <a:buSzPct val="95000"/>
              <a:defRPr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Physiology of Testicular Function: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shorturl.at/aMVYZ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083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4038600" cy="112395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latin typeface="Times New Roman"/>
                <a:cs typeface="Times New Roman"/>
              </a:rPr>
              <a:t>Adrenal Glands</a:t>
            </a:r>
            <a:endParaRPr lang="x-none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4343400" cy="44196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>
                <a:latin typeface="Times New Roman"/>
                <a:cs typeface="Times New Roman"/>
              </a:rPr>
              <a:t>The adrenal glands comprise 3 separate hormone systems: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>
              <a:latin typeface="Times New Roman"/>
              <a:cs typeface="Times New Roman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b="1" dirty="0">
                <a:latin typeface="Times New Roman"/>
                <a:cs typeface="Times New Roman"/>
              </a:rPr>
              <a:t>The </a:t>
            </a:r>
            <a:r>
              <a:rPr lang="en-US" sz="2000" b="1" dirty="0" err="1">
                <a:latin typeface="Times New Roman"/>
                <a:cs typeface="Times New Roman"/>
              </a:rPr>
              <a:t>zona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glomerulosa</a:t>
            </a:r>
            <a:r>
              <a:rPr lang="en-US" sz="2000" b="1" dirty="0">
                <a:latin typeface="Times New Roman"/>
                <a:cs typeface="Times New Roman"/>
              </a:rPr>
              <a:t>: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dirty="0">
                <a:latin typeface="Times New Roman"/>
                <a:cs typeface="Times New Roman"/>
              </a:rPr>
              <a:t>   Secretes aldosterone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b="1" dirty="0">
                <a:latin typeface="Times New Roman"/>
                <a:cs typeface="Times New Roman"/>
              </a:rPr>
              <a:t>The </a:t>
            </a:r>
            <a:r>
              <a:rPr lang="en-US" sz="2000" b="1" dirty="0" err="1">
                <a:latin typeface="Times New Roman"/>
                <a:cs typeface="Times New Roman"/>
              </a:rPr>
              <a:t>zona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fasciculata</a:t>
            </a:r>
            <a:r>
              <a:rPr lang="en-US" sz="2000" b="1" dirty="0">
                <a:latin typeface="Times New Roman"/>
                <a:cs typeface="Times New Roman"/>
              </a:rPr>
              <a:t> &amp; </a:t>
            </a:r>
            <a:r>
              <a:rPr lang="en-US" sz="2000" b="1" dirty="0" err="1">
                <a:latin typeface="Times New Roman"/>
                <a:cs typeface="Times New Roman"/>
              </a:rPr>
              <a:t>reticularis</a:t>
            </a:r>
            <a:r>
              <a:rPr lang="en-US" sz="2000" b="1" dirty="0">
                <a:latin typeface="Times New Roman"/>
                <a:cs typeface="Times New Roman"/>
              </a:rPr>
              <a:t>: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dirty="0">
                <a:latin typeface="Times New Roman"/>
                <a:cs typeface="Times New Roman"/>
              </a:rPr>
              <a:t>   Secrete cortisol &amp; the adrenal 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dirty="0">
                <a:latin typeface="Times New Roman"/>
                <a:cs typeface="Times New Roman"/>
              </a:rPr>
              <a:t>    androgens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b="1" dirty="0">
                <a:latin typeface="Times New Roman"/>
                <a:cs typeface="Times New Roman"/>
              </a:rPr>
              <a:t>The adrenal medulla: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dirty="0">
                <a:latin typeface="Times New Roman"/>
                <a:cs typeface="Times New Roman"/>
              </a:rPr>
              <a:t>   Secretes </a:t>
            </a:r>
            <a:r>
              <a:rPr lang="en-US" sz="2000" dirty="0" err="1">
                <a:latin typeface="Times New Roman"/>
                <a:cs typeface="Times New Roman"/>
              </a:rPr>
              <a:t>catecholamines</a:t>
            </a:r>
            <a:r>
              <a:rPr lang="en-US" sz="2000" dirty="0">
                <a:latin typeface="Times New Roman"/>
                <a:cs typeface="Times New Roman"/>
              </a:rPr>
              <a:t> (mainly 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dirty="0">
                <a:latin typeface="Times New Roman"/>
                <a:cs typeface="Times New Roman"/>
              </a:rPr>
              <a:t>   epinephrine)</a:t>
            </a:r>
          </a:p>
        </p:txBody>
      </p:sp>
      <p:pic>
        <p:nvPicPr>
          <p:cNvPr id="7172" name="Picture 2" descr="http://physicianjobster.com/wp-content/uploads/2009/10/Anatomy-of-the-adrenal-glan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5725" y="1381806"/>
            <a:ext cx="3982475" cy="53999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/>
                <a:cs typeface="Times New Roman"/>
              </a:rPr>
              <a:t>Hermaphroditism or Intersex</a:t>
            </a:r>
            <a:endParaRPr lang="x-none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35163"/>
            <a:ext cx="8305800" cy="4389437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latin typeface="Times New Roman"/>
                <a:cs typeface="Times New Roman"/>
              </a:rPr>
              <a:t>A person who has neither standard male or standard female anatomy.</a:t>
            </a:r>
          </a:p>
          <a:p>
            <a:pPr marL="0" indent="0" algn="ctr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>
                <a:latin typeface="Times New Roman"/>
                <a:cs typeface="Times New Roman"/>
              </a:rPr>
              <a:t>Discrepancy between the type of gonads and the external genitalia</a:t>
            </a:r>
          </a:p>
          <a:p>
            <a:pPr marL="0" indent="0" algn="ctr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>
              <a:latin typeface="Times New Roman"/>
              <a:cs typeface="Times New Roman"/>
            </a:endParaRP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latin typeface="Times New Roman"/>
                <a:cs typeface="Times New Roman"/>
              </a:rPr>
              <a:t>True hermaphrodite (ovary plus testis)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latin typeface="Times New Roman"/>
                <a:cs typeface="Times New Roman"/>
              </a:rPr>
              <a:t>Female </a:t>
            </a:r>
            <a:r>
              <a:rPr lang="en-US" dirty="0" err="1">
                <a:latin typeface="Times New Roman"/>
                <a:cs typeface="Times New Roman"/>
              </a:rPr>
              <a:t>pseudohermaphrodite</a:t>
            </a:r>
            <a:r>
              <a:rPr lang="en-US" dirty="0">
                <a:latin typeface="Times New Roman"/>
                <a:cs typeface="Times New Roman"/>
              </a:rPr>
              <a:t> (FPH, only ovary)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latin typeface="Times New Roman"/>
                <a:cs typeface="Times New Roman"/>
              </a:rPr>
              <a:t>Male </a:t>
            </a:r>
            <a:r>
              <a:rPr lang="en-US" dirty="0" err="1">
                <a:latin typeface="Times New Roman"/>
                <a:cs typeface="Times New Roman"/>
              </a:rPr>
              <a:t>pseudohermaphrodite</a:t>
            </a:r>
            <a:r>
              <a:rPr lang="en-US" dirty="0">
                <a:latin typeface="Times New Roman"/>
                <a:cs typeface="Times New Roman"/>
              </a:rPr>
              <a:t> (MPH, only testis)</a:t>
            </a:r>
            <a:endParaRPr lang="x-none" dirty="0">
              <a:latin typeface="Times New Roman"/>
              <a:cs typeface="Times New Roman"/>
            </a:endParaRP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x-none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9677400" cy="1143000"/>
          </a:xfrm>
        </p:spPr>
        <p:txBody>
          <a:bodyPr/>
          <a:lstStyle/>
          <a:p>
            <a:r>
              <a:rPr lang="en-US" sz="4200" b="1" dirty="0" err="1">
                <a:latin typeface="Times New Roman"/>
                <a:cs typeface="Times New Roman"/>
              </a:rPr>
              <a:t>Glucocorticoids</a:t>
            </a:r>
            <a:r>
              <a:rPr lang="en-US" sz="4200" b="1" dirty="0">
                <a:latin typeface="Times New Roman"/>
                <a:cs typeface="Times New Roman"/>
              </a:rPr>
              <a:t> &amp; </a:t>
            </a:r>
            <a:r>
              <a:rPr lang="en-US" sz="4200" b="1" dirty="0" err="1">
                <a:latin typeface="Times New Roman"/>
                <a:cs typeface="Times New Roman"/>
              </a:rPr>
              <a:t>Mineralocorticoids</a:t>
            </a:r>
            <a:endParaRPr lang="x-none" sz="4200" b="1" dirty="0">
              <a:latin typeface="Times New Roman"/>
              <a:cs typeface="Times New Roman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err="1">
                <a:latin typeface="Times New Roman"/>
                <a:cs typeface="Times New Roman"/>
              </a:rPr>
              <a:t>Glucocorticoids</a:t>
            </a:r>
            <a:r>
              <a:rPr lang="en-US" b="1" i="1" dirty="0">
                <a:latin typeface="Times New Roman"/>
                <a:cs typeface="Times New Roman"/>
              </a:rPr>
              <a:t>:</a:t>
            </a:r>
          </a:p>
          <a:p>
            <a:pPr lvl="1"/>
            <a:r>
              <a:rPr lang="en-US" sz="2200" dirty="0">
                <a:latin typeface="Times New Roman"/>
                <a:cs typeface="Times New Roman"/>
              </a:rPr>
              <a:t>Steroids with </a:t>
            </a:r>
            <a:r>
              <a:rPr lang="en-US" sz="2200" dirty="0" err="1">
                <a:latin typeface="Times New Roman"/>
                <a:cs typeface="Times New Roman"/>
              </a:rPr>
              <a:t>cortisol</a:t>
            </a:r>
            <a:r>
              <a:rPr lang="en-US" sz="2200" dirty="0">
                <a:latin typeface="Times New Roman"/>
                <a:cs typeface="Times New Roman"/>
              </a:rPr>
              <a:t>-like activity</a:t>
            </a:r>
          </a:p>
          <a:p>
            <a:pPr lvl="1"/>
            <a:r>
              <a:rPr lang="en-US" sz="2200" dirty="0">
                <a:latin typeface="Times New Roman"/>
                <a:cs typeface="Times New Roman"/>
              </a:rPr>
              <a:t>Potent metabolic regulators &amp; </a:t>
            </a:r>
            <a:r>
              <a:rPr lang="en-US" sz="2200" dirty="0" err="1">
                <a:latin typeface="Times New Roman"/>
                <a:cs typeface="Times New Roman"/>
              </a:rPr>
              <a:t>immunosuppressants</a:t>
            </a:r>
            <a:endParaRPr lang="en-US" sz="2200" dirty="0">
              <a:latin typeface="Times New Roman"/>
              <a:cs typeface="Times New Roman"/>
            </a:endParaRPr>
          </a:p>
          <a:p>
            <a:pPr lvl="1"/>
            <a:endParaRPr lang="en-US" sz="2200" dirty="0">
              <a:latin typeface="Times New Roman"/>
              <a:cs typeface="Times New Roman"/>
            </a:endParaRPr>
          </a:p>
          <a:p>
            <a:r>
              <a:rPr lang="en-US" b="1" i="1" dirty="0" err="1">
                <a:latin typeface="Times New Roman"/>
                <a:cs typeface="Times New Roman"/>
              </a:rPr>
              <a:t>Mineralocorticoids</a:t>
            </a:r>
            <a:r>
              <a:rPr lang="en-US" b="1" i="1" dirty="0">
                <a:latin typeface="Times New Roman"/>
                <a:cs typeface="Times New Roman"/>
              </a:rPr>
              <a:t>:</a:t>
            </a:r>
          </a:p>
          <a:p>
            <a:pPr lvl="1"/>
            <a:r>
              <a:rPr lang="en-US" sz="2200" dirty="0">
                <a:latin typeface="Times New Roman"/>
                <a:cs typeface="Times New Roman"/>
              </a:rPr>
              <a:t>Steroids with </a:t>
            </a:r>
            <a:r>
              <a:rPr lang="en-US" sz="2200" dirty="0" err="1">
                <a:latin typeface="Times New Roman"/>
                <a:cs typeface="Times New Roman"/>
              </a:rPr>
              <a:t>aldosterone</a:t>
            </a:r>
            <a:r>
              <a:rPr lang="en-US" sz="2200" dirty="0">
                <a:latin typeface="Times New Roman"/>
                <a:cs typeface="Times New Roman"/>
              </a:rPr>
              <a:t>-like activity</a:t>
            </a:r>
          </a:p>
          <a:p>
            <a:pPr lvl="1"/>
            <a:r>
              <a:rPr lang="en-US" sz="2200" dirty="0">
                <a:latin typeface="Times New Roman"/>
                <a:cs typeface="Times New Roman"/>
              </a:rPr>
              <a:t>Promote renal sodium reabsorption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228600" y="2362200"/>
            <a:ext cx="82296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600" b="1" dirty="0" err="1">
                <a:solidFill>
                  <a:srgbClr val="C00000"/>
                </a:solidFill>
                <a:latin typeface="Times New Roman"/>
                <a:cs typeface="Times New Roman"/>
              </a:rPr>
              <a:t>Steroidogenesis</a:t>
            </a:r>
            <a:r>
              <a:rPr lang="en-US" sz="4600" b="1" dirty="0">
                <a:solidFill>
                  <a:srgbClr val="C00000"/>
                </a:solidFill>
                <a:latin typeface="Times New Roman"/>
                <a:cs typeface="Times New Roman"/>
              </a:rPr>
              <a:t> and </a:t>
            </a:r>
          </a:p>
          <a:p>
            <a:pPr algn="ctr"/>
            <a:r>
              <a:rPr lang="en-US" sz="4600" b="1" dirty="0">
                <a:solidFill>
                  <a:srgbClr val="C00000"/>
                </a:solidFill>
                <a:latin typeface="Times New Roman"/>
                <a:cs typeface="Times New Roman"/>
              </a:rPr>
              <a:t>Congenital adrenal hyperplasia syndrome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H and TF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0"/>
            <a:ext cx="8201792" cy="683999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666750"/>
            <a:ext cx="8382000" cy="146685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>
                <a:latin typeface="Times New Roman"/>
                <a:cs typeface="Times New Roman"/>
              </a:rPr>
              <a:t>Congenital Adrenal Hyperplasia (CAH) Syndromes</a:t>
            </a:r>
            <a:endParaRPr lang="x-none" b="1" dirty="0">
              <a:latin typeface="Times New Roman"/>
              <a:cs typeface="Times New Roman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2163763"/>
            <a:ext cx="8229600" cy="43894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latin typeface="Times New Roman"/>
                <a:cs typeface="Times New Roman"/>
              </a:rPr>
              <a:t>It is the result of an inherited enzyme defect in steroid biosynthesis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latin typeface="Times New Roman"/>
                <a:cs typeface="Times New Roman"/>
              </a:rPr>
              <a:t>The adrenals :</a:t>
            </a:r>
          </a:p>
          <a:p>
            <a:pPr marL="640080" lvl="1" indent="-246888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>
                <a:latin typeface="Times New Roman"/>
                <a:cs typeface="Times New Roman"/>
              </a:rPr>
              <a:t>Cannot secrete  cortisol </a:t>
            </a:r>
            <a:r>
              <a:rPr lang="en-US" sz="2200" dirty="0">
                <a:latin typeface="Times New Roman"/>
                <a:cs typeface="Times New Roman"/>
                <a:sym typeface="Wingdings" pitchFamily="2" charset="2"/>
              </a:rPr>
              <a:t> absent negative feedback to the pituitary)  ACTH continues to drive steroid biosynthesis  adrenal hyperplasia and accumulation of cortisol precursors (depending on which enzyme is lacking)</a:t>
            </a:r>
            <a:endParaRPr lang="en-US" sz="2200" dirty="0">
              <a:latin typeface="Times New Roman"/>
              <a:cs typeface="Times New Roman"/>
            </a:endParaRPr>
          </a:p>
          <a:p>
            <a:pPr marL="640080" lvl="1" indent="-246888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>
                <a:latin typeface="Times New Roman"/>
                <a:cs typeface="Times New Roman"/>
              </a:rPr>
              <a:t>Cannot secrete  aldosterone </a:t>
            </a:r>
            <a:r>
              <a:rPr lang="en-US" sz="2200" dirty="0">
                <a:latin typeface="Times New Roman"/>
                <a:cs typeface="Times New Roman"/>
                <a:sym typeface="Wingdings" pitchFamily="2" charset="2"/>
              </a:rPr>
              <a:t> electrolyte disturbances</a:t>
            </a:r>
          </a:p>
          <a:p>
            <a:pPr lvl="2" indent="-246888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err="1">
                <a:latin typeface="Times New Roman"/>
                <a:cs typeface="Times New Roman"/>
                <a:sym typeface="Wingdings" pitchFamily="2" charset="2"/>
              </a:rPr>
              <a:t>Hyponatremia</a:t>
            </a:r>
            <a:endParaRPr lang="en-US" sz="2200" dirty="0">
              <a:latin typeface="Times New Roman"/>
              <a:cs typeface="Times New Roman"/>
              <a:sym typeface="Wingdings" pitchFamily="2" charset="2"/>
            </a:endParaRPr>
          </a:p>
          <a:p>
            <a:pPr lvl="2" indent="-246888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err="1">
                <a:latin typeface="Times New Roman"/>
                <a:cs typeface="Times New Roman"/>
                <a:sym typeface="Wingdings" pitchFamily="2" charset="2"/>
              </a:rPr>
              <a:t>Hyperkalemia</a:t>
            </a:r>
            <a:endParaRPr lang="en-US" sz="2200" dirty="0">
              <a:latin typeface="Times New Roman"/>
              <a:cs typeface="Times New Roman"/>
              <a:sym typeface="Wingdings" pitchFamily="2" charset="2"/>
            </a:endParaRP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latin typeface="Times New Roman"/>
                <a:cs typeface="Times New Roman"/>
                <a:sym typeface="Wingdings" pitchFamily="2" charset="2"/>
              </a:rPr>
              <a:t>The condition might be fatal unless diagnosed early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/>
                <a:cs typeface="Times New Roman"/>
              </a:rPr>
              <a:t>CAH Syndromes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2514600"/>
            <a:ext cx="5981125" cy="24622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200" b="1" dirty="0">
                <a:latin typeface="Times New Roman"/>
                <a:cs typeface="Times New Roman"/>
              </a:rPr>
              <a:t> 21</a:t>
            </a:r>
            <a:r>
              <a:rPr lang="en-US" sz="2200" b="1" dirty="0">
                <a:latin typeface="Times New Roman"/>
                <a:cs typeface="Times New Roman"/>
                <a:sym typeface="Symbol"/>
              </a:rPr>
              <a:t> -</a:t>
            </a:r>
            <a:r>
              <a:rPr lang="en-US" sz="2200" b="1" dirty="0" err="1">
                <a:latin typeface="Times New Roman"/>
                <a:cs typeface="Times New Roman"/>
                <a:sym typeface="Symbol"/>
              </a:rPr>
              <a:t>H</a:t>
            </a:r>
            <a:r>
              <a:rPr lang="en-US" sz="2200" b="1" dirty="0" err="1">
                <a:latin typeface="Times New Roman"/>
                <a:cs typeface="Times New Roman"/>
              </a:rPr>
              <a:t>ydroxylase</a:t>
            </a:r>
            <a:r>
              <a:rPr lang="en-US" sz="2200" b="1" dirty="0">
                <a:latin typeface="Times New Roman"/>
                <a:cs typeface="Times New Roman"/>
              </a:rPr>
              <a:t> deficiency</a:t>
            </a:r>
          </a:p>
          <a:p>
            <a:pPr>
              <a:buClr>
                <a:srgbClr val="C00000"/>
              </a:buClr>
            </a:pPr>
            <a:endParaRPr lang="en-US" sz="2200" b="1" dirty="0">
              <a:latin typeface="Times New Roman"/>
              <a:cs typeface="Times New Roman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200" b="1" dirty="0">
                <a:latin typeface="Times New Roman"/>
                <a:cs typeface="Times New Roman"/>
              </a:rPr>
              <a:t> </a:t>
            </a:r>
            <a:r>
              <a:rPr lang="en-US" altLang="zh-TW" sz="2200" b="1" dirty="0">
                <a:latin typeface="Times New Roman"/>
                <a:ea typeface="NEJMQuadraat-SmallCaps" charset="-120"/>
                <a:cs typeface="Times New Roman"/>
              </a:rPr>
              <a:t>11</a:t>
            </a:r>
            <a:r>
              <a:rPr lang="en-US" altLang="zh-TW" sz="2200" b="1" dirty="0">
                <a:latin typeface="Times New Roman"/>
                <a:ea typeface="NEJMQuadraat-SmallCaps" charset="-120"/>
                <a:cs typeface="Times New Roman"/>
                <a:sym typeface="Symbol"/>
              </a:rPr>
              <a:t> -</a:t>
            </a:r>
            <a:r>
              <a:rPr lang="en-US" altLang="zh-TW" sz="2200" b="1" dirty="0" err="1">
                <a:latin typeface="Times New Roman"/>
                <a:ea typeface="NEJMQuadraat-SmallCaps" charset="-120"/>
                <a:cs typeface="Times New Roman"/>
                <a:sym typeface="Symbol"/>
              </a:rPr>
              <a:t>H</a:t>
            </a:r>
            <a:r>
              <a:rPr lang="en-US" altLang="zh-TW" sz="2200" b="1" dirty="0" err="1">
                <a:latin typeface="Times New Roman"/>
                <a:ea typeface="NEJMQuadraat-SmallCaps" charset="-120"/>
                <a:cs typeface="Times New Roman"/>
              </a:rPr>
              <a:t>ydroxylase</a:t>
            </a:r>
            <a:r>
              <a:rPr lang="en-US" altLang="zh-TW" sz="2200" b="1" dirty="0">
                <a:latin typeface="Times New Roman"/>
                <a:ea typeface="NEJMQuadraat-SmallCaps" charset="-120"/>
                <a:cs typeface="Times New Roman"/>
              </a:rPr>
              <a:t> deficiency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en-US" altLang="zh-TW" sz="2200" b="1" dirty="0">
              <a:latin typeface="Times New Roman"/>
              <a:ea typeface="NEJMQuadraat-SmallCaps" charset="-120"/>
              <a:cs typeface="Times New Roman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altLang="zh-TW" sz="2200" b="1" dirty="0">
                <a:latin typeface="Times New Roman"/>
                <a:ea typeface="NEJMQuadraat-SmallCaps" charset="-120"/>
                <a:cs typeface="Times New Roman"/>
              </a:rPr>
              <a:t> </a:t>
            </a:r>
            <a:r>
              <a:rPr lang="en-US" sz="2200" b="1" dirty="0">
                <a:latin typeface="Times New Roman"/>
                <a:cs typeface="Times New Roman"/>
              </a:rPr>
              <a:t>17</a:t>
            </a:r>
            <a:r>
              <a:rPr lang="en-US" sz="2200" b="1" dirty="0">
                <a:latin typeface="Times New Roman"/>
                <a:cs typeface="Times New Roman"/>
                <a:sym typeface="Symbol"/>
              </a:rPr>
              <a:t> -</a:t>
            </a:r>
            <a:r>
              <a:rPr lang="en-US" sz="2200" b="1" dirty="0" err="1">
                <a:latin typeface="Times New Roman"/>
                <a:cs typeface="Times New Roman"/>
                <a:sym typeface="Symbol"/>
              </a:rPr>
              <a:t>H</a:t>
            </a:r>
            <a:r>
              <a:rPr lang="en-US" sz="2200" b="1" dirty="0" err="1">
                <a:latin typeface="Times New Roman"/>
                <a:cs typeface="Times New Roman"/>
              </a:rPr>
              <a:t>ydroxylase</a:t>
            </a:r>
            <a:r>
              <a:rPr lang="en-US" sz="2200" b="1" dirty="0">
                <a:latin typeface="Times New Roman"/>
                <a:cs typeface="Times New Roman"/>
              </a:rPr>
              <a:t> deficiency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en-US" sz="2200" b="1" dirty="0">
              <a:latin typeface="Times New Roman"/>
              <a:cs typeface="Times New Roman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200" b="1" dirty="0">
                <a:latin typeface="Times New Roman"/>
                <a:cs typeface="Times New Roman"/>
              </a:rPr>
              <a:t> 3 </a:t>
            </a:r>
            <a:r>
              <a:rPr lang="en-US" altLang="zh-TW" sz="2200" b="1" dirty="0">
                <a:latin typeface="Times New Roman"/>
                <a:ea typeface="NEJMQuadraat-SmallCaps" charset="-120"/>
                <a:cs typeface="Times New Roman"/>
                <a:sym typeface="Symbol"/>
              </a:rPr>
              <a:t>-</a:t>
            </a:r>
            <a:r>
              <a:rPr lang="en-US" altLang="zh-TW" sz="2200" b="1" dirty="0" err="1">
                <a:latin typeface="Times New Roman"/>
                <a:ea typeface="NEJMQuadraat-SmallCaps" charset="-120"/>
                <a:cs typeface="Times New Roman"/>
                <a:sym typeface="Symbol"/>
              </a:rPr>
              <a:t>H</a:t>
            </a:r>
            <a:r>
              <a:rPr lang="en-US" altLang="zh-TW" sz="2200" b="1" dirty="0" err="1">
                <a:latin typeface="Times New Roman"/>
                <a:ea typeface="NEJMQuadraat-SmallCaps" charset="-120"/>
                <a:cs typeface="Times New Roman"/>
              </a:rPr>
              <a:t>ydroxysteroid</a:t>
            </a:r>
            <a:r>
              <a:rPr lang="en-US" altLang="zh-TW" sz="2200" b="1" dirty="0">
                <a:latin typeface="Times New Roman"/>
                <a:ea typeface="NEJMQuadraat-SmallCaps" charset="-120"/>
                <a:cs typeface="Times New Roman"/>
              </a:rPr>
              <a:t> </a:t>
            </a:r>
            <a:r>
              <a:rPr lang="en-US" altLang="zh-TW" sz="2200" b="1" dirty="0" err="1">
                <a:latin typeface="Times New Roman"/>
                <a:ea typeface="NEJMQuadraat-SmallCaps" charset="-120"/>
                <a:cs typeface="Times New Roman"/>
              </a:rPr>
              <a:t>dehydrogenase</a:t>
            </a:r>
            <a:r>
              <a:rPr lang="en-US" altLang="zh-TW" sz="2200" b="1" dirty="0">
                <a:latin typeface="Times New Roman"/>
                <a:ea typeface="NEJMQuadraat-SmallCaps" charset="-120"/>
                <a:cs typeface="Times New Roman"/>
              </a:rPr>
              <a:t> deficiency</a:t>
            </a:r>
            <a:endParaRPr lang="en-US" sz="2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2416</TotalTime>
  <Words>824</Words>
  <Application>Microsoft Macintosh PowerPoint</Application>
  <PresentationFormat>On-screen Show (4:3)</PresentationFormat>
  <Paragraphs>166</Paragraphs>
  <Slides>24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Cambria</vt:lpstr>
      <vt:lpstr>Times New Roman</vt:lpstr>
      <vt:lpstr>Wingdings</vt:lpstr>
      <vt:lpstr>Wingdings 2</vt:lpstr>
      <vt:lpstr>Adjacency</vt:lpstr>
      <vt:lpstr>Congenital Adrenal Hyperplasia and Testicular Feminization Syndromes </vt:lpstr>
      <vt:lpstr>Objectives</vt:lpstr>
      <vt:lpstr>Adrenal Glands</vt:lpstr>
      <vt:lpstr>Hermaphroditism or Intersex</vt:lpstr>
      <vt:lpstr>Glucocorticoids &amp; Mineralocorticoids</vt:lpstr>
      <vt:lpstr>PowerPoint Presentation</vt:lpstr>
      <vt:lpstr>PowerPoint Presentation</vt:lpstr>
      <vt:lpstr>Congenital Adrenal Hyperplasia (CAH) Syndromes</vt:lpstr>
      <vt:lpstr>CAH Syndromes</vt:lpstr>
      <vt:lpstr>21 -Hydroxylase Deficiency </vt:lpstr>
      <vt:lpstr>21 -Hydroxylase Deficiency </vt:lpstr>
      <vt:lpstr>21 -Hydroxylase Deficiency………….CONT’D              </vt:lpstr>
      <vt:lpstr>21 -Hydroxylase Deficiency: Genetics </vt:lpstr>
      <vt:lpstr>21 -Hydroxylase Deficiency: Diagnosis</vt:lpstr>
      <vt:lpstr>11  -Hydroxylase Deficiency </vt:lpstr>
      <vt:lpstr>11  -Hydroxylase Deficiency </vt:lpstr>
      <vt:lpstr>Testicular Feminization Syndrome (Androgen Insensitivity Syndrome) </vt:lpstr>
      <vt:lpstr>Disorders of Male Sexual Differentiation</vt:lpstr>
      <vt:lpstr>Control of testicular function by the gonadotrophins</vt:lpstr>
      <vt:lpstr>Testicular Feminization Syndrome</vt:lpstr>
      <vt:lpstr>Clinical Picture:</vt:lpstr>
      <vt:lpstr>Laboratory Diagnosis</vt:lpstr>
      <vt:lpstr>Further Investigations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Congenital adrenal hyperplasia syndrome and testicular feminization syndrome</dc:title>
  <dc:creator>Reem</dc:creator>
  <cp:lastModifiedBy>AbuHussain Mujamammi</cp:lastModifiedBy>
  <cp:revision>135</cp:revision>
  <cp:lastPrinted>2015-04-01T06:29:33Z</cp:lastPrinted>
  <dcterms:created xsi:type="dcterms:W3CDTF">2011-02-09T19:47:46Z</dcterms:created>
  <dcterms:modified xsi:type="dcterms:W3CDTF">2019-03-08T18:40:43Z</dcterms:modified>
</cp:coreProperties>
</file>