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70" r:id="rId5"/>
    <p:sldId id="268" r:id="rId6"/>
    <p:sldId id="269" r:id="rId7"/>
    <p:sldId id="301" r:id="rId8"/>
    <p:sldId id="294" r:id="rId9"/>
    <p:sldId id="267" r:id="rId10"/>
    <p:sldId id="261" r:id="rId11"/>
    <p:sldId id="271" r:id="rId12"/>
    <p:sldId id="272" r:id="rId13"/>
    <p:sldId id="266" r:id="rId14"/>
    <p:sldId id="300" r:id="rId15"/>
    <p:sldId id="279" r:id="rId16"/>
    <p:sldId id="295" r:id="rId17"/>
    <p:sldId id="275" r:id="rId18"/>
    <p:sldId id="296" r:id="rId19"/>
    <p:sldId id="262" r:id="rId20"/>
    <p:sldId id="277" r:id="rId21"/>
    <p:sldId id="291" r:id="rId22"/>
    <p:sldId id="297" r:id="rId23"/>
    <p:sldId id="263" r:id="rId24"/>
    <p:sldId id="286" r:id="rId25"/>
    <p:sldId id="288" r:id="rId26"/>
    <p:sldId id="289" r:id="rId27"/>
    <p:sldId id="290" r:id="rId28"/>
    <p:sldId id="292" r:id="rId29"/>
    <p:sldId id="293" r:id="rId30"/>
    <p:sldId id="298" r:id="rId31"/>
    <p:sldId id="299"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FF99FF"/>
    <a:srgbClr val="CC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744" autoAdjust="0"/>
  </p:normalViewPr>
  <p:slideViewPr>
    <p:cSldViewPr snapToGrid="0">
      <p:cViewPr varScale="1">
        <p:scale>
          <a:sx n="42" d="100"/>
          <a:sy n="42" d="100"/>
        </p:scale>
        <p:origin x="15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BE0A5-CB3E-45DC-A41E-4C171C7D2368}"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27385-6DEB-4D6E-83B2-DEF378284835}" type="slidenum">
              <a:rPr lang="en-US" smtClean="0"/>
              <a:t>‹#›</a:t>
            </a:fld>
            <a:endParaRPr lang="en-US"/>
          </a:p>
        </p:txBody>
      </p:sp>
    </p:spTree>
    <p:extLst>
      <p:ext uri="{BB962C8B-B14F-4D97-AF65-F5344CB8AC3E}">
        <p14:creationId xmlns:p14="http://schemas.microsoft.com/office/powerpoint/2010/main" val="1011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Salam </a:t>
            </a:r>
          </a:p>
          <a:p>
            <a:r>
              <a:rPr lang="en-US" dirty="0" smtClean="0"/>
              <a:t>Introduction </a:t>
            </a:r>
          </a:p>
          <a:p>
            <a:r>
              <a:rPr lang="en-US" dirty="0" smtClean="0"/>
              <a:t>Who here has been recently married, or lived the experience with her relative or close friend?</a:t>
            </a:r>
          </a:p>
          <a:p>
            <a:r>
              <a:rPr lang="en-US" dirty="0" err="1" smtClean="0"/>
              <a:t>Pls</a:t>
            </a:r>
            <a:r>
              <a:rPr lang="en-US" dirty="0" smtClean="0"/>
              <a:t> come up</a:t>
            </a:r>
          </a:p>
          <a:p>
            <a:r>
              <a:rPr lang="en-US" dirty="0" smtClean="0"/>
              <a:t>Did</a:t>
            </a:r>
            <a:r>
              <a:rPr lang="en-US" baseline="0" dirty="0" smtClean="0"/>
              <a:t> they do a pre0marital test? What did they do? Where did they go?</a:t>
            </a:r>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a:t>
            </a:fld>
            <a:endParaRPr lang="en-US"/>
          </a:p>
        </p:txBody>
      </p:sp>
    </p:spTree>
    <p:extLst>
      <p:ext uri="{BB962C8B-B14F-4D97-AF65-F5344CB8AC3E}">
        <p14:creationId xmlns:p14="http://schemas.microsoft.com/office/powerpoint/2010/main" val="261867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Source: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12</a:t>
            </a:fld>
            <a:endParaRPr lang="en-US"/>
          </a:p>
        </p:txBody>
      </p:sp>
    </p:spTree>
    <p:extLst>
      <p:ext uri="{BB962C8B-B14F-4D97-AF65-F5344CB8AC3E}">
        <p14:creationId xmlns:p14="http://schemas.microsoft.com/office/powerpoint/2010/main" val="204909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2:05 minutes vid</a:t>
            </a:r>
          </a:p>
          <a:p>
            <a:r>
              <a:rPr lang="en-US" dirty="0" smtClean="0"/>
              <a:t>Overview of screening program</a:t>
            </a:r>
          </a:p>
          <a:p>
            <a:r>
              <a:rPr lang="en-US" dirty="0" smtClean="0"/>
              <a:t>Algorithm</a:t>
            </a:r>
            <a:r>
              <a:rPr lang="en-US" baseline="0" dirty="0" smtClean="0"/>
              <a:t> of fates for different scenarios</a:t>
            </a:r>
          </a:p>
          <a:p>
            <a:endParaRPr lang="en-US" baseline="0" dirty="0" smtClean="0"/>
          </a:p>
          <a:p>
            <a:r>
              <a:rPr lang="en-US" baseline="0" dirty="0" smtClean="0"/>
              <a:t>As you saw in this video, there used to be the terminology compatible. We stopped using it, because of stigma. Now we use a safe marriage certificate.</a:t>
            </a:r>
          </a:p>
          <a:p>
            <a:endParaRPr lang="en-US" baseline="0" dirty="0" smtClean="0"/>
          </a:p>
          <a:p>
            <a:r>
              <a:rPr lang="en-US" baseline="0" dirty="0" smtClean="0"/>
              <a:t>So if they </a:t>
            </a:r>
            <a:r>
              <a:rPr lang="en-US" baseline="0" dirty="0" err="1" smtClean="0"/>
              <a:t>wil</a:t>
            </a:r>
            <a:r>
              <a:rPr lang="en-US" baseline="0" dirty="0" smtClean="0"/>
              <a:t> get healthy children not diseased- we give them the certificate for marriage</a:t>
            </a:r>
          </a:p>
          <a:p>
            <a:r>
              <a:rPr lang="en-US" baseline="0" dirty="0" smtClean="0"/>
              <a:t>If they have the chance </a:t>
            </a:r>
            <a:r>
              <a:rPr lang="en-US" baseline="0" dirty="0" err="1" smtClean="0"/>
              <a:t>fo</a:t>
            </a:r>
            <a:r>
              <a:rPr lang="en-US" baseline="0" dirty="0" smtClean="0"/>
              <a:t> </a:t>
            </a:r>
            <a:r>
              <a:rPr lang="en-US" baseline="0" dirty="0" err="1" smtClean="0"/>
              <a:t>ra</a:t>
            </a:r>
            <a:r>
              <a:rPr lang="en-US" baseline="0" dirty="0" smtClean="0"/>
              <a:t> diseased/ case child, </a:t>
            </a:r>
            <a:r>
              <a:rPr lang="en-US" baseline="0" dirty="0" err="1" smtClean="0"/>
              <a:t>orinfectious</a:t>
            </a:r>
            <a:r>
              <a:rPr lang="en-US" baseline="0" dirty="0" smtClean="0"/>
              <a:t> diseases- we require them to go to counseling clinic before handing them the certificate. </a:t>
            </a:r>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13</a:t>
            </a:fld>
            <a:endParaRPr lang="en-US"/>
          </a:p>
        </p:txBody>
      </p:sp>
    </p:spTree>
    <p:extLst>
      <p:ext uri="{BB962C8B-B14F-4D97-AF65-F5344CB8AC3E}">
        <p14:creationId xmlns:p14="http://schemas.microsoft.com/office/powerpoint/2010/main" val="145620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هذه</a:t>
            </a:r>
            <a:r>
              <a:rPr lang="ar-SA" baseline="0" dirty="0" smtClean="0"/>
              <a:t> الشهادة من متطلبات المأذون لعقد النكاح</a:t>
            </a:r>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14</a:t>
            </a:fld>
            <a:endParaRPr lang="en-US"/>
          </a:p>
        </p:txBody>
      </p:sp>
    </p:spTree>
    <p:extLst>
      <p:ext uri="{BB962C8B-B14F-4D97-AF65-F5344CB8AC3E}">
        <p14:creationId xmlns:p14="http://schemas.microsoft.com/office/powerpoint/2010/main" val="124147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pre-marital counseling our local context has some cultural considerations.</a:t>
            </a:r>
          </a:p>
          <a:p>
            <a:endParaRPr lang="en-US" baseline="0" dirty="0" smtClean="0"/>
          </a:p>
          <a:p>
            <a:r>
              <a:rPr lang="en-US" baseline="0" dirty="0" smtClean="0"/>
              <a:t>First is that </a:t>
            </a:r>
            <a:r>
              <a:rPr lang="en-US" baseline="0" dirty="0" err="1" smtClean="0"/>
              <a:t>consan</a:t>
            </a:r>
            <a:r>
              <a:rPr lang="en-US" baseline="0" dirty="0" smtClean="0"/>
              <a:t>, marriage is common. In 20--, ---% of marriages in KSA were between relatives. This plays  an important role in the genetic blood disorders. SC A and thalassemia are common in certain regions like Eastern and Southern. As we saw in the video, if two cousins get married and both are carriers, they will have affected children.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is, National policy that put this program made it mandatory to have the test as part of the </a:t>
            </a:r>
            <a:r>
              <a:rPr lang="en-US" baseline="0" dirty="0" err="1" smtClean="0"/>
              <a:t>requirmeents</a:t>
            </a:r>
            <a:r>
              <a:rPr lang="en-US" baseline="0" dirty="0" smtClean="0"/>
              <a:t> for the sheikh , al-</a:t>
            </a:r>
            <a:r>
              <a:rPr lang="en-US" baseline="0" dirty="0" err="1" smtClean="0"/>
              <a:t>mimlik</a:t>
            </a:r>
            <a:r>
              <a:rPr lang="en-US" baseline="0" dirty="0" smtClean="0"/>
              <a:t>, to make the marriage contract. However, the test results and the certificate of compatibility are not obligatory. He decision is up to the couple to go ahead with the marriage or not, regardless of the results.</a:t>
            </a:r>
          </a:p>
          <a:p>
            <a:endParaRPr lang="en-US" baseline="0" dirty="0" smtClean="0"/>
          </a:p>
          <a:p>
            <a:r>
              <a:rPr lang="en-US" baseline="0" dirty="0" smtClean="0"/>
              <a:t>This brings me to the third point, --------Whether it is pressuring the person to marry someone from within the same family and tribe, or that they pressure them to not back out of the marriage when results come out that they are not compatible.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60 % of say they prefer to cancel at-risk marriages, but only 2% actually cancelled- mainly due to society pressure.</a:t>
            </a:r>
          </a:p>
          <a:p>
            <a:r>
              <a:rPr lang="en-US" sz="1200" b="0" i="0" kern="1200" baseline="0" dirty="0" smtClean="0">
                <a:solidFill>
                  <a:schemeClr val="tx1"/>
                </a:solidFill>
                <a:effectLst/>
                <a:latin typeface="+mn-lt"/>
                <a:ea typeface="+mn-ea"/>
                <a:cs typeface="+mn-cs"/>
              </a:rPr>
              <a:t>Source:</a:t>
            </a:r>
          </a:p>
          <a:p>
            <a:r>
              <a:rPr lang="en-US" sz="1200" b="0" i="0" kern="1200" dirty="0" err="1" smtClean="0">
                <a:solidFill>
                  <a:schemeClr val="tx1"/>
                </a:solidFill>
                <a:effectLst/>
                <a:latin typeface="+mn-lt"/>
                <a:ea typeface="+mn-ea"/>
                <a:cs typeface="+mn-cs"/>
              </a:rPr>
              <a:t>Memish</a:t>
            </a:r>
            <a:r>
              <a:rPr lang="en-US" sz="1200" b="0" i="0" kern="1200" dirty="0" smtClean="0">
                <a:solidFill>
                  <a:schemeClr val="tx1"/>
                </a:solidFill>
                <a:effectLst/>
                <a:latin typeface="+mn-lt"/>
                <a:ea typeface="+mn-ea"/>
                <a:cs typeface="+mn-cs"/>
              </a:rPr>
              <a:t> ZA, </a:t>
            </a:r>
            <a:r>
              <a:rPr lang="en-US" sz="1200" b="0" i="0" kern="1200" dirty="0" err="1" smtClean="0">
                <a:solidFill>
                  <a:schemeClr val="tx1"/>
                </a:solidFill>
                <a:effectLst/>
                <a:latin typeface="+mn-lt"/>
                <a:ea typeface="+mn-ea"/>
                <a:cs typeface="+mn-cs"/>
              </a:rPr>
              <a:t>Saeedi</a:t>
            </a:r>
            <a:r>
              <a:rPr lang="en-US" sz="1200" b="0" i="0" kern="1200" dirty="0" smtClean="0">
                <a:solidFill>
                  <a:schemeClr val="tx1"/>
                </a:solidFill>
                <a:effectLst/>
                <a:latin typeface="+mn-lt"/>
                <a:ea typeface="+mn-ea"/>
                <a:cs typeface="+mn-cs"/>
              </a:rPr>
              <a:t> MY. Six-year outcome of the national premarital screening and genetic counseling program for sickle cell disease and β-thalassemia in Saudi Arabia. Annals of Saudi medicine. 2011 May;31(3):229.</a:t>
            </a:r>
            <a:endParaRPr lang="en-US" baseline="0" dirty="0" smtClean="0"/>
          </a:p>
          <a:p>
            <a:endParaRPr lang="en-US" baseline="0" dirty="0" smtClean="0"/>
          </a:p>
          <a:p>
            <a:r>
              <a:rPr lang="en-US" baseline="0" dirty="0" smtClean="0"/>
              <a:t>Some disease like HIV have a stigma with them. We know that HIV can be transmitted via blood, during delivery, and sexual intercourse. Unfortunately, people immediately think of sexual </a:t>
            </a:r>
            <a:r>
              <a:rPr lang="en-US" baseline="0" dirty="0" err="1" smtClean="0"/>
              <a:t>acivity</a:t>
            </a:r>
            <a:r>
              <a:rPr lang="en-US" baseline="0" dirty="0" smtClean="0"/>
              <a:t> with HIV which is unfair to those that got it via blood transfusion or form their mother during delivery. Therefore, when someone tests positive for HIV in the pre-marital screening program, their file and test results are transferred to the Ministry of Internal Affairs to maintain its confidentiality. Of course if the tested is a female, imagine how bigger a stigma and taboo this will be. </a:t>
            </a:r>
          </a:p>
          <a:p>
            <a:endParaRPr lang="en-US" baseline="0" dirty="0" smtClean="0"/>
          </a:p>
          <a:p>
            <a:endParaRPr lang="en-US" baseline="0" dirty="0" smtClean="0"/>
          </a:p>
          <a:p>
            <a:r>
              <a:rPr lang="en-US" baseline="0" dirty="0" err="1" smtClean="0"/>
              <a:t>Ofcourse</a:t>
            </a:r>
            <a:r>
              <a:rPr lang="en-US" baseline="0" dirty="0" smtClean="0"/>
              <a:t> you are doctors and privacy and confidentiality are a no brainer. You have to deal with this test discretely. Don’t go around telling other doctors, or colleagues, or family members, oh I saw this person </a:t>
            </a:r>
            <a:r>
              <a:rPr lang="en-US" baseline="0" dirty="0" err="1" smtClean="0"/>
              <a:t>doin</a:t>
            </a:r>
            <a:r>
              <a:rPr lang="en-US" baseline="0" dirty="0" smtClean="0"/>
              <a:t> </a:t>
            </a:r>
            <a:r>
              <a:rPr lang="en-US" baseline="0" dirty="0" err="1" smtClean="0"/>
              <a:t>ga</a:t>
            </a:r>
            <a:r>
              <a:rPr lang="en-US" baseline="0" dirty="0" smtClean="0"/>
              <a:t> pre-marital test and they got these results. Maybe they don’t want someone to know they’re getting married at this point, or they have results that are incompatible and don’t go </a:t>
            </a:r>
            <a:r>
              <a:rPr lang="en-US" baseline="0" dirty="0" err="1" smtClean="0"/>
              <a:t>throught</a:t>
            </a:r>
            <a:r>
              <a:rPr lang="en-US" baseline="0" dirty="0" smtClean="0"/>
              <a:t> with the marriage. </a:t>
            </a:r>
            <a:r>
              <a:rPr lang="ar-SA" baseline="0" dirty="0" smtClean="0"/>
              <a:t>ترفعوا عن القيل و القال و الكلام في عورات الناس</a:t>
            </a:r>
          </a:p>
          <a:p>
            <a:endParaRPr lang="ar-SA"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15</a:t>
            </a:fld>
            <a:endParaRPr lang="en-US"/>
          </a:p>
        </p:txBody>
      </p:sp>
    </p:spTree>
    <p:extLst>
      <p:ext uri="{BB962C8B-B14F-4D97-AF65-F5344CB8AC3E}">
        <p14:creationId xmlns:p14="http://schemas.microsoft.com/office/powerpoint/2010/main" val="2755051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minutes in-class stretching break </a:t>
            </a:r>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17</a:t>
            </a:fld>
            <a:endParaRPr lang="en-US"/>
          </a:p>
        </p:txBody>
      </p:sp>
    </p:spTree>
    <p:extLst>
      <p:ext uri="{BB962C8B-B14F-4D97-AF65-F5344CB8AC3E}">
        <p14:creationId xmlns:p14="http://schemas.microsoft.com/office/powerpoint/2010/main" val="127927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No</a:t>
            </a:r>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19</a:t>
            </a:fld>
            <a:endParaRPr lang="en-US"/>
          </a:p>
        </p:txBody>
      </p:sp>
    </p:spTree>
    <p:extLst>
      <p:ext uri="{BB962C8B-B14F-4D97-AF65-F5344CB8AC3E}">
        <p14:creationId xmlns:p14="http://schemas.microsoft.com/office/powerpoint/2010/main" val="1139475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For the wife- don’t continue with it, or go ahead and go to infectious to take needed vaccination/precautions, and counseling on preventive measures. Need to sign that they</a:t>
            </a:r>
            <a:r>
              <a:rPr lang="en-US" sz="1200" baseline="0" dirty="0" smtClean="0"/>
              <a:t> received counseling and are proceeding despite knowing the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Source of information on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Dr. </a:t>
            </a:r>
            <a:r>
              <a:rPr lang="en-US" sz="1200" baseline="0" dirty="0" err="1" smtClean="0"/>
              <a:t>AbdulKareem</a:t>
            </a:r>
            <a:r>
              <a:rPr lang="en-US" sz="1200" baseline="0" dirty="0" smtClean="0"/>
              <a:t> Al </a:t>
            </a:r>
            <a:r>
              <a:rPr lang="en-US" sz="1200" baseline="0" dirty="0" err="1" smtClean="0"/>
              <a:t>Qowaidi</a:t>
            </a: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ar-SA" sz="1200" baseline="0" dirty="0" smtClean="0"/>
              <a:t>مدير إدارة مكافحة الأمراض الوراثية و المزمنة</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Personal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April 3</a:t>
            </a:r>
            <a:r>
              <a:rPr lang="en-US" sz="1200" baseline="30000" dirty="0" smtClean="0"/>
              <a:t>rd</a:t>
            </a:r>
            <a:r>
              <a:rPr lang="en-US" sz="1200" baseline="0" dirty="0" smtClean="0"/>
              <a:t>,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Via </a:t>
            </a:r>
            <a:r>
              <a:rPr lang="en-US" sz="1200" baseline="0" dirty="0" err="1" smtClean="0"/>
              <a:t>whats</a:t>
            </a:r>
            <a:r>
              <a:rPr lang="en-US" sz="1200" baseline="0" dirty="0" smtClean="0"/>
              <a:t> app mobile no.########</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20</a:t>
            </a:fld>
            <a:endParaRPr lang="en-US"/>
          </a:p>
        </p:txBody>
      </p:sp>
    </p:spTree>
    <p:extLst>
      <p:ext uri="{BB962C8B-B14F-4D97-AF65-F5344CB8AC3E}">
        <p14:creationId xmlns:p14="http://schemas.microsoft.com/office/powerpoint/2010/main" val="2615738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Hep</a:t>
            </a:r>
            <a:r>
              <a:rPr lang="en-US" dirty="0" smtClean="0"/>
              <a:t> C:  </a:t>
            </a:r>
            <a:r>
              <a:rPr lang="en-US" sz="1200" dirty="0" smtClean="0"/>
              <a:t>Either don’t continue with it, or go ahead and go to infectious to take needed </a:t>
            </a:r>
            <a:r>
              <a:rPr lang="en-US" sz="1200" dirty="0" smtClean="0"/>
              <a:t>precautions</a:t>
            </a:r>
            <a:r>
              <a:rPr lang="en-US" sz="1200" dirty="0" smtClean="0"/>
              <a:t>, and counseling on preventive measures. Need to sign that they</a:t>
            </a:r>
            <a:r>
              <a:rPr lang="en-US" sz="1200" baseline="0" dirty="0" smtClean="0"/>
              <a:t> received counseling and are proceeding despite knowing the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Dr. </a:t>
            </a:r>
            <a:r>
              <a:rPr lang="en-US" sz="1200" baseline="0" dirty="0" err="1" smtClean="0"/>
              <a:t>AbdulKareem</a:t>
            </a:r>
            <a:r>
              <a:rPr lang="en-US" sz="1200" baseline="0" dirty="0" smtClean="0"/>
              <a:t> Al </a:t>
            </a:r>
            <a:r>
              <a:rPr lang="en-US" sz="1200" baseline="0" dirty="0" err="1" smtClean="0"/>
              <a:t>Qowaidi</a:t>
            </a: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ar-SA" sz="1200" baseline="0" dirty="0" smtClean="0"/>
              <a:t>مدير إدارة مكافحة الأمراض الوراثية و المزمنة</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Personal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April 3</a:t>
            </a:r>
            <a:r>
              <a:rPr lang="en-US" sz="1200" baseline="30000" dirty="0" smtClean="0"/>
              <a:t>rd</a:t>
            </a:r>
            <a:r>
              <a:rPr lang="en-US" sz="1200" baseline="0" dirty="0" smtClean="0"/>
              <a:t>,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Via </a:t>
            </a:r>
            <a:r>
              <a:rPr lang="en-US" sz="1200" baseline="0" dirty="0" err="1" smtClean="0"/>
              <a:t>whats</a:t>
            </a:r>
            <a:r>
              <a:rPr lang="en-US" sz="1200" baseline="0" dirty="0" smtClean="0"/>
              <a:t> app mobile no.########</a:t>
            </a:r>
            <a:endParaRPr lang="en-US" sz="1200" dirty="0" smtClean="0"/>
          </a:p>
          <a:p>
            <a:endParaRPr lang="ar-SA" dirty="0" smtClean="0"/>
          </a:p>
          <a:p>
            <a:endParaRPr lang="ar-SA" dirty="0" smtClean="0"/>
          </a:p>
          <a:p>
            <a:r>
              <a:rPr lang="en-US" dirty="0" smtClean="0"/>
              <a:t>HIV positive can marry HIV negative. </a:t>
            </a:r>
          </a:p>
          <a:p>
            <a:r>
              <a:rPr lang="en-US" dirty="0" smtClean="0"/>
              <a:t>Organization publications.</a:t>
            </a:r>
            <a:r>
              <a:rPr lang="en-US" baseline="0" dirty="0" smtClean="0"/>
              <a:t> Marriage and reproduction pamphlets. </a:t>
            </a:r>
            <a:r>
              <a:rPr lang="en-US" baseline="0" dirty="0" err="1" smtClean="0"/>
              <a:t>Manaa</a:t>
            </a:r>
            <a:r>
              <a:rPr lang="en-US" baseline="0" dirty="0" smtClean="0"/>
              <a:t> Charity Organization caring for AIDS patients in Riyadh. </a:t>
            </a:r>
            <a:r>
              <a:rPr lang="en-US" baseline="0" dirty="0" err="1" smtClean="0"/>
              <a:t>n.d.</a:t>
            </a:r>
            <a:r>
              <a:rPr lang="en-US" baseline="0" dirty="0" smtClean="0"/>
              <a:t> URL: http://www.manaa.org.sa/versions.asp [accessed April 3 2019]</a:t>
            </a:r>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21</a:t>
            </a:fld>
            <a:endParaRPr lang="en-US"/>
          </a:p>
        </p:txBody>
      </p:sp>
    </p:spTree>
    <p:extLst>
      <p:ext uri="{BB962C8B-B14F-4D97-AF65-F5344CB8AC3E}">
        <p14:creationId xmlns:p14="http://schemas.microsoft.com/office/powerpoint/2010/main" val="285762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smtClean="0"/>
          </a:p>
          <a:p>
            <a:pPr marL="228600" indent="-228600">
              <a:buFont typeface="+mj-lt"/>
              <a:buAutoNum type="arabicPeriod"/>
            </a:pPr>
            <a:r>
              <a:rPr lang="en-US" dirty="0" smtClean="0"/>
              <a:t>yes</a:t>
            </a:r>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23</a:t>
            </a:fld>
            <a:endParaRPr lang="en-US"/>
          </a:p>
        </p:txBody>
      </p:sp>
    </p:spTree>
    <p:extLst>
      <p:ext uri="{BB962C8B-B14F-4D97-AF65-F5344CB8AC3E}">
        <p14:creationId xmlns:p14="http://schemas.microsoft.com/office/powerpoint/2010/main" val="155498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b="1" dirty="0" smtClean="0"/>
              <a:t>The odds of transmission to partner? </a:t>
            </a:r>
            <a:r>
              <a:rPr lang="en-US" sz="1200" b="0" dirty="0" smtClean="0"/>
              <a:t>N/A</a:t>
            </a:r>
          </a:p>
          <a:p>
            <a:pPr marL="457200" indent="-457200">
              <a:buFont typeface="+mj-lt"/>
              <a:buAutoNum type="arabicPeriod"/>
            </a:pPr>
            <a:r>
              <a:rPr lang="en-US" sz="1200" b="1" dirty="0" smtClean="0"/>
              <a:t>The odds of transmission to future children? </a:t>
            </a:r>
            <a:r>
              <a:rPr lang="en-US" sz="1200" b="0" dirty="0" smtClean="0"/>
              <a:t>Algorithm </a:t>
            </a:r>
          </a:p>
          <a:p>
            <a:pPr marL="0" indent="0">
              <a:buFont typeface="+mj-lt"/>
              <a:buNone/>
            </a:pPr>
            <a:r>
              <a:rPr lang="en-US" sz="1200" b="0" dirty="0" smtClean="0"/>
              <a:t>(“</a:t>
            </a:r>
            <a:r>
              <a:rPr lang="en-US" sz="1200" b="0" i="1" dirty="0" smtClean="0"/>
              <a:t>That any given child”</a:t>
            </a:r>
            <a:r>
              <a:rPr lang="en-US" sz="1200" b="0" baseline="0" dirty="0" smtClean="0"/>
              <a:t> means:</a:t>
            </a:r>
            <a:r>
              <a:rPr lang="en-US" sz="1200" b="0" dirty="0" smtClean="0"/>
              <a:t> </a:t>
            </a:r>
            <a:r>
              <a:rPr lang="en-US" sz="1200" b="1" u="sng" dirty="0" smtClean="0"/>
              <a:t>each one child </a:t>
            </a:r>
            <a:r>
              <a:rPr lang="en-US" sz="1200" b="0" dirty="0" smtClean="0"/>
              <a:t>when</a:t>
            </a:r>
            <a:r>
              <a:rPr lang="en-US" sz="1200" b="0" baseline="0" dirty="0" smtClean="0"/>
              <a:t> born has 50% chance to have the trait and 50% chance to be normal)</a:t>
            </a:r>
            <a:endParaRPr lang="en-US" sz="1200" b="0" dirty="0" smtClean="0"/>
          </a:p>
          <a:p>
            <a:pPr marL="0" indent="0">
              <a:buFont typeface="+mj-lt"/>
              <a:buNone/>
            </a:pPr>
            <a:endParaRPr lang="en-US" sz="1200" b="1"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t>“If one parent has sickle cell trait (</a:t>
            </a:r>
            <a:r>
              <a:rPr lang="en-US" sz="1200" dirty="0" err="1" smtClean="0"/>
              <a:t>HbAS</a:t>
            </a:r>
            <a:r>
              <a:rPr lang="en-US" sz="1200" dirty="0" smtClean="0"/>
              <a:t>) and the other does not carry the sickle </a:t>
            </a:r>
            <a:r>
              <a:rPr lang="en-US" sz="1200" dirty="0" err="1" smtClean="0"/>
              <a:t>haemoglobin</a:t>
            </a:r>
            <a:r>
              <a:rPr lang="en-US" sz="1200" dirty="0" smtClean="0"/>
              <a:t> at all (</a:t>
            </a:r>
            <a:r>
              <a:rPr lang="en-US" sz="1200" dirty="0" err="1" smtClean="0"/>
              <a:t>HbAA</a:t>
            </a:r>
            <a:r>
              <a:rPr lang="en-US" sz="1200" dirty="0" smtClean="0"/>
              <a:t>) then none of the children will have sickle cell </a:t>
            </a:r>
            <a:r>
              <a:rPr lang="en-US" sz="1200" dirty="0" err="1" smtClean="0"/>
              <a:t>anaemia</a:t>
            </a:r>
            <a:r>
              <a:rPr lang="en-US" sz="1200" dirty="0" smtClean="0"/>
              <a:t>. There is a one in two (50%) chance </a:t>
            </a:r>
            <a:r>
              <a:rPr lang="en-US" sz="1200" b="1" dirty="0" smtClean="0"/>
              <a:t>that any given child </a:t>
            </a:r>
            <a:r>
              <a:rPr lang="en-US" sz="1200" dirty="0" smtClean="0"/>
              <a:t>will get one copy of the </a:t>
            </a:r>
            <a:r>
              <a:rPr lang="en-US" sz="1200" dirty="0" err="1" smtClean="0"/>
              <a:t>HbS</a:t>
            </a:r>
            <a:r>
              <a:rPr lang="en-US" sz="1200" dirty="0" smtClean="0"/>
              <a:t> gene and therefore have the sickle cell trait. It is equally likely that any given child will get two </a:t>
            </a:r>
            <a:r>
              <a:rPr lang="en-US" sz="1200" dirty="0" err="1" smtClean="0"/>
              <a:t>HbA</a:t>
            </a:r>
            <a:r>
              <a:rPr lang="en-US" sz="1200" dirty="0" smtClean="0"/>
              <a:t> genes and be completely unaffected.”</a:t>
            </a:r>
            <a:endParaRPr lang="en-US" sz="1200" b="1" dirty="0" smtClean="0"/>
          </a:p>
          <a:p>
            <a:pPr marL="0" indent="0">
              <a:buFont typeface="+mj-lt"/>
              <a:buNone/>
            </a:pPr>
            <a:endParaRPr lang="en-US" sz="1200" b="1" dirty="0" smtClean="0"/>
          </a:p>
        </p:txBody>
      </p:sp>
      <p:sp>
        <p:nvSpPr>
          <p:cNvPr id="4" name="Slide Number Placeholder 3"/>
          <p:cNvSpPr>
            <a:spLocks noGrp="1"/>
          </p:cNvSpPr>
          <p:nvPr>
            <p:ph type="sldNum" sz="quarter" idx="10"/>
          </p:nvPr>
        </p:nvSpPr>
        <p:spPr/>
        <p:txBody>
          <a:bodyPr/>
          <a:lstStyle/>
          <a:p>
            <a:fld id="{7DA27385-6DEB-4D6E-83B2-DEF378284835}" type="slidenum">
              <a:rPr lang="en-US" smtClean="0"/>
              <a:t>24</a:t>
            </a:fld>
            <a:endParaRPr lang="en-US"/>
          </a:p>
        </p:txBody>
      </p:sp>
    </p:spTree>
    <p:extLst>
      <p:ext uri="{BB962C8B-B14F-4D97-AF65-F5344CB8AC3E}">
        <p14:creationId xmlns:p14="http://schemas.microsoft.com/office/powerpoint/2010/main" val="24748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form</a:t>
            </a:r>
            <a:r>
              <a:rPr lang="en-US" baseline="0" dirty="0" smtClean="0"/>
              <a:t> </a:t>
            </a:r>
            <a:r>
              <a:rPr lang="en-US" baseline="0" smtClean="0"/>
              <a:t>pre- program </a:t>
            </a:r>
            <a:endParaRPr lang="en-US"/>
          </a:p>
        </p:txBody>
      </p:sp>
      <p:sp>
        <p:nvSpPr>
          <p:cNvPr id="4" name="Slide Number Placeholder 3"/>
          <p:cNvSpPr>
            <a:spLocks noGrp="1"/>
          </p:cNvSpPr>
          <p:nvPr>
            <p:ph type="sldNum" sz="quarter" idx="10"/>
          </p:nvPr>
        </p:nvSpPr>
        <p:spPr/>
        <p:txBody>
          <a:bodyPr/>
          <a:lstStyle/>
          <a:p>
            <a:fld id="{7DA27385-6DEB-4D6E-83B2-DEF378284835}" type="slidenum">
              <a:rPr lang="en-US" smtClean="0"/>
              <a:t>3</a:t>
            </a:fld>
            <a:endParaRPr lang="en-US"/>
          </a:p>
        </p:txBody>
      </p:sp>
    </p:spTree>
    <p:extLst>
      <p:ext uri="{BB962C8B-B14F-4D97-AF65-F5344CB8AC3E}">
        <p14:creationId xmlns:p14="http://schemas.microsoft.com/office/powerpoint/2010/main" val="334413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b="1" dirty="0" smtClean="0"/>
              <a:t>The odds of transmission to partner? </a:t>
            </a:r>
            <a:r>
              <a:rPr lang="en-US" sz="1200" b="0" dirty="0" smtClean="0"/>
              <a:t>N/A</a:t>
            </a:r>
          </a:p>
          <a:p>
            <a:pPr marL="457200" indent="-457200">
              <a:buFont typeface="+mj-lt"/>
              <a:buAutoNum type="arabicPeriod"/>
            </a:pPr>
            <a:r>
              <a:rPr lang="en-US" sz="1200" b="1" dirty="0" smtClean="0"/>
              <a:t>The odds of transmission to future children? </a:t>
            </a:r>
            <a:r>
              <a:rPr lang="en-US" sz="1200" b="0" dirty="0" smtClean="0"/>
              <a:t>Algorithm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t>“If both parents have sickle cell trait (</a:t>
            </a:r>
            <a:r>
              <a:rPr lang="en-US" sz="1200" dirty="0" err="1" smtClean="0"/>
              <a:t>HbAS</a:t>
            </a:r>
            <a:r>
              <a:rPr lang="en-US" sz="1200" dirty="0" smtClean="0"/>
              <a:t>) there is a one in four (25%) chance that any given child could be born with sickle cell </a:t>
            </a:r>
            <a:r>
              <a:rPr lang="en-US" sz="1200" dirty="0" err="1" smtClean="0"/>
              <a:t>anaemia</a:t>
            </a:r>
            <a:r>
              <a:rPr lang="en-US" sz="1200" dirty="0" smtClean="0"/>
              <a:t>. There is also a one in four chance that any given child could be completely unaffected. There is a one in two (50%) chance that any given child will get the sickle cell trait.”</a:t>
            </a:r>
            <a:endParaRPr lang="en-US" sz="1200" b="1" dirty="0" smtClean="0"/>
          </a:p>
          <a:p>
            <a:pPr marL="0" indent="0">
              <a:buFont typeface="+mj-lt"/>
              <a:buNone/>
            </a:pPr>
            <a:endParaRPr lang="en-US" sz="1200" b="0" dirty="0" smtClean="0"/>
          </a:p>
          <a:p>
            <a:pPr marL="457200" indent="-457200">
              <a:buFont typeface="+mj-lt"/>
              <a:buAutoNum type="arabicPeriod"/>
            </a:pPr>
            <a:r>
              <a:rPr lang="en-US" sz="1200" b="1" dirty="0" smtClean="0"/>
              <a:t>Alternatives- </a:t>
            </a:r>
            <a:r>
              <a:rPr lang="en-US" sz="1200" b="0" dirty="0" smtClean="0"/>
              <a:t>consider</a:t>
            </a:r>
            <a:r>
              <a:rPr lang="en-US" sz="1200" b="0" baseline="0" dirty="0" smtClean="0"/>
              <a:t> marrying someone else</a:t>
            </a:r>
          </a:p>
          <a:p>
            <a:pPr marL="457200" indent="-457200">
              <a:buFont typeface="+mj-lt"/>
              <a:buAutoNum type="arabicPeriod"/>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t>If despite that, they still insist to marry, they have to sign that they are takin </a:t>
            </a:r>
            <a:r>
              <a:rPr lang="en-US" sz="1200" dirty="0" err="1" smtClean="0"/>
              <a:t>gthis</a:t>
            </a:r>
            <a:r>
              <a:rPr lang="en-US" sz="1200" dirty="0" smtClean="0"/>
              <a:t> decision despite being </a:t>
            </a:r>
            <a:r>
              <a:rPr lang="en-US" sz="1200" dirty="0" err="1" smtClean="0"/>
              <a:t>counsilled</a:t>
            </a:r>
            <a:r>
              <a:rPr lang="en-US" sz="1200" dirty="0" smtClean="0"/>
              <a:t>.</a:t>
            </a:r>
          </a:p>
          <a:p>
            <a:pPr marL="0" indent="0">
              <a:buFont typeface="+mj-lt"/>
              <a:buNone/>
            </a:pPr>
            <a:endParaRPr lang="en-US" sz="1200" b="0" baseline="0" dirty="0" smtClean="0"/>
          </a:p>
        </p:txBody>
      </p:sp>
      <p:sp>
        <p:nvSpPr>
          <p:cNvPr id="4" name="Slide Number Placeholder 3"/>
          <p:cNvSpPr>
            <a:spLocks noGrp="1"/>
          </p:cNvSpPr>
          <p:nvPr>
            <p:ph type="sldNum" sz="quarter" idx="10"/>
          </p:nvPr>
        </p:nvSpPr>
        <p:spPr/>
        <p:txBody>
          <a:bodyPr/>
          <a:lstStyle/>
          <a:p>
            <a:fld id="{7DA27385-6DEB-4D6E-83B2-DEF378284835}" type="slidenum">
              <a:rPr lang="en-US" smtClean="0"/>
              <a:t>25</a:t>
            </a:fld>
            <a:endParaRPr lang="en-US"/>
          </a:p>
        </p:txBody>
      </p:sp>
    </p:spTree>
    <p:extLst>
      <p:ext uri="{BB962C8B-B14F-4D97-AF65-F5344CB8AC3E}">
        <p14:creationId xmlns:p14="http://schemas.microsoft.com/office/powerpoint/2010/main" val="553974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b="1" dirty="0" smtClean="0"/>
              <a:t>The odds of transmission to partner? </a:t>
            </a:r>
            <a:r>
              <a:rPr lang="en-US" sz="1200" b="0" dirty="0" smtClean="0"/>
              <a:t>N/A</a:t>
            </a:r>
          </a:p>
          <a:p>
            <a:pPr marL="457200" indent="-457200">
              <a:buFont typeface="+mj-lt"/>
              <a:buAutoNum type="arabicPeriod"/>
            </a:pPr>
            <a:r>
              <a:rPr lang="en-US" sz="1200" b="1" dirty="0" smtClean="0"/>
              <a:t>The odds of transmission to future children? </a:t>
            </a:r>
            <a:r>
              <a:rPr lang="en-US" sz="1200" b="0" dirty="0" smtClean="0"/>
              <a:t>Algorithm</a:t>
            </a:r>
          </a:p>
          <a:p>
            <a:pPr marL="0" indent="0">
              <a:buFont typeface="+mj-lt"/>
              <a:buNone/>
            </a:pPr>
            <a:r>
              <a:rPr lang="en-US" sz="1200" b="0" i="0" kern="1200" dirty="0" smtClean="0">
                <a:solidFill>
                  <a:schemeClr val="tx1"/>
                </a:solidFill>
                <a:effectLst/>
                <a:latin typeface="+mn-lt"/>
                <a:ea typeface="+mn-ea"/>
                <a:cs typeface="+mn-cs"/>
              </a:rPr>
              <a:t>If one parent has sickle cell </a:t>
            </a:r>
            <a:r>
              <a:rPr lang="en-US" sz="1200" b="0" i="0" kern="1200" dirty="0" err="1" smtClean="0">
                <a:solidFill>
                  <a:schemeClr val="tx1"/>
                </a:solidFill>
                <a:effectLst/>
                <a:latin typeface="+mn-lt"/>
                <a:ea typeface="+mn-ea"/>
                <a:cs typeface="+mn-cs"/>
              </a:rPr>
              <a:t>anaemia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HbSS</a:t>
            </a:r>
            <a:r>
              <a:rPr lang="en-US" sz="1200" b="0" i="0" kern="1200" dirty="0" smtClean="0">
                <a:solidFill>
                  <a:schemeClr val="tx1"/>
                </a:solidFill>
                <a:effectLst/>
                <a:latin typeface="+mn-lt"/>
                <a:ea typeface="+mn-ea"/>
                <a:cs typeface="+mn-cs"/>
              </a:rPr>
              <a:t>) and the other is completely unaffected (</a:t>
            </a:r>
            <a:r>
              <a:rPr lang="en-US" sz="1200" b="0" i="0" kern="1200" dirty="0" err="1" smtClean="0">
                <a:solidFill>
                  <a:schemeClr val="tx1"/>
                </a:solidFill>
                <a:effectLst/>
                <a:latin typeface="+mn-lt"/>
                <a:ea typeface="+mn-ea"/>
                <a:cs typeface="+mn-cs"/>
              </a:rPr>
              <a:t>HbAA</a:t>
            </a:r>
            <a:r>
              <a:rPr lang="en-US" sz="1200" b="0" i="0" kern="1200" dirty="0" smtClean="0">
                <a:solidFill>
                  <a:schemeClr val="tx1"/>
                </a:solidFill>
                <a:effectLst/>
                <a:latin typeface="+mn-lt"/>
                <a:ea typeface="+mn-ea"/>
                <a:cs typeface="+mn-cs"/>
              </a:rPr>
              <a:t>) then all the children will have sickle cell trait. None will have sickle cell </a:t>
            </a:r>
            <a:r>
              <a:rPr lang="en-US" sz="1200" b="0" i="0" kern="1200" dirty="0" err="1" smtClean="0">
                <a:solidFill>
                  <a:schemeClr val="tx1"/>
                </a:solidFill>
                <a:effectLst/>
                <a:latin typeface="+mn-lt"/>
                <a:ea typeface="+mn-ea"/>
                <a:cs typeface="+mn-cs"/>
              </a:rPr>
              <a:t>anaemia</a:t>
            </a:r>
            <a:r>
              <a:rPr lang="en-US" sz="1200" b="0" i="0" kern="1200" dirty="0" smtClean="0">
                <a:solidFill>
                  <a:schemeClr val="tx1"/>
                </a:solidFill>
                <a:effectLst/>
                <a:latin typeface="+mn-lt"/>
                <a:ea typeface="+mn-ea"/>
                <a:cs typeface="+mn-cs"/>
              </a:rPr>
              <a:t>. The parent who has sickle cell </a:t>
            </a:r>
            <a:r>
              <a:rPr lang="en-US" sz="1200" b="0" i="0" kern="1200" dirty="0" err="1" smtClean="0">
                <a:solidFill>
                  <a:schemeClr val="tx1"/>
                </a:solidFill>
                <a:effectLst/>
                <a:latin typeface="+mn-lt"/>
                <a:ea typeface="+mn-ea"/>
                <a:cs typeface="+mn-cs"/>
              </a:rPr>
              <a:t>anaemia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HbSS</a:t>
            </a:r>
            <a:r>
              <a:rPr lang="en-US" sz="1200" b="0" i="0" kern="1200" dirty="0" smtClean="0">
                <a:solidFill>
                  <a:schemeClr val="tx1"/>
                </a:solidFill>
                <a:effectLst/>
                <a:latin typeface="+mn-lt"/>
                <a:ea typeface="+mn-ea"/>
                <a:cs typeface="+mn-cs"/>
              </a:rPr>
              <a:t>) can only pass the sickle </a:t>
            </a:r>
            <a:r>
              <a:rPr lang="en-US" sz="1200" b="0" i="0" kern="1200" dirty="0" err="1" smtClean="0">
                <a:solidFill>
                  <a:schemeClr val="tx1"/>
                </a:solidFill>
                <a:effectLst/>
                <a:latin typeface="+mn-lt"/>
                <a:ea typeface="+mn-ea"/>
                <a:cs typeface="+mn-cs"/>
              </a:rPr>
              <a:t>haemoglobin</a:t>
            </a:r>
            <a:r>
              <a:rPr lang="en-US" sz="1200" b="0" i="0" kern="1200" dirty="0" smtClean="0">
                <a:solidFill>
                  <a:schemeClr val="tx1"/>
                </a:solidFill>
                <a:effectLst/>
                <a:latin typeface="+mn-lt"/>
                <a:ea typeface="+mn-ea"/>
                <a:cs typeface="+mn-cs"/>
              </a:rPr>
              <a:t> gene to each of their children.</a:t>
            </a:r>
          </a:p>
          <a:p>
            <a:pPr marL="0" indent="0">
              <a:buFont typeface="+mj-lt"/>
              <a:buNone/>
            </a:pPr>
            <a:r>
              <a:rPr lang="en-US" sz="1200" b="0" i="0" kern="1200" dirty="0" smtClean="0">
                <a:solidFill>
                  <a:schemeClr val="tx1"/>
                </a:solidFill>
                <a:effectLst/>
                <a:latin typeface="+mn-lt"/>
                <a:ea typeface="+mn-ea"/>
                <a:cs typeface="+mn-cs"/>
              </a:rPr>
              <a:t>3</a:t>
            </a:r>
            <a:r>
              <a:rPr lang="en-US" sz="1200" b="1" i="0" kern="1200" dirty="0" smtClean="0">
                <a:solidFill>
                  <a:schemeClr val="tx1"/>
                </a:solidFill>
                <a:effectLst/>
                <a:latin typeface="+mn-lt"/>
                <a:ea typeface="+mn-ea"/>
                <a:cs typeface="+mn-cs"/>
              </a:rPr>
              <a:t>. no</a:t>
            </a: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r>
              <a:rPr lang="en-US" sz="1200" b="0" i="0" kern="1200" dirty="0" smtClean="0">
                <a:solidFill>
                  <a:schemeClr val="tx1"/>
                </a:solidFill>
                <a:effectLst/>
                <a:latin typeface="+mn-lt"/>
                <a:ea typeface="+mn-ea"/>
                <a:cs typeface="+mn-cs"/>
              </a:rPr>
              <a:t>source</a:t>
            </a:r>
            <a:endParaRPr lang="en-US" sz="1200" b="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Inheritance of Sickle Cell Anemia [ online webpage]. Sickle Cell Society. URL: http://www.sicklecellsociety.org/resources/inheritance-of-sickle-cell-anaemia/. Published: July 13th, 2014. Accessed: April 3rd, 2018</a:t>
            </a:r>
          </a:p>
          <a:p>
            <a:pPr marL="0" indent="0">
              <a:buFont typeface="+mj-lt"/>
              <a:buNone/>
            </a:pPr>
            <a:endParaRPr lang="ar-SA" sz="1200" b="1" baseline="0" dirty="0" smtClean="0"/>
          </a:p>
        </p:txBody>
      </p:sp>
      <p:sp>
        <p:nvSpPr>
          <p:cNvPr id="4" name="Slide Number Placeholder 3"/>
          <p:cNvSpPr>
            <a:spLocks noGrp="1"/>
          </p:cNvSpPr>
          <p:nvPr>
            <p:ph type="sldNum" sz="quarter" idx="10"/>
          </p:nvPr>
        </p:nvSpPr>
        <p:spPr/>
        <p:txBody>
          <a:bodyPr/>
          <a:lstStyle/>
          <a:p>
            <a:fld id="{7DA27385-6DEB-4D6E-83B2-DEF378284835}" type="slidenum">
              <a:rPr lang="en-US" smtClean="0"/>
              <a:t>26</a:t>
            </a:fld>
            <a:endParaRPr lang="en-US"/>
          </a:p>
        </p:txBody>
      </p:sp>
    </p:spTree>
    <p:extLst>
      <p:ext uri="{BB962C8B-B14F-4D97-AF65-F5344CB8AC3E}">
        <p14:creationId xmlns:p14="http://schemas.microsoft.com/office/powerpoint/2010/main" val="50621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b="1" dirty="0" smtClean="0"/>
              <a:t>The odds of transmission to partner? </a:t>
            </a:r>
            <a:r>
              <a:rPr lang="en-US" sz="1200" b="0" dirty="0" smtClean="0"/>
              <a:t>N/A</a:t>
            </a:r>
          </a:p>
          <a:p>
            <a:pPr marL="457200" indent="-457200">
              <a:buFont typeface="+mj-lt"/>
              <a:buAutoNum type="arabicPeriod"/>
            </a:pPr>
            <a:r>
              <a:rPr lang="en-US" sz="1200" b="1" dirty="0" smtClean="0"/>
              <a:t>The odds of transmission to future children? </a:t>
            </a:r>
            <a:r>
              <a:rPr lang="en-US" sz="1200" b="0" dirty="0" smtClean="0"/>
              <a:t>Algorithm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t>“If one parent has sickle cell trait (</a:t>
            </a:r>
            <a:r>
              <a:rPr lang="en-US" sz="1200" dirty="0" err="1" smtClean="0"/>
              <a:t>HbAS</a:t>
            </a:r>
            <a:r>
              <a:rPr lang="en-US" sz="1200" dirty="0" smtClean="0"/>
              <a:t>) and the other has sickle cell </a:t>
            </a:r>
            <a:r>
              <a:rPr lang="en-US" sz="1200" dirty="0" err="1" smtClean="0"/>
              <a:t>anaemia</a:t>
            </a:r>
            <a:r>
              <a:rPr lang="en-US" sz="1200" dirty="0" smtClean="0"/>
              <a:t> (</a:t>
            </a:r>
            <a:r>
              <a:rPr lang="en-US" sz="1200" dirty="0" err="1" smtClean="0"/>
              <a:t>HbSS</a:t>
            </a:r>
            <a:r>
              <a:rPr lang="en-US" sz="1200" dirty="0" smtClean="0"/>
              <a:t>) there is a one in two(50%) chance that any given child will get sickle cell trait and a one in two chance that any given child will get sickle cell </a:t>
            </a:r>
            <a:r>
              <a:rPr lang="en-US" sz="1200" dirty="0" err="1" smtClean="0"/>
              <a:t>anaemia</a:t>
            </a:r>
            <a:r>
              <a:rPr lang="en-US" sz="1200" dirty="0" smtClean="0"/>
              <a:t>. No children will be completely unaffected.”</a:t>
            </a:r>
            <a:endParaRPr lang="en-US" sz="1200" b="1" dirty="0" smtClean="0"/>
          </a:p>
          <a:p>
            <a:pPr marL="0" indent="0">
              <a:buFont typeface="+mj-lt"/>
              <a:buNone/>
            </a:pPr>
            <a:endParaRPr lang="en-US" sz="1200" b="0" dirty="0" smtClean="0"/>
          </a:p>
          <a:p>
            <a:pPr marL="0" indent="0">
              <a:buFont typeface="+mj-lt"/>
              <a:buNone/>
            </a:pPr>
            <a:r>
              <a:rPr lang="en-US" sz="1200" b="0" dirty="0" smtClean="0"/>
              <a:t>Source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t>Inheritance of Sickle Cell Anemia [ online webpage]. Sickle Cell Society. URL: http://www.sicklecellsociety.org/resources/inheritance-of-sickle-cell-anaemia/. Published: July 13th, 2014. Accessed: April 3rd, 2018</a:t>
            </a:r>
          </a:p>
          <a:p>
            <a:pPr marL="0" indent="0">
              <a:buFont typeface="+mj-lt"/>
              <a:buNone/>
            </a:pPr>
            <a:endParaRPr lang="en-US" sz="1200" b="0" dirty="0" smtClean="0"/>
          </a:p>
          <a:p>
            <a:pPr marL="457200" indent="-457200">
              <a:buFont typeface="+mj-lt"/>
              <a:buAutoNum type="arabicPeriod"/>
            </a:pPr>
            <a:r>
              <a:rPr lang="en-US" sz="1200" b="1" dirty="0" smtClean="0"/>
              <a:t>Alternatives- </a:t>
            </a:r>
            <a:r>
              <a:rPr lang="en-US" sz="1200" b="0" dirty="0" smtClean="0"/>
              <a:t>consider</a:t>
            </a:r>
            <a:r>
              <a:rPr lang="en-US" sz="1200" b="0" baseline="0" dirty="0" smtClean="0"/>
              <a:t> marrying someone else</a:t>
            </a:r>
          </a:p>
          <a:p>
            <a:pPr marL="457200" indent="-457200">
              <a:buFont typeface="+mj-lt"/>
              <a:buAutoNum type="arabicPeriod"/>
            </a:pPr>
            <a:endParaRPr lang="en-US" sz="1200" b="0" baseline="0" dirty="0" smtClean="0"/>
          </a:p>
          <a:p>
            <a:pPr marL="0" indent="0">
              <a:buFont typeface="+mj-lt"/>
              <a:buNone/>
            </a:pPr>
            <a:r>
              <a:rPr lang="en-US" sz="1200" b="0" baseline="0" dirty="0" smtClean="0"/>
              <a:t>SAME THING APPLIES TO THALASEMIA</a:t>
            </a:r>
            <a:endParaRPr lang="en-US" sz="1200" b="0" dirty="0" smtClean="0"/>
          </a:p>
        </p:txBody>
      </p:sp>
      <p:sp>
        <p:nvSpPr>
          <p:cNvPr id="4" name="Slide Number Placeholder 3"/>
          <p:cNvSpPr>
            <a:spLocks noGrp="1"/>
          </p:cNvSpPr>
          <p:nvPr>
            <p:ph type="sldNum" sz="quarter" idx="10"/>
          </p:nvPr>
        </p:nvSpPr>
        <p:spPr/>
        <p:txBody>
          <a:bodyPr/>
          <a:lstStyle/>
          <a:p>
            <a:fld id="{7DA27385-6DEB-4D6E-83B2-DEF378284835}" type="slidenum">
              <a:rPr lang="en-US" smtClean="0"/>
              <a:t>27</a:t>
            </a:fld>
            <a:endParaRPr lang="en-US"/>
          </a:p>
        </p:txBody>
      </p:sp>
    </p:spTree>
    <p:extLst>
      <p:ext uri="{BB962C8B-B14F-4D97-AF65-F5344CB8AC3E}">
        <p14:creationId xmlns:p14="http://schemas.microsoft.com/office/powerpoint/2010/main" val="2501136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27385-6DEB-4D6E-83B2-DEF378284835}" type="slidenum">
              <a:rPr lang="en-US" smtClean="0"/>
              <a:t>28</a:t>
            </a:fld>
            <a:endParaRPr lang="en-US"/>
          </a:p>
        </p:txBody>
      </p:sp>
    </p:spTree>
    <p:extLst>
      <p:ext uri="{BB962C8B-B14F-4D97-AF65-F5344CB8AC3E}">
        <p14:creationId xmlns:p14="http://schemas.microsoft.com/office/powerpoint/2010/main" val="720895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27385-6DEB-4D6E-83B2-DEF378284835}" type="slidenum">
              <a:rPr lang="en-US" smtClean="0"/>
              <a:t>29</a:t>
            </a:fld>
            <a:endParaRPr lang="en-US"/>
          </a:p>
        </p:txBody>
      </p:sp>
    </p:spTree>
    <p:extLst>
      <p:ext uri="{BB962C8B-B14F-4D97-AF65-F5344CB8AC3E}">
        <p14:creationId xmlns:p14="http://schemas.microsoft.com/office/powerpoint/2010/main" val="846716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30</a:t>
            </a:fld>
            <a:endParaRPr lang="en-US"/>
          </a:p>
        </p:txBody>
      </p:sp>
    </p:spTree>
    <p:extLst>
      <p:ext uri="{BB962C8B-B14F-4D97-AF65-F5344CB8AC3E}">
        <p14:creationId xmlns:p14="http://schemas.microsoft.com/office/powerpoint/2010/main" val="2383745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each objective to sum up what we talked about for it.</a:t>
            </a:r>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31</a:t>
            </a:fld>
            <a:endParaRPr lang="en-US"/>
          </a:p>
        </p:txBody>
      </p:sp>
    </p:spTree>
    <p:extLst>
      <p:ext uri="{BB962C8B-B14F-4D97-AF65-F5344CB8AC3E}">
        <p14:creationId xmlns:p14="http://schemas.microsoft.com/office/powerpoint/2010/main" val="383240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Kkuh</a:t>
            </a:r>
            <a:r>
              <a:rPr lang="en-US" dirty="0" smtClean="0"/>
              <a:t>= king</a:t>
            </a:r>
            <a:r>
              <a:rPr lang="en-US" baseline="0" dirty="0" smtClean="0"/>
              <a:t> Khaled university hospital</a:t>
            </a:r>
            <a:endParaRPr lang="en-US" dirty="0" smtClean="0"/>
          </a:p>
          <a:p>
            <a:endParaRPr lang="en-US" dirty="0" smtClean="0"/>
          </a:p>
          <a:p>
            <a:r>
              <a:rPr lang="en-US" dirty="0" smtClean="0"/>
              <a:t>These genetic </a:t>
            </a:r>
            <a:r>
              <a:rPr lang="en-US" dirty="0" err="1" smtClean="0"/>
              <a:t>hemoglobinopathies</a:t>
            </a:r>
            <a:r>
              <a:rPr lang="en-US" dirty="0" smtClean="0"/>
              <a:t> have no cure</a:t>
            </a:r>
            <a:r>
              <a:rPr lang="en-US" baseline="0" dirty="0" smtClean="0"/>
              <a:t> in most cases, and its complications are very costly and burdensome. Same goes for viral disease, you can take med to keep them under control, but on the long term (years) they are there are pose potential risk fatal complications.</a:t>
            </a:r>
          </a:p>
          <a:p>
            <a:endParaRPr lang="en-US" baseline="0" dirty="0" smtClean="0"/>
          </a:p>
          <a:p>
            <a:r>
              <a:rPr lang="en-US" baseline="0" dirty="0" smtClean="0"/>
              <a:t>Hence it makes sense to have a simple blood test done for you for free to tell you about the possibility of this happening to you or your future children\.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4</a:t>
            </a:fld>
            <a:endParaRPr lang="en-US"/>
          </a:p>
        </p:txBody>
      </p:sp>
    </p:spTree>
    <p:extLst>
      <p:ext uri="{BB962C8B-B14F-4D97-AF65-F5344CB8AC3E}">
        <p14:creationId xmlns:p14="http://schemas.microsoft.com/office/powerpoint/2010/main" val="305283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5</a:t>
            </a:fld>
            <a:endParaRPr lang="en-US"/>
          </a:p>
        </p:txBody>
      </p:sp>
    </p:spTree>
    <p:extLst>
      <p:ext uri="{BB962C8B-B14F-4D97-AF65-F5344CB8AC3E}">
        <p14:creationId xmlns:p14="http://schemas.microsoft.com/office/powerpoint/2010/main" val="33156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2001-2004- </a:t>
            </a:r>
            <a:r>
              <a:rPr lang="en-US" baseline="0" dirty="0" smtClean="0"/>
              <a:t>getting buy in form </a:t>
            </a:r>
            <a:r>
              <a:rPr lang="en-US" baseline="0" dirty="0" err="1" smtClean="0"/>
              <a:t>islmaic</a:t>
            </a:r>
            <a:r>
              <a:rPr lang="en-US" baseline="0" dirty="0" smtClean="0"/>
              <a:t> affairs, high policy decision, mandatory for Saudis, but results are not mandatory. </a:t>
            </a:r>
          </a:p>
          <a:p>
            <a:r>
              <a:rPr lang="en-US" dirty="0" smtClean="0"/>
              <a:t>Islamic teachings promote</a:t>
            </a:r>
          </a:p>
          <a:p>
            <a:r>
              <a:rPr lang="en-US" dirty="0" smtClean="0"/>
              <a:t>The</a:t>
            </a:r>
            <a:r>
              <a:rPr lang="en-US" baseline="0" dirty="0" smtClean="0"/>
              <a:t> general populations different opinion sand acceptance: http://www.alyaum.com/article/1047303</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6</a:t>
            </a:fld>
            <a:endParaRPr lang="en-US"/>
          </a:p>
        </p:txBody>
      </p:sp>
    </p:spTree>
    <p:extLst>
      <p:ext uri="{BB962C8B-B14F-4D97-AF65-F5344CB8AC3E}">
        <p14:creationId xmlns:p14="http://schemas.microsoft.com/office/powerpoint/2010/main" val="118315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7</a:t>
            </a:fld>
            <a:endParaRPr lang="en-US"/>
          </a:p>
        </p:txBody>
      </p:sp>
    </p:spTree>
    <p:extLst>
      <p:ext uri="{BB962C8B-B14F-4D97-AF65-F5344CB8AC3E}">
        <p14:creationId xmlns:p14="http://schemas.microsoft.com/office/powerpoint/2010/main" val="49432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pre-mar. counseling? </a:t>
            </a:r>
          </a:p>
          <a:p>
            <a:r>
              <a:rPr lang="en-US" dirty="0" smtClean="0"/>
              <a:t>Let’s start</a:t>
            </a:r>
            <a:r>
              <a:rPr lang="en-US" baseline="0" dirty="0" smtClean="0"/>
              <a:t> by defining the term. </a:t>
            </a:r>
          </a:p>
          <a:p>
            <a:endParaRPr lang="en-US" baseline="0" dirty="0" smtClean="0"/>
          </a:p>
          <a:p>
            <a:r>
              <a:rPr lang="en-US" baseline="0" dirty="0" smtClean="0"/>
              <a:t>Pre-marital is</a:t>
            </a:r>
          </a:p>
          <a:p>
            <a:r>
              <a:rPr lang="en-US" baseline="0" dirty="0" smtClean="0"/>
              <a:t>Counseling is:</a:t>
            </a:r>
          </a:p>
          <a:p>
            <a:endParaRPr lang="en-US" baseline="0" dirty="0" smtClean="0"/>
          </a:p>
        </p:txBody>
      </p:sp>
      <p:sp>
        <p:nvSpPr>
          <p:cNvPr id="4" name="Slide Number Placeholder 3"/>
          <p:cNvSpPr>
            <a:spLocks noGrp="1"/>
          </p:cNvSpPr>
          <p:nvPr>
            <p:ph type="sldNum" sz="quarter" idx="10"/>
          </p:nvPr>
        </p:nvSpPr>
        <p:spPr/>
        <p:txBody>
          <a:bodyPr/>
          <a:lstStyle/>
          <a:p>
            <a:fld id="{7DA27385-6DEB-4D6E-83B2-DEF378284835}" type="slidenum">
              <a:rPr lang="en-US" smtClean="0"/>
              <a:t>9</a:t>
            </a:fld>
            <a:endParaRPr lang="en-US"/>
          </a:p>
        </p:txBody>
      </p:sp>
    </p:spTree>
    <p:extLst>
      <p:ext uri="{BB962C8B-B14F-4D97-AF65-F5344CB8AC3E}">
        <p14:creationId xmlns:p14="http://schemas.microsoft.com/office/powerpoint/2010/main" val="284690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local context</a:t>
            </a:r>
            <a:r>
              <a:rPr lang="ar-SA" baseline="0" dirty="0" smtClean="0"/>
              <a:t>  </a:t>
            </a:r>
            <a:r>
              <a:rPr lang="en-US" baseline="0" dirty="0" smtClean="0"/>
              <a:t>premarital counseling mainly happens as part of the national pre-marital screening program. </a:t>
            </a:r>
            <a:r>
              <a:rPr lang="ar-SA" baseline="0" dirty="0" smtClean="0"/>
              <a:t>برنامج فحص ما قبل الزواج</a:t>
            </a:r>
            <a:endParaRPr lang="en-US" dirty="0" smtClean="0"/>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10</a:t>
            </a:fld>
            <a:endParaRPr lang="en-US"/>
          </a:p>
        </p:txBody>
      </p:sp>
    </p:spTree>
    <p:extLst>
      <p:ext uri="{BB962C8B-B14F-4D97-AF65-F5344CB8AC3E}">
        <p14:creationId xmlns:p14="http://schemas.microsoft.com/office/powerpoint/2010/main" val="70552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decrease rates of</a:t>
            </a:r>
            <a:r>
              <a:rPr lang="en-US" baseline="0" dirty="0" smtClean="0"/>
              <a:t> the genetic blood disorders and infectious diseases tested like HIV and SC Anemia.</a:t>
            </a:r>
            <a:endParaRPr lang="en-US" dirty="0" smtClean="0"/>
          </a:p>
          <a:p>
            <a:r>
              <a:rPr lang="en-US" dirty="0" smtClean="0"/>
              <a:t>2-decrease the financial burden of treating people affected with these diseases,</a:t>
            </a:r>
            <a:r>
              <a:rPr lang="en-US" baseline="0" dirty="0" smtClean="0"/>
              <a:t> decrease burden on hospital and the health care system ER</a:t>
            </a:r>
            <a:endParaRPr lang="en-US" dirty="0" smtClean="0"/>
          </a:p>
          <a:p>
            <a:r>
              <a:rPr lang="en-US" dirty="0" smtClean="0"/>
              <a:t>3-To avoid the psychological and social problems for these future families</a:t>
            </a:r>
          </a:p>
          <a:p>
            <a:endParaRPr lang="en-US" dirty="0" smtClean="0"/>
          </a:p>
          <a:p>
            <a:r>
              <a:rPr lang="en-US" dirty="0" smtClean="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Premarital Screening [online webpage]. Ministry of Health. URL: https://www.moh.gov.sa/en/HealthAwareness/Beforemarriage/Pages/default.aspx. Last Update: July 1st, 2017. Accessed: April 2nd, 2018.</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A27385-6DEB-4D6E-83B2-DEF378284835}" type="slidenum">
              <a:rPr lang="en-US" smtClean="0"/>
              <a:t>11</a:t>
            </a:fld>
            <a:endParaRPr lang="en-US"/>
          </a:p>
        </p:txBody>
      </p:sp>
    </p:spTree>
    <p:extLst>
      <p:ext uri="{BB962C8B-B14F-4D97-AF65-F5344CB8AC3E}">
        <p14:creationId xmlns:p14="http://schemas.microsoft.com/office/powerpoint/2010/main" val="254021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FF271190-7A37-4703-9E2A-6D16C81DDCC6}" type="datetime1">
              <a:rPr lang="en-US" smtClean="0"/>
              <a:t>4/3/2019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2BDA7FD-C7BC-43FF-9973-CC5D4338DE2E}" type="slidenum">
              <a:rPr lang="en-US" smtClean="0"/>
              <a:t>‹#›</a:t>
            </a:fld>
            <a:endParaRPr lang="en-US"/>
          </a:p>
        </p:txBody>
      </p:sp>
    </p:spTree>
    <p:extLst>
      <p:ext uri="{BB962C8B-B14F-4D97-AF65-F5344CB8AC3E}">
        <p14:creationId xmlns:p14="http://schemas.microsoft.com/office/powerpoint/2010/main" val="35736532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96EC5C-03C9-4267-BFD9-A1D2BB6A6630}"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30059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58983-9F98-45BC-B87F-B5C22542D221}"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96971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40C500-C2E3-44F2-A3C8-444A800F0049}" type="datetime1">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315412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ABC7454-B699-4DB4-B34E-19AD19D668E5}" type="datetime1">
              <a:rPr lang="en-US" smtClean="0"/>
              <a:t>4/3/2019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37640800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8371E-78B7-428B-88DE-31E3D87BA6D5}"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254224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FDF5A6-FC16-479B-B21E-C3155E311E32}" type="datetime1">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153116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0A838E-10DA-4D8E-B0F7-A9C496810277}" type="datetime1">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271781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52867-7C9E-4D2A-90E9-F3B3869EA317}" type="datetime1">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DA7FD-C7BC-43FF-9973-CC5D4338DE2E}" type="slidenum">
              <a:rPr lang="en-US" smtClean="0"/>
              <a:t>‹#›</a:t>
            </a:fld>
            <a:endParaRPr lang="en-US"/>
          </a:p>
        </p:txBody>
      </p:sp>
    </p:spTree>
    <p:extLst>
      <p:ext uri="{BB962C8B-B14F-4D97-AF65-F5344CB8AC3E}">
        <p14:creationId xmlns:p14="http://schemas.microsoft.com/office/powerpoint/2010/main" val="10386859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4E3006-4DC1-4A11-A916-11D596226B73}" type="datetime1">
              <a:rPr lang="en-US" smtClean="0"/>
              <a:t>4/3/2019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2BDA7FD-C7BC-43FF-9973-CC5D4338DE2E}"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548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DEA8FAB-C053-4353-AE55-D762FE87A252}" type="datetime1">
              <a:rPr lang="en-US" smtClean="0"/>
              <a:t>4/3/2019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2BDA7FD-C7BC-43FF-9973-CC5D4338DE2E}"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952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C887509-F114-4B19-94A5-389D448D844C}" type="datetime1">
              <a:rPr lang="en-US" smtClean="0"/>
              <a:t>4/3/2019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2BDA7FD-C7BC-43FF-9973-CC5D4338DE2E}" type="slidenum">
              <a:rPr lang="en-US" smtClean="0"/>
              <a:t>‹#›</a:t>
            </a:fld>
            <a:endParaRPr lang="en-US"/>
          </a:p>
        </p:txBody>
      </p:sp>
    </p:spTree>
    <p:extLst>
      <p:ext uri="{BB962C8B-B14F-4D97-AF65-F5344CB8AC3E}">
        <p14:creationId xmlns:p14="http://schemas.microsoft.com/office/powerpoint/2010/main" val="2048569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hyperlink" Target="https://commons.wikimedia.org/wiki/File:Emojione_1F613.sv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en.wikipedia.org/wiki/en:Creative_Commons"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gAbVucE9Sd0"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nigeriagalleria.com/Community-Health/Sickle-Cell.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hyperlink" Target="https://markgadogbe.wordpress.com/tag/heartbreak/"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khbaar24.argaam.com/article/detail/1434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oh.gov.sa/en/HealthAwareness/Beforemarriage/Pages/002.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530" y="2198722"/>
            <a:ext cx="9532551" cy="1844792"/>
          </a:xfrm>
        </p:spPr>
        <p:txBody>
          <a:bodyPr>
            <a:normAutofit fontScale="90000"/>
          </a:bodyPr>
          <a:lstStyle/>
          <a:p>
            <a:r>
              <a:rPr lang="en-US" dirty="0" smtClean="0"/>
              <a:t>Pre-Marital Counseling and Tests</a:t>
            </a:r>
            <a:endParaRPr lang="en-US" dirty="0"/>
          </a:p>
        </p:txBody>
      </p:sp>
      <p:sp>
        <p:nvSpPr>
          <p:cNvPr id="3" name="Subtitle 2"/>
          <p:cNvSpPr>
            <a:spLocks noGrp="1"/>
          </p:cNvSpPr>
          <p:nvPr>
            <p:ph type="subTitle" idx="1"/>
          </p:nvPr>
        </p:nvSpPr>
        <p:spPr>
          <a:xfrm>
            <a:off x="766119" y="4043514"/>
            <a:ext cx="11158151" cy="1285103"/>
          </a:xfrm>
        </p:spPr>
        <p:txBody>
          <a:bodyPr>
            <a:normAutofit lnSpcReduction="10000"/>
          </a:bodyPr>
          <a:lstStyle/>
          <a:p>
            <a:pPr algn="ctr"/>
            <a:r>
              <a:rPr lang="en-US" dirty="0"/>
              <a:t>Marwah Hassounah MPH-HCOM, MBBS</a:t>
            </a:r>
          </a:p>
          <a:p>
            <a:pPr algn="ctr"/>
            <a:r>
              <a:rPr lang="en-US" dirty="0"/>
              <a:t>Community Medicine Unit Faculty </a:t>
            </a:r>
          </a:p>
          <a:p>
            <a:pPr algn="ctr"/>
            <a:r>
              <a:rPr lang="en-US" dirty="0"/>
              <a:t>Family and Community Medicine Department- King Saud </a:t>
            </a:r>
            <a:r>
              <a:rPr lang="en-US" dirty="0" smtClean="0"/>
              <a:t>University</a:t>
            </a:r>
          </a:p>
          <a:p>
            <a:pPr algn="ctr"/>
            <a:r>
              <a:rPr lang="en-US" dirty="0" smtClean="0"/>
              <a:t>Reproductive System Block- 2</a:t>
            </a:r>
            <a:r>
              <a:rPr lang="en-US" baseline="30000" dirty="0" smtClean="0"/>
              <a:t>nd</a:t>
            </a:r>
            <a:r>
              <a:rPr lang="en-US" dirty="0" smtClean="0"/>
              <a:t> year Medical Students</a:t>
            </a:r>
            <a:endParaRPr lang="en-US" dirty="0"/>
          </a:p>
          <a:p>
            <a:pPr algn="ctr"/>
            <a:r>
              <a:rPr lang="en-US" dirty="0" smtClean="0"/>
              <a:t>April </a:t>
            </a:r>
            <a:r>
              <a:rPr lang="en-US" dirty="0" smtClean="0"/>
              <a:t>3rd, 2019    </a:t>
            </a:r>
            <a:r>
              <a:rPr lang="en-US" dirty="0" smtClean="0"/>
              <a:t>11-12 </a:t>
            </a:r>
            <a:r>
              <a:rPr lang="en-US" dirty="0"/>
              <a:t>p.m.</a:t>
            </a:r>
          </a:p>
          <a:p>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1</a:t>
            </a:fld>
            <a:endParaRPr lang="en-US"/>
          </a:p>
        </p:txBody>
      </p:sp>
    </p:spTree>
    <p:extLst>
      <p:ext uri="{BB962C8B-B14F-4D97-AF65-F5344CB8AC3E}">
        <p14:creationId xmlns:p14="http://schemas.microsoft.com/office/powerpoint/2010/main" val="3133698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r>
              <a:rPr lang="en-US" dirty="0" smtClean="0"/>
              <a:t>Pre-marital Counseling in KSA</a:t>
            </a:r>
            <a:endParaRPr lang="en-US" dirty="0"/>
          </a:p>
        </p:txBody>
      </p:sp>
      <p:sp>
        <p:nvSpPr>
          <p:cNvPr id="3" name="Content Placeholder 2"/>
          <p:cNvSpPr>
            <a:spLocks noGrp="1"/>
          </p:cNvSpPr>
          <p:nvPr>
            <p:ph idx="1"/>
          </p:nvPr>
        </p:nvSpPr>
        <p:spPr>
          <a:xfrm>
            <a:off x="1066800" y="2103120"/>
            <a:ext cx="10058400" cy="3618058"/>
          </a:xfrm>
          <a:solidFill>
            <a:schemeClr val="accent2">
              <a:lumMod val="40000"/>
              <a:lumOff val="60000"/>
            </a:schemeClr>
          </a:solidFill>
        </p:spPr>
        <p:txBody>
          <a:bodyPr/>
          <a:lstStyle/>
          <a:p>
            <a:pPr marL="0" indent="0">
              <a:buNone/>
            </a:pPr>
            <a:r>
              <a:rPr lang="en-US" sz="2400" dirty="0" smtClean="0"/>
              <a:t>The Saudi </a:t>
            </a:r>
            <a:r>
              <a:rPr lang="en-US" sz="2400" dirty="0" smtClean="0"/>
              <a:t>Healthy Marriage program</a:t>
            </a:r>
            <a:r>
              <a:rPr lang="en-US" sz="2400" dirty="0" smtClean="0"/>
              <a:t>, tests for genetic blood disorders (</a:t>
            </a:r>
            <a:r>
              <a:rPr lang="en-US" sz="2400" dirty="0" err="1" smtClean="0"/>
              <a:t>hemoglobinopathies</a:t>
            </a:r>
            <a:r>
              <a:rPr lang="en-US" sz="2400" dirty="0" smtClean="0"/>
              <a:t>) and  infectious diseases. Then according to the results, it </a:t>
            </a:r>
            <a:r>
              <a:rPr lang="en-US" sz="2400" b="1" dirty="0" smtClean="0"/>
              <a:t>provides counseling on:</a:t>
            </a:r>
          </a:p>
          <a:p>
            <a:r>
              <a:rPr lang="en-US" sz="2400" dirty="0"/>
              <a:t> </a:t>
            </a:r>
            <a:r>
              <a:rPr lang="en-US" sz="2400" dirty="0" smtClean="0"/>
              <a:t>The </a:t>
            </a:r>
            <a:r>
              <a:rPr lang="en-US" sz="2400" b="1" dirty="0" smtClean="0"/>
              <a:t>odds</a:t>
            </a:r>
            <a:r>
              <a:rPr lang="en-US" sz="2400" dirty="0" smtClean="0"/>
              <a:t> of transferring this disease </a:t>
            </a:r>
            <a:r>
              <a:rPr lang="en-US" sz="2400" b="1" dirty="0" smtClean="0"/>
              <a:t>to their prospective marriage partner</a:t>
            </a:r>
          </a:p>
          <a:p>
            <a:r>
              <a:rPr lang="en-US" sz="2400" dirty="0" smtClean="0"/>
              <a:t>The </a:t>
            </a:r>
            <a:r>
              <a:rPr lang="en-US" sz="2400" b="1" dirty="0" smtClean="0"/>
              <a:t>odds</a:t>
            </a:r>
            <a:r>
              <a:rPr lang="en-US" sz="2400" dirty="0" smtClean="0"/>
              <a:t> of transferring this disease </a:t>
            </a:r>
            <a:r>
              <a:rPr lang="en-US" sz="2400" b="1" dirty="0" smtClean="0"/>
              <a:t>to their future children</a:t>
            </a:r>
          </a:p>
          <a:p>
            <a:r>
              <a:rPr lang="en-US" sz="2400" b="1" dirty="0" smtClean="0"/>
              <a:t>Solutions</a:t>
            </a:r>
            <a:r>
              <a:rPr lang="en-US" sz="2400" dirty="0" smtClean="0"/>
              <a:t> and how to move forward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10</a:t>
            </a:fld>
            <a:endParaRPr lang="en-US"/>
          </a:p>
        </p:txBody>
      </p:sp>
      <p:sp>
        <p:nvSpPr>
          <p:cNvPr id="5" name="Footer Placeholder 4"/>
          <p:cNvSpPr>
            <a:spLocks noGrp="1"/>
          </p:cNvSpPr>
          <p:nvPr>
            <p:ph type="ftr" sz="quarter" idx="11"/>
          </p:nvPr>
        </p:nvSpPr>
        <p:spPr>
          <a:xfrm>
            <a:off x="864973" y="6128951"/>
            <a:ext cx="10083113" cy="453041"/>
          </a:xfrm>
        </p:spPr>
        <p:txBody>
          <a:bodyPr/>
          <a:lstStyle/>
          <a:p>
            <a:pPr algn="l"/>
            <a:r>
              <a:rPr lang="en-US" smtClean="0"/>
              <a:t>Premarital Screening [online webpage]. Ministry of Health. URL: https://www.moh.gov.sa/en/HealthAwareness/Beforemarriage/Pages/default.aspx. Last Update: July 1st, 2017. Accessed: April 2nd, 2018.</a:t>
            </a:r>
            <a:endParaRPr lang="en-US" dirty="0"/>
          </a:p>
        </p:txBody>
      </p:sp>
    </p:spTree>
    <p:extLst>
      <p:ext uri="{BB962C8B-B14F-4D97-AF65-F5344CB8AC3E}">
        <p14:creationId xmlns:p14="http://schemas.microsoft.com/office/powerpoint/2010/main" val="104263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The program’s objectives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8452" y="2634881"/>
            <a:ext cx="2833233" cy="2361028"/>
          </a:xfrm>
        </p:spPr>
      </p:pic>
      <p:sp>
        <p:nvSpPr>
          <p:cNvPr id="4" name="Slide Number Placeholder 3"/>
          <p:cNvSpPr>
            <a:spLocks noGrp="1"/>
          </p:cNvSpPr>
          <p:nvPr>
            <p:ph type="sldNum" sz="quarter" idx="12"/>
          </p:nvPr>
        </p:nvSpPr>
        <p:spPr/>
        <p:txBody>
          <a:bodyPr/>
          <a:lstStyle/>
          <a:p>
            <a:fld id="{42BDA7FD-C7BC-43FF-9973-CC5D4338DE2E}" type="slidenum">
              <a:rPr lang="en-US" smtClean="0"/>
              <a:t>11</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254" y="2345376"/>
            <a:ext cx="3360301" cy="2650533"/>
          </a:xfrm>
          <a:prstGeom prst="rect">
            <a:avLst/>
          </a:prstGeom>
        </p:spPr>
      </p:pic>
      <p:sp>
        <p:nvSpPr>
          <p:cNvPr id="7" name="Footer Placeholder 6"/>
          <p:cNvSpPr>
            <a:spLocks noGrp="1"/>
          </p:cNvSpPr>
          <p:nvPr>
            <p:ph type="ftr" sz="quarter" idx="11"/>
          </p:nvPr>
        </p:nvSpPr>
        <p:spPr>
          <a:xfrm>
            <a:off x="531341" y="5782962"/>
            <a:ext cx="11034583" cy="799030"/>
          </a:xfrm>
        </p:spPr>
        <p:txBody>
          <a:bodyPr/>
          <a:lstStyle/>
          <a:p>
            <a:pPr algn="l"/>
            <a:r>
              <a:rPr lang="en-US" smtClean="0"/>
              <a:t>Anatomie HIV-Virus illustration by www.medicalgraphics.de, distributed under creative commons CC BY-ND 3.0. URL: http://www.medicalgraphics.de/en/free-pictures/erkrankungen/hiv-virus-offen.html. Accessed: April 2nd, 2018</a:t>
            </a:r>
          </a:p>
          <a:p>
            <a:pPr algn="l"/>
            <a:endParaRPr lang="en-US" smtClean="0"/>
          </a:p>
          <a:p>
            <a:pPr algn="l"/>
            <a:r>
              <a:rPr lang="en-US" smtClean="0"/>
              <a:t>Emoji image by Ebrahim, distributed under the </a:t>
            </a:r>
            <a:r>
              <a:rPr lang="en-US" smtClean="0">
                <a:hlinkClick r:id="rId5" tooltip="w:en:Creative Commons"/>
              </a:rPr>
              <a:t>Creative Commons</a:t>
            </a:r>
            <a:r>
              <a:rPr lang="en-US" smtClean="0"/>
              <a:t> </a:t>
            </a:r>
            <a:r>
              <a:rPr lang="en-US" u="sng" smtClean="0">
                <a:hlinkClick r:id="rId6"/>
              </a:rPr>
              <a:t>Attribution-Share Alike 4.0 International</a:t>
            </a:r>
            <a:r>
              <a:rPr lang="en-US" smtClean="0"/>
              <a:t> license. URL: </a:t>
            </a:r>
            <a:r>
              <a:rPr lang="en-US" smtClean="0">
                <a:hlinkClick r:id="rId7"/>
              </a:rPr>
              <a:t>https://commons.wikimedia.org/wiki/File:Emojione_1F613.svg</a:t>
            </a:r>
            <a:r>
              <a:rPr lang="en-US" smtClean="0"/>
              <a:t>. Accessed: April 2</a:t>
            </a:r>
            <a:r>
              <a:rPr lang="en-US" baseline="30000" smtClean="0"/>
              <a:t>nd</a:t>
            </a:r>
            <a:r>
              <a:rPr lang="en-US" smtClean="0"/>
              <a:t>, 2018</a:t>
            </a:r>
          </a:p>
          <a:p>
            <a:pPr algn="l"/>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9124" y="2412060"/>
            <a:ext cx="2583849" cy="2583849"/>
          </a:xfrm>
          <a:prstGeom prst="rect">
            <a:avLst/>
          </a:prstGeom>
        </p:spPr>
      </p:pic>
      <p:sp>
        <p:nvSpPr>
          <p:cNvPr id="9" name="Down Arrow 8"/>
          <p:cNvSpPr/>
          <p:nvPr/>
        </p:nvSpPr>
        <p:spPr>
          <a:xfrm>
            <a:off x="284205" y="2345376"/>
            <a:ext cx="1514247" cy="25207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25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The program’s objectives</a:t>
            </a:r>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12</a:t>
            </a:fld>
            <a:endParaRPr lang="en-US"/>
          </a:p>
        </p:txBody>
      </p:sp>
      <p:sp>
        <p:nvSpPr>
          <p:cNvPr id="13" name="Content Placeholder 2"/>
          <p:cNvSpPr>
            <a:spLocks noGrp="1"/>
          </p:cNvSpPr>
          <p:nvPr>
            <p:ph idx="1"/>
          </p:nvPr>
        </p:nvSpPr>
        <p:spPr>
          <a:xfrm>
            <a:off x="1066800" y="2103120"/>
            <a:ext cx="10058400" cy="3284426"/>
          </a:xfrm>
          <a:solidFill>
            <a:schemeClr val="accent2">
              <a:lumMod val="40000"/>
              <a:lumOff val="60000"/>
            </a:schemeClr>
          </a:solidFill>
        </p:spPr>
        <p:txBody>
          <a:bodyPr/>
          <a:lstStyle/>
          <a:p>
            <a:pPr marL="0" indent="0">
              <a:buNone/>
            </a:pPr>
            <a:r>
              <a:rPr lang="en-US" sz="3200" dirty="0"/>
              <a:t>4- </a:t>
            </a:r>
            <a:r>
              <a:rPr lang="en-US" sz="3200" dirty="0" smtClean="0"/>
              <a:t>To </a:t>
            </a:r>
            <a:r>
              <a:rPr lang="en-US" sz="3200" dirty="0"/>
              <a:t>make it easier for people who want to make the test to ask for it</a:t>
            </a:r>
          </a:p>
          <a:p>
            <a:pPr marL="0" indent="0">
              <a:buNone/>
            </a:pPr>
            <a:r>
              <a:rPr lang="en-US" sz="3200" dirty="0" smtClean="0"/>
              <a:t>5-To raise </a:t>
            </a:r>
            <a:r>
              <a:rPr lang="en-US" sz="3200" dirty="0"/>
              <a:t>awareness about the concept of a comprehensive healthy marriage</a:t>
            </a:r>
          </a:p>
        </p:txBody>
      </p:sp>
      <p:sp>
        <p:nvSpPr>
          <p:cNvPr id="14" name="Footer Placeholder 13"/>
          <p:cNvSpPr>
            <a:spLocks noGrp="1"/>
          </p:cNvSpPr>
          <p:nvPr>
            <p:ph type="ftr" sz="quarter" idx="11"/>
          </p:nvPr>
        </p:nvSpPr>
        <p:spPr>
          <a:xfrm>
            <a:off x="593124" y="5757013"/>
            <a:ext cx="10532076" cy="687819"/>
          </a:xfrm>
        </p:spPr>
        <p:txBody>
          <a:bodyPr/>
          <a:lstStyle/>
          <a:p>
            <a:pPr algn="l"/>
            <a:r>
              <a:rPr lang="en-US" smtClean="0"/>
              <a:t>Premarital Screening [online webpage]. Ministry of Health. URL: https://www.moh.gov.sa/en/HealthAwareness/Beforemarriage/Pages/default.aspx. Last Update: July 1st, 2017. Accessed: April 2nd, 2018.</a:t>
            </a:r>
            <a:endParaRPr lang="en-US" dirty="0"/>
          </a:p>
        </p:txBody>
      </p:sp>
    </p:spTree>
    <p:extLst>
      <p:ext uri="{BB962C8B-B14F-4D97-AF65-F5344CB8AC3E}">
        <p14:creationId xmlns:p14="http://schemas.microsoft.com/office/powerpoint/2010/main" val="1853965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bVucE9Sd0"/>
          <p:cNvPicPr>
            <a:picLocks noGrp="1" noRot="1" noChangeAspect="1"/>
          </p:cNvPicPr>
          <p:nvPr>
            <p:ph idx="1"/>
            <a:videoFile r:link="rId1"/>
          </p:nvPr>
        </p:nvPicPr>
        <p:blipFill>
          <a:blip r:embed="rId4"/>
          <a:stretch>
            <a:fillRect/>
          </a:stretch>
        </p:blipFill>
        <p:spPr>
          <a:xfrm>
            <a:off x="1198606" y="766119"/>
            <a:ext cx="9480281" cy="5332658"/>
          </a:xfrm>
          <a:prstGeom prst="rect">
            <a:avLst/>
          </a:prstGeom>
        </p:spPr>
      </p:pic>
      <p:sp>
        <p:nvSpPr>
          <p:cNvPr id="4" name="Slide Number Placeholder 3"/>
          <p:cNvSpPr>
            <a:spLocks noGrp="1"/>
          </p:cNvSpPr>
          <p:nvPr>
            <p:ph type="sldNum" sz="quarter" idx="12"/>
          </p:nvPr>
        </p:nvSpPr>
        <p:spPr/>
        <p:txBody>
          <a:bodyPr/>
          <a:lstStyle/>
          <a:p>
            <a:fld id="{42BDA7FD-C7BC-43FF-9973-CC5D4338DE2E}" type="slidenum">
              <a:rPr lang="en-US" smtClean="0"/>
              <a:t>13</a:t>
            </a:fld>
            <a:endParaRPr lang="en-US"/>
          </a:p>
        </p:txBody>
      </p:sp>
    </p:spTree>
    <p:extLst>
      <p:ext uri="{BB962C8B-B14F-4D97-AF65-F5344CB8AC3E}">
        <p14:creationId xmlns:p14="http://schemas.microsoft.com/office/powerpoint/2010/main" val="424741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Certificate of healthy marriage</a:t>
            </a:r>
            <a:endParaRPr lang="en-US" dirty="0"/>
          </a:p>
        </p:txBody>
      </p:sp>
      <p:sp>
        <p:nvSpPr>
          <p:cNvPr id="3" name="Content Placeholder 2"/>
          <p:cNvSpPr>
            <a:spLocks noGrp="1"/>
          </p:cNvSpPr>
          <p:nvPr>
            <p:ph idx="1"/>
          </p:nvPr>
        </p:nvSpPr>
        <p:spPr>
          <a:xfrm>
            <a:off x="1066800" y="2194973"/>
            <a:ext cx="10058400" cy="3931920"/>
          </a:xfrm>
          <a:solidFill>
            <a:schemeClr val="accent2">
              <a:lumMod val="40000"/>
              <a:lumOff val="60000"/>
            </a:schemeClr>
          </a:solidFill>
        </p:spPr>
        <p:txBody>
          <a:bodyPr>
            <a:normAutofit/>
          </a:bodyPr>
          <a:lstStyle/>
          <a:p>
            <a:pPr marL="0" indent="0">
              <a:buNone/>
            </a:pPr>
            <a:endParaRPr lang="en-US" sz="3200" dirty="0"/>
          </a:p>
          <a:p>
            <a:pPr marL="0" indent="0">
              <a:buNone/>
            </a:pPr>
            <a:r>
              <a:rPr lang="en-US" sz="3200" dirty="0" smtClean="0"/>
              <a:t>The certificate </a:t>
            </a:r>
            <a:r>
              <a:rPr lang="en-US" sz="3200" u="sng" dirty="0" smtClean="0"/>
              <a:t>is issued after </a:t>
            </a:r>
            <a:r>
              <a:rPr lang="en-US" sz="3200" dirty="0" smtClean="0"/>
              <a:t>the </a:t>
            </a:r>
            <a:r>
              <a:rPr lang="en-US" sz="3200" u="sng" dirty="0" smtClean="0"/>
              <a:t>test resu</a:t>
            </a:r>
            <a:r>
              <a:rPr lang="en-US" sz="3200" dirty="0" smtClean="0"/>
              <a:t>lts have been done </a:t>
            </a:r>
            <a:r>
              <a:rPr lang="en-US" sz="3200" u="sng" dirty="0" smtClean="0"/>
              <a:t>and counseling </a:t>
            </a:r>
            <a:r>
              <a:rPr lang="en-US" sz="3200" dirty="0" smtClean="0"/>
              <a:t>has been performed in the counseling clinic for cases that mandate it. </a:t>
            </a:r>
          </a:p>
          <a:p>
            <a:pPr marL="0" indent="0">
              <a:buNone/>
            </a:pPr>
            <a:r>
              <a:rPr lang="en-US" sz="3200" b="1" dirty="0" smtClean="0"/>
              <a:t>Examples of such cases</a:t>
            </a:r>
            <a:r>
              <a:rPr lang="en-US" sz="3200" dirty="0" smtClean="0"/>
              <a:t>: Having </a:t>
            </a:r>
            <a:r>
              <a:rPr lang="en-US" sz="3200" dirty="0" err="1" smtClean="0"/>
              <a:t>Hep</a:t>
            </a:r>
            <a:r>
              <a:rPr lang="en-US" sz="3200" dirty="0" smtClean="0"/>
              <a:t> C, </a:t>
            </a:r>
            <a:r>
              <a:rPr lang="en-US" sz="3200" dirty="0" err="1" smtClean="0"/>
              <a:t>hemoglobinopathy</a:t>
            </a:r>
            <a:r>
              <a:rPr lang="en-US" sz="3200" dirty="0" smtClean="0"/>
              <a:t> with chance of having diseased children</a:t>
            </a:r>
          </a:p>
        </p:txBody>
      </p:sp>
      <p:sp>
        <p:nvSpPr>
          <p:cNvPr id="4" name="Slide Number Placeholder 3"/>
          <p:cNvSpPr>
            <a:spLocks noGrp="1"/>
          </p:cNvSpPr>
          <p:nvPr>
            <p:ph type="sldNum" sz="quarter" idx="12"/>
          </p:nvPr>
        </p:nvSpPr>
        <p:spPr/>
        <p:txBody>
          <a:bodyPr/>
          <a:lstStyle/>
          <a:p>
            <a:fld id="{42BDA7FD-C7BC-43FF-9973-CC5D4338DE2E}" type="slidenum">
              <a:rPr lang="en-US" smtClean="0"/>
              <a:t>14</a:t>
            </a:fld>
            <a:endParaRPr lang="en-US"/>
          </a:p>
        </p:txBody>
      </p:sp>
    </p:spTree>
    <p:extLst>
      <p:ext uri="{BB962C8B-B14F-4D97-AF65-F5344CB8AC3E}">
        <p14:creationId xmlns:p14="http://schemas.microsoft.com/office/powerpoint/2010/main" val="3457026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solidFill>
                  <a:schemeClr val="tx1"/>
                </a:solidFill>
              </a:rPr>
              <a:t>Cultural considerations</a:t>
            </a:r>
            <a:endParaRPr lang="en-US" dirty="0">
              <a:solidFill>
                <a:schemeClr val="tx1"/>
              </a:solidFill>
            </a:endParaRPr>
          </a:p>
        </p:txBody>
      </p:sp>
      <p:sp>
        <p:nvSpPr>
          <p:cNvPr id="3" name="Content Placeholder 2"/>
          <p:cNvSpPr>
            <a:spLocks noGrp="1"/>
          </p:cNvSpPr>
          <p:nvPr>
            <p:ph idx="1"/>
          </p:nvPr>
        </p:nvSpPr>
        <p:spPr>
          <a:solidFill>
            <a:schemeClr val="accent2">
              <a:lumMod val="40000"/>
              <a:lumOff val="60000"/>
            </a:schemeClr>
          </a:solidFill>
        </p:spPr>
        <p:txBody>
          <a:bodyPr/>
          <a:lstStyle/>
          <a:p>
            <a:endParaRPr lang="en-US" sz="2400" dirty="0" smtClean="0"/>
          </a:p>
          <a:p>
            <a:r>
              <a:rPr lang="en-US" sz="2400" dirty="0" smtClean="0"/>
              <a:t>Consanguineous marriage (56% in 1995, 57.7% in 2007 in KSA)*</a:t>
            </a:r>
          </a:p>
          <a:p>
            <a:r>
              <a:rPr lang="en-US" sz="2400" dirty="0"/>
              <a:t>Respect the couple’s decisions. The test is mandatory but the results are not mandatory</a:t>
            </a:r>
            <a:r>
              <a:rPr lang="en-US" sz="2400" dirty="0" smtClean="0"/>
              <a:t>.</a:t>
            </a:r>
            <a:endParaRPr lang="en-US" sz="2400" dirty="0" smtClean="0">
              <a:solidFill>
                <a:srgbClr val="FF0000"/>
              </a:solidFill>
            </a:endParaRPr>
          </a:p>
          <a:p>
            <a:r>
              <a:rPr lang="en-US" sz="2400" dirty="0" smtClean="0"/>
              <a:t>Family and tribal pressure </a:t>
            </a:r>
          </a:p>
          <a:p>
            <a:r>
              <a:rPr lang="en-US" sz="2400" dirty="0" smtClean="0"/>
              <a:t>Taboo of certain diseases/ stigma</a:t>
            </a:r>
          </a:p>
          <a:p>
            <a:r>
              <a:rPr lang="en-US" sz="2400" dirty="0" smtClean="0"/>
              <a:t>Privacy and confidentiality</a:t>
            </a:r>
          </a:p>
        </p:txBody>
      </p:sp>
      <p:sp>
        <p:nvSpPr>
          <p:cNvPr id="4" name="Slide Number Placeholder 3"/>
          <p:cNvSpPr>
            <a:spLocks noGrp="1"/>
          </p:cNvSpPr>
          <p:nvPr>
            <p:ph type="sldNum" sz="quarter" idx="12"/>
          </p:nvPr>
        </p:nvSpPr>
        <p:spPr/>
        <p:txBody>
          <a:bodyPr/>
          <a:lstStyle/>
          <a:p>
            <a:fld id="{42BDA7FD-C7BC-43FF-9973-CC5D4338DE2E}" type="slidenum">
              <a:rPr lang="en-US" smtClean="0"/>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983" y="3631124"/>
            <a:ext cx="3113880" cy="2403916"/>
          </a:xfrm>
          <a:prstGeom prst="rect">
            <a:avLst/>
          </a:prstGeom>
        </p:spPr>
      </p:pic>
      <p:sp>
        <p:nvSpPr>
          <p:cNvPr id="7" name="Footer Placeholder 6"/>
          <p:cNvSpPr>
            <a:spLocks noGrp="1"/>
          </p:cNvSpPr>
          <p:nvPr>
            <p:ph type="ftr" sz="quarter" idx="11"/>
          </p:nvPr>
        </p:nvSpPr>
        <p:spPr>
          <a:xfrm>
            <a:off x="144379" y="6035040"/>
            <a:ext cx="11149263" cy="546952"/>
          </a:xfrm>
        </p:spPr>
        <p:txBody>
          <a:bodyPr/>
          <a:lstStyle/>
          <a:p>
            <a:pPr algn="l"/>
            <a:r>
              <a:rPr lang="en-US" sz="800" dirty="0" smtClean="0"/>
              <a:t>El-</a:t>
            </a:r>
            <a:r>
              <a:rPr lang="en-US" sz="800" dirty="0" err="1" smtClean="0"/>
              <a:t>Hazmi</a:t>
            </a:r>
            <a:r>
              <a:rPr lang="en-US" sz="800" dirty="0" smtClean="0"/>
              <a:t> MA, Al-</a:t>
            </a:r>
            <a:r>
              <a:rPr lang="en-US" sz="800" dirty="0" err="1" smtClean="0"/>
              <a:t>Swailem</a:t>
            </a:r>
            <a:r>
              <a:rPr lang="en-US" sz="800" dirty="0" smtClean="0"/>
              <a:t> AR, </a:t>
            </a:r>
            <a:r>
              <a:rPr lang="en-US" sz="800" dirty="0" err="1" smtClean="0"/>
              <a:t>Warsy</a:t>
            </a:r>
            <a:r>
              <a:rPr lang="en-US" sz="800" dirty="0" smtClean="0"/>
              <a:t> AS, Al-</a:t>
            </a:r>
            <a:r>
              <a:rPr lang="en-US" sz="800" dirty="0" err="1" smtClean="0"/>
              <a:t>Swailem</a:t>
            </a:r>
            <a:r>
              <a:rPr lang="en-US" sz="800" dirty="0" smtClean="0"/>
              <a:t> AM, </a:t>
            </a:r>
            <a:r>
              <a:rPr lang="en-US" sz="800" dirty="0" err="1" smtClean="0"/>
              <a:t>Sulaimani</a:t>
            </a:r>
            <a:r>
              <a:rPr lang="en-US" sz="800" dirty="0" smtClean="0"/>
              <a:t> R, Al-</a:t>
            </a:r>
            <a:r>
              <a:rPr lang="en-US" sz="800" dirty="0" err="1" smtClean="0"/>
              <a:t>Meshari</a:t>
            </a:r>
            <a:r>
              <a:rPr lang="en-US" sz="800" dirty="0" smtClean="0"/>
              <a:t> AA. Consanguinity among the Saudi Arabian population. Journal of medical genetics. 1995 Aug 1;32(8):623-6.</a:t>
            </a:r>
          </a:p>
          <a:p>
            <a:pPr algn="l"/>
            <a:r>
              <a:rPr lang="en-US" sz="800" dirty="0"/>
              <a:t>El-</a:t>
            </a:r>
            <a:r>
              <a:rPr lang="en-US" sz="800" dirty="0" err="1"/>
              <a:t>Mouzan</a:t>
            </a:r>
            <a:r>
              <a:rPr lang="en-US" sz="800" dirty="0"/>
              <a:t> MI, Al-</a:t>
            </a:r>
            <a:r>
              <a:rPr lang="en-US" sz="800" dirty="0" err="1"/>
              <a:t>Salloum</a:t>
            </a:r>
            <a:r>
              <a:rPr lang="en-US" sz="800" dirty="0"/>
              <a:t> AA, Al-</a:t>
            </a:r>
            <a:r>
              <a:rPr lang="en-US" sz="800" dirty="0" err="1"/>
              <a:t>Herbish</a:t>
            </a:r>
            <a:r>
              <a:rPr lang="en-US" sz="800" dirty="0"/>
              <a:t> AS, </a:t>
            </a:r>
            <a:r>
              <a:rPr lang="en-US" sz="800" dirty="0" err="1"/>
              <a:t>Qurachi</a:t>
            </a:r>
            <a:r>
              <a:rPr lang="en-US" sz="800" dirty="0"/>
              <a:t> MM, Al-Omar AA. Regional variations in the prevalence of consanguinity in Saudi Arabia. Saudi Medical Journal. 2007;28(12):1881-4.</a:t>
            </a:r>
          </a:p>
        </p:txBody>
      </p:sp>
    </p:spTree>
    <p:extLst>
      <p:ext uri="{BB962C8B-B14F-4D97-AF65-F5344CB8AC3E}">
        <p14:creationId xmlns:p14="http://schemas.microsoft.com/office/powerpoint/2010/main" val="3580592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021" y="642594"/>
            <a:ext cx="10355179" cy="1371600"/>
          </a:xfrm>
          <a:solidFill>
            <a:schemeClr val="tx2">
              <a:lumMod val="40000"/>
              <a:lumOff val="60000"/>
            </a:schemeClr>
          </a:solidFill>
        </p:spPr>
        <p:txBody>
          <a:bodyPr/>
          <a:lstStyle/>
          <a:p>
            <a:r>
              <a:rPr lang="en-US" dirty="0" smtClean="0">
                <a:solidFill>
                  <a:schemeClr val="tx1"/>
                </a:solidFill>
              </a:rPr>
              <a:t>Lecture Outline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2BDA7FD-C7BC-43FF-9973-CC5D4338DE2E}" type="slidenum">
              <a:rPr lang="en-US" smtClean="0"/>
              <a:t>16</a:t>
            </a:fld>
            <a:endParaRPr lang="en-US"/>
          </a:p>
        </p:txBody>
      </p:sp>
      <p:sp>
        <p:nvSpPr>
          <p:cNvPr id="8" name="Content Placeholder 7"/>
          <p:cNvSpPr>
            <a:spLocks noGrp="1"/>
          </p:cNvSpPr>
          <p:nvPr>
            <p:ph idx="1"/>
          </p:nvPr>
        </p:nvSpPr>
        <p:spPr>
          <a:xfrm>
            <a:off x="770021" y="2103120"/>
            <a:ext cx="10355179" cy="4478872"/>
          </a:xfrm>
          <a:solidFill>
            <a:schemeClr val="tx2">
              <a:lumMod val="40000"/>
              <a:lumOff val="60000"/>
            </a:schemeClr>
          </a:solidFill>
        </p:spPr>
        <p:txBody>
          <a:bodyPr>
            <a:normAutofit fontScale="92500"/>
          </a:bodyPr>
          <a:lstStyle/>
          <a:p>
            <a:pPr marL="0" indent="0">
              <a:buNone/>
            </a:pPr>
            <a:r>
              <a:rPr lang="en-US" sz="2000" dirty="0" smtClean="0">
                <a:solidFill>
                  <a:schemeClr val="tx2">
                    <a:lumMod val="20000"/>
                    <a:lumOff val="80000"/>
                  </a:schemeClr>
                </a:solidFill>
              </a:rPr>
              <a:t>The Saudi Scene</a:t>
            </a:r>
          </a:p>
          <a:p>
            <a:pPr marL="0" indent="0">
              <a:buNone/>
            </a:pPr>
            <a:r>
              <a:rPr lang="en-US" sz="2000" dirty="0" smtClean="0">
                <a:solidFill>
                  <a:schemeClr val="tx2">
                    <a:lumMod val="20000"/>
                    <a:lumOff val="80000"/>
                  </a:schemeClr>
                </a:solidFill>
              </a:rPr>
              <a:t>Brief on the Saudi pre-marital screening program</a:t>
            </a:r>
          </a:p>
          <a:p>
            <a:pPr marL="0" indent="0">
              <a:buNone/>
            </a:pPr>
            <a:r>
              <a:rPr lang="en-US" sz="2000" dirty="0" smtClean="0"/>
              <a:t>		</a:t>
            </a:r>
            <a:r>
              <a:rPr lang="en-US" sz="2000" dirty="0" smtClean="0">
                <a:solidFill>
                  <a:schemeClr val="tx2">
                    <a:lumMod val="20000"/>
                    <a:lumOff val="80000"/>
                  </a:schemeClr>
                </a:solidFill>
              </a:rPr>
              <a:t>Pre-marital counseling and its application in KSA</a:t>
            </a:r>
          </a:p>
          <a:p>
            <a:pPr marL="0" indent="0">
              <a:buNone/>
            </a:pPr>
            <a:r>
              <a:rPr lang="en-US" sz="2000" dirty="0" smtClean="0">
                <a:solidFill>
                  <a:schemeClr val="tx2">
                    <a:lumMod val="20000"/>
                    <a:lumOff val="80000"/>
                  </a:schemeClr>
                </a:solidFill>
              </a:rPr>
              <a:t>		The program’s objectives</a:t>
            </a:r>
          </a:p>
          <a:p>
            <a:pPr marL="0" indent="0">
              <a:buNone/>
            </a:pPr>
            <a:r>
              <a:rPr lang="en-US" sz="2000" dirty="0" smtClean="0">
                <a:solidFill>
                  <a:schemeClr val="tx2">
                    <a:lumMod val="20000"/>
                    <a:lumOff val="80000"/>
                  </a:schemeClr>
                </a:solidFill>
              </a:rPr>
              <a:t>		Overview video</a:t>
            </a:r>
          </a:p>
          <a:p>
            <a:pPr marL="0" indent="0">
              <a:buNone/>
            </a:pPr>
            <a:r>
              <a:rPr lang="en-US" sz="2000" dirty="0" smtClean="0">
                <a:solidFill>
                  <a:schemeClr val="tx2">
                    <a:lumMod val="20000"/>
                    <a:lumOff val="80000"/>
                  </a:schemeClr>
                </a:solidFill>
              </a:rPr>
              <a:t>		Cultural considerations</a:t>
            </a:r>
          </a:p>
          <a:p>
            <a:pPr marL="0" indent="0">
              <a:buNone/>
            </a:pPr>
            <a:r>
              <a:rPr lang="en-US" sz="2000" dirty="0"/>
              <a:t>	</a:t>
            </a:r>
            <a:r>
              <a:rPr lang="en-US" sz="2000" dirty="0" smtClean="0"/>
              <a:t>	</a:t>
            </a:r>
            <a:r>
              <a:rPr lang="en-US" sz="2000" b="1" dirty="0" smtClean="0"/>
              <a:t>3 minutes in-class stretching break </a:t>
            </a:r>
          </a:p>
          <a:p>
            <a:pPr marL="0" indent="0">
              <a:buNone/>
            </a:pPr>
            <a:r>
              <a:rPr lang="en-US" sz="2000" b="1" dirty="0" smtClean="0"/>
              <a:t>					</a:t>
            </a:r>
            <a:r>
              <a:rPr lang="en-US" sz="2000" dirty="0" smtClean="0"/>
              <a:t>Scenario application for fates of tested couples</a:t>
            </a:r>
          </a:p>
          <a:p>
            <a:pPr marL="0" indent="0">
              <a:buNone/>
            </a:pPr>
            <a:r>
              <a:rPr lang="en-US" sz="2000" dirty="0" smtClean="0"/>
              <a:t>					Infectious disease scenarios</a:t>
            </a:r>
          </a:p>
          <a:p>
            <a:pPr marL="0" indent="0">
              <a:buNone/>
            </a:pPr>
            <a:r>
              <a:rPr lang="en-US" sz="2000" dirty="0" smtClean="0"/>
              <a:t>					Inherited blood disorders</a:t>
            </a:r>
          </a:p>
          <a:p>
            <a:pPr marL="0" indent="0">
              <a:buNone/>
            </a:pPr>
            <a:r>
              <a:rPr lang="en-US" sz="2000" dirty="0" smtClean="0"/>
              <a:t>					</a:t>
            </a:r>
            <a:r>
              <a:rPr lang="en-US" sz="2000" b="1" dirty="0" smtClean="0"/>
              <a:t>Closing remarks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1878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21" y="-274777"/>
            <a:ext cx="11215817" cy="6856769"/>
          </a:xfrm>
        </p:spPr>
      </p:pic>
      <p:sp>
        <p:nvSpPr>
          <p:cNvPr id="4" name="Slide Number Placeholder 3"/>
          <p:cNvSpPr>
            <a:spLocks noGrp="1"/>
          </p:cNvSpPr>
          <p:nvPr>
            <p:ph type="sldNum" sz="quarter" idx="12"/>
          </p:nvPr>
        </p:nvSpPr>
        <p:spPr/>
        <p:txBody>
          <a:bodyPr/>
          <a:lstStyle/>
          <a:p>
            <a:fld id="{42BDA7FD-C7BC-43FF-9973-CC5D4338DE2E}" type="slidenum">
              <a:rPr lang="en-US" smtClean="0"/>
              <a:t>17</a:t>
            </a:fld>
            <a:endParaRPr lang="en-US"/>
          </a:p>
        </p:txBody>
      </p:sp>
    </p:spTree>
    <p:extLst>
      <p:ext uri="{BB962C8B-B14F-4D97-AF65-F5344CB8AC3E}">
        <p14:creationId xmlns:p14="http://schemas.microsoft.com/office/powerpoint/2010/main" val="79746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021" y="642594"/>
            <a:ext cx="10355179" cy="1371600"/>
          </a:xfrm>
          <a:solidFill>
            <a:schemeClr val="tx2">
              <a:lumMod val="40000"/>
              <a:lumOff val="60000"/>
            </a:schemeClr>
          </a:solidFill>
        </p:spPr>
        <p:txBody>
          <a:bodyPr/>
          <a:lstStyle/>
          <a:p>
            <a:r>
              <a:rPr lang="en-US" dirty="0" smtClean="0">
                <a:solidFill>
                  <a:schemeClr val="tx1"/>
                </a:solidFill>
              </a:rPr>
              <a:t>Lecture Outline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2BDA7FD-C7BC-43FF-9973-CC5D4338DE2E}" type="slidenum">
              <a:rPr lang="en-US" smtClean="0"/>
              <a:t>18</a:t>
            </a:fld>
            <a:endParaRPr lang="en-US"/>
          </a:p>
        </p:txBody>
      </p:sp>
      <p:sp>
        <p:nvSpPr>
          <p:cNvPr id="8" name="Content Placeholder 7"/>
          <p:cNvSpPr>
            <a:spLocks noGrp="1"/>
          </p:cNvSpPr>
          <p:nvPr>
            <p:ph idx="1"/>
          </p:nvPr>
        </p:nvSpPr>
        <p:spPr>
          <a:xfrm>
            <a:off x="770021" y="2103120"/>
            <a:ext cx="10355179" cy="4478872"/>
          </a:xfrm>
          <a:solidFill>
            <a:schemeClr val="tx2">
              <a:lumMod val="40000"/>
              <a:lumOff val="60000"/>
            </a:schemeClr>
          </a:solidFill>
        </p:spPr>
        <p:txBody>
          <a:bodyPr>
            <a:normAutofit fontScale="92500"/>
          </a:bodyPr>
          <a:lstStyle/>
          <a:p>
            <a:pPr marL="0" indent="0">
              <a:buNone/>
            </a:pPr>
            <a:r>
              <a:rPr lang="en-US" sz="2000" dirty="0" smtClean="0">
                <a:solidFill>
                  <a:schemeClr val="tx2">
                    <a:lumMod val="20000"/>
                    <a:lumOff val="80000"/>
                  </a:schemeClr>
                </a:solidFill>
              </a:rPr>
              <a:t>The Saudi Scene</a:t>
            </a:r>
          </a:p>
          <a:p>
            <a:pPr marL="0" indent="0">
              <a:buNone/>
            </a:pPr>
            <a:r>
              <a:rPr lang="en-US" sz="2000" dirty="0" smtClean="0">
                <a:solidFill>
                  <a:schemeClr val="tx2">
                    <a:lumMod val="20000"/>
                    <a:lumOff val="80000"/>
                  </a:schemeClr>
                </a:solidFill>
              </a:rPr>
              <a:t>Brief on the Saudi pre-marital screening program</a:t>
            </a:r>
          </a:p>
          <a:p>
            <a:pPr marL="0" indent="0">
              <a:buNone/>
            </a:pPr>
            <a:r>
              <a:rPr lang="en-US" sz="2000" dirty="0" smtClean="0"/>
              <a:t>		</a:t>
            </a:r>
            <a:r>
              <a:rPr lang="en-US" sz="2000" dirty="0" smtClean="0">
                <a:solidFill>
                  <a:schemeClr val="tx2">
                    <a:lumMod val="20000"/>
                    <a:lumOff val="80000"/>
                  </a:schemeClr>
                </a:solidFill>
              </a:rPr>
              <a:t>Pre-marital counseling and its application in KSA</a:t>
            </a:r>
          </a:p>
          <a:p>
            <a:pPr marL="0" indent="0">
              <a:buNone/>
            </a:pPr>
            <a:r>
              <a:rPr lang="en-US" sz="2000" dirty="0" smtClean="0">
                <a:solidFill>
                  <a:schemeClr val="tx2">
                    <a:lumMod val="20000"/>
                    <a:lumOff val="80000"/>
                  </a:schemeClr>
                </a:solidFill>
              </a:rPr>
              <a:t>		The program’s objectives</a:t>
            </a:r>
          </a:p>
          <a:p>
            <a:pPr marL="0" indent="0">
              <a:buNone/>
            </a:pPr>
            <a:r>
              <a:rPr lang="en-US" sz="2000" dirty="0" smtClean="0">
                <a:solidFill>
                  <a:schemeClr val="tx2">
                    <a:lumMod val="20000"/>
                    <a:lumOff val="80000"/>
                  </a:schemeClr>
                </a:solidFill>
              </a:rPr>
              <a:t>		Overview video</a:t>
            </a:r>
          </a:p>
          <a:p>
            <a:pPr marL="0" indent="0">
              <a:buNone/>
            </a:pPr>
            <a:r>
              <a:rPr lang="en-US" sz="2000" dirty="0" smtClean="0">
                <a:solidFill>
                  <a:schemeClr val="tx2">
                    <a:lumMod val="20000"/>
                    <a:lumOff val="80000"/>
                  </a:schemeClr>
                </a:solidFill>
              </a:rPr>
              <a:t>		Cultural considerations</a:t>
            </a:r>
          </a:p>
          <a:p>
            <a:pPr marL="0" indent="0">
              <a:buNone/>
            </a:pPr>
            <a:r>
              <a:rPr lang="en-US" sz="2000" dirty="0"/>
              <a:t>	</a:t>
            </a:r>
            <a:r>
              <a:rPr lang="en-US" sz="2000" dirty="0" smtClean="0"/>
              <a:t>	</a:t>
            </a:r>
            <a:r>
              <a:rPr lang="en-US" sz="2000" b="1" dirty="0" smtClean="0">
                <a:solidFill>
                  <a:schemeClr val="tx2">
                    <a:lumMod val="20000"/>
                    <a:lumOff val="80000"/>
                  </a:schemeClr>
                </a:solidFill>
              </a:rPr>
              <a:t>3 minutes in-class stretching break </a:t>
            </a:r>
          </a:p>
          <a:p>
            <a:pPr marL="0" indent="0">
              <a:buNone/>
            </a:pPr>
            <a:r>
              <a:rPr lang="en-US" sz="2000" b="1" dirty="0" smtClean="0"/>
              <a:t>					</a:t>
            </a:r>
            <a:r>
              <a:rPr lang="en-US" sz="2000" dirty="0" smtClean="0"/>
              <a:t>Scenario application for fates of tested couples</a:t>
            </a:r>
          </a:p>
          <a:p>
            <a:pPr marL="0" indent="0">
              <a:buNone/>
            </a:pPr>
            <a:r>
              <a:rPr lang="en-US" sz="2000" dirty="0" smtClean="0"/>
              <a:t>					Infectious disease scenarios</a:t>
            </a:r>
          </a:p>
          <a:p>
            <a:pPr marL="0" indent="0">
              <a:buNone/>
            </a:pPr>
            <a:r>
              <a:rPr lang="en-US" sz="2000" dirty="0" smtClean="0"/>
              <a:t>					Inherited blood disorders</a:t>
            </a:r>
          </a:p>
          <a:p>
            <a:pPr marL="0" indent="0">
              <a:buNone/>
            </a:pPr>
            <a:r>
              <a:rPr lang="en-US" sz="2000" dirty="0" smtClean="0"/>
              <a:t>					</a:t>
            </a:r>
            <a:r>
              <a:rPr lang="en-US" sz="2000" b="1" dirty="0" smtClean="0"/>
              <a:t>Closing remarks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53958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CC"/>
          </a:solidFill>
        </p:spPr>
        <p:txBody>
          <a:bodyPr/>
          <a:lstStyle/>
          <a:p>
            <a:r>
              <a:rPr lang="en-US" dirty="0" smtClean="0"/>
              <a:t>Scenario #1</a:t>
            </a:r>
            <a:endParaRPr lang="en-US" dirty="0"/>
          </a:p>
        </p:txBody>
      </p:sp>
      <p:sp>
        <p:nvSpPr>
          <p:cNvPr id="3" name="Content Placeholder 2"/>
          <p:cNvSpPr>
            <a:spLocks noGrp="1"/>
          </p:cNvSpPr>
          <p:nvPr>
            <p:ph idx="1"/>
          </p:nvPr>
        </p:nvSpPr>
        <p:spPr>
          <a:solidFill>
            <a:srgbClr val="FFCCCC"/>
          </a:solidFill>
        </p:spPr>
        <p:txBody>
          <a:bodyPr>
            <a:normAutofit/>
          </a:bodyPr>
          <a:lstStyle/>
          <a:p>
            <a:pPr marL="0" indent="0">
              <a:buNone/>
            </a:pPr>
            <a:r>
              <a:rPr lang="en-US" sz="2400" dirty="0" smtClean="0"/>
              <a:t>Mohammed and Fatima presented to the primary care clinic for pre-marital screening. You  performed the following blood tests: complete blood count, sickle cell test, hemoglobin electrophoresis, and virology tests for HIV, </a:t>
            </a:r>
            <a:r>
              <a:rPr lang="en-US" sz="2400" dirty="0" err="1" smtClean="0"/>
              <a:t>Hep</a:t>
            </a:r>
            <a:r>
              <a:rPr lang="en-US" sz="2400" dirty="0" smtClean="0"/>
              <a:t> C, and </a:t>
            </a:r>
            <a:r>
              <a:rPr lang="en-US" sz="2400" dirty="0" err="1" smtClean="0"/>
              <a:t>Hep</a:t>
            </a:r>
            <a:r>
              <a:rPr lang="en-US" sz="2400" dirty="0" smtClean="0"/>
              <a:t> B. Both were clear from any abnormalities. </a:t>
            </a:r>
          </a:p>
          <a:p>
            <a:pPr marL="0" indent="0">
              <a:buNone/>
            </a:pPr>
            <a:endParaRPr lang="en-US" sz="2400" dirty="0"/>
          </a:p>
          <a:p>
            <a:pPr marL="457200" indent="-457200">
              <a:buFont typeface="+mj-lt"/>
              <a:buAutoNum type="arabicPeriod"/>
            </a:pPr>
            <a:r>
              <a:rPr lang="en-US" sz="2400" b="1" dirty="0" smtClean="0"/>
              <a:t>Is </a:t>
            </a:r>
            <a:r>
              <a:rPr lang="en-US" sz="2400" b="1" dirty="0"/>
              <a:t>counseling </a:t>
            </a:r>
            <a:r>
              <a:rPr lang="en-US" sz="2400" b="1" dirty="0" smtClean="0"/>
              <a:t>required </a:t>
            </a:r>
            <a:r>
              <a:rPr lang="en-US" sz="2400" b="1" dirty="0"/>
              <a:t>in this </a:t>
            </a:r>
            <a:r>
              <a:rPr lang="en-US" sz="2400" b="1" dirty="0" smtClean="0"/>
              <a:t>situation?</a:t>
            </a:r>
            <a:endParaRPr lang="en-US" sz="2400" b="1" dirty="0"/>
          </a:p>
          <a:p>
            <a:pPr marL="0" indent="0">
              <a:buNone/>
            </a:pPr>
            <a:endParaRPr lang="en-US" sz="24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19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3555" y="3945006"/>
            <a:ext cx="3800061" cy="2090034"/>
          </a:xfrm>
          <a:prstGeom prst="rect">
            <a:avLst/>
          </a:prstGeom>
        </p:spPr>
      </p:pic>
    </p:spTree>
    <p:extLst>
      <p:ext uri="{BB962C8B-B14F-4D97-AF65-F5344CB8AC3E}">
        <p14:creationId xmlns:p14="http://schemas.microsoft.com/office/powerpoint/2010/main" val="4265930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Learning Objectives</a:t>
            </a:r>
            <a:endParaRPr lang="en-US" dirty="0"/>
          </a:p>
        </p:txBody>
      </p:sp>
      <p:sp>
        <p:nvSpPr>
          <p:cNvPr id="3" name="Content Placeholder 2"/>
          <p:cNvSpPr>
            <a:spLocks noGrp="1"/>
          </p:cNvSpPr>
          <p:nvPr>
            <p:ph idx="1"/>
          </p:nvPr>
        </p:nvSpPr>
        <p:spPr>
          <a:solidFill>
            <a:schemeClr val="tx2">
              <a:lumMod val="40000"/>
              <a:lumOff val="60000"/>
            </a:schemeClr>
          </a:solidFill>
        </p:spPr>
        <p:txBody>
          <a:bodyPr>
            <a:normAutofit/>
          </a:bodyPr>
          <a:lstStyle/>
          <a:p>
            <a:pPr marL="0" lvl="0" indent="0">
              <a:buNone/>
            </a:pPr>
            <a:r>
              <a:rPr lang="en-US" sz="2400" dirty="0" smtClean="0"/>
              <a:t>By the end  of this lecture the student should be able to:</a:t>
            </a:r>
            <a:endParaRPr lang="en-US" sz="2400" dirty="0"/>
          </a:p>
          <a:p>
            <a:pPr marL="342900" indent="-342900">
              <a:buFont typeface="+mj-lt"/>
              <a:buAutoNum type="arabicPeriod"/>
            </a:pPr>
            <a:r>
              <a:rPr lang="en-US" sz="2400" dirty="0" smtClean="0"/>
              <a:t>Recognize the Saudi Healthy Marriage program</a:t>
            </a:r>
          </a:p>
          <a:p>
            <a:pPr marL="342900" indent="-342900">
              <a:buFont typeface="+mj-lt"/>
              <a:buAutoNum type="arabicPeriod"/>
            </a:pPr>
            <a:r>
              <a:rPr lang="en-US" sz="2400" dirty="0" smtClean="0"/>
              <a:t>Recall the program’s areas of pre-marital counseling </a:t>
            </a:r>
          </a:p>
          <a:p>
            <a:pPr marL="342900" indent="-342900">
              <a:buFont typeface="+mj-lt"/>
              <a:buAutoNum type="arabicPeriod"/>
            </a:pPr>
            <a:r>
              <a:rPr lang="en-US" sz="2400" dirty="0" smtClean="0"/>
              <a:t>List diseases included in the Saudi pre-marital screening program </a:t>
            </a:r>
          </a:p>
          <a:p>
            <a:pPr marL="342900" indent="-342900">
              <a:buFont typeface="+mj-lt"/>
              <a:buAutoNum type="arabicPeriod"/>
            </a:pPr>
            <a:r>
              <a:rPr lang="en-US" sz="2400" dirty="0" smtClean="0"/>
              <a:t>Identify the fate of tested individuals (case, carrier, clear)</a:t>
            </a:r>
          </a:p>
          <a:p>
            <a:pPr marL="342900" indent="-342900">
              <a:buFont typeface="+mj-lt"/>
              <a:buAutoNum type="arabicPeriod"/>
            </a:pPr>
            <a:r>
              <a:rPr lang="en-US" sz="2400" dirty="0" smtClean="0"/>
              <a:t>Recognize cultural considerations for pre-marital counseling in Saudi Arabia</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6848" y="2014194"/>
            <a:ext cx="1866072" cy="2713544"/>
          </a:xfrm>
          <a:prstGeom prst="rect">
            <a:avLst/>
          </a:prstGeom>
        </p:spPr>
      </p:pic>
    </p:spTree>
    <p:extLst>
      <p:ext uri="{BB962C8B-B14F-4D97-AF65-F5344CB8AC3E}">
        <p14:creationId xmlns:p14="http://schemas.microsoft.com/office/powerpoint/2010/main" val="408155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99"/>
          </a:solidFill>
        </p:spPr>
        <p:txBody>
          <a:bodyPr/>
          <a:lstStyle/>
          <a:p>
            <a:r>
              <a:rPr lang="en-US" dirty="0" smtClean="0">
                <a:solidFill>
                  <a:schemeClr val="tx1"/>
                </a:solidFill>
              </a:rPr>
              <a:t>Scenario #2</a:t>
            </a:r>
            <a:endParaRPr lang="en-US" dirty="0">
              <a:solidFill>
                <a:schemeClr val="tx1"/>
              </a:solidFill>
            </a:endParaRPr>
          </a:p>
        </p:txBody>
      </p:sp>
      <p:sp>
        <p:nvSpPr>
          <p:cNvPr id="3" name="Content Placeholder 2"/>
          <p:cNvSpPr>
            <a:spLocks noGrp="1"/>
          </p:cNvSpPr>
          <p:nvPr>
            <p:ph idx="1"/>
          </p:nvPr>
        </p:nvSpPr>
        <p:spPr>
          <a:solidFill>
            <a:srgbClr val="FF9999"/>
          </a:solidFill>
        </p:spPr>
        <p:txBody>
          <a:bodyPr>
            <a:noAutofit/>
          </a:bodyPr>
          <a:lstStyle/>
          <a:p>
            <a:pPr marL="0" indent="0">
              <a:buNone/>
            </a:pPr>
            <a:r>
              <a:rPr lang="en-US" sz="2400" dirty="0" smtClean="0"/>
              <a:t>Amal and </a:t>
            </a:r>
            <a:r>
              <a:rPr lang="en-US" sz="2400" dirty="0" err="1" smtClean="0"/>
              <a:t>Tareq</a:t>
            </a:r>
            <a:r>
              <a:rPr lang="en-US" sz="2400" dirty="0" smtClean="0"/>
              <a:t> performed pre-marital screening tests and it was found that  </a:t>
            </a:r>
            <a:r>
              <a:rPr lang="en-US" sz="2400" dirty="0" err="1" smtClean="0"/>
              <a:t>Tareq</a:t>
            </a:r>
            <a:r>
              <a:rPr lang="en-US" sz="2400" dirty="0" smtClean="0"/>
              <a:t> is a </a:t>
            </a:r>
            <a:r>
              <a:rPr lang="en-US" sz="2400" dirty="0" err="1" smtClean="0"/>
              <a:t>Hep</a:t>
            </a:r>
            <a:r>
              <a:rPr lang="en-US" sz="2400" dirty="0" smtClean="0"/>
              <a:t> B carrier. Repeat the tests to confirm. To issue them a health marriage certificate it is mandatory that they go to the counseling clinic.</a:t>
            </a:r>
            <a:endParaRPr lang="en-US" sz="2400" dirty="0"/>
          </a:p>
          <a:p>
            <a:pPr marL="0" indent="0">
              <a:buNone/>
            </a:pPr>
            <a:r>
              <a:rPr lang="en-US" sz="2400" b="1" dirty="0" smtClean="0"/>
              <a:t>what will you counsel them about?</a:t>
            </a:r>
          </a:p>
          <a:p>
            <a:pPr marL="457200" indent="-457200">
              <a:buFont typeface="+mj-lt"/>
              <a:buAutoNum type="arabicPeriod"/>
            </a:pPr>
            <a:r>
              <a:rPr lang="en-US" sz="2400" dirty="0" smtClean="0"/>
              <a:t>Transmission to wife- </a:t>
            </a:r>
            <a:r>
              <a:rPr lang="en-US" sz="2400" dirty="0" err="1" smtClean="0"/>
              <a:t>Hep</a:t>
            </a:r>
            <a:r>
              <a:rPr lang="en-US" sz="2400" dirty="0" smtClean="0"/>
              <a:t> B vaccine</a:t>
            </a:r>
          </a:p>
          <a:p>
            <a:pPr marL="457200" indent="-457200">
              <a:buFont typeface="+mj-lt"/>
              <a:buAutoNum type="arabicPeriod"/>
            </a:pPr>
            <a:r>
              <a:rPr lang="en-US" sz="2400" dirty="0" smtClean="0"/>
              <a:t>Transmission to future children – </a:t>
            </a:r>
            <a:r>
              <a:rPr lang="en-US" sz="2400" dirty="0" err="1" smtClean="0"/>
              <a:t>Hep</a:t>
            </a:r>
            <a:r>
              <a:rPr lang="en-US" sz="2400" dirty="0" smtClean="0"/>
              <a:t> B vaccine</a:t>
            </a:r>
          </a:p>
          <a:p>
            <a:pPr marL="457200" indent="-457200">
              <a:buFont typeface="+mj-lt"/>
              <a:buAutoNum type="arabicPeriod"/>
            </a:pPr>
            <a:r>
              <a:rPr lang="en-US" sz="2400" dirty="0" smtClean="0"/>
              <a:t>Solutions: refer to specialty clinic as needed.</a:t>
            </a:r>
          </a:p>
        </p:txBody>
      </p:sp>
      <p:sp>
        <p:nvSpPr>
          <p:cNvPr id="4" name="Slide Number Placeholder 3"/>
          <p:cNvSpPr>
            <a:spLocks noGrp="1"/>
          </p:cNvSpPr>
          <p:nvPr>
            <p:ph type="sldNum" sz="quarter" idx="12"/>
          </p:nvPr>
        </p:nvSpPr>
        <p:spPr/>
        <p:txBody>
          <a:bodyPr/>
          <a:lstStyle/>
          <a:p>
            <a:fld id="{42BDA7FD-C7BC-43FF-9973-CC5D4338DE2E}" type="slidenum">
              <a:rPr lang="en-US" smtClean="0"/>
              <a:t>20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573" y="3460499"/>
            <a:ext cx="3236844" cy="1807238"/>
          </a:xfrm>
          <a:prstGeom prst="rect">
            <a:avLst/>
          </a:prstGeom>
        </p:spPr>
      </p:pic>
    </p:spTree>
    <p:extLst>
      <p:ext uri="{BB962C8B-B14F-4D97-AF65-F5344CB8AC3E}">
        <p14:creationId xmlns:p14="http://schemas.microsoft.com/office/powerpoint/2010/main" val="1351079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99"/>
          </a:solidFill>
        </p:spPr>
        <p:txBody>
          <a:bodyPr/>
          <a:lstStyle/>
          <a:p>
            <a:r>
              <a:rPr lang="en-US" dirty="0" smtClean="0">
                <a:solidFill>
                  <a:schemeClr val="tx1"/>
                </a:solidFill>
              </a:rPr>
              <a:t>What if it was </a:t>
            </a:r>
            <a:r>
              <a:rPr lang="en-US" dirty="0" err="1" smtClean="0">
                <a:solidFill>
                  <a:schemeClr val="tx1"/>
                </a:solidFill>
              </a:rPr>
              <a:t>Hep</a:t>
            </a:r>
            <a:r>
              <a:rPr lang="en-US" dirty="0" smtClean="0">
                <a:solidFill>
                  <a:schemeClr val="tx1"/>
                </a:solidFill>
              </a:rPr>
              <a:t> C or HIV?</a:t>
            </a:r>
            <a:endParaRPr lang="en-US" dirty="0">
              <a:solidFill>
                <a:schemeClr val="tx1"/>
              </a:solidFill>
            </a:endParaRPr>
          </a:p>
        </p:txBody>
      </p:sp>
      <p:sp>
        <p:nvSpPr>
          <p:cNvPr id="3" name="Content Placeholder 2"/>
          <p:cNvSpPr>
            <a:spLocks noGrp="1"/>
          </p:cNvSpPr>
          <p:nvPr>
            <p:ph idx="1"/>
          </p:nvPr>
        </p:nvSpPr>
        <p:spPr>
          <a:xfrm>
            <a:off x="1066800" y="2194973"/>
            <a:ext cx="10058400" cy="3931920"/>
          </a:xfrm>
          <a:solidFill>
            <a:srgbClr val="FF9999"/>
          </a:solidFill>
        </p:spPr>
        <p:txBody>
          <a:bodyPr>
            <a:normAutofit/>
          </a:bodyPr>
          <a:lstStyle/>
          <a:p>
            <a:pPr marL="342900" indent="-342900">
              <a:buFont typeface="+mj-lt"/>
              <a:buAutoNum type="arabicPeriod"/>
            </a:pPr>
            <a:r>
              <a:rPr lang="en-US" sz="2400" b="1" dirty="0"/>
              <a:t>Repeat the tests </a:t>
            </a:r>
            <a:r>
              <a:rPr lang="en-US" sz="2400" dirty="0"/>
              <a:t>to confirm.</a:t>
            </a:r>
          </a:p>
          <a:p>
            <a:pPr marL="342900" indent="-342900">
              <a:buFont typeface="+mj-lt"/>
              <a:buAutoNum type="arabicPeriod"/>
            </a:pPr>
            <a:r>
              <a:rPr lang="en-US" sz="2400" b="1" dirty="0" smtClean="0"/>
              <a:t>Counseling</a:t>
            </a:r>
            <a:r>
              <a:rPr lang="en-US" sz="2400" dirty="0" smtClean="0"/>
              <a:t> is mandatory as well.</a:t>
            </a:r>
          </a:p>
          <a:p>
            <a:pPr lvl="1"/>
            <a:r>
              <a:rPr lang="en-US" sz="2400" dirty="0"/>
              <a:t>Transmission to wife- </a:t>
            </a:r>
            <a:r>
              <a:rPr lang="en-US" sz="2400" dirty="0" smtClean="0"/>
              <a:t>no vaccines, health education</a:t>
            </a:r>
            <a:endParaRPr lang="en-US" sz="2400" dirty="0"/>
          </a:p>
          <a:p>
            <a:pPr lvl="1"/>
            <a:r>
              <a:rPr lang="en-US" sz="2400" dirty="0"/>
              <a:t>Transmission to future children </a:t>
            </a:r>
            <a:endParaRPr lang="en-US" sz="2400" dirty="0" smtClean="0"/>
          </a:p>
          <a:p>
            <a:pPr lvl="1"/>
            <a:r>
              <a:rPr lang="en-US" sz="2400" dirty="0" smtClean="0"/>
              <a:t>Solutions</a:t>
            </a:r>
            <a:r>
              <a:rPr lang="en-US" sz="2400" dirty="0"/>
              <a:t>: </a:t>
            </a:r>
            <a:r>
              <a:rPr lang="en-US" sz="2200" dirty="0"/>
              <a:t>refer to specialty clinic as needed</a:t>
            </a:r>
            <a:r>
              <a:rPr lang="en-US" sz="2200" dirty="0" smtClean="0"/>
              <a:t>. (antiviral therapy)</a:t>
            </a:r>
          </a:p>
          <a:p>
            <a:pPr marL="457200" indent="-457200">
              <a:buFont typeface="+mj-lt"/>
              <a:buAutoNum type="arabicPeriod"/>
            </a:pPr>
            <a:r>
              <a:rPr lang="en-US" sz="2400" b="1" dirty="0" smtClean="0"/>
              <a:t>The marriage</a:t>
            </a:r>
          </a:p>
          <a:p>
            <a:pPr lvl="1"/>
            <a:r>
              <a:rPr lang="en-US" sz="2200" dirty="0" smtClean="0"/>
              <a:t>If decided </a:t>
            </a:r>
            <a:r>
              <a:rPr lang="en-US" sz="2200" dirty="0" smtClean="0"/>
              <a:t>to proceed, sign that they received counseling and they are going ahead with the marriage despite counseling</a:t>
            </a:r>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21</a:t>
            </a:fld>
            <a:endParaRPr lang="en-US"/>
          </a:p>
        </p:txBody>
      </p:sp>
    </p:spTree>
    <p:extLst>
      <p:ext uri="{BB962C8B-B14F-4D97-AF65-F5344CB8AC3E}">
        <p14:creationId xmlns:p14="http://schemas.microsoft.com/office/powerpoint/2010/main" val="2564728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021" y="642594"/>
            <a:ext cx="10355179" cy="1371600"/>
          </a:xfrm>
          <a:solidFill>
            <a:schemeClr val="tx2">
              <a:lumMod val="40000"/>
              <a:lumOff val="60000"/>
            </a:schemeClr>
          </a:solidFill>
        </p:spPr>
        <p:txBody>
          <a:bodyPr/>
          <a:lstStyle/>
          <a:p>
            <a:r>
              <a:rPr lang="en-US" dirty="0" smtClean="0">
                <a:solidFill>
                  <a:schemeClr val="tx1"/>
                </a:solidFill>
              </a:rPr>
              <a:t>Lecture Outline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2BDA7FD-C7BC-43FF-9973-CC5D4338DE2E}" type="slidenum">
              <a:rPr lang="en-US" smtClean="0"/>
              <a:t>22</a:t>
            </a:fld>
            <a:endParaRPr lang="en-US"/>
          </a:p>
        </p:txBody>
      </p:sp>
      <p:sp>
        <p:nvSpPr>
          <p:cNvPr id="8" name="Content Placeholder 7"/>
          <p:cNvSpPr>
            <a:spLocks noGrp="1"/>
          </p:cNvSpPr>
          <p:nvPr>
            <p:ph idx="1"/>
          </p:nvPr>
        </p:nvSpPr>
        <p:spPr>
          <a:xfrm>
            <a:off x="770021" y="2103120"/>
            <a:ext cx="10355179" cy="4478872"/>
          </a:xfrm>
          <a:solidFill>
            <a:schemeClr val="tx2">
              <a:lumMod val="40000"/>
              <a:lumOff val="60000"/>
            </a:schemeClr>
          </a:solidFill>
        </p:spPr>
        <p:txBody>
          <a:bodyPr>
            <a:normAutofit fontScale="92500"/>
          </a:bodyPr>
          <a:lstStyle/>
          <a:p>
            <a:pPr marL="0" indent="0">
              <a:buNone/>
            </a:pPr>
            <a:r>
              <a:rPr lang="en-US" sz="2000" dirty="0" smtClean="0">
                <a:solidFill>
                  <a:schemeClr val="tx2">
                    <a:lumMod val="20000"/>
                    <a:lumOff val="80000"/>
                  </a:schemeClr>
                </a:solidFill>
              </a:rPr>
              <a:t>The Saudi Scene</a:t>
            </a:r>
          </a:p>
          <a:p>
            <a:pPr marL="0" indent="0">
              <a:buNone/>
            </a:pPr>
            <a:r>
              <a:rPr lang="en-US" sz="2000" dirty="0" smtClean="0">
                <a:solidFill>
                  <a:schemeClr val="tx2">
                    <a:lumMod val="20000"/>
                    <a:lumOff val="80000"/>
                  </a:schemeClr>
                </a:solidFill>
              </a:rPr>
              <a:t>Brief on the Saudi pre-marital screening program</a:t>
            </a:r>
          </a:p>
          <a:p>
            <a:pPr marL="0" indent="0">
              <a:buNone/>
            </a:pPr>
            <a:r>
              <a:rPr lang="en-US" sz="2000" dirty="0" smtClean="0"/>
              <a:t>		</a:t>
            </a:r>
            <a:r>
              <a:rPr lang="en-US" sz="2000" dirty="0" smtClean="0">
                <a:solidFill>
                  <a:schemeClr val="tx2">
                    <a:lumMod val="20000"/>
                    <a:lumOff val="80000"/>
                  </a:schemeClr>
                </a:solidFill>
              </a:rPr>
              <a:t>Pre-marital counseling and its application in KSA</a:t>
            </a:r>
          </a:p>
          <a:p>
            <a:pPr marL="0" indent="0">
              <a:buNone/>
            </a:pPr>
            <a:r>
              <a:rPr lang="en-US" sz="2000" dirty="0" smtClean="0">
                <a:solidFill>
                  <a:schemeClr val="tx2">
                    <a:lumMod val="20000"/>
                    <a:lumOff val="80000"/>
                  </a:schemeClr>
                </a:solidFill>
              </a:rPr>
              <a:t>		The program’s objectives</a:t>
            </a:r>
          </a:p>
          <a:p>
            <a:pPr marL="0" indent="0">
              <a:buNone/>
            </a:pPr>
            <a:r>
              <a:rPr lang="en-US" sz="2000" dirty="0" smtClean="0">
                <a:solidFill>
                  <a:schemeClr val="tx2">
                    <a:lumMod val="20000"/>
                    <a:lumOff val="80000"/>
                  </a:schemeClr>
                </a:solidFill>
              </a:rPr>
              <a:t>		Overview video</a:t>
            </a:r>
          </a:p>
          <a:p>
            <a:pPr marL="0" indent="0">
              <a:buNone/>
            </a:pPr>
            <a:r>
              <a:rPr lang="en-US" sz="2000" dirty="0" smtClean="0">
                <a:solidFill>
                  <a:schemeClr val="tx2">
                    <a:lumMod val="20000"/>
                    <a:lumOff val="80000"/>
                  </a:schemeClr>
                </a:solidFill>
              </a:rPr>
              <a:t>		Cultural considerations</a:t>
            </a:r>
          </a:p>
          <a:p>
            <a:pPr marL="0" indent="0">
              <a:buNone/>
            </a:pPr>
            <a:r>
              <a:rPr lang="en-US" sz="2000" dirty="0"/>
              <a:t>	</a:t>
            </a:r>
            <a:r>
              <a:rPr lang="en-US" sz="2000" dirty="0" smtClean="0"/>
              <a:t>	</a:t>
            </a:r>
            <a:r>
              <a:rPr lang="en-US" sz="2000" b="1" dirty="0" smtClean="0">
                <a:solidFill>
                  <a:schemeClr val="tx2">
                    <a:lumMod val="20000"/>
                    <a:lumOff val="80000"/>
                  </a:schemeClr>
                </a:solidFill>
              </a:rPr>
              <a:t>3 minutes in-class stretching break </a:t>
            </a:r>
          </a:p>
          <a:p>
            <a:pPr marL="0" indent="0">
              <a:buNone/>
            </a:pPr>
            <a:r>
              <a:rPr lang="en-US" sz="2000" b="1" dirty="0" smtClean="0"/>
              <a:t>					</a:t>
            </a:r>
            <a:r>
              <a:rPr lang="en-US" sz="2000" dirty="0" smtClean="0">
                <a:solidFill>
                  <a:schemeClr val="tx2">
                    <a:lumMod val="20000"/>
                    <a:lumOff val="80000"/>
                  </a:schemeClr>
                </a:solidFill>
              </a:rPr>
              <a:t>Scenario application for fates of tested couples</a:t>
            </a:r>
          </a:p>
          <a:p>
            <a:pPr marL="0" indent="0">
              <a:buNone/>
            </a:pPr>
            <a:r>
              <a:rPr lang="en-US" sz="2000" dirty="0" smtClean="0">
                <a:solidFill>
                  <a:schemeClr val="tx2">
                    <a:lumMod val="20000"/>
                    <a:lumOff val="80000"/>
                  </a:schemeClr>
                </a:solidFill>
              </a:rPr>
              <a:t>					Infectious disease scenarios</a:t>
            </a:r>
          </a:p>
          <a:p>
            <a:pPr marL="0" indent="0">
              <a:buNone/>
            </a:pPr>
            <a:r>
              <a:rPr lang="en-US" sz="2000" dirty="0" smtClean="0"/>
              <a:t>					Inherited blood disorders</a:t>
            </a:r>
          </a:p>
          <a:p>
            <a:pPr marL="0" indent="0">
              <a:buNone/>
            </a:pPr>
            <a:r>
              <a:rPr lang="en-US" sz="2000" dirty="0" smtClean="0"/>
              <a:t>					</a:t>
            </a:r>
            <a:r>
              <a:rPr lang="en-US" sz="2000" b="1" dirty="0" smtClean="0"/>
              <a:t>Closing remarks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52301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FF"/>
          </a:solidFill>
        </p:spPr>
        <p:txBody>
          <a:bodyPr/>
          <a:lstStyle/>
          <a:p>
            <a:r>
              <a:rPr lang="en-US" dirty="0" smtClean="0"/>
              <a:t>Scenario #3</a:t>
            </a:r>
            <a:endParaRPr lang="en-US" dirty="0"/>
          </a:p>
        </p:txBody>
      </p:sp>
      <p:sp>
        <p:nvSpPr>
          <p:cNvPr id="3" name="Content Placeholder 2"/>
          <p:cNvSpPr>
            <a:spLocks noGrp="1"/>
          </p:cNvSpPr>
          <p:nvPr>
            <p:ph idx="1"/>
          </p:nvPr>
        </p:nvSpPr>
        <p:spPr>
          <a:solidFill>
            <a:srgbClr val="FF99FF"/>
          </a:solidFill>
        </p:spPr>
        <p:txBody>
          <a:bodyPr>
            <a:normAutofit/>
          </a:bodyPr>
          <a:lstStyle/>
          <a:p>
            <a:r>
              <a:rPr lang="en-US" sz="2400" dirty="0" smtClean="0"/>
              <a:t>Ali,  from the Eastern region, presented to your clinic for pre-marital screening as he intends to marry his cousin. His prospective wife did the test and was clear from any abnormalities. Ali’s  hemoglobin  electrophoresis shows </a:t>
            </a:r>
            <a:r>
              <a:rPr lang="en-US" sz="2400" dirty="0" err="1"/>
              <a:t>Hb</a:t>
            </a:r>
            <a:r>
              <a:rPr lang="en-US" sz="2400" dirty="0"/>
              <a:t> A : 60 %   ,  </a:t>
            </a:r>
            <a:r>
              <a:rPr lang="en-US" sz="2400" dirty="0" err="1"/>
              <a:t>Hb</a:t>
            </a:r>
            <a:r>
              <a:rPr lang="en-US" sz="2400" dirty="0"/>
              <a:t> SS :40%  , </a:t>
            </a:r>
            <a:r>
              <a:rPr lang="en-US" sz="2400" dirty="0" err="1"/>
              <a:t>Hb</a:t>
            </a:r>
            <a:r>
              <a:rPr lang="en-US" sz="2400" dirty="0"/>
              <a:t> F : 2 % </a:t>
            </a:r>
            <a:r>
              <a:rPr lang="en-US" sz="2400" dirty="0" smtClean="0"/>
              <a:t>, meaning he is a carrier of sickle cell trait. </a:t>
            </a:r>
          </a:p>
          <a:p>
            <a:pPr marL="0" indent="0">
              <a:buNone/>
            </a:pPr>
            <a:r>
              <a:rPr lang="en-US" sz="2400" b="1" dirty="0" smtClean="0"/>
              <a:t>What would you tell them about the</a:t>
            </a:r>
          </a:p>
          <a:p>
            <a:pPr marL="0" indent="0">
              <a:buNone/>
            </a:pPr>
            <a:r>
              <a:rPr lang="en-US" sz="2400" b="1" dirty="0" smtClean="0"/>
              <a:t> odds of inheritance for their future children?</a:t>
            </a:r>
          </a:p>
        </p:txBody>
      </p:sp>
      <p:sp>
        <p:nvSpPr>
          <p:cNvPr id="4" name="Slide Number Placeholder 3"/>
          <p:cNvSpPr>
            <a:spLocks noGrp="1"/>
          </p:cNvSpPr>
          <p:nvPr>
            <p:ph type="sldNum" sz="quarter" idx="12"/>
          </p:nvPr>
        </p:nvSpPr>
        <p:spPr/>
        <p:txBody>
          <a:bodyPr/>
          <a:lstStyle/>
          <a:p>
            <a:fld id="{42BDA7FD-C7BC-43FF-9973-CC5D4338DE2E}" type="slidenum">
              <a:rPr lang="en-US" smtClean="0"/>
              <a:t>23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088" y="4084320"/>
            <a:ext cx="3335028" cy="2223352"/>
          </a:xfrm>
          <a:prstGeom prst="rect">
            <a:avLst/>
          </a:prstGeom>
        </p:spPr>
      </p:pic>
    </p:spTree>
    <p:extLst>
      <p:ext uri="{BB962C8B-B14F-4D97-AF65-F5344CB8AC3E}">
        <p14:creationId xmlns:p14="http://schemas.microsoft.com/office/powerpoint/2010/main" val="3969578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FF"/>
          </a:solidFill>
        </p:spPr>
        <p:txBody>
          <a:bodyPr/>
          <a:lstStyle/>
          <a:p>
            <a:r>
              <a:rPr lang="en-US" dirty="0" smtClean="0"/>
              <a:t>Scenario #</a:t>
            </a:r>
            <a:r>
              <a:rPr lang="en-US" dirty="0"/>
              <a:t>3</a:t>
            </a:r>
            <a:r>
              <a:rPr lang="en-US" dirty="0" smtClean="0"/>
              <a:t> </a:t>
            </a:r>
            <a:r>
              <a:rPr lang="en-US" dirty="0" err="1" smtClean="0"/>
              <a:t>cnt</a:t>
            </a:r>
            <a:r>
              <a:rPr lang="en-US" dirty="0" smtClean="0"/>
              <a:t>’</a:t>
            </a:r>
            <a:endParaRPr lang="en-US" dirty="0"/>
          </a:p>
        </p:txBody>
      </p:sp>
      <p:sp>
        <p:nvSpPr>
          <p:cNvPr id="3" name="Content Placeholder 2"/>
          <p:cNvSpPr>
            <a:spLocks noGrp="1"/>
          </p:cNvSpPr>
          <p:nvPr>
            <p:ph sz="half" idx="2"/>
          </p:nvPr>
        </p:nvSpPr>
        <p:spPr>
          <a:xfrm>
            <a:off x="1066800" y="2074334"/>
            <a:ext cx="10058400" cy="4121592"/>
          </a:xfrm>
          <a:solidFill>
            <a:srgbClr val="FF99FF"/>
          </a:solidFill>
        </p:spPr>
        <p:txBody>
          <a:bodyPr>
            <a:noAutofit/>
          </a:bodyPr>
          <a:lstStyle/>
          <a:p>
            <a:pPr marL="0" indent="0">
              <a:lnSpc>
                <a:spcPct val="120000"/>
              </a:lnSpc>
              <a:buNone/>
            </a:pPr>
            <a:r>
              <a:rPr lang="en-US" sz="2400" b="1" dirty="0" smtClean="0"/>
              <a:t> </a:t>
            </a:r>
            <a:endParaRPr lang="en-US" sz="2400" b="1"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176800" y="2213434"/>
            <a:ext cx="3595383" cy="3894999"/>
          </a:xfrm>
        </p:spPr>
      </p:pic>
      <p:sp>
        <p:nvSpPr>
          <p:cNvPr id="4" name="Slide Number Placeholder 3"/>
          <p:cNvSpPr>
            <a:spLocks noGrp="1"/>
          </p:cNvSpPr>
          <p:nvPr>
            <p:ph type="sldNum" sz="quarter" idx="12"/>
          </p:nvPr>
        </p:nvSpPr>
        <p:spPr/>
        <p:txBody>
          <a:bodyPr/>
          <a:lstStyle/>
          <a:p>
            <a:fld id="{42BDA7FD-C7BC-43FF-9973-CC5D4338DE2E}" type="slidenum">
              <a:rPr lang="en-US" smtClean="0"/>
              <a:t>24</a:t>
            </a:fld>
            <a:endParaRPr lang="en-US"/>
          </a:p>
        </p:txBody>
      </p:sp>
      <p:sp>
        <p:nvSpPr>
          <p:cNvPr id="9" name="Footer Placeholder 8"/>
          <p:cNvSpPr>
            <a:spLocks noGrp="1"/>
          </p:cNvSpPr>
          <p:nvPr>
            <p:ph type="ftr" sz="quarter" idx="11"/>
          </p:nvPr>
        </p:nvSpPr>
        <p:spPr>
          <a:xfrm>
            <a:off x="617838" y="6307672"/>
            <a:ext cx="10713308" cy="274320"/>
          </a:xfrm>
        </p:spPr>
        <p:txBody>
          <a:bodyPr/>
          <a:lstStyle/>
          <a:p>
            <a:pPr algn="l"/>
            <a:r>
              <a:rPr lang="en-US" smtClean="0"/>
              <a:t>Inheritance of Sickle Cell Anemia [ online webpage]. Sickle Cell Society. URL: http://www.sicklecellsociety.org/resources/inheritance-of-sickle-cell-anaemia/. Published: July 13th, 2014. Accessed: April 3rd, 2018</a:t>
            </a:r>
            <a:endParaRPr lang="en-US" dirty="0"/>
          </a:p>
        </p:txBody>
      </p:sp>
    </p:spTree>
    <p:extLst>
      <p:ext uri="{BB962C8B-B14F-4D97-AF65-F5344CB8AC3E}">
        <p14:creationId xmlns:p14="http://schemas.microsoft.com/office/powerpoint/2010/main" val="658407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FF"/>
          </a:solidFill>
        </p:spPr>
        <p:txBody>
          <a:bodyPr>
            <a:normAutofit fontScale="90000"/>
          </a:bodyPr>
          <a:lstStyle/>
          <a:p>
            <a:r>
              <a:rPr lang="en-US" dirty="0"/>
              <a:t>What if Ali’s fiancé Sara was also a sickle cell trait carrier?</a:t>
            </a:r>
          </a:p>
        </p:txBody>
      </p:sp>
      <p:sp>
        <p:nvSpPr>
          <p:cNvPr id="3" name="Content Placeholder 2"/>
          <p:cNvSpPr>
            <a:spLocks noGrp="1"/>
          </p:cNvSpPr>
          <p:nvPr>
            <p:ph sz="half" idx="2"/>
          </p:nvPr>
        </p:nvSpPr>
        <p:spPr>
          <a:xfrm>
            <a:off x="1066800" y="2074334"/>
            <a:ext cx="6940378" cy="4121592"/>
          </a:xfrm>
          <a:solidFill>
            <a:srgbClr val="FF99FF"/>
          </a:solidFill>
        </p:spPr>
        <p:txBody>
          <a:bodyPr>
            <a:noAutofit/>
          </a:bodyPr>
          <a:lstStyle/>
          <a:p>
            <a:pPr marL="0" indent="0">
              <a:lnSpc>
                <a:spcPct val="120000"/>
              </a:lnSpc>
              <a:buNone/>
            </a:pPr>
            <a:r>
              <a:rPr lang="en-US" sz="2400" b="1" u="sng" dirty="0" smtClean="0"/>
              <a:t>Counseling:</a:t>
            </a:r>
          </a:p>
          <a:p>
            <a:pPr marL="457200" indent="-457200">
              <a:lnSpc>
                <a:spcPct val="120000"/>
              </a:lnSpc>
              <a:buFont typeface="+mj-lt"/>
              <a:buAutoNum type="arabicPeriod"/>
            </a:pPr>
            <a:r>
              <a:rPr lang="en-US" sz="2400" dirty="0" smtClean="0"/>
              <a:t>Transmission to future children?</a:t>
            </a:r>
          </a:p>
          <a:p>
            <a:pPr marL="457200" indent="-457200">
              <a:lnSpc>
                <a:spcPct val="120000"/>
              </a:lnSpc>
              <a:buFont typeface="+mj-lt"/>
              <a:buAutoNum type="arabicPeriod"/>
            </a:pPr>
            <a:r>
              <a:rPr lang="en-US" sz="2400" dirty="0" smtClean="0"/>
              <a:t>Solutions/alternatives?</a:t>
            </a:r>
          </a:p>
          <a:p>
            <a:pPr lvl="1">
              <a:lnSpc>
                <a:spcPct val="120000"/>
              </a:lnSpc>
              <a:buFont typeface="Arial" panose="020B0604020202020204" pitchFamily="34" charset="0"/>
              <a:buChar char="•"/>
            </a:pPr>
            <a:r>
              <a:rPr lang="en-US" sz="2200" dirty="0" smtClean="0"/>
              <a:t>Find another partner for marriage who doesn’t have sickle cell trait or anemia</a:t>
            </a:r>
          </a:p>
          <a:p>
            <a:pPr marL="0" indent="0">
              <a:lnSpc>
                <a:spcPct val="120000"/>
              </a:lnSpc>
              <a:buNone/>
            </a:pPr>
            <a:r>
              <a:rPr lang="en-US" sz="2400" dirty="0" smtClean="0"/>
              <a:t>Certificate of healthy marriage will be given after they go to the counseling clinic. </a:t>
            </a:r>
          </a:p>
          <a:p>
            <a:pPr marL="0" indent="0">
              <a:lnSpc>
                <a:spcPct val="120000"/>
              </a:lnSpc>
              <a:buNone/>
            </a:pPr>
            <a:endParaRPr lang="en-US" sz="2400" b="1" dirty="0" smtClean="0"/>
          </a:p>
        </p:txBody>
      </p:sp>
      <p:sp>
        <p:nvSpPr>
          <p:cNvPr id="4" name="Slide Number Placeholder 3"/>
          <p:cNvSpPr>
            <a:spLocks noGrp="1"/>
          </p:cNvSpPr>
          <p:nvPr>
            <p:ph type="sldNum" sz="quarter" idx="12"/>
          </p:nvPr>
        </p:nvSpPr>
        <p:spPr/>
        <p:txBody>
          <a:bodyPr/>
          <a:lstStyle/>
          <a:p>
            <a:fld id="{42BDA7FD-C7BC-43FF-9973-CC5D4338DE2E}" type="slidenum">
              <a:rPr lang="en-US" smtClean="0"/>
              <a:t>25</a:t>
            </a:fld>
            <a:endParaRPr lang="en-US"/>
          </a:p>
        </p:txBody>
      </p:sp>
      <p:sp>
        <p:nvSpPr>
          <p:cNvPr id="9" name="Footer Placeholder 8"/>
          <p:cNvSpPr>
            <a:spLocks noGrp="1"/>
          </p:cNvSpPr>
          <p:nvPr>
            <p:ph type="ftr" sz="quarter" idx="11"/>
          </p:nvPr>
        </p:nvSpPr>
        <p:spPr>
          <a:xfrm>
            <a:off x="654909" y="6195926"/>
            <a:ext cx="10713308" cy="386066"/>
          </a:xfrm>
        </p:spPr>
        <p:txBody>
          <a:bodyPr/>
          <a:lstStyle/>
          <a:p>
            <a:pPr algn="l"/>
            <a:r>
              <a:rPr lang="en-US" smtClean="0"/>
              <a:t>Inheritance of Sickle Cell Anemia [ online webpage]. Sickle Cell Society. URL: http://www.sicklecellsociety.org/resources/inheritance-of-sickle-cell-anaemia/. Published: July 13th, 2014. Accessed: April 3rd, 2018</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917264" y="2273987"/>
            <a:ext cx="3817736" cy="3200400"/>
          </a:xfrm>
        </p:spPr>
      </p:pic>
    </p:spTree>
    <p:extLst>
      <p:ext uri="{BB962C8B-B14F-4D97-AF65-F5344CB8AC3E}">
        <p14:creationId xmlns:p14="http://schemas.microsoft.com/office/powerpoint/2010/main" val="482431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FF"/>
          </a:solidFill>
        </p:spPr>
        <p:txBody>
          <a:bodyPr>
            <a:normAutofit fontScale="90000"/>
          </a:bodyPr>
          <a:lstStyle/>
          <a:p>
            <a:r>
              <a:rPr lang="en-US" dirty="0"/>
              <a:t>What if Ali had sickle cell anemia and Sara was clear</a:t>
            </a:r>
            <a:r>
              <a:rPr lang="en-US" dirty="0" smtClean="0"/>
              <a:t>? </a:t>
            </a:r>
            <a:endParaRPr lang="en-US" dirty="0">
              <a:solidFill>
                <a:srgbClr val="FF0000"/>
              </a:solidFill>
            </a:endParaRPr>
          </a:p>
        </p:txBody>
      </p:sp>
      <p:sp>
        <p:nvSpPr>
          <p:cNvPr id="3" name="Content Placeholder 2"/>
          <p:cNvSpPr>
            <a:spLocks noGrp="1"/>
          </p:cNvSpPr>
          <p:nvPr>
            <p:ph sz="half" idx="2"/>
          </p:nvPr>
        </p:nvSpPr>
        <p:spPr>
          <a:xfrm>
            <a:off x="1066800" y="2074334"/>
            <a:ext cx="6940378" cy="4121592"/>
          </a:xfrm>
          <a:solidFill>
            <a:srgbClr val="FF99FF"/>
          </a:solidFill>
        </p:spPr>
        <p:txBody>
          <a:bodyPr>
            <a:noAutofit/>
          </a:bodyPr>
          <a:lstStyle/>
          <a:p>
            <a:pPr marL="0" indent="0">
              <a:lnSpc>
                <a:spcPct val="120000"/>
              </a:lnSpc>
              <a:buNone/>
            </a:pPr>
            <a:endParaRPr lang="en-US" sz="2400" dirty="0" smtClean="0"/>
          </a:p>
          <a:p>
            <a:pPr>
              <a:lnSpc>
                <a:spcPct val="120000"/>
              </a:lnSpc>
            </a:pPr>
            <a:r>
              <a:rPr lang="en-US" sz="2400" dirty="0" smtClean="0"/>
              <a:t>Odds of transmission to future children?</a:t>
            </a:r>
          </a:p>
          <a:p>
            <a:pPr>
              <a:lnSpc>
                <a:spcPct val="120000"/>
              </a:lnSpc>
            </a:pPr>
            <a:r>
              <a:rPr lang="en-US" sz="2400" dirty="0" smtClean="0"/>
              <a:t>Is an appointment at the counseling clinic mandatory to issue the certificate?</a:t>
            </a:r>
          </a:p>
          <a:p>
            <a:pPr marL="0" indent="0">
              <a:lnSpc>
                <a:spcPct val="120000"/>
              </a:lnSpc>
              <a:buNone/>
            </a:pPr>
            <a:endParaRPr lang="en-US" sz="2400" b="1" u="sng" dirty="0" smtClean="0"/>
          </a:p>
          <a:p>
            <a:pPr marL="0" indent="0">
              <a:lnSpc>
                <a:spcPct val="120000"/>
              </a:lnSpc>
              <a:buNone/>
            </a:pPr>
            <a:endParaRPr lang="en-US" sz="2400" dirty="0" smtClean="0"/>
          </a:p>
        </p:txBody>
      </p:sp>
      <p:sp>
        <p:nvSpPr>
          <p:cNvPr id="4" name="Slide Number Placeholder 3"/>
          <p:cNvSpPr>
            <a:spLocks noGrp="1"/>
          </p:cNvSpPr>
          <p:nvPr>
            <p:ph type="sldNum" sz="quarter" idx="12"/>
          </p:nvPr>
        </p:nvSpPr>
        <p:spPr/>
        <p:txBody>
          <a:bodyPr/>
          <a:lstStyle/>
          <a:p>
            <a:fld id="{42BDA7FD-C7BC-43FF-9973-CC5D4338DE2E}" type="slidenum">
              <a:rPr lang="en-US" smtClean="0"/>
              <a:t>26</a:t>
            </a:fld>
            <a:endParaRPr lang="en-US"/>
          </a:p>
        </p:txBody>
      </p:sp>
      <p:sp>
        <p:nvSpPr>
          <p:cNvPr id="9" name="Footer Placeholder 8"/>
          <p:cNvSpPr>
            <a:spLocks noGrp="1"/>
          </p:cNvSpPr>
          <p:nvPr>
            <p:ph type="ftr" sz="quarter" idx="11"/>
          </p:nvPr>
        </p:nvSpPr>
        <p:spPr>
          <a:xfrm>
            <a:off x="654909" y="6195926"/>
            <a:ext cx="10713308" cy="386066"/>
          </a:xfrm>
        </p:spPr>
        <p:txBody>
          <a:bodyPr/>
          <a:lstStyle/>
          <a:p>
            <a:pPr algn="l"/>
            <a:r>
              <a:rPr lang="en-US" smtClean="0"/>
              <a:t>Image by NigeriaGalleria. Used without permission. [online webpage]. URL: </a:t>
            </a:r>
            <a:r>
              <a:rPr lang="en-US" smtClean="0">
                <a:hlinkClick r:id="rId3"/>
              </a:rPr>
              <a:t>https://www.nigeriagalleria.com/Community-Health/Sickle-Cell.html</a:t>
            </a:r>
            <a:r>
              <a:rPr lang="en-US" smtClean="0"/>
              <a:t>. Accessed: April 3</a:t>
            </a:r>
            <a:r>
              <a:rPr lang="en-US" baseline="30000" smtClean="0"/>
              <a:t>rd</a:t>
            </a:r>
            <a:r>
              <a:rPr lang="en-US" smtClean="0"/>
              <a:t>, 2018.</a:t>
            </a:r>
            <a:endParaRPr lang="en-US" dirty="0"/>
          </a:p>
        </p:txBody>
      </p:sp>
      <p:pic>
        <p:nvPicPr>
          <p:cNvPr id="6" name="Content Placeholder 5"/>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45217" r="63108" b="10672"/>
          <a:stretch/>
        </p:blipFill>
        <p:spPr>
          <a:xfrm>
            <a:off x="8007178" y="2125940"/>
            <a:ext cx="3623386" cy="3713383"/>
          </a:xfrm>
        </p:spPr>
      </p:pic>
    </p:spTree>
    <p:extLst>
      <p:ext uri="{BB962C8B-B14F-4D97-AF65-F5344CB8AC3E}">
        <p14:creationId xmlns:p14="http://schemas.microsoft.com/office/powerpoint/2010/main" val="2224240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FF"/>
          </a:solidFill>
        </p:spPr>
        <p:txBody>
          <a:bodyPr>
            <a:normAutofit fontScale="90000"/>
          </a:bodyPr>
          <a:lstStyle/>
          <a:p>
            <a:r>
              <a:rPr lang="en-US" dirty="0"/>
              <a:t>What if </a:t>
            </a:r>
            <a:r>
              <a:rPr lang="en-US" dirty="0" smtClean="0"/>
              <a:t>Ali is a carrier and </a:t>
            </a:r>
            <a:r>
              <a:rPr lang="en-US" dirty="0"/>
              <a:t>Sara </a:t>
            </a:r>
            <a:r>
              <a:rPr lang="en-US" dirty="0" smtClean="0"/>
              <a:t>has sickle cell anemia? </a:t>
            </a:r>
            <a:endParaRPr lang="en-US" dirty="0">
              <a:solidFill>
                <a:srgbClr val="FF0000"/>
              </a:solidFill>
            </a:endParaRPr>
          </a:p>
        </p:txBody>
      </p:sp>
      <p:sp>
        <p:nvSpPr>
          <p:cNvPr id="3" name="Content Placeholder 2"/>
          <p:cNvSpPr>
            <a:spLocks noGrp="1"/>
          </p:cNvSpPr>
          <p:nvPr>
            <p:ph sz="half" idx="2"/>
          </p:nvPr>
        </p:nvSpPr>
        <p:spPr>
          <a:xfrm>
            <a:off x="1066800" y="2074334"/>
            <a:ext cx="6940378" cy="4121592"/>
          </a:xfrm>
          <a:solidFill>
            <a:srgbClr val="FF99FF"/>
          </a:solidFill>
        </p:spPr>
        <p:txBody>
          <a:bodyPr>
            <a:noAutofit/>
          </a:bodyPr>
          <a:lstStyle/>
          <a:p>
            <a:pPr marL="0" indent="0">
              <a:lnSpc>
                <a:spcPct val="120000"/>
              </a:lnSpc>
              <a:buNone/>
            </a:pPr>
            <a:r>
              <a:rPr lang="en-US" sz="2400" b="1" u="sng" dirty="0" smtClean="0"/>
              <a:t>Counseling</a:t>
            </a:r>
            <a:r>
              <a:rPr lang="en-US" sz="2400" b="1" u="sng" dirty="0"/>
              <a:t>:</a:t>
            </a:r>
          </a:p>
          <a:p>
            <a:pPr marL="457200" indent="-457200">
              <a:lnSpc>
                <a:spcPct val="120000"/>
              </a:lnSpc>
              <a:buFont typeface="+mj-lt"/>
              <a:buAutoNum type="arabicPeriod"/>
            </a:pPr>
            <a:r>
              <a:rPr lang="en-US" sz="2400" dirty="0"/>
              <a:t>Odds of transmission to future children</a:t>
            </a:r>
            <a:r>
              <a:rPr lang="en-US" sz="2400" dirty="0" smtClean="0"/>
              <a:t>?</a:t>
            </a:r>
          </a:p>
          <a:p>
            <a:pPr marL="457200" indent="-457200">
              <a:lnSpc>
                <a:spcPct val="120000"/>
              </a:lnSpc>
              <a:buFont typeface="+mj-lt"/>
              <a:buAutoNum type="arabicPeriod"/>
            </a:pPr>
            <a:r>
              <a:rPr lang="en-US" sz="2400" dirty="0" smtClean="0"/>
              <a:t>Alternatives/solutions?</a:t>
            </a:r>
          </a:p>
          <a:p>
            <a:pPr lvl="1">
              <a:lnSpc>
                <a:spcPct val="120000"/>
              </a:lnSpc>
              <a:buFont typeface="Arial" panose="020B0604020202020204" pitchFamily="34" charset="0"/>
              <a:buChar char="•"/>
            </a:pPr>
            <a:r>
              <a:rPr lang="en-US" sz="2400" dirty="0"/>
              <a:t>Find another partner for marriage who doesn’t have sickle cell trait or </a:t>
            </a:r>
            <a:r>
              <a:rPr lang="en-US" sz="2400" dirty="0" smtClean="0"/>
              <a:t>anemia</a:t>
            </a:r>
          </a:p>
          <a:p>
            <a:pPr marL="0" indent="0">
              <a:lnSpc>
                <a:spcPct val="120000"/>
              </a:lnSpc>
              <a:buNone/>
            </a:pPr>
            <a:r>
              <a:rPr lang="en-US" sz="2400" dirty="0"/>
              <a:t>Certificate of healthy marriage will be given after they go to the counseling clinic. </a:t>
            </a:r>
          </a:p>
          <a:p>
            <a:pPr marL="274320" lvl="1" indent="0">
              <a:lnSpc>
                <a:spcPct val="120000"/>
              </a:lnSpc>
              <a:buNone/>
            </a:pPr>
            <a:endParaRPr lang="en-US" sz="2400" dirty="0" smtClean="0"/>
          </a:p>
          <a:p>
            <a:pPr lvl="1">
              <a:lnSpc>
                <a:spcPct val="120000"/>
              </a:lnSpc>
              <a:buFont typeface="Arial" panose="020B0604020202020204" pitchFamily="34" charset="0"/>
              <a:buChar char="•"/>
            </a:pPr>
            <a:endParaRPr lang="en-US" sz="2400" dirty="0"/>
          </a:p>
          <a:p>
            <a:pPr marL="0" indent="0">
              <a:lnSpc>
                <a:spcPct val="120000"/>
              </a:lnSpc>
              <a:buNone/>
            </a:pPr>
            <a:endParaRPr lang="en-US" sz="2400" dirty="0" smtClean="0"/>
          </a:p>
        </p:txBody>
      </p:sp>
      <p:sp>
        <p:nvSpPr>
          <p:cNvPr id="4" name="Slide Number Placeholder 3"/>
          <p:cNvSpPr>
            <a:spLocks noGrp="1"/>
          </p:cNvSpPr>
          <p:nvPr>
            <p:ph type="sldNum" sz="quarter" idx="12"/>
          </p:nvPr>
        </p:nvSpPr>
        <p:spPr/>
        <p:txBody>
          <a:bodyPr/>
          <a:lstStyle/>
          <a:p>
            <a:fld id="{42BDA7FD-C7BC-43FF-9973-CC5D4338DE2E}" type="slidenum">
              <a:rPr lang="en-US" smtClean="0"/>
              <a:t>27</a:t>
            </a:fld>
            <a:endParaRPr lang="en-US"/>
          </a:p>
        </p:txBody>
      </p:sp>
      <p:sp>
        <p:nvSpPr>
          <p:cNvPr id="9" name="Footer Placeholder 8"/>
          <p:cNvSpPr>
            <a:spLocks noGrp="1"/>
          </p:cNvSpPr>
          <p:nvPr>
            <p:ph type="ftr" sz="quarter" idx="11"/>
          </p:nvPr>
        </p:nvSpPr>
        <p:spPr>
          <a:xfrm>
            <a:off x="654909" y="5582653"/>
            <a:ext cx="10713308" cy="999339"/>
          </a:xfrm>
        </p:spPr>
        <p:txBody>
          <a:bodyPr/>
          <a:lstStyle/>
          <a:p>
            <a:pPr algn="l"/>
            <a:endParaRPr lang="en-US" sz="800" smtClean="0"/>
          </a:p>
          <a:p>
            <a:pPr algn="l"/>
            <a:r>
              <a:rPr lang="en-US" sz="800" smtClean="0"/>
              <a:t>Image from markgadogbe. Wordpress without permission. Love and Sickle Cell [online blogpost]. URL: </a:t>
            </a:r>
            <a:r>
              <a:rPr lang="en-US" sz="800" smtClean="0">
                <a:hlinkClick r:id="rId3"/>
              </a:rPr>
              <a:t>https://markgadogbe.wordpress.com/tag/heartbreak/</a:t>
            </a:r>
            <a:r>
              <a:rPr lang="en-US" sz="800" smtClean="0"/>
              <a:t>. Posted:May 4</a:t>
            </a:r>
            <a:r>
              <a:rPr lang="en-US" sz="800" baseline="30000" smtClean="0"/>
              <a:t>th</a:t>
            </a:r>
            <a:r>
              <a:rPr lang="en-US" sz="800" smtClean="0"/>
              <a:t>, 2015. Accessed April 3</a:t>
            </a:r>
            <a:r>
              <a:rPr lang="en-US" sz="800" baseline="30000" smtClean="0"/>
              <a:t>rd</a:t>
            </a:r>
            <a:r>
              <a:rPr lang="en-US" sz="800" smtClean="0"/>
              <a:t>, 2018.</a:t>
            </a:r>
            <a:endParaRPr lang="en-US" sz="800" dirty="0"/>
          </a:p>
        </p:txBody>
      </p:sp>
      <p:pic>
        <p:nvPicPr>
          <p:cNvPr id="6" name="Content Placeholder 5"/>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r="75262"/>
          <a:stretch/>
        </p:blipFill>
        <p:spPr>
          <a:xfrm>
            <a:off x="8201270" y="2125940"/>
            <a:ext cx="2972855" cy="3935748"/>
          </a:xfrm>
        </p:spPr>
      </p:pic>
    </p:spTree>
    <p:extLst>
      <p:ext uri="{BB962C8B-B14F-4D97-AF65-F5344CB8AC3E}">
        <p14:creationId xmlns:p14="http://schemas.microsoft.com/office/powerpoint/2010/main" val="404400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726" y="513347"/>
            <a:ext cx="10940716" cy="5203272"/>
          </a:xfrm>
        </p:spPr>
      </p:pic>
      <p:sp>
        <p:nvSpPr>
          <p:cNvPr id="7" name="Slide Number Placeholder 6"/>
          <p:cNvSpPr>
            <a:spLocks noGrp="1"/>
          </p:cNvSpPr>
          <p:nvPr>
            <p:ph type="sldNum" sz="quarter" idx="12"/>
          </p:nvPr>
        </p:nvSpPr>
        <p:spPr/>
        <p:txBody>
          <a:bodyPr/>
          <a:lstStyle/>
          <a:p>
            <a:fld id="{42BDA7FD-C7BC-43FF-9973-CC5D4338DE2E}" type="slidenum">
              <a:rPr lang="en-US" smtClean="0"/>
              <a:t>28</a:t>
            </a:fld>
            <a:endParaRPr lang="en-US"/>
          </a:p>
        </p:txBody>
      </p:sp>
      <p:sp>
        <p:nvSpPr>
          <p:cNvPr id="11" name="Footer Placeholder 10"/>
          <p:cNvSpPr>
            <a:spLocks noGrp="1"/>
          </p:cNvSpPr>
          <p:nvPr>
            <p:ph type="ftr" sz="quarter" idx="11"/>
          </p:nvPr>
        </p:nvSpPr>
        <p:spPr>
          <a:xfrm>
            <a:off x="914400" y="6063916"/>
            <a:ext cx="10331116" cy="243756"/>
          </a:xfrm>
        </p:spPr>
        <p:txBody>
          <a:bodyPr/>
          <a:lstStyle/>
          <a:p>
            <a:r>
              <a:rPr lang="en-US" smtClean="0"/>
              <a:t>Image from markgadogbe. Wordpress without permission. Love and Sickle Cell [online blogpost]. URL: https://markgadogbe.wordpress.com/tag/heartbreak/. Posted:May 4th, 2015. Accessed April 3rd, 2018.</a:t>
            </a:r>
            <a:endParaRPr lang="en-US" dirty="0"/>
          </a:p>
        </p:txBody>
      </p:sp>
    </p:spTree>
    <p:extLst>
      <p:ext uri="{BB962C8B-B14F-4D97-AF65-F5344CB8AC3E}">
        <p14:creationId xmlns:p14="http://schemas.microsoft.com/office/powerpoint/2010/main" val="225382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1542" y="450196"/>
            <a:ext cx="6833721" cy="5857476"/>
          </a:xfrm>
        </p:spPr>
      </p:pic>
      <p:sp>
        <p:nvSpPr>
          <p:cNvPr id="7" name="Slide Number Placeholder 6"/>
          <p:cNvSpPr>
            <a:spLocks noGrp="1"/>
          </p:cNvSpPr>
          <p:nvPr>
            <p:ph type="sldNum" sz="quarter" idx="12"/>
          </p:nvPr>
        </p:nvSpPr>
        <p:spPr/>
        <p:txBody>
          <a:bodyPr/>
          <a:lstStyle/>
          <a:p>
            <a:fld id="{42BDA7FD-C7BC-43FF-9973-CC5D4338DE2E}" type="slidenum">
              <a:rPr lang="en-US" smtClean="0"/>
              <a:t>29</a:t>
            </a:fld>
            <a:endParaRPr lang="en-US"/>
          </a:p>
        </p:txBody>
      </p:sp>
      <p:sp>
        <p:nvSpPr>
          <p:cNvPr id="11" name="Footer Placeholder 10"/>
          <p:cNvSpPr>
            <a:spLocks noGrp="1"/>
          </p:cNvSpPr>
          <p:nvPr>
            <p:ph type="ftr" sz="quarter" idx="11"/>
          </p:nvPr>
        </p:nvSpPr>
        <p:spPr>
          <a:xfrm>
            <a:off x="513347" y="6307672"/>
            <a:ext cx="10732169" cy="274320"/>
          </a:xfrm>
        </p:spPr>
        <p:txBody>
          <a:bodyPr/>
          <a:lstStyle/>
          <a:p>
            <a:r>
              <a:rPr lang="en-US" smtClean="0"/>
              <a:t>Image by NigeriaGalleria. Used without permission. [online webpage]. URL: https://www.nigeriagalleria.com/Community-Health/Sickle-Cell.html. Accessed: April 3rd, 2018.</a:t>
            </a:r>
            <a:endParaRPr lang="en-US" dirty="0"/>
          </a:p>
        </p:txBody>
      </p:sp>
    </p:spTree>
    <p:extLst>
      <p:ext uri="{BB962C8B-B14F-4D97-AF65-F5344CB8AC3E}">
        <p14:creationId xmlns:p14="http://schemas.microsoft.com/office/powerpoint/2010/main" val="252783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021" y="642594"/>
            <a:ext cx="10355179" cy="1371600"/>
          </a:xfrm>
          <a:solidFill>
            <a:schemeClr val="tx2">
              <a:lumMod val="40000"/>
              <a:lumOff val="60000"/>
            </a:schemeClr>
          </a:solidFill>
        </p:spPr>
        <p:txBody>
          <a:bodyPr/>
          <a:lstStyle/>
          <a:p>
            <a:r>
              <a:rPr lang="en-US" dirty="0" smtClean="0">
                <a:solidFill>
                  <a:schemeClr val="tx1"/>
                </a:solidFill>
              </a:rPr>
              <a:t>Lecture Outline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2BDA7FD-C7BC-43FF-9973-CC5D4338DE2E}" type="slidenum">
              <a:rPr lang="en-US" smtClean="0"/>
              <a:t>3</a:t>
            </a:fld>
            <a:endParaRPr lang="en-US"/>
          </a:p>
        </p:txBody>
      </p:sp>
      <p:sp>
        <p:nvSpPr>
          <p:cNvPr id="8" name="Content Placeholder 7"/>
          <p:cNvSpPr>
            <a:spLocks noGrp="1"/>
          </p:cNvSpPr>
          <p:nvPr>
            <p:ph idx="1"/>
          </p:nvPr>
        </p:nvSpPr>
        <p:spPr>
          <a:xfrm>
            <a:off x="770021" y="2103120"/>
            <a:ext cx="10355179" cy="4478872"/>
          </a:xfrm>
          <a:solidFill>
            <a:schemeClr val="tx2">
              <a:lumMod val="40000"/>
              <a:lumOff val="60000"/>
            </a:schemeClr>
          </a:solidFill>
        </p:spPr>
        <p:txBody>
          <a:bodyPr>
            <a:normAutofit fontScale="92500"/>
          </a:bodyPr>
          <a:lstStyle/>
          <a:p>
            <a:pPr marL="0" indent="0">
              <a:buNone/>
            </a:pPr>
            <a:r>
              <a:rPr lang="en-US" sz="2000" dirty="0" smtClean="0"/>
              <a:t>The Saudi Scene</a:t>
            </a:r>
          </a:p>
          <a:p>
            <a:pPr marL="0" indent="0">
              <a:buNone/>
            </a:pPr>
            <a:r>
              <a:rPr lang="en-US" sz="2000" dirty="0" smtClean="0"/>
              <a:t>Brief on the Saudi pre-marital screening program</a:t>
            </a:r>
          </a:p>
          <a:p>
            <a:pPr marL="0" indent="0">
              <a:buNone/>
            </a:pPr>
            <a:r>
              <a:rPr lang="en-US" sz="2000" dirty="0" smtClean="0"/>
              <a:t>		Pre-marital counseling and its application in KSA</a:t>
            </a:r>
          </a:p>
          <a:p>
            <a:pPr marL="0" indent="0">
              <a:buNone/>
            </a:pPr>
            <a:r>
              <a:rPr lang="en-US" sz="2000" dirty="0" smtClean="0"/>
              <a:t>		The program’s objectives</a:t>
            </a:r>
          </a:p>
          <a:p>
            <a:pPr marL="0" indent="0">
              <a:buNone/>
            </a:pPr>
            <a:r>
              <a:rPr lang="en-US" sz="2000" dirty="0" smtClean="0"/>
              <a:t>		Overview video</a:t>
            </a:r>
          </a:p>
          <a:p>
            <a:pPr marL="0" indent="0">
              <a:buNone/>
            </a:pPr>
            <a:r>
              <a:rPr lang="en-US" sz="2000" dirty="0" smtClean="0"/>
              <a:t>		Cultural considerations</a:t>
            </a:r>
          </a:p>
          <a:p>
            <a:pPr marL="0" indent="0">
              <a:buNone/>
            </a:pPr>
            <a:r>
              <a:rPr lang="en-US" sz="2000" dirty="0"/>
              <a:t>	</a:t>
            </a:r>
            <a:r>
              <a:rPr lang="en-US" sz="2000" dirty="0" smtClean="0"/>
              <a:t>	</a:t>
            </a:r>
            <a:r>
              <a:rPr lang="en-US" sz="2000" b="1" dirty="0" smtClean="0"/>
              <a:t>3 minutes in-class stretching break </a:t>
            </a:r>
          </a:p>
          <a:p>
            <a:pPr marL="0" indent="0">
              <a:buNone/>
            </a:pPr>
            <a:r>
              <a:rPr lang="en-US" sz="2000" b="1" dirty="0" smtClean="0"/>
              <a:t>					</a:t>
            </a:r>
            <a:r>
              <a:rPr lang="en-US" sz="2000" dirty="0" smtClean="0"/>
              <a:t>Scenario application for fates of tested couples</a:t>
            </a:r>
          </a:p>
          <a:p>
            <a:pPr marL="0" indent="0">
              <a:buNone/>
            </a:pPr>
            <a:r>
              <a:rPr lang="en-US" sz="2000" dirty="0" smtClean="0"/>
              <a:t>					Infectious disease scenarios</a:t>
            </a:r>
          </a:p>
          <a:p>
            <a:pPr marL="0" indent="0">
              <a:buNone/>
            </a:pPr>
            <a:r>
              <a:rPr lang="en-US" sz="2000" dirty="0" smtClean="0"/>
              <a:t>					Inherited blood disorders</a:t>
            </a:r>
          </a:p>
          <a:p>
            <a:pPr marL="0" indent="0">
              <a:buNone/>
            </a:pPr>
            <a:r>
              <a:rPr lang="en-US" sz="2000" dirty="0" smtClean="0"/>
              <a:t>					</a:t>
            </a:r>
            <a:r>
              <a:rPr lang="en-US" sz="2000" b="1" dirty="0" smtClean="0"/>
              <a:t>Closing remarks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59115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021" y="642594"/>
            <a:ext cx="10355179" cy="1371600"/>
          </a:xfrm>
          <a:solidFill>
            <a:schemeClr val="tx2">
              <a:lumMod val="40000"/>
              <a:lumOff val="60000"/>
            </a:schemeClr>
          </a:solidFill>
        </p:spPr>
        <p:txBody>
          <a:bodyPr/>
          <a:lstStyle/>
          <a:p>
            <a:r>
              <a:rPr lang="en-US" dirty="0" smtClean="0">
                <a:solidFill>
                  <a:schemeClr val="tx1"/>
                </a:solidFill>
              </a:rPr>
              <a:t>Lecture Outline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2BDA7FD-C7BC-43FF-9973-CC5D4338DE2E}" type="slidenum">
              <a:rPr lang="en-US" smtClean="0"/>
              <a:t>30</a:t>
            </a:fld>
            <a:endParaRPr lang="en-US"/>
          </a:p>
        </p:txBody>
      </p:sp>
      <p:sp>
        <p:nvSpPr>
          <p:cNvPr id="8" name="Content Placeholder 7"/>
          <p:cNvSpPr>
            <a:spLocks noGrp="1"/>
          </p:cNvSpPr>
          <p:nvPr>
            <p:ph idx="1"/>
          </p:nvPr>
        </p:nvSpPr>
        <p:spPr>
          <a:xfrm>
            <a:off x="770021" y="2103120"/>
            <a:ext cx="10355179" cy="4478872"/>
          </a:xfrm>
          <a:solidFill>
            <a:schemeClr val="tx2">
              <a:lumMod val="40000"/>
              <a:lumOff val="60000"/>
            </a:schemeClr>
          </a:solidFill>
        </p:spPr>
        <p:txBody>
          <a:bodyPr>
            <a:normAutofit fontScale="92500"/>
          </a:bodyPr>
          <a:lstStyle/>
          <a:p>
            <a:pPr marL="0" indent="0">
              <a:buNone/>
            </a:pPr>
            <a:r>
              <a:rPr lang="en-US" sz="2000" dirty="0" smtClean="0">
                <a:solidFill>
                  <a:schemeClr val="tx2">
                    <a:lumMod val="20000"/>
                    <a:lumOff val="80000"/>
                  </a:schemeClr>
                </a:solidFill>
              </a:rPr>
              <a:t>The Saudi Scene</a:t>
            </a:r>
          </a:p>
          <a:p>
            <a:pPr marL="0" indent="0">
              <a:buNone/>
            </a:pPr>
            <a:r>
              <a:rPr lang="en-US" sz="2000" dirty="0" smtClean="0">
                <a:solidFill>
                  <a:schemeClr val="tx2">
                    <a:lumMod val="20000"/>
                    <a:lumOff val="80000"/>
                  </a:schemeClr>
                </a:solidFill>
              </a:rPr>
              <a:t>Brief on the Saudi pre-marital screening program</a:t>
            </a:r>
          </a:p>
          <a:p>
            <a:pPr marL="0" indent="0">
              <a:buNone/>
            </a:pPr>
            <a:r>
              <a:rPr lang="en-US" sz="2000" dirty="0" smtClean="0"/>
              <a:t>		</a:t>
            </a:r>
            <a:r>
              <a:rPr lang="en-US" sz="2000" dirty="0" smtClean="0">
                <a:solidFill>
                  <a:schemeClr val="tx2">
                    <a:lumMod val="20000"/>
                    <a:lumOff val="80000"/>
                  </a:schemeClr>
                </a:solidFill>
              </a:rPr>
              <a:t>Pre-marital counseling and its application in KSA</a:t>
            </a:r>
          </a:p>
          <a:p>
            <a:pPr marL="0" indent="0">
              <a:buNone/>
            </a:pPr>
            <a:r>
              <a:rPr lang="en-US" sz="2000" dirty="0" smtClean="0">
                <a:solidFill>
                  <a:schemeClr val="tx2">
                    <a:lumMod val="20000"/>
                    <a:lumOff val="80000"/>
                  </a:schemeClr>
                </a:solidFill>
              </a:rPr>
              <a:t>		The program’s objectives</a:t>
            </a:r>
          </a:p>
          <a:p>
            <a:pPr marL="0" indent="0">
              <a:buNone/>
            </a:pPr>
            <a:r>
              <a:rPr lang="en-US" sz="2000" dirty="0" smtClean="0">
                <a:solidFill>
                  <a:schemeClr val="tx2">
                    <a:lumMod val="20000"/>
                    <a:lumOff val="80000"/>
                  </a:schemeClr>
                </a:solidFill>
              </a:rPr>
              <a:t>		Overview video</a:t>
            </a:r>
          </a:p>
          <a:p>
            <a:pPr marL="0" indent="0">
              <a:buNone/>
            </a:pPr>
            <a:r>
              <a:rPr lang="en-US" sz="2000" dirty="0" smtClean="0">
                <a:solidFill>
                  <a:schemeClr val="tx2">
                    <a:lumMod val="20000"/>
                    <a:lumOff val="80000"/>
                  </a:schemeClr>
                </a:solidFill>
              </a:rPr>
              <a:t>		Cultural considerations</a:t>
            </a:r>
          </a:p>
          <a:p>
            <a:pPr marL="0" indent="0">
              <a:buNone/>
            </a:pPr>
            <a:r>
              <a:rPr lang="en-US" sz="2000" dirty="0"/>
              <a:t>	</a:t>
            </a:r>
            <a:r>
              <a:rPr lang="en-US" sz="2000" dirty="0" smtClean="0"/>
              <a:t>	</a:t>
            </a:r>
            <a:r>
              <a:rPr lang="en-US" sz="2000" b="1" dirty="0" smtClean="0">
                <a:solidFill>
                  <a:schemeClr val="tx2">
                    <a:lumMod val="20000"/>
                    <a:lumOff val="80000"/>
                  </a:schemeClr>
                </a:solidFill>
              </a:rPr>
              <a:t>3 minutes in-class stretching break </a:t>
            </a:r>
          </a:p>
          <a:p>
            <a:pPr marL="0" indent="0">
              <a:buNone/>
            </a:pPr>
            <a:r>
              <a:rPr lang="en-US" sz="2000" b="1" dirty="0" smtClean="0"/>
              <a:t>					</a:t>
            </a:r>
            <a:r>
              <a:rPr lang="en-US" sz="2000" dirty="0" smtClean="0">
                <a:solidFill>
                  <a:schemeClr val="tx2">
                    <a:lumMod val="20000"/>
                    <a:lumOff val="80000"/>
                  </a:schemeClr>
                </a:solidFill>
              </a:rPr>
              <a:t>Scenario application for fates of tested couples</a:t>
            </a:r>
          </a:p>
          <a:p>
            <a:pPr marL="0" indent="0">
              <a:buNone/>
            </a:pPr>
            <a:r>
              <a:rPr lang="en-US" sz="2000" dirty="0" smtClean="0">
                <a:solidFill>
                  <a:schemeClr val="tx2">
                    <a:lumMod val="20000"/>
                    <a:lumOff val="80000"/>
                  </a:schemeClr>
                </a:solidFill>
              </a:rPr>
              <a:t>					Infectious disease scenarios</a:t>
            </a:r>
          </a:p>
          <a:p>
            <a:pPr marL="0" indent="0">
              <a:buNone/>
            </a:pPr>
            <a:r>
              <a:rPr lang="en-US" sz="2000" dirty="0" smtClean="0"/>
              <a:t>					</a:t>
            </a:r>
            <a:r>
              <a:rPr lang="en-US" sz="2000" dirty="0" smtClean="0">
                <a:solidFill>
                  <a:schemeClr val="tx2">
                    <a:lumMod val="20000"/>
                    <a:lumOff val="80000"/>
                  </a:schemeClr>
                </a:solidFill>
              </a:rPr>
              <a:t>Inherited blood disorders</a:t>
            </a:r>
          </a:p>
          <a:p>
            <a:pPr marL="0" indent="0">
              <a:buNone/>
            </a:pPr>
            <a:r>
              <a:rPr lang="en-US" sz="2000" dirty="0" smtClean="0"/>
              <a:t>					</a:t>
            </a:r>
            <a:r>
              <a:rPr lang="en-US" sz="2000" b="1" dirty="0" smtClean="0"/>
              <a:t>Closing remarks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67232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Learning Objectives</a:t>
            </a:r>
            <a:endParaRPr lang="en-US" dirty="0"/>
          </a:p>
        </p:txBody>
      </p:sp>
      <p:sp>
        <p:nvSpPr>
          <p:cNvPr id="3" name="Content Placeholder 2"/>
          <p:cNvSpPr>
            <a:spLocks noGrp="1"/>
          </p:cNvSpPr>
          <p:nvPr>
            <p:ph idx="1"/>
          </p:nvPr>
        </p:nvSpPr>
        <p:spPr>
          <a:solidFill>
            <a:schemeClr val="tx2">
              <a:lumMod val="40000"/>
              <a:lumOff val="60000"/>
            </a:schemeClr>
          </a:solidFill>
        </p:spPr>
        <p:txBody>
          <a:bodyPr>
            <a:normAutofit/>
          </a:bodyPr>
          <a:lstStyle/>
          <a:p>
            <a:pPr marL="0" lvl="0" indent="0">
              <a:buNone/>
            </a:pPr>
            <a:r>
              <a:rPr lang="en-US" sz="2400" dirty="0" smtClean="0"/>
              <a:t>By the end  of this lecture the student should be able to:</a:t>
            </a:r>
            <a:endParaRPr lang="en-US" sz="2400" dirty="0"/>
          </a:p>
          <a:p>
            <a:pPr marL="342900" indent="-342900">
              <a:buFont typeface="+mj-lt"/>
              <a:buAutoNum type="arabicPeriod"/>
            </a:pPr>
            <a:r>
              <a:rPr lang="en-US" sz="2400" dirty="0" smtClean="0"/>
              <a:t>Recognize the Saudi Healthy Marriage program</a:t>
            </a:r>
          </a:p>
          <a:p>
            <a:pPr marL="342900" indent="-342900">
              <a:buFont typeface="+mj-lt"/>
              <a:buAutoNum type="arabicPeriod"/>
            </a:pPr>
            <a:r>
              <a:rPr lang="en-US" sz="2400" dirty="0" smtClean="0"/>
              <a:t>Recall the program’s areas of pre-marital counseling </a:t>
            </a:r>
          </a:p>
          <a:p>
            <a:pPr marL="342900" indent="-342900">
              <a:buFont typeface="+mj-lt"/>
              <a:buAutoNum type="arabicPeriod"/>
            </a:pPr>
            <a:r>
              <a:rPr lang="en-US" sz="2400" dirty="0" smtClean="0"/>
              <a:t>List diseases included in the Saudi pre-marital screening program </a:t>
            </a:r>
          </a:p>
          <a:p>
            <a:pPr marL="342900" indent="-342900">
              <a:buFont typeface="+mj-lt"/>
              <a:buAutoNum type="arabicPeriod"/>
            </a:pPr>
            <a:r>
              <a:rPr lang="en-US" sz="2400" dirty="0" smtClean="0"/>
              <a:t>Identify the fate of tested individuals (case, carrier, clear)</a:t>
            </a:r>
          </a:p>
          <a:p>
            <a:pPr marL="342900" indent="-342900">
              <a:buFont typeface="+mj-lt"/>
              <a:buAutoNum type="arabicPeriod"/>
            </a:pPr>
            <a:r>
              <a:rPr lang="en-US" sz="2400" dirty="0" smtClean="0"/>
              <a:t>Recognize cultural considerations for pre-marital counseling in Saudi Arabia</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31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6848" y="2014194"/>
            <a:ext cx="1866072" cy="2713544"/>
          </a:xfrm>
          <a:prstGeom prst="rect">
            <a:avLst/>
          </a:prstGeom>
        </p:spPr>
      </p:pic>
    </p:spTree>
    <p:extLst>
      <p:ext uri="{BB962C8B-B14F-4D97-AF65-F5344CB8AC3E}">
        <p14:creationId xmlns:p14="http://schemas.microsoft.com/office/powerpoint/2010/main" val="2608531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032" y="642594"/>
            <a:ext cx="9877168" cy="1371600"/>
          </a:xfrm>
        </p:spPr>
        <p:txBody>
          <a:bodyPr>
            <a:normAutofit fontScale="90000"/>
          </a:bodyPr>
          <a:lstStyle/>
          <a:p>
            <a:pPr algn="ctr"/>
            <a:r>
              <a:rPr lang="en-US" sz="8000" dirty="0" smtClean="0"/>
              <a:t>THANK YOU</a:t>
            </a:r>
            <a:br>
              <a:rPr lang="en-US" sz="8000" dirty="0" smtClean="0"/>
            </a:br>
            <a:r>
              <a:rPr lang="en-US" sz="2200" dirty="0" smtClean="0"/>
              <a:t>mhassounah@ksu.edu.sa</a:t>
            </a:r>
            <a:endParaRPr lang="en-US" sz="2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2810" y="1680519"/>
            <a:ext cx="8819557" cy="4901473"/>
          </a:xfrm>
        </p:spPr>
      </p:pic>
      <p:sp>
        <p:nvSpPr>
          <p:cNvPr id="4" name="Slide Number Placeholder 3"/>
          <p:cNvSpPr>
            <a:spLocks noGrp="1"/>
          </p:cNvSpPr>
          <p:nvPr>
            <p:ph type="sldNum" sz="quarter" idx="12"/>
          </p:nvPr>
        </p:nvSpPr>
        <p:spPr/>
        <p:txBody>
          <a:bodyPr/>
          <a:lstStyle/>
          <a:p>
            <a:fld id="{42BDA7FD-C7BC-43FF-9973-CC5D4338DE2E}" type="slidenum">
              <a:rPr lang="en-US" smtClean="0"/>
              <a:t>32</a:t>
            </a:fld>
            <a:endParaRPr lang="en-US"/>
          </a:p>
        </p:txBody>
      </p:sp>
    </p:spTree>
    <p:extLst>
      <p:ext uri="{BB962C8B-B14F-4D97-AF65-F5344CB8AC3E}">
        <p14:creationId xmlns:p14="http://schemas.microsoft.com/office/powerpoint/2010/main" val="96390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The scene</a:t>
            </a:r>
            <a:endParaRPr lang="en-US" dirty="0"/>
          </a:p>
        </p:txBody>
      </p:sp>
      <p:sp>
        <p:nvSpPr>
          <p:cNvPr id="3" name="Content Placeholder 2"/>
          <p:cNvSpPr>
            <a:spLocks noGrp="1"/>
          </p:cNvSpPr>
          <p:nvPr>
            <p:ph idx="1"/>
          </p:nvPr>
        </p:nvSpPr>
        <p:spPr>
          <a:xfrm>
            <a:off x="1066800" y="2103120"/>
            <a:ext cx="10058400" cy="3555558"/>
          </a:xfrm>
          <a:solidFill>
            <a:schemeClr val="accent1">
              <a:lumMod val="20000"/>
              <a:lumOff val="80000"/>
            </a:schemeClr>
          </a:solidFill>
        </p:spPr>
        <p:txBody>
          <a:bodyPr>
            <a:normAutofit lnSpcReduction="10000"/>
          </a:bodyPr>
          <a:lstStyle/>
          <a:p>
            <a:endParaRPr lang="en-US" sz="2200" dirty="0" smtClean="0"/>
          </a:p>
          <a:p>
            <a:r>
              <a:rPr lang="en-US" sz="2200" dirty="0" smtClean="0"/>
              <a:t>The middle East is one of the regions known for high rates of </a:t>
            </a:r>
            <a:r>
              <a:rPr lang="en-US" sz="2200" b="1" dirty="0" smtClean="0"/>
              <a:t>sickle cell disease and beta-thalassemia</a:t>
            </a:r>
            <a:r>
              <a:rPr lang="en-US" sz="2200" dirty="0" smtClean="0"/>
              <a:t>.(1)</a:t>
            </a:r>
          </a:p>
          <a:p>
            <a:r>
              <a:rPr lang="en-US" sz="2200" dirty="0" smtClean="0"/>
              <a:t>In the 80s Saudi Arabia was hyper-endemic with </a:t>
            </a:r>
            <a:r>
              <a:rPr lang="en-US" sz="2200" b="1" dirty="0" err="1" smtClean="0"/>
              <a:t>Hep</a:t>
            </a:r>
            <a:r>
              <a:rPr lang="en-US" sz="2200" b="1" dirty="0" smtClean="0"/>
              <a:t> B Virus</a:t>
            </a:r>
            <a:r>
              <a:rPr lang="en-US" sz="2200" dirty="0" smtClean="0"/>
              <a:t>. (2)</a:t>
            </a:r>
          </a:p>
          <a:p>
            <a:r>
              <a:rPr lang="en-US" sz="2200" dirty="0" smtClean="0"/>
              <a:t>In </a:t>
            </a:r>
            <a:r>
              <a:rPr lang="en-US" sz="2200" dirty="0"/>
              <a:t>Saudi </a:t>
            </a:r>
            <a:r>
              <a:rPr lang="en-US" sz="2200" dirty="0" smtClean="0"/>
              <a:t>Arabia, </a:t>
            </a:r>
            <a:r>
              <a:rPr lang="en-US" sz="2200" b="1" dirty="0" smtClean="0"/>
              <a:t>Hepatitis C </a:t>
            </a:r>
            <a:r>
              <a:rPr lang="en-US" sz="2200" dirty="0" smtClean="0"/>
              <a:t>persists as a problem in hemodialysis patients and IV drug users. In KKUH, </a:t>
            </a:r>
            <a:r>
              <a:rPr lang="en-US" sz="2200" dirty="0" err="1" smtClean="0"/>
              <a:t>Hep</a:t>
            </a:r>
            <a:r>
              <a:rPr lang="en-US" sz="2200" dirty="0" smtClean="0"/>
              <a:t> C prevalence was 0.58 % in 1996 and decreased to 0.08% in 2006. (2)</a:t>
            </a:r>
          </a:p>
          <a:p>
            <a:r>
              <a:rPr lang="en-US" sz="2200" dirty="0" smtClean="0"/>
              <a:t>From the year 2000 to 2009, there were 2,956 reported Saudi cases of </a:t>
            </a:r>
            <a:r>
              <a:rPr lang="en-US" sz="2200" b="1" dirty="0" smtClean="0"/>
              <a:t>HIV</a:t>
            </a:r>
            <a:r>
              <a:rPr lang="en-US" sz="2200" dirty="0" smtClean="0"/>
              <a:t>. A rate of 1.5 cases per 100,000 Saudis.(3)</a:t>
            </a:r>
          </a:p>
        </p:txBody>
      </p:sp>
      <p:sp>
        <p:nvSpPr>
          <p:cNvPr id="4" name="Slide Number Placeholder 3"/>
          <p:cNvSpPr>
            <a:spLocks noGrp="1"/>
          </p:cNvSpPr>
          <p:nvPr>
            <p:ph type="sldNum" sz="quarter" idx="12"/>
          </p:nvPr>
        </p:nvSpPr>
        <p:spPr/>
        <p:txBody>
          <a:bodyPr/>
          <a:lstStyle/>
          <a:p>
            <a:fld id="{42BDA7FD-C7BC-43FF-9973-CC5D4338DE2E}" type="slidenum">
              <a:rPr lang="en-US" smtClean="0"/>
              <a:t>4</a:t>
            </a:fld>
            <a:endParaRPr lang="en-US"/>
          </a:p>
        </p:txBody>
      </p:sp>
      <p:sp>
        <p:nvSpPr>
          <p:cNvPr id="5" name="Footer Placeholder 4"/>
          <p:cNvSpPr>
            <a:spLocks noGrp="1"/>
          </p:cNvSpPr>
          <p:nvPr>
            <p:ph type="ftr" sz="quarter" idx="11"/>
          </p:nvPr>
        </p:nvSpPr>
        <p:spPr>
          <a:xfrm>
            <a:off x="622851" y="5923722"/>
            <a:ext cx="10296939" cy="658270"/>
          </a:xfrm>
        </p:spPr>
        <p:txBody>
          <a:bodyPr/>
          <a:lstStyle/>
          <a:p>
            <a:pPr marL="228600" indent="-228600" algn="l">
              <a:buFont typeface="+mj-lt"/>
              <a:buAutoNum type="arabicPeriod"/>
            </a:pPr>
            <a:r>
              <a:rPr lang="en-US" sz="800" dirty="0" smtClean="0"/>
              <a:t>Marked regional  variations in the prevalence of sickle cell disease and b-thalassemia in Saudi Arabia: Findings form the pre-marital screening and </a:t>
            </a:r>
            <a:r>
              <a:rPr lang="en-US" sz="800" dirty="0" err="1" smtClean="0"/>
              <a:t>geentic</a:t>
            </a:r>
            <a:r>
              <a:rPr lang="en-US" sz="800" dirty="0" smtClean="0"/>
              <a:t> counseling program. Journal of Epidemiology and Global Health. December 2011. </a:t>
            </a:r>
            <a:r>
              <a:rPr lang="en-US" sz="800" dirty="0" err="1" smtClean="0"/>
              <a:t>Ziad</a:t>
            </a:r>
            <a:r>
              <a:rPr lang="en-US" sz="800" dirty="0" smtClean="0"/>
              <a:t> A. </a:t>
            </a:r>
            <a:r>
              <a:rPr lang="en-US" sz="800" dirty="0" err="1" smtClean="0"/>
              <a:t>Memish</a:t>
            </a:r>
            <a:r>
              <a:rPr lang="en-US" sz="800" dirty="0" smtClean="0"/>
              <a:t> Mohamad Y. </a:t>
            </a:r>
            <a:r>
              <a:rPr lang="en-US" sz="800" dirty="0" err="1" smtClean="0"/>
              <a:t>Saeedi</a:t>
            </a:r>
            <a:r>
              <a:rPr lang="en-US" sz="800" dirty="0" smtClean="0"/>
              <a:t>.</a:t>
            </a:r>
          </a:p>
          <a:p>
            <a:pPr marL="228600" indent="-228600" algn="l">
              <a:buFont typeface="+mj-lt"/>
              <a:buAutoNum type="arabicPeriod"/>
            </a:pPr>
            <a:r>
              <a:rPr lang="en-US" sz="800" dirty="0" smtClean="0"/>
              <a:t>Epidemiology of viral Hepatitis in Saudi Arabia: Are We </a:t>
            </a:r>
            <a:r>
              <a:rPr lang="en-US" sz="800" dirty="0"/>
              <a:t>O</a:t>
            </a:r>
            <a:r>
              <a:rPr lang="en-US" sz="800" dirty="0" smtClean="0"/>
              <a:t>ff the Hook?. Saudi Journal of Gastroenterology.  Nov-Dec 2012. Ayman </a:t>
            </a:r>
            <a:r>
              <a:rPr lang="en-US" sz="800" dirty="0" err="1" smtClean="0"/>
              <a:t>Abdo</a:t>
            </a:r>
            <a:r>
              <a:rPr lang="en-US" sz="800" dirty="0" smtClean="0"/>
              <a:t>, Faisal M. Sanai, </a:t>
            </a:r>
            <a:r>
              <a:rPr lang="en-US" sz="800" dirty="0" err="1" smtClean="0"/>
              <a:t>Faleh</a:t>
            </a:r>
            <a:r>
              <a:rPr lang="en-US" sz="800" dirty="0" smtClean="0"/>
              <a:t> Z. Al-</a:t>
            </a:r>
            <a:r>
              <a:rPr lang="en-US" sz="800" dirty="0" err="1" smtClean="0"/>
              <a:t>Faleh</a:t>
            </a:r>
            <a:r>
              <a:rPr lang="en-US" sz="800" dirty="0" smtClean="0"/>
              <a:t>.</a:t>
            </a:r>
          </a:p>
          <a:p>
            <a:pPr marL="228600" indent="-228600" algn="l">
              <a:buFont typeface="+mj-lt"/>
              <a:buAutoNum type="arabicPeriod"/>
            </a:pPr>
            <a:r>
              <a:rPr lang="en-US" sz="800" dirty="0" smtClean="0"/>
              <a:t>HIV Case Notification Rates in the Kingdom of Saudi Arabia over the Past Decade (2000-2009). </a:t>
            </a:r>
            <a:r>
              <a:rPr lang="en-US" sz="800" dirty="0" err="1" smtClean="0"/>
              <a:t>PLoS</a:t>
            </a:r>
            <a:r>
              <a:rPr lang="en-US" sz="800" dirty="0" smtClean="0"/>
              <a:t> ONE.  Sep 2012. Mohammed A. A. I. </a:t>
            </a:r>
            <a:r>
              <a:rPr lang="en-US" sz="800" dirty="0" err="1" smtClean="0"/>
              <a:t>Mazroa</a:t>
            </a:r>
            <a:r>
              <a:rPr lang="en-US" sz="800" dirty="0" smtClean="0"/>
              <a:t> et al</a:t>
            </a:r>
            <a:endParaRPr lang="en-US" sz="800" dirty="0"/>
          </a:p>
        </p:txBody>
      </p:sp>
    </p:spTree>
    <p:extLst>
      <p:ext uri="{BB962C8B-B14F-4D97-AF65-F5344CB8AC3E}">
        <p14:creationId xmlns:p14="http://schemas.microsoft.com/office/powerpoint/2010/main" val="79252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968" y="430755"/>
            <a:ext cx="11803952" cy="6151237"/>
          </a:xfrm>
          <a:solidFill>
            <a:schemeClr val="accent1">
              <a:lumMod val="20000"/>
              <a:lumOff val="80000"/>
            </a:schemeClr>
          </a:solidFill>
        </p:spPr>
      </p:pic>
      <p:sp>
        <p:nvSpPr>
          <p:cNvPr id="4" name="Slide Number Placeholder 3"/>
          <p:cNvSpPr>
            <a:spLocks noGrp="1"/>
          </p:cNvSpPr>
          <p:nvPr>
            <p:ph type="sldNum" sz="quarter" idx="12"/>
          </p:nvPr>
        </p:nvSpPr>
        <p:spPr/>
        <p:txBody>
          <a:bodyPr/>
          <a:lstStyle/>
          <a:p>
            <a:fld id="{42BDA7FD-C7BC-43FF-9973-CC5D4338DE2E}" type="slidenum">
              <a:rPr lang="en-US" smtClean="0"/>
              <a:t>5</a:t>
            </a:fld>
            <a:endParaRPr lang="en-US"/>
          </a:p>
        </p:txBody>
      </p:sp>
    </p:spTree>
    <p:extLst>
      <p:ext uri="{BB962C8B-B14F-4D97-AF65-F5344CB8AC3E}">
        <p14:creationId xmlns:p14="http://schemas.microsoft.com/office/powerpoint/2010/main" val="2626466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solidFill>
                  <a:schemeClr val="tx1"/>
                </a:solidFill>
              </a:rPr>
              <a:t>Healthy Marriage Program</a:t>
            </a:r>
            <a:endParaRPr lang="en-US" dirty="0">
              <a:solidFill>
                <a:schemeClr val="tx1"/>
              </a:solidFill>
            </a:endParaRPr>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endParaRPr lang="en-US" sz="2400" dirty="0" smtClean="0"/>
          </a:p>
          <a:p>
            <a:r>
              <a:rPr lang="en-US" sz="2400" dirty="0" smtClean="0"/>
              <a:t>Program started in 2004. It included tests for </a:t>
            </a:r>
            <a:r>
              <a:rPr lang="en-US" sz="2400" dirty="0" err="1" smtClean="0"/>
              <a:t>hemoglobinopathies</a:t>
            </a:r>
            <a:r>
              <a:rPr lang="en-US" sz="2400" dirty="0" smtClean="0"/>
              <a:t>: </a:t>
            </a:r>
            <a:r>
              <a:rPr lang="en-US" sz="2400" b="1" dirty="0" smtClean="0"/>
              <a:t>sickle cell and thalassemia</a:t>
            </a:r>
            <a:r>
              <a:rPr lang="en-US" sz="2400" dirty="0" smtClean="0"/>
              <a:t>.(1)</a:t>
            </a:r>
          </a:p>
          <a:p>
            <a:r>
              <a:rPr lang="en-US" sz="2400" dirty="0"/>
              <a:t>I</a:t>
            </a:r>
            <a:r>
              <a:rPr lang="en-US" sz="2400" dirty="0" smtClean="0"/>
              <a:t>n 2008 the MOH added to the program testing for </a:t>
            </a:r>
            <a:r>
              <a:rPr lang="en-US" sz="2400" b="1" dirty="0" smtClean="0"/>
              <a:t>HIV, </a:t>
            </a:r>
            <a:r>
              <a:rPr lang="en-US" sz="2400" b="1" dirty="0" err="1" smtClean="0"/>
              <a:t>Hep</a:t>
            </a:r>
            <a:r>
              <a:rPr lang="en-US" sz="2400" b="1" dirty="0" smtClean="0"/>
              <a:t> B, </a:t>
            </a:r>
            <a:r>
              <a:rPr lang="en-US" sz="2400" b="1" dirty="0" err="1" smtClean="0"/>
              <a:t>Hep</a:t>
            </a:r>
            <a:r>
              <a:rPr lang="en-US" sz="2400" b="1" dirty="0" smtClean="0"/>
              <a:t> C</a:t>
            </a:r>
            <a:r>
              <a:rPr lang="en-US" sz="2400" dirty="0" smtClean="0"/>
              <a:t>.(2)</a:t>
            </a:r>
          </a:p>
          <a:p>
            <a:r>
              <a:rPr lang="en-US" sz="2400" dirty="0" smtClean="0"/>
              <a:t>In 2013, the program changed its name from </a:t>
            </a:r>
            <a:r>
              <a:rPr lang="en-US" sz="2400" i="1" dirty="0" smtClean="0"/>
              <a:t>pre-marital screening</a:t>
            </a:r>
            <a:r>
              <a:rPr lang="en-US" sz="2400" dirty="0" smtClean="0"/>
              <a:t> </a:t>
            </a:r>
            <a:r>
              <a:rPr lang="ar-SA" sz="2400" dirty="0" smtClean="0"/>
              <a:t>فحص ما قبل الزواج</a:t>
            </a:r>
            <a:r>
              <a:rPr lang="en-US" sz="2400" dirty="0" smtClean="0"/>
              <a:t> to </a:t>
            </a:r>
            <a:r>
              <a:rPr lang="en-US" sz="2400" i="1" dirty="0" smtClean="0"/>
              <a:t>healthy marriage program</a:t>
            </a:r>
            <a:r>
              <a:rPr lang="ar-SA" sz="2400" dirty="0" smtClean="0"/>
              <a:t>برنامج الزواج الصحي </a:t>
            </a:r>
            <a:r>
              <a:rPr lang="en-US" sz="2400" dirty="0" smtClean="0"/>
              <a:t>, and started electronic integration. (3)</a:t>
            </a:r>
          </a:p>
          <a:p>
            <a:pPr marL="0" indent="0">
              <a:buNone/>
            </a:pPr>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6</a:t>
            </a:fld>
            <a:endParaRPr lang="en-US"/>
          </a:p>
        </p:txBody>
      </p:sp>
      <p:sp>
        <p:nvSpPr>
          <p:cNvPr id="6" name="Footer Placeholder 5"/>
          <p:cNvSpPr>
            <a:spLocks noGrp="1"/>
          </p:cNvSpPr>
          <p:nvPr>
            <p:ph type="ftr" sz="quarter" idx="11"/>
          </p:nvPr>
        </p:nvSpPr>
        <p:spPr>
          <a:xfrm>
            <a:off x="208547" y="6065478"/>
            <a:ext cx="11470105" cy="758708"/>
          </a:xfrm>
        </p:spPr>
        <p:txBody>
          <a:bodyPr/>
          <a:lstStyle/>
          <a:p>
            <a:pPr marL="228600" indent="-228600" algn="l">
              <a:buFont typeface="+mj-lt"/>
              <a:buAutoNum type="arabicPeriod"/>
            </a:pPr>
            <a:r>
              <a:rPr lang="en-US" sz="800" dirty="0" err="1" smtClean="0"/>
              <a:t>Alsaeed</a:t>
            </a:r>
            <a:r>
              <a:rPr lang="en-US" sz="800" dirty="0" smtClean="0"/>
              <a:t> ES, </a:t>
            </a:r>
            <a:r>
              <a:rPr lang="en-US" sz="800" dirty="0" err="1" smtClean="0"/>
              <a:t>Farhat</a:t>
            </a:r>
            <a:r>
              <a:rPr lang="en-US" sz="800" dirty="0" smtClean="0"/>
              <a:t> GN, </a:t>
            </a:r>
            <a:r>
              <a:rPr lang="en-US" sz="800" dirty="0" err="1" smtClean="0"/>
              <a:t>Assiri</a:t>
            </a:r>
            <a:r>
              <a:rPr lang="en-US" sz="800" dirty="0" smtClean="0"/>
              <a:t> AM, </a:t>
            </a:r>
            <a:r>
              <a:rPr lang="en-US" sz="800" dirty="0" err="1" smtClean="0"/>
              <a:t>Memish</a:t>
            </a:r>
            <a:r>
              <a:rPr lang="en-US" sz="800" dirty="0" smtClean="0"/>
              <a:t> Z, Ahmed EM, </a:t>
            </a:r>
            <a:r>
              <a:rPr lang="en-US" sz="800" dirty="0" err="1" smtClean="0"/>
              <a:t>Saeedi</a:t>
            </a:r>
            <a:r>
              <a:rPr lang="en-US" sz="800" dirty="0" smtClean="0"/>
              <a:t> MY, Al-</a:t>
            </a:r>
            <a:r>
              <a:rPr lang="en-US" sz="800" dirty="0" err="1" smtClean="0"/>
              <a:t>Dossary</a:t>
            </a:r>
            <a:r>
              <a:rPr lang="en-US" sz="800" dirty="0" smtClean="0"/>
              <a:t> MF, </a:t>
            </a:r>
            <a:r>
              <a:rPr lang="en-US" sz="800" dirty="0" err="1" smtClean="0"/>
              <a:t>Bashawri</a:t>
            </a:r>
            <a:r>
              <a:rPr lang="en-US" sz="800" dirty="0" smtClean="0"/>
              <a:t> H. Distribution of </a:t>
            </a:r>
            <a:r>
              <a:rPr lang="en-US" sz="800" dirty="0" err="1" smtClean="0"/>
              <a:t>hemoglobinopathy</a:t>
            </a:r>
            <a:r>
              <a:rPr lang="en-US" sz="800" dirty="0" smtClean="0"/>
              <a:t> disorders in Saudi Arabia based on data from the premarital screening and genetic counseling program, 2011–2015. Journal of Epidemiology and Global Health. 2017 Dec 15.</a:t>
            </a:r>
          </a:p>
          <a:p>
            <a:pPr marL="228600" indent="-228600" algn="l">
              <a:buFont typeface="+mj-lt"/>
              <a:buAutoNum type="arabicPeriod"/>
            </a:pPr>
            <a:r>
              <a:rPr lang="en-US" sz="800" dirty="0" err="1"/>
              <a:t>Alswaidi</a:t>
            </a:r>
            <a:r>
              <a:rPr lang="en-US" sz="800" dirty="0"/>
              <a:t> FM, O'Brien SS. Is there a need to include HIV, HBV and HCV viruses in the Saudi premarital screening </a:t>
            </a:r>
            <a:r>
              <a:rPr lang="en-US" sz="800" dirty="0" err="1"/>
              <a:t>programme</a:t>
            </a:r>
            <a:r>
              <a:rPr lang="en-US" sz="800" dirty="0"/>
              <a:t> on the basis of their prevalence and transmission risk factors?. Journal of Epidemiology &amp; Community Health. 2009 Jan 1:jech-2009</a:t>
            </a:r>
            <a:r>
              <a:rPr lang="en-US" sz="800" dirty="0" smtClean="0"/>
              <a:t>.</a:t>
            </a:r>
          </a:p>
          <a:p>
            <a:pPr marL="228600" indent="-228600" algn="l">
              <a:buFont typeface="+mj-lt"/>
              <a:buAutoNum type="arabicPeriod"/>
            </a:pPr>
            <a:r>
              <a:rPr lang="en-US" sz="800" dirty="0" smtClean="0"/>
              <a:t>MOH releases healthy marriage program instead of pre-marital screening [online news article]. </a:t>
            </a:r>
            <a:r>
              <a:rPr lang="en-US" sz="800" dirty="0" err="1" smtClean="0"/>
              <a:t>Akhbar</a:t>
            </a:r>
            <a:r>
              <a:rPr lang="en-US" sz="800" dirty="0" smtClean="0"/>
              <a:t> 24. </a:t>
            </a:r>
            <a:r>
              <a:rPr lang="en-US" sz="800" dirty="0"/>
              <a:t>URL: </a:t>
            </a:r>
            <a:r>
              <a:rPr lang="en-US" sz="800" dirty="0">
                <a:hlinkClick r:id="rId3"/>
              </a:rPr>
              <a:t>https://</a:t>
            </a:r>
            <a:r>
              <a:rPr lang="en-US" sz="800" dirty="0" smtClean="0">
                <a:hlinkClick r:id="rId3"/>
              </a:rPr>
              <a:t>akhbaar24.argaam.com/article/detail/143471</a:t>
            </a:r>
            <a:r>
              <a:rPr lang="en-US" sz="800" dirty="0" smtClean="0"/>
              <a:t>. Published: July 25</a:t>
            </a:r>
            <a:r>
              <a:rPr lang="en-US" sz="800" baseline="30000" dirty="0" smtClean="0"/>
              <a:t>th</a:t>
            </a:r>
            <a:r>
              <a:rPr lang="en-US" sz="800" dirty="0" smtClean="0"/>
              <a:t>, 2013. Accessed: April 3</a:t>
            </a:r>
            <a:r>
              <a:rPr lang="en-US" sz="800" baseline="30000" dirty="0" smtClean="0"/>
              <a:t>rd</a:t>
            </a:r>
            <a:r>
              <a:rPr lang="en-US" sz="800" dirty="0" smtClean="0"/>
              <a:t>, 2018.</a:t>
            </a:r>
            <a:endParaRPr lang="en-US" sz="800" dirty="0"/>
          </a:p>
        </p:txBody>
      </p:sp>
    </p:spTree>
    <p:extLst>
      <p:ext uri="{BB962C8B-B14F-4D97-AF65-F5344CB8AC3E}">
        <p14:creationId xmlns:p14="http://schemas.microsoft.com/office/powerpoint/2010/main" val="209359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dirty="0" smtClean="0">
                <a:solidFill>
                  <a:schemeClr val="tx1"/>
                </a:solidFill>
              </a:rPr>
              <a:t>Healthy Marriage Program </a:t>
            </a:r>
            <a:r>
              <a:rPr lang="en-US" dirty="0" err="1" smtClean="0">
                <a:solidFill>
                  <a:schemeClr val="tx1"/>
                </a:solidFill>
              </a:rPr>
              <a:t>cnt</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pPr marL="0" indent="0">
              <a:buNone/>
            </a:pPr>
            <a:r>
              <a:rPr lang="en-US" sz="2400" b="1" dirty="0" smtClean="0"/>
              <a:t>Centers</a:t>
            </a:r>
          </a:p>
          <a:p>
            <a:r>
              <a:rPr lang="en-US" sz="2400" dirty="0" smtClean="0"/>
              <a:t>List of MOH centers accredited to give the healthy marriage certificate:</a:t>
            </a:r>
          </a:p>
          <a:p>
            <a:pPr marL="0" indent="0">
              <a:buNone/>
            </a:pPr>
            <a:r>
              <a:rPr lang="en-US" sz="2400" dirty="0" smtClean="0">
                <a:hlinkClick r:id="rId3"/>
              </a:rPr>
              <a:t>https://www.moh.gov.sa/en/HealthAwareness/Beforemarriage/Pages/002.aspx </a:t>
            </a:r>
            <a:endParaRPr lang="en-US" sz="2400" dirty="0"/>
          </a:p>
          <a:p>
            <a:r>
              <a:rPr lang="en-US" sz="2400" dirty="0" smtClean="0"/>
              <a:t>There are others in non-MOH institutes. Ex: PCC1 here in KKUH for KSU staff</a:t>
            </a:r>
          </a:p>
          <a:p>
            <a:pPr marL="0" indent="0">
              <a:buNone/>
            </a:pPr>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7</a:t>
            </a:fld>
            <a:endParaRPr lang="en-US"/>
          </a:p>
        </p:txBody>
      </p:sp>
    </p:spTree>
    <p:extLst>
      <p:ext uri="{BB962C8B-B14F-4D97-AF65-F5344CB8AC3E}">
        <p14:creationId xmlns:p14="http://schemas.microsoft.com/office/powerpoint/2010/main" val="853162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021" y="642594"/>
            <a:ext cx="10355179" cy="1371600"/>
          </a:xfrm>
          <a:solidFill>
            <a:schemeClr val="tx2">
              <a:lumMod val="40000"/>
              <a:lumOff val="60000"/>
            </a:schemeClr>
          </a:solidFill>
        </p:spPr>
        <p:txBody>
          <a:bodyPr/>
          <a:lstStyle/>
          <a:p>
            <a:r>
              <a:rPr lang="en-US" dirty="0" smtClean="0">
                <a:solidFill>
                  <a:schemeClr val="tx1"/>
                </a:solidFill>
              </a:rPr>
              <a:t>Lecture Outline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2BDA7FD-C7BC-43FF-9973-CC5D4338DE2E}" type="slidenum">
              <a:rPr lang="en-US" smtClean="0"/>
              <a:t>8</a:t>
            </a:fld>
            <a:endParaRPr lang="en-US"/>
          </a:p>
        </p:txBody>
      </p:sp>
      <p:sp>
        <p:nvSpPr>
          <p:cNvPr id="8" name="Content Placeholder 7"/>
          <p:cNvSpPr>
            <a:spLocks noGrp="1"/>
          </p:cNvSpPr>
          <p:nvPr>
            <p:ph idx="1"/>
          </p:nvPr>
        </p:nvSpPr>
        <p:spPr>
          <a:xfrm>
            <a:off x="770021" y="2103120"/>
            <a:ext cx="10355179" cy="4478872"/>
          </a:xfrm>
          <a:solidFill>
            <a:schemeClr val="tx2">
              <a:lumMod val="40000"/>
              <a:lumOff val="60000"/>
            </a:schemeClr>
          </a:solidFill>
        </p:spPr>
        <p:txBody>
          <a:bodyPr>
            <a:normAutofit fontScale="92500"/>
          </a:bodyPr>
          <a:lstStyle/>
          <a:p>
            <a:pPr marL="0" indent="0">
              <a:buNone/>
            </a:pPr>
            <a:r>
              <a:rPr lang="en-US" sz="2000" dirty="0" smtClean="0">
                <a:solidFill>
                  <a:schemeClr val="tx2">
                    <a:lumMod val="20000"/>
                    <a:lumOff val="80000"/>
                  </a:schemeClr>
                </a:solidFill>
              </a:rPr>
              <a:t>The Saudi Scene</a:t>
            </a:r>
          </a:p>
          <a:p>
            <a:pPr marL="0" indent="0">
              <a:buNone/>
            </a:pPr>
            <a:r>
              <a:rPr lang="en-US" sz="2000" dirty="0" smtClean="0">
                <a:solidFill>
                  <a:schemeClr val="tx2">
                    <a:lumMod val="20000"/>
                    <a:lumOff val="80000"/>
                  </a:schemeClr>
                </a:solidFill>
              </a:rPr>
              <a:t>Brief on the Saudi pre-marital screening program</a:t>
            </a:r>
          </a:p>
          <a:p>
            <a:pPr marL="0" indent="0">
              <a:buNone/>
            </a:pPr>
            <a:r>
              <a:rPr lang="en-US" sz="2000" dirty="0" smtClean="0"/>
              <a:t>		Pre-marital counseling and its application in KSA</a:t>
            </a:r>
          </a:p>
          <a:p>
            <a:pPr marL="0" indent="0">
              <a:buNone/>
            </a:pPr>
            <a:r>
              <a:rPr lang="en-US" sz="2000" dirty="0" smtClean="0"/>
              <a:t>		The program’s objectives</a:t>
            </a:r>
          </a:p>
          <a:p>
            <a:pPr marL="0" indent="0">
              <a:buNone/>
            </a:pPr>
            <a:r>
              <a:rPr lang="en-US" sz="2000" dirty="0" smtClean="0"/>
              <a:t>		Overview video</a:t>
            </a:r>
          </a:p>
          <a:p>
            <a:pPr marL="0" indent="0">
              <a:buNone/>
            </a:pPr>
            <a:r>
              <a:rPr lang="en-US" sz="2000" dirty="0" smtClean="0"/>
              <a:t>		Cultural considerations</a:t>
            </a:r>
          </a:p>
          <a:p>
            <a:pPr marL="0" indent="0">
              <a:buNone/>
            </a:pPr>
            <a:r>
              <a:rPr lang="en-US" sz="2000" dirty="0"/>
              <a:t>	</a:t>
            </a:r>
            <a:r>
              <a:rPr lang="en-US" sz="2000" dirty="0" smtClean="0"/>
              <a:t>	</a:t>
            </a:r>
            <a:r>
              <a:rPr lang="en-US" sz="2000" b="1" dirty="0" smtClean="0"/>
              <a:t>3 minutes in-class stretching break </a:t>
            </a:r>
          </a:p>
          <a:p>
            <a:pPr marL="0" indent="0">
              <a:buNone/>
            </a:pPr>
            <a:r>
              <a:rPr lang="en-US" sz="2000" b="1" dirty="0" smtClean="0"/>
              <a:t>					</a:t>
            </a:r>
            <a:r>
              <a:rPr lang="en-US" sz="2000" dirty="0" smtClean="0"/>
              <a:t>Scenario application for fates of tested couples</a:t>
            </a:r>
          </a:p>
          <a:p>
            <a:pPr marL="0" indent="0">
              <a:buNone/>
            </a:pPr>
            <a:r>
              <a:rPr lang="en-US" sz="2000" dirty="0" smtClean="0"/>
              <a:t>					Infectious disease scenarios</a:t>
            </a:r>
          </a:p>
          <a:p>
            <a:pPr marL="0" indent="0">
              <a:buNone/>
            </a:pPr>
            <a:r>
              <a:rPr lang="en-US" sz="2000" dirty="0" smtClean="0"/>
              <a:t>					Inherited blood disorders</a:t>
            </a:r>
          </a:p>
          <a:p>
            <a:pPr marL="0" indent="0">
              <a:buNone/>
            </a:pPr>
            <a:r>
              <a:rPr lang="en-US" sz="2000" dirty="0" smtClean="0"/>
              <a:t>					</a:t>
            </a:r>
            <a:r>
              <a:rPr lang="en-US" sz="2000" b="1" dirty="0" smtClean="0"/>
              <a:t>Closing remarks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2222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Pre-marital counseling</a:t>
            </a:r>
            <a:endParaRPr lang="en-US" dirty="0"/>
          </a:p>
        </p:txBody>
      </p:sp>
      <p:sp>
        <p:nvSpPr>
          <p:cNvPr id="3" name="Content Placeholder 2"/>
          <p:cNvSpPr>
            <a:spLocks noGrp="1"/>
          </p:cNvSpPr>
          <p:nvPr>
            <p:ph idx="1"/>
          </p:nvPr>
        </p:nvSpPr>
        <p:spPr>
          <a:xfrm>
            <a:off x="1066800" y="2397212"/>
            <a:ext cx="10058400" cy="3138616"/>
          </a:xfrm>
          <a:solidFill>
            <a:schemeClr val="accent2">
              <a:lumMod val="40000"/>
              <a:lumOff val="60000"/>
            </a:schemeClr>
          </a:solidFill>
        </p:spPr>
        <p:txBody>
          <a:bodyPr/>
          <a:lstStyle/>
          <a:p>
            <a:pPr marL="0" indent="0">
              <a:buNone/>
            </a:pPr>
            <a:r>
              <a:rPr lang="en-US" sz="3200" b="1" dirty="0" smtClean="0"/>
              <a:t>Pre-marital: </a:t>
            </a:r>
            <a:r>
              <a:rPr lang="en-US" sz="3200" dirty="0" smtClean="0"/>
              <a:t>before marriage</a:t>
            </a:r>
          </a:p>
          <a:p>
            <a:pPr marL="0" indent="0">
              <a:buNone/>
            </a:pPr>
            <a:endParaRPr lang="en-US" sz="3200" dirty="0" smtClean="0"/>
          </a:p>
          <a:p>
            <a:pPr marL="0" indent="0">
              <a:buNone/>
            </a:pPr>
            <a:r>
              <a:rPr lang="en-US" sz="3200" b="1" dirty="0" smtClean="0"/>
              <a:t>Counseling: </a:t>
            </a:r>
            <a:r>
              <a:rPr lang="en-US" sz="3200" dirty="0" smtClean="0"/>
              <a:t>“</a:t>
            </a:r>
            <a:r>
              <a:rPr lang="en-US" sz="3200" i="1" dirty="0"/>
              <a:t>professional guidance of the individual by utilizing psychological </a:t>
            </a:r>
            <a:r>
              <a:rPr lang="en-US" sz="3200" i="1" dirty="0" smtClean="0"/>
              <a:t>methods……” (1)</a:t>
            </a:r>
          </a:p>
          <a:p>
            <a:pPr marL="0" indent="0">
              <a:buNone/>
            </a:pPr>
            <a:endParaRPr lang="en-US" dirty="0" smtClean="0"/>
          </a:p>
        </p:txBody>
      </p:sp>
      <p:sp>
        <p:nvSpPr>
          <p:cNvPr id="5" name="Footer Placeholder 4"/>
          <p:cNvSpPr>
            <a:spLocks noGrp="1"/>
          </p:cNvSpPr>
          <p:nvPr>
            <p:ph type="ftr" sz="quarter" idx="11"/>
          </p:nvPr>
        </p:nvSpPr>
        <p:spPr>
          <a:xfrm>
            <a:off x="644893" y="6356350"/>
            <a:ext cx="9962147" cy="365125"/>
          </a:xfrm>
        </p:spPr>
        <p:txBody>
          <a:bodyPr/>
          <a:lstStyle/>
          <a:p>
            <a:pPr algn="l"/>
            <a:r>
              <a:rPr lang="en-US" smtClean="0"/>
              <a:t>Definition of Counseling [online webpage]. Merriam- Webster Dictionary. URL: https://www.merriam-webster.com/dictionary/counseling. Accesed: April 2nd, 2018.</a:t>
            </a:r>
            <a:endParaRPr lang="en-US" dirty="0"/>
          </a:p>
        </p:txBody>
      </p:sp>
      <p:sp>
        <p:nvSpPr>
          <p:cNvPr id="4" name="Slide Number Placeholder 3"/>
          <p:cNvSpPr>
            <a:spLocks noGrp="1"/>
          </p:cNvSpPr>
          <p:nvPr>
            <p:ph type="sldNum" sz="quarter" idx="12"/>
          </p:nvPr>
        </p:nvSpPr>
        <p:spPr/>
        <p:txBody>
          <a:bodyPr/>
          <a:lstStyle/>
          <a:p>
            <a:fld id="{42BDA7FD-C7BC-43FF-9973-CC5D4338DE2E}" type="slidenum">
              <a:rPr lang="en-US" smtClean="0"/>
              <a:t>9</a:t>
            </a:fld>
            <a:endParaRPr lang="en-US"/>
          </a:p>
        </p:txBody>
      </p:sp>
    </p:spTree>
    <p:extLst>
      <p:ext uri="{BB962C8B-B14F-4D97-AF65-F5344CB8AC3E}">
        <p14:creationId xmlns:p14="http://schemas.microsoft.com/office/powerpoint/2010/main" val="4016163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896</TotalTime>
  <Words>3288</Words>
  <Application>Microsoft Office PowerPoint</Application>
  <PresentationFormat>Widescreen</PresentationFormat>
  <Paragraphs>379</Paragraphs>
  <Slides>32</Slides>
  <Notes>26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Garamond</vt:lpstr>
      <vt:lpstr>Tahoma</vt:lpstr>
      <vt:lpstr>Savon</vt:lpstr>
      <vt:lpstr>Pre-Marital Counseling and Tests</vt:lpstr>
      <vt:lpstr>Learning Objectives</vt:lpstr>
      <vt:lpstr>Lecture Outline</vt:lpstr>
      <vt:lpstr>The scene</vt:lpstr>
      <vt:lpstr>PowerPoint Presentation</vt:lpstr>
      <vt:lpstr>Healthy Marriage Program</vt:lpstr>
      <vt:lpstr>Healthy Marriage Program cnt’</vt:lpstr>
      <vt:lpstr>Lecture Outline</vt:lpstr>
      <vt:lpstr>Pre-marital counseling</vt:lpstr>
      <vt:lpstr>Pre-marital Counseling in KSA</vt:lpstr>
      <vt:lpstr>The program’s objectives</vt:lpstr>
      <vt:lpstr>The program’s objectives</vt:lpstr>
      <vt:lpstr>PowerPoint Presentation</vt:lpstr>
      <vt:lpstr>Certificate of healthy marriage</vt:lpstr>
      <vt:lpstr>Cultural considerations</vt:lpstr>
      <vt:lpstr>Lecture Outline</vt:lpstr>
      <vt:lpstr>PowerPoint Presentation</vt:lpstr>
      <vt:lpstr>Lecture Outline</vt:lpstr>
      <vt:lpstr>Scenario #1</vt:lpstr>
      <vt:lpstr>Scenario #2</vt:lpstr>
      <vt:lpstr>What if it was Hep C or HIV?</vt:lpstr>
      <vt:lpstr>Lecture Outline</vt:lpstr>
      <vt:lpstr>Scenario #3</vt:lpstr>
      <vt:lpstr>Scenario #3 cnt’</vt:lpstr>
      <vt:lpstr>What if Ali’s fiancé Sara was also a sickle cell trait carrier?</vt:lpstr>
      <vt:lpstr>What if Ali had sickle cell anemia and Sara was clear? </vt:lpstr>
      <vt:lpstr>What if Ali is a carrier and Sara has sickle cell anemia? </vt:lpstr>
      <vt:lpstr>PowerPoint Presentation</vt:lpstr>
      <vt:lpstr>PowerPoint Presentation</vt:lpstr>
      <vt:lpstr>Lecture Outline</vt:lpstr>
      <vt:lpstr>Learning Objectives</vt:lpstr>
      <vt:lpstr>THANK YOU mhassounah@ksu.edu.sa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Pre-Marital Screening</dc:title>
  <dc:creator>Marwah Hassounah</dc:creator>
  <cp:lastModifiedBy>Marwah Hassounah</cp:lastModifiedBy>
  <cp:revision>139</cp:revision>
  <dcterms:created xsi:type="dcterms:W3CDTF">2018-03-31T15:04:02Z</dcterms:created>
  <dcterms:modified xsi:type="dcterms:W3CDTF">2019-04-03T05:53:51Z</dcterms:modified>
</cp:coreProperties>
</file>