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2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4"/>
  </p:normalViewPr>
  <p:slideViewPr>
    <p:cSldViewPr snapToGrid="0" snapToObjects="1">
      <p:cViewPr varScale="1">
        <p:scale>
          <a:sx n="94" d="100"/>
          <a:sy n="94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3F23B-916F-C44C-B87B-2206864A7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48FA4B-3673-0C4A-9671-1C469F18F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E7F15-A73A-1C4B-974D-7E8EC93C9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A24E-14BC-9B45-BB39-3F54229C9D72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6723F-1F98-EE40-81A2-BA3221DC7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F19E3-EDA2-3449-8B22-25331CB84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0D05-8A12-E946-8302-6CD02D00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74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B7420-4DD3-724D-BF51-6EE65D8B0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8A3919-E1C6-4145-9967-DC0920183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A6F33-791C-F348-9E71-2339C9B97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A24E-14BC-9B45-BB39-3F54229C9D72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54757-CF6B-3340-9AF6-AC49B0237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CDFB3-F6A6-DB40-8A6B-0378AF2C0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0D05-8A12-E946-8302-6CD02D00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0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91D799-A40E-8042-9DF2-6328F857B2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0F658-7062-5542-969E-B3343E7A3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D4784-2306-554C-AF1B-BB7CA312A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A24E-14BC-9B45-BB39-3F54229C9D72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DBA1C-6B5F-4548-BF31-57771EC43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85750-5745-294A-B3A2-3B80729DF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0D05-8A12-E946-8302-6CD02D00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5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AA841-0171-FE4E-8502-EDB4FE706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7A8CE-0906-BA4D-8B05-29AD1B25F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956DC-F459-DC49-BD1D-96A2257FF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A24E-14BC-9B45-BB39-3F54229C9D72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90800-F6CC-644B-8688-76883B83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805CA-3E50-0F45-84DB-9A1F0A9C1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0D05-8A12-E946-8302-6CD02D00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9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6BAAA-4204-9F4B-9CC7-B1951B334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78A21-7C02-5544-AD02-0E214FFC4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382CD-299D-0944-92EB-D183753AF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A24E-14BC-9B45-BB39-3F54229C9D72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E3DB6-333A-A949-9CAD-A807E917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8AF05-B0B7-CF45-BFBA-C56E4F50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0D05-8A12-E946-8302-6CD02D00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70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9BFF4-C73B-1B42-98D9-569EAD5C4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8652A-710C-2341-B64E-204A6A5B8B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DEA83-6B14-7A48-A6A8-8CBEC0FE9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D4A5E-2879-9144-B1FE-1E4641F98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A24E-14BC-9B45-BB39-3F54229C9D72}" type="datetimeFigureOut">
              <a:rPr lang="en-US" smtClean="0"/>
              <a:t>3/11/19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C4844F-44DC-6B49-BE73-E355CF0B9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E19B7-6122-1C44-AA3C-06B9FDA2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0D05-8A12-E946-8302-6CD02D00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2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ADADD-657C-4344-B45A-3FDB3E1FA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B2FC8-2024-CE46-A0E0-3442A58E2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1FF40-A656-2847-8FDF-136D6EFC6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4E0BC-9245-B642-A150-CAD0B5A556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F22E44-CC18-5C44-AE05-74950D7872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8D27AE-4612-7F44-9BD6-0A38F8D34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A24E-14BC-9B45-BB39-3F54229C9D72}" type="datetimeFigureOut">
              <a:rPr lang="en-US" smtClean="0"/>
              <a:t>3/11/19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F3024A-C8FB-4549-9B9C-D3FC228F3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F93747-98E3-D440-BAB1-ED21EC49E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0D05-8A12-E946-8302-6CD02D00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8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82CEB-D583-2B42-9D56-9268F4E83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97E0AD-9280-1943-949F-C7EC0B691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A24E-14BC-9B45-BB39-3F54229C9D72}" type="datetimeFigureOut">
              <a:rPr lang="en-US" smtClean="0"/>
              <a:t>3/11/19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D6C7A-352A-094E-94C9-34E963802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0B989-4D6A-1F45-9080-1A7C9B82F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0D05-8A12-E946-8302-6CD02D00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0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07F45-362D-FB49-B477-D29B4EB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A24E-14BC-9B45-BB39-3F54229C9D72}" type="datetimeFigureOut">
              <a:rPr lang="en-US" smtClean="0"/>
              <a:t>3/11/19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2942A8-EB37-C843-9957-200496653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F405C-2602-884F-AD40-7F15BA897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0D05-8A12-E946-8302-6CD02D00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6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C0377-B899-394D-9FE5-1A175121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FCC9A-BF36-6F44-B518-EEA0107C0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B6E407-5D28-374E-B395-4DC569EF8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94520-F95D-D045-9386-AF027FC35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A24E-14BC-9B45-BB39-3F54229C9D72}" type="datetimeFigureOut">
              <a:rPr lang="en-US" smtClean="0"/>
              <a:t>3/11/19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EEEC4-ADE2-2A4F-BAE7-D9A114BB1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31541-96CB-874C-8125-365BBC7A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0D05-8A12-E946-8302-6CD02D00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51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32194-1D72-DA4D-BE30-C5BA8113F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D5E8D8-BE8A-5144-92A7-76D82C9363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18633-7748-7047-ACE5-06B66F7B2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97B6F-83DC-3146-A741-E822E76F6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A24E-14BC-9B45-BB39-3F54229C9D72}" type="datetimeFigureOut">
              <a:rPr lang="en-US" smtClean="0"/>
              <a:t>3/11/19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64A3C-8778-C143-A464-510A331ED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29A0D-1B84-774D-B7D2-722CDED47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0D05-8A12-E946-8302-6CD02D00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0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5D73FC-10DF-4340-9CBF-51E8BCA63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1D1E1-9CD8-0245-BAC8-0098F65BD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0B90-B0DD-FD46-B375-40A1853EE3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FA24E-14BC-9B45-BB39-3F54229C9D72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41EEF-BF64-8A44-A0A0-AD9D216215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4D76B-BBA3-7B43-8158-5C9AAD0BB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00D05-8A12-E946-8302-6CD02D009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1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25EA05-A1E5-CD46-BACA-E0397E447D95}"/>
              </a:ext>
            </a:extLst>
          </p:cNvPr>
          <p:cNvSpPr txBox="1"/>
          <p:nvPr/>
        </p:nvSpPr>
        <p:spPr>
          <a:xfrm>
            <a:off x="1405720" y="450377"/>
            <a:ext cx="9034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Female Reproductive System</a:t>
            </a:r>
          </a:p>
        </p:txBody>
      </p:sp>
      <p:sp>
        <p:nvSpPr>
          <p:cNvPr id="3" name="Rectangle 33">
            <a:extLst>
              <a:ext uri="{FF2B5EF4-FFF2-40B4-BE49-F238E27FC236}">
                <a16:creationId xmlns:a16="http://schemas.microsoft.com/office/drawing/2014/main" id="{DF5C31F5-B3AD-2643-A887-ECA563928DDD}"/>
              </a:ext>
            </a:extLst>
          </p:cNvPr>
          <p:cNvSpPr txBox="1">
            <a:spLocks noChangeArrowheads="1"/>
          </p:cNvSpPr>
          <p:nvPr/>
        </p:nvSpPr>
        <p:spPr>
          <a:xfrm>
            <a:off x="780292" y="1725446"/>
            <a:ext cx="8293100" cy="52752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spcBef>
                <a:spcPts val="600"/>
              </a:spcBef>
              <a:buFontTx/>
              <a:buNone/>
              <a:defRPr/>
            </a:pPr>
            <a:r>
              <a:rPr lang="en-US" b="1" dirty="0">
                <a:solidFill>
                  <a:schemeClr val="tx2"/>
                </a:solidFill>
              </a:rPr>
              <a:t>Objectives: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dirty="0"/>
              <a:t>By the end of the lecture you should be able to:</a:t>
            </a:r>
          </a:p>
          <a:p>
            <a:pPr marL="396875" indent="-396875">
              <a:spcBef>
                <a:spcPts val="600"/>
              </a:spcBef>
              <a:defRPr/>
            </a:pPr>
            <a:r>
              <a:rPr lang="en-US" dirty="0"/>
              <a:t>Describe the histological structure and fate of </a:t>
            </a:r>
            <a:r>
              <a:rPr lang="en-US" u="sng" dirty="0"/>
              <a:t>ovarian follicles</a:t>
            </a:r>
            <a:r>
              <a:rPr lang="en-US" dirty="0"/>
              <a:t>.</a:t>
            </a:r>
          </a:p>
          <a:p>
            <a:pPr marL="396875" indent="-396875">
              <a:spcBef>
                <a:spcPts val="600"/>
              </a:spcBef>
              <a:defRPr/>
            </a:pPr>
            <a:r>
              <a:rPr lang="en-US" dirty="0"/>
              <a:t>Describe the histological structure of:</a:t>
            </a:r>
          </a:p>
          <a:p>
            <a:pPr marL="796925" lvl="1" indent="-396875">
              <a:spcBef>
                <a:spcPts val="600"/>
              </a:spcBef>
              <a:defRPr/>
            </a:pPr>
            <a:r>
              <a:rPr lang="en-US" u="sng" dirty="0"/>
              <a:t>Ovary</a:t>
            </a:r>
            <a:r>
              <a:rPr lang="en-US" dirty="0"/>
              <a:t>.</a:t>
            </a:r>
          </a:p>
          <a:p>
            <a:pPr marL="796925" lvl="1" indent="-396875">
              <a:spcBef>
                <a:spcPts val="600"/>
              </a:spcBef>
              <a:defRPr/>
            </a:pPr>
            <a:r>
              <a:rPr lang="en-US" u="sng" dirty="0"/>
              <a:t>Oviducts</a:t>
            </a:r>
            <a:r>
              <a:rPr lang="en-US" dirty="0"/>
              <a:t> (Fallopian tubes).</a:t>
            </a:r>
          </a:p>
          <a:p>
            <a:pPr marL="796925" lvl="1" indent="-396875">
              <a:spcBef>
                <a:spcPts val="600"/>
              </a:spcBef>
              <a:defRPr/>
            </a:pPr>
            <a:r>
              <a:rPr lang="en-US" u="sng" dirty="0"/>
              <a:t>Uterus</a:t>
            </a:r>
            <a:r>
              <a:rPr lang="en-US" dirty="0"/>
              <a:t>.</a:t>
            </a:r>
          </a:p>
          <a:p>
            <a:pPr marL="796925" lvl="1" indent="-396875">
              <a:spcBef>
                <a:spcPts val="600"/>
              </a:spcBef>
              <a:defRPr/>
            </a:pPr>
            <a:r>
              <a:rPr lang="en-US" u="sng" dirty="0"/>
              <a:t>Vagina</a:t>
            </a:r>
            <a:r>
              <a:rPr lang="en-US" dirty="0"/>
              <a:t>.</a:t>
            </a:r>
          </a:p>
          <a:p>
            <a:pPr marL="796925" lvl="1" indent="-396875">
              <a:spcBef>
                <a:spcPts val="600"/>
              </a:spcBef>
              <a:defRPr/>
            </a:pPr>
            <a:r>
              <a:rPr lang="en-US" dirty="0"/>
              <a:t>Resting and lactating </a:t>
            </a:r>
            <a:r>
              <a:rPr lang="en-US" u="sng" dirty="0"/>
              <a:t>mammary gland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813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252CA2-0A84-9744-BEA0-1B3DD254BD0A}"/>
              </a:ext>
            </a:extLst>
          </p:cNvPr>
          <p:cNvSpPr txBox="1"/>
          <p:nvPr/>
        </p:nvSpPr>
        <p:spPr>
          <a:xfrm>
            <a:off x="579019" y="441401"/>
            <a:ext cx="10092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Corpus Luteum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9854A69-9394-ED42-996A-4E49AA6C6E6E}"/>
              </a:ext>
            </a:extLst>
          </p:cNvPr>
          <p:cNvSpPr txBox="1">
            <a:spLocks noChangeArrowheads="1"/>
          </p:cNvSpPr>
          <p:nvPr/>
        </p:nvSpPr>
        <p:spPr>
          <a:xfrm>
            <a:off x="330720" y="1823179"/>
            <a:ext cx="7103614" cy="37734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400" dirty="0">
                <a:cs typeface="Times New Roman" panose="02020603050405020304" pitchFamily="18" charset="0"/>
              </a:rPr>
              <a:t>Ovulation occurs at day 14 of the cycle, under the effect of LH.</a:t>
            </a:r>
            <a:endParaRPr lang="en-US" sz="24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cs typeface="Times New Roman" panose="02020603050405020304" pitchFamily="18" charset="0"/>
              </a:rPr>
              <a:t>The follicle collapses and forms a corpus luteum.</a:t>
            </a:r>
          </a:p>
          <a:p>
            <a:pPr>
              <a:spcBef>
                <a:spcPts val="1200"/>
              </a:spcBef>
              <a:defRPr/>
            </a:pPr>
            <a:r>
              <a:rPr lang="en-GB" sz="2400" dirty="0">
                <a:cs typeface="Times New Roman" panose="02020603050405020304" pitchFamily="18" charset="0"/>
              </a:rPr>
              <a:t>zona granulosa </a:t>
            </a:r>
            <a:r>
              <a:rPr lang="en-GB" sz="2400" dirty="0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ar-SA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granulosa lutein cells</a:t>
            </a:r>
            <a:r>
              <a:rPr lang="en-GB" sz="2400" dirty="0"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200"/>
              </a:spcBef>
              <a:defRPr/>
            </a:pPr>
            <a:r>
              <a:rPr lang="en-GB" sz="2400" dirty="0">
                <a:cs typeface="Times New Roman" panose="02020603050405020304" pitchFamily="18" charset="0"/>
              </a:rPr>
              <a:t>Theca </a:t>
            </a:r>
            <a:r>
              <a:rPr lang="en-GB" sz="2400" dirty="0" err="1">
                <a:cs typeface="Times New Roman" panose="02020603050405020304" pitchFamily="18" charset="0"/>
              </a:rPr>
              <a:t>interna</a:t>
            </a:r>
            <a:r>
              <a:rPr lang="en-GB" sz="2400" dirty="0">
                <a:cs typeface="Times New Roman" panose="02020603050405020304" pitchFamily="18" charset="0"/>
              </a:rPr>
              <a:t> </a:t>
            </a:r>
            <a:r>
              <a:rPr lang="en-GB" sz="2400" dirty="0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ar-SA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theca lutein cells</a:t>
            </a:r>
            <a:r>
              <a:rPr lang="en-GB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>
              <a:spcBef>
                <a:spcPts val="1200"/>
              </a:spcBef>
              <a:defRPr/>
            </a:pPr>
            <a:r>
              <a:rPr lang="en-GB" sz="2400" dirty="0">
                <a:cs typeface="Times New Roman" panose="02020603050405020304" pitchFamily="18" charset="0"/>
                <a:sym typeface="Symbol" panose="05050102010706020507" pitchFamily="18" charset="2"/>
              </a:rPr>
              <a:t>Bleeding may occur </a:t>
            </a:r>
            <a:r>
              <a:rPr lang="ar-SA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sz="2400" u="sng" dirty="0">
                <a:cs typeface="Times New Roman" panose="02020603050405020304" pitchFamily="18" charset="0"/>
                <a:sym typeface="Symbol" panose="05050102010706020507" pitchFamily="18" charset="2"/>
              </a:rPr>
              <a:t>corpus </a:t>
            </a:r>
            <a:r>
              <a:rPr lang="en-GB" sz="2400" u="sng" dirty="0" err="1">
                <a:cs typeface="Times New Roman" panose="02020603050405020304" pitchFamily="18" charset="0"/>
                <a:sym typeface="Symbol" panose="05050102010706020507" pitchFamily="18" charset="2"/>
              </a:rPr>
              <a:t>haemorrhagicum</a:t>
            </a:r>
            <a:r>
              <a:rPr lang="en-GB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>
              <a:spcBef>
                <a:spcPts val="1200"/>
              </a:spcBef>
              <a:defRPr/>
            </a:pPr>
            <a:r>
              <a:rPr lang="en-GB" sz="2400" dirty="0">
                <a:cs typeface="Times New Roman" panose="02020603050405020304" pitchFamily="18" charset="0"/>
                <a:sym typeface="Symbol" panose="05050102010706020507" pitchFamily="18" charset="2"/>
              </a:rPr>
              <a:t>Fertilization </a:t>
            </a:r>
            <a:r>
              <a:rPr lang="ar-SA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sz="2400" u="sng" dirty="0">
                <a:cs typeface="Times New Roman" panose="02020603050405020304" pitchFamily="18" charset="0"/>
                <a:sym typeface="Symbol" panose="05050102010706020507" pitchFamily="18" charset="2"/>
              </a:rPr>
              <a:t>corpus luteum of pregnancy</a:t>
            </a:r>
            <a:r>
              <a:rPr lang="en-GB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/>
              <a:t>No fertilization </a:t>
            </a:r>
            <a:r>
              <a:rPr lang="en-GB" sz="2400" dirty="0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ar-SA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sz="2400" u="sng" dirty="0">
                <a:cs typeface="Times New Roman" panose="02020603050405020304" pitchFamily="18" charset="0"/>
                <a:sym typeface="Symbol" panose="05050102010706020507" pitchFamily="18" charset="2"/>
              </a:rPr>
              <a:t>corpus luteum of menstruation</a:t>
            </a:r>
            <a:r>
              <a:rPr lang="en-GB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>
              <a:spcBef>
                <a:spcPts val="1200"/>
              </a:spcBef>
              <a:defRPr/>
            </a:pPr>
            <a:r>
              <a:rPr lang="en-GB" sz="2400" dirty="0">
                <a:cs typeface="Times New Roman" panose="02020603050405020304" pitchFamily="18" charset="0"/>
                <a:sym typeface="Symbol" panose="05050102010706020507" pitchFamily="18" charset="2"/>
              </a:rPr>
              <a:t>At the end  </a:t>
            </a:r>
            <a:r>
              <a:rPr lang="en-GB" sz="2400" u="sng" dirty="0">
                <a:cs typeface="Times New Roman" panose="02020603050405020304" pitchFamily="18" charset="0"/>
                <a:sym typeface="Symbol" panose="05050102010706020507" pitchFamily="18" charset="2"/>
              </a:rPr>
              <a:t>corpus </a:t>
            </a:r>
            <a:r>
              <a:rPr lang="en-GB" sz="2400" u="sng" dirty="0" err="1">
                <a:cs typeface="Times New Roman" panose="02020603050405020304" pitchFamily="18" charset="0"/>
                <a:sym typeface="Symbol" panose="05050102010706020507" pitchFamily="18" charset="2"/>
              </a:rPr>
              <a:t>albicans</a:t>
            </a:r>
            <a:r>
              <a:rPr lang="en-GB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4" name="Picture 4" descr="D:\TOOLS\Histology\Ovary3.jpg">
            <a:extLst>
              <a:ext uri="{FF2B5EF4-FFF2-40B4-BE49-F238E27FC236}">
                <a16:creationId xmlns:a16="http://schemas.microsoft.com/office/drawing/2014/main" id="{9B829E29-D523-0D4F-8BC2-C50DE8D3E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509" y="1421248"/>
            <a:ext cx="4005263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TOOLS\Histology\Ovary5.jpg">
            <a:extLst>
              <a:ext uri="{FF2B5EF4-FFF2-40B4-BE49-F238E27FC236}">
                <a16:creationId xmlns:a16="http://schemas.microsoft.com/office/drawing/2014/main" id="{263B1963-6258-3E42-8EE0-D03A3AE38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334" y="4231217"/>
            <a:ext cx="400843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926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A7D360-0D82-F14B-8DD7-668BE17E32F6}"/>
              </a:ext>
            </a:extLst>
          </p:cNvPr>
          <p:cNvSpPr txBox="1"/>
          <p:nvPr/>
        </p:nvSpPr>
        <p:spPr>
          <a:xfrm>
            <a:off x="745067" y="440267"/>
            <a:ext cx="8923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Corpus Luteum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C54E410-0990-314E-A43E-14F92EDF2A67}"/>
              </a:ext>
            </a:extLst>
          </p:cNvPr>
          <p:cNvSpPr txBox="1">
            <a:spLocks noChangeArrowheads="1"/>
          </p:cNvSpPr>
          <p:nvPr/>
        </p:nvSpPr>
        <p:spPr>
          <a:xfrm>
            <a:off x="414929" y="1956416"/>
            <a:ext cx="10421393" cy="52466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GB" dirty="0">
                <a:solidFill>
                  <a:schemeClr val="tx2"/>
                </a:solidFill>
              </a:rPr>
              <a:t>Corpus luteum of menstruation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/>
              <a:t>lasts about 10 days.</a:t>
            </a:r>
          </a:p>
          <a:p>
            <a:pPr>
              <a:spcBef>
                <a:spcPts val="600"/>
              </a:spcBef>
              <a:defRPr/>
            </a:pPr>
            <a:r>
              <a:rPr lang="en-GB" dirty="0">
                <a:solidFill>
                  <a:schemeClr val="tx2"/>
                </a:solidFill>
              </a:rPr>
              <a:t>Corpus luteum of pregnancy </a:t>
            </a:r>
            <a:r>
              <a:rPr lang="en-GB" dirty="0"/>
              <a:t>persists for six months.</a:t>
            </a:r>
            <a:endParaRPr lang="en-US" dirty="0"/>
          </a:p>
          <a:p>
            <a:pPr>
              <a:spcBef>
                <a:spcPts val="600"/>
              </a:spcBef>
              <a:defRPr/>
            </a:pPr>
            <a:r>
              <a:rPr lang="en-GB" dirty="0">
                <a:solidFill>
                  <a:schemeClr val="tx2"/>
                </a:solidFill>
              </a:rPr>
              <a:t>Fate of corpus luteum: </a:t>
            </a:r>
            <a:r>
              <a:rPr lang="en-GB" dirty="0"/>
              <a:t>formation of a white degenerated fibrous body, corpus </a:t>
            </a:r>
            <a:r>
              <a:rPr lang="en-GB" dirty="0" err="1"/>
              <a:t>albicans</a:t>
            </a:r>
            <a:r>
              <a:rPr lang="en-GB" dirty="0"/>
              <a:t>.</a:t>
            </a:r>
            <a:endParaRPr lang="ar-SA" dirty="0"/>
          </a:p>
          <a:p>
            <a:pPr>
              <a:spcBef>
                <a:spcPts val="600"/>
              </a:spcBef>
              <a:defRPr/>
            </a:pPr>
            <a:endParaRPr lang="en-GB" dirty="0"/>
          </a:p>
          <a:p>
            <a:pPr>
              <a:spcBef>
                <a:spcPts val="600"/>
              </a:spcBef>
              <a:defRPr/>
            </a:pPr>
            <a:r>
              <a:rPr lang="en-GB" dirty="0">
                <a:solidFill>
                  <a:schemeClr val="tx2"/>
                </a:solidFill>
              </a:rPr>
              <a:t>Function of corpus luteum:</a:t>
            </a:r>
          </a:p>
          <a:p>
            <a:pPr lvl="1">
              <a:spcBef>
                <a:spcPts val="600"/>
              </a:spcBef>
              <a:defRPr/>
            </a:pPr>
            <a:r>
              <a:rPr lang="en-GB" dirty="0"/>
              <a:t>Granulosa lutein cells: secrete progesterone</a:t>
            </a:r>
          </a:p>
          <a:p>
            <a:pPr lvl="1">
              <a:spcBef>
                <a:spcPts val="600"/>
              </a:spcBef>
              <a:defRPr/>
            </a:pPr>
            <a:r>
              <a:rPr lang="en-GB" dirty="0"/>
              <a:t>Theca lutein cells: secrete </a:t>
            </a:r>
            <a:r>
              <a:rPr lang="en-GB" dirty="0" err="1"/>
              <a:t>estrogen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08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192BAB-3C11-024C-ACBE-1B846BCA5A31}"/>
              </a:ext>
            </a:extLst>
          </p:cNvPr>
          <p:cNvSpPr txBox="1"/>
          <p:nvPr/>
        </p:nvSpPr>
        <p:spPr>
          <a:xfrm>
            <a:off x="682388" y="668740"/>
            <a:ext cx="7451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Corpus </a:t>
            </a:r>
            <a:r>
              <a:rPr lang="en-US" sz="4400" dirty="0" err="1"/>
              <a:t>Albicans</a:t>
            </a:r>
            <a:endParaRPr lang="en-US" sz="44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74BAF83-9CEF-7C49-BC33-6C64CB73F7D7}"/>
              </a:ext>
            </a:extLst>
          </p:cNvPr>
          <p:cNvSpPr txBox="1">
            <a:spLocks noChangeArrowheads="1"/>
          </p:cNvSpPr>
          <p:nvPr/>
        </p:nvSpPr>
        <p:spPr>
          <a:xfrm>
            <a:off x="317736" y="1963524"/>
            <a:ext cx="6083063" cy="52593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000" dirty="0"/>
              <a:t>It is </a:t>
            </a:r>
            <a:r>
              <a:rPr lang="en-GB" sz="3000" dirty="0"/>
              <a:t>a white degenerated fibrous body </a:t>
            </a:r>
            <a:r>
              <a:rPr lang="en-US" sz="3000" dirty="0"/>
              <a:t>formed by involution of corpus luteum (degenerated corpus luteum).</a:t>
            </a:r>
          </a:p>
          <a:p>
            <a:pPr>
              <a:defRPr/>
            </a:pPr>
            <a:r>
              <a:rPr lang="en-US" sz="3000" dirty="0"/>
              <a:t>Secretory cells of corpus luteum degenerate and are phagocytosed by macrophages.</a:t>
            </a:r>
          </a:p>
        </p:txBody>
      </p:sp>
      <p:pic>
        <p:nvPicPr>
          <p:cNvPr id="4" name="Picture 4" descr="mso7099A">
            <a:extLst>
              <a:ext uri="{FF2B5EF4-FFF2-40B4-BE49-F238E27FC236}">
                <a16:creationId xmlns:a16="http://schemas.microsoft.com/office/drawing/2014/main" id="{C204F4B4-B064-BE44-86C5-CA2FAF8AF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t="3033" r="66025" b="79251"/>
          <a:stretch>
            <a:fillRect/>
          </a:stretch>
        </p:blipFill>
        <p:spPr bwMode="auto">
          <a:xfrm>
            <a:off x="7413783" y="1963524"/>
            <a:ext cx="4129088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682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226609-E9BE-074A-9140-0EFF09652A66}"/>
              </a:ext>
            </a:extLst>
          </p:cNvPr>
          <p:cNvSpPr/>
          <p:nvPr/>
        </p:nvSpPr>
        <p:spPr>
          <a:xfrm>
            <a:off x="626686" y="664907"/>
            <a:ext cx="61874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Oviducts (Fallopian Tubes)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8CD91B-8B5B-E840-8BA6-20CA6F059A24}"/>
              </a:ext>
            </a:extLst>
          </p:cNvPr>
          <p:cNvGrpSpPr/>
          <p:nvPr/>
        </p:nvGrpSpPr>
        <p:grpSpPr>
          <a:xfrm>
            <a:off x="8021043" y="1049627"/>
            <a:ext cx="2981327" cy="5538788"/>
            <a:chOff x="5400673" y="1168400"/>
            <a:chExt cx="2981327" cy="5538788"/>
          </a:xfrm>
        </p:grpSpPr>
        <p:pic>
          <p:nvPicPr>
            <p:cNvPr id="4" name="Picture 5" descr="D:\TOOLS\Histology\F-tube.jpg">
              <a:extLst>
                <a:ext uri="{FF2B5EF4-FFF2-40B4-BE49-F238E27FC236}">
                  <a16:creationId xmlns:a16="http://schemas.microsoft.com/office/drawing/2014/main" id="{685F2D19-0E64-5742-8F8E-C532FF3103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675" y="2728913"/>
              <a:ext cx="2981325" cy="207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" descr="C:\WINDOWS\Desktop\Human Histology (Mosby)\IMAGES\17_12B.JPG">
              <a:extLst>
                <a:ext uri="{FF2B5EF4-FFF2-40B4-BE49-F238E27FC236}">
                  <a16:creationId xmlns:a16="http://schemas.microsoft.com/office/drawing/2014/main" id="{5C16C4AC-1B6A-A844-A369-8D694249D9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673" y="4800600"/>
              <a:ext cx="2981325" cy="190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">
              <a:extLst>
                <a:ext uri="{FF2B5EF4-FFF2-40B4-BE49-F238E27FC236}">
                  <a16:creationId xmlns:a16="http://schemas.microsoft.com/office/drawing/2014/main" id="{F580D01B-F59B-B049-A750-948DFBE6F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674" y="1168400"/>
              <a:ext cx="2981325" cy="156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56EFCAB3-D012-954F-8C8E-AA6ECABFB5E3}"/>
              </a:ext>
            </a:extLst>
          </p:cNvPr>
          <p:cNvSpPr txBox="1">
            <a:spLocks noChangeArrowheads="1"/>
          </p:cNvSpPr>
          <p:nvPr/>
        </p:nvSpPr>
        <p:spPr>
          <a:xfrm>
            <a:off x="995153" y="1993657"/>
            <a:ext cx="5450528" cy="50022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>
                <a:solidFill>
                  <a:schemeClr val="tx2"/>
                </a:solidFill>
              </a:rPr>
              <a:t>Mucosa:</a:t>
            </a:r>
          </a:p>
          <a:p>
            <a:pPr lvl="1">
              <a:defRPr/>
            </a:pPr>
            <a:r>
              <a:rPr lang="en-US"/>
              <a:t>Highly folded.</a:t>
            </a:r>
          </a:p>
          <a:p>
            <a:pPr lvl="1">
              <a:defRPr/>
            </a:pPr>
            <a:r>
              <a:rPr lang="en-US"/>
              <a:t>Epithelium: Simple columnar partially ciliated.</a:t>
            </a:r>
          </a:p>
          <a:p>
            <a:pPr lvl="1">
              <a:defRPr/>
            </a:pPr>
            <a:r>
              <a:rPr lang="en-US"/>
              <a:t>Corium of C.T.</a:t>
            </a:r>
          </a:p>
          <a:p>
            <a:pPr>
              <a:defRPr/>
            </a:pPr>
            <a:r>
              <a:rPr lang="en-US" b="1">
                <a:solidFill>
                  <a:schemeClr val="tx2"/>
                </a:solidFill>
              </a:rPr>
              <a:t>Musculosa:</a:t>
            </a:r>
          </a:p>
          <a:p>
            <a:pPr lvl="1">
              <a:defRPr/>
            </a:pPr>
            <a:r>
              <a:rPr lang="en-US"/>
              <a:t>Inner circular.</a:t>
            </a:r>
          </a:p>
          <a:p>
            <a:pPr lvl="1">
              <a:defRPr/>
            </a:pPr>
            <a:r>
              <a:rPr lang="en-US"/>
              <a:t>Outer longitudinal.</a:t>
            </a:r>
          </a:p>
          <a:p>
            <a:pPr>
              <a:defRPr/>
            </a:pPr>
            <a:r>
              <a:rPr lang="en-US" b="1">
                <a:solidFill>
                  <a:schemeClr val="tx2"/>
                </a:solidFill>
              </a:rPr>
              <a:t>Serosa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40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4D0DCFE-7DB0-C342-B51A-FA9A07A5815A}"/>
              </a:ext>
            </a:extLst>
          </p:cNvPr>
          <p:cNvSpPr txBox="1">
            <a:spLocks noChangeArrowheads="1"/>
          </p:cNvSpPr>
          <p:nvPr/>
        </p:nvSpPr>
        <p:spPr>
          <a:xfrm>
            <a:off x="481671" y="2096495"/>
            <a:ext cx="4991739" cy="51736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tx2"/>
                </a:solidFill>
              </a:rPr>
              <a:t>Ciliated cells:</a:t>
            </a:r>
          </a:p>
          <a:p>
            <a:pPr lvl="1">
              <a:defRPr/>
            </a:pPr>
            <a:r>
              <a:rPr lang="en-US" dirty="0"/>
              <a:t>Non-secretory.</a:t>
            </a:r>
          </a:p>
          <a:p>
            <a:pPr lvl="1">
              <a:defRPr/>
            </a:pPr>
            <a:r>
              <a:rPr lang="en-US" dirty="0"/>
              <a:t>Cilia beat toward uterus.</a:t>
            </a:r>
          </a:p>
          <a:p>
            <a:pPr>
              <a:defRPr/>
            </a:pPr>
            <a:r>
              <a:rPr lang="en-US" b="1" dirty="0">
                <a:solidFill>
                  <a:schemeClr val="tx2"/>
                </a:solidFill>
              </a:rPr>
              <a:t>Non-ciliated cells:</a:t>
            </a:r>
          </a:p>
          <a:p>
            <a:pPr lvl="1">
              <a:defRPr/>
            </a:pPr>
            <a:r>
              <a:rPr lang="en-US" dirty="0"/>
              <a:t>Thinner, also called peg cells.</a:t>
            </a:r>
          </a:p>
          <a:p>
            <a:pPr lvl="1">
              <a:defRPr/>
            </a:pPr>
            <a:r>
              <a:rPr lang="en-US" dirty="0"/>
              <a:t>Secretory cells.</a:t>
            </a:r>
          </a:p>
          <a:p>
            <a:pPr lvl="1">
              <a:defRPr/>
            </a:pPr>
            <a:r>
              <a:rPr lang="en-US" dirty="0"/>
              <a:t>Apices bulge above ciliated cells.</a:t>
            </a:r>
          </a:p>
          <a:p>
            <a:pPr lvl="1">
              <a:defRPr/>
            </a:pPr>
            <a:r>
              <a:rPr lang="en-US" dirty="0"/>
              <a:t>Their apices contain nutritive material to nourish gametes.</a:t>
            </a:r>
          </a:p>
        </p:txBody>
      </p:sp>
      <p:pic>
        <p:nvPicPr>
          <p:cNvPr id="3" name="Picture 7" descr="D:\TOOLS\Histology\F-tube3.jpg">
            <a:extLst>
              <a:ext uri="{FF2B5EF4-FFF2-40B4-BE49-F238E27FC236}">
                <a16:creationId xmlns:a16="http://schemas.microsoft.com/office/drawing/2014/main" id="{66221530-3C35-744F-B941-4BD643563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" b="346"/>
          <a:stretch>
            <a:fillRect/>
          </a:stretch>
        </p:blipFill>
        <p:spPr bwMode="auto">
          <a:xfrm>
            <a:off x="7865517" y="1304925"/>
            <a:ext cx="3076575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FD96EF-2CFE-854F-B996-E97FA5DEA536}"/>
              </a:ext>
            </a:extLst>
          </p:cNvPr>
          <p:cNvSpPr/>
          <p:nvPr/>
        </p:nvSpPr>
        <p:spPr>
          <a:xfrm>
            <a:off x="481671" y="535484"/>
            <a:ext cx="61874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Oviducts (Fallopian Tubes)</a:t>
            </a:r>
          </a:p>
        </p:txBody>
      </p:sp>
    </p:spTree>
    <p:extLst>
      <p:ext uri="{BB962C8B-B14F-4D97-AF65-F5344CB8AC3E}">
        <p14:creationId xmlns:p14="http://schemas.microsoft.com/office/powerpoint/2010/main" val="899674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A45BB-E8A8-0C43-AD7A-24B537E397DE}"/>
              </a:ext>
            </a:extLst>
          </p:cNvPr>
          <p:cNvSpPr/>
          <p:nvPr/>
        </p:nvSpPr>
        <p:spPr>
          <a:xfrm>
            <a:off x="655818" y="760442"/>
            <a:ext cx="26407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/>
              <a:t>The uterus</a:t>
            </a:r>
          </a:p>
        </p:txBody>
      </p:sp>
      <p:pic>
        <p:nvPicPr>
          <p:cNvPr id="3" name="Picture 6" descr="D:\TOOLS\Histology\Uterus1.jpg">
            <a:extLst>
              <a:ext uri="{FF2B5EF4-FFF2-40B4-BE49-F238E27FC236}">
                <a16:creationId xmlns:a16="http://schemas.microsoft.com/office/drawing/2014/main" id="{E82D163A-7E41-2142-9EA9-DC2E12F64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695041"/>
            <a:ext cx="218916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D:\TOOLS\Histology\Uterus2.jpg">
            <a:extLst>
              <a:ext uri="{FF2B5EF4-FFF2-40B4-BE49-F238E27FC236}">
                <a16:creationId xmlns:a16="http://schemas.microsoft.com/office/drawing/2014/main" id="{579F791B-9DEA-C54B-B71F-7743A3923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69" y="3095341"/>
            <a:ext cx="2984500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B325730-AD26-9245-A718-D1ED28F3BAF9}"/>
              </a:ext>
            </a:extLst>
          </p:cNvPr>
          <p:cNvSpPr txBox="1">
            <a:spLocks noChangeArrowheads="1"/>
          </p:cNvSpPr>
          <p:nvPr/>
        </p:nvSpPr>
        <p:spPr>
          <a:xfrm>
            <a:off x="266304" y="2328578"/>
            <a:ext cx="7772400" cy="7667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sz="2800" b="1" dirty="0">
                <a:latin typeface="+mn-lt"/>
                <a:ea typeface="+mn-ea"/>
                <a:cs typeface="Times New Roman" panose="02020603050405020304" pitchFamily="18" charset="0"/>
              </a:rPr>
              <a:t>I-Fundus &amp; Body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194C92A-48AE-074F-AE2D-B8570A1832B5}"/>
              </a:ext>
            </a:extLst>
          </p:cNvPr>
          <p:cNvSpPr txBox="1">
            <a:spLocks noChangeArrowheads="1"/>
          </p:cNvSpPr>
          <p:nvPr/>
        </p:nvSpPr>
        <p:spPr>
          <a:xfrm>
            <a:off x="797517" y="3095341"/>
            <a:ext cx="4729826" cy="3335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b="1" dirty="0">
                <a:cs typeface="Times New Roman" panose="02020603050405020304" pitchFamily="18" charset="0"/>
              </a:rPr>
              <a:t>Consist of:</a:t>
            </a:r>
          </a:p>
          <a:p>
            <a:pPr marL="457200" lvl="1" indent="0">
              <a:buFontTx/>
              <a:buNone/>
              <a:defRPr/>
            </a:pPr>
            <a:r>
              <a:rPr lang="en-GB" b="1" dirty="0">
                <a:solidFill>
                  <a:schemeClr val="tx2"/>
                </a:solidFill>
                <a:cs typeface="Times New Roman" panose="02020603050405020304" pitchFamily="18" charset="0"/>
              </a:rPr>
              <a:t>1. Endometrium</a:t>
            </a:r>
            <a:r>
              <a:rPr lang="en-GB" b="1" dirty="0">
                <a:cs typeface="Times New Roman" panose="02020603050405020304" pitchFamily="18" charset="0"/>
              </a:rPr>
              <a:t> (mucosa)</a:t>
            </a:r>
          </a:p>
          <a:p>
            <a:pPr marL="457200" lvl="1" indent="0">
              <a:buFontTx/>
              <a:buNone/>
              <a:defRPr/>
            </a:pPr>
            <a:r>
              <a:rPr lang="en-GB" b="1" dirty="0">
                <a:solidFill>
                  <a:schemeClr val="tx2"/>
                </a:solidFill>
                <a:cs typeface="Times New Roman" panose="02020603050405020304" pitchFamily="18" charset="0"/>
              </a:rPr>
              <a:t>2. Myometrium</a:t>
            </a:r>
            <a:r>
              <a:rPr lang="en-GB" b="1" dirty="0">
                <a:cs typeface="Times New Roman" panose="02020603050405020304" pitchFamily="18" charset="0"/>
              </a:rPr>
              <a:t> (</a:t>
            </a:r>
            <a:r>
              <a:rPr lang="en-GB" b="1" dirty="0" err="1">
                <a:cs typeface="Times New Roman" panose="02020603050405020304" pitchFamily="18" charset="0"/>
              </a:rPr>
              <a:t>musculosa</a:t>
            </a:r>
            <a:r>
              <a:rPr lang="en-GB" b="1" dirty="0">
                <a:cs typeface="Times New Roman" panose="02020603050405020304" pitchFamily="18" charset="0"/>
              </a:rPr>
              <a:t>)</a:t>
            </a:r>
          </a:p>
          <a:p>
            <a:pPr marL="457200" lvl="1" indent="0">
              <a:buFontTx/>
              <a:buNone/>
              <a:defRPr/>
            </a:pPr>
            <a:r>
              <a:rPr lang="en-GB" b="1" dirty="0">
                <a:solidFill>
                  <a:schemeClr val="tx2"/>
                </a:solidFill>
                <a:cs typeface="Times New Roman" panose="02020603050405020304" pitchFamily="18" charset="0"/>
              </a:rPr>
              <a:t>3. Perimetrium</a:t>
            </a:r>
            <a:r>
              <a:rPr lang="en-GB" b="1" dirty="0">
                <a:cs typeface="Times New Roman" panose="02020603050405020304" pitchFamily="18" charset="0"/>
              </a:rPr>
              <a:t>  (serosa)</a:t>
            </a:r>
            <a:endParaRPr lang="en-US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342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38467F-BA58-5242-BD1C-025E78CFC8F2}"/>
              </a:ext>
            </a:extLst>
          </p:cNvPr>
          <p:cNvSpPr/>
          <p:nvPr/>
        </p:nvSpPr>
        <p:spPr>
          <a:xfrm>
            <a:off x="480582" y="842328"/>
            <a:ext cx="3559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1. Endometrium</a:t>
            </a:r>
          </a:p>
        </p:txBody>
      </p:sp>
      <p:pic>
        <p:nvPicPr>
          <p:cNvPr id="3" name="Picture 7" descr="D:\TOOLS\Histology\Uterus3.jpg">
            <a:extLst>
              <a:ext uri="{FF2B5EF4-FFF2-40B4-BE49-F238E27FC236}">
                <a16:creationId xmlns:a16="http://schemas.microsoft.com/office/drawing/2014/main" id="{8C5C923D-B717-B949-84F9-D1B3A487A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1" r="2867"/>
          <a:stretch>
            <a:fillRect/>
          </a:stretch>
        </p:blipFill>
        <p:spPr bwMode="auto">
          <a:xfrm>
            <a:off x="6606062" y="1915023"/>
            <a:ext cx="4505325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E6F3B5-5DB6-8641-BC26-A2B285560A25}"/>
              </a:ext>
            </a:extLst>
          </p:cNvPr>
          <p:cNvSpPr txBox="1">
            <a:spLocks noChangeArrowheads="1"/>
          </p:cNvSpPr>
          <p:nvPr/>
        </p:nvSpPr>
        <p:spPr>
          <a:xfrm>
            <a:off x="480582" y="2252591"/>
            <a:ext cx="5251478" cy="53006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 dirty="0">
                <a:solidFill>
                  <a:schemeClr val="tx2"/>
                </a:solidFill>
                <a:cs typeface="Times New Roman" panose="02020603050405020304" pitchFamily="18" charset="0"/>
              </a:rPr>
              <a:t>Epithelium:</a:t>
            </a:r>
            <a:r>
              <a:rPr lang="en-GB" b="1" dirty="0">
                <a:cs typeface="Times New Roman" panose="02020603050405020304" pitchFamily="18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simple columnar partially ciliated.</a:t>
            </a:r>
          </a:p>
          <a:p>
            <a:pPr>
              <a:defRPr/>
            </a:pPr>
            <a:r>
              <a:rPr lang="en-GB" b="1" dirty="0">
                <a:solidFill>
                  <a:schemeClr val="tx2"/>
                </a:solidFill>
                <a:cs typeface="Times New Roman" panose="02020603050405020304" pitchFamily="18" charset="0"/>
              </a:rPr>
              <a:t>Corium: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Endometrial glands: simple tubular.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Stromal cells.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Blood vessels.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Leucocytes.</a:t>
            </a:r>
          </a:p>
          <a:p>
            <a:pPr lvl="1">
              <a:defRPr/>
            </a:pPr>
            <a:r>
              <a:rPr lang="en-US" dirty="0">
                <a:cs typeface="Times New Roman" panose="02020603050405020304" pitchFamily="18" charset="0"/>
              </a:rPr>
              <a:t>Reticular fibers.</a:t>
            </a:r>
          </a:p>
        </p:txBody>
      </p:sp>
    </p:spTree>
    <p:extLst>
      <p:ext uri="{BB962C8B-B14F-4D97-AF65-F5344CB8AC3E}">
        <p14:creationId xmlns:p14="http://schemas.microsoft.com/office/powerpoint/2010/main" val="940563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D98101-CF7B-8A42-948C-C8E11F6EF0B9}"/>
              </a:ext>
            </a:extLst>
          </p:cNvPr>
          <p:cNvSpPr/>
          <p:nvPr/>
        </p:nvSpPr>
        <p:spPr>
          <a:xfrm>
            <a:off x="494686" y="542077"/>
            <a:ext cx="33209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2.Myometrium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08718A9-0BE7-5B4D-898F-58A07E6837A8}"/>
              </a:ext>
            </a:extLst>
          </p:cNvPr>
          <p:cNvSpPr txBox="1">
            <a:spLocks noChangeArrowheads="1"/>
          </p:cNvSpPr>
          <p:nvPr/>
        </p:nvSpPr>
        <p:spPr>
          <a:xfrm>
            <a:off x="494687" y="1512745"/>
            <a:ext cx="4702718" cy="56165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ar-SA" dirty="0"/>
              <a:t>   </a:t>
            </a:r>
            <a:r>
              <a:rPr lang="en-US" dirty="0"/>
              <a:t>3 ill-defined smooth muscle layers:</a:t>
            </a:r>
          </a:p>
          <a:p>
            <a:pPr lvl="1">
              <a:defRPr/>
            </a:pPr>
            <a:r>
              <a:rPr lang="en-US" dirty="0">
                <a:solidFill>
                  <a:schemeClr val="tx2"/>
                </a:solidFill>
              </a:rPr>
              <a:t>Stratum </a:t>
            </a:r>
            <a:r>
              <a:rPr lang="en-US" dirty="0" err="1">
                <a:solidFill>
                  <a:schemeClr val="tx2"/>
                </a:solidFill>
              </a:rPr>
              <a:t>submucosum</a:t>
            </a:r>
            <a:r>
              <a:rPr lang="en-US" dirty="0"/>
              <a:t>: longitudinal.</a:t>
            </a:r>
          </a:p>
          <a:p>
            <a:pPr lvl="1">
              <a:defRPr/>
            </a:pPr>
            <a:r>
              <a:rPr lang="en-US" dirty="0">
                <a:solidFill>
                  <a:schemeClr val="tx2"/>
                </a:solidFill>
              </a:rPr>
              <a:t>Stratum </a:t>
            </a:r>
            <a:r>
              <a:rPr lang="en-US" dirty="0" err="1">
                <a:solidFill>
                  <a:schemeClr val="tx2"/>
                </a:solidFill>
              </a:rPr>
              <a:t>vasculare</a:t>
            </a:r>
            <a:r>
              <a:rPr lang="en-US" dirty="0">
                <a:solidFill>
                  <a:schemeClr val="tx2"/>
                </a:solidFill>
              </a:rPr>
              <a:t>:</a:t>
            </a:r>
            <a:r>
              <a:rPr lang="en-US" dirty="0"/>
              <a:t> </a:t>
            </a:r>
            <a:r>
              <a:rPr lang="en-GB" dirty="0">
                <a:cs typeface="Times New Roman" panose="02020603050405020304" pitchFamily="18" charset="0"/>
              </a:rPr>
              <a:t>circular smooth muscle fibres in figure of 8 arrangement around large blood vessels.</a:t>
            </a:r>
            <a:r>
              <a:rPr lang="en-US" dirty="0"/>
              <a:t> </a:t>
            </a:r>
          </a:p>
          <a:p>
            <a:pPr lvl="1">
              <a:defRPr/>
            </a:pPr>
            <a:r>
              <a:rPr lang="en-US" dirty="0">
                <a:solidFill>
                  <a:schemeClr val="tx2"/>
                </a:solidFill>
              </a:rPr>
              <a:t>Stratum </a:t>
            </a:r>
            <a:r>
              <a:rPr lang="en-US" dirty="0" err="1">
                <a:solidFill>
                  <a:schemeClr val="tx2"/>
                </a:solidFill>
              </a:rPr>
              <a:t>supravasculare</a:t>
            </a:r>
            <a:r>
              <a:rPr lang="en-US" dirty="0">
                <a:solidFill>
                  <a:schemeClr val="tx2"/>
                </a:solidFill>
              </a:rPr>
              <a:t>:</a:t>
            </a:r>
            <a:r>
              <a:rPr lang="en-US" dirty="0"/>
              <a:t> longitudinal.</a:t>
            </a:r>
            <a:endParaRPr lang="ar-SA" dirty="0"/>
          </a:p>
          <a:p>
            <a:pPr lvl="1">
              <a:defRPr/>
            </a:pPr>
            <a:endParaRPr lang="en-US" dirty="0"/>
          </a:p>
          <a:p>
            <a:pPr marL="0" lvl="1" indent="0">
              <a:buFontTx/>
              <a:buNone/>
              <a:defRPr/>
            </a:pPr>
            <a:r>
              <a:rPr lang="en-US" sz="4000" dirty="0"/>
              <a:t>3.Perimetrium</a:t>
            </a:r>
          </a:p>
          <a:p>
            <a:pPr marL="457200" lvl="1" indent="0" algn="ctr">
              <a:buFontTx/>
              <a:buNone/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Formed of simple squamous epithelium (mesothelium) and sub-epithelial C.T.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A7ED85-0F7F-A948-91D0-2393126CC90C}"/>
              </a:ext>
            </a:extLst>
          </p:cNvPr>
          <p:cNvGrpSpPr/>
          <p:nvPr/>
        </p:nvGrpSpPr>
        <p:grpSpPr>
          <a:xfrm>
            <a:off x="3603010" y="1589253"/>
            <a:ext cx="6721687" cy="5281613"/>
            <a:chOff x="1528551" y="1304925"/>
            <a:chExt cx="6721687" cy="5281613"/>
          </a:xfrm>
        </p:grpSpPr>
        <p:pic>
          <p:nvPicPr>
            <p:cNvPr id="6" name="Picture 6" descr="D:\TOOLS\Histology\Uterus2.jpg">
              <a:extLst>
                <a:ext uri="{FF2B5EF4-FFF2-40B4-BE49-F238E27FC236}">
                  <a16:creationId xmlns:a16="http://schemas.microsoft.com/office/drawing/2014/main" id="{CE649CF4-4916-5847-B24C-23FEDFDBC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9" t="9630" r="39197"/>
            <a:stretch>
              <a:fillRect/>
            </a:stretch>
          </p:blipFill>
          <p:spPr bwMode="auto">
            <a:xfrm>
              <a:off x="5387975" y="1304925"/>
              <a:ext cx="2862263" cy="528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19040C06-93D4-4E4B-96D6-6EC625FA92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5338" y="2289175"/>
              <a:ext cx="4187826" cy="9969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algn="r" defTabSz="914400" rtl="1" eaLnBrk="1" latinLnBrk="0" hangingPunct="1"/>
              <a:endParaRPr lang="en-US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33DE8EB0-690F-2042-AABA-B27188359C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8551" y="3082925"/>
              <a:ext cx="5342149" cy="12668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algn="r" defTabSz="914400" rtl="1" eaLnBrk="1" latinLnBrk="0" hangingPunct="1"/>
              <a:endParaRPr lang="en-US"/>
            </a:p>
          </p:txBody>
        </p:sp>
        <p:sp>
          <p:nvSpPr>
            <p:cNvPr id="9" name="Line 10">
              <a:extLst>
                <a:ext uri="{FF2B5EF4-FFF2-40B4-BE49-F238E27FC236}">
                  <a16:creationId xmlns:a16="http://schemas.microsoft.com/office/drawing/2014/main" id="{E96F9DF2-9ED4-664F-B87D-C40F1EB44C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8551" y="3082925"/>
              <a:ext cx="5119900" cy="19097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algn="r" defTabSz="914400" rtl="1" eaLnBrk="1" latinLnBrk="0" hangingPunct="1"/>
              <a:endParaRPr lang="en-US"/>
            </a:p>
          </p:txBody>
        </p:sp>
        <p:sp>
          <p:nvSpPr>
            <p:cNvPr id="10" name="Line 11">
              <a:extLst>
                <a:ext uri="{FF2B5EF4-FFF2-40B4-BE49-F238E27FC236}">
                  <a16:creationId xmlns:a16="http://schemas.microsoft.com/office/drawing/2014/main" id="{E8095BD2-AF9B-4840-86A1-5F4EC2FF09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0939" y="4492389"/>
              <a:ext cx="4437512" cy="146391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algn="r" defTabSz="914400" rtl="1" eaLnBrk="1" latinLnBrk="0" hangingPunct="1"/>
              <a:endParaRPr lang="en-US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5A7B4392-5A81-4548-A866-6D4DA970E6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8551" y="3082925"/>
              <a:ext cx="4213437" cy="16875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algn="r" defTabSz="914400" rtl="1" eaLnBrk="1" latinLnBrk="0" hangingPunct="1"/>
              <a:endParaRPr lang="en-US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B4A51A3B-24FB-3E43-B3FA-57549C2A36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1201" y="5786438"/>
              <a:ext cx="4256374" cy="4254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algn="r" defTabSz="914400" rtl="1" eaLnBrk="1" latinLnBrk="0" hangingPunct="1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6281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4DF185-F747-3641-B6BC-B76068BDF4C8}"/>
              </a:ext>
            </a:extLst>
          </p:cNvPr>
          <p:cNvSpPr/>
          <p:nvPr/>
        </p:nvSpPr>
        <p:spPr>
          <a:xfrm>
            <a:off x="397400" y="1663775"/>
            <a:ext cx="491230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800" b="1" dirty="0">
                <a:cs typeface="Times New Roman" panose="02020603050405020304" pitchFamily="18" charset="0"/>
              </a:rPr>
              <a:t>II-Uterine Cervix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2A16AE-8581-CF49-A443-BF10B0F0B14B}"/>
              </a:ext>
            </a:extLst>
          </p:cNvPr>
          <p:cNvSpPr/>
          <p:nvPr/>
        </p:nvSpPr>
        <p:spPr>
          <a:xfrm>
            <a:off x="717368" y="520258"/>
            <a:ext cx="26407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/>
              <a:t>The uterus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4F9C33-A8A1-B549-8A69-B6B84FF567F6}"/>
              </a:ext>
            </a:extLst>
          </p:cNvPr>
          <p:cNvSpPr txBox="1">
            <a:spLocks noChangeArrowheads="1"/>
          </p:cNvSpPr>
          <p:nvPr/>
        </p:nvSpPr>
        <p:spPr>
          <a:xfrm>
            <a:off x="397400" y="2517982"/>
            <a:ext cx="5921513" cy="5519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 dirty="0">
                <a:solidFill>
                  <a:schemeClr val="tx2"/>
                </a:solidFill>
                <a:cs typeface="Times New Roman" panose="02020603050405020304" pitchFamily="18" charset="0"/>
              </a:rPr>
              <a:t>Mucosa:</a:t>
            </a:r>
          </a:p>
          <a:p>
            <a:pPr lvl="1">
              <a:defRPr/>
            </a:pPr>
            <a:r>
              <a:rPr lang="en-GB" b="1" dirty="0">
                <a:solidFill>
                  <a:schemeClr val="tx2"/>
                </a:solidFill>
                <a:cs typeface="Times New Roman" panose="02020603050405020304" pitchFamily="18" charset="0"/>
              </a:rPr>
              <a:t>Epithelium:</a:t>
            </a:r>
            <a:r>
              <a:rPr lang="en-GB" b="1" dirty="0">
                <a:cs typeface="Times New Roman" panose="02020603050405020304" pitchFamily="18" charset="0"/>
              </a:rPr>
              <a:t> </a:t>
            </a:r>
            <a:r>
              <a:rPr lang="en-GB" dirty="0">
                <a:cs typeface="Times New Roman" panose="02020603050405020304" pitchFamily="18" charset="0"/>
              </a:rPr>
              <a:t>simple columnar in the cervical canal, but it changes to stratified squamous </a:t>
            </a:r>
            <a:r>
              <a:rPr lang="en-GB" dirty="0" err="1">
                <a:cs typeface="Times New Roman" panose="02020603050405020304" pitchFamily="18" charset="0"/>
              </a:rPr>
              <a:t>epith</a:t>
            </a:r>
            <a:r>
              <a:rPr lang="en-GB" dirty="0">
                <a:cs typeface="Times New Roman" panose="02020603050405020304" pitchFamily="18" charset="0"/>
              </a:rPr>
              <a:t>. (non-keratinized) at the external </a:t>
            </a:r>
            <a:r>
              <a:rPr lang="en-GB" dirty="0" err="1">
                <a:cs typeface="Times New Roman" panose="02020603050405020304" pitchFamily="18" charset="0"/>
              </a:rPr>
              <a:t>os</a:t>
            </a:r>
            <a:r>
              <a:rPr lang="en-GB" dirty="0">
                <a:cs typeface="Times New Roman" panose="02020603050405020304" pitchFamily="18" charset="0"/>
              </a:rPr>
              <a:t>.</a:t>
            </a:r>
          </a:p>
          <a:p>
            <a:pPr lvl="1">
              <a:defRPr/>
            </a:pPr>
            <a:r>
              <a:rPr lang="en-GB" b="1" dirty="0">
                <a:solidFill>
                  <a:schemeClr val="tx2"/>
                </a:solidFill>
                <a:cs typeface="Times New Roman" panose="02020603050405020304" pitchFamily="18" charset="0"/>
              </a:rPr>
              <a:t>Corium: </a:t>
            </a:r>
            <a:r>
              <a:rPr lang="en-US" dirty="0">
                <a:cs typeface="Times New Roman" panose="02020603050405020304" pitchFamily="18" charset="0"/>
              </a:rPr>
              <a:t>CT containing tubulo-alveolar glands.</a:t>
            </a:r>
          </a:p>
          <a:p>
            <a:pPr>
              <a:defRPr/>
            </a:pPr>
            <a:r>
              <a:rPr lang="en-US" b="1" dirty="0">
                <a:solidFill>
                  <a:schemeClr val="tx2"/>
                </a:solidFill>
                <a:cs typeface="Times New Roman" panose="02020603050405020304" pitchFamily="18" charset="0"/>
              </a:rPr>
              <a:t>Substance of the cervix: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dense fibrous tissue with few smooth muscle fibers.</a:t>
            </a:r>
          </a:p>
        </p:txBody>
      </p:sp>
      <p:pic>
        <p:nvPicPr>
          <p:cNvPr id="5" name="Picture 5" descr="D:\TOOLS\Histology\Uterus1.jpg">
            <a:extLst>
              <a:ext uri="{FF2B5EF4-FFF2-40B4-BE49-F238E27FC236}">
                <a16:creationId xmlns:a16="http://schemas.microsoft.com/office/drawing/2014/main" id="{4F33B671-FC9D-2C48-BCBB-3F4A92B61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" t="53500" r="4283" b="8281"/>
          <a:stretch>
            <a:fillRect/>
          </a:stretch>
        </p:blipFill>
        <p:spPr bwMode="auto">
          <a:xfrm>
            <a:off x="7703344" y="1208088"/>
            <a:ext cx="35687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D:\TOOLS\Histology\Cervix.jpg">
            <a:extLst>
              <a:ext uri="{FF2B5EF4-FFF2-40B4-BE49-F238E27FC236}">
                <a16:creationId xmlns:a16="http://schemas.microsoft.com/office/drawing/2014/main" id="{6D25EB58-FBC8-5346-BF91-1E5F80342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"/>
          <a:stretch>
            <a:fillRect/>
          </a:stretch>
        </p:blipFill>
        <p:spPr bwMode="auto">
          <a:xfrm>
            <a:off x="8086725" y="2852738"/>
            <a:ext cx="2801938" cy="328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939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908D6B-81D4-E642-BF0A-691B70AC862E}"/>
              </a:ext>
            </a:extLst>
          </p:cNvPr>
          <p:cNvSpPr/>
          <p:nvPr/>
        </p:nvSpPr>
        <p:spPr>
          <a:xfrm>
            <a:off x="926339" y="573584"/>
            <a:ext cx="19911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VAGINA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8C0CAAC-4F1A-C04B-A5C0-043D661C3D7A}"/>
              </a:ext>
            </a:extLst>
          </p:cNvPr>
          <p:cNvSpPr txBox="1">
            <a:spLocks noChangeArrowheads="1"/>
          </p:cNvSpPr>
          <p:nvPr/>
        </p:nvSpPr>
        <p:spPr>
          <a:xfrm>
            <a:off x="614221" y="2080004"/>
            <a:ext cx="5499976" cy="5160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defRPr/>
            </a:pPr>
            <a:r>
              <a:rPr lang="en-GB" sz="2400" b="1" u="sng" dirty="0">
                <a:solidFill>
                  <a:schemeClr val="tx2"/>
                </a:solidFill>
              </a:rPr>
              <a:t>Mucosa</a:t>
            </a:r>
            <a:r>
              <a:rPr lang="en-GB" sz="2400" b="1" dirty="0">
                <a:solidFill>
                  <a:schemeClr val="tx2"/>
                </a:solidFill>
              </a:rPr>
              <a:t>:</a:t>
            </a:r>
            <a:r>
              <a:rPr lang="en-GB" sz="2400" b="1" dirty="0"/>
              <a:t> </a:t>
            </a:r>
            <a:r>
              <a:rPr lang="en-GB" sz="2400" dirty="0"/>
              <a:t>shows transverse folds and is made of:</a:t>
            </a:r>
          </a:p>
          <a:p>
            <a:pPr marL="866775" lvl="1" indent="-381000">
              <a:spcBef>
                <a:spcPts val="600"/>
              </a:spcBef>
              <a:defRPr/>
            </a:pPr>
            <a:r>
              <a:rPr lang="en-GB" sz="2000" b="1" u="sng" dirty="0"/>
              <a:t>Epithelium</a:t>
            </a:r>
            <a:r>
              <a:rPr lang="en-GB" sz="2000" b="1" dirty="0"/>
              <a:t>:</a:t>
            </a:r>
            <a:r>
              <a:rPr lang="en-GB" sz="2000" dirty="0"/>
              <a:t> stratified squamous epithelium non-keratinized, rich in glycogen.</a:t>
            </a:r>
          </a:p>
          <a:p>
            <a:pPr marL="866775" lvl="1" indent="-381000">
              <a:spcBef>
                <a:spcPts val="600"/>
              </a:spcBef>
              <a:defRPr/>
            </a:pPr>
            <a:r>
              <a:rPr lang="en-GB" sz="2000" b="1" u="sng" dirty="0"/>
              <a:t>Corium</a:t>
            </a:r>
            <a:r>
              <a:rPr lang="en-GB" sz="2000" b="1" dirty="0"/>
              <a:t>:</a:t>
            </a:r>
            <a:r>
              <a:rPr lang="en-GB" sz="2000" dirty="0"/>
              <a:t> of dense C.T., very rich in blood vessels, elastic fibres and leucocytes.</a:t>
            </a:r>
          </a:p>
          <a:p>
            <a:pPr marL="457200" indent="-457200">
              <a:spcBef>
                <a:spcPts val="600"/>
              </a:spcBef>
              <a:defRPr/>
            </a:pPr>
            <a:r>
              <a:rPr lang="en-GB" sz="2400" b="1" u="sng" dirty="0" err="1">
                <a:solidFill>
                  <a:schemeClr val="tx2"/>
                </a:solidFill>
              </a:rPr>
              <a:t>Musculosa</a:t>
            </a:r>
            <a:r>
              <a:rPr lang="en-GB" sz="2400" b="1" dirty="0">
                <a:solidFill>
                  <a:schemeClr val="tx2"/>
                </a:solidFill>
              </a:rPr>
              <a:t>:</a:t>
            </a:r>
            <a:r>
              <a:rPr lang="en-GB" sz="2400" b="1" dirty="0"/>
              <a:t> </a:t>
            </a:r>
            <a:r>
              <a:rPr lang="en-GB" sz="2400" dirty="0"/>
              <a:t>formed of interlacing inner circular and outer longitudinal layers of smooth muscle fibres.</a:t>
            </a:r>
          </a:p>
          <a:p>
            <a:pPr marL="457200" indent="-457200">
              <a:spcBef>
                <a:spcPts val="600"/>
              </a:spcBef>
              <a:defRPr/>
            </a:pPr>
            <a:r>
              <a:rPr lang="en-GB" sz="2400" b="1" u="sng" dirty="0">
                <a:solidFill>
                  <a:schemeClr val="tx2"/>
                </a:solidFill>
              </a:rPr>
              <a:t>Adventitia</a:t>
            </a:r>
            <a:r>
              <a:rPr lang="en-GB" sz="2400" b="1" dirty="0">
                <a:solidFill>
                  <a:schemeClr val="tx2"/>
                </a:solidFill>
              </a:rPr>
              <a:t>:</a:t>
            </a:r>
            <a:r>
              <a:rPr lang="en-GB" sz="2400" b="1" dirty="0"/>
              <a:t> </a:t>
            </a:r>
            <a:r>
              <a:rPr lang="en-GB" sz="2400" dirty="0"/>
              <a:t>formed of loose C.T.</a:t>
            </a:r>
            <a:endParaRPr lang="en-US" sz="2400" dirty="0"/>
          </a:p>
        </p:txBody>
      </p:sp>
      <p:pic>
        <p:nvPicPr>
          <p:cNvPr id="4" name="Picture 7" descr="D:\TOOLS\Histology\Vagina.jpg">
            <a:extLst>
              <a:ext uri="{FF2B5EF4-FFF2-40B4-BE49-F238E27FC236}">
                <a16:creationId xmlns:a16="http://schemas.microsoft.com/office/drawing/2014/main" id="{8D481B86-184F-914B-98C2-B36526484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221" y="1343025"/>
            <a:ext cx="3789362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258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63153F-9A20-DF4B-A4EF-3FDDED12BAFC}"/>
              </a:ext>
            </a:extLst>
          </p:cNvPr>
          <p:cNvSpPr txBox="1"/>
          <p:nvPr/>
        </p:nvSpPr>
        <p:spPr>
          <a:xfrm>
            <a:off x="-177421" y="655092"/>
            <a:ext cx="7137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ADULT OVARY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07FB80D-8ED6-8D43-80EC-1B0491338FBE}"/>
              </a:ext>
            </a:extLst>
          </p:cNvPr>
          <p:cNvSpPr txBox="1">
            <a:spLocks noChangeArrowheads="1"/>
          </p:cNvSpPr>
          <p:nvPr/>
        </p:nvSpPr>
        <p:spPr>
          <a:xfrm>
            <a:off x="759939" y="2452616"/>
            <a:ext cx="8426450" cy="1787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50" indent="-476250">
              <a:buFont typeface="Wingdings" pitchFamily="2" charset="2"/>
              <a:buNone/>
              <a:defRPr/>
            </a:pPr>
            <a:r>
              <a:rPr lang="en-GB" sz="2400" b="1">
                <a:solidFill>
                  <a:schemeClr val="tx2"/>
                </a:solidFill>
                <a:cs typeface="Times New Roman" panose="02020603050405020304" pitchFamily="18" charset="0"/>
              </a:rPr>
              <a:t>1-	Germinal epithelium:</a:t>
            </a:r>
            <a:r>
              <a:rPr lang="en-GB" sz="240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GB" sz="2400">
                <a:cs typeface="Times New Roman" panose="02020603050405020304" pitchFamily="18" charset="0"/>
              </a:rPr>
              <a:t>outer layer of flat cells.</a:t>
            </a:r>
          </a:p>
          <a:p>
            <a:pPr marL="476250" indent="-476250">
              <a:buFont typeface="Wingdings" pitchFamily="2" charset="2"/>
              <a:buNone/>
              <a:defRPr/>
            </a:pPr>
            <a:r>
              <a:rPr lang="en-GB" sz="2400" b="1">
                <a:solidFill>
                  <a:schemeClr val="tx2"/>
                </a:solidFill>
                <a:cs typeface="Times New Roman" panose="02020603050405020304" pitchFamily="18" charset="0"/>
              </a:rPr>
              <a:t>2-	Tunica albuginea:</a:t>
            </a:r>
            <a:r>
              <a:rPr lang="en-GB" sz="240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GB" sz="2400">
                <a:cs typeface="Times New Roman" panose="02020603050405020304" pitchFamily="18" charset="0"/>
              </a:rPr>
              <a:t>dense C.T layer.</a:t>
            </a:r>
          </a:p>
          <a:p>
            <a:pPr marL="476250" indent="-476250">
              <a:buFont typeface="Wingdings" pitchFamily="2" charset="2"/>
              <a:buNone/>
              <a:defRPr/>
            </a:pPr>
            <a:r>
              <a:rPr lang="en-GB" sz="2400" b="1">
                <a:solidFill>
                  <a:schemeClr val="tx2"/>
                </a:solidFill>
                <a:cs typeface="Times New Roman" panose="02020603050405020304" pitchFamily="18" charset="0"/>
              </a:rPr>
              <a:t>3-	Outer cortex:</a:t>
            </a:r>
            <a:r>
              <a:rPr lang="en-GB" sz="240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GB" sz="2400">
                <a:cs typeface="Times New Roman" panose="02020603050405020304" pitchFamily="18" charset="0"/>
              </a:rPr>
              <a:t>ovarian follicles and interstitial cells.</a:t>
            </a:r>
          </a:p>
          <a:p>
            <a:pPr marL="476250" indent="-476250">
              <a:buFont typeface="Wingdings" pitchFamily="2" charset="2"/>
              <a:buNone/>
              <a:defRPr/>
            </a:pPr>
            <a:r>
              <a:rPr lang="en-GB" sz="2400" b="1">
                <a:solidFill>
                  <a:schemeClr val="tx2"/>
                </a:solidFill>
                <a:cs typeface="Times New Roman" panose="02020603050405020304" pitchFamily="18" charset="0"/>
              </a:rPr>
              <a:t>4-	Inner medulla:</a:t>
            </a:r>
            <a:r>
              <a:rPr lang="en-GB" sz="240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GB" sz="2400">
                <a:cs typeface="Times New Roman" panose="02020603050405020304" pitchFamily="18" charset="0"/>
              </a:rPr>
              <a:t>highly vascular loose C.T.</a:t>
            </a:r>
            <a:r>
              <a:rPr lang="en-US" sz="2400">
                <a:cs typeface="Times New Roman" panose="02020603050405020304" pitchFamily="18" charset="0"/>
              </a:rPr>
              <a:t> 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4" name="Picture 6" descr="http://www.ouhsc.edu/histology/Glass%20slides/83_02.jpg">
            <a:extLst>
              <a:ext uri="{FF2B5EF4-FFF2-40B4-BE49-F238E27FC236}">
                <a16:creationId xmlns:a16="http://schemas.microsoft.com/office/drawing/2014/main" id="{E03BD53E-2DD1-A94B-88BC-479FE4377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700" y="1104828"/>
            <a:ext cx="38100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D:\TOOLS\Histology\Ovary1.jpg">
            <a:extLst>
              <a:ext uri="{FF2B5EF4-FFF2-40B4-BE49-F238E27FC236}">
                <a16:creationId xmlns:a16="http://schemas.microsoft.com/office/drawing/2014/main" id="{3A8E3D57-9AE0-6C4F-868B-24BCA5429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131" y="4100617"/>
            <a:ext cx="4529138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818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3165CBB-65D0-8941-AF7A-B3DEFFB46D74}"/>
              </a:ext>
            </a:extLst>
          </p:cNvPr>
          <p:cNvSpPr txBox="1">
            <a:spLocks noChangeArrowheads="1"/>
          </p:cNvSpPr>
          <p:nvPr/>
        </p:nvSpPr>
        <p:spPr>
          <a:xfrm>
            <a:off x="195640" y="1707620"/>
            <a:ext cx="7110557" cy="53705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282575">
              <a:spcBef>
                <a:spcPct val="0"/>
              </a:spcBef>
              <a:defRPr/>
            </a:pPr>
            <a:r>
              <a:rPr lang="en-GB" sz="2200" dirty="0"/>
              <a:t>At puberty they enlarge by accumulation of fat, but contain only a duct system.</a:t>
            </a:r>
          </a:p>
          <a:p>
            <a:pPr marL="282575" indent="-282575">
              <a:spcBef>
                <a:spcPct val="0"/>
              </a:spcBef>
              <a:defRPr/>
            </a:pPr>
            <a:r>
              <a:rPr lang="en-GB" sz="2200" dirty="0"/>
              <a:t>Secretory units appear only during pregnancy and are functioning only during lactation.</a:t>
            </a:r>
          </a:p>
          <a:p>
            <a:pPr marL="282575" indent="-282575">
              <a:defRPr/>
            </a:pPr>
            <a:r>
              <a:rPr lang="en-GB" sz="2200" b="1" dirty="0">
                <a:solidFill>
                  <a:schemeClr val="tx2"/>
                </a:solidFill>
                <a:cs typeface="Traditional Arabic" panose="02020603050405020304" pitchFamily="18" charset="-78"/>
              </a:rPr>
              <a:t>         </a:t>
            </a:r>
            <a:r>
              <a:rPr lang="en-GB" sz="2200" b="1" u="sng" dirty="0">
                <a:solidFill>
                  <a:schemeClr val="tx2"/>
                </a:solidFill>
                <a:cs typeface="Traditional Arabic" panose="02020603050405020304" pitchFamily="18" charset="-78"/>
              </a:rPr>
              <a:t> I- Resting Mammary Gland:</a:t>
            </a:r>
          </a:p>
          <a:p>
            <a:pPr marL="631825" lvl="1" indent="-349250">
              <a:defRPr/>
            </a:pPr>
            <a:r>
              <a:rPr lang="en-GB" sz="2200" dirty="0"/>
              <a:t>It is divided into lobes and lobules.</a:t>
            </a:r>
          </a:p>
          <a:p>
            <a:pPr marL="631825" lvl="1" indent="-349250">
              <a:defRPr/>
            </a:pPr>
            <a:r>
              <a:rPr lang="en-GB" sz="2200" dirty="0"/>
              <a:t>The </a:t>
            </a:r>
            <a:r>
              <a:rPr lang="en-GB" sz="2200" dirty="0">
                <a:solidFill>
                  <a:srgbClr val="FFC000"/>
                </a:solidFill>
              </a:rPr>
              <a:t>interlobular</a:t>
            </a:r>
            <a:r>
              <a:rPr lang="en-GB" sz="2200" dirty="0"/>
              <a:t> C.T. is dense and contains </a:t>
            </a:r>
            <a:r>
              <a:rPr lang="en-GB" sz="2200" u="sng" dirty="0"/>
              <a:t>numerous fat cells</a:t>
            </a:r>
            <a:r>
              <a:rPr lang="en-GB" sz="2200" dirty="0"/>
              <a:t>.</a:t>
            </a:r>
          </a:p>
          <a:p>
            <a:pPr marL="631825" lvl="1" indent="-349250">
              <a:defRPr/>
            </a:pPr>
            <a:r>
              <a:rPr lang="en-GB" sz="2200" dirty="0"/>
              <a:t>The </a:t>
            </a:r>
            <a:r>
              <a:rPr lang="en-GB" sz="2200" dirty="0">
                <a:solidFill>
                  <a:srgbClr val="FFC000"/>
                </a:solidFill>
              </a:rPr>
              <a:t>intralobular</a:t>
            </a:r>
            <a:r>
              <a:rPr lang="en-GB" sz="2200" dirty="0"/>
              <a:t> C.T. is loose and contains no fat cells.</a:t>
            </a:r>
          </a:p>
          <a:p>
            <a:pPr marL="631825" lvl="1" indent="-349250">
              <a:defRPr/>
            </a:pPr>
            <a:r>
              <a:rPr lang="en-GB" sz="2200" dirty="0"/>
              <a:t>Within the lobules, there are widely separated </a:t>
            </a:r>
            <a:r>
              <a:rPr lang="en-GB" sz="2200" dirty="0">
                <a:solidFill>
                  <a:srgbClr val="FFC000"/>
                </a:solidFill>
              </a:rPr>
              <a:t>ducts</a:t>
            </a:r>
            <a:r>
              <a:rPr lang="en-GB" sz="2200" dirty="0"/>
              <a:t> lined by </a:t>
            </a:r>
            <a:r>
              <a:rPr lang="en-GB" sz="2200" u="sng" dirty="0"/>
              <a:t>simple cuboidal</a:t>
            </a:r>
            <a:r>
              <a:rPr lang="en-GB" sz="2200" dirty="0"/>
              <a:t> epithelium.</a:t>
            </a:r>
          </a:p>
          <a:p>
            <a:pPr marL="631825" lvl="1" indent="-349250">
              <a:defRPr/>
            </a:pPr>
            <a:r>
              <a:rPr lang="en-GB" sz="2200" dirty="0"/>
              <a:t>Ducts collect to form </a:t>
            </a:r>
            <a:r>
              <a:rPr lang="en-GB" sz="2200" dirty="0">
                <a:solidFill>
                  <a:srgbClr val="FFC000"/>
                </a:solidFill>
              </a:rPr>
              <a:t>lactiferous ducts </a:t>
            </a:r>
            <a:r>
              <a:rPr lang="en-GB" sz="2200" dirty="0"/>
              <a:t>lined by </a:t>
            </a:r>
            <a:r>
              <a:rPr lang="en-GB" sz="2200" u="sng" dirty="0"/>
              <a:t>stratified columnar</a:t>
            </a:r>
            <a:r>
              <a:rPr lang="en-GB" sz="2200" dirty="0"/>
              <a:t> epithelium and open at the top of the nipple.</a:t>
            </a:r>
          </a:p>
        </p:txBody>
      </p:sp>
      <p:pic>
        <p:nvPicPr>
          <p:cNvPr id="3" name="Picture 7" descr="D:\TOOLS\Histology\Mammary2.jpg">
            <a:extLst>
              <a:ext uri="{FF2B5EF4-FFF2-40B4-BE49-F238E27FC236}">
                <a16:creationId xmlns:a16="http://schemas.microsoft.com/office/drawing/2014/main" id="{CBA4DC35-B386-9245-BB9C-1AE417109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167" y="965200"/>
            <a:ext cx="2257425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D:\TOOLS\Histology\Mammary.jpg">
            <a:extLst>
              <a:ext uri="{FF2B5EF4-FFF2-40B4-BE49-F238E27FC236}">
                <a16:creationId xmlns:a16="http://schemas.microsoft.com/office/drawing/2014/main" id="{26348747-C8EC-2E44-BCD0-89BFFF275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" r="58727" b="9117"/>
          <a:stretch>
            <a:fillRect/>
          </a:stretch>
        </p:blipFill>
        <p:spPr bwMode="auto">
          <a:xfrm>
            <a:off x="7952759" y="4027488"/>
            <a:ext cx="1638300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Mammary Gland">
            <a:extLst>
              <a:ext uri="{FF2B5EF4-FFF2-40B4-BE49-F238E27FC236}">
                <a16:creationId xmlns:a16="http://schemas.microsoft.com/office/drawing/2014/main" id="{3578A9C1-4C92-224B-8D57-975773714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621" y="4784725"/>
            <a:ext cx="116998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BD3643-7885-F349-BA50-881BE5C6A974}"/>
              </a:ext>
            </a:extLst>
          </p:cNvPr>
          <p:cNvSpPr/>
          <p:nvPr/>
        </p:nvSpPr>
        <p:spPr>
          <a:xfrm>
            <a:off x="195640" y="408484"/>
            <a:ext cx="46199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4400" dirty="0"/>
              <a:t>MAMMARY GLAND</a:t>
            </a:r>
          </a:p>
        </p:txBody>
      </p:sp>
    </p:spTree>
    <p:extLst>
      <p:ext uri="{BB962C8B-B14F-4D97-AF65-F5344CB8AC3E}">
        <p14:creationId xmlns:p14="http://schemas.microsoft.com/office/powerpoint/2010/main" val="2632558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79ABE8-4D00-FB41-B582-75A4C37A23E0}"/>
              </a:ext>
            </a:extLst>
          </p:cNvPr>
          <p:cNvSpPr/>
          <p:nvPr/>
        </p:nvSpPr>
        <p:spPr>
          <a:xfrm>
            <a:off x="676279" y="822868"/>
            <a:ext cx="40426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Mammary Gland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BC26899-505B-EC4C-B297-D7494D7E9BA9}"/>
              </a:ext>
            </a:extLst>
          </p:cNvPr>
          <p:cNvSpPr txBox="1">
            <a:spLocks noChangeArrowheads="1"/>
          </p:cNvSpPr>
          <p:nvPr/>
        </p:nvSpPr>
        <p:spPr>
          <a:xfrm>
            <a:off x="291744" y="2552172"/>
            <a:ext cx="6007455" cy="43068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GB" sz="2200" b="1" dirty="0">
                <a:solidFill>
                  <a:schemeClr val="tx2"/>
                </a:solidFill>
                <a:cs typeface="Traditional Arabic" panose="02020603050405020304" pitchFamily="18" charset="-78"/>
              </a:rPr>
              <a:t>     </a:t>
            </a:r>
            <a:r>
              <a:rPr lang="en-GB" sz="2200" b="1" u="sng" dirty="0">
                <a:solidFill>
                  <a:schemeClr val="tx2"/>
                </a:solidFill>
                <a:cs typeface="Traditional Arabic" panose="02020603050405020304" pitchFamily="18" charset="-78"/>
              </a:rPr>
              <a:t> II-Lactating Mammary Gland:</a:t>
            </a:r>
          </a:p>
          <a:p>
            <a:pPr marL="285750" indent="-285750">
              <a:spcBef>
                <a:spcPts val="300"/>
              </a:spcBef>
              <a:defRPr/>
            </a:pPr>
            <a:r>
              <a:rPr lang="en-GB" sz="2200" dirty="0"/>
              <a:t>Interlobular and intralobular C.T. become reduced. </a:t>
            </a:r>
          </a:p>
          <a:p>
            <a:pPr marL="285750" indent="-285750">
              <a:spcBef>
                <a:spcPts val="300"/>
              </a:spcBef>
              <a:defRPr/>
            </a:pPr>
            <a:r>
              <a:rPr lang="en-GB" sz="2200" dirty="0"/>
              <a:t>Lobules are made of </a:t>
            </a:r>
            <a:r>
              <a:rPr lang="en-GB" sz="2200" u="sng" dirty="0"/>
              <a:t>ducts</a:t>
            </a:r>
            <a:r>
              <a:rPr lang="en-GB" sz="2200" dirty="0"/>
              <a:t> and </a:t>
            </a:r>
            <a:r>
              <a:rPr lang="en-GB" sz="2200" u="sng" dirty="0"/>
              <a:t>alveoli</a:t>
            </a:r>
            <a:r>
              <a:rPr lang="en-GB" sz="2200" dirty="0"/>
              <a:t>.</a:t>
            </a:r>
          </a:p>
          <a:p>
            <a:pPr marL="285750" indent="-285750">
              <a:spcBef>
                <a:spcPts val="300"/>
              </a:spcBef>
              <a:defRPr/>
            </a:pPr>
            <a:r>
              <a:rPr lang="en-GB" sz="2200" dirty="0">
                <a:solidFill>
                  <a:srgbClr val="FFC000"/>
                </a:solidFill>
              </a:rPr>
              <a:t>Alveoli</a:t>
            </a:r>
            <a:r>
              <a:rPr lang="en-GB" sz="2200" dirty="0"/>
              <a:t> are distended with milk and lined by </a:t>
            </a:r>
            <a:r>
              <a:rPr lang="en-GB" sz="2200" u="sng" dirty="0"/>
              <a:t>cuboidal</a:t>
            </a:r>
            <a:r>
              <a:rPr lang="en-GB" sz="2200" dirty="0"/>
              <a:t> or </a:t>
            </a:r>
            <a:r>
              <a:rPr lang="en-GB" sz="2200" u="sng" dirty="0"/>
              <a:t>flat</a:t>
            </a:r>
            <a:r>
              <a:rPr lang="en-GB" sz="2200" dirty="0"/>
              <a:t> cells surrounded by myoepithelial cells.</a:t>
            </a:r>
          </a:p>
          <a:p>
            <a:pPr marL="285750" indent="-285750">
              <a:spcBef>
                <a:spcPts val="300"/>
              </a:spcBef>
              <a:defRPr/>
            </a:pPr>
            <a:r>
              <a:rPr lang="en-GB" sz="2200" dirty="0">
                <a:solidFill>
                  <a:srgbClr val="FFC000"/>
                </a:solidFill>
              </a:rPr>
              <a:t>Milk</a:t>
            </a:r>
            <a:r>
              <a:rPr lang="en-GB" sz="2200" dirty="0"/>
              <a:t> appears acidophilic with vacuoles of dissolved fat.</a:t>
            </a:r>
            <a:endParaRPr lang="en-US" sz="2200" dirty="0"/>
          </a:p>
        </p:txBody>
      </p:sp>
      <p:pic>
        <p:nvPicPr>
          <p:cNvPr id="4" name="Picture 9" descr="D:\TOOLS\Histology\Mammary.jpg">
            <a:extLst>
              <a:ext uri="{FF2B5EF4-FFF2-40B4-BE49-F238E27FC236}">
                <a16:creationId xmlns:a16="http://schemas.microsoft.com/office/drawing/2014/main" id="{6538A838-ACAB-8146-91E8-A68C10554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646" y="2552172"/>
            <a:ext cx="39719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116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so56109">
            <a:extLst>
              <a:ext uri="{FF2B5EF4-FFF2-40B4-BE49-F238E27FC236}">
                <a16:creationId xmlns:a16="http://schemas.microsoft.com/office/drawing/2014/main" id="{2256066F-73EB-0441-B101-55B76DA56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1" t="10953" r="47115" b="43448"/>
          <a:stretch>
            <a:fillRect/>
          </a:stretch>
        </p:blipFill>
        <p:spPr bwMode="auto">
          <a:xfrm>
            <a:off x="3071188" y="1532996"/>
            <a:ext cx="52324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B5CA9A-91D0-C74A-AB0D-04F308F9EB74}"/>
              </a:ext>
            </a:extLst>
          </p:cNvPr>
          <p:cNvSpPr/>
          <p:nvPr/>
        </p:nvSpPr>
        <p:spPr>
          <a:xfrm>
            <a:off x="3666065" y="255555"/>
            <a:ext cx="40426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/>
              <a:t>Mammary Gland</a:t>
            </a:r>
          </a:p>
        </p:txBody>
      </p:sp>
    </p:spTree>
    <p:extLst>
      <p:ext uri="{BB962C8B-B14F-4D97-AF65-F5344CB8AC3E}">
        <p14:creationId xmlns:p14="http://schemas.microsoft.com/office/powerpoint/2010/main" val="744433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5ECDE2-30F0-1444-9A3E-C5AD54BDA611}"/>
              </a:ext>
            </a:extLst>
          </p:cNvPr>
          <p:cNvGrpSpPr/>
          <p:nvPr/>
        </p:nvGrpSpPr>
        <p:grpSpPr>
          <a:xfrm>
            <a:off x="4253705" y="929482"/>
            <a:ext cx="3709988" cy="2789237"/>
            <a:chOff x="2787650" y="1103313"/>
            <a:chExt cx="3709988" cy="2789237"/>
          </a:xfrm>
        </p:grpSpPr>
        <p:pic>
          <p:nvPicPr>
            <p:cNvPr id="3" name="Picture 6" descr="D:\TOOLS\Histology\Mammary Resting.jpg">
              <a:extLst>
                <a:ext uri="{FF2B5EF4-FFF2-40B4-BE49-F238E27FC236}">
                  <a16:creationId xmlns:a16="http://schemas.microsoft.com/office/drawing/2014/main" id="{3B9855C4-F4C7-A747-A587-99496A46E6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650" y="1103313"/>
              <a:ext cx="3709988" cy="278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9">
              <a:extLst>
                <a:ext uri="{FF2B5EF4-FFF2-40B4-BE49-F238E27FC236}">
                  <a16:creationId xmlns:a16="http://schemas.microsoft.com/office/drawing/2014/main" id="{200D712F-9343-B041-8E05-7812EAFA6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3375" y="3340100"/>
              <a:ext cx="33178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Resting (Non-Pregnant)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41B5D94-2F7D-A74E-89A1-549F2C6E6034}"/>
              </a:ext>
            </a:extLst>
          </p:cNvPr>
          <p:cNvGrpSpPr/>
          <p:nvPr/>
        </p:nvGrpSpPr>
        <p:grpSpPr>
          <a:xfrm>
            <a:off x="2312986" y="3930914"/>
            <a:ext cx="7591425" cy="3155950"/>
            <a:chOff x="776288" y="3962400"/>
            <a:chExt cx="7591425" cy="3155950"/>
          </a:xfrm>
        </p:grpSpPr>
        <p:pic>
          <p:nvPicPr>
            <p:cNvPr id="6" name="Picture 7" descr="D:\TOOLS\Histology\Mammary Lactating LP.jpg">
              <a:extLst>
                <a:ext uri="{FF2B5EF4-FFF2-40B4-BE49-F238E27FC236}">
                  <a16:creationId xmlns:a16="http://schemas.microsoft.com/office/drawing/2014/main" id="{8A4F662D-EE10-274D-BBC1-A9005F69A9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463" y="3962400"/>
              <a:ext cx="3709987" cy="278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D:\TOOLS\Histology\Mammary Lactating.jpg">
              <a:extLst>
                <a:ext uri="{FF2B5EF4-FFF2-40B4-BE49-F238E27FC236}">
                  <a16:creationId xmlns:a16="http://schemas.microsoft.com/office/drawing/2014/main" id="{B17F858B-45C2-B24E-8D5D-1898E917A4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725" y="3962400"/>
              <a:ext cx="3709988" cy="278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0">
              <a:extLst>
                <a:ext uri="{FF2B5EF4-FFF2-40B4-BE49-F238E27FC236}">
                  <a16:creationId xmlns:a16="http://schemas.microsoft.com/office/drawing/2014/main" id="{BBDA3668-6EFE-8F4A-8771-BE03ED4F1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288" y="6288088"/>
              <a:ext cx="322738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Lactating (Low Power)</a:t>
              </a:r>
            </a:p>
          </p:txBody>
        </p:sp>
        <p:sp>
          <p:nvSpPr>
            <p:cNvPr id="9" name="Text Box 11">
              <a:extLst>
                <a:ext uri="{FF2B5EF4-FFF2-40B4-BE49-F238E27FC236}">
                  <a16:creationId xmlns:a16="http://schemas.microsoft.com/office/drawing/2014/main" id="{F8E57EEE-63ED-D343-911B-5C85BDA5E9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2175" y="6288088"/>
              <a:ext cx="3294063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 pitchFamily="2" charset="2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Wingdings" pitchFamily="2" charset="2"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Lactating (High Power)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9D506CE-BA2A-1445-9E6D-F7DB1F40D536}"/>
              </a:ext>
            </a:extLst>
          </p:cNvPr>
          <p:cNvSpPr/>
          <p:nvPr/>
        </p:nvSpPr>
        <p:spPr>
          <a:xfrm>
            <a:off x="4089323" y="-13789"/>
            <a:ext cx="40426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/>
              <a:t>Mammary Gland</a:t>
            </a:r>
          </a:p>
        </p:txBody>
      </p:sp>
    </p:spTree>
    <p:extLst>
      <p:ext uri="{BB962C8B-B14F-4D97-AF65-F5344CB8AC3E}">
        <p14:creationId xmlns:p14="http://schemas.microsoft.com/office/powerpoint/2010/main" val="3805139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636ABE-6711-7044-A19A-A80E31D43D26}"/>
              </a:ext>
            </a:extLst>
          </p:cNvPr>
          <p:cNvSpPr txBox="1"/>
          <p:nvPr/>
        </p:nvSpPr>
        <p:spPr>
          <a:xfrm>
            <a:off x="0" y="452146"/>
            <a:ext cx="6587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Ovarian Follicles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75DD7D8C-2649-614F-98C0-8D41A9B25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247" y="1953786"/>
            <a:ext cx="4135437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FAA361-2966-E049-8FEB-D8A74277DEC4}"/>
              </a:ext>
            </a:extLst>
          </p:cNvPr>
          <p:cNvSpPr txBox="1">
            <a:spLocks noChangeArrowheads="1"/>
          </p:cNvSpPr>
          <p:nvPr/>
        </p:nvSpPr>
        <p:spPr>
          <a:xfrm>
            <a:off x="366713" y="2197630"/>
            <a:ext cx="6983534" cy="39661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GB" dirty="0"/>
              <a:t>The cortex of the ovary in </a:t>
            </a:r>
            <a:r>
              <a:rPr lang="en-GB" u="sng" dirty="0"/>
              <a:t>adults</a:t>
            </a:r>
            <a:r>
              <a:rPr lang="en-GB" dirty="0"/>
              <a:t> contains the following types (stages) of follicles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chemeClr val="tx2"/>
              </a:solidFill>
            </a:endParaRPr>
          </a:p>
          <a:p>
            <a:pPr marL="514350" indent="-514350">
              <a:buSzPct val="100000"/>
              <a:buFont typeface="+mj-lt"/>
              <a:buAutoNum type="arabicPeriod"/>
              <a:defRPr/>
            </a:pPr>
            <a:r>
              <a:rPr lang="en-US" b="1" dirty="0">
                <a:solidFill>
                  <a:schemeClr val="tx2"/>
                </a:solidFill>
              </a:rPr>
              <a:t>PRIMORDIAL follicles.</a:t>
            </a:r>
          </a:p>
          <a:p>
            <a:pPr marL="514350" indent="-514350">
              <a:buSzPct val="100000"/>
              <a:buFont typeface="+mj-lt"/>
              <a:buAutoNum type="arabicPeriod"/>
              <a:defRPr/>
            </a:pPr>
            <a:r>
              <a:rPr lang="en-US" b="1" dirty="0">
                <a:solidFill>
                  <a:schemeClr val="tx2"/>
                </a:solidFill>
              </a:rPr>
              <a:t>PRIMARY follicles: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err="1"/>
              <a:t>Unilaminar</a:t>
            </a:r>
            <a:endParaRPr lang="en-US" dirty="0"/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/>
              <a:t>Multilaminar</a:t>
            </a:r>
          </a:p>
          <a:p>
            <a:pPr marL="514350" indent="-514350">
              <a:buSzPct val="100000"/>
              <a:buFont typeface="+mj-lt"/>
              <a:buAutoNum type="arabicPeriod"/>
              <a:defRPr/>
            </a:pPr>
            <a:r>
              <a:rPr lang="en-US" b="1" dirty="0">
                <a:solidFill>
                  <a:schemeClr val="tx2"/>
                </a:solidFill>
              </a:rPr>
              <a:t>SECONDARY (ANTRAL) follicles.</a:t>
            </a:r>
          </a:p>
          <a:p>
            <a:pPr marL="514350" indent="-514350">
              <a:buSzPct val="100000"/>
              <a:buFont typeface="+mj-lt"/>
              <a:buAutoNum type="arabicPeriod"/>
              <a:defRPr/>
            </a:pPr>
            <a:r>
              <a:rPr lang="en-US" b="1" dirty="0">
                <a:solidFill>
                  <a:schemeClr val="tx2"/>
                </a:solidFill>
              </a:rPr>
              <a:t>MATURE Graafian follicles.</a:t>
            </a:r>
          </a:p>
        </p:txBody>
      </p:sp>
    </p:spTree>
    <p:extLst>
      <p:ext uri="{BB962C8B-B14F-4D97-AF65-F5344CB8AC3E}">
        <p14:creationId xmlns:p14="http://schemas.microsoft.com/office/powerpoint/2010/main" val="75081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7C710A-66EB-AB42-9844-0224A046D664}"/>
              </a:ext>
            </a:extLst>
          </p:cNvPr>
          <p:cNvSpPr txBox="1"/>
          <p:nvPr/>
        </p:nvSpPr>
        <p:spPr>
          <a:xfrm>
            <a:off x="811283" y="511791"/>
            <a:ext cx="6790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1. Primordial Follicles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55A53B19-9DA7-124B-B6EB-D48B6E2EAA3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1550" y="1845734"/>
            <a:ext cx="397986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AD1C5767-D847-1E42-B037-07F403E1DD5F}"/>
              </a:ext>
            </a:extLst>
          </p:cNvPr>
          <p:cNvSpPr txBox="1">
            <a:spLocks noChangeArrowheads="1"/>
          </p:cNvSpPr>
          <p:nvPr/>
        </p:nvSpPr>
        <p:spPr>
          <a:xfrm>
            <a:off x="421215" y="2167467"/>
            <a:ext cx="6656918" cy="38777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The only follicles present before puberty.</a:t>
            </a:r>
          </a:p>
          <a:p>
            <a:pPr>
              <a:defRPr/>
            </a:pPr>
            <a:r>
              <a:rPr lang="en-US" dirty="0"/>
              <a:t>The earliest and most numerous stage.</a:t>
            </a:r>
          </a:p>
          <a:p>
            <a:pPr>
              <a:defRPr/>
            </a:pPr>
            <a:r>
              <a:rPr lang="en-GB" dirty="0">
                <a:cs typeface="Times New Roman" panose="02020603050405020304" pitchFamily="18" charset="0"/>
              </a:rPr>
              <a:t>Located superficially under the tunica albuginea.</a:t>
            </a:r>
          </a:p>
          <a:p>
            <a:pPr>
              <a:defRPr/>
            </a:pPr>
            <a:r>
              <a:rPr lang="en-GB" dirty="0">
                <a:cs typeface="Times New Roman" panose="02020603050405020304" pitchFamily="18" charset="0"/>
              </a:rPr>
              <a:t>Each is formed of a </a:t>
            </a:r>
            <a:r>
              <a:rPr lang="en-GB" u="sng" dirty="0">
                <a:cs typeface="Times New Roman" panose="02020603050405020304" pitchFamily="18" charset="0"/>
              </a:rPr>
              <a:t>primary oocyte</a:t>
            </a:r>
            <a:r>
              <a:rPr lang="en-GB" dirty="0">
                <a:cs typeface="Times New Roman" panose="02020603050405020304" pitchFamily="18" charset="0"/>
              </a:rPr>
              <a:t> (25 µm), surrounded by a single layer of </a:t>
            </a:r>
            <a:r>
              <a:rPr lang="en-GB" u="sng" dirty="0">
                <a:cs typeface="Times New Roman" panose="02020603050405020304" pitchFamily="18" charset="0"/>
              </a:rPr>
              <a:t>flat</a:t>
            </a:r>
            <a:r>
              <a:rPr lang="en-GB" dirty="0">
                <a:cs typeface="Times New Roman" panose="02020603050405020304" pitchFamily="18" charset="0"/>
              </a:rPr>
              <a:t> </a:t>
            </a:r>
            <a:r>
              <a:rPr lang="en-GB" u="sng" dirty="0">
                <a:cs typeface="Times New Roman" panose="02020603050405020304" pitchFamily="18" charset="0"/>
              </a:rPr>
              <a:t>follicular cells</a:t>
            </a:r>
            <a:r>
              <a:rPr lang="en-GB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882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417E6C-2EA0-B745-A47A-2EB07F01089C}"/>
              </a:ext>
            </a:extLst>
          </p:cNvPr>
          <p:cNvSpPr txBox="1"/>
          <p:nvPr/>
        </p:nvSpPr>
        <p:spPr>
          <a:xfrm>
            <a:off x="558800" y="626533"/>
            <a:ext cx="7484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2. Primary Follicles</a:t>
            </a: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76812E91-91F4-9D4D-BF92-65640D1CB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12117" r="6213" b="75977"/>
          <a:stretch>
            <a:fillRect/>
          </a:stretch>
        </p:blipFill>
        <p:spPr bwMode="auto">
          <a:xfrm>
            <a:off x="8043333" y="2172333"/>
            <a:ext cx="309403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C:\WINDOWS\Desktop\Human Histology (Mosby)\IMAGES\17_23B.JPG">
            <a:extLst>
              <a:ext uri="{FF2B5EF4-FFF2-40B4-BE49-F238E27FC236}">
                <a16:creationId xmlns:a16="http://schemas.microsoft.com/office/drawing/2014/main" id="{AC407442-B04D-A84A-84A9-C55B796EF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719" y="3357034"/>
            <a:ext cx="4005263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5">
            <a:extLst>
              <a:ext uri="{FF2B5EF4-FFF2-40B4-BE49-F238E27FC236}">
                <a16:creationId xmlns:a16="http://schemas.microsoft.com/office/drawing/2014/main" id="{E613A723-882B-BD45-A823-F329AE747E14}"/>
              </a:ext>
            </a:extLst>
          </p:cNvPr>
          <p:cNvSpPr txBox="1">
            <a:spLocks noChangeArrowheads="1"/>
          </p:cNvSpPr>
          <p:nvPr/>
        </p:nvSpPr>
        <p:spPr>
          <a:xfrm>
            <a:off x="558800" y="2172333"/>
            <a:ext cx="6485467" cy="35812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GB">
                <a:cs typeface="Traditional Arabic" panose="02020603050405020304" pitchFamily="18" charset="-78"/>
              </a:rPr>
              <a:t>They develop from the primordial follicles, at puberty under the effect of FSH.</a:t>
            </a:r>
          </a:p>
          <a:p>
            <a:pPr marL="484188" indent="-484188"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GB" b="1">
                <a:solidFill>
                  <a:schemeClr val="tx2"/>
                </a:solidFill>
                <a:cs typeface="Traditional Arabic" panose="02020603050405020304" pitchFamily="18" charset="-78"/>
              </a:rPr>
              <a:t>a)	Unilaminar primary follicles: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>
                <a:cs typeface="Traditional Arabic" panose="02020603050405020304" pitchFamily="18" charset="-78"/>
              </a:rPr>
              <a:t>are similar to primordial follicles, but</a:t>
            </a:r>
            <a:r>
              <a:rPr lang="en-GB" b="1">
                <a:cs typeface="Traditional Arabic" panose="02020603050405020304" pitchFamily="18" charset="-78"/>
              </a:rPr>
              <a:t>:</a:t>
            </a:r>
            <a:endParaRPr lang="en-GB">
              <a:cs typeface="Traditional Arabic" panose="02020603050405020304" pitchFamily="18" charset="-78"/>
            </a:endParaRPr>
          </a:p>
          <a:p>
            <a:pPr marL="484188" indent="-484188">
              <a:defRPr/>
            </a:pPr>
            <a:r>
              <a:rPr lang="en-GB">
                <a:cs typeface="Traditional Arabic" panose="02020603050405020304" pitchFamily="18" charset="-78"/>
              </a:rPr>
              <a:t>the </a:t>
            </a:r>
            <a:r>
              <a:rPr lang="en-GB" u="sng">
                <a:cs typeface="Traditional Arabic" panose="02020603050405020304" pitchFamily="18" charset="-78"/>
              </a:rPr>
              <a:t>primary oocyte</a:t>
            </a:r>
            <a:r>
              <a:rPr lang="en-GB">
                <a:cs typeface="Traditional Arabic" panose="02020603050405020304" pitchFamily="18" charset="-78"/>
              </a:rPr>
              <a:t> is larger (40 </a:t>
            </a:r>
            <a:r>
              <a:rPr lang="en-GB">
                <a:cs typeface="Traditional Arabic" panose="02020603050405020304" pitchFamily="18" charset="-78"/>
                <a:sym typeface="Symbol" panose="05050102010706020507" pitchFamily="18" charset="2"/>
              </a:rPr>
              <a:t></a:t>
            </a:r>
            <a:r>
              <a:rPr lang="en-GB">
                <a:cs typeface="Traditional Arabic" panose="02020603050405020304" pitchFamily="18" charset="-78"/>
              </a:rPr>
              <a:t>m).</a:t>
            </a:r>
          </a:p>
          <a:p>
            <a:pPr marL="484188" indent="-484188">
              <a:spcBef>
                <a:spcPct val="10000"/>
              </a:spcBef>
              <a:defRPr/>
            </a:pPr>
            <a:r>
              <a:rPr lang="en-GB">
                <a:cs typeface="Traditional Arabic" panose="02020603050405020304" pitchFamily="18" charset="-78"/>
              </a:rPr>
              <a:t>the </a:t>
            </a:r>
            <a:r>
              <a:rPr lang="en-GB" u="sng">
                <a:cs typeface="Traditional Arabic" panose="02020603050405020304" pitchFamily="18" charset="-78"/>
              </a:rPr>
              <a:t>follicular cells</a:t>
            </a:r>
            <a:r>
              <a:rPr lang="en-GB">
                <a:cs typeface="Traditional Arabic" panose="02020603050405020304" pitchFamily="18" charset="-78"/>
              </a:rPr>
              <a:t> are </a:t>
            </a:r>
            <a:r>
              <a:rPr lang="en-GB" u="sng">
                <a:cs typeface="Traditional Arabic" panose="02020603050405020304" pitchFamily="18" charset="-78"/>
              </a:rPr>
              <a:t>cuboidal</a:t>
            </a:r>
            <a:r>
              <a:rPr lang="en-GB">
                <a:cs typeface="Traditional Arabic" panose="02020603050405020304" pitchFamily="18" charset="-78"/>
              </a:rPr>
              <a:t> in shape.</a:t>
            </a:r>
            <a:endParaRPr lang="en-GB" dirty="0"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2857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8149718A-0F85-BA42-9774-8F99FC35305B}"/>
              </a:ext>
            </a:extLst>
          </p:cNvPr>
          <p:cNvSpPr txBox="1">
            <a:spLocks noChangeArrowheads="1"/>
          </p:cNvSpPr>
          <p:nvPr/>
        </p:nvSpPr>
        <p:spPr>
          <a:xfrm>
            <a:off x="936625" y="1724815"/>
            <a:ext cx="4558507" cy="4865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4188" indent="-484188">
              <a:buFont typeface="Wingdings" pitchFamily="2" charset="2"/>
              <a:buNone/>
              <a:defRPr/>
            </a:pPr>
            <a:r>
              <a:rPr lang="en-GB" sz="3000" b="1" dirty="0">
                <a:solidFill>
                  <a:schemeClr val="tx2"/>
                </a:solidFill>
                <a:cs typeface="Traditional Arabic" panose="02020603050405020304" pitchFamily="18" charset="-78"/>
              </a:rPr>
              <a:t>b)	Multilaminar primary follicles: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3000" dirty="0"/>
              <a:t>1ry oocyte larger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3000" dirty="0"/>
              <a:t>corona radiata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3000" dirty="0"/>
              <a:t>granulosa cells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3000" dirty="0"/>
              <a:t>zona pellucida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3000" dirty="0"/>
              <a:t>theca </a:t>
            </a:r>
            <a:r>
              <a:rPr lang="en-GB" sz="3000" dirty="0" err="1"/>
              <a:t>folliculi</a:t>
            </a:r>
            <a:endParaRPr lang="en-GB" sz="30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3000" dirty="0"/>
              <a:t>follicular fluid (</a:t>
            </a:r>
            <a:r>
              <a:rPr lang="en-GB" dirty="0"/>
              <a:t>liquor </a:t>
            </a:r>
            <a:r>
              <a:rPr lang="en-GB" dirty="0" err="1"/>
              <a:t>folliculi</a:t>
            </a:r>
            <a:r>
              <a:rPr lang="en-GB" dirty="0"/>
              <a:t>)</a:t>
            </a:r>
            <a:endParaRPr lang="en-GB" sz="3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EA3AB2-D338-B446-BAFE-4E63FB4EABE6}"/>
              </a:ext>
            </a:extLst>
          </p:cNvPr>
          <p:cNvGrpSpPr/>
          <p:nvPr/>
        </p:nvGrpSpPr>
        <p:grpSpPr>
          <a:xfrm>
            <a:off x="3804710" y="2833947"/>
            <a:ext cx="5010150" cy="3870325"/>
            <a:chOff x="3600450" y="2744788"/>
            <a:chExt cx="5010150" cy="3870325"/>
          </a:xfrm>
        </p:grpSpPr>
        <p:pic>
          <p:nvPicPr>
            <p:cNvPr id="4" name="Picture 6" descr="C:\WINDOWS\Desktop\Human Histology (Mosby)\IMAGES\17_19A.JPG">
              <a:extLst>
                <a:ext uri="{FF2B5EF4-FFF2-40B4-BE49-F238E27FC236}">
                  <a16:creationId xmlns:a16="http://schemas.microsoft.com/office/drawing/2014/main" id="{0E70E8B7-33ED-2348-90BF-5CC88554EA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300" y="2744788"/>
              <a:ext cx="3670300" cy="387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Line 13">
              <a:extLst>
                <a:ext uri="{FF2B5EF4-FFF2-40B4-BE49-F238E27FC236}">
                  <a16:creationId xmlns:a16="http://schemas.microsoft.com/office/drawing/2014/main" id="{842C27BB-81F9-5B4B-A065-217CBBDA32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54488" y="2744788"/>
              <a:ext cx="2568575" cy="1652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algn="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/>
            </a:p>
          </p:txBody>
        </p:sp>
        <p:sp>
          <p:nvSpPr>
            <p:cNvPr id="6" name="Line 13">
              <a:extLst>
                <a:ext uri="{FF2B5EF4-FFF2-40B4-BE49-F238E27FC236}">
                  <a16:creationId xmlns:a16="http://schemas.microsoft.com/office/drawing/2014/main" id="{114196A6-4D46-224C-8D2C-ED7F641B79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73500" y="3260725"/>
              <a:ext cx="2190750" cy="11366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" name="Line 13">
              <a:extLst>
                <a:ext uri="{FF2B5EF4-FFF2-40B4-BE49-F238E27FC236}">
                  <a16:creationId xmlns:a16="http://schemas.microsoft.com/office/drawing/2014/main" id="{33D61D93-B614-414A-AD1D-1EEC74FF83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73500" y="3784600"/>
              <a:ext cx="1949450" cy="92233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" name="Line 13">
              <a:extLst>
                <a:ext uri="{FF2B5EF4-FFF2-40B4-BE49-F238E27FC236}">
                  <a16:creationId xmlns:a16="http://schemas.microsoft.com/office/drawing/2014/main" id="{C88EF020-6C98-6D4B-B513-84636A04CE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02063" y="4341813"/>
              <a:ext cx="2235200" cy="8890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Line 13">
              <a:extLst>
                <a:ext uri="{FF2B5EF4-FFF2-40B4-BE49-F238E27FC236}">
                  <a16:creationId xmlns:a16="http://schemas.microsoft.com/office/drawing/2014/main" id="{CA37193E-DB75-3A40-B207-E2AB9243EC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00450" y="4837113"/>
              <a:ext cx="1993900" cy="7159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FD36D3DB-C966-ED4D-9E10-898FDA26D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6" t="24236" r="5437" b="57512"/>
          <a:stretch>
            <a:fillRect/>
          </a:stretch>
        </p:blipFill>
        <p:spPr>
          <a:xfrm>
            <a:off x="9311221" y="3705485"/>
            <a:ext cx="2593975" cy="11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259343-6601-8044-A05A-929C27B15004}"/>
              </a:ext>
            </a:extLst>
          </p:cNvPr>
          <p:cNvSpPr txBox="1"/>
          <p:nvPr/>
        </p:nvSpPr>
        <p:spPr>
          <a:xfrm>
            <a:off x="558800" y="626533"/>
            <a:ext cx="7484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2. Primary Follicles</a:t>
            </a:r>
          </a:p>
        </p:txBody>
      </p:sp>
    </p:spTree>
    <p:extLst>
      <p:ext uri="{BB962C8B-B14F-4D97-AF65-F5344CB8AC3E}">
        <p14:creationId xmlns:p14="http://schemas.microsoft.com/office/powerpoint/2010/main" val="2672183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EABDEE-14FB-8E44-9E96-F1D518D51308}"/>
              </a:ext>
            </a:extLst>
          </p:cNvPr>
          <p:cNvSpPr/>
          <p:nvPr/>
        </p:nvSpPr>
        <p:spPr>
          <a:xfrm>
            <a:off x="679054" y="637612"/>
            <a:ext cx="69357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3. Secondary (Antral) Follicles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D513B5F-7B25-C743-84D8-9070A96485D3}"/>
              </a:ext>
            </a:extLst>
          </p:cNvPr>
          <p:cNvSpPr txBox="1">
            <a:spLocks noChangeArrowheads="1"/>
          </p:cNvSpPr>
          <p:nvPr/>
        </p:nvSpPr>
        <p:spPr>
          <a:xfrm>
            <a:off x="679054" y="2175207"/>
            <a:ext cx="5632947" cy="52911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2600">
                <a:cs typeface="Times New Roman" panose="02020603050405020304" pitchFamily="18" charset="0"/>
              </a:rPr>
              <a:t>Multilaminar primary follicles become secondary follicles when a </a:t>
            </a:r>
            <a:r>
              <a:rPr lang="en-GB" sz="2600" u="sng">
                <a:cs typeface="Times New Roman" panose="02020603050405020304" pitchFamily="18" charset="0"/>
              </a:rPr>
              <a:t>complete antrum</a:t>
            </a:r>
            <a:r>
              <a:rPr lang="en-GB" sz="2600">
                <a:cs typeface="Times New Roman" panose="02020603050405020304" pitchFamily="18" charset="0"/>
              </a:rPr>
              <a:t> filled with liquor folliculi is formed.</a:t>
            </a:r>
          </a:p>
          <a:p>
            <a:pPr>
              <a:spcBef>
                <a:spcPts val="0"/>
              </a:spcBef>
              <a:defRPr/>
            </a:pPr>
            <a:r>
              <a:rPr lang="en-GB" sz="2600">
                <a:cs typeface="Times New Roman" panose="02020603050405020304" pitchFamily="18" charset="0"/>
              </a:rPr>
              <a:t>1ry oocyte is larger &amp; pushed to one side</a:t>
            </a:r>
            <a:r>
              <a:rPr lang="en-US" sz="2600"/>
              <a:t>.</a:t>
            </a:r>
          </a:p>
          <a:p>
            <a:pPr>
              <a:spcBef>
                <a:spcPts val="0"/>
              </a:spcBef>
              <a:defRPr/>
            </a:pPr>
            <a:r>
              <a:rPr lang="en-US" sz="2600"/>
              <a:t>Theca folliculi differentiates into theca interna and theca externa.</a:t>
            </a:r>
            <a:endParaRPr lang="en-GB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26383E-4C14-5B49-A459-3E792CDF9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076364" y="1298812"/>
            <a:ext cx="3962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68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75ACF4-31D9-EB4E-9EA7-DF9BF7933B7B}"/>
              </a:ext>
            </a:extLst>
          </p:cNvPr>
          <p:cNvSpPr txBox="1"/>
          <p:nvPr/>
        </p:nvSpPr>
        <p:spPr>
          <a:xfrm>
            <a:off x="504967" y="504968"/>
            <a:ext cx="7478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4. Mature (Graafian) Follicle</a:t>
            </a:r>
          </a:p>
        </p:txBody>
      </p:sp>
      <p:pic>
        <p:nvPicPr>
          <p:cNvPr id="3" name="Picture 22" descr="D:\TOOLS\Histology\Ovary4.jpg">
            <a:extLst>
              <a:ext uri="{FF2B5EF4-FFF2-40B4-BE49-F238E27FC236}">
                <a16:creationId xmlns:a16="http://schemas.microsoft.com/office/drawing/2014/main" id="{06DB8A41-0FAD-004E-8491-98BBCF281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090" y="1527056"/>
            <a:ext cx="448945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392C1A-5D1C-A148-9BE5-DF5F03AEC7FC}"/>
              </a:ext>
            </a:extLst>
          </p:cNvPr>
          <p:cNvSpPr txBox="1">
            <a:spLocks noChangeArrowheads="1"/>
          </p:cNvSpPr>
          <p:nvPr/>
        </p:nvSpPr>
        <p:spPr>
          <a:xfrm>
            <a:off x="624417" y="1738194"/>
            <a:ext cx="5810250" cy="4730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600">
                <a:cs typeface="Times New Roman" panose="02020603050405020304" pitchFamily="18" charset="0"/>
              </a:rPr>
              <a:t>large, thin walled</a:t>
            </a:r>
          </a:p>
          <a:p>
            <a:pPr>
              <a:defRPr/>
            </a:pPr>
            <a:r>
              <a:rPr lang="en-GB" sz="2600">
                <a:cs typeface="Times New Roman" panose="02020603050405020304" pitchFamily="18" charset="0"/>
              </a:rPr>
              <a:t>wide follicular antrum</a:t>
            </a:r>
          </a:p>
          <a:p>
            <a:pPr>
              <a:defRPr/>
            </a:pPr>
            <a:r>
              <a:rPr lang="en-GB" sz="2600"/>
              <a:t>large 1ry oocyte</a:t>
            </a:r>
          </a:p>
          <a:p>
            <a:pPr>
              <a:defRPr/>
            </a:pPr>
            <a:r>
              <a:rPr lang="en-GB" sz="2600"/>
              <a:t>zona pellucida</a:t>
            </a:r>
          </a:p>
          <a:p>
            <a:pPr>
              <a:defRPr/>
            </a:pPr>
            <a:r>
              <a:rPr lang="en-GB" sz="2600"/>
              <a:t>corona radiata</a:t>
            </a:r>
          </a:p>
          <a:p>
            <a:pPr>
              <a:defRPr/>
            </a:pPr>
            <a:r>
              <a:rPr lang="en-GB" sz="2600"/>
              <a:t>cumulus oophorus</a:t>
            </a:r>
          </a:p>
          <a:p>
            <a:pPr>
              <a:defRPr/>
            </a:pPr>
            <a:r>
              <a:rPr lang="en-GB" sz="2600"/>
              <a:t>zona granulosa</a:t>
            </a:r>
          </a:p>
          <a:p>
            <a:pPr>
              <a:defRPr/>
            </a:pPr>
            <a:r>
              <a:rPr lang="en-GB" sz="2600"/>
              <a:t>basement membrane</a:t>
            </a:r>
          </a:p>
          <a:p>
            <a:pPr>
              <a:defRPr/>
            </a:pPr>
            <a:r>
              <a:rPr lang="en-GB" sz="2600"/>
              <a:t>theca folliculi: theca interna &amp; theca externa</a:t>
            </a:r>
            <a:endParaRPr lang="en-GB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8A7C4F-6C44-5E4F-A40B-029CC175A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090" y="4103569"/>
            <a:ext cx="4371776" cy="238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56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3CCA5E-9B4A-8841-94FB-C21D5E73E900}"/>
              </a:ext>
            </a:extLst>
          </p:cNvPr>
          <p:cNvSpPr txBox="1"/>
          <p:nvPr/>
        </p:nvSpPr>
        <p:spPr>
          <a:xfrm>
            <a:off x="804459" y="566382"/>
            <a:ext cx="9228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Atretic Follicles</a:t>
            </a:r>
          </a:p>
        </p:txBody>
      </p:sp>
      <p:pic>
        <p:nvPicPr>
          <p:cNvPr id="3" name="Picture 4" descr="msoAB9E">
            <a:extLst>
              <a:ext uri="{FF2B5EF4-FFF2-40B4-BE49-F238E27FC236}">
                <a16:creationId xmlns:a16="http://schemas.microsoft.com/office/drawing/2014/main" id="{94D6A237-2C74-784A-ABD0-9F709628E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8" t="53867" b="26576"/>
          <a:stretch>
            <a:fillRect/>
          </a:stretch>
        </p:blipFill>
        <p:spPr bwMode="auto">
          <a:xfrm>
            <a:off x="2525184" y="4129617"/>
            <a:ext cx="67691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A5343E-DA93-8343-9DFB-D422EEF59CDC}"/>
              </a:ext>
            </a:extLst>
          </p:cNvPr>
          <p:cNvSpPr txBox="1">
            <a:spLocks noChangeArrowheads="1"/>
          </p:cNvSpPr>
          <p:nvPr/>
        </p:nvSpPr>
        <p:spPr>
          <a:xfrm>
            <a:off x="804459" y="1984905"/>
            <a:ext cx="10642474" cy="23987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3000" dirty="0">
                <a:cs typeface="Times New Roman" panose="02020603050405020304" pitchFamily="18" charset="0"/>
              </a:rPr>
              <a:t>During growth of the ovarian follicles, many of them do not reach maturation and they degenerate, and are finally replaced completely by fibrous tissue and are called </a:t>
            </a:r>
            <a:r>
              <a:rPr lang="en-GB" sz="3000" u="sng" dirty="0">
                <a:cs typeface="Times New Roman" panose="02020603050405020304" pitchFamily="18" charset="0"/>
              </a:rPr>
              <a:t>atretic follicles</a:t>
            </a:r>
            <a:r>
              <a:rPr lang="en-GB" sz="3000" dirty="0">
                <a:cs typeface="Times New Roman" panose="02020603050405020304" pitchFamily="18" charset="0"/>
              </a:rPr>
              <a:t> or corpora </a:t>
            </a:r>
            <a:r>
              <a:rPr lang="en-GB" sz="3000" dirty="0" err="1">
                <a:cs typeface="Times New Roman" panose="02020603050405020304" pitchFamily="18" charset="0"/>
              </a:rPr>
              <a:t>atretica</a:t>
            </a:r>
            <a:r>
              <a:rPr lang="en-GB" sz="3000" dirty="0">
                <a:cs typeface="Times New Roman" panose="02020603050405020304" pitchFamily="18" charset="0"/>
              </a:rPr>
              <a:t>.</a:t>
            </a:r>
            <a:endParaRPr lang="en-US" sz="3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988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913</Words>
  <Application>Microsoft Macintosh PowerPoint</Application>
  <PresentationFormat>Widescreen</PresentationFormat>
  <Paragraphs>150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Symbol</vt:lpstr>
      <vt:lpstr>Times New Roman</vt:lpstr>
      <vt:lpstr>Traditional Arabic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مروه</dc:creator>
  <cp:lastModifiedBy>مروه</cp:lastModifiedBy>
  <cp:revision>5</cp:revision>
  <dcterms:created xsi:type="dcterms:W3CDTF">2019-03-11T09:12:56Z</dcterms:created>
  <dcterms:modified xsi:type="dcterms:W3CDTF">2019-03-11T19:19:23Z</dcterms:modified>
</cp:coreProperties>
</file>